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6"/>
  </p:notesMasterIdLst>
  <p:handoutMasterIdLst>
    <p:handoutMasterId r:id="rId87"/>
  </p:handoutMasterIdLst>
  <p:sldIdLst>
    <p:sldId id="719" r:id="rId2"/>
    <p:sldId id="4707" r:id="rId3"/>
    <p:sldId id="2147479119" r:id="rId4"/>
    <p:sldId id="2146847318" r:id="rId5"/>
    <p:sldId id="2146847620" r:id="rId6"/>
    <p:sldId id="1405" r:id="rId7"/>
    <p:sldId id="2146847666" r:id="rId8"/>
    <p:sldId id="2146847709" r:id="rId9"/>
    <p:sldId id="1321" r:id="rId10"/>
    <p:sldId id="2146847322" r:id="rId11"/>
    <p:sldId id="2146847324" r:id="rId12"/>
    <p:sldId id="2146847586" r:id="rId13"/>
    <p:sldId id="2146847325" r:id="rId14"/>
    <p:sldId id="2146847569" r:id="rId15"/>
    <p:sldId id="2146847570" r:id="rId16"/>
    <p:sldId id="2146847571" r:id="rId17"/>
    <p:sldId id="2146847572" r:id="rId18"/>
    <p:sldId id="963" r:id="rId19"/>
    <p:sldId id="3644" r:id="rId20"/>
    <p:sldId id="2147478890" r:id="rId21"/>
    <p:sldId id="2147479021" r:id="rId22"/>
    <p:sldId id="2147479022" r:id="rId23"/>
    <p:sldId id="2146847326" r:id="rId24"/>
    <p:sldId id="2146847667" r:id="rId25"/>
    <p:sldId id="2146847544" r:id="rId26"/>
    <p:sldId id="2147478886" r:id="rId27"/>
    <p:sldId id="2147478895" r:id="rId28"/>
    <p:sldId id="2146847715" r:id="rId29"/>
    <p:sldId id="2147479078" r:id="rId30"/>
    <p:sldId id="2147478885" r:id="rId31"/>
    <p:sldId id="2147478887" r:id="rId32"/>
    <p:sldId id="2147478888" r:id="rId33"/>
    <p:sldId id="2147478889" r:id="rId34"/>
    <p:sldId id="2146847584" r:id="rId35"/>
    <p:sldId id="2147478884" r:id="rId36"/>
    <p:sldId id="2147479114" r:id="rId37"/>
    <p:sldId id="2147478897" r:id="rId38"/>
    <p:sldId id="2147479107" r:id="rId39"/>
    <p:sldId id="2146847562" r:id="rId40"/>
    <p:sldId id="2146847716" r:id="rId41"/>
    <p:sldId id="2146847671" r:id="rId42"/>
    <p:sldId id="2147478893" r:id="rId43"/>
    <p:sldId id="2147478900" r:id="rId44"/>
    <p:sldId id="2146847672" r:id="rId45"/>
    <p:sldId id="2146847704" r:id="rId46"/>
    <p:sldId id="2147479089" r:id="rId47"/>
    <p:sldId id="2146847729" r:id="rId48"/>
    <p:sldId id="2147479076" r:id="rId49"/>
    <p:sldId id="2146847732" r:id="rId50"/>
    <p:sldId id="2147478868" r:id="rId51"/>
    <p:sldId id="2147478883" r:id="rId52"/>
    <p:sldId id="2147479024" r:id="rId53"/>
    <p:sldId id="2147479058" r:id="rId54"/>
    <p:sldId id="2147479023" r:id="rId55"/>
    <p:sldId id="810" r:id="rId56"/>
    <p:sldId id="2146847506" r:id="rId57"/>
    <p:sldId id="2146847705" r:id="rId58"/>
    <p:sldId id="3051" r:id="rId59"/>
    <p:sldId id="2146847733" r:id="rId60"/>
    <p:sldId id="2146847679" r:id="rId61"/>
    <p:sldId id="2146847677" r:id="rId62"/>
    <p:sldId id="2146847678" r:id="rId63"/>
    <p:sldId id="2146847706" r:id="rId64"/>
    <p:sldId id="2146847681" r:id="rId65"/>
    <p:sldId id="2146847452" r:id="rId66"/>
    <p:sldId id="5385" r:id="rId67"/>
    <p:sldId id="2146846927" r:id="rId68"/>
    <p:sldId id="2147479053" r:id="rId69"/>
    <p:sldId id="2147479054" r:id="rId70"/>
    <p:sldId id="2147479059" r:id="rId71"/>
    <p:sldId id="2146847682" r:id="rId72"/>
    <p:sldId id="2146847683" r:id="rId73"/>
    <p:sldId id="2146847629" r:id="rId74"/>
    <p:sldId id="2147479090" r:id="rId75"/>
    <p:sldId id="2147479086" r:id="rId76"/>
    <p:sldId id="5386" r:id="rId77"/>
    <p:sldId id="2146846966" r:id="rId78"/>
    <p:sldId id="2146846878" r:id="rId79"/>
    <p:sldId id="5362" r:id="rId80"/>
    <p:sldId id="2076137663" r:id="rId81"/>
    <p:sldId id="2076137561" r:id="rId82"/>
    <p:sldId id="2076137752" r:id="rId83"/>
    <p:sldId id="2147478896" r:id="rId84"/>
    <p:sldId id="715" r:id="rId85"/>
  </p:sldIdLst>
  <p:sldSz cx="9144000" cy="6858000" type="screen4x3"/>
  <p:notesSz cx="6807200" cy="9939338"/>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94"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斎藤昌義" initials="斎藤昌義" lastIdx="1" clrIdx="0">
    <p:extLst>
      <p:ext uri="{19B8F6BF-5375-455C-9EA6-DF929625EA0E}">
        <p15:presenceInfo xmlns:p15="http://schemas.microsoft.com/office/powerpoint/2012/main" userId="S::saito@bizfactory.onmicrosoft.com::411f2c95-d19b-40d1-a74a-84c3e50060c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F33E8"/>
    <a:srgbClr val="77933C"/>
    <a:srgbClr val="FF0000"/>
    <a:srgbClr val="FFF0CE"/>
    <a:srgbClr val="FFFD78"/>
    <a:srgbClr val="F5FFBB"/>
    <a:srgbClr val="953735"/>
    <a:srgbClr val="FF6666"/>
    <a:srgbClr val="FFFFFF"/>
    <a:srgbClr val="604A7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20"/>
    <p:restoredTop sz="93829" autoAdjust="0"/>
  </p:normalViewPr>
  <p:slideViewPr>
    <p:cSldViewPr snapToGrid="0" snapToObjects="1" showGuides="1">
      <p:cViewPr varScale="1">
        <p:scale>
          <a:sx n="140" d="100"/>
          <a:sy n="140" d="100"/>
        </p:scale>
        <p:origin x="1232" y="184"/>
      </p:cViewPr>
      <p:guideLst>
        <p:guide orient="horz" pos="3294"/>
        <p:guide pos="2880"/>
      </p:guideLst>
    </p:cSldViewPr>
  </p:slideViewPr>
  <p:outlineViewPr>
    <p:cViewPr>
      <p:scale>
        <a:sx n="33" d="100"/>
        <a:sy n="33" d="100"/>
      </p:scale>
      <p:origin x="0" y="-1712"/>
    </p:cViewPr>
  </p:outlineViewPr>
  <p:notesTextViewPr>
    <p:cViewPr>
      <p:scale>
        <a:sx n="100" d="100"/>
        <a:sy n="100" d="100"/>
      </p:scale>
      <p:origin x="0" y="0"/>
    </p:cViewPr>
  </p:notesTextViewPr>
  <p:sorterViewPr>
    <p:cViewPr>
      <p:scale>
        <a:sx n="1" d="1"/>
        <a:sy n="1" d="1"/>
      </p:scale>
      <p:origin x="0" y="993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224DFD-CE95-41BE-9620-35B638456954}" type="doc">
      <dgm:prSet loTypeId="urn:microsoft.com/office/officeart/2016/7/layout/LinearBlockProcessNumbered" loCatId="process" qsTypeId="urn:microsoft.com/office/officeart/2005/8/quickstyle/simple2" qsCatId="simple" csTypeId="urn:microsoft.com/office/officeart/2005/8/colors/accent2_2" csCatId="accent2" phldr="1"/>
      <dgm:spPr/>
      <dgm:t>
        <a:bodyPr/>
        <a:lstStyle/>
        <a:p>
          <a:endParaRPr lang="en-US"/>
        </a:p>
      </dgm:t>
    </dgm:pt>
    <dgm:pt modelId="{734ABDA4-A247-4B00-B397-31D554B4FE4B}">
      <dgm:prSet custT="1"/>
      <dgm:spPr/>
      <dgm:t>
        <a:bodyPr/>
        <a:lstStyle/>
        <a:p>
          <a:r>
            <a:rPr kumimoji="1" lang="en-US" sz="1400" dirty="0">
              <a:latin typeface="Meiryo" panose="020B0604030504040204" pitchFamily="34" charset="-128"/>
              <a:ea typeface="Meiryo" panose="020B0604030504040204" pitchFamily="34" charset="-128"/>
            </a:rPr>
            <a:t>AI</a:t>
          </a:r>
          <a:r>
            <a:rPr kumimoji="1" lang="ja-JP" sz="1400">
              <a:latin typeface="Meiryo" panose="020B0604030504040204" pitchFamily="34" charset="-128"/>
              <a:ea typeface="Meiryo" panose="020B0604030504040204" pitchFamily="34" charset="-128"/>
            </a:rPr>
            <a:t>は、「こんなプログラム・コードを書いてくれ」と指示すれば、実行可能なプログラム・コードを書いてくれますが、「こんな」を決めてはくれません。</a:t>
          </a:r>
          <a:endParaRPr lang="en-US" sz="1400" dirty="0">
            <a:latin typeface="Meiryo" panose="020B0604030504040204" pitchFamily="34" charset="-128"/>
            <a:ea typeface="Meiryo" panose="020B0604030504040204" pitchFamily="34" charset="-128"/>
          </a:endParaRPr>
        </a:p>
      </dgm:t>
    </dgm:pt>
    <dgm:pt modelId="{1C9BD8EB-B4D2-48A8-8442-7AC04F61B8D7}" type="parTrans" cxnId="{46BD235F-2608-4E32-91CB-CC7973EB6A2A}">
      <dgm:prSet/>
      <dgm:spPr/>
      <dgm:t>
        <a:bodyPr/>
        <a:lstStyle/>
        <a:p>
          <a:endParaRPr lang="en-US"/>
        </a:p>
      </dgm:t>
    </dgm:pt>
    <dgm:pt modelId="{C58C715E-8242-4A74-B754-4D1DF45E7AC3}" type="sibTrans" cxnId="{46BD235F-2608-4E32-91CB-CC7973EB6A2A}">
      <dgm:prSet phldrT="01" phldr="0"/>
      <dgm:spPr/>
      <dgm:t>
        <a:bodyPr/>
        <a:lstStyle/>
        <a:p>
          <a:r>
            <a:rPr lang="en-US"/>
            <a:t>01</a:t>
          </a:r>
        </a:p>
      </dgm:t>
    </dgm:pt>
    <dgm:pt modelId="{582D523F-7B90-4A98-9398-D6761826E273}">
      <dgm:prSet custT="1"/>
      <dgm:spPr/>
      <dgm:t>
        <a:bodyPr/>
        <a:lstStyle/>
        <a:p>
          <a:r>
            <a:rPr kumimoji="1" lang="en-US" sz="1400" dirty="0">
              <a:latin typeface="Meiryo" panose="020B0604030504040204" pitchFamily="34" charset="-128"/>
              <a:ea typeface="Meiryo" panose="020B0604030504040204" pitchFamily="34" charset="-128"/>
            </a:rPr>
            <a:t>AI</a:t>
          </a:r>
          <a:r>
            <a:rPr kumimoji="1" lang="ja-JP" sz="1400">
              <a:latin typeface="Meiryo" panose="020B0604030504040204" pitchFamily="34" charset="-128"/>
              <a:ea typeface="Meiryo" panose="020B0604030504040204" pitchFamily="34" charset="-128"/>
            </a:rPr>
            <a:t>は、「ピタゴラスの定理」を解くことはできますが、「ピタゴラス」の定理を発見することはできません。</a:t>
          </a:r>
          <a:endParaRPr lang="en-US" sz="1400" dirty="0">
            <a:latin typeface="Meiryo" panose="020B0604030504040204" pitchFamily="34" charset="-128"/>
            <a:ea typeface="Meiryo" panose="020B0604030504040204" pitchFamily="34" charset="-128"/>
          </a:endParaRPr>
        </a:p>
      </dgm:t>
    </dgm:pt>
    <dgm:pt modelId="{45D50D4A-536B-474E-9851-A68931F51168}" type="parTrans" cxnId="{E54E3764-9894-4767-AD7B-DC575DA191A6}">
      <dgm:prSet/>
      <dgm:spPr/>
      <dgm:t>
        <a:bodyPr/>
        <a:lstStyle/>
        <a:p>
          <a:endParaRPr lang="en-US"/>
        </a:p>
      </dgm:t>
    </dgm:pt>
    <dgm:pt modelId="{E0A36C03-B583-47D9-9042-CEF28D56A4C3}" type="sibTrans" cxnId="{E54E3764-9894-4767-AD7B-DC575DA191A6}">
      <dgm:prSet phldrT="02" phldr="0"/>
      <dgm:spPr/>
      <dgm:t>
        <a:bodyPr/>
        <a:lstStyle/>
        <a:p>
          <a:r>
            <a:rPr lang="en-US"/>
            <a:t>02</a:t>
          </a:r>
          <a:endParaRPr lang="en-US" dirty="0"/>
        </a:p>
      </dgm:t>
    </dgm:pt>
    <dgm:pt modelId="{4BC50F01-B2E9-4F26-B9B5-00CF238E2616}">
      <dgm:prSet custT="1"/>
      <dgm:spPr/>
      <dgm:t>
        <a:bodyPr/>
        <a:lstStyle/>
        <a:p>
          <a:r>
            <a:rPr lang="en-US" sz="1400" dirty="0">
              <a:latin typeface="Meiryo" panose="020B0604030504040204" pitchFamily="34" charset="-128"/>
              <a:ea typeface="Meiryo" panose="020B0604030504040204" pitchFamily="34" charset="-128"/>
            </a:rPr>
            <a:t>AI</a:t>
          </a:r>
          <a:r>
            <a:rPr lang="ja-JP" sz="1400">
              <a:latin typeface="Meiryo" panose="020B0604030504040204" pitchFamily="34" charset="-128"/>
              <a:ea typeface="Meiryo" panose="020B0604030504040204" pitchFamily="34" charset="-128"/>
            </a:rPr>
            <a:t>は、「知的作業」を人間に代わってやってくれますが、「なぜ、何のために」その知的作業をするかの意味を自ら見出すことはできません。</a:t>
          </a:r>
          <a:endParaRPr lang="en-US" sz="1400" dirty="0">
            <a:latin typeface="Meiryo" panose="020B0604030504040204" pitchFamily="34" charset="-128"/>
            <a:ea typeface="Meiryo" panose="020B0604030504040204" pitchFamily="34" charset="-128"/>
          </a:endParaRPr>
        </a:p>
      </dgm:t>
    </dgm:pt>
    <dgm:pt modelId="{2324B7BA-B63C-4009-B89D-51CAC9574973}" type="parTrans" cxnId="{C39A6010-C5C7-41BE-A4B0-D654F3E33BC5}">
      <dgm:prSet/>
      <dgm:spPr/>
      <dgm:t>
        <a:bodyPr/>
        <a:lstStyle/>
        <a:p>
          <a:endParaRPr lang="en-US"/>
        </a:p>
      </dgm:t>
    </dgm:pt>
    <dgm:pt modelId="{F2DF23C9-0E46-4BFB-BAF4-F46A2153EA0D}" type="sibTrans" cxnId="{C39A6010-C5C7-41BE-A4B0-D654F3E33BC5}">
      <dgm:prSet phldrT="03" phldr="0"/>
      <dgm:spPr/>
      <dgm:t>
        <a:bodyPr/>
        <a:lstStyle/>
        <a:p>
          <a:r>
            <a:rPr lang="en-US"/>
            <a:t>03</a:t>
          </a:r>
        </a:p>
      </dgm:t>
    </dgm:pt>
    <dgm:pt modelId="{D1DAC7C8-E2E1-1248-8064-51EF12834955}" type="pres">
      <dgm:prSet presAssocID="{C6224DFD-CE95-41BE-9620-35B638456954}" presName="Name0" presStyleCnt="0">
        <dgm:presLayoutVars>
          <dgm:animLvl val="lvl"/>
          <dgm:resizeHandles val="exact"/>
        </dgm:presLayoutVars>
      </dgm:prSet>
      <dgm:spPr/>
    </dgm:pt>
    <dgm:pt modelId="{6725B64B-3D13-804E-9D85-3EDBE103AB3A}" type="pres">
      <dgm:prSet presAssocID="{734ABDA4-A247-4B00-B397-31D554B4FE4B}" presName="compositeNode" presStyleCnt="0">
        <dgm:presLayoutVars>
          <dgm:bulletEnabled val="1"/>
        </dgm:presLayoutVars>
      </dgm:prSet>
      <dgm:spPr/>
    </dgm:pt>
    <dgm:pt modelId="{7A78D4C1-743B-754B-B530-E0FEA937D53F}" type="pres">
      <dgm:prSet presAssocID="{734ABDA4-A247-4B00-B397-31D554B4FE4B}" presName="bgRect" presStyleLbl="alignNode1" presStyleIdx="0" presStyleCnt="3" custScaleY="109170"/>
      <dgm:spPr/>
    </dgm:pt>
    <dgm:pt modelId="{94BE2BDC-7ECC-2F40-B466-410CF55C3AC5}" type="pres">
      <dgm:prSet presAssocID="{C58C715E-8242-4A74-B754-4D1DF45E7AC3}" presName="sibTransNodeRect" presStyleLbl="alignNode1" presStyleIdx="0" presStyleCnt="3">
        <dgm:presLayoutVars>
          <dgm:chMax val="0"/>
          <dgm:bulletEnabled val="1"/>
        </dgm:presLayoutVars>
      </dgm:prSet>
      <dgm:spPr/>
    </dgm:pt>
    <dgm:pt modelId="{03390F72-4CC1-7F44-8026-C403FC47C47C}" type="pres">
      <dgm:prSet presAssocID="{734ABDA4-A247-4B00-B397-31D554B4FE4B}" presName="nodeRect" presStyleLbl="alignNode1" presStyleIdx="0" presStyleCnt="3">
        <dgm:presLayoutVars>
          <dgm:bulletEnabled val="1"/>
        </dgm:presLayoutVars>
      </dgm:prSet>
      <dgm:spPr/>
    </dgm:pt>
    <dgm:pt modelId="{79AD46C0-3CC0-7F44-8CED-DBF13F369228}" type="pres">
      <dgm:prSet presAssocID="{C58C715E-8242-4A74-B754-4D1DF45E7AC3}" presName="sibTrans" presStyleCnt="0"/>
      <dgm:spPr/>
    </dgm:pt>
    <dgm:pt modelId="{BADB2010-5147-7144-BA4F-928C071546D6}" type="pres">
      <dgm:prSet presAssocID="{582D523F-7B90-4A98-9398-D6761826E273}" presName="compositeNode" presStyleCnt="0">
        <dgm:presLayoutVars>
          <dgm:bulletEnabled val="1"/>
        </dgm:presLayoutVars>
      </dgm:prSet>
      <dgm:spPr/>
    </dgm:pt>
    <dgm:pt modelId="{2B117793-1369-4743-9DF8-56DB4C69ECCC}" type="pres">
      <dgm:prSet presAssocID="{582D523F-7B90-4A98-9398-D6761826E273}" presName="bgRect" presStyleLbl="alignNode1" presStyleIdx="1" presStyleCnt="3" custScaleY="109170"/>
      <dgm:spPr/>
    </dgm:pt>
    <dgm:pt modelId="{7D2981C3-AE43-4C40-A53F-5D03FE055862}" type="pres">
      <dgm:prSet presAssocID="{E0A36C03-B583-47D9-9042-CEF28D56A4C3}" presName="sibTransNodeRect" presStyleLbl="alignNode1" presStyleIdx="1" presStyleCnt="3">
        <dgm:presLayoutVars>
          <dgm:chMax val="0"/>
          <dgm:bulletEnabled val="1"/>
        </dgm:presLayoutVars>
      </dgm:prSet>
      <dgm:spPr/>
    </dgm:pt>
    <dgm:pt modelId="{D996458C-F7E5-0845-B0E5-FECF7822DFD6}" type="pres">
      <dgm:prSet presAssocID="{582D523F-7B90-4A98-9398-D6761826E273}" presName="nodeRect" presStyleLbl="alignNode1" presStyleIdx="1" presStyleCnt="3">
        <dgm:presLayoutVars>
          <dgm:bulletEnabled val="1"/>
        </dgm:presLayoutVars>
      </dgm:prSet>
      <dgm:spPr/>
    </dgm:pt>
    <dgm:pt modelId="{18C76EE3-5EA0-AB41-97D4-ECEE9040CC43}" type="pres">
      <dgm:prSet presAssocID="{E0A36C03-B583-47D9-9042-CEF28D56A4C3}" presName="sibTrans" presStyleCnt="0"/>
      <dgm:spPr/>
    </dgm:pt>
    <dgm:pt modelId="{4FEEA9E9-5087-1E41-8FE1-5E07184621A8}" type="pres">
      <dgm:prSet presAssocID="{4BC50F01-B2E9-4F26-B9B5-00CF238E2616}" presName="compositeNode" presStyleCnt="0">
        <dgm:presLayoutVars>
          <dgm:bulletEnabled val="1"/>
        </dgm:presLayoutVars>
      </dgm:prSet>
      <dgm:spPr/>
    </dgm:pt>
    <dgm:pt modelId="{9D17D1DC-E069-C64C-B236-F9E3D5A46EC8}" type="pres">
      <dgm:prSet presAssocID="{4BC50F01-B2E9-4F26-B9B5-00CF238E2616}" presName="bgRect" presStyleLbl="alignNode1" presStyleIdx="2" presStyleCnt="3" custScaleY="109170"/>
      <dgm:spPr/>
    </dgm:pt>
    <dgm:pt modelId="{79966770-DA73-8943-B9D9-99381CDF019B}" type="pres">
      <dgm:prSet presAssocID="{F2DF23C9-0E46-4BFB-BAF4-F46A2153EA0D}" presName="sibTransNodeRect" presStyleLbl="alignNode1" presStyleIdx="2" presStyleCnt="3">
        <dgm:presLayoutVars>
          <dgm:chMax val="0"/>
          <dgm:bulletEnabled val="1"/>
        </dgm:presLayoutVars>
      </dgm:prSet>
      <dgm:spPr/>
    </dgm:pt>
    <dgm:pt modelId="{DC0B978F-90A3-E049-B581-B1304D483580}" type="pres">
      <dgm:prSet presAssocID="{4BC50F01-B2E9-4F26-B9B5-00CF238E2616}" presName="nodeRect" presStyleLbl="alignNode1" presStyleIdx="2" presStyleCnt="3">
        <dgm:presLayoutVars>
          <dgm:bulletEnabled val="1"/>
        </dgm:presLayoutVars>
      </dgm:prSet>
      <dgm:spPr/>
    </dgm:pt>
  </dgm:ptLst>
  <dgm:cxnLst>
    <dgm:cxn modelId="{590E0306-4A2C-C049-8FBA-7CEA65151099}" type="presOf" srcId="{4BC50F01-B2E9-4F26-B9B5-00CF238E2616}" destId="{9D17D1DC-E069-C64C-B236-F9E3D5A46EC8}" srcOrd="0" destOrd="0" presId="urn:microsoft.com/office/officeart/2016/7/layout/LinearBlockProcessNumbered"/>
    <dgm:cxn modelId="{C39A6010-C5C7-41BE-A4B0-D654F3E33BC5}" srcId="{C6224DFD-CE95-41BE-9620-35B638456954}" destId="{4BC50F01-B2E9-4F26-B9B5-00CF238E2616}" srcOrd="2" destOrd="0" parTransId="{2324B7BA-B63C-4009-B89D-51CAC9574973}" sibTransId="{F2DF23C9-0E46-4BFB-BAF4-F46A2153EA0D}"/>
    <dgm:cxn modelId="{D804155E-57DE-4746-94A9-FA3B7A52E79C}" type="presOf" srcId="{734ABDA4-A247-4B00-B397-31D554B4FE4B}" destId="{7A78D4C1-743B-754B-B530-E0FEA937D53F}" srcOrd="0" destOrd="0" presId="urn:microsoft.com/office/officeart/2016/7/layout/LinearBlockProcessNumbered"/>
    <dgm:cxn modelId="{46BD235F-2608-4E32-91CB-CC7973EB6A2A}" srcId="{C6224DFD-CE95-41BE-9620-35B638456954}" destId="{734ABDA4-A247-4B00-B397-31D554B4FE4B}" srcOrd="0" destOrd="0" parTransId="{1C9BD8EB-B4D2-48A8-8442-7AC04F61B8D7}" sibTransId="{C58C715E-8242-4A74-B754-4D1DF45E7AC3}"/>
    <dgm:cxn modelId="{E52C6062-447B-7640-BAEC-D094D4FEBD69}" type="presOf" srcId="{582D523F-7B90-4A98-9398-D6761826E273}" destId="{D996458C-F7E5-0845-B0E5-FECF7822DFD6}" srcOrd="1" destOrd="0" presId="urn:microsoft.com/office/officeart/2016/7/layout/LinearBlockProcessNumbered"/>
    <dgm:cxn modelId="{E54E3764-9894-4767-AD7B-DC575DA191A6}" srcId="{C6224DFD-CE95-41BE-9620-35B638456954}" destId="{582D523F-7B90-4A98-9398-D6761826E273}" srcOrd="1" destOrd="0" parTransId="{45D50D4A-536B-474E-9851-A68931F51168}" sibTransId="{E0A36C03-B583-47D9-9042-CEF28D56A4C3}"/>
    <dgm:cxn modelId="{CC059F6D-FFB3-AE41-AC95-93337D2AB55C}" type="presOf" srcId="{C58C715E-8242-4A74-B754-4D1DF45E7AC3}" destId="{94BE2BDC-7ECC-2F40-B466-410CF55C3AC5}" srcOrd="0" destOrd="0" presId="urn:microsoft.com/office/officeart/2016/7/layout/LinearBlockProcessNumbered"/>
    <dgm:cxn modelId="{80E2F68C-A038-FC4D-AE05-58D86C6CC5B3}" type="presOf" srcId="{4BC50F01-B2E9-4F26-B9B5-00CF238E2616}" destId="{DC0B978F-90A3-E049-B581-B1304D483580}" srcOrd="1" destOrd="0" presId="urn:microsoft.com/office/officeart/2016/7/layout/LinearBlockProcessNumbered"/>
    <dgm:cxn modelId="{8AF117A1-31B2-C64B-BA8E-8DCFA8D8C155}" type="presOf" srcId="{734ABDA4-A247-4B00-B397-31D554B4FE4B}" destId="{03390F72-4CC1-7F44-8026-C403FC47C47C}" srcOrd="1" destOrd="0" presId="urn:microsoft.com/office/officeart/2016/7/layout/LinearBlockProcessNumbered"/>
    <dgm:cxn modelId="{F60081B8-1F3B-F343-A049-4A1040B4CBDA}" type="presOf" srcId="{E0A36C03-B583-47D9-9042-CEF28D56A4C3}" destId="{7D2981C3-AE43-4C40-A53F-5D03FE055862}" srcOrd="0" destOrd="0" presId="urn:microsoft.com/office/officeart/2016/7/layout/LinearBlockProcessNumbered"/>
    <dgm:cxn modelId="{216D7DE6-751C-044D-B75E-549B51FA725E}" type="presOf" srcId="{F2DF23C9-0E46-4BFB-BAF4-F46A2153EA0D}" destId="{79966770-DA73-8943-B9D9-99381CDF019B}" srcOrd="0" destOrd="0" presId="urn:microsoft.com/office/officeart/2016/7/layout/LinearBlockProcessNumbered"/>
    <dgm:cxn modelId="{F771B7EE-95DE-5A47-8C84-B7BDEDBB6ABC}" type="presOf" srcId="{582D523F-7B90-4A98-9398-D6761826E273}" destId="{2B117793-1369-4743-9DF8-56DB4C69ECCC}" srcOrd="0" destOrd="0" presId="urn:microsoft.com/office/officeart/2016/7/layout/LinearBlockProcessNumbered"/>
    <dgm:cxn modelId="{CCE4B3F6-C1E5-754E-B22C-7FEF6A3B5C5B}" type="presOf" srcId="{C6224DFD-CE95-41BE-9620-35B638456954}" destId="{D1DAC7C8-E2E1-1248-8064-51EF12834955}" srcOrd="0" destOrd="0" presId="urn:microsoft.com/office/officeart/2016/7/layout/LinearBlockProcessNumbered"/>
    <dgm:cxn modelId="{2C76AA1E-4686-7040-A2B3-BE13868D5C51}" type="presParOf" srcId="{D1DAC7C8-E2E1-1248-8064-51EF12834955}" destId="{6725B64B-3D13-804E-9D85-3EDBE103AB3A}" srcOrd="0" destOrd="0" presId="urn:microsoft.com/office/officeart/2016/7/layout/LinearBlockProcessNumbered"/>
    <dgm:cxn modelId="{C9428AF2-8E15-774E-B7F1-77AE793A7D49}" type="presParOf" srcId="{6725B64B-3D13-804E-9D85-3EDBE103AB3A}" destId="{7A78D4C1-743B-754B-B530-E0FEA937D53F}" srcOrd="0" destOrd="0" presId="urn:microsoft.com/office/officeart/2016/7/layout/LinearBlockProcessNumbered"/>
    <dgm:cxn modelId="{A8A5681E-35E9-6A44-B0D0-ED5C34918455}" type="presParOf" srcId="{6725B64B-3D13-804E-9D85-3EDBE103AB3A}" destId="{94BE2BDC-7ECC-2F40-B466-410CF55C3AC5}" srcOrd="1" destOrd="0" presId="urn:microsoft.com/office/officeart/2016/7/layout/LinearBlockProcessNumbered"/>
    <dgm:cxn modelId="{4A87E236-7D09-0F44-AD31-8E0F22B39EBE}" type="presParOf" srcId="{6725B64B-3D13-804E-9D85-3EDBE103AB3A}" destId="{03390F72-4CC1-7F44-8026-C403FC47C47C}" srcOrd="2" destOrd="0" presId="urn:microsoft.com/office/officeart/2016/7/layout/LinearBlockProcessNumbered"/>
    <dgm:cxn modelId="{87498D16-ED5A-E245-8470-C07CDA127954}" type="presParOf" srcId="{D1DAC7C8-E2E1-1248-8064-51EF12834955}" destId="{79AD46C0-3CC0-7F44-8CED-DBF13F369228}" srcOrd="1" destOrd="0" presId="urn:microsoft.com/office/officeart/2016/7/layout/LinearBlockProcessNumbered"/>
    <dgm:cxn modelId="{78692A5D-C948-CE43-8B8F-1310E1CE9D72}" type="presParOf" srcId="{D1DAC7C8-E2E1-1248-8064-51EF12834955}" destId="{BADB2010-5147-7144-BA4F-928C071546D6}" srcOrd="2" destOrd="0" presId="urn:microsoft.com/office/officeart/2016/7/layout/LinearBlockProcessNumbered"/>
    <dgm:cxn modelId="{98A17011-C83A-7C4B-BD13-8C33F5892004}" type="presParOf" srcId="{BADB2010-5147-7144-BA4F-928C071546D6}" destId="{2B117793-1369-4743-9DF8-56DB4C69ECCC}" srcOrd="0" destOrd="0" presId="urn:microsoft.com/office/officeart/2016/7/layout/LinearBlockProcessNumbered"/>
    <dgm:cxn modelId="{9DB85501-C3AC-A845-BD32-9EDEFACA9D64}" type="presParOf" srcId="{BADB2010-5147-7144-BA4F-928C071546D6}" destId="{7D2981C3-AE43-4C40-A53F-5D03FE055862}" srcOrd="1" destOrd="0" presId="urn:microsoft.com/office/officeart/2016/7/layout/LinearBlockProcessNumbered"/>
    <dgm:cxn modelId="{814BD489-9188-DD49-9058-7BDFC9638DDE}" type="presParOf" srcId="{BADB2010-5147-7144-BA4F-928C071546D6}" destId="{D996458C-F7E5-0845-B0E5-FECF7822DFD6}" srcOrd="2" destOrd="0" presId="urn:microsoft.com/office/officeart/2016/7/layout/LinearBlockProcessNumbered"/>
    <dgm:cxn modelId="{C8B6E085-E470-F749-ACD3-79A7366E5075}" type="presParOf" srcId="{D1DAC7C8-E2E1-1248-8064-51EF12834955}" destId="{18C76EE3-5EA0-AB41-97D4-ECEE9040CC43}" srcOrd="3" destOrd="0" presId="urn:microsoft.com/office/officeart/2016/7/layout/LinearBlockProcessNumbered"/>
    <dgm:cxn modelId="{073501D3-8D8E-F645-B6D8-45405770C8E6}" type="presParOf" srcId="{D1DAC7C8-E2E1-1248-8064-51EF12834955}" destId="{4FEEA9E9-5087-1E41-8FE1-5E07184621A8}" srcOrd="4" destOrd="0" presId="urn:microsoft.com/office/officeart/2016/7/layout/LinearBlockProcessNumbered"/>
    <dgm:cxn modelId="{FCE7721B-22AD-2E41-9F33-C54419CF5EEA}" type="presParOf" srcId="{4FEEA9E9-5087-1E41-8FE1-5E07184621A8}" destId="{9D17D1DC-E069-C64C-B236-F9E3D5A46EC8}" srcOrd="0" destOrd="0" presId="urn:microsoft.com/office/officeart/2016/7/layout/LinearBlockProcessNumbered"/>
    <dgm:cxn modelId="{37BA3A99-9D9C-E745-82ED-D1B95F5CF58E}" type="presParOf" srcId="{4FEEA9E9-5087-1E41-8FE1-5E07184621A8}" destId="{79966770-DA73-8943-B9D9-99381CDF019B}" srcOrd="1" destOrd="0" presId="urn:microsoft.com/office/officeart/2016/7/layout/LinearBlockProcessNumbered"/>
    <dgm:cxn modelId="{5D6DEB9A-7D93-DC48-8C3D-F62C4B47FFA9}" type="presParOf" srcId="{4FEEA9E9-5087-1E41-8FE1-5E07184621A8}" destId="{DC0B978F-90A3-E049-B581-B1304D483580}"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78D4C1-743B-754B-B530-E0FEA937D53F}">
      <dsp:nvSpPr>
        <dsp:cNvPr id="0" name=""/>
        <dsp:cNvSpPr/>
      </dsp:nvSpPr>
      <dsp:spPr>
        <a:xfrm>
          <a:off x="674" y="196378"/>
          <a:ext cx="2731082" cy="3577826"/>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69770" tIns="0" rIns="269770" bIns="330200" numCol="1" spcCol="1270" anchor="t" anchorCtr="0">
          <a:noAutofit/>
        </a:bodyPr>
        <a:lstStyle/>
        <a:p>
          <a:pPr marL="0" lvl="0" indent="0" algn="l" defTabSz="622300">
            <a:lnSpc>
              <a:spcPct val="90000"/>
            </a:lnSpc>
            <a:spcBef>
              <a:spcPct val="0"/>
            </a:spcBef>
            <a:spcAft>
              <a:spcPct val="35000"/>
            </a:spcAft>
            <a:buNone/>
          </a:pPr>
          <a:r>
            <a:rPr kumimoji="1" lang="en-US" sz="1400" kern="1200" dirty="0">
              <a:latin typeface="Meiryo" panose="020B0604030504040204" pitchFamily="34" charset="-128"/>
              <a:ea typeface="Meiryo" panose="020B0604030504040204" pitchFamily="34" charset="-128"/>
            </a:rPr>
            <a:t>AI</a:t>
          </a:r>
          <a:r>
            <a:rPr kumimoji="1" lang="ja-JP" sz="1400" kern="1200">
              <a:latin typeface="Meiryo" panose="020B0604030504040204" pitchFamily="34" charset="-128"/>
              <a:ea typeface="Meiryo" panose="020B0604030504040204" pitchFamily="34" charset="-128"/>
            </a:rPr>
            <a:t>は、「こんなプログラム・コードを書いてくれ」と指示すれば、実行可能なプログラム・コードを書いてくれますが、「こんな」を決めてはくれません。</a:t>
          </a:r>
          <a:endParaRPr lang="en-US" sz="1400" kern="1200" dirty="0">
            <a:latin typeface="Meiryo" panose="020B0604030504040204" pitchFamily="34" charset="-128"/>
            <a:ea typeface="Meiryo" panose="020B0604030504040204" pitchFamily="34" charset="-128"/>
          </a:endParaRPr>
        </a:p>
      </dsp:txBody>
      <dsp:txXfrm>
        <a:off x="674" y="1627508"/>
        <a:ext cx="2731082" cy="2146696"/>
      </dsp:txXfrm>
    </dsp:sp>
    <dsp:sp modelId="{94BE2BDC-7ECC-2F40-B466-410CF55C3AC5}">
      <dsp:nvSpPr>
        <dsp:cNvPr id="0" name=""/>
        <dsp:cNvSpPr/>
      </dsp:nvSpPr>
      <dsp:spPr>
        <a:xfrm>
          <a:off x="674" y="346642"/>
          <a:ext cx="2731082" cy="1310919"/>
        </a:xfrm>
        <a:prstGeom prst="rect">
          <a:avLst/>
        </a:prstGeom>
        <a:noFill/>
        <a:ln w="25400" cap="flat" cmpd="sng" algn="ctr">
          <a:noFill/>
          <a:prstDash val="solid"/>
        </a:ln>
        <a:effectLst>
          <a:outerShdw blurRad="40000" dist="20000" dir="5400000" rotWithShape="0">
            <a:srgbClr val="000000">
              <a:alpha val="38000"/>
            </a:srgbClr>
          </a:outerShdw>
        </a:effectLst>
        <a:sp3d/>
      </dsp:spPr>
      <dsp:style>
        <a:lnRef idx="2">
          <a:scrgbClr r="0" g="0" b="0"/>
        </a:lnRef>
        <a:fillRef idx="1">
          <a:scrgbClr r="0" g="0" b="0"/>
        </a:fillRef>
        <a:effectRef idx="1">
          <a:scrgbClr r="0" g="0" b="0"/>
        </a:effectRef>
        <a:fontRef idx="minor">
          <a:schemeClr val="lt1"/>
        </a:fontRef>
      </dsp:style>
      <dsp:txBody>
        <a:bodyPr spcFirstLastPara="0" vert="horz" wrap="square" lIns="269770" tIns="165100" rIns="269770"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674" y="346642"/>
        <a:ext cx="2731082" cy="1310919"/>
      </dsp:txXfrm>
    </dsp:sp>
    <dsp:sp modelId="{2B117793-1369-4743-9DF8-56DB4C69ECCC}">
      <dsp:nvSpPr>
        <dsp:cNvPr id="0" name=""/>
        <dsp:cNvSpPr/>
      </dsp:nvSpPr>
      <dsp:spPr>
        <a:xfrm>
          <a:off x="2950242" y="196378"/>
          <a:ext cx="2731082" cy="3577826"/>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69770" tIns="0" rIns="269770" bIns="330200" numCol="1" spcCol="1270" anchor="t" anchorCtr="0">
          <a:noAutofit/>
        </a:bodyPr>
        <a:lstStyle/>
        <a:p>
          <a:pPr marL="0" lvl="0" indent="0" algn="l" defTabSz="622300">
            <a:lnSpc>
              <a:spcPct val="90000"/>
            </a:lnSpc>
            <a:spcBef>
              <a:spcPct val="0"/>
            </a:spcBef>
            <a:spcAft>
              <a:spcPct val="35000"/>
            </a:spcAft>
            <a:buNone/>
          </a:pPr>
          <a:r>
            <a:rPr kumimoji="1" lang="en-US" sz="1400" kern="1200" dirty="0">
              <a:latin typeface="Meiryo" panose="020B0604030504040204" pitchFamily="34" charset="-128"/>
              <a:ea typeface="Meiryo" panose="020B0604030504040204" pitchFamily="34" charset="-128"/>
            </a:rPr>
            <a:t>AI</a:t>
          </a:r>
          <a:r>
            <a:rPr kumimoji="1" lang="ja-JP" sz="1400" kern="1200">
              <a:latin typeface="Meiryo" panose="020B0604030504040204" pitchFamily="34" charset="-128"/>
              <a:ea typeface="Meiryo" panose="020B0604030504040204" pitchFamily="34" charset="-128"/>
            </a:rPr>
            <a:t>は、「ピタゴラスの定理」を解くことはできますが、「ピタゴラス」の定理を発見することはできません。</a:t>
          </a:r>
          <a:endParaRPr lang="en-US" sz="1400" kern="1200" dirty="0">
            <a:latin typeface="Meiryo" panose="020B0604030504040204" pitchFamily="34" charset="-128"/>
            <a:ea typeface="Meiryo" panose="020B0604030504040204" pitchFamily="34" charset="-128"/>
          </a:endParaRPr>
        </a:p>
      </dsp:txBody>
      <dsp:txXfrm>
        <a:off x="2950242" y="1627508"/>
        <a:ext cx="2731082" cy="2146696"/>
      </dsp:txXfrm>
    </dsp:sp>
    <dsp:sp modelId="{7D2981C3-AE43-4C40-A53F-5D03FE055862}">
      <dsp:nvSpPr>
        <dsp:cNvPr id="0" name=""/>
        <dsp:cNvSpPr/>
      </dsp:nvSpPr>
      <dsp:spPr>
        <a:xfrm>
          <a:off x="2950242" y="346642"/>
          <a:ext cx="2731082" cy="1310919"/>
        </a:xfrm>
        <a:prstGeom prst="rect">
          <a:avLst/>
        </a:prstGeom>
        <a:noFill/>
        <a:ln w="25400" cap="flat" cmpd="sng" algn="ctr">
          <a:noFill/>
          <a:prstDash val="solid"/>
        </a:ln>
        <a:effectLst>
          <a:outerShdw blurRad="40000" dist="20000" dir="5400000" rotWithShape="0">
            <a:srgbClr val="000000">
              <a:alpha val="38000"/>
            </a:srgbClr>
          </a:outerShdw>
        </a:effectLst>
        <a:sp3d/>
      </dsp:spPr>
      <dsp:style>
        <a:lnRef idx="2">
          <a:scrgbClr r="0" g="0" b="0"/>
        </a:lnRef>
        <a:fillRef idx="1">
          <a:scrgbClr r="0" g="0" b="0"/>
        </a:fillRef>
        <a:effectRef idx="1">
          <a:scrgbClr r="0" g="0" b="0"/>
        </a:effectRef>
        <a:fontRef idx="minor">
          <a:schemeClr val="lt1"/>
        </a:fontRef>
      </dsp:style>
      <dsp:txBody>
        <a:bodyPr spcFirstLastPara="0" vert="horz" wrap="square" lIns="269770" tIns="165100" rIns="269770"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endParaRPr lang="en-US" sz="6600" kern="1200" dirty="0"/>
        </a:p>
      </dsp:txBody>
      <dsp:txXfrm>
        <a:off x="2950242" y="346642"/>
        <a:ext cx="2731082" cy="1310919"/>
      </dsp:txXfrm>
    </dsp:sp>
    <dsp:sp modelId="{9D17D1DC-E069-C64C-B236-F9E3D5A46EC8}">
      <dsp:nvSpPr>
        <dsp:cNvPr id="0" name=""/>
        <dsp:cNvSpPr/>
      </dsp:nvSpPr>
      <dsp:spPr>
        <a:xfrm>
          <a:off x="5899811" y="196378"/>
          <a:ext cx="2731082" cy="3577826"/>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69770" tIns="0" rIns="269770" bIns="330200" numCol="1" spcCol="1270" anchor="t" anchorCtr="0">
          <a:noAutofit/>
        </a:bodyPr>
        <a:lstStyle/>
        <a:p>
          <a:pPr marL="0" lvl="0" indent="0" algn="l" defTabSz="622300">
            <a:lnSpc>
              <a:spcPct val="90000"/>
            </a:lnSpc>
            <a:spcBef>
              <a:spcPct val="0"/>
            </a:spcBef>
            <a:spcAft>
              <a:spcPct val="35000"/>
            </a:spcAft>
            <a:buNone/>
          </a:pPr>
          <a:r>
            <a:rPr lang="en-US" sz="1400" kern="1200" dirty="0">
              <a:latin typeface="Meiryo" panose="020B0604030504040204" pitchFamily="34" charset="-128"/>
              <a:ea typeface="Meiryo" panose="020B0604030504040204" pitchFamily="34" charset="-128"/>
            </a:rPr>
            <a:t>AI</a:t>
          </a:r>
          <a:r>
            <a:rPr lang="ja-JP" sz="1400" kern="1200">
              <a:latin typeface="Meiryo" panose="020B0604030504040204" pitchFamily="34" charset="-128"/>
              <a:ea typeface="Meiryo" panose="020B0604030504040204" pitchFamily="34" charset="-128"/>
            </a:rPr>
            <a:t>は、「知的作業」を人間に代わってやってくれますが、「なぜ、何のために」その知的作業をするかの意味を自ら見出すことはできません。</a:t>
          </a:r>
          <a:endParaRPr lang="en-US" sz="1400" kern="1200" dirty="0">
            <a:latin typeface="Meiryo" panose="020B0604030504040204" pitchFamily="34" charset="-128"/>
            <a:ea typeface="Meiryo" panose="020B0604030504040204" pitchFamily="34" charset="-128"/>
          </a:endParaRPr>
        </a:p>
      </dsp:txBody>
      <dsp:txXfrm>
        <a:off x="5899811" y="1627508"/>
        <a:ext cx="2731082" cy="2146696"/>
      </dsp:txXfrm>
    </dsp:sp>
    <dsp:sp modelId="{79966770-DA73-8943-B9D9-99381CDF019B}">
      <dsp:nvSpPr>
        <dsp:cNvPr id="0" name=""/>
        <dsp:cNvSpPr/>
      </dsp:nvSpPr>
      <dsp:spPr>
        <a:xfrm>
          <a:off x="5899811" y="346642"/>
          <a:ext cx="2731082" cy="1310919"/>
        </a:xfrm>
        <a:prstGeom prst="rect">
          <a:avLst/>
        </a:prstGeom>
        <a:noFill/>
        <a:ln w="25400" cap="flat" cmpd="sng" algn="ctr">
          <a:noFill/>
          <a:prstDash val="solid"/>
        </a:ln>
        <a:effectLst>
          <a:outerShdw blurRad="40000" dist="20000" dir="5400000" rotWithShape="0">
            <a:srgbClr val="000000">
              <a:alpha val="38000"/>
            </a:srgbClr>
          </a:outerShdw>
        </a:effectLst>
        <a:sp3d/>
      </dsp:spPr>
      <dsp:style>
        <a:lnRef idx="2">
          <a:scrgbClr r="0" g="0" b="0"/>
        </a:lnRef>
        <a:fillRef idx="1">
          <a:scrgbClr r="0" g="0" b="0"/>
        </a:fillRef>
        <a:effectRef idx="1">
          <a:scrgbClr r="0" g="0" b="0"/>
        </a:effectRef>
        <a:fontRef idx="minor">
          <a:schemeClr val="lt1"/>
        </a:fontRef>
      </dsp:style>
      <dsp:txBody>
        <a:bodyPr spcFirstLastPara="0" vert="horz" wrap="square" lIns="269770" tIns="165100" rIns="269770"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5899811" y="346642"/>
        <a:ext cx="2731082" cy="1310919"/>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2024/4/2</a:t>
            </a:fld>
            <a:endParaRPr kumimoji="1" lang="ja-JP" altLang="en-US"/>
          </a:p>
        </p:txBody>
      </p:sp>
      <p:sp>
        <p:nvSpPr>
          <p:cNvPr id="4" name="フッター プレースホルダー 3"/>
          <p:cNvSpPr>
            <a:spLocks noGrp="1"/>
          </p:cNvSpPr>
          <p:nvPr>
            <p:ph type="ftr" sz="quarter" idx="2"/>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8" y="9440646"/>
            <a:ext cx="2949787" cy="496967"/>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2024/4/2</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a:t>
            </a:fld>
            <a:endParaRPr lang="en-US" altLang="ja-JP" sz="1200" dirty="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775614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【図解】コレ１枚でわかる機械学習の学習方法</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機械学習には、「教師あり学習（</a:t>
            </a:r>
            <a:r>
              <a:rPr kumimoji="1" lang="en-US" altLang="ja-JP" sz="1200" kern="1200" dirty="0">
                <a:solidFill>
                  <a:schemeClr val="tx1"/>
                </a:solidFill>
                <a:effectLst/>
                <a:latin typeface="+mn-lt"/>
                <a:ea typeface="+mn-ea"/>
                <a:cs typeface="+mn-cs"/>
              </a:rPr>
              <a:t>Supervised Learning</a:t>
            </a:r>
            <a:r>
              <a:rPr kumimoji="1" lang="ja-JP" altLang="ja-JP" sz="1200" kern="1200">
                <a:solidFill>
                  <a:schemeClr val="tx1"/>
                </a:solidFill>
                <a:effectLst/>
                <a:latin typeface="+mn-lt"/>
                <a:ea typeface="+mn-ea"/>
                <a:cs typeface="+mn-cs"/>
              </a:rPr>
              <a:t>）」、「教師なし学習（</a:t>
            </a:r>
            <a:r>
              <a:rPr kumimoji="1" lang="en-US" altLang="ja-JP" sz="1200" kern="1200" dirty="0">
                <a:solidFill>
                  <a:schemeClr val="tx1"/>
                </a:solidFill>
                <a:effectLst/>
                <a:latin typeface="+mn-lt"/>
                <a:ea typeface="+mn-ea"/>
                <a:cs typeface="+mn-cs"/>
              </a:rPr>
              <a:t>Unsupervised Learning</a:t>
            </a:r>
            <a:r>
              <a:rPr kumimoji="1" lang="ja-JP" altLang="ja-JP" sz="1200" kern="1200">
                <a:solidFill>
                  <a:schemeClr val="tx1"/>
                </a:solidFill>
                <a:effectLst/>
                <a:latin typeface="+mn-lt"/>
                <a:ea typeface="+mn-ea"/>
                <a:cs typeface="+mn-cs"/>
              </a:rPr>
              <a:t>）」、「強化学習</a:t>
            </a:r>
            <a:r>
              <a:rPr kumimoji="1" lang="en-US" altLang="ja-JP" sz="1200" kern="1200" dirty="0">
                <a:solidFill>
                  <a:schemeClr val="tx1"/>
                </a:solidFill>
                <a:effectLst/>
                <a:latin typeface="+mn-lt"/>
                <a:ea typeface="+mn-ea"/>
                <a:cs typeface="+mn-cs"/>
              </a:rPr>
              <a:t>Reinforcement Learning</a:t>
            </a:r>
            <a:r>
              <a:rPr kumimoji="1" lang="ja-JP" altLang="ja-JP" sz="1200" kern="1200">
                <a:solidFill>
                  <a:schemeClr val="tx1"/>
                </a:solidFill>
                <a:effectLst/>
                <a:latin typeface="+mn-lt"/>
                <a:ea typeface="+mn-ea"/>
                <a:cs typeface="+mn-cs"/>
              </a:rPr>
              <a:t>」と呼ばれる</a:t>
            </a:r>
            <a:r>
              <a:rPr kumimoji="1" lang="en-US" altLang="ja-JP" sz="1200" kern="1200" dirty="0">
                <a:solidFill>
                  <a:schemeClr val="tx1"/>
                </a:solidFill>
                <a:effectLst/>
                <a:latin typeface="+mn-lt"/>
                <a:ea typeface="+mn-ea"/>
                <a:cs typeface="+mn-cs"/>
              </a:rPr>
              <a:t>3</a:t>
            </a:r>
            <a:r>
              <a:rPr kumimoji="1" lang="ja-JP" altLang="ja-JP" sz="1200" kern="1200">
                <a:solidFill>
                  <a:schemeClr val="tx1"/>
                </a:solidFill>
                <a:effectLst/>
                <a:latin typeface="+mn-lt"/>
                <a:ea typeface="+mn-ea"/>
                <a:cs typeface="+mn-cs"/>
              </a:rPr>
              <a:t>つの学習方式がある。</a:t>
            </a:r>
          </a:p>
          <a:p>
            <a:r>
              <a:rPr kumimoji="1" lang="ja-JP" altLang="ja-JP" sz="1200" kern="1200">
                <a:solidFill>
                  <a:schemeClr val="tx1"/>
                </a:solidFill>
                <a:effectLst/>
                <a:latin typeface="+mn-lt"/>
                <a:ea typeface="+mn-ea"/>
                <a:cs typeface="+mn-cs"/>
              </a:rPr>
              <a:t>教師あり学習</a:t>
            </a:r>
          </a:p>
          <a:p>
            <a:r>
              <a:rPr kumimoji="1" lang="ja-JP" altLang="ja-JP" sz="1200" kern="1200">
                <a:solidFill>
                  <a:schemeClr val="tx1"/>
                </a:solidFill>
                <a:effectLst/>
                <a:latin typeface="+mn-lt"/>
                <a:ea typeface="+mn-ea"/>
                <a:cs typeface="+mn-cs"/>
              </a:rPr>
              <a:t>入力と正解例の関係を示したデータを学習データとして入力し、その関係を再現できる推論モデルを生成する。例えば、「イヌ」という正解を付した画像、「ネコ」という画像を付した画像を学習させ「イヌ」や「ネコ」それぞれに固有の特徴の組合せパターンを見つけ出し、両者の違いをうまく表現できる推論モデルを生成する。</a:t>
            </a:r>
          </a:p>
          <a:p>
            <a:r>
              <a:rPr kumimoji="1" lang="ja-JP" altLang="ja-JP" sz="1200" kern="1200">
                <a:solidFill>
                  <a:schemeClr val="tx1"/>
                </a:solidFill>
                <a:effectLst/>
                <a:latin typeface="+mn-lt"/>
                <a:ea typeface="+mn-ea"/>
                <a:cs typeface="+mn-cs"/>
              </a:rPr>
              <a:t>故障診断や画像分類など、ものごとをうまく区別、仕訳する「分類」、利益の予測、不正検知など、データを元に傾向（関数）を導き出し、今後の数値を予測する「回帰」に用いられる。</a:t>
            </a:r>
          </a:p>
          <a:p>
            <a:r>
              <a:rPr kumimoji="1" lang="ja-JP" altLang="ja-JP" sz="1200" kern="1200">
                <a:solidFill>
                  <a:schemeClr val="tx1"/>
                </a:solidFill>
                <a:effectLst/>
                <a:latin typeface="+mn-lt"/>
                <a:ea typeface="+mn-ea"/>
                <a:cs typeface="+mn-cs"/>
              </a:rPr>
              <a:t>教師なし学習</a:t>
            </a:r>
          </a:p>
          <a:p>
            <a:r>
              <a:rPr kumimoji="1" lang="ja-JP" altLang="ja-JP" sz="1200" kern="1200">
                <a:solidFill>
                  <a:schemeClr val="tx1"/>
                </a:solidFill>
                <a:effectLst/>
                <a:latin typeface="+mn-lt"/>
                <a:ea typeface="+mn-ea"/>
                <a:cs typeface="+mn-cs"/>
              </a:rPr>
              <a:t>なんの説明もない学習データを入力し、抽出した特徴の組合せパターンから類似したグループを見つけ出す推論モデルを生成する。例えば、「イヌ」、「ネコ」、「トリ」を区別することなく学習データとして入力すると、それぞれの特徴の組合せパターンの違いを見つけ出し、推論モデルを生成する。それぞれを特徴付ける「概念」といえるものを作り出していると言えるかもしれない。</a:t>
            </a:r>
          </a:p>
          <a:p>
            <a:r>
              <a:rPr kumimoji="1" lang="ja-JP" altLang="ja-JP" sz="1200" kern="1200">
                <a:solidFill>
                  <a:schemeClr val="tx1"/>
                </a:solidFill>
                <a:effectLst/>
                <a:latin typeface="+mn-lt"/>
                <a:ea typeface="+mn-ea"/>
                <a:cs typeface="+mn-cs"/>
              </a:rPr>
              <a:t>いろいろなものの中から似たもの同士集めてグループ化する「クラスタリング」、データの圧縮やデータ相互の関係を見える化する「次元圧縮」に用いられる。</a:t>
            </a:r>
          </a:p>
          <a:p>
            <a:r>
              <a:rPr kumimoji="1" lang="ja-JP" altLang="ja-JP" sz="1200" kern="1200">
                <a:solidFill>
                  <a:schemeClr val="tx1"/>
                </a:solidFill>
                <a:effectLst/>
                <a:latin typeface="+mn-lt"/>
                <a:ea typeface="+mn-ea"/>
                <a:cs typeface="+mn-cs"/>
              </a:rPr>
              <a:t>強化学習</a:t>
            </a:r>
          </a:p>
          <a:p>
            <a:r>
              <a:rPr kumimoji="1" lang="ja-JP" altLang="ja-JP" sz="1200" kern="1200">
                <a:solidFill>
                  <a:schemeClr val="tx1"/>
                </a:solidFill>
                <a:effectLst/>
                <a:latin typeface="+mn-lt"/>
                <a:ea typeface="+mn-ea"/>
                <a:cs typeface="+mn-cs"/>
              </a:rPr>
              <a:t>推論の結果に対して評価（報酬）を繰り返し与えることで、どのような結果を出して欲しいかを示し、その結果をもうまく再現できる推論モデルを生成する。例えば、ゲームの得点が高ければ「＋」に評価し、低ければ「−」に評価することを繰り返してゆくことで、得点が高くなる、つまり、プラス評価という報酬が与えられるようなゲームのやり方を再現できる推論モデルを生成する。</a:t>
            </a:r>
          </a:p>
          <a:p>
            <a:r>
              <a:rPr kumimoji="1" lang="ja-JP" altLang="ja-JP" sz="1200" kern="1200">
                <a:solidFill>
                  <a:schemeClr val="tx1"/>
                </a:solidFill>
                <a:effectLst/>
                <a:latin typeface="+mn-lt"/>
                <a:ea typeface="+mn-ea"/>
                <a:cs typeface="+mn-cs"/>
              </a:rPr>
              <a:t>囲碁や将棋などのゲームに勝つ、効果的な広告を出稿する、安全な自動運転を実現することなどに用いられる。</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18</a:t>
            </a:fld>
            <a:endParaRPr kumimoji="1" lang="ja-JP" altLang="en-US"/>
          </a:p>
        </p:txBody>
      </p:sp>
    </p:spTree>
    <p:extLst>
      <p:ext uri="{BB962C8B-B14F-4D97-AF65-F5344CB8AC3E}">
        <p14:creationId xmlns:p14="http://schemas.microsoft.com/office/powerpoint/2010/main" val="2798674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20</a:t>
            </a:fld>
            <a:endParaRPr kumimoji="1" lang="ja-JP" altLang="en-US"/>
          </a:p>
        </p:txBody>
      </p:sp>
    </p:spTree>
    <p:extLst>
      <p:ext uri="{BB962C8B-B14F-4D97-AF65-F5344CB8AC3E}">
        <p14:creationId xmlns:p14="http://schemas.microsoft.com/office/powerpoint/2010/main" val="412045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27</a:t>
            </a:fld>
            <a:endParaRPr lang="en-US" altLang="ja-JP" sz="1200" dirty="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801682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基礎モデルを可能にするのは転移学習ですが、それを強力なものにするのはスケールです。スケールには</a:t>
            </a:r>
            <a:r>
              <a:rPr kumimoji="1" lang="en-US" altLang="ja-JP" dirty="0"/>
              <a:t>3</a:t>
            </a:r>
            <a:r>
              <a:rPr kumimoji="1" lang="ja-JP" altLang="en-US"/>
              <a:t>つの要素が必要でした。</a:t>
            </a:r>
            <a:r>
              <a:rPr kumimoji="1" lang="en-US" altLang="ja-JP" dirty="0"/>
              <a:t>(</a:t>
            </a:r>
            <a:r>
              <a:rPr kumimoji="1" lang="en" altLang="ja-JP" dirty="0" err="1"/>
              <a:t>i</a:t>
            </a:r>
            <a:r>
              <a:rPr kumimoji="1" lang="en" altLang="ja-JP" dirty="0"/>
              <a:t>)</a:t>
            </a:r>
            <a:r>
              <a:rPr kumimoji="1" lang="ja-JP" altLang="en-US"/>
              <a:t>コンピュータハードウェアの改善</a:t>
            </a:r>
            <a:r>
              <a:rPr kumimoji="1" lang="en-US" altLang="ja-JP" dirty="0"/>
              <a:t>-</a:t>
            </a:r>
            <a:r>
              <a:rPr kumimoji="1" lang="ja-JP" altLang="en-US"/>
              <a:t>例えば、</a:t>
            </a:r>
            <a:r>
              <a:rPr kumimoji="1" lang="en" altLang="ja-JP" dirty="0"/>
              <a:t>GPU</a:t>
            </a:r>
            <a:r>
              <a:rPr kumimoji="1" lang="ja-JP" altLang="en-US"/>
              <a:t>のスループットとメモリは過去</a:t>
            </a:r>
            <a:r>
              <a:rPr kumimoji="1" lang="en-US" altLang="ja-JP" dirty="0"/>
              <a:t>4</a:t>
            </a:r>
            <a:r>
              <a:rPr kumimoji="1" lang="ja-JP" altLang="en-US"/>
              <a:t>年間で</a:t>
            </a:r>
            <a:r>
              <a:rPr kumimoji="1" lang="en-US" altLang="ja-JP" dirty="0"/>
              <a:t>10</a:t>
            </a:r>
            <a:r>
              <a:rPr kumimoji="1" lang="ja-JP" altLang="en-US"/>
              <a:t>倍になった（</a:t>
            </a:r>
            <a:r>
              <a:rPr kumimoji="1" lang="en-US" altLang="ja-JP" dirty="0"/>
              <a:t>§4.5</a:t>
            </a:r>
            <a:r>
              <a:rPr kumimoji="1" lang="ja-JP" altLang="en-US"/>
              <a:t>：システム）、</a:t>
            </a:r>
            <a:r>
              <a:rPr kumimoji="1" lang="en-US" altLang="ja-JP" dirty="0"/>
              <a:t>(</a:t>
            </a:r>
            <a:r>
              <a:rPr kumimoji="1" lang="en" altLang="ja-JP" dirty="0"/>
              <a:t>ii)</a:t>
            </a:r>
            <a:r>
              <a:rPr kumimoji="1" lang="ja-JP" altLang="en-US"/>
              <a:t>ハードウェアの並列性を活用して以前よりはるかに表現力の高いモデルを学習する</a:t>
            </a:r>
            <a:r>
              <a:rPr kumimoji="1" lang="en" altLang="ja-JP" dirty="0"/>
              <a:t>Transformer</a:t>
            </a:r>
            <a:r>
              <a:rPr kumimoji="1" lang="ja-JP" altLang="en-US"/>
              <a:t>モデルアーキテクチャ［</a:t>
            </a:r>
            <a:r>
              <a:rPr kumimoji="1" lang="en" altLang="ja-JP" dirty="0"/>
              <a:t>Vaswani et al.2017</a:t>
            </a:r>
            <a:r>
              <a:rPr kumimoji="1" lang="ja-JP" altLang="en"/>
              <a:t>］ </a:t>
            </a:r>
            <a:r>
              <a:rPr kumimoji="1" lang="ja-JP" altLang="en-US"/>
              <a:t>の開発（</a:t>
            </a:r>
            <a:r>
              <a:rPr kumimoji="1" lang="en-US" altLang="ja-JP" dirty="0"/>
              <a:t>§4.1</a:t>
            </a:r>
            <a:r>
              <a:rPr kumimoji="1" lang="ja-JP" altLang="en-US"/>
              <a:t>：モデル）、及び</a:t>
            </a:r>
            <a:r>
              <a:rPr kumimoji="1" lang="en-US" altLang="ja-JP" dirty="0"/>
              <a:t>(</a:t>
            </a:r>
            <a:r>
              <a:rPr kumimoji="1" lang="en" altLang="ja-JP" dirty="0"/>
              <a:t>iii)</a:t>
            </a:r>
            <a:r>
              <a:rPr kumimoji="1" lang="ja-JP" altLang="en-US"/>
              <a:t>より多くの学習データの入手が可能になったこと。</a:t>
            </a:r>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39</a:t>
            </a:fld>
            <a:endParaRPr kumimoji="1" lang="ja-JP" altLang="en-US"/>
          </a:p>
        </p:txBody>
      </p:sp>
    </p:spTree>
    <p:extLst>
      <p:ext uri="{BB962C8B-B14F-4D97-AF65-F5344CB8AC3E}">
        <p14:creationId xmlns:p14="http://schemas.microsoft.com/office/powerpoint/2010/main" val="1894340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43</a:t>
            </a:fld>
            <a:endParaRPr kumimoji="1" lang="ja-JP" altLang="en-US"/>
          </a:p>
        </p:txBody>
      </p:sp>
    </p:spTree>
    <p:extLst>
      <p:ext uri="{BB962C8B-B14F-4D97-AF65-F5344CB8AC3E}">
        <p14:creationId xmlns:p14="http://schemas.microsoft.com/office/powerpoint/2010/main" val="8826029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46</a:t>
            </a:fld>
            <a:endParaRPr kumimoji="1" lang="ja-JP" altLang="en-US"/>
          </a:p>
        </p:txBody>
      </p:sp>
    </p:spTree>
    <p:extLst>
      <p:ext uri="{BB962C8B-B14F-4D97-AF65-F5344CB8AC3E}">
        <p14:creationId xmlns:p14="http://schemas.microsoft.com/office/powerpoint/2010/main" val="4286488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54</a:t>
            </a:fld>
            <a:endParaRPr kumimoji="1" lang="ja-JP" altLang="en-US"/>
          </a:p>
        </p:txBody>
      </p:sp>
    </p:spTree>
    <p:extLst>
      <p:ext uri="{BB962C8B-B14F-4D97-AF65-F5344CB8AC3E}">
        <p14:creationId xmlns:p14="http://schemas.microsoft.com/office/powerpoint/2010/main" val="1197798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55</a:t>
            </a:fld>
            <a:endParaRPr lang="en-US" altLang="ja-JP" sz="1200" dirty="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077850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例えば、画像であれば、点から線、線から輪郭、輪郭から部分、部分から全体のイメージへと概念がより高次元へと段階的に引き上げられてゆきます。換言すれば、「学習が徐々に深められる」と言ってもいいでしょう。この意味から「ディープラーニング」とばれています。</a:t>
            </a:r>
          </a:p>
          <a:p>
            <a:endParaRPr kumimoji="1" lang="en-US"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の方式は、人が設定したルールや学習モデルに沿って判断するのではなく、それ自体をコンピュータが学習して作り出すものです。つまり、「人には理解できない方法で判断する」とも言えます。どんなふうに考えたのか、人には分からないが正しい答えを導き出したということになるのです。</a:t>
            </a:r>
          </a:p>
          <a:p>
            <a:r>
              <a:rPr kumimoji="1" lang="ja-JP" altLang="ja-JP" sz="1200" kern="1200" dirty="0">
                <a:solidFill>
                  <a:schemeClr val="tx1"/>
                </a:solidFill>
                <a:effectLst/>
                <a:latin typeface="+mn-lt"/>
                <a:ea typeface="+mn-ea"/>
                <a:cs typeface="+mn-cs"/>
              </a:rPr>
              <a:t>これまでとは全く違うコンピュータの出現と行っても言い過ぎではないでしょう。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57</a:t>
            </a:fld>
            <a:endParaRPr kumimoji="1" lang="ja-JP" altLang="en-US"/>
          </a:p>
        </p:txBody>
      </p:sp>
    </p:spTree>
    <p:extLst>
      <p:ext uri="{BB962C8B-B14F-4D97-AF65-F5344CB8AC3E}">
        <p14:creationId xmlns:p14="http://schemas.microsoft.com/office/powerpoint/2010/main" val="2660467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60</a:t>
            </a:fld>
            <a:endParaRPr lang="en-US" altLang="ja-JP" sz="1200" dirty="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264204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5</a:t>
            </a:fld>
            <a:endParaRPr kumimoji="1" lang="ja-JP" altLang="en-US"/>
          </a:p>
        </p:txBody>
      </p:sp>
    </p:spTree>
    <p:extLst>
      <p:ext uri="{BB962C8B-B14F-4D97-AF65-F5344CB8AC3E}">
        <p14:creationId xmlns:p14="http://schemas.microsoft.com/office/powerpoint/2010/main" val="1788462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手間を省きたい、あるいは効率を上げたい」は、人間の本来的欲求とも言えるものです。道具は、そんな人間の欲求満たすために発展してきました。人工知能もまた、そんな歴史の延長線上に位置付けることができます。</a:t>
            </a:r>
          </a:p>
          <a:p>
            <a:r>
              <a:rPr kumimoji="1" lang="ja-JP" altLang="ja-JP" sz="1200" kern="1200" dirty="0">
                <a:solidFill>
                  <a:schemeClr val="tx1"/>
                </a:solidFill>
                <a:effectLst/>
                <a:latin typeface="+mn-lt"/>
                <a:ea typeface="+mn-ea"/>
                <a:cs typeface="+mn-cs"/>
              </a:rPr>
              <a:t>ただ、人工知能がこれまでの道具と一線を画すとすれば、「自律化（</a:t>
            </a:r>
            <a:r>
              <a:rPr kumimoji="1" lang="en-US" altLang="ja-JP" sz="1200" kern="1200" dirty="0">
                <a:solidFill>
                  <a:schemeClr val="tx1"/>
                </a:solidFill>
                <a:effectLst/>
                <a:latin typeface="+mn-lt"/>
                <a:ea typeface="+mn-ea"/>
                <a:cs typeface="+mn-cs"/>
              </a:rPr>
              <a:t>Autonomy</a:t>
            </a:r>
            <a:r>
              <a:rPr kumimoji="1" lang="ja-JP" altLang="ja-JP" sz="1200" kern="1200" dirty="0">
                <a:solidFill>
                  <a:schemeClr val="tx1"/>
                </a:solidFill>
                <a:effectLst/>
                <a:latin typeface="+mn-lt"/>
                <a:ea typeface="+mn-ea"/>
                <a:cs typeface="+mn-cs"/>
              </a:rPr>
              <a:t>）」を実現しようとしていることにあるでしょう。</a:t>
            </a:r>
          </a:p>
          <a:p>
            <a:r>
              <a:rPr kumimoji="1" lang="ja-JP" altLang="ja-JP" sz="1200" kern="1200" dirty="0">
                <a:solidFill>
                  <a:schemeClr val="tx1"/>
                </a:solidFill>
                <a:effectLst/>
                <a:latin typeface="+mn-lt"/>
                <a:ea typeface="+mn-ea"/>
                <a:cs typeface="+mn-cs"/>
              </a:rPr>
              <a:t>これまでも</a:t>
            </a:r>
            <a:r>
              <a:rPr kumimoji="1" lang="ja-JP" altLang="ja-JP" sz="1200" b="1" u="sng" kern="1200" dirty="0">
                <a:solidFill>
                  <a:schemeClr val="tx1"/>
                </a:solidFill>
                <a:effectLst/>
                <a:latin typeface="+mn-lt"/>
                <a:ea typeface="+mn-ea"/>
                <a:cs typeface="+mn-cs"/>
              </a:rPr>
              <a:t>人間の与えた手順や基準に従って、人間が介在することなく実行する「自動化（</a:t>
            </a:r>
            <a:r>
              <a:rPr kumimoji="1" lang="en-US" altLang="ja-JP" sz="1200" b="1" u="sng" kern="1200" dirty="0">
                <a:solidFill>
                  <a:schemeClr val="tx1"/>
                </a:solidFill>
                <a:effectLst/>
                <a:latin typeface="+mn-lt"/>
                <a:ea typeface="+mn-ea"/>
                <a:cs typeface="+mn-cs"/>
              </a:rPr>
              <a:t>Automation</a:t>
            </a:r>
            <a:r>
              <a:rPr kumimoji="1" lang="ja-JP" altLang="ja-JP" sz="1200" b="1" u="sng"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への取り組みは、おこなわれてきました。自動化の段階を追って整理すると次のようになります。</a:t>
            </a:r>
          </a:p>
          <a:p>
            <a:r>
              <a:rPr kumimoji="1" lang="ja-JP" altLang="ja-JP" sz="1200" kern="1200" dirty="0">
                <a:solidFill>
                  <a:schemeClr val="tx1"/>
                </a:solidFill>
                <a:effectLst/>
                <a:latin typeface="+mn-lt"/>
                <a:ea typeface="+mn-ea"/>
                <a:cs typeface="+mn-cs"/>
              </a:rPr>
              <a:t>繰り返し：給与計算・部品表展開などの単一作業、すなわちルーティンワークの自動化。同じ作業の繰り返しで、単一の作業手順に従う。</a:t>
            </a:r>
          </a:p>
          <a:p>
            <a:r>
              <a:rPr kumimoji="1" lang="ja-JP" altLang="ja-JP" sz="1200" kern="1200" dirty="0">
                <a:solidFill>
                  <a:schemeClr val="tx1"/>
                </a:solidFill>
                <a:effectLst/>
                <a:latin typeface="+mn-lt"/>
                <a:ea typeface="+mn-ea"/>
                <a:cs typeface="+mn-cs"/>
              </a:rPr>
              <a:t>ルール：生産管理・販売管理・工程管理などの連続する一連の作業で、ルールに基づく作業の自動化。状況に応じて条件分岐がおこなわれ、処理手順に一定の範囲でのバリエーションが与えられる。</a:t>
            </a:r>
          </a:p>
          <a:p>
            <a:r>
              <a:rPr kumimoji="1" lang="ja-JP" altLang="ja-JP" sz="1200" kern="1200" dirty="0">
                <a:solidFill>
                  <a:schemeClr val="tx1"/>
                </a:solidFill>
                <a:effectLst/>
                <a:latin typeface="+mn-lt"/>
                <a:ea typeface="+mn-ea"/>
                <a:cs typeface="+mn-cs"/>
              </a:rPr>
              <a:t>最適化：状況の変化をセンサーやログによって収集し、人間の与えた基準で最適条件を見つけて実行させる自動化。予め想定される範囲や基準に基づくもので、例外的な状況については人間が判断する。</a:t>
            </a:r>
          </a:p>
          <a:p>
            <a:r>
              <a:rPr kumimoji="1" lang="ja-JP" altLang="ja-JP" sz="1200" kern="1200" dirty="0">
                <a:solidFill>
                  <a:schemeClr val="tx1"/>
                </a:solidFill>
                <a:effectLst/>
                <a:latin typeface="+mn-lt"/>
                <a:ea typeface="+mn-ea"/>
                <a:cs typeface="+mn-cs"/>
              </a:rPr>
              <a:t>一方、人工知能の技術の発展は、</a:t>
            </a:r>
            <a:r>
              <a:rPr kumimoji="1" lang="ja-JP" altLang="ja-JP" sz="1200" b="1" u="sng" kern="1200" dirty="0">
                <a:solidFill>
                  <a:schemeClr val="tx1"/>
                </a:solidFill>
                <a:effectLst/>
                <a:latin typeface="+mn-lt"/>
                <a:ea typeface="+mn-ea"/>
                <a:cs typeface="+mn-cs"/>
              </a:rPr>
              <a:t>機械自らが手順や判断基準を見つけ出し、人間が介在することなく実行する「自律化（</a:t>
            </a:r>
            <a:r>
              <a:rPr kumimoji="1" lang="en-US" altLang="ja-JP" sz="1200" b="1" u="sng" kern="1200" dirty="0">
                <a:solidFill>
                  <a:schemeClr val="tx1"/>
                </a:solidFill>
                <a:effectLst/>
                <a:latin typeface="+mn-lt"/>
                <a:ea typeface="+mn-ea"/>
                <a:cs typeface="+mn-cs"/>
              </a:rPr>
              <a:t>Autonomy</a:t>
            </a:r>
            <a:r>
              <a:rPr kumimoji="1" lang="ja-JP" altLang="ja-JP" sz="1200" b="1" u="sng"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を実現しようとしています。自律化の段階を追って整理すると次のようになります。</a:t>
            </a:r>
          </a:p>
          <a:p>
            <a:r>
              <a:rPr kumimoji="1" lang="ja-JP" altLang="ja-JP" sz="1200" kern="1200" dirty="0">
                <a:solidFill>
                  <a:schemeClr val="tx1"/>
                </a:solidFill>
                <a:effectLst/>
                <a:latin typeface="+mn-lt"/>
                <a:ea typeface="+mn-ea"/>
                <a:cs typeface="+mn-cs"/>
              </a:rPr>
              <a:t>判断：機械学習や認知機能によって未知の状況にも対応し、最適な条件を見つけ出し、自ら判断して実行する。</a:t>
            </a:r>
          </a:p>
          <a:p>
            <a:r>
              <a:rPr kumimoji="1" lang="ja-JP" altLang="ja-JP" sz="1200" kern="1200" dirty="0">
                <a:solidFill>
                  <a:schemeClr val="tx1"/>
                </a:solidFill>
                <a:effectLst/>
                <a:latin typeface="+mn-lt"/>
                <a:ea typeface="+mn-ea"/>
                <a:cs typeface="+mn-cs"/>
              </a:rPr>
              <a:t>発見：過去の事実と照らし合わせて、新たな事実を見つけ出す。</a:t>
            </a:r>
          </a:p>
          <a:p>
            <a:r>
              <a:rPr kumimoji="1" lang="ja-JP" altLang="ja-JP" sz="1200" kern="1200" dirty="0">
                <a:solidFill>
                  <a:schemeClr val="tx1"/>
                </a:solidFill>
                <a:effectLst/>
                <a:latin typeface="+mn-lt"/>
                <a:ea typeface="+mn-ea"/>
                <a:cs typeface="+mn-cs"/>
              </a:rPr>
              <a:t>発明：発見した事実を組合せ、過去になかった創作物を創り出す。</a:t>
            </a:r>
          </a:p>
          <a:p>
            <a:r>
              <a:rPr kumimoji="1" lang="ja-JP" altLang="ja-JP" sz="1200" kern="1200" dirty="0">
                <a:solidFill>
                  <a:schemeClr val="tx1"/>
                </a:solidFill>
                <a:effectLst/>
                <a:latin typeface="+mn-lt"/>
                <a:ea typeface="+mn-ea"/>
                <a:cs typeface="+mn-cs"/>
              </a:rPr>
              <a:t>現在、人工知能の技術は、ある限られた範囲で自律的に判断するレベルにさしかかっている段階ではないでしょう。人工知能に関わる技術の発展は、将来、発見や発明などのより高度なレベルへと可能性を広げてゆくかもしれません。</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64</a:t>
            </a:fld>
            <a:endParaRPr kumimoji="1" lang="ja-JP" altLang="en-US"/>
          </a:p>
        </p:txBody>
      </p:sp>
    </p:spTree>
    <p:extLst>
      <p:ext uri="{BB962C8B-B14F-4D97-AF65-F5344CB8AC3E}">
        <p14:creationId xmlns:p14="http://schemas.microsoft.com/office/powerpoint/2010/main" val="1963452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【図解】コレ１枚で分かる人工知能の適用領域</a:t>
            </a:r>
          </a:p>
          <a:p>
            <a:r>
              <a:rPr kumimoji="1" lang="ja-JP" altLang="ja-JP" sz="1200" kern="1200" dirty="0">
                <a:solidFill>
                  <a:schemeClr val="tx1"/>
                </a:solidFill>
                <a:effectLst/>
                <a:latin typeface="+mn-lt"/>
                <a:ea typeface="+mn-ea"/>
                <a:cs typeface="+mn-cs"/>
              </a:rPr>
              <a:t>人工知能は、</a:t>
            </a:r>
            <a:r>
              <a:rPr kumimoji="1" lang="ja-JP" altLang="ja-JP" sz="1200" b="1" u="sng" kern="1200" dirty="0">
                <a:solidFill>
                  <a:schemeClr val="tx1"/>
                </a:solidFill>
                <a:effectLst/>
                <a:latin typeface="+mn-lt"/>
                <a:ea typeface="+mn-ea"/>
                <a:cs typeface="+mn-cs"/>
              </a:rPr>
              <a:t>人間の関与を前提</a:t>
            </a:r>
            <a:r>
              <a:rPr kumimoji="1" lang="ja-JP" altLang="ja-JP" sz="1200" kern="1200" dirty="0">
                <a:solidFill>
                  <a:schemeClr val="tx1"/>
                </a:solidFill>
                <a:effectLst/>
                <a:latin typeface="+mn-lt"/>
                <a:ea typeface="+mn-ea"/>
                <a:cs typeface="+mn-cs"/>
              </a:rPr>
              <a:t>とした「人間の知的作業を支援」、あるいは「人間の知的能力を拡張」といった適用領域と、</a:t>
            </a:r>
            <a:r>
              <a:rPr kumimoji="1" lang="ja-JP" altLang="ja-JP" sz="1200" b="1" u="sng" kern="1200" dirty="0">
                <a:solidFill>
                  <a:schemeClr val="tx1"/>
                </a:solidFill>
                <a:effectLst/>
                <a:latin typeface="+mn-lt"/>
                <a:ea typeface="+mn-ea"/>
                <a:cs typeface="+mn-cs"/>
              </a:rPr>
              <a:t>人間の関与を前提としない</a:t>
            </a:r>
            <a:r>
              <a:rPr kumimoji="1" lang="ja-JP" altLang="ja-JP" sz="1200" kern="1200" dirty="0">
                <a:solidFill>
                  <a:schemeClr val="tx1"/>
                </a:solidFill>
                <a:effectLst/>
                <a:latin typeface="+mn-lt"/>
                <a:ea typeface="+mn-ea"/>
                <a:cs typeface="+mn-cs"/>
              </a:rPr>
              <a:t>「知的作業の自律化」の２つの方向に拡がっています。</a:t>
            </a:r>
          </a:p>
          <a:p>
            <a:r>
              <a:rPr kumimoji="1" lang="ja-JP" altLang="ja-JP" sz="1200" kern="1200" dirty="0">
                <a:solidFill>
                  <a:schemeClr val="tx1"/>
                </a:solidFill>
                <a:effectLst/>
                <a:latin typeface="+mn-lt"/>
                <a:ea typeface="+mn-ea"/>
                <a:cs typeface="+mn-cs"/>
              </a:rPr>
              <a:t>例えば、人間の関与が前提となる適用領域としては、要求に従って大量の情報を整理し、そこから必要な情報を探し出す「情報整理・提供」があります。質問応答や判例検索などで利用が始まっています。また、日常使う言葉で機器を制御、操作したり、サービスを利用したりといったことを実現する「対話的操作」もこの領域に位置付けられるでしょう。</a:t>
            </a:r>
            <a:r>
              <a:rPr kumimoji="1" lang="en-US" altLang="ja-JP" sz="1200" kern="1200" dirty="0">
                <a:solidFill>
                  <a:schemeClr val="tx1"/>
                </a:solidFill>
                <a:effectLst/>
                <a:latin typeface="+mn-lt"/>
                <a:ea typeface="+mn-ea"/>
                <a:cs typeface="+mn-cs"/>
              </a:rPr>
              <a:t>Apple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Siri</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Cortana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Amazon</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Echo</a:t>
            </a:r>
            <a:r>
              <a:rPr kumimoji="1" lang="ja-JP" altLang="ja-JP" sz="1200" kern="1200" dirty="0">
                <a:solidFill>
                  <a:schemeClr val="tx1"/>
                </a:solidFill>
                <a:effectLst/>
                <a:latin typeface="+mn-lt"/>
                <a:ea typeface="+mn-ea"/>
                <a:cs typeface="+mn-cs"/>
              </a:rPr>
              <a:t>などのスマートアシスタントや人とのコミュニケーションを実現するサービスロボットなどがあります。</a:t>
            </a:r>
          </a:p>
          <a:p>
            <a:r>
              <a:rPr kumimoji="1" lang="ja-JP" altLang="ja-JP" sz="1200" kern="1200" dirty="0">
                <a:solidFill>
                  <a:schemeClr val="tx1"/>
                </a:solidFill>
                <a:effectLst/>
                <a:latin typeface="+mn-lt"/>
                <a:ea typeface="+mn-ea"/>
                <a:cs typeface="+mn-cs"/>
              </a:rPr>
              <a:t>人間と人工知能が協力し合い成果をあげようという領域として、「知識の発見」があります。データを解析し、そこに潜在する規則性やルールを発見しようというものです。故障の診断や予知、創薬用の新物質を発見するなどに使われます。</a:t>
            </a:r>
          </a:p>
          <a:p>
            <a:r>
              <a:rPr kumimoji="1" lang="ja-JP" altLang="ja-JP" sz="1200" kern="1200" dirty="0">
                <a:solidFill>
                  <a:schemeClr val="tx1"/>
                </a:solidFill>
                <a:effectLst/>
                <a:latin typeface="+mn-lt"/>
                <a:ea typeface="+mn-ea"/>
                <a:cs typeface="+mn-cs"/>
              </a:rPr>
              <a:t>人間が関与を前提とせず機械の自律性を活かしていこうという領域では、データを解析し最適な答えを機械自身に見つけ出させようという「推奨・判断」があります。</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Watson</a:t>
            </a:r>
            <a:r>
              <a:rPr kumimoji="1" lang="ja-JP" altLang="ja-JP" sz="1200" kern="1200" dirty="0">
                <a:solidFill>
                  <a:schemeClr val="tx1"/>
                </a:solidFill>
                <a:effectLst/>
                <a:latin typeface="+mn-lt"/>
                <a:ea typeface="+mn-ea"/>
                <a:cs typeface="+mn-cs"/>
              </a:rPr>
              <a:t>が行っている癌の診断支援のように膨大な論文を読み込み、さらに患者の診断所見や検査データを分析することで、癌を診断し治療法を提案してくれるサービスや、自分の好みやライフスタイルを教えることで自分にふさわしい商品を紹介してくれるサービスなどに応用が拡がっています。</a:t>
            </a:r>
          </a:p>
          <a:p>
            <a:r>
              <a:rPr kumimoji="1" lang="ja-JP" altLang="ja-JP" sz="1200" kern="1200" dirty="0">
                <a:solidFill>
                  <a:schemeClr val="tx1"/>
                </a:solidFill>
                <a:effectLst/>
                <a:latin typeface="+mn-lt"/>
                <a:ea typeface="+mn-ea"/>
                <a:cs typeface="+mn-cs"/>
              </a:rPr>
              <a:t>さらに、自ら状況を把握、学習し、自律的に判断して実行する「自律制御」があります。自動運転の自動車や株の自動取引、工場の自動操業や建設現場での自動工事などに適用分野は拡がり始めています。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65</a:t>
            </a:fld>
            <a:endParaRPr kumimoji="1" lang="ja-JP" altLang="en-US"/>
          </a:p>
        </p:txBody>
      </p:sp>
    </p:spTree>
    <p:extLst>
      <p:ext uri="{BB962C8B-B14F-4D97-AF65-F5344CB8AC3E}">
        <p14:creationId xmlns:p14="http://schemas.microsoft.com/office/powerpoint/2010/main" val="908677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D4075-D593-DD48-FF18-365DB22E147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4594622-FB33-B3C9-CC8D-DD1B31CDACF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7D119DD-6C89-BACE-695C-8B99F768575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1BC152C-1CAA-29C3-26AB-639FFC7933C8}"/>
              </a:ext>
            </a:extLst>
          </p:cNvPr>
          <p:cNvSpPr>
            <a:spLocks noGrp="1"/>
          </p:cNvSpPr>
          <p:nvPr>
            <p:ph type="sldNum" sz="quarter" idx="5"/>
          </p:nvPr>
        </p:nvSpPr>
        <p:spPr/>
        <p:txBody>
          <a:bodyPr/>
          <a:lstStyle/>
          <a:p>
            <a:fld id="{A26A5AFC-0313-244E-A5A2-5096E4321F46}" type="slidenum">
              <a:rPr kumimoji="1" lang="ja-JP" altLang="en-US" smtClean="0"/>
              <a:t>68</a:t>
            </a:fld>
            <a:endParaRPr kumimoji="1" lang="ja-JP" altLang="en-US"/>
          </a:p>
        </p:txBody>
      </p:sp>
    </p:spTree>
    <p:extLst>
      <p:ext uri="{BB962C8B-B14F-4D97-AF65-F5344CB8AC3E}">
        <p14:creationId xmlns:p14="http://schemas.microsoft.com/office/powerpoint/2010/main" val="41904925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CF530-BBA4-B86F-E6D1-BDF578C8480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5DE71E4-68D0-08D7-ADD2-1F8E3E95CAB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2C74A73-F9C5-FA3E-65FC-811B5D673B2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C8F118E-CEED-BA15-FD18-75F03006F884}"/>
              </a:ext>
            </a:extLst>
          </p:cNvPr>
          <p:cNvSpPr>
            <a:spLocks noGrp="1"/>
          </p:cNvSpPr>
          <p:nvPr>
            <p:ph type="sldNum" sz="quarter" idx="5"/>
          </p:nvPr>
        </p:nvSpPr>
        <p:spPr/>
        <p:txBody>
          <a:bodyPr/>
          <a:lstStyle/>
          <a:p>
            <a:fld id="{A26A5AFC-0313-244E-A5A2-5096E4321F46}" type="slidenum">
              <a:rPr kumimoji="1" lang="ja-JP" altLang="en-US" smtClean="0"/>
              <a:t>69</a:t>
            </a:fld>
            <a:endParaRPr kumimoji="1" lang="ja-JP" altLang="en-US"/>
          </a:p>
        </p:txBody>
      </p:sp>
    </p:spTree>
    <p:extLst>
      <p:ext uri="{BB962C8B-B14F-4D97-AF65-F5344CB8AC3E}">
        <p14:creationId xmlns:p14="http://schemas.microsoft.com/office/powerpoint/2010/main" val="14965319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71</a:t>
            </a:fld>
            <a:endParaRPr kumimoji="1" lang="ja-JP" altLang="en-US"/>
          </a:p>
        </p:txBody>
      </p:sp>
    </p:spTree>
    <p:extLst>
      <p:ext uri="{BB962C8B-B14F-4D97-AF65-F5344CB8AC3E}">
        <p14:creationId xmlns:p14="http://schemas.microsoft.com/office/powerpoint/2010/main" val="12524327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72</a:t>
            </a:fld>
            <a:endParaRPr kumimoji="1" lang="ja-JP" altLang="en-US"/>
          </a:p>
        </p:txBody>
      </p:sp>
    </p:spTree>
    <p:extLst>
      <p:ext uri="{BB962C8B-B14F-4D97-AF65-F5344CB8AC3E}">
        <p14:creationId xmlns:p14="http://schemas.microsoft.com/office/powerpoint/2010/main" val="4574188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76</a:t>
            </a:fld>
            <a:endParaRPr lang="en-US" altLang="ja-JP" sz="1200" dirty="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6299749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77</a:t>
            </a:fld>
            <a:endParaRPr kumimoji="1" lang="ja-JP" altLang="en-US"/>
          </a:p>
        </p:txBody>
      </p:sp>
    </p:spTree>
    <p:extLst>
      <p:ext uri="{BB962C8B-B14F-4D97-AF65-F5344CB8AC3E}">
        <p14:creationId xmlns:p14="http://schemas.microsoft.com/office/powerpoint/2010/main" val="741772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7</a:t>
            </a:fld>
            <a:endParaRPr kumimoji="1" lang="ja-JP" altLang="en-US"/>
          </a:p>
        </p:txBody>
      </p:sp>
    </p:spTree>
    <p:extLst>
      <p:ext uri="{BB962C8B-B14F-4D97-AF65-F5344CB8AC3E}">
        <p14:creationId xmlns:p14="http://schemas.microsoft.com/office/powerpoint/2010/main" val="1677172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8</a:t>
            </a:fld>
            <a:endParaRPr kumimoji="1" lang="ja-JP" altLang="en-US"/>
          </a:p>
        </p:txBody>
      </p:sp>
    </p:spTree>
    <p:extLst>
      <p:ext uri="{BB962C8B-B14F-4D97-AF65-F5344CB8AC3E}">
        <p14:creationId xmlns:p14="http://schemas.microsoft.com/office/powerpoint/2010/main" val="356940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【【図解】コレ１枚でわかる「弱い</a:t>
            </a:r>
            <a:r>
              <a:rPr kumimoji="1" lang="en-US" altLang="ja-JP" sz="1200" kern="1200" dirty="0">
                <a:solidFill>
                  <a:schemeClr val="tx1"/>
                </a:solidFill>
                <a:effectLst/>
                <a:latin typeface="+mn-lt"/>
                <a:ea typeface="+mn-ea"/>
                <a:cs typeface="+mn-cs"/>
              </a:rPr>
              <a:t>AI</a:t>
            </a:r>
            <a:r>
              <a:rPr kumimoji="1" lang="ja-JP" altLang="ja-JP" sz="1200" kern="1200" dirty="0">
                <a:solidFill>
                  <a:schemeClr val="tx1"/>
                </a:solidFill>
                <a:effectLst/>
                <a:latin typeface="+mn-lt"/>
                <a:ea typeface="+mn-ea"/>
                <a:cs typeface="+mn-cs"/>
              </a:rPr>
              <a:t>」と「強い</a:t>
            </a:r>
            <a:r>
              <a:rPr kumimoji="1" lang="en-US" altLang="ja-JP" sz="1200" kern="1200" dirty="0">
                <a:solidFill>
                  <a:schemeClr val="tx1"/>
                </a:solidFill>
                <a:effectLst/>
                <a:latin typeface="+mn-lt"/>
                <a:ea typeface="+mn-ea"/>
                <a:cs typeface="+mn-cs"/>
              </a:rPr>
              <a:t>AI</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機械は人が操作するか、手順を教えてその通り動かすものでした。しかし、「人工知能（</a:t>
            </a:r>
            <a:r>
              <a:rPr kumimoji="1" lang="en-US" altLang="ja-JP" sz="1200" kern="1200" dirty="0">
                <a:solidFill>
                  <a:schemeClr val="tx1"/>
                </a:solidFill>
                <a:effectLst/>
                <a:latin typeface="+mn-lt"/>
                <a:ea typeface="+mn-ea"/>
                <a:cs typeface="+mn-cs"/>
              </a:rPr>
              <a:t>AI: Artificial Intelligence</a:t>
            </a:r>
            <a:r>
              <a:rPr kumimoji="1" lang="ja-JP" altLang="ja-JP" sz="1200" kern="1200" dirty="0">
                <a:solidFill>
                  <a:schemeClr val="tx1"/>
                </a:solidFill>
                <a:effectLst/>
                <a:latin typeface="+mn-lt"/>
                <a:ea typeface="+mn-ea"/>
                <a:cs typeface="+mn-cs"/>
              </a:rPr>
              <a:t>）」は、自ら学習し、状況を把握し、推論して判断できる能力を機械に与えます。</a:t>
            </a:r>
          </a:p>
          <a:p>
            <a:r>
              <a:rPr kumimoji="1" lang="ja-JP" altLang="ja-JP" sz="1200" kern="1200" dirty="0">
                <a:solidFill>
                  <a:schemeClr val="tx1"/>
                </a:solidFill>
                <a:effectLst/>
                <a:latin typeface="+mn-lt"/>
                <a:ea typeface="+mn-ea"/>
                <a:cs typeface="+mn-cs"/>
              </a:rPr>
              <a:t>人工知能には、「</a:t>
            </a:r>
            <a:r>
              <a:rPr kumimoji="1" lang="ja-JP" altLang="ja-JP" sz="1200" b="1" kern="1200" dirty="0">
                <a:solidFill>
                  <a:schemeClr val="tx1"/>
                </a:solidFill>
                <a:effectLst/>
                <a:latin typeface="+mn-lt"/>
                <a:ea typeface="+mn-ea"/>
                <a:cs typeface="+mn-cs"/>
              </a:rPr>
              <a:t>人間のような知的処理の実現</a:t>
            </a:r>
            <a:r>
              <a:rPr kumimoji="1" lang="ja-JP" altLang="ja-JP" sz="1200" kern="1200" dirty="0">
                <a:solidFill>
                  <a:schemeClr val="tx1"/>
                </a:solidFill>
                <a:effectLst/>
                <a:latin typeface="+mn-lt"/>
                <a:ea typeface="+mn-ea"/>
                <a:cs typeface="+mn-cs"/>
              </a:rPr>
              <a:t>」と「</a:t>
            </a:r>
            <a:r>
              <a:rPr kumimoji="1" lang="ja-JP" altLang="ja-JP" sz="1200" b="1" kern="1200" dirty="0">
                <a:solidFill>
                  <a:schemeClr val="tx1"/>
                </a:solidFill>
                <a:effectLst/>
                <a:latin typeface="+mn-lt"/>
                <a:ea typeface="+mn-ea"/>
                <a:cs typeface="+mn-cs"/>
              </a:rPr>
              <a:t>人間と同等の知能の実現</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」の２つのアプローチがあります。</a:t>
            </a:r>
          </a:p>
          <a:p>
            <a:r>
              <a:rPr kumimoji="1" lang="ja-JP" altLang="ja-JP" sz="1200" kern="1200" dirty="0">
                <a:solidFill>
                  <a:schemeClr val="tx1"/>
                </a:solidFill>
                <a:effectLst/>
                <a:latin typeface="+mn-lt"/>
                <a:ea typeface="+mn-ea"/>
                <a:cs typeface="+mn-cs"/>
              </a:rPr>
              <a:t>前者は「弱い</a:t>
            </a:r>
            <a:r>
              <a:rPr kumimoji="1" lang="en-US" altLang="ja-JP" sz="1200" kern="1200" dirty="0">
                <a:solidFill>
                  <a:schemeClr val="tx1"/>
                </a:solidFill>
                <a:effectLst/>
                <a:latin typeface="+mn-lt"/>
                <a:ea typeface="+mn-ea"/>
                <a:cs typeface="+mn-cs"/>
              </a:rPr>
              <a:t>AI</a:t>
            </a:r>
            <a:r>
              <a:rPr kumimoji="1" lang="ja-JP" altLang="ja-JP" sz="1200" kern="1200" dirty="0">
                <a:solidFill>
                  <a:schemeClr val="tx1"/>
                </a:solidFill>
                <a:effectLst/>
                <a:latin typeface="+mn-lt"/>
                <a:ea typeface="+mn-ea"/>
                <a:cs typeface="+mn-cs"/>
              </a:rPr>
              <a:t>」とも呼ばれ、人間の脳で行う処理のしくみにかかわらず、結果として人間が行う知的処理ができるようになることを目指します。例えば、馬のように走りたいからといって、馬をつくるのではなく、自動車を作ろうという考え方です。</a:t>
            </a:r>
          </a:p>
          <a:p>
            <a:r>
              <a:rPr kumimoji="1" lang="ja-JP" altLang="ja-JP" sz="1200" kern="1200" dirty="0">
                <a:solidFill>
                  <a:schemeClr val="tx1"/>
                </a:solidFill>
                <a:effectLst/>
                <a:latin typeface="+mn-lt"/>
                <a:ea typeface="+mn-ea"/>
                <a:cs typeface="+mn-cs"/>
              </a:rPr>
              <a:t>これに対して、後者は、知能そのものをもつ機械を作る取り組みで、「強い</a:t>
            </a:r>
            <a:r>
              <a:rPr kumimoji="1" lang="en-US" altLang="ja-JP" sz="1200" kern="1200" dirty="0">
                <a:solidFill>
                  <a:schemeClr val="tx1"/>
                </a:solidFill>
                <a:effectLst/>
                <a:latin typeface="+mn-lt"/>
                <a:ea typeface="+mn-ea"/>
                <a:cs typeface="+mn-cs"/>
              </a:rPr>
              <a:t>AI</a:t>
            </a:r>
            <a:r>
              <a:rPr kumimoji="1" lang="ja-JP" altLang="ja-JP" sz="1200" kern="1200" dirty="0">
                <a:solidFill>
                  <a:schemeClr val="tx1"/>
                </a:solidFill>
                <a:effectLst/>
                <a:latin typeface="+mn-lt"/>
                <a:ea typeface="+mn-ea"/>
                <a:cs typeface="+mn-cs"/>
              </a:rPr>
              <a:t>」とも呼ばれ、脳科学や神経科学の研究成果を取り入れながら、人間の脳機能と同等の汎用的な知的処理ができるようになることを目指します。</a:t>
            </a:r>
          </a:p>
          <a:p>
            <a:r>
              <a:rPr kumimoji="1" lang="ja-JP" altLang="ja-JP" sz="1200" kern="1200" dirty="0">
                <a:solidFill>
                  <a:schemeClr val="tx1"/>
                </a:solidFill>
                <a:effectLst/>
                <a:latin typeface="+mn-lt"/>
                <a:ea typeface="+mn-ea"/>
                <a:cs typeface="+mn-cs"/>
              </a:rPr>
              <a:t>「弱い</a:t>
            </a:r>
            <a:r>
              <a:rPr kumimoji="1" lang="en-US" altLang="ja-JP" sz="1200" kern="1200" dirty="0">
                <a:solidFill>
                  <a:schemeClr val="tx1"/>
                </a:solidFill>
                <a:effectLst/>
                <a:latin typeface="+mn-lt"/>
                <a:ea typeface="+mn-ea"/>
                <a:cs typeface="+mn-cs"/>
              </a:rPr>
              <a:t>AI</a:t>
            </a:r>
            <a:r>
              <a:rPr kumimoji="1" lang="ja-JP" altLang="ja-JP" sz="1200" kern="1200" dirty="0">
                <a:solidFill>
                  <a:schemeClr val="tx1"/>
                </a:solidFill>
                <a:effectLst/>
                <a:latin typeface="+mn-lt"/>
                <a:ea typeface="+mn-ea"/>
                <a:cs typeface="+mn-cs"/>
              </a:rPr>
              <a:t>」は、あらかじめ「ルール」をたくさん用意しておく「ルールベース」が始まりでした。外国語翻訳者や医者、弁護士といった専門家のノウハウをルール化して組み入れた「エキスパート・システム」が実用化されています。ただ、ルールを人が作り登録しなければなりません。そのため多大な手間がかかり、また様々な知的活動を全て人間がルール化するには限界があり、結果として普及しませんでした。</a:t>
            </a:r>
          </a:p>
          <a:p>
            <a:r>
              <a:rPr kumimoji="1" lang="ja-JP" altLang="ja-JP" sz="1200" kern="1200" dirty="0">
                <a:solidFill>
                  <a:schemeClr val="tx1"/>
                </a:solidFill>
                <a:effectLst/>
                <a:latin typeface="+mn-lt"/>
                <a:ea typeface="+mn-ea"/>
                <a:cs typeface="+mn-cs"/>
              </a:rPr>
              <a:t>この状況を変えたのが、「機械学習」です。ビッグデータを統計的に解析して、「日本の首都」と「東京」の関係を見つけ出し、「日本の首都が東京である確率は</a:t>
            </a:r>
            <a:r>
              <a:rPr kumimoji="1" lang="en-US" altLang="ja-JP" sz="1200" kern="1200" dirty="0">
                <a:solidFill>
                  <a:schemeClr val="tx1"/>
                </a:solidFill>
                <a:effectLst/>
                <a:latin typeface="+mn-lt"/>
                <a:ea typeface="+mn-ea"/>
                <a:cs typeface="+mn-cs"/>
              </a:rPr>
              <a:t>99%</a:t>
            </a:r>
            <a:r>
              <a:rPr kumimoji="1" lang="ja-JP" altLang="ja-JP" sz="1200" kern="1200" dirty="0">
                <a:solidFill>
                  <a:schemeClr val="tx1"/>
                </a:solidFill>
                <a:effectLst/>
                <a:latin typeface="+mn-lt"/>
                <a:ea typeface="+mn-ea"/>
                <a:cs typeface="+mn-cs"/>
              </a:rPr>
              <a:t>」といった確率に基づき、「日本の首都は東京である」という推論を自動的におこないます。一方で、「変なヤツ」という表現が、嫌悪の意味なのか親しさの表明なのかといった文脈に即した意味は解釈できず限界もあります。</a:t>
            </a:r>
          </a:p>
          <a:p>
            <a:r>
              <a:rPr kumimoji="1" lang="ja-JP" altLang="ja-JP" sz="1200" kern="1200" dirty="0">
                <a:solidFill>
                  <a:schemeClr val="tx1"/>
                </a:solidFill>
                <a:effectLst/>
                <a:latin typeface="+mn-lt"/>
                <a:ea typeface="+mn-ea"/>
                <a:cs typeface="+mn-cs"/>
              </a:rPr>
              <a:t>「強い</a:t>
            </a:r>
            <a:r>
              <a:rPr kumimoji="1" lang="en-US" altLang="ja-JP" sz="1200" kern="1200" dirty="0">
                <a:solidFill>
                  <a:schemeClr val="tx1"/>
                </a:solidFill>
                <a:effectLst/>
                <a:latin typeface="+mn-lt"/>
                <a:ea typeface="+mn-ea"/>
                <a:cs typeface="+mn-cs"/>
              </a:rPr>
              <a:t>AI</a:t>
            </a:r>
            <a:r>
              <a:rPr kumimoji="1" lang="ja-JP" altLang="ja-JP" sz="1200" kern="1200" dirty="0">
                <a:solidFill>
                  <a:schemeClr val="tx1"/>
                </a:solidFill>
                <a:effectLst/>
                <a:latin typeface="+mn-lt"/>
                <a:ea typeface="+mn-ea"/>
                <a:cs typeface="+mn-cs"/>
              </a:rPr>
              <a:t>」は、人の脳の仕組みを模倣して、機械に人のように学習させ考えさせようというものです。神経細胞（ニューロン）のつながりをモデルにするため、「ニューラル・ネットワーク」と呼ばれています。これを使えば、人がルールを教える必要はありません。例えば、ネコと人間が映っている画像を大量に見せることで、両者の特徴を自分で学習し、両者の違いを区別できるようにしようといったことが実現できます。</a:t>
            </a:r>
          </a:p>
          <a:p>
            <a:r>
              <a:rPr kumimoji="1" lang="ja-JP" altLang="ja-JP" sz="1200" kern="1200" dirty="0">
                <a:solidFill>
                  <a:schemeClr val="tx1"/>
                </a:solidFill>
                <a:effectLst/>
                <a:latin typeface="+mn-lt"/>
                <a:ea typeface="+mn-ea"/>
                <a:cs typeface="+mn-cs"/>
              </a:rPr>
              <a:t>現状では、前者の実用化が先んじていますが、後者の研究も急速に進んでおり、両者ともに、実用レベルでの適用範囲が拡大するものと期待されています。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a:t>
            </a:fld>
            <a:endParaRPr kumimoji="1" lang="ja-JP" altLang="en-US"/>
          </a:p>
        </p:txBody>
      </p:sp>
    </p:spTree>
    <p:extLst>
      <p:ext uri="{BB962C8B-B14F-4D97-AF65-F5344CB8AC3E}">
        <p14:creationId xmlns:p14="http://schemas.microsoft.com/office/powerpoint/2010/main" val="509999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11</a:t>
            </a:fld>
            <a:endParaRPr lang="en-US" altLang="ja-JP" sz="1200" dirty="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881960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a:t>
            </a:fld>
            <a:endParaRPr kumimoji="1" lang="ja-JP" altLang="en-US"/>
          </a:p>
        </p:txBody>
      </p:sp>
    </p:spTree>
    <p:extLst>
      <p:ext uri="{BB962C8B-B14F-4D97-AF65-F5344CB8AC3E}">
        <p14:creationId xmlns:p14="http://schemas.microsoft.com/office/powerpoint/2010/main" val="2546220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16</a:t>
            </a:fld>
            <a:endParaRPr kumimoji="1" lang="ja-JP" altLang="en-US"/>
          </a:p>
        </p:txBody>
      </p:sp>
    </p:spTree>
    <p:extLst>
      <p:ext uri="{BB962C8B-B14F-4D97-AF65-F5344CB8AC3E}">
        <p14:creationId xmlns:p14="http://schemas.microsoft.com/office/powerpoint/2010/main" val="837249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17</a:t>
            </a:fld>
            <a:endParaRPr kumimoji="1" lang="ja-JP" altLang="en-US"/>
          </a:p>
        </p:txBody>
      </p:sp>
    </p:spTree>
    <p:extLst>
      <p:ext uri="{BB962C8B-B14F-4D97-AF65-F5344CB8AC3E}">
        <p14:creationId xmlns:p14="http://schemas.microsoft.com/office/powerpoint/2010/main" val="25943070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dirty="0"/>
              <a:t>マスター タイトルの書式設定</a:t>
            </a:r>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40E48305-7735-1444-8D88-5E8C8CB247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46745" y="6700082"/>
            <a:ext cx="744749" cy="127152"/>
          </a:xfrm>
          <a:prstGeom prst="rect">
            <a:avLst/>
          </a:prstGeom>
          <a:ln>
            <a:noFill/>
          </a:ln>
          <a:effectLst/>
        </p:spPr>
      </p:pic>
      <p:sp>
        <p:nvSpPr>
          <p:cNvPr id="12" name="正方形/長方形 11">
            <a:extLst>
              <a:ext uri="{FF2B5EF4-FFF2-40B4-BE49-F238E27FC236}">
                <a16:creationId xmlns:a16="http://schemas.microsoft.com/office/drawing/2014/main" id="{65BF56EF-0DB9-0F49-8478-C71484A6E7CF}"/>
              </a:ext>
            </a:extLst>
          </p:cNvPr>
          <p:cNvSpPr/>
          <p:nvPr userDrawn="1"/>
        </p:nvSpPr>
        <p:spPr>
          <a:xfrm>
            <a:off x="-588" y="-6611"/>
            <a:ext cx="9194015" cy="687121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4" name="図 13" descr="it_juku_ogp.png">
            <a:extLst>
              <a:ext uri="{FF2B5EF4-FFF2-40B4-BE49-F238E27FC236}">
                <a16:creationId xmlns:a16="http://schemas.microsoft.com/office/drawing/2014/main" id="{92416303-C4C3-AB42-9587-AC5DE3967CD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95325" y="5543178"/>
            <a:ext cx="2504423" cy="1314822"/>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タイトルのみ">
    <p:spTree>
      <p:nvGrpSpPr>
        <p:cNvPr id="1" name=""/>
        <p:cNvGrpSpPr/>
        <p:nvPr/>
      </p:nvGrpSpPr>
      <p:grpSpPr>
        <a:xfrm>
          <a:off x="0" y="0"/>
          <a:ext cx="0" cy="0"/>
          <a:chOff x="0" y="0"/>
          <a:chExt cx="0" cy="0"/>
        </a:xfrm>
      </p:grpSpPr>
      <p:sp>
        <p:nvSpPr>
          <p:cNvPr id="6" name="タイトル 5"/>
          <p:cNvSpPr>
            <a:spLocks noGrp="1"/>
          </p:cNvSpPr>
          <p:nvPr>
            <p:ph type="title" hasCustomPrompt="1"/>
          </p:nvPr>
        </p:nvSpPr>
        <p:spPr>
          <a:xfrm>
            <a:off x="464058" y="206630"/>
            <a:ext cx="7886700" cy="622427"/>
          </a:xfrm>
        </p:spPr>
        <p:txBody>
          <a:bodyPr wrap="square" rIns="1438560"/>
          <a:lstStyle>
            <a:lvl1pPr>
              <a:defRPr sz="2400" b="0">
                <a:latin typeface="Osaka-Mono" panose="020B0600000000000000" pitchFamily="34" charset="-128"/>
                <a:ea typeface="Osaka-Mono" panose="020B0600000000000000" pitchFamily="34" charset="-128"/>
              </a:defRPr>
            </a:lvl1pPr>
          </a:lstStyle>
          <a:p>
            <a:r>
              <a:rPr kumimoji="1" lang="ja-JP" altLang="en-US"/>
              <a:t>クリックしてタイトルを記入 </a:t>
            </a:r>
            <a:r>
              <a:rPr kumimoji="1" lang="en-US" altLang="ja-JP" dirty="0"/>
              <a:t>1</a:t>
            </a:r>
            <a:r>
              <a:rPr kumimoji="1" lang="ja-JP" altLang="en-US"/>
              <a:t>行</a:t>
            </a:r>
            <a:r>
              <a:rPr kumimoji="1" lang="en-US" altLang="ja-JP" dirty="0"/>
              <a:t>/25pt </a:t>
            </a:r>
            <a:r>
              <a:rPr kumimoji="1" lang="ja-JP" altLang="en-US"/>
              <a:t>推奨</a:t>
            </a:r>
          </a:p>
        </p:txBody>
      </p:sp>
      <p:sp>
        <p:nvSpPr>
          <p:cNvPr id="7" name="スライド番号プレースホルダー 6"/>
          <p:cNvSpPr>
            <a:spLocks noGrp="1"/>
          </p:cNvSpPr>
          <p:nvPr>
            <p:ph type="sldNum" sz="quarter" idx="11"/>
          </p:nvPr>
        </p:nvSpPr>
        <p:spPr>
          <a:xfrm>
            <a:off x="8175256" y="6332076"/>
            <a:ext cx="552026" cy="365125"/>
          </a:xfrm>
          <a:prstGeom prst="rect">
            <a:avLst/>
          </a:prstGeom>
        </p:spPr>
        <p:txBody>
          <a:bodyPr/>
          <a:lstStyle/>
          <a:p>
            <a:fld id="{80F554CA-2BEA-3E4B-997B-FC51848F792A}" type="slidenum">
              <a:rPr lang="ja-JP" altLang="en-US" smtClean="0">
                <a:latin typeface="Meiryo UI" panose="020B0604030504040204" pitchFamily="50" charset="-128"/>
              </a:rPr>
              <a:pPr/>
              <a:t>‹#›</a:t>
            </a:fld>
            <a:r>
              <a:rPr lang="en-US" altLang="ja-JP" dirty="0">
                <a:latin typeface="Meiryo UI" panose="020B0604030504040204" pitchFamily="50" charset="-128"/>
              </a:rPr>
              <a:t> </a:t>
            </a:r>
            <a:endParaRPr lang="ja-JP" altLang="en-US" dirty="0">
              <a:latin typeface="Meiryo UI" panose="020B0604030504040204" pitchFamily="50" charset="-128"/>
            </a:endParaRPr>
          </a:p>
        </p:txBody>
      </p:sp>
    </p:spTree>
    <p:extLst>
      <p:ext uri="{BB962C8B-B14F-4D97-AF65-F5344CB8AC3E}">
        <p14:creationId xmlns:p14="http://schemas.microsoft.com/office/powerpoint/2010/main" val="465272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4_タイトルのみ">
    <p:spTree>
      <p:nvGrpSpPr>
        <p:cNvPr id="1" name=""/>
        <p:cNvGrpSpPr/>
        <p:nvPr/>
      </p:nvGrpSpPr>
      <p:grpSpPr>
        <a:xfrm>
          <a:off x="0" y="0"/>
          <a:ext cx="0" cy="0"/>
          <a:chOff x="0" y="0"/>
          <a:chExt cx="0" cy="0"/>
        </a:xfrm>
      </p:grpSpPr>
      <p:sp>
        <p:nvSpPr>
          <p:cNvPr id="6" name="タイトル 5"/>
          <p:cNvSpPr>
            <a:spLocks noGrp="1"/>
          </p:cNvSpPr>
          <p:nvPr>
            <p:ph type="title" hasCustomPrompt="1"/>
          </p:nvPr>
        </p:nvSpPr>
        <p:spPr/>
        <p:txBody>
          <a:bodyPr wrap="square" rIns="1438560"/>
          <a:lstStyle>
            <a:lvl1pPr>
              <a:defRPr b="0">
                <a:latin typeface="+mj-ea"/>
                <a:ea typeface="+mj-ea"/>
              </a:defRPr>
            </a:lvl1pPr>
          </a:lstStyle>
          <a:p>
            <a:r>
              <a:rPr kumimoji="1" lang="ja-JP" altLang="en-US"/>
              <a:t>クリックしてタイトルを記入 </a:t>
            </a:r>
            <a:r>
              <a:rPr kumimoji="1" lang="en-US" altLang="ja-JP" dirty="0"/>
              <a:t>1</a:t>
            </a:r>
            <a:r>
              <a:rPr kumimoji="1" lang="ja-JP" altLang="en-US"/>
              <a:t>行</a:t>
            </a:r>
            <a:r>
              <a:rPr kumimoji="1" lang="en-US" altLang="ja-JP" dirty="0"/>
              <a:t>/25pt </a:t>
            </a:r>
            <a:r>
              <a:rPr kumimoji="1" lang="ja-JP" altLang="en-US"/>
              <a:t>推奨</a:t>
            </a:r>
          </a:p>
        </p:txBody>
      </p:sp>
      <p:sp>
        <p:nvSpPr>
          <p:cNvPr id="7" name="スライド番号プレースホルダー 6"/>
          <p:cNvSpPr>
            <a:spLocks noGrp="1"/>
          </p:cNvSpPr>
          <p:nvPr>
            <p:ph type="sldNum" sz="quarter" idx="11"/>
          </p:nvPr>
        </p:nvSpPr>
        <p:spPr/>
        <p:txBody>
          <a:bodyPr/>
          <a:lstStyle/>
          <a:p>
            <a:fld id="{80F554CA-2BEA-3E4B-997B-FC51848F792A}" type="slidenum">
              <a:rPr lang="ja-JP" altLang="en-US" smtClean="0">
                <a:latin typeface="Meiryo UI" panose="020B0604030504040204" pitchFamily="50" charset="-128"/>
              </a:rPr>
              <a:pPr/>
              <a:t>‹#›</a:t>
            </a:fld>
            <a:r>
              <a:rPr lang="en-US" altLang="ja-JP" dirty="0">
                <a:latin typeface="Meiryo UI" panose="020B0604030504040204" pitchFamily="50" charset="-128"/>
              </a:rPr>
              <a:t> </a:t>
            </a:r>
            <a:endParaRPr lang="ja-JP" altLang="en-US" dirty="0">
              <a:latin typeface="Meiryo UI" panose="020B0604030504040204" pitchFamily="50" charset="-128"/>
            </a:endParaRPr>
          </a:p>
        </p:txBody>
      </p:sp>
    </p:spTree>
    <p:extLst>
      <p:ext uri="{BB962C8B-B14F-4D97-AF65-F5344CB8AC3E}">
        <p14:creationId xmlns:p14="http://schemas.microsoft.com/office/powerpoint/2010/main" val="385385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5_タイトルのみ">
    <p:spTree>
      <p:nvGrpSpPr>
        <p:cNvPr id="1" name=""/>
        <p:cNvGrpSpPr/>
        <p:nvPr/>
      </p:nvGrpSpPr>
      <p:grpSpPr>
        <a:xfrm>
          <a:off x="0" y="0"/>
          <a:ext cx="0" cy="0"/>
          <a:chOff x="0" y="0"/>
          <a:chExt cx="0" cy="0"/>
        </a:xfrm>
      </p:grpSpPr>
      <p:sp>
        <p:nvSpPr>
          <p:cNvPr id="6" name="タイトル 5"/>
          <p:cNvSpPr>
            <a:spLocks noGrp="1"/>
          </p:cNvSpPr>
          <p:nvPr>
            <p:ph type="title" hasCustomPrompt="1"/>
          </p:nvPr>
        </p:nvSpPr>
        <p:spPr/>
        <p:txBody>
          <a:bodyPr wrap="square" rIns="1438560"/>
          <a:lstStyle>
            <a:lvl1pPr>
              <a:defRPr b="0">
                <a:latin typeface="+mj-ea"/>
                <a:ea typeface="+mj-ea"/>
              </a:defRPr>
            </a:lvl1pPr>
          </a:lstStyle>
          <a:p>
            <a:r>
              <a:rPr kumimoji="1" lang="ja-JP" altLang="en-US"/>
              <a:t>クリックしてタイトルを記入 </a:t>
            </a:r>
            <a:r>
              <a:rPr kumimoji="1" lang="en-US" altLang="ja-JP" dirty="0"/>
              <a:t>1</a:t>
            </a:r>
            <a:r>
              <a:rPr kumimoji="1" lang="ja-JP" altLang="en-US"/>
              <a:t>行</a:t>
            </a:r>
            <a:r>
              <a:rPr kumimoji="1" lang="en-US" altLang="ja-JP" dirty="0"/>
              <a:t>/25pt </a:t>
            </a:r>
            <a:r>
              <a:rPr kumimoji="1" lang="ja-JP" altLang="en-US"/>
              <a:t>推奨</a:t>
            </a:r>
          </a:p>
        </p:txBody>
      </p:sp>
      <p:sp>
        <p:nvSpPr>
          <p:cNvPr id="7" name="スライド番号プレースホルダー 6"/>
          <p:cNvSpPr>
            <a:spLocks noGrp="1"/>
          </p:cNvSpPr>
          <p:nvPr>
            <p:ph type="sldNum" sz="quarter" idx="11"/>
          </p:nvPr>
        </p:nvSpPr>
        <p:spPr/>
        <p:txBody>
          <a:bodyPr/>
          <a:lstStyle/>
          <a:p>
            <a:fld id="{80F554CA-2BEA-3E4B-997B-FC51848F792A}" type="slidenum">
              <a:rPr lang="ja-JP" altLang="en-US" smtClean="0">
                <a:latin typeface="Meiryo UI" panose="020B0604030504040204" pitchFamily="50" charset="-128"/>
              </a:rPr>
              <a:pPr/>
              <a:t>‹#›</a:t>
            </a:fld>
            <a:r>
              <a:rPr lang="en-US" altLang="ja-JP" dirty="0">
                <a:latin typeface="Meiryo UI" panose="020B0604030504040204" pitchFamily="50" charset="-128"/>
              </a:rPr>
              <a:t> </a:t>
            </a:r>
            <a:endParaRPr lang="ja-JP" altLang="en-US" dirty="0">
              <a:latin typeface="Meiryo UI" panose="020B0604030504040204" pitchFamily="50" charset="-128"/>
            </a:endParaRPr>
          </a:p>
        </p:txBody>
      </p:sp>
    </p:spTree>
    <p:extLst>
      <p:ext uri="{BB962C8B-B14F-4D97-AF65-F5344CB8AC3E}">
        <p14:creationId xmlns:p14="http://schemas.microsoft.com/office/powerpoint/2010/main" val="14125041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36_タイトルのみ">
    <p:spTree>
      <p:nvGrpSpPr>
        <p:cNvPr id="1" name=""/>
        <p:cNvGrpSpPr/>
        <p:nvPr/>
      </p:nvGrpSpPr>
      <p:grpSpPr>
        <a:xfrm>
          <a:off x="0" y="0"/>
          <a:ext cx="0" cy="0"/>
          <a:chOff x="0" y="0"/>
          <a:chExt cx="0" cy="0"/>
        </a:xfrm>
      </p:grpSpPr>
      <p:sp>
        <p:nvSpPr>
          <p:cNvPr id="6" name="タイトル 5"/>
          <p:cNvSpPr>
            <a:spLocks noGrp="1"/>
          </p:cNvSpPr>
          <p:nvPr>
            <p:ph type="title" hasCustomPrompt="1"/>
          </p:nvPr>
        </p:nvSpPr>
        <p:spPr/>
        <p:txBody>
          <a:bodyPr wrap="square" rIns="1438560"/>
          <a:lstStyle>
            <a:lvl1pPr>
              <a:defRPr b="0">
                <a:latin typeface="+mj-ea"/>
                <a:ea typeface="+mj-ea"/>
              </a:defRPr>
            </a:lvl1pPr>
          </a:lstStyle>
          <a:p>
            <a:r>
              <a:rPr kumimoji="1" lang="ja-JP" altLang="en-US"/>
              <a:t>クリックしてタイトルを記入 </a:t>
            </a:r>
            <a:r>
              <a:rPr kumimoji="1" lang="en-US" altLang="ja-JP" dirty="0"/>
              <a:t>1</a:t>
            </a:r>
            <a:r>
              <a:rPr kumimoji="1" lang="ja-JP" altLang="en-US"/>
              <a:t>行</a:t>
            </a:r>
            <a:r>
              <a:rPr kumimoji="1" lang="en-US" altLang="ja-JP" dirty="0"/>
              <a:t>/25pt </a:t>
            </a:r>
            <a:r>
              <a:rPr kumimoji="1" lang="ja-JP" altLang="en-US"/>
              <a:t>推奨</a:t>
            </a:r>
          </a:p>
        </p:txBody>
      </p:sp>
      <p:sp>
        <p:nvSpPr>
          <p:cNvPr id="7" name="スライド番号プレースホルダー 6"/>
          <p:cNvSpPr>
            <a:spLocks noGrp="1"/>
          </p:cNvSpPr>
          <p:nvPr>
            <p:ph type="sldNum" sz="quarter" idx="11"/>
          </p:nvPr>
        </p:nvSpPr>
        <p:spPr/>
        <p:txBody>
          <a:bodyPr/>
          <a:lstStyle/>
          <a:p>
            <a:fld id="{80F554CA-2BEA-3E4B-997B-FC51848F792A}" type="slidenum">
              <a:rPr lang="ja-JP" altLang="en-US" smtClean="0">
                <a:latin typeface="Meiryo UI" panose="020B0604030504040204" pitchFamily="50" charset="-128"/>
              </a:rPr>
              <a:pPr/>
              <a:t>‹#›</a:t>
            </a:fld>
            <a:r>
              <a:rPr lang="en-US" altLang="ja-JP" dirty="0">
                <a:latin typeface="Meiryo UI" panose="020B0604030504040204" pitchFamily="50" charset="-128"/>
              </a:rPr>
              <a:t> </a:t>
            </a:r>
            <a:endParaRPr lang="ja-JP" altLang="en-US" dirty="0">
              <a:latin typeface="Meiryo UI" panose="020B0604030504040204" pitchFamily="50" charset="-128"/>
            </a:endParaRPr>
          </a:p>
        </p:txBody>
      </p:sp>
    </p:spTree>
    <p:extLst>
      <p:ext uri="{BB962C8B-B14F-4D97-AF65-F5344CB8AC3E}">
        <p14:creationId xmlns:p14="http://schemas.microsoft.com/office/powerpoint/2010/main" val="3894929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37_タイトルのみ">
    <p:spTree>
      <p:nvGrpSpPr>
        <p:cNvPr id="1" name=""/>
        <p:cNvGrpSpPr/>
        <p:nvPr/>
      </p:nvGrpSpPr>
      <p:grpSpPr>
        <a:xfrm>
          <a:off x="0" y="0"/>
          <a:ext cx="0" cy="0"/>
          <a:chOff x="0" y="0"/>
          <a:chExt cx="0" cy="0"/>
        </a:xfrm>
      </p:grpSpPr>
      <p:sp>
        <p:nvSpPr>
          <p:cNvPr id="6" name="タイトル 5"/>
          <p:cNvSpPr>
            <a:spLocks noGrp="1"/>
          </p:cNvSpPr>
          <p:nvPr>
            <p:ph type="title" hasCustomPrompt="1"/>
          </p:nvPr>
        </p:nvSpPr>
        <p:spPr/>
        <p:txBody>
          <a:bodyPr wrap="square" rIns="1438560"/>
          <a:lstStyle>
            <a:lvl1pPr>
              <a:defRPr b="0">
                <a:latin typeface="+mj-ea"/>
                <a:ea typeface="+mj-ea"/>
              </a:defRPr>
            </a:lvl1pPr>
          </a:lstStyle>
          <a:p>
            <a:r>
              <a:rPr kumimoji="1" lang="ja-JP" altLang="en-US"/>
              <a:t>クリックしてタイトルを記入 </a:t>
            </a:r>
            <a:r>
              <a:rPr kumimoji="1" lang="en-US" altLang="ja-JP" dirty="0"/>
              <a:t>1</a:t>
            </a:r>
            <a:r>
              <a:rPr kumimoji="1" lang="ja-JP" altLang="en-US"/>
              <a:t>行</a:t>
            </a:r>
            <a:r>
              <a:rPr kumimoji="1" lang="en-US" altLang="ja-JP" dirty="0"/>
              <a:t>/25pt </a:t>
            </a:r>
            <a:r>
              <a:rPr kumimoji="1" lang="ja-JP" altLang="en-US"/>
              <a:t>推奨</a:t>
            </a:r>
          </a:p>
        </p:txBody>
      </p:sp>
      <p:sp>
        <p:nvSpPr>
          <p:cNvPr id="7" name="スライド番号プレースホルダー 6"/>
          <p:cNvSpPr>
            <a:spLocks noGrp="1"/>
          </p:cNvSpPr>
          <p:nvPr>
            <p:ph type="sldNum" sz="quarter" idx="11"/>
          </p:nvPr>
        </p:nvSpPr>
        <p:spPr/>
        <p:txBody>
          <a:bodyPr/>
          <a:lstStyle/>
          <a:p>
            <a:fld id="{80F554CA-2BEA-3E4B-997B-FC51848F792A}" type="slidenum">
              <a:rPr lang="ja-JP" altLang="en-US" smtClean="0">
                <a:latin typeface="Meiryo UI" panose="020B0604030504040204" pitchFamily="50" charset="-128"/>
              </a:rPr>
              <a:pPr/>
              <a:t>‹#›</a:t>
            </a:fld>
            <a:r>
              <a:rPr lang="en-US" altLang="ja-JP" dirty="0">
                <a:latin typeface="Meiryo UI" panose="020B0604030504040204" pitchFamily="50" charset="-128"/>
              </a:rPr>
              <a:t> </a:t>
            </a:r>
            <a:endParaRPr lang="ja-JP" altLang="en-US" dirty="0">
              <a:latin typeface="Meiryo UI" panose="020B0604030504040204" pitchFamily="50" charset="-128"/>
            </a:endParaRPr>
          </a:p>
        </p:txBody>
      </p:sp>
    </p:spTree>
    <p:extLst>
      <p:ext uri="{BB962C8B-B14F-4D97-AF65-F5344CB8AC3E}">
        <p14:creationId xmlns:p14="http://schemas.microsoft.com/office/powerpoint/2010/main" val="1106606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dirty="0"/>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eiryo" panose="020B0604030504040204" pitchFamily="34" charset="-128"/>
                <a:ea typeface="Meiryo" panose="020B0604030504040204" pitchFamily="34"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30400" y="266400"/>
            <a:ext cx="8686800" cy="416221"/>
          </a:xfrm>
          <a:prstGeom prst="rect">
            <a:avLst/>
          </a:prstGeom>
        </p:spPr>
        <p:txBody>
          <a:bodyPr vert="horz" lIns="0" tIns="45720" rIns="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pic>
        <p:nvPicPr>
          <p:cNvPr id="14" name="図 13">
            <a:extLst>
              <a:ext uri="{FF2B5EF4-FFF2-40B4-BE49-F238E27FC236}">
                <a16:creationId xmlns:a16="http://schemas.microsoft.com/office/drawing/2014/main" id="{5F97BFA0-72D0-48CF-9A57-BFE7299468A6}"/>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8244736" y="6699653"/>
            <a:ext cx="739034" cy="126176"/>
          </a:xfrm>
          <a:prstGeom prst="rect">
            <a:avLst/>
          </a:prstGeom>
          <a:ln>
            <a:noFill/>
          </a:ln>
          <a:effectLst/>
        </p:spPr>
      </p:pic>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 id="2147483665" r:id="rId15"/>
    <p:sldLayoutId id="2147483666" r:id="rId16"/>
  </p:sldLayoutIdLst>
  <p:hf hdr="0" ftr="0" dt="0"/>
  <p:txStyles>
    <p:titleStyle>
      <a:lvl1pPr algn="l" defTabSz="457200" rtl="0" eaLnBrk="1" latinLnBrk="0" hangingPunct="1">
        <a:spcBef>
          <a:spcPct val="0"/>
        </a:spcBef>
        <a:buNone/>
        <a:defRPr kumimoji="1" sz="2700" kern="1200">
          <a:solidFill>
            <a:srgbClr val="7F7F7F"/>
          </a:solidFill>
          <a:latin typeface="Meiryo" panose="020B0604030504040204" pitchFamily="34" charset="-128"/>
          <a:ea typeface="Meiryo" panose="020B0604030504040204" pitchFamily="34" charset="-128"/>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tiff"/><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tiff"/><Relationship Id="rId4" Type="http://schemas.openxmlformats.org/officeDocument/2006/relationships/image" Target="../media/image33.png"/><Relationship Id="rId9" Type="http://schemas.openxmlformats.org/officeDocument/2006/relationships/image" Target="../media/image38.tiff"/></Relationships>
</file>

<file path=ppt/slides/_rels/slide15.xml.rels><?xml version="1.0" encoding="UTF-8" standalone="yes"?>
<Relationships xmlns="http://schemas.openxmlformats.org/package/2006/relationships"><Relationship Id="rId8" Type="http://schemas.openxmlformats.org/officeDocument/2006/relationships/image" Target="../media/image46.tiff"/><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tiff"/></Relationships>
</file>

<file path=ppt/slides/_rels/slide16.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tiff"/><Relationship Id="rId7"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52.tiff"/><Relationship Id="rId5" Type="http://schemas.openxmlformats.org/officeDocument/2006/relationships/image" Target="../media/image51.tiff"/><Relationship Id="rId4" Type="http://schemas.openxmlformats.org/officeDocument/2006/relationships/image" Target="../media/image50.tiff"/></Relationships>
</file>

<file path=ppt/slides/_rels/slide18.xml.rels><?xml version="1.0" encoding="UTF-8" standalone="yes"?>
<Relationships xmlns="http://schemas.openxmlformats.org/package/2006/relationships"><Relationship Id="rId8" Type="http://schemas.openxmlformats.org/officeDocument/2006/relationships/image" Target="../media/image60.tiff"/><Relationship Id="rId13" Type="http://schemas.openxmlformats.org/officeDocument/2006/relationships/image" Target="../media/image65.tiff"/><Relationship Id="rId18" Type="http://schemas.openxmlformats.org/officeDocument/2006/relationships/image" Target="../media/image70.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tiff"/><Relationship Id="rId17" Type="http://schemas.openxmlformats.org/officeDocument/2006/relationships/image" Target="../media/image69.png"/><Relationship Id="rId2" Type="http://schemas.openxmlformats.org/officeDocument/2006/relationships/notesSlide" Target="../notesSlides/notesSlide10.xml"/><Relationship Id="rId16" Type="http://schemas.openxmlformats.org/officeDocument/2006/relationships/image" Target="../media/image68.tiff"/><Relationship Id="rId1" Type="http://schemas.openxmlformats.org/officeDocument/2006/relationships/slideLayout" Target="../slideLayouts/slideLayout6.xml"/><Relationship Id="rId6" Type="http://schemas.openxmlformats.org/officeDocument/2006/relationships/image" Target="../media/image58.png"/><Relationship Id="rId11" Type="http://schemas.openxmlformats.org/officeDocument/2006/relationships/image" Target="../media/image63.tiff"/><Relationship Id="rId5" Type="http://schemas.openxmlformats.org/officeDocument/2006/relationships/image" Target="../media/image57.png"/><Relationship Id="rId15" Type="http://schemas.openxmlformats.org/officeDocument/2006/relationships/image" Target="../media/image67.tiff"/><Relationship Id="rId10" Type="http://schemas.openxmlformats.org/officeDocument/2006/relationships/image" Target="../media/image62.tiff"/><Relationship Id="rId19" Type="http://schemas.openxmlformats.org/officeDocument/2006/relationships/image" Target="../media/image71.tiff"/><Relationship Id="rId4" Type="http://schemas.openxmlformats.org/officeDocument/2006/relationships/image" Target="../media/image56.png"/><Relationship Id="rId9" Type="http://schemas.openxmlformats.org/officeDocument/2006/relationships/image" Target="../media/image61.tiff"/><Relationship Id="rId14" Type="http://schemas.openxmlformats.org/officeDocument/2006/relationships/image" Target="../media/image6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78.tiff"/><Relationship Id="rId13" Type="http://schemas.openxmlformats.org/officeDocument/2006/relationships/image" Target="../media/image83.tiff"/><Relationship Id="rId3" Type="http://schemas.openxmlformats.org/officeDocument/2006/relationships/image" Target="../media/image73.tiff"/><Relationship Id="rId7" Type="http://schemas.openxmlformats.org/officeDocument/2006/relationships/image" Target="../media/image77.tiff"/><Relationship Id="rId12" Type="http://schemas.openxmlformats.org/officeDocument/2006/relationships/image" Target="../media/image82.tiff"/><Relationship Id="rId2" Type="http://schemas.openxmlformats.org/officeDocument/2006/relationships/image" Target="../media/image72.jpeg"/><Relationship Id="rId1" Type="http://schemas.openxmlformats.org/officeDocument/2006/relationships/slideLayout" Target="../slideLayouts/slideLayout6.xml"/><Relationship Id="rId6" Type="http://schemas.openxmlformats.org/officeDocument/2006/relationships/image" Target="../media/image76.tiff"/><Relationship Id="rId11" Type="http://schemas.openxmlformats.org/officeDocument/2006/relationships/image" Target="../media/image81.tiff"/><Relationship Id="rId5" Type="http://schemas.openxmlformats.org/officeDocument/2006/relationships/image" Target="../media/image75.tiff"/><Relationship Id="rId10" Type="http://schemas.openxmlformats.org/officeDocument/2006/relationships/image" Target="../media/image80.tiff"/><Relationship Id="rId4" Type="http://schemas.openxmlformats.org/officeDocument/2006/relationships/image" Target="../media/image74.tiff"/><Relationship Id="rId9" Type="http://schemas.openxmlformats.org/officeDocument/2006/relationships/image" Target="../media/image79.tiff"/><Relationship Id="rId14" Type="http://schemas.openxmlformats.org/officeDocument/2006/relationships/image" Target="../media/image84.tiff"/></Relationships>
</file>

<file path=ppt/slides/_rels/slide24.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jpe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jpeg"/><Relationship Id="rId2" Type="http://schemas.openxmlformats.org/officeDocument/2006/relationships/image" Target="../media/image85.png"/><Relationship Id="rId1" Type="http://schemas.openxmlformats.org/officeDocument/2006/relationships/slideLayout" Target="../slideLayouts/slideLayout6.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6.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image" Target="../media/image106.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s://news.livedoor.com/article/detail/23809992/" TargetMode="External"/><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hyperlink" Target="https://arxiv.org/abs/2001.08361" TargetMode="Externa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package" Target="../embeddings/Microsoft_Excel_______.xlsx"/><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package" Target="../embeddings/Microsoft_Excel_______1.xlsx"/><Relationship Id="rId1" Type="http://schemas.openxmlformats.org/officeDocument/2006/relationships/slideLayout" Target="../slideLayouts/slideLayout6.xml"/><Relationship Id="rId4" Type="http://schemas.openxmlformats.org/officeDocument/2006/relationships/hyperlink" Target="https://www.sbbit.jp/article/fj/114944"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1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png"/><Relationship Id="rId1" Type="http://schemas.openxmlformats.org/officeDocument/2006/relationships/slideLayout" Target="../slideLayouts/slideLayout6.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6.xml"/><Relationship Id="rId4" Type="http://schemas.openxmlformats.org/officeDocument/2006/relationships/image" Target="../media/image124.png"/></Relationships>
</file>

<file path=ppt/slides/_rels/slide5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6.xml"/><Relationship Id="rId4" Type="http://schemas.openxmlformats.org/officeDocument/2006/relationships/image" Target="../media/image127.png"/></Relationships>
</file>

<file path=ppt/slides/_rels/slide5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6.xml"/><Relationship Id="rId5" Type="http://schemas.openxmlformats.org/officeDocument/2006/relationships/image" Target="../media/image131.png"/><Relationship Id="rId4" Type="http://schemas.openxmlformats.org/officeDocument/2006/relationships/image" Target="../media/image130.png"/></Relationships>
</file>

<file path=ppt/slides/_rels/slide54.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 Id="rId9" Type="http://schemas.openxmlformats.org/officeDocument/2006/relationships/image" Target="../media/image138.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45.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58.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46.tiff"/><Relationship Id="rId7" Type="http://schemas.openxmlformats.org/officeDocument/2006/relationships/image" Target="../media/image147.tiff"/><Relationship Id="rId2" Type="http://schemas.openxmlformats.org/officeDocument/2006/relationships/image" Target="../media/image49.tiff"/><Relationship Id="rId1" Type="http://schemas.openxmlformats.org/officeDocument/2006/relationships/slideLayout" Target="../slideLayouts/slideLayout6.xml"/><Relationship Id="rId6" Type="http://schemas.openxmlformats.org/officeDocument/2006/relationships/image" Target="../media/image52.tiff"/><Relationship Id="rId5" Type="http://schemas.openxmlformats.org/officeDocument/2006/relationships/image" Target="../media/image51.tiff"/><Relationship Id="rId4" Type="http://schemas.openxmlformats.org/officeDocument/2006/relationships/image" Target="../media/image50.tif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tiff"/><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tiff"/><Relationship Id="rId1" Type="http://schemas.openxmlformats.org/officeDocument/2006/relationships/slideLayout" Target="../slideLayouts/slideLayout6.xml"/><Relationship Id="rId5" Type="http://schemas.openxmlformats.org/officeDocument/2006/relationships/image" Target="../media/image150.jpeg"/><Relationship Id="rId4" Type="http://schemas.microsoft.com/office/2007/relationships/hdphoto" Target="../media/hdphoto1.wdp"/></Relationships>
</file>

<file path=ppt/slides/_rels/slide63.xml.rels><?xml version="1.0" encoding="UTF-8" standalone="yes"?>
<Relationships xmlns="http://schemas.openxmlformats.org/package/2006/relationships"><Relationship Id="rId3" Type="http://schemas.openxmlformats.org/officeDocument/2006/relationships/image" Target="../media/image152.tiff"/><Relationship Id="rId2" Type="http://schemas.openxmlformats.org/officeDocument/2006/relationships/image" Target="../media/image151.tiff"/><Relationship Id="rId1" Type="http://schemas.openxmlformats.org/officeDocument/2006/relationships/slideLayout" Target="../slideLayouts/slideLayout6.xml"/><Relationship Id="rId4" Type="http://schemas.openxmlformats.org/officeDocument/2006/relationships/image" Target="../media/image153.tiff"/></Relationships>
</file>

<file path=ppt/slides/_rels/slide6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59.jpeg"/><Relationship Id="rId7" Type="http://schemas.openxmlformats.org/officeDocument/2006/relationships/image" Target="../media/image163.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69.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59.jpeg"/></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5.jpe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s>
</file>

<file path=ppt/slides/_rels/slide70.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image" Target="../media/image167.png"/></Relationships>
</file>

<file path=ppt/slides/_rels/slide74.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3.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8" Type="http://schemas.openxmlformats.org/officeDocument/2006/relationships/hyperlink" Target="https://www.digitalservice.metro.tokyo.lg.jp/ict/pdf/ai_guideline.pdf" TargetMode="External"/><Relationship Id="rId3" Type="http://schemas.openxmlformats.org/officeDocument/2006/relationships/image" Target="../media/image169.png"/><Relationship Id="rId7" Type="http://schemas.openxmlformats.org/officeDocument/2006/relationships/image" Target="../media/image171.png"/><Relationship Id="rId2" Type="http://schemas.openxmlformats.org/officeDocument/2006/relationships/hyperlink" Target="https://activate.fujitsu/ja/key-technologies-article/ta-generative-ai-utilizationguideline-20240112/" TargetMode="External"/><Relationship Id="rId1" Type="http://schemas.openxmlformats.org/officeDocument/2006/relationships/slideLayout" Target="../slideLayouts/slideLayout6.xml"/><Relationship Id="rId6" Type="http://schemas.openxmlformats.org/officeDocument/2006/relationships/hyperlink" Target="https://www.tokyo-cci.or.jp/chusho/tcci_generativeai_guide_for_smes_ver02.pdf" TargetMode="External"/><Relationship Id="rId5" Type="http://schemas.openxmlformats.org/officeDocument/2006/relationships/image" Target="../media/image170.png"/><Relationship Id="rId4" Type="http://schemas.openxmlformats.org/officeDocument/2006/relationships/hyperlink" Target="https://weel.co.jp/media/gen-guideline" TargetMode="External"/><Relationship Id="rId9" Type="http://schemas.openxmlformats.org/officeDocument/2006/relationships/image" Target="../media/image172.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tiff"/><Relationship Id="rId7"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178.tiff"/><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hyperlink" Target="https://www.gartner.com/en/information-technology/insights/top-technology-trends" TargetMode="Externa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字幕 4">
            <a:extLst>
              <a:ext uri="{FF2B5EF4-FFF2-40B4-BE49-F238E27FC236}">
                <a16:creationId xmlns:a16="http://schemas.microsoft.com/office/drawing/2014/main" id="{047B0135-F383-C145-84A9-83220A40D637}"/>
              </a:ext>
            </a:extLst>
          </p:cNvPr>
          <p:cNvSpPr>
            <a:spLocks noGrp="1"/>
          </p:cNvSpPr>
          <p:nvPr>
            <p:ph type="subTitle" idx="1"/>
          </p:nvPr>
        </p:nvSpPr>
        <p:spPr>
          <a:xfrm>
            <a:off x="844061" y="3665251"/>
            <a:ext cx="7772400" cy="566005"/>
          </a:xfrm>
        </p:spPr>
        <p:txBody>
          <a:bodyPr/>
          <a:lstStyle/>
          <a:p>
            <a:r>
              <a:rPr lang="en-US" altLang="ja-JP" dirty="0">
                <a:latin typeface="Meiryo" panose="020B0604030504040204" pitchFamily="34" charset="-128"/>
                <a:ea typeface="Meiryo" panose="020B0604030504040204" pitchFamily="34" charset="-128"/>
                <a:cs typeface="Times New Roman" panose="02020603050405020304" pitchFamily="18" charset="0"/>
              </a:rPr>
              <a:t>IT</a:t>
            </a:r>
            <a:r>
              <a:rPr lang="ja-JP" altLang="en-US">
                <a:latin typeface="Meiryo" panose="020B0604030504040204" pitchFamily="34" charset="-128"/>
                <a:ea typeface="Meiryo" panose="020B0604030504040204" pitchFamily="34" charset="-128"/>
                <a:cs typeface="Times New Roman" panose="02020603050405020304" pitchFamily="18" charset="0"/>
              </a:rPr>
              <a:t>ソリューション塾・第</a:t>
            </a:r>
            <a:r>
              <a:rPr lang="en-US" altLang="ja-JP" dirty="0">
                <a:latin typeface="Meiryo" panose="020B0604030504040204" pitchFamily="34" charset="-128"/>
                <a:ea typeface="Meiryo" panose="020B0604030504040204" pitchFamily="34" charset="-128"/>
                <a:cs typeface="Times New Roman" panose="02020603050405020304" pitchFamily="18" charset="0"/>
              </a:rPr>
              <a:t>45</a:t>
            </a:r>
            <a:r>
              <a:rPr lang="ja-JP" altLang="en-US">
                <a:latin typeface="Meiryo" panose="020B0604030504040204" pitchFamily="34" charset="-128"/>
                <a:ea typeface="Meiryo" panose="020B0604030504040204" pitchFamily="34" charset="-128"/>
                <a:cs typeface="Times New Roman" panose="02020603050405020304" pitchFamily="18" charset="0"/>
              </a:rPr>
              <a:t>期／第</a:t>
            </a:r>
            <a:r>
              <a:rPr lang="en-US" altLang="ja-JP" dirty="0">
                <a:latin typeface="Meiryo" panose="020B0604030504040204" pitchFamily="34" charset="-128"/>
                <a:ea typeface="Meiryo" panose="020B0604030504040204" pitchFamily="34" charset="-128"/>
                <a:cs typeface="Times New Roman" panose="02020603050405020304" pitchFamily="18" charset="0"/>
              </a:rPr>
              <a:t>4</a:t>
            </a:r>
            <a:r>
              <a:rPr lang="ja-JP" altLang="en-US">
                <a:latin typeface="Meiryo" panose="020B0604030504040204" pitchFamily="34" charset="-128"/>
                <a:ea typeface="Meiryo" panose="020B0604030504040204" pitchFamily="34" charset="-128"/>
                <a:cs typeface="Times New Roman" panose="02020603050405020304" pitchFamily="18" charset="0"/>
              </a:rPr>
              <a:t>回</a:t>
            </a:r>
            <a:endParaRPr lang="ja-JP" altLang="en-US">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0FB87F87-22C4-EF4A-AD2E-2A15390CC74C}"/>
              </a:ext>
            </a:extLst>
          </p:cNvPr>
          <p:cNvSpPr/>
          <p:nvPr/>
        </p:nvSpPr>
        <p:spPr>
          <a:xfrm>
            <a:off x="685799" y="2232480"/>
            <a:ext cx="7930661" cy="584775"/>
          </a:xfrm>
          <a:prstGeom prst="rect">
            <a:avLst/>
          </a:prstGeom>
        </p:spPr>
        <p:txBody>
          <a:bodyPr wrap="square">
            <a:spAutoFit/>
          </a:bodyPr>
          <a:lstStyle/>
          <a:p>
            <a:pPr algn="r"/>
            <a:r>
              <a:rPr lang="en-US" altLang="ja-JP" sz="3200" b="1" dirty="0">
                <a:latin typeface="Meiryo" panose="020B0604030504040204" pitchFamily="34" charset="-128"/>
                <a:ea typeface="Meiryo" panose="020B0604030504040204" pitchFamily="34" charset="-128"/>
                <a:cs typeface="Times New Roman" panose="02020603050405020304" pitchFamily="18" charset="0"/>
              </a:rPr>
              <a:t>AI/</a:t>
            </a:r>
            <a:r>
              <a:rPr lang="ja-JP" altLang="en-US" sz="3200" b="1">
                <a:latin typeface="Meiryo" panose="020B0604030504040204" pitchFamily="34" charset="-128"/>
                <a:ea typeface="Meiryo" panose="020B0604030504040204" pitchFamily="34" charset="-128"/>
                <a:cs typeface="Times New Roman" panose="02020603050405020304" pitchFamily="18" charset="0"/>
              </a:rPr>
              <a:t>人工知能</a:t>
            </a:r>
            <a:r>
              <a:rPr lang="en-US" altLang="ja-JP" sz="3200" b="1" dirty="0">
                <a:latin typeface="Meiryo" panose="020B0604030504040204" pitchFamily="34" charset="-128"/>
                <a:ea typeface="Meiryo" panose="020B0604030504040204" pitchFamily="34" charset="-128"/>
                <a:cs typeface="Times New Roman" panose="02020603050405020304" pitchFamily="18" charset="0"/>
              </a:rPr>
              <a:t> </a:t>
            </a:r>
            <a:r>
              <a:rPr lang="ja-JP" altLang="en-US" sz="3200" b="1">
                <a:latin typeface="Meiryo" panose="020B0604030504040204" pitchFamily="34" charset="-128"/>
                <a:ea typeface="Meiryo" panose="020B0604030504040204" pitchFamily="34" charset="-128"/>
                <a:cs typeface="Times New Roman" panose="02020603050405020304" pitchFamily="18" charset="0"/>
              </a:rPr>
              <a:t>と</a:t>
            </a:r>
            <a:r>
              <a:rPr lang="en-US" altLang="ja-JP" sz="3200" b="1" dirty="0">
                <a:latin typeface="Meiryo" panose="020B0604030504040204" pitchFamily="34" charset="-128"/>
                <a:ea typeface="Meiryo" panose="020B0604030504040204" pitchFamily="34" charset="-128"/>
                <a:cs typeface="Times New Roman" panose="02020603050405020304" pitchFamily="18" charset="0"/>
              </a:rPr>
              <a:t> </a:t>
            </a:r>
            <a:r>
              <a:rPr lang="ja-JP" altLang="en-US" sz="3200" b="1">
                <a:latin typeface="Meiryo" panose="020B0604030504040204" pitchFamily="34" charset="-128"/>
                <a:ea typeface="Meiryo" panose="020B0604030504040204" pitchFamily="34" charset="-128"/>
                <a:cs typeface="Times New Roman" panose="02020603050405020304" pitchFamily="18" charset="0"/>
              </a:rPr>
              <a:t>データサイエンス</a:t>
            </a:r>
            <a:endParaRPr lang="ja-JP" altLang="en-US" sz="3200">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45751F05-8D7D-0A41-89DC-A9D23EF6D56D}"/>
              </a:ext>
            </a:extLst>
          </p:cNvPr>
          <p:cNvSpPr/>
          <p:nvPr/>
        </p:nvSpPr>
        <p:spPr>
          <a:xfrm>
            <a:off x="685800" y="4942363"/>
            <a:ext cx="7930661" cy="400110"/>
          </a:xfrm>
          <a:prstGeom prst="rect">
            <a:avLst/>
          </a:prstGeom>
        </p:spPr>
        <p:txBody>
          <a:bodyPr wrap="square">
            <a:spAutoFit/>
          </a:bodyPr>
          <a:lstStyle/>
          <a:p>
            <a:pPr algn="r"/>
            <a:r>
              <a:rPr lang="en-US" altLang="ja-JP" sz="2000" dirty="0">
                <a:latin typeface="Meiryo" panose="020B0604030504040204" pitchFamily="34" charset="-128"/>
                <a:ea typeface="Meiryo" panose="020B0604030504040204" pitchFamily="34" charset="-128"/>
                <a:cs typeface="Times New Roman" panose="02020603050405020304" pitchFamily="18" charset="0"/>
              </a:rPr>
              <a:t>2024</a:t>
            </a:r>
            <a:r>
              <a:rPr lang="ja-JP" altLang="en-US" sz="2000">
                <a:latin typeface="Meiryo" panose="020B0604030504040204" pitchFamily="34" charset="-128"/>
                <a:ea typeface="Meiryo" panose="020B0604030504040204" pitchFamily="34" charset="-128"/>
                <a:cs typeface="Times New Roman" panose="02020603050405020304" pitchFamily="18" charset="0"/>
              </a:rPr>
              <a:t>年</a:t>
            </a:r>
            <a:r>
              <a:rPr lang="en-US" altLang="ja-JP" sz="2000" dirty="0">
                <a:latin typeface="Meiryo" panose="020B0604030504040204" pitchFamily="34" charset="-128"/>
                <a:ea typeface="Meiryo" panose="020B0604030504040204" pitchFamily="34" charset="-128"/>
                <a:cs typeface="Times New Roman" panose="02020603050405020304" pitchFamily="18" charset="0"/>
              </a:rPr>
              <a:t>3</a:t>
            </a:r>
            <a:r>
              <a:rPr lang="ja-JP" altLang="en-US" sz="2000">
                <a:latin typeface="Meiryo" panose="020B0604030504040204" pitchFamily="34" charset="-128"/>
                <a:ea typeface="Meiryo" panose="020B0604030504040204" pitchFamily="34" charset="-128"/>
                <a:cs typeface="Times New Roman" panose="02020603050405020304" pitchFamily="18" charset="0"/>
              </a:rPr>
              <a:t>月</a:t>
            </a:r>
            <a:r>
              <a:rPr lang="en-US" altLang="ja-JP" sz="2000" dirty="0">
                <a:latin typeface="Meiryo" panose="020B0604030504040204" pitchFamily="34" charset="-128"/>
                <a:ea typeface="Meiryo" panose="020B0604030504040204" pitchFamily="34" charset="-128"/>
                <a:cs typeface="Times New Roman" panose="02020603050405020304" pitchFamily="18" charset="0"/>
              </a:rPr>
              <a:t>6</a:t>
            </a:r>
            <a:r>
              <a:rPr lang="ja-JP" altLang="en-US" sz="2000">
                <a:latin typeface="Meiryo" panose="020B0604030504040204" pitchFamily="34" charset="-128"/>
                <a:ea typeface="Meiryo" panose="020B0604030504040204" pitchFamily="34" charset="-128"/>
                <a:cs typeface="Times New Roman" panose="02020603050405020304" pitchFamily="18" charset="0"/>
              </a:rPr>
              <a:t>日</a:t>
            </a:r>
            <a:endParaRPr lang="en-US" altLang="ja-JP" sz="2000" dirty="0">
              <a:latin typeface="Meiryo" panose="020B0604030504040204" pitchFamily="34" charset="-128"/>
              <a:ea typeface="Meiryo" panose="020B0604030504040204" pitchFamily="34" charset="-128"/>
              <a:cs typeface="Times New Roman" panose="02020603050405020304" pitchFamily="18" charset="0"/>
            </a:endParaRPr>
          </a:p>
        </p:txBody>
      </p:sp>
    </p:spTree>
    <p:extLst>
      <p:ext uri="{BB962C8B-B14F-4D97-AF65-F5344CB8AC3E}">
        <p14:creationId xmlns:p14="http://schemas.microsoft.com/office/powerpoint/2010/main" val="216129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5BDAD2D-0F73-37DD-4BDA-4015164F4F65}"/>
              </a:ext>
            </a:extLst>
          </p:cNvPr>
          <p:cNvSpPr/>
          <p:nvPr/>
        </p:nvSpPr>
        <p:spPr>
          <a:xfrm>
            <a:off x="598867" y="3423263"/>
            <a:ext cx="7946261" cy="496141"/>
          </a:xfrm>
          <a:custGeom>
            <a:avLst/>
            <a:gdLst>
              <a:gd name="connsiteX0" fmla="*/ 0 w 7946261"/>
              <a:gd name="connsiteY0" fmla="*/ 0 h 341953"/>
              <a:gd name="connsiteX1" fmla="*/ 7946261 w 7946261"/>
              <a:gd name="connsiteY1" fmla="*/ 0 h 341953"/>
              <a:gd name="connsiteX2" fmla="*/ 7946261 w 7946261"/>
              <a:gd name="connsiteY2" fmla="*/ 341953 h 341953"/>
              <a:gd name="connsiteX3" fmla="*/ 0 w 7946261"/>
              <a:gd name="connsiteY3" fmla="*/ 341953 h 341953"/>
              <a:gd name="connsiteX4" fmla="*/ 0 w 7946261"/>
              <a:gd name="connsiteY4" fmla="*/ 0 h 341953"/>
              <a:gd name="connsiteX0" fmla="*/ 0 w 7946261"/>
              <a:gd name="connsiteY0" fmla="*/ 0 h 363055"/>
              <a:gd name="connsiteX1" fmla="*/ 7946261 w 7946261"/>
              <a:gd name="connsiteY1" fmla="*/ 0 h 363055"/>
              <a:gd name="connsiteX2" fmla="*/ 4457473 w 7946261"/>
              <a:gd name="connsiteY2" fmla="*/ 363055 h 363055"/>
              <a:gd name="connsiteX3" fmla="*/ 0 w 7946261"/>
              <a:gd name="connsiteY3" fmla="*/ 341953 h 363055"/>
              <a:gd name="connsiteX4" fmla="*/ 0 w 7946261"/>
              <a:gd name="connsiteY4" fmla="*/ 0 h 363055"/>
              <a:gd name="connsiteX0" fmla="*/ 0 w 7946261"/>
              <a:gd name="connsiteY0" fmla="*/ 0 h 363055"/>
              <a:gd name="connsiteX1" fmla="*/ 7946261 w 7946261"/>
              <a:gd name="connsiteY1" fmla="*/ 0 h 363055"/>
              <a:gd name="connsiteX2" fmla="*/ 4436371 w 7946261"/>
              <a:gd name="connsiteY2" fmla="*/ 363055 h 363055"/>
              <a:gd name="connsiteX3" fmla="*/ 0 w 7946261"/>
              <a:gd name="connsiteY3" fmla="*/ 341953 h 363055"/>
              <a:gd name="connsiteX4" fmla="*/ 0 w 7946261"/>
              <a:gd name="connsiteY4" fmla="*/ 0 h 363055"/>
              <a:gd name="connsiteX0" fmla="*/ 0 w 7946261"/>
              <a:gd name="connsiteY0" fmla="*/ 0 h 371402"/>
              <a:gd name="connsiteX1" fmla="*/ 7946261 w 7946261"/>
              <a:gd name="connsiteY1" fmla="*/ 0 h 371402"/>
              <a:gd name="connsiteX2" fmla="*/ 4436371 w 7946261"/>
              <a:gd name="connsiteY2" fmla="*/ 363055 h 371402"/>
              <a:gd name="connsiteX3" fmla="*/ 0 w 7946261"/>
              <a:gd name="connsiteY3" fmla="*/ 371402 h 371402"/>
              <a:gd name="connsiteX4" fmla="*/ 0 w 7946261"/>
              <a:gd name="connsiteY4" fmla="*/ 0 h 371402"/>
              <a:gd name="connsiteX0" fmla="*/ 0 w 7946261"/>
              <a:gd name="connsiteY0" fmla="*/ 0 h 377779"/>
              <a:gd name="connsiteX1" fmla="*/ 7946261 w 7946261"/>
              <a:gd name="connsiteY1" fmla="*/ 0 h 377779"/>
              <a:gd name="connsiteX2" fmla="*/ 4429337 w 7946261"/>
              <a:gd name="connsiteY2" fmla="*/ 377779 h 377779"/>
              <a:gd name="connsiteX3" fmla="*/ 0 w 7946261"/>
              <a:gd name="connsiteY3" fmla="*/ 371402 h 377779"/>
              <a:gd name="connsiteX4" fmla="*/ 0 w 7946261"/>
              <a:gd name="connsiteY4" fmla="*/ 0 h 377779"/>
              <a:gd name="connsiteX0" fmla="*/ 0 w 7946261"/>
              <a:gd name="connsiteY0" fmla="*/ 0 h 389199"/>
              <a:gd name="connsiteX1" fmla="*/ 7946261 w 7946261"/>
              <a:gd name="connsiteY1" fmla="*/ 0 h 389199"/>
              <a:gd name="connsiteX2" fmla="*/ 4415269 w 7946261"/>
              <a:gd name="connsiteY2" fmla="*/ 389199 h 389199"/>
              <a:gd name="connsiteX3" fmla="*/ 0 w 7946261"/>
              <a:gd name="connsiteY3" fmla="*/ 371402 h 389199"/>
              <a:gd name="connsiteX4" fmla="*/ 0 w 7946261"/>
              <a:gd name="connsiteY4" fmla="*/ 0 h 389199"/>
              <a:gd name="connsiteX0" fmla="*/ 0 w 7946261"/>
              <a:gd name="connsiteY0" fmla="*/ 0 h 389199"/>
              <a:gd name="connsiteX1" fmla="*/ 7946261 w 7946261"/>
              <a:gd name="connsiteY1" fmla="*/ 0 h 389199"/>
              <a:gd name="connsiteX2" fmla="*/ 4415269 w 7946261"/>
              <a:gd name="connsiteY2" fmla="*/ 389199 h 389199"/>
              <a:gd name="connsiteX3" fmla="*/ 0 w 7946261"/>
              <a:gd name="connsiteY3" fmla="*/ 371402 h 389199"/>
              <a:gd name="connsiteX4" fmla="*/ 0 w 7946261"/>
              <a:gd name="connsiteY4" fmla="*/ 0 h 389199"/>
              <a:gd name="connsiteX0" fmla="*/ 0 w 7946261"/>
              <a:gd name="connsiteY0" fmla="*/ 0 h 389199"/>
              <a:gd name="connsiteX1" fmla="*/ 7946261 w 7946261"/>
              <a:gd name="connsiteY1" fmla="*/ 0 h 389199"/>
              <a:gd name="connsiteX2" fmla="*/ 4415269 w 7946261"/>
              <a:gd name="connsiteY2" fmla="*/ 389199 h 389199"/>
              <a:gd name="connsiteX3" fmla="*/ 0 w 7946261"/>
              <a:gd name="connsiteY3" fmla="*/ 371402 h 389199"/>
              <a:gd name="connsiteX4" fmla="*/ 0 w 7946261"/>
              <a:gd name="connsiteY4" fmla="*/ 0 h 389199"/>
              <a:gd name="connsiteX0" fmla="*/ 0 w 7946261"/>
              <a:gd name="connsiteY0" fmla="*/ 0 h 389199"/>
              <a:gd name="connsiteX1" fmla="*/ 7946261 w 7946261"/>
              <a:gd name="connsiteY1" fmla="*/ 0 h 389199"/>
              <a:gd name="connsiteX2" fmla="*/ 4415269 w 7946261"/>
              <a:gd name="connsiteY2" fmla="*/ 389199 h 389199"/>
              <a:gd name="connsiteX3" fmla="*/ 0 w 7946261"/>
              <a:gd name="connsiteY3" fmla="*/ 371402 h 389199"/>
              <a:gd name="connsiteX4" fmla="*/ 0 w 7946261"/>
              <a:gd name="connsiteY4" fmla="*/ 0 h 389199"/>
              <a:gd name="connsiteX0" fmla="*/ 0 w 7946261"/>
              <a:gd name="connsiteY0" fmla="*/ 0 h 389199"/>
              <a:gd name="connsiteX1" fmla="*/ 7946261 w 7946261"/>
              <a:gd name="connsiteY1" fmla="*/ 0 h 389199"/>
              <a:gd name="connsiteX2" fmla="*/ 4415269 w 7946261"/>
              <a:gd name="connsiteY2" fmla="*/ 389199 h 389199"/>
              <a:gd name="connsiteX3" fmla="*/ 0 w 7946261"/>
              <a:gd name="connsiteY3" fmla="*/ 387955 h 389199"/>
              <a:gd name="connsiteX4" fmla="*/ 0 w 7946261"/>
              <a:gd name="connsiteY4" fmla="*/ 0 h 38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6261" h="389199">
                <a:moveTo>
                  <a:pt x="0" y="0"/>
                </a:moveTo>
                <a:lnTo>
                  <a:pt x="7946261" y="0"/>
                </a:lnTo>
                <a:cubicBezTo>
                  <a:pt x="6769264" y="129733"/>
                  <a:pt x="4516087" y="259467"/>
                  <a:pt x="4415269" y="389199"/>
                </a:cubicBezTo>
                <a:lnTo>
                  <a:pt x="0" y="387955"/>
                </a:lnTo>
                <a:lnTo>
                  <a:pt x="0" y="0"/>
                </a:lnTo>
                <a:close/>
              </a:path>
            </a:pathLst>
          </a:custGeom>
          <a:solidFill>
            <a:schemeClr val="accent3">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046011E3-8F9C-694F-BA49-EC3B6ACF25BE}"/>
              </a:ext>
            </a:extLst>
          </p:cNvPr>
          <p:cNvSpPr/>
          <p:nvPr/>
        </p:nvSpPr>
        <p:spPr>
          <a:xfrm>
            <a:off x="598870" y="1565465"/>
            <a:ext cx="3464416" cy="1859455"/>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C8791939-05B8-F64A-9490-4E409A5FE581}"/>
              </a:ext>
            </a:extLst>
          </p:cNvPr>
          <p:cNvSpPr/>
          <p:nvPr/>
        </p:nvSpPr>
        <p:spPr>
          <a:xfrm>
            <a:off x="4111582" y="1557338"/>
            <a:ext cx="4433550" cy="1859455"/>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50000"/>
                </a:schemeClr>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728BE71D-A30E-6B40-A89A-C0AA486D1B6A}"/>
              </a:ext>
            </a:extLst>
          </p:cNvPr>
          <p:cNvSpPr/>
          <p:nvPr/>
        </p:nvSpPr>
        <p:spPr>
          <a:xfrm>
            <a:off x="598869" y="822996"/>
            <a:ext cx="7946261" cy="46855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9FC6649-B310-A449-9A69-1B225A6AF67C}"/>
              </a:ext>
            </a:extLst>
          </p:cNvPr>
          <p:cNvSpPr>
            <a:spLocks noGrp="1"/>
          </p:cNvSpPr>
          <p:nvPr>
            <p:ph type="title"/>
          </p:nvPr>
        </p:nvSpPr>
        <p:spPr/>
        <p:txBody>
          <a:bodyPr/>
          <a:lstStyle/>
          <a:p>
            <a:r>
              <a:rPr kumimoji="1" lang="ja-JP" altLang="en-US"/>
              <a:t>人工知能の分類　まとめ</a:t>
            </a:r>
          </a:p>
        </p:txBody>
      </p:sp>
      <p:sp>
        <p:nvSpPr>
          <p:cNvPr id="6" name="正方形/長方形 5">
            <a:extLst>
              <a:ext uri="{FF2B5EF4-FFF2-40B4-BE49-F238E27FC236}">
                <a16:creationId xmlns:a16="http://schemas.microsoft.com/office/drawing/2014/main" id="{3CAE618B-8713-844C-98C8-A65DBC448884}"/>
              </a:ext>
            </a:extLst>
          </p:cNvPr>
          <p:cNvSpPr/>
          <p:nvPr/>
        </p:nvSpPr>
        <p:spPr>
          <a:xfrm>
            <a:off x="2171345" y="889228"/>
            <a:ext cx="4801314" cy="400110"/>
          </a:xfrm>
          <a:prstGeom prst="rect">
            <a:avLst/>
          </a:prstGeom>
        </p:spPr>
        <p:txBody>
          <a:bodyPr wrap="none">
            <a:spAutoFit/>
          </a:bodyPr>
          <a:lstStyle/>
          <a:p>
            <a:pPr algn="ctr"/>
            <a:r>
              <a:rPr lang="ja-JP" altLang="en-US" sz="2000">
                <a:solidFill>
                  <a:schemeClr val="bg1"/>
                </a:solidFill>
                <a:latin typeface="Meiryo" panose="020B0604030504040204" pitchFamily="34" charset="-128"/>
                <a:ea typeface="Meiryo" panose="020B0604030504040204" pitchFamily="34" charset="-128"/>
              </a:rPr>
              <a:t>分類方法１：広範な知的処理ができるか</a:t>
            </a:r>
          </a:p>
        </p:txBody>
      </p:sp>
      <p:sp>
        <p:nvSpPr>
          <p:cNvPr id="7" name="正方形/長方形 6">
            <a:extLst>
              <a:ext uri="{FF2B5EF4-FFF2-40B4-BE49-F238E27FC236}">
                <a16:creationId xmlns:a16="http://schemas.microsoft.com/office/drawing/2014/main" id="{EF253311-438F-104D-8639-0F6BCEA7737A}"/>
              </a:ext>
            </a:extLst>
          </p:cNvPr>
          <p:cNvSpPr/>
          <p:nvPr/>
        </p:nvSpPr>
        <p:spPr>
          <a:xfrm>
            <a:off x="4213543" y="2090455"/>
            <a:ext cx="4229628" cy="1077218"/>
          </a:xfrm>
          <a:prstGeom prst="rect">
            <a:avLst/>
          </a:prstGeom>
        </p:spPr>
        <p:txBody>
          <a:bodyPr wrap="square">
            <a:spAutoFit/>
          </a:bodyPr>
          <a:lstStyle/>
          <a:p>
            <a:pPr algn="ctr"/>
            <a:r>
              <a:rPr lang="ja-JP" altLang="en-US" sz="1400" b="1">
                <a:solidFill>
                  <a:schemeClr val="bg1"/>
                </a:solidFill>
                <a:latin typeface="Meiryo" panose="020B0604030504040204" pitchFamily="34" charset="-128"/>
                <a:ea typeface="Meiryo" panose="020B0604030504040204" pitchFamily="34" charset="-128"/>
              </a:rPr>
              <a:t>さまざまな知的処理ができる</a:t>
            </a:r>
            <a:r>
              <a:rPr lang="en" altLang="ja-JP" sz="1400" b="1" dirty="0">
                <a:solidFill>
                  <a:schemeClr val="bg1"/>
                </a:solidFill>
                <a:latin typeface="Meiryo" panose="020B0604030504040204" pitchFamily="34" charset="-128"/>
                <a:ea typeface="Meiryo" panose="020B0604030504040204" pitchFamily="34" charset="-128"/>
              </a:rPr>
              <a:t>AI</a:t>
            </a:r>
          </a:p>
          <a:p>
            <a:endParaRPr lang="en-US" altLang="ja-JP" sz="800" b="1"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人間は、想定外の出来事が起きた場合でも、これまでの経験に基づいて総合的に判断し、問題を解決できる。同様の問題処理能力を持つ。</a:t>
            </a:r>
            <a:endParaRPr lang="ja-JP" altLang="en-US" sz="1400" b="0" i="0">
              <a:solidFill>
                <a:schemeClr val="bg1"/>
              </a:solidFill>
              <a:effectLst/>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A5EB2C79-CD4C-E04A-875E-9F808CFB4128}"/>
              </a:ext>
            </a:extLst>
          </p:cNvPr>
          <p:cNvSpPr/>
          <p:nvPr/>
        </p:nvSpPr>
        <p:spPr>
          <a:xfrm>
            <a:off x="647166" y="2106875"/>
            <a:ext cx="3416120" cy="1077218"/>
          </a:xfrm>
          <a:prstGeom prst="rect">
            <a:avLst/>
          </a:prstGeom>
        </p:spPr>
        <p:txBody>
          <a:bodyPr wrap="square">
            <a:spAutoFit/>
          </a:bodyPr>
          <a:lstStyle/>
          <a:p>
            <a:pPr algn="ctr"/>
            <a:r>
              <a:rPr lang="ja-JP" altLang="en-US" sz="1400" b="1">
                <a:solidFill>
                  <a:schemeClr val="bg1"/>
                </a:solidFill>
                <a:latin typeface="Meiryo" panose="020B0604030504040204" pitchFamily="34" charset="-128"/>
                <a:ea typeface="Meiryo" panose="020B0604030504040204" pitchFamily="34" charset="-128"/>
              </a:rPr>
              <a:t>限定された知的処理に特化た</a:t>
            </a:r>
            <a:r>
              <a:rPr lang="en" altLang="ja-JP" sz="1400" b="1" dirty="0">
                <a:solidFill>
                  <a:schemeClr val="bg1"/>
                </a:solidFill>
                <a:latin typeface="Meiryo" panose="020B0604030504040204" pitchFamily="34" charset="-128"/>
                <a:ea typeface="Meiryo" panose="020B0604030504040204" pitchFamily="34" charset="-128"/>
              </a:rPr>
              <a:t>AI</a:t>
            </a:r>
          </a:p>
          <a:p>
            <a:endParaRPr lang="en-US" altLang="ja-JP" sz="800" b="1"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画像認識や音声認識、自然言語処理などの特定の知的処理を行う</a:t>
            </a:r>
            <a:r>
              <a:rPr lang="en" altLang="ja-JP" sz="1400" dirty="0">
                <a:solidFill>
                  <a:schemeClr val="bg1"/>
                </a:solidFill>
                <a:latin typeface="Meiryo" panose="020B0604030504040204" pitchFamily="34" charset="-128"/>
                <a:ea typeface="Meiryo" panose="020B0604030504040204" pitchFamily="34" charset="-128"/>
              </a:rPr>
              <a:t>AI</a:t>
            </a:r>
            <a:r>
              <a:rPr lang="ja-JP" altLang="en-US" sz="1400">
                <a:solidFill>
                  <a:schemeClr val="bg1"/>
                </a:solidFill>
                <a:latin typeface="Meiryo" panose="020B0604030504040204" pitchFamily="34" charset="-128"/>
                <a:ea typeface="Meiryo" panose="020B0604030504040204" pitchFamily="34" charset="-128"/>
              </a:rPr>
              <a:t>。既にビジネスで広く活用されている。</a:t>
            </a:r>
            <a:endParaRPr lang="ja-JP" altLang="en-US" sz="1400" b="0" i="0">
              <a:solidFill>
                <a:schemeClr val="bg1"/>
              </a:solidFill>
              <a:effectLst/>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5B29A417-3352-9943-BE6F-9C556AE80AE4}"/>
              </a:ext>
            </a:extLst>
          </p:cNvPr>
          <p:cNvSpPr txBox="1"/>
          <p:nvPr/>
        </p:nvSpPr>
        <p:spPr>
          <a:xfrm>
            <a:off x="1371358" y="1681050"/>
            <a:ext cx="2062189" cy="369332"/>
          </a:xfrm>
          <a:prstGeom prst="rect">
            <a:avLst/>
          </a:prstGeom>
          <a:noFill/>
        </p:spPr>
        <p:txBody>
          <a:bodyPr wrap="squar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人工知能／</a:t>
            </a:r>
            <a:r>
              <a:rPr lang="en-US" altLang="ja-JP" b="1" dirty="0">
                <a:solidFill>
                  <a:schemeClr val="bg1"/>
                </a:solidFill>
                <a:latin typeface="Meiryo" panose="020B0604030504040204" pitchFamily="34" charset="-128"/>
                <a:ea typeface="Meiryo" panose="020B0604030504040204" pitchFamily="34" charset="-128"/>
              </a:rPr>
              <a:t>AI</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21AF20E1-A8B4-0F42-A5DB-62379FE4CEE5}"/>
              </a:ext>
            </a:extLst>
          </p:cNvPr>
          <p:cNvSpPr/>
          <p:nvPr/>
        </p:nvSpPr>
        <p:spPr>
          <a:xfrm>
            <a:off x="4795010" y="1681050"/>
            <a:ext cx="3209444" cy="369332"/>
          </a:xfrm>
          <a:prstGeom prst="rect">
            <a:avLst/>
          </a:prstGeom>
        </p:spPr>
        <p:txBody>
          <a:bodyPr wrap="square">
            <a:spAutoFit/>
          </a:bodyPr>
          <a:lstStyle/>
          <a:p>
            <a:pPr algn="ctr"/>
            <a:r>
              <a:rPr lang="ja-JP" altLang="en-US" b="1">
                <a:solidFill>
                  <a:schemeClr val="bg1"/>
                </a:solidFill>
                <a:latin typeface="Meiryo" panose="020B0604030504040204" pitchFamily="34" charset="-128"/>
                <a:ea typeface="Meiryo" panose="020B0604030504040204" pitchFamily="34" charset="-128"/>
              </a:rPr>
              <a:t>汎用型人工知能／</a:t>
            </a:r>
            <a:r>
              <a:rPr lang="en-US" altLang="ja-JP" b="1" dirty="0">
                <a:solidFill>
                  <a:schemeClr val="bg1"/>
                </a:solidFill>
                <a:latin typeface="Meiryo" panose="020B0604030504040204" pitchFamily="34" charset="-128"/>
                <a:ea typeface="Meiryo" panose="020B0604030504040204" pitchFamily="34" charset="-128"/>
              </a:rPr>
              <a:t>AGI</a:t>
            </a:r>
            <a:endParaRPr lang="ja-JP" altLang="en-US">
              <a:solidFill>
                <a:schemeClr val="bg1"/>
              </a:solidFill>
            </a:endParaRPr>
          </a:p>
        </p:txBody>
      </p:sp>
      <p:cxnSp>
        <p:nvCxnSpPr>
          <p:cNvPr id="25" name="カギ線コネクタ 24">
            <a:extLst>
              <a:ext uri="{FF2B5EF4-FFF2-40B4-BE49-F238E27FC236}">
                <a16:creationId xmlns:a16="http://schemas.microsoft.com/office/drawing/2014/main" id="{691E531A-1665-064A-8A62-85EB7D34A1E7}"/>
              </a:ext>
            </a:extLst>
          </p:cNvPr>
          <p:cNvCxnSpPr>
            <a:cxnSpLocks/>
            <a:stCxn id="19" idx="2"/>
            <a:endCxn id="20" idx="0"/>
          </p:cNvCxnSpPr>
          <p:nvPr/>
        </p:nvCxnSpPr>
        <p:spPr>
          <a:xfrm rot="5400000">
            <a:off x="3314583" y="308048"/>
            <a:ext cx="273912" cy="2240922"/>
          </a:xfrm>
          <a:prstGeom prst="bentConnector3">
            <a:avLst/>
          </a:prstGeom>
          <a:ln>
            <a:solidFill>
              <a:schemeClr val="accent3">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カギ線コネクタ 25">
            <a:extLst>
              <a:ext uri="{FF2B5EF4-FFF2-40B4-BE49-F238E27FC236}">
                <a16:creationId xmlns:a16="http://schemas.microsoft.com/office/drawing/2014/main" id="{3D95CF1F-E2CA-8745-8DFE-A92DF8ADED4F}"/>
              </a:ext>
            </a:extLst>
          </p:cNvPr>
          <p:cNvCxnSpPr>
            <a:cxnSpLocks/>
            <a:stCxn id="19" idx="2"/>
            <a:endCxn id="21" idx="0"/>
          </p:cNvCxnSpPr>
          <p:nvPr/>
        </p:nvCxnSpPr>
        <p:spPr>
          <a:xfrm rot="16200000" flipH="1">
            <a:off x="5317286" y="546266"/>
            <a:ext cx="265785" cy="1756357"/>
          </a:xfrm>
          <a:prstGeom prst="bentConnector3">
            <a:avLst>
              <a:gd name="adj1" fmla="val 50000"/>
            </a:avLst>
          </a:prstGeom>
          <a:ln>
            <a:solidFill>
              <a:schemeClr val="accent3">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4" name="正方形/長方形 33">
            <a:extLst>
              <a:ext uri="{FF2B5EF4-FFF2-40B4-BE49-F238E27FC236}">
                <a16:creationId xmlns:a16="http://schemas.microsoft.com/office/drawing/2014/main" id="{538C430C-A79A-0F1F-81E2-66EA6E7DD3C8}"/>
              </a:ext>
            </a:extLst>
          </p:cNvPr>
          <p:cNvSpPr/>
          <p:nvPr/>
        </p:nvSpPr>
        <p:spPr>
          <a:xfrm>
            <a:off x="5080716" y="3907551"/>
            <a:ext cx="3464413" cy="185780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A85453DE-F87B-FEA0-66A9-9E55B32CA47B}"/>
              </a:ext>
            </a:extLst>
          </p:cNvPr>
          <p:cNvSpPr/>
          <p:nvPr/>
        </p:nvSpPr>
        <p:spPr>
          <a:xfrm>
            <a:off x="598868" y="3907551"/>
            <a:ext cx="4433548" cy="185780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50000"/>
                </a:schemeClr>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3D7424A5-C995-AF06-2BB4-6CD7F87AAD9E}"/>
              </a:ext>
            </a:extLst>
          </p:cNvPr>
          <p:cNvSpPr/>
          <p:nvPr/>
        </p:nvSpPr>
        <p:spPr>
          <a:xfrm>
            <a:off x="598868" y="6041883"/>
            <a:ext cx="7946261" cy="46855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43" name="正方形/長方形 42">
            <a:extLst>
              <a:ext uri="{FF2B5EF4-FFF2-40B4-BE49-F238E27FC236}">
                <a16:creationId xmlns:a16="http://schemas.microsoft.com/office/drawing/2014/main" id="{5925487A-B476-6A88-CDFD-18BCCEACBEF9}"/>
              </a:ext>
            </a:extLst>
          </p:cNvPr>
          <p:cNvSpPr/>
          <p:nvPr/>
        </p:nvSpPr>
        <p:spPr>
          <a:xfrm>
            <a:off x="598867" y="6141108"/>
            <a:ext cx="7946261" cy="400110"/>
          </a:xfrm>
          <a:prstGeom prst="rect">
            <a:avLst/>
          </a:prstGeom>
        </p:spPr>
        <p:txBody>
          <a:bodyPr wrap="square">
            <a:spAutoFit/>
          </a:bodyPr>
          <a:lstStyle/>
          <a:p>
            <a:pPr algn="ctr"/>
            <a:r>
              <a:rPr lang="ja-JP" altLang="en-US" sz="2000">
                <a:solidFill>
                  <a:schemeClr val="bg1"/>
                </a:solidFill>
                <a:latin typeface="Meiryo" panose="020B0604030504040204" pitchFamily="34" charset="-128"/>
                <a:ea typeface="Meiryo" panose="020B0604030504040204" pitchFamily="34" charset="-128"/>
              </a:rPr>
              <a:t>分類方法</a:t>
            </a:r>
            <a:r>
              <a:rPr lang="en-US" altLang="ja-JP" sz="2000" dirty="0">
                <a:solidFill>
                  <a:schemeClr val="bg1"/>
                </a:solidFill>
                <a:latin typeface="Meiryo" panose="020B0604030504040204" pitchFamily="34" charset="-128"/>
                <a:ea typeface="Meiryo" panose="020B0604030504040204" pitchFamily="34" charset="-128"/>
              </a:rPr>
              <a:t>2</a:t>
            </a:r>
            <a:r>
              <a:rPr lang="ja-JP" altLang="en-US" sz="2000">
                <a:solidFill>
                  <a:schemeClr val="bg1"/>
                </a:solidFill>
                <a:latin typeface="Meiryo" panose="020B0604030504040204" pitchFamily="34" charset="-128"/>
                <a:ea typeface="Meiryo" panose="020B0604030504040204" pitchFamily="34" charset="-128"/>
              </a:rPr>
              <a:t>：人間同様の意識や知性を持つかどうか</a:t>
            </a:r>
          </a:p>
        </p:txBody>
      </p:sp>
      <p:cxnSp>
        <p:nvCxnSpPr>
          <p:cNvPr id="51" name="カギ線コネクタ 50">
            <a:extLst>
              <a:ext uri="{FF2B5EF4-FFF2-40B4-BE49-F238E27FC236}">
                <a16:creationId xmlns:a16="http://schemas.microsoft.com/office/drawing/2014/main" id="{5BE76680-F3BC-FABD-A248-7225C2B82015}"/>
              </a:ext>
            </a:extLst>
          </p:cNvPr>
          <p:cNvCxnSpPr>
            <a:cxnSpLocks/>
            <a:stCxn id="35" idx="2"/>
            <a:endCxn id="42" idx="0"/>
          </p:cNvCxnSpPr>
          <p:nvPr/>
        </p:nvCxnSpPr>
        <p:spPr>
          <a:xfrm rot="16200000" flipH="1">
            <a:off x="3555554" y="5025438"/>
            <a:ext cx="276532" cy="1756357"/>
          </a:xfrm>
          <a:prstGeom prst="bentConnector3">
            <a:avLst>
              <a:gd name="adj1" fmla="val 50000"/>
            </a:avLst>
          </a:prstGeom>
          <a:ln>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52" name="カギ線コネクタ 51">
            <a:extLst>
              <a:ext uri="{FF2B5EF4-FFF2-40B4-BE49-F238E27FC236}">
                <a16:creationId xmlns:a16="http://schemas.microsoft.com/office/drawing/2014/main" id="{A92F0917-7632-66E7-4201-9D903C2ACB34}"/>
              </a:ext>
            </a:extLst>
          </p:cNvPr>
          <p:cNvCxnSpPr>
            <a:cxnSpLocks/>
            <a:stCxn id="42" idx="0"/>
            <a:endCxn id="34" idx="2"/>
          </p:cNvCxnSpPr>
          <p:nvPr/>
        </p:nvCxnSpPr>
        <p:spPr>
          <a:xfrm rot="5400000" flipH="1" flipV="1">
            <a:off x="5554195" y="4783155"/>
            <a:ext cx="276532" cy="2240924"/>
          </a:xfrm>
          <a:prstGeom prst="bentConnector3">
            <a:avLst>
              <a:gd name="adj1" fmla="val 50000"/>
            </a:avLst>
          </a:prstGeom>
          <a:ln>
            <a:solidFill>
              <a:srgbClr val="7030A0"/>
            </a:solidFill>
          </a:ln>
          <a:effectLst/>
        </p:spPr>
        <p:style>
          <a:lnRef idx="2">
            <a:schemeClr val="accent1"/>
          </a:lnRef>
          <a:fillRef idx="0">
            <a:schemeClr val="accent1"/>
          </a:fillRef>
          <a:effectRef idx="1">
            <a:schemeClr val="accent1"/>
          </a:effectRef>
          <a:fontRef idx="minor">
            <a:schemeClr val="tx1"/>
          </a:fontRef>
        </p:style>
      </p:cxnSp>
      <p:sp>
        <p:nvSpPr>
          <p:cNvPr id="60" name="正方形/長方形 59">
            <a:extLst>
              <a:ext uri="{FF2B5EF4-FFF2-40B4-BE49-F238E27FC236}">
                <a16:creationId xmlns:a16="http://schemas.microsoft.com/office/drawing/2014/main" id="{F2BBD8E3-8CD0-1E40-58F7-B6683B69183E}"/>
              </a:ext>
            </a:extLst>
          </p:cNvPr>
          <p:cNvSpPr/>
          <p:nvPr/>
        </p:nvSpPr>
        <p:spPr>
          <a:xfrm>
            <a:off x="5113994" y="4050686"/>
            <a:ext cx="3369966" cy="1292662"/>
          </a:xfrm>
          <a:prstGeom prst="rect">
            <a:avLst/>
          </a:prstGeom>
        </p:spPr>
        <p:txBody>
          <a:bodyPr wrap="square">
            <a:spAutoFit/>
          </a:bodyPr>
          <a:lstStyle/>
          <a:p>
            <a:r>
              <a:rPr lang="ja-JP" altLang="en-US" sz="1400" b="1">
                <a:solidFill>
                  <a:schemeClr val="bg1"/>
                </a:solidFill>
                <a:latin typeface="Meiryo" panose="020B0604030504040204" pitchFamily="34" charset="-128"/>
                <a:ea typeface="Meiryo" panose="020B0604030504040204" pitchFamily="34" charset="-128"/>
              </a:rPr>
              <a:t>人間のような意識を備え、全認知能力を必要とする知的処理ができる</a:t>
            </a:r>
            <a:r>
              <a:rPr lang="en" altLang="ja-JP" sz="1400" b="1" dirty="0">
                <a:solidFill>
                  <a:schemeClr val="bg1"/>
                </a:solidFill>
                <a:latin typeface="Meiryo" panose="020B0604030504040204" pitchFamily="34" charset="-128"/>
                <a:ea typeface="Meiryo" panose="020B0604030504040204" pitchFamily="34" charset="-128"/>
              </a:rPr>
              <a:t>AI</a:t>
            </a:r>
          </a:p>
          <a:p>
            <a:endParaRPr lang="en-US" altLang="ja-JP" sz="800" b="1" dirty="0">
              <a:solidFill>
                <a:schemeClr val="bg1"/>
              </a:solidFill>
              <a:latin typeface="Meiryo" panose="020B0604030504040204" pitchFamily="34" charset="-128"/>
              <a:ea typeface="Meiryo" panose="020B0604030504040204" pitchFamily="34" charset="-128"/>
            </a:endParaRPr>
          </a:p>
          <a:p>
            <a:r>
              <a:rPr lang="ja-JP" altLang="en-US" sz="1400" b="0" i="0">
                <a:solidFill>
                  <a:schemeClr val="bg1"/>
                </a:solidFill>
                <a:effectLst/>
                <a:latin typeface="Meiryo" panose="020B0604030504040204" pitchFamily="34" charset="-128"/>
                <a:ea typeface="Meiryo" panose="020B0604030504040204" pitchFamily="34" charset="-128"/>
              </a:rPr>
              <a:t>人間の持つ意識や知性のメカニズムを解明し、「</a:t>
            </a:r>
            <a:r>
              <a:rPr lang="ja-JP" altLang="en-US" sz="1400" b="1" i="0" u="sng">
                <a:solidFill>
                  <a:schemeClr val="bg1"/>
                </a:solidFill>
                <a:effectLst/>
                <a:latin typeface="Meiryo" panose="020B0604030504040204" pitchFamily="34" charset="-128"/>
                <a:ea typeface="Meiryo" panose="020B0604030504040204" pitchFamily="34" charset="-128"/>
              </a:rPr>
              <a:t>人間と同じこと</a:t>
            </a:r>
            <a:r>
              <a:rPr lang="ja-JP" altLang="en-US" sz="1400" b="0" i="0">
                <a:solidFill>
                  <a:schemeClr val="bg1"/>
                </a:solidFill>
                <a:effectLst/>
                <a:latin typeface="Meiryo" panose="020B0604030504040204" pitchFamily="34" charset="-128"/>
                <a:ea typeface="Meiryo" panose="020B0604030504040204" pitchFamily="34" charset="-128"/>
              </a:rPr>
              <a:t>」を人工的に実現しようという考え方。</a:t>
            </a:r>
          </a:p>
        </p:txBody>
      </p:sp>
      <p:sp>
        <p:nvSpPr>
          <p:cNvPr id="61" name="正方形/長方形 60">
            <a:extLst>
              <a:ext uri="{FF2B5EF4-FFF2-40B4-BE49-F238E27FC236}">
                <a16:creationId xmlns:a16="http://schemas.microsoft.com/office/drawing/2014/main" id="{18144BCA-022E-342E-E69B-CCBE8225ECF3}"/>
              </a:ext>
            </a:extLst>
          </p:cNvPr>
          <p:cNvSpPr/>
          <p:nvPr/>
        </p:nvSpPr>
        <p:spPr>
          <a:xfrm>
            <a:off x="660040" y="4059625"/>
            <a:ext cx="4311201" cy="1292662"/>
          </a:xfrm>
          <a:prstGeom prst="rect">
            <a:avLst/>
          </a:prstGeom>
        </p:spPr>
        <p:txBody>
          <a:bodyPr wrap="square">
            <a:spAutoFit/>
          </a:bodyPr>
          <a:lstStyle/>
          <a:p>
            <a:r>
              <a:rPr lang="ja-JP" altLang="en-US" sz="1400" b="1">
                <a:solidFill>
                  <a:schemeClr val="bg1"/>
                </a:solidFill>
                <a:latin typeface="Meiryo" panose="020B0604030504040204" pitchFamily="34" charset="-128"/>
                <a:ea typeface="Meiryo" panose="020B0604030504040204" pitchFamily="34" charset="-128"/>
              </a:rPr>
              <a:t>人間の知性の仕組みとは無関係に、結果として人間と同様の知的処理ができる</a:t>
            </a:r>
            <a:r>
              <a:rPr lang="en" altLang="ja-JP" sz="1400" b="1" dirty="0">
                <a:solidFill>
                  <a:schemeClr val="bg1"/>
                </a:solidFill>
                <a:latin typeface="Meiryo" panose="020B0604030504040204" pitchFamily="34" charset="-128"/>
                <a:ea typeface="Meiryo" panose="020B0604030504040204" pitchFamily="34" charset="-128"/>
              </a:rPr>
              <a:t>AI</a:t>
            </a:r>
          </a:p>
          <a:p>
            <a:endParaRPr lang="en-US" altLang="ja-JP" sz="800" b="1"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人間が実際に行っている知的処理をまねするのではなく、結果として「</a:t>
            </a:r>
            <a:r>
              <a:rPr lang="ja-JP" altLang="en-US" sz="1400" b="1" u="sng">
                <a:solidFill>
                  <a:schemeClr val="bg1"/>
                </a:solidFill>
                <a:latin typeface="Meiryo" panose="020B0604030504040204" pitchFamily="34" charset="-128"/>
                <a:ea typeface="Meiryo" panose="020B0604030504040204" pitchFamily="34" charset="-128"/>
              </a:rPr>
              <a:t>人間がやっているような</a:t>
            </a:r>
            <a:r>
              <a:rPr lang="ja-JP" altLang="en-US" sz="1400">
                <a:solidFill>
                  <a:schemeClr val="bg1"/>
                </a:solidFill>
                <a:latin typeface="Meiryo" panose="020B0604030504040204" pitchFamily="34" charset="-128"/>
                <a:ea typeface="Meiryo" panose="020B0604030504040204" pitchFamily="34" charset="-128"/>
              </a:rPr>
              <a:t>」知的処理の成果が得られれば良いという考え方。</a:t>
            </a:r>
            <a:endParaRPr lang="ja-JP" altLang="en-US" sz="1400" b="0" i="0">
              <a:solidFill>
                <a:schemeClr val="bg1"/>
              </a:solidFill>
              <a:effectLst/>
              <a:latin typeface="Meiryo" panose="020B0604030504040204" pitchFamily="34" charset="-128"/>
              <a:ea typeface="Meiryo" panose="020B0604030504040204" pitchFamily="34" charset="-128"/>
            </a:endParaRPr>
          </a:p>
        </p:txBody>
      </p:sp>
      <p:sp>
        <p:nvSpPr>
          <p:cNvPr id="62" name="テキスト ボックス 61">
            <a:extLst>
              <a:ext uri="{FF2B5EF4-FFF2-40B4-BE49-F238E27FC236}">
                <a16:creationId xmlns:a16="http://schemas.microsoft.com/office/drawing/2014/main" id="{CAE2546F-545B-C959-5C74-E91332ACC33E}"/>
              </a:ext>
            </a:extLst>
          </p:cNvPr>
          <p:cNvSpPr txBox="1"/>
          <p:nvPr/>
        </p:nvSpPr>
        <p:spPr>
          <a:xfrm>
            <a:off x="2099896" y="5368200"/>
            <a:ext cx="1424227" cy="369332"/>
          </a:xfrm>
          <a:prstGeom prst="rect">
            <a:avLst/>
          </a:prstGeom>
          <a:noFill/>
        </p:spPr>
        <p:txBody>
          <a:bodyPr wrap="squar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弱い</a:t>
            </a:r>
            <a:r>
              <a:rPr kumimoji="1" lang="en-US" altLang="ja-JP" b="1" dirty="0">
                <a:solidFill>
                  <a:schemeClr val="bg1"/>
                </a:solidFill>
                <a:latin typeface="Meiryo" panose="020B0604030504040204" pitchFamily="34" charset="-128"/>
                <a:ea typeface="Meiryo" panose="020B0604030504040204" pitchFamily="34" charset="-128"/>
              </a:rPr>
              <a:t>AI</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63" name="テキスト ボックス 62">
            <a:extLst>
              <a:ext uri="{FF2B5EF4-FFF2-40B4-BE49-F238E27FC236}">
                <a16:creationId xmlns:a16="http://schemas.microsoft.com/office/drawing/2014/main" id="{A5472A8B-96AE-B431-113C-431C31F1E982}"/>
              </a:ext>
            </a:extLst>
          </p:cNvPr>
          <p:cNvSpPr txBox="1"/>
          <p:nvPr/>
        </p:nvSpPr>
        <p:spPr>
          <a:xfrm>
            <a:off x="6100808" y="5373579"/>
            <a:ext cx="1424227" cy="369332"/>
          </a:xfrm>
          <a:prstGeom prst="rect">
            <a:avLst/>
          </a:prstGeom>
          <a:noFill/>
        </p:spPr>
        <p:txBody>
          <a:bodyPr wrap="squar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強い</a:t>
            </a:r>
            <a:r>
              <a:rPr kumimoji="1" lang="en-US" altLang="ja-JP" b="1" dirty="0">
                <a:solidFill>
                  <a:schemeClr val="bg1"/>
                </a:solidFill>
                <a:latin typeface="Meiryo" panose="020B0604030504040204" pitchFamily="34" charset="-128"/>
                <a:ea typeface="Meiryo" panose="020B0604030504040204" pitchFamily="34" charset="-128"/>
              </a:rPr>
              <a:t>AI</a:t>
            </a:r>
            <a:endParaRPr kumimoji="1" lang="ja-JP" altLang="en-US" b="1">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7486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Meiryo" panose="020B0604030504040204" pitchFamily="34" charset="-128"/>
                <a:ea typeface="Meiryo" panose="020B0604030504040204" pitchFamily="34" charset="-128"/>
                <a:cs typeface="Arial" pitchFamily="34" charset="0"/>
              </a:rPr>
              <a:t>人工知能</a:t>
            </a:r>
            <a:endParaRPr lang="en-US" altLang="ja-JP" sz="2400" dirty="0">
              <a:solidFill>
                <a:schemeClr val="bg1"/>
              </a:solidFill>
              <a:latin typeface="Meiryo" panose="020B0604030504040204" pitchFamily="34" charset="-128"/>
              <a:ea typeface="Meiryo" panose="020B0604030504040204" pitchFamily="34" charset="-128"/>
              <a:cs typeface="Arial" pitchFamily="34" charset="0"/>
            </a:endParaRPr>
          </a:p>
          <a:p>
            <a:pPr algn="r"/>
            <a:r>
              <a:rPr lang="ja-JP" altLang="en-US" sz="2400" dirty="0">
                <a:solidFill>
                  <a:schemeClr val="bg1"/>
                </a:solidFill>
                <a:latin typeface="Meiryo" panose="020B0604030504040204" pitchFamily="34" charset="-128"/>
                <a:ea typeface="Meiryo" panose="020B0604030504040204" pitchFamily="34" charset="-128"/>
                <a:cs typeface="Arial" pitchFamily="34" charset="0"/>
              </a:rPr>
              <a:t>機械学習</a:t>
            </a:r>
            <a:endParaRPr lang="en-US" altLang="ja-JP" sz="2400" dirty="0">
              <a:solidFill>
                <a:schemeClr val="bg1"/>
              </a:solidFill>
              <a:latin typeface="Meiryo" panose="020B0604030504040204" pitchFamily="34" charset="-128"/>
              <a:ea typeface="Meiryo" panose="020B0604030504040204" pitchFamily="34" charset="-128"/>
              <a:cs typeface="Arial" pitchFamily="34" charset="0"/>
            </a:endParaRPr>
          </a:p>
          <a:p>
            <a:pPr algn="r"/>
            <a:r>
              <a:rPr lang="ja-JP" altLang="en-US" sz="2400" dirty="0">
                <a:solidFill>
                  <a:schemeClr val="bg1"/>
                </a:solidFill>
                <a:latin typeface="Meiryo" panose="020B0604030504040204" pitchFamily="34" charset="-128"/>
                <a:ea typeface="Meiryo" panose="020B0604030504040204" pitchFamily="34" charset="-128"/>
                <a:cs typeface="Arial" pitchFamily="34" charset="0"/>
              </a:rPr>
              <a:t>ディープラーニング</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088002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a:extLst>
              <a:ext uri="{FF2B5EF4-FFF2-40B4-BE49-F238E27FC236}">
                <a16:creationId xmlns:a16="http://schemas.microsoft.com/office/drawing/2014/main" id="{02E7F56E-EBE5-F849-BEB0-5DD92A57A0D5}"/>
              </a:ext>
            </a:extLst>
          </p:cNvPr>
          <p:cNvSpPr/>
          <p:nvPr/>
        </p:nvSpPr>
        <p:spPr>
          <a:xfrm>
            <a:off x="375446" y="811979"/>
            <a:ext cx="8466475" cy="5779621"/>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558902B-EF2A-094A-8B19-94CBED62B043}"/>
              </a:ext>
            </a:extLst>
          </p:cNvPr>
          <p:cNvSpPr>
            <a:spLocks noGrp="1"/>
          </p:cNvSpPr>
          <p:nvPr>
            <p:ph type="title"/>
          </p:nvPr>
        </p:nvSpPr>
        <p:spPr/>
        <p:txBody>
          <a:bodyPr/>
          <a:lstStyle/>
          <a:p>
            <a:r>
              <a:rPr kumimoji="1" lang="ja-JP" altLang="en-US"/>
              <a:t>人工知能と機械学習とディープラーニングの関係</a:t>
            </a:r>
          </a:p>
        </p:txBody>
      </p:sp>
      <p:sp>
        <p:nvSpPr>
          <p:cNvPr id="4" name="正方形/長方形 3">
            <a:extLst>
              <a:ext uri="{FF2B5EF4-FFF2-40B4-BE49-F238E27FC236}">
                <a16:creationId xmlns:a16="http://schemas.microsoft.com/office/drawing/2014/main" id="{89B9785A-400D-094B-8292-C5BD27ACDF69}"/>
              </a:ext>
            </a:extLst>
          </p:cNvPr>
          <p:cNvSpPr/>
          <p:nvPr/>
        </p:nvSpPr>
        <p:spPr>
          <a:xfrm>
            <a:off x="740170" y="1557338"/>
            <a:ext cx="8028383" cy="496091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848511E3-D695-D747-B33B-9ED28635D2EE}"/>
              </a:ext>
            </a:extLst>
          </p:cNvPr>
          <p:cNvSpPr/>
          <p:nvPr/>
        </p:nvSpPr>
        <p:spPr>
          <a:xfrm>
            <a:off x="2294122" y="3012070"/>
            <a:ext cx="6474432" cy="34867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49B6B88F-29A8-2143-A687-602D685C7071}"/>
              </a:ext>
            </a:extLst>
          </p:cNvPr>
          <p:cNvSpPr/>
          <p:nvPr/>
        </p:nvSpPr>
        <p:spPr>
          <a:xfrm>
            <a:off x="4324247" y="3664895"/>
            <a:ext cx="4438282" cy="284594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A2F5CBFD-877C-EF46-A80E-0593C7D592C7}"/>
              </a:ext>
            </a:extLst>
          </p:cNvPr>
          <p:cNvSpPr/>
          <p:nvPr/>
        </p:nvSpPr>
        <p:spPr>
          <a:xfrm>
            <a:off x="6556495" y="4598689"/>
            <a:ext cx="2206034" cy="1912153"/>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79AF3055-5D30-624A-964C-9AA554553695}"/>
              </a:ext>
            </a:extLst>
          </p:cNvPr>
          <p:cNvSpPr txBox="1"/>
          <p:nvPr/>
        </p:nvSpPr>
        <p:spPr>
          <a:xfrm>
            <a:off x="969591" y="1754096"/>
            <a:ext cx="4510722"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人工知能</a:t>
            </a:r>
            <a:r>
              <a:rPr kumimoji="1" lang="en-US" altLang="ja-JP" sz="2400" b="1" dirty="0">
                <a:solidFill>
                  <a:schemeClr val="bg1"/>
                </a:solidFill>
                <a:latin typeface="Meiryo" panose="020B0604030504040204" pitchFamily="34" charset="-128"/>
                <a:ea typeface="Meiryo" panose="020B0604030504040204" pitchFamily="34" charset="-128"/>
              </a:rPr>
              <a:t> </a:t>
            </a:r>
            <a:r>
              <a:rPr kumimoji="1" lang="en-US" altLang="ja-JP" b="1" dirty="0">
                <a:solidFill>
                  <a:schemeClr val="bg1"/>
                </a:solidFill>
                <a:latin typeface="Meiryo" panose="020B0604030504040204" pitchFamily="34" charset="-128"/>
                <a:ea typeface="Meiryo" panose="020B0604030504040204" pitchFamily="34" charset="-128"/>
              </a:rPr>
              <a:t>Artificial Intelligence/AI</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C931345A-F62C-5448-A041-C65532833DF5}"/>
              </a:ext>
            </a:extLst>
          </p:cNvPr>
          <p:cNvSpPr txBox="1"/>
          <p:nvPr/>
        </p:nvSpPr>
        <p:spPr>
          <a:xfrm>
            <a:off x="2490666" y="3135017"/>
            <a:ext cx="3679212"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機械学習</a:t>
            </a:r>
            <a:r>
              <a:rPr kumimoji="1" lang="en-US" altLang="ja-JP" sz="2400" b="1" dirty="0">
                <a:solidFill>
                  <a:schemeClr val="bg1"/>
                </a:solidFill>
                <a:latin typeface="Meiryo" panose="020B0604030504040204" pitchFamily="34" charset="-128"/>
                <a:ea typeface="Meiryo" panose="020B0604030504040204" pitchFamily="34" charset="-128"/>
              </a:rPr>
              <a:t> </a:t>
            </a:r>
            <a:r>
              <a:rPr kumimoji="1" lang="en-US" altLang="ja-JP" b="1" dirty="0">
                <a:solidFill>
                  <a:schemeClr val="bg1"/>
                </a:solidFill>
                <a:latin typeface="Meiryo" panose="020B0604030504040204" pitchFamily="34" charset="-128"/>
                <a:ea typeface="Meiryo" panose="020B0604030504040204" pitchFamily="34" charset="-128"/>
              </a:rPr>
              <a:t>Machine Learning</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A6E02B6F-D079-B54F-B7AD-CA2DF91AB239}"/>
              </a:ext>
            </a:extLst>
          </p:cNvPr>
          <p:cNvSpPr txBox="1"/>
          <p:nvPr/>
        </p:nvSpPr>
        <p:spPr>
          <a:xfrm>
            <a:off x="4525844" y="3787058"/>
            <a:ext cx="3877985" cy="738664"/>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ニューラル・ネットワーク</a:t>
            </a:r>
            <a:endParaRPr kumimoji="1" lang="en-US" altLang="ja-JP" sz="2400" b="1" dirty="0">
              <a:solidFill>
                <a:schemeClr val="bg1"/>
              </a:solidFill>
              <a:latin typeface="Meiryo" panose="020B0604030504040204" pitchFamily="34" charset="-128"/>
              <a:ea typeface="Meiryo" panose="020B0604030504040204" pitchFamily="34" charset="-128"/>
            </a:endParaRPr>
          </a:p>
          <a:p>
            <a:r>
              <a:rPr lang="en-US" altLang="ja-JP" b="1" dirty="0">
                <a:solidFill>
                  <a:schemeClr val="bg1"/>
                </a:solidFill>
                <a:latin typeface="Meiryo" panose="020B0604030504040204" pitchFamily="34" charset="-128"/>
                <a:ea typeface="Meiryo" panose="020B0604030504040204" pitchFamily="34" charset="-128"/>
              </a:rPr>
              <a:t>Neural Network</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BB76A0B2-7D90-9E43-8AB6-BA01ECC32D70}"/>
              </a:ext>
            </a:extLst>
          </p:cNvPr>
          <p:cNvSpPr txBox="1"/>
          <p:nvPr/>
        </p:nvSpPr>
        <p:spPr>
          <a:xfrm>
            <a:off x="6680718" y="4804461"/>
            <a:ext cx="1957587" cy="738664"/>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深層学習</a:t>
            </a:r>
            <a:endParaRPr kumimoji="1" lang="en-US" altLang="ja-JP" sz="2400" b="1" dirty="0">
              <a:solidFill>
                <a:schemeClr val="bg1"/>
              </a:solidFill>
              <a:latin typeface="Meiryo" panose="020B0604030504040204" pitchFamily="34" charset="-128"/>
              <a:ea typeface="Meiryo" panose="020B0604030504040204" pitchFamily="34" charset="-128"/>
            </a:endParaRPr>
          </a:p>
          <a:p>
            <a:r>
              <a:rPr lang="en-US" altLang="ja-JP" b="1" dirty="0">
                <a:solidFill>
                  <a:schemeClr val="bg1"/>
                </a:solidFill>
                <a:latin typeface="Meiryo" panose="020B0604030504040204" pitchFamily="34" charset="-128"/>
                <a:ea typeface="Meiryo" panose="020B0604030504040204" pitchFamily="34" charset="-128"/>
              </a:rPr>
              <a:t>Deep Learning</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A61D40C4-3B20-6D46-BD37-AC59838CF28C}"/>
              </a:ext>
            </a:extLst>
          </p:cNvPr>
          <p:cNvSpPr txBox="1"/>
          <p:nvPr/>
        </p:nvSpPr>
        <p:spPr>
          <a:xfrm>
            <a:off x="919098" y="2235113"/>
            <a:ext cx="1845377" cy="461665"/>
          </a:xfrm>
          <a:prstGeom prst="rect">
            <a:avLst/>
          </a:prstGeom>
          <a:noFill/>
        </p:spPr>
        <p:txBody>
          <a:bodyPr wrap="none" rtlCol="0">
            <a:spAutoFit/>
          </a:bodyPr>
          <a:lstStyle/>
          <a:p>
            <a:r>
              <a:rPr kumimoji="1" lang="ja-JP" altLang="en-US" sz="1200" dirty="0">
                <a:solidFill>
                  <a:schemeClr val="bg1"/>
                </a:solidFill>
                <a:latin typeface="Meiryo" panose="020B0604030504040204" pitchFamily="34" charset="-128"/>
                <a:ea typeface="Meiryo" panose="020B0604030504040204" pitchFamily="34" charset="-128"/>
                <a:cs typeface="Meiryo" charset="-128"/>
              </a:rPr>
              <a:t>人間の”</a:t>
            </a:r>
            <a:r>
              <a:rPr kumimoji="1" lang="ja-JP" altLang="en-US" sz="1200">
                <a:solidFill>
                  <a:schemeClr val="bg1"/>
                </a:solidFill>
                <a:latin typeface="Meiryo" panose="020B0604030504040204" pitchFamily="34" charset="-128"/>
                <a:ea typeface="Meiryo" panose="020B0604030504040204" pitchFamily="34" charset="-128"/>
                <a:cs typeface="Meiryo" charset="-128"/>
              </a:rPr>
              <a:t>知能”や</a:t>
            </a:r>
            <a:r>
              <a:rPr kumimoji="1" lang="en-US" altLang="ja-JP" sz="1200" dirty="0">
                <a:solidFill>
                  <a:schemeClr val="bg1"/>
                </a:solidFill>
                <a:latin typeface="Meiryo" panose="020B0604030504040204" pitchFamily="34" charset="-128"/>
                <a:ea typeface="Meiryo" panose="020B0604030504040204" pitchFamily="34" charset="-128"/>
                <a:cs typeface="Meiryo" charset="-128"/>
              </a:rPr>
              <a:t>”</a:t>
            </a:r>
            <a:r>
              <a:rPr kumimoji="1" lang="ja-JP" altLang="en-US" sz="1200">
                <a:solidFill>
                  <a:schemeClr val="bg1"/>
                </a:solidFill>
                <a:latin typeface="Meiryo" panose="020B0604030504040204" pitchFamily="34" charset="-128"/>
                <a:ea typeface="Meiryo" panose="020B0604030504040204" pitchFamily="34" charset="-128"/>
                <a:cs typeface="Meiryo" charset="-128"/>
              </a:rPr>
              <a:t>知覚</a:t>
            </a:r>
            <a:r>
              <a:rPr kumimoji="1" lang="en-US" altLang="ja-JP" sz="1200" dirty="0">
                <a:solidFill>
                  <a:schemeClr val="bg1"/>
                </a:solidFill>
                <a:latin typeface="Meiryo" panose="020B0604030504040204" pitchFamily="34" charset="-128"/>
                <a:ea typeface="Meiryo" panose="020B0604030504040204" pitchFamily="34" charset="-128"/>
                <a:cs typeface="Meiryo" charset="-128"/>
              </a:rPr>
              <a:t>”</a:t>
            </a:r>
            <a:r>
              <a:rPr kumimoji="1" lang="ja-JP" altLang="en-US" sz="1200">
                <a:solidFill>
                  <a:schemeClr val="bg1"/>
                </a:solidFill>
                <a:latin typeface="Meiryo" panose="020B0604030504040204" pitchFamily="34" charset="-128"/>
                <a:ea typeface="Meiryo" panose="020B0604030504040204" pitchFamily="34" charset="-128"/>
                <a:cs typeface="Meiryo" charset="-128"/>
              </a:rPr>
              <a:t>を</a:t>
            </a:r>
            <a:endParaRPr kumimoji="1" lang="en-US" altLang="ja-JP" sz="1200" dirty="0">
              <a:solidFill>
                <a:schemeClr val="bg1"/>
              </a:solidFill>
              <a:latin typeface="Meiryo" panose="020B0604030504040204" pitchFamily="34" charset="-128"/>
              <a:ea typeface="Meiryo" panose="020B0604030504040204" pitchFamily="34" charset="-128"/>
              <a:cs typeface="Meiryo" charset="-128"/>
            </a:endParaRPr>
          </a:p>
          <a:p>
            <a:r>
              <a:rPr kumimoji="1" lang="ja-JP" altLang="en-US" sz="1200">
                <a:solidFill>
                  <a:schemeClr val="bg1"/>
                </a:solidFill>
                <a:latin typeface="Meiryo" panose="020B0604030504040204" pitchFamily="34" charset="-128"/>
                <a:ea typeface="Meiryo" panose="020B0604030504040204" pitchFamily="34" charset="-128"/>
                <a:cs typeface="Meiryo" charset="-128"/>
              </a:rPr>
              <a:t>人工的に再現する技術</a:t>
            </a:r>
            <a:endParaRPr kumimoji="1" lang="ja-JP" altLang="en-US" sz="1200" dirty="0">
              <a:solidFill>
                <a:schemeClr val="bg1"/>
              </a:solidFill>
              <a:latin typeface="Meiryo" panose="020B0604030504040204" pitchFamily="34" charset="-128"/>
              <a:ea typeface="Meiryo" panose="020B0604030504040204" pitchFamily="34" charset="-128"/>
              <a:cs typeface="Meiryo" charset="-128"/>
            </a:endParaRPr>
          </a:p>
        </p:txBody>
      </p:sp>
      <p:sp>
        <p:nvSpPr>
          <p:cNvPr id="14" name="テキスト ボックス 13">
            <a:extLst>
              <a:ext uri="{FF2B5EF4-FFF2-40B4-BE49-F238E27FC236}">
                <a16:creationId xmlns:a16="http://schemas.microsoft.com/office/drawing/2014/main" id="{08BB0A23-84FB-4446-A115-804990C74DB1}"/>
              </a:ext>
            </a:extLst>
          </p:cNvPr>
          <p:cNvSpPr txBox="1"/>
          <p:nvPr/>
        </p:nvSpPr>
        <p:spPr>
          <a:xfrm>
            <a:off x="2395470" y="3665751"/>
            <a:ext cx="1855409" cy="646331"/>
          </a:xfrm>
          <a:prstGeom prst="rect">
            <a:avLst/>
          </a:prstGeom>
          <a:noFill/>
        </p:spPr>
        <p:txBody>
          <a:bodyPr wrap="square" rtlCol="0">
            <a:spAutoFit/>
          </a:bodyPr>
          <a:lstStyle/>
          <a:p>
            <a:pPr algn="ctr"/>
            <a:r>
              <a:rPr lang="ja-JP" altLang="en-US" sz="1200">
                <a:solidFill>
                  <a:schemeClr val="bg1"/>
                </a:solidFill>
                <a:latin typeface="Meiryo" panose="020B0604030504040204" pitchFamily="34" charset="-128"/>
                <a:ea typeface="Meiryo" panose="020B0604030504040204" pitchFamily="34" charset="-128"/>
                <a:cs typeface="Meiryo" charset="-128"/>
              </a:rPr>
              <a:t>データに含まれる規則や法則／特徴の組合せ</a:t>
            </a:r>
            <a:endParaRPr lang="en-US" altLang="ja-JP" sz="1200" dirty="0">
              <a:solidFill>
                <a:schemeClr val="bg1"/>
              </a:solidFill>
              <a:latin typeface="Meiryo" panose="020B0604030504040204" pitchFamily="34" charset="-128"/>
              <a:ea typeface="Meiryo" panose="020B0604030504040204" pitchFamily="34" charset="-128"/>
              <a:cs typeface="Meiryo" charset="-128"/>
            </a:endParaRPr>
          </a:p>
          <a:p>
            <a:pPr algn="ctr"/>
            <a:r>
              <a:rPr lang="en-US" altLang="ja-JP" sz="1200" dirty="0">
                <a:solidFill>
                  <a:schemeClr val="bg1"/>
                </a:solidFill>
                <a:latin typeface="Meiryo" panose="020B0604030504040204" pitchFamily="34" charset="-128"/>
                <a:ea typeface="Meiryo" panose="020B0604030504040204" pitchFamily="34" charset="-128"/>
                <a:cs typeface="Meiryo" charset="-128"/>
              </a:rPr>
              <a:t>(</a:t>
            </a:r>
            <a:r>
              <a:rPr lang="ja-JP" altLang="en-US" sz="1200">
                <a:solidFill>
                  <a:schemeClr val="bg1"/>
                </a:solidFill>
                <a:latin typeface="Meiryo" panose="020B0604030504040204" pitchFamily="34" charset="-128"/>
                <a:ea typeface="Meiryo" panose="020B0604030504040204" pitchFamily="34" charset="-128"/>
                <a:cs typeface="Meiryo" charset="-128"/>
              </a:rPr>
              <a:t>モデル</a:t>
            </a:r>
            <a:r>
              <a:rPr lang="en-US" altLang="ja-JP" sz="1200" dirty="0">
                <a:solidFill>
                  <a:schemeClr val="bg1"/>
                </a:solidFill>
                <a:latin typeface="Meiryo" panose="020B0604030504040204" pitchFamily="34" charset="-128"/>
                <a:ea typeface="Meiryo" panose="020B0604030504040204" pitchFamily="34" charset="-128"/>
                <a:cs typeface="Meiryo" charset="-128"/>
              </a:rPr>
              <a:t>)</a:t>
            </a:r>
            <a:r>
              <a:rPr lang="ja-JP" altLang="en-US" sz="1200">
                <a:solidFill>
                  <a:schemeClr val="bg1"/>
                </a:solidFill>
                <a:latin typeface="Meiryo" panose="020B0604030504040204" pitchFamily="34" charset="-128"/>
                <a:ea typeface="Meiryo" panose="020B0604030504040204" pitchFamily="34" charset="-128"/>
                <a:cs typeface="Meiryo" charset="-128"/>
              </a:rPr>
              <a:t>を見つける計算</a:t>
            </a:r>
          </a:p>
        </p:txBody>
      </p:sp>
      <p:sp>
        <p:nvSpPr>
          <p:cNvPr id="15" name="テキスト ボックス 14">
            <a:extLst>
              <a:ext uri="{FF2B5EF4-FFF2-40B4-BE49-F238E27FC236}">
                <a16:creationId xmlns:a16="http://schemas.microsoft.com/office/drawing/2014/main" id="{5BEAF938-B78F-5A4E-A046-A3B298D9E37F}"/>
              </a:ext>
            </a:extLst>
          </p:cNvPr>
          <p:cNvSpPr txBox="1"/>
          <p:nvPr/>
        </p:nvSpPr>
        <p:spPr>
          <a:xfrm>
            <a:off x="4584347" y="4599552"/>
            <a:ext cx="1773192" cy="461665"/>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cs typeface="Meiryo" charset="-128"/>
              </a:rPr>
              <a:t>脳の仕組みを参考に作られた機械学習の手法</a:t>
            </a:r>
            <a:endParaRPr kumimoji="1" lang="ja-JP" altLang="en-US" sz="1200" dirty="0">
              <a:solidFill>
                <a:schemeClr val="bg1"/>
              </a:solidFill>
              <a:latin typeface="Meiryo" panose="020B0604030504040204" pitchFamily="34" charset="-128"/>
              <a:ea typeface="Meiryo" panose="020B0604030504040204" pitchFamily="34" charset="-128"/>
              <a:cs typeface="Meiryo" charset="-128"/>
            </a:endParaRPr>
          </a:p>
        </p:txBody>
      </p:sp>
      <p:sp>
        <p:nvSpPr>
          <p:cNvPr id="17" name="正方形/長方形 16">
            <a:extLst>
              <a:ext uri="{FF2B5EF4-FFF2-40B4-BE49-F238E27FC236}">
                <a16:creationId xmlns:a16="http://schemas.microsoft.com/office/drawing/2014/main" id="{493F0C18-FC0E-9B41-AB45-F990B2183BB6}"/>
              </a:ext>
            </a:extLst>
          </p:cNvPr>
          <p:cNvSpPr/>
          <p:nvPr/>
        </p:nvSpPr>
        <p:spPr>
          <a:xfrm>
            <a:off x="6680718" y="5605068"/>
            <a:ext cx="1957587" cy="646331"/>
          </a:xfrm>
          <a:prstGeom prst="rect">
            <a:avLst/>
          </a:prstGeom>
          <a:noFill/>
        </p:spPr>
        <p:txBody>
          <a:bodyPr wrap="square" rtlCol="0">
            <a:spAutoFit/>
          </a:bodyPr>
          <a:lstStyle/>
          <a:p>
            <a:r>
              <a:rPr lang="ja-JP" altLang="en-US" sz="1200">
                <a:solidFill>
                  <a:schemeClr val="bg1"/>
                </a:solidFill>
                <a:latin typeface="Meiryo" panose="020B0604030504040204" pitchFamily="34" charset="-128"/>
                <a:ea typeface="Meiryo" panose="020B0604030504040204" pitchFamily="34" charset="-128"/>
                <a:cs typeface="Meiryo" charset="-128"/>
              </a:rPr>
              <a:t>ニューラル・ネットワークの階層を多重化（深層化）し性能を高めた手法</a:t>
            </a:r>
            <a:endParaRPr lang="ja-JP" altLang="en-US" sz="1200" dirty="0">
              <a:solidFill>
                <a:schemeClr val="bg1"/>
              </a:solidFill>
              <a:latin typeface="Meiryo" panose="020B0604030504040204" pitchFamily="34" charset="-128"/>
              <a:ea typeface="Meiryo" panose="020B0604030504040204" pitchFamily="34" charset="-128"/>
              <a:cs typeface="Meiryo" charset="-128"/>
            </a:endParaRPr>
          </a:p>
        </p:txBody>
      </p:sp>
      <p:sp>
        <p:nvSpPr>
          <p:cNvPr id="26" name="正方形/長方形 25">
            <a:extLst>
              <a:ext uri="{FF2B5EF4-FFF2-40B4-BE49-F238E27FC236}">
                <a16:creationId xmlns:a16="http://schemas.microsoft.com/office/drawing/2014/main" id="{BDC7D6BB-A247-6B42-8427-0372C58DAACF}"/>
              </a:ext>
            </a:extLst>
          </p:cNvPr>
          <p:cNvSpPr/>
          <p:nvPr/>
        </p:nvSpPr>
        <p:spPr>
          <a:xfrm>
            <a:off x="2807878" y="2223688"/>
            <a:ext cx="5765838" cy="577081"/>
          </a:xfrm>
          <a:prstGeom prst="rect">
            <a:avLst/>
          </a:prstGeom>
        </p:spPr>
        <p:txBody>
          <a:bodyPr wrap="square">
            <a:spAutoFit/>
          </a:bodyPr>
          <a:lstStyle/>
          <a:p>
            <a:pPr algn="just">
              <a:spcAft>
                <a:spcPts val="0"/>
              </a:spcAft>
            </a:pPr>
            <a:r>
              <a:rPr lang="ja-JP" altLang="ja-JP" sz="1050" kern="100" dirty="0">
                <a:solidFill>
                  <a:schemeClr val="bg1"/>
                </a:solidFill>
                <a:latin typeface="Meiryo" panose="020B0604030504040204" pitchFamily="34" charset="-128"/>
                <a:ea typeface="Meiryo" panose="020B0604030504040204" pitchFamily="34" charset="-128"/>
                <a:cs typeface="Meiryo" charset="-128"/>
              </a:rPr>
              <a:t>遺伝アルゴリズム、エキスパートシステム、音声認識、画像認識、感性処理、機械学習、ゲーム、自然言語処理、情報検索、推論、探索知識表現、データマイニング、ニューラルネット、ヒューマンインターフェース、プランニング、マルチエージェント、ロボット</a:t>
            </a:r>
            <a:endParaRPr lang="ja-JP" altLang="ja-JP" sz="1050" kern="100" dirty="0">
              <a:solidFill>
                <a:schemeClr val="bg1"/>
              </a:solidFill>
              <a:effectLst/>
              <a:latin typeface="Meiryo" panose="020B0604030504040204" pitchFamily="34" charset="-128"/>
              <a:ea typeface="Meiryo" panose="020B0604030504040204" pitchFamily="34" charset="-128"/>
              <a:cs typeface="Meiryo" charset="-128"/>
            </a:endParaRPr>
          </a:p>
        </p:txBody>
      </p:sp>
      <p:sp>
        <p:nvSpPr>
          <p:cNvPr id="27" name="円柱 26">
            <a:extLst>
              <a:ext uri="{FF2B5EF4-FFF2-40B4-BE49-F238E27FC236}">
                <a16:creationId xmlns:a16="http://schemas.microsoft.com/office/drawing/2014/main" id="{3CFF4DD6-43AA-4748-8A73-EBAB72E4B7C4}"/>
              </a:ext>
            </a:extLst>
          </p:cNvPr>
          <p:cNvSpPr/>
          <p:nvPr/>
        </p:nvSpPr>
        <p:spPr>
          <a:xfrm>
            <a:off x="2490666" y="4426055"/>
            <a:ext cx="1581484" cy="537079"/>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a:solidFill>
                  <a:srgbClr val="FFFFFF"/>
                </a:solidFill>
                <a:latin typeface="Meiryo" panose="020B0604030504040204" pitchFamily="34" charset="-128"/>
                <a:ea typeface="Meiryo" panose="020B0604030504040204" pitchFamily="34" charset="-128"/>
                <a:cs typeface="Meiryo" charset="-128"/>
              </a:rPr>
              <a:t>データ</a:t>
            </a:r>
            <a:endParaRPr kumimoji="1" lang="en-US" altLang="ja-JP" sz="1400" b="1" dirty="0">
              <a:solidFill>
                <a:srgbClr val="FFFFFF"/>
              </a:solidFill>
              <a:latin typeface="Meiryo" panose="020B0604030504040204" pitchFamily="34" charset="-128"/>
              <a:ea typeface="Meiryo" panose="020B0604030504040204" pitchFamily="34" charset="-128"/>
              <a:cs typeface="Meiryo" charset="-128"/>
            </a:endParaRPr>
          </a:p>
        </p:txBody>
      </p:sp>
      <p:sp>
        <p:nvSpPr>
          <p:cNvPr id="28" name="正方形/長方形 27">
            <a:extLst>
              <a:ext uri="{FF2B5EF4-FFF2-40B4-BE49-F238E27FC236}">
                <a16:creationId xmlns:a16="http://schemas.microsoft.com/office/drawing/2014/main" id="{5E5D74B7-8D9B-2E4E-B46A-FD643F97C155}"/>
              </a:ext>
            </a:extLst>
          </p:cNvPr>
          <p:cNvSpPr/>
          <p:nvPr/>
        </p:nvSpPr>
        <p:spPr>
          <a:xfrm>
            <a:off x="2490666" y="5184473"/>
            <a:ext cx="1570438" cy="416610"/>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b="1">
                <a:solidFill>
                  <a:srgbClr val="FFFFFF"/>
                </a:solidFill>
                <a:latin typeface="Meiryo" panose="020B0604030504040204" pitchFamily="34" charset="-128"/>
                <a:ea typeface="Meiryo" panose="020B0604030504040204" pitchFamily="34" charset="-128"/>
                <a:cs typeface="Meiryo" charset="-128"/>
              </a:rPr>
              <a:t>機械学習</a:t>
            </a:r>
            <a:endParaRPr lang="en-US" altLang="ja-JP" sz="1100" b="1" dirty="0">
              <a:solidFill>
                <a:srgbClr val="FFFFFF"/>
              </a:solidFill>
              <a:latin typeface="Meiryo" panose="020B0604030504040204" pitchFamily="34" charset="-128"/>
              <a:ea typeface="Meiryo" panose="020B0604030504040204" pitchFamily="34" charset="-128"/>
              <a:cs typeface="Meiryo" charset="-128"/>
            </a:endParaRPr>
          </a:p>
          <a:p>
            <a:pPr algn="ctr"/>
            <a:r>
              <a:rPr lang="ja-JP" altLang="en-US" sz="900" b="1">
                <a:solidFill>
                  <a:srgbClr val="FFFFFF"/>
                </a:solidFill>
                <a:latin typeface="Meiryo" panose="020B0604030504040204" pitchFamily="34" charset="-128"/>
                <a:ea typeface="Meiryo" panose="020B0604030504040204" pitchFamily="34" charset="-128"/>
                <a:cs typeface="Meiryo" charset="-128"/>
              </a:rPr>
              <a:t>プログラム</a:t>
            </a:r>
            <a:endParaRPr lang="ja-JP" altLang="en-US" sz="900" b="1" dirty="0">
              <a:solidFill>
                <a:srgbClr val="FFFFFF"/>
              </a:solidFill>
              <a:latin typeface="Meiryo" panose="020B0604030504040204" pitchFamily="34" charset="-128"/>
              <a:ea typeface="Meiryo" panose="020B0604030504040204" pitchFamily="34" charset="-128"/>
              <a:cs typeface="Meiryo" charset="-128"/>
            </a:endParaRPr>
          </a:p>
        </p:txBody>
      </p:sp>
      <p:sp>
        <p:nvSpPr>
          <p:cNvPr id="29" name="上矢印 28">
            <a:extLst>
              <a:ext uri="{FF2B5EF4-FFF2-40B4-BE49-F238E27FC236}">
                <a16:creationId xmlns:a16="http://schemas.microsoft.com/office/drawing/2014/main" id="{3A35404E-96A4-2341-887B-339DE8B7035F}"/>
              </a:ext>
            </a:extLst>
          </p:cNvPr>
          <p:cNvSpPr/>
          <p:nvPr/>
        </p:nvSpPr>
        <p:spPr>
          <a:xfrm rot="10800000">
            <a:off x="3086136" y="4932345"/>
            <a:ext cx="400044" cy="286194"/>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0" name="正方形/長方形 29">
            <a:extLst>
              <a:ext uri="{FF2B5EF4-FFF2-40B4-BE49-F238E27FC236}">
                <a16:creationId xmlns:a16="http://schemas.microsoft.com/office/drawing/2014/main" id="{59AC6452-9316-E143-B89F-E233AC177C7A}"/>
              </a:ext>
            </a:extLst>
          </p:cNvPr>
          <p:cNvSpPr/>
          <p:nvPr/>
        </p:nvSpPr>
        <p:spPr>
          <a:xfrm>
            <a:off x="2501868" y="5839612"/>
            <a:ext cx="1570438" cy="416610"/>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a:solidFill>
                  <a:srgbClr val="FFFFFF"/>
                </a:solidFill>
                <a:latin typeface="Meiryo" panose="020B0604030504040204" pitchFamily="34" charset="-128"/>
                <a:ea typeface="Meiryo" panose="020B0604030504040204" pitchFamily="34" charset="-128"/>
                <a:cs typeface="Meiryo" charset="-128"/>
              </a:rPr>
              <a:t>モデル</a:t>
            </a:r>
            <a:endParaRPr lang="ja-JP" altLang="en-US" sz="1400" b="1" dirty="0">
              <a:solidFill>
                <a:srgbClr val="FFFFFF"/>
              </a:solidFill>
              <a:latin typeface="Meiryo" panose="020B0604030504040204" pitchFamily="34" charset="-128"/>
              <a:ea typeface="Meiryo" panose="020B0604030504040204" pitchFamily="34" charset="-128"/>
              <a:cs typeface="Meiryo" charset="-128"/>
            </a:endParaRPr>
          </a:p>
        </p:txBody>
      </p:sp>
      <p:sp>
        <p:nvSpPr>
          <p:cNvPr id="31" name="上矢印 30">
            <a:extLst>
              <a:ext uri="{FF2B5EF4-FFF2-40B4-BE49-F238E27FC236}">
                <a16:creationId xmlns:a16="http://schemas.microsoft.com/office/drawing/2014/main" id="{0F8DEF03-CA97-3C44-9FFD-2640AE7326F6}"/>
              </a:ext>
            </a:extLst>
          </p:cNvPr>
          <p:cNvSpPr/>
          <p:nvPr/>
        </p:nvSpPr>
        <p:spPr>
          <a:xfrm rot="10800000">
            <a:off x="3086135" y="5576894"/>
            <a:ext cx="400044" cy="286194"/>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8" name="テキスト ボックス 37">
            <a:extLst>
              <a:ext uri="{FF2B5EF4-FFF2-40B4-BE49-F238E27FC236}">
                <a16:creationId xmlns:a16="http://schemas.microsoft.com/office/drawing/2014/main" id="{A0A2237B-2FA6-5847-8494-B6B140774EF0}"/>
              </a:ext>
            </a:extLst>
          </p:cNvPr>
          <p:cNvSpPr txBox="1"/>
          <p:nvPr/>
        </p:nvSpPr>
        <p:spPr>
          <a:xfrm>
            <a:off x="542252" y="965181"/>
            <a:ext cx="5467266" cy="461665"/>
          </a:xfrm>
          <a:prstGeom prst="rect">
            <a:avLst/>
          </a:prstGeom>
          <a:noFill/>
        </p:spPr>
        <p:txBody>
          <a:bodyPr wrap="none" rtlCol="0">
            <a:spAutoFit/>
          </a:bodyPr>
          <a:lstStyle/>
          <a:p>
            <a:r>
              <a:rPr kumimoji="1" lang="ja-JP" altLang="en-US" sz="2400" b="1">
                <a:solidFill>
                  <a:srgbClr val="7030A0"/>
                </a:solidFill>
                <a:latin typeface="Meiryo" panose="020B0604030504040204" pitchFamily="34" charset="-128"/>
                <a:ea typeface="Meiryo" panose="020B0604030504040204" pitchFamily="34" charset="-128"/>
              </a:rPr>
              <a:t>コンピューター科学　</a:t>
            </a:r>
            <a:r>
              <a:rPr kumimoji="1" lang="en-US" altLang="ja-JP" b="1" dirty="0">
                <a:solidFill>
                  <a:srgbClr val="7030A0"/>
                </a:solidFill>
                <a:latin typeface="Meiryo" panose="020B0604030504040204" pitchFamily="34" charset="-128"/>
                <a:ea typeface="Meiryo" panose="020B0604030504040204" pitchFamily="34" charset="-128"/>
              </a:rPr>
              <a:t>Computer Science</a:t>
            </a:r>
            <a:endParaRPr kumimoji="1" lang="ja-JP" altLang="en-US" b="1">
              <a:solidFill>
                <a:srgbClr val="7030A0"/>
              </a:solidFill>
              <a:latin typeface="Meiryo" panose="020B0604030504040204" pitchFamily="34" charset="-128"/>
              <a:ea typeface="Meiryo" panose="020B0604030504040204" pitchFamily="34" charset="-128"/>
            </a:endParaRPr>
          </a:p>
        </p:txBody>
      </p:sp>
      <p:grpSp>
        <p:nvGrpSpPr>
          <p:cNvPr id="159" name="グループ化 158">
            <a:extLst>
              <a:ext uri="{FF2B5EF4-FFF2-40B4-BE49-F238E27FC236}">
                <a16:creationId xmlns:a16="http://schemas.microsoft.com/office/drawing/2014/main" id="{0DCAF113-47EC-658A-0596-7E70618A2C6B}"/>
              </a:ext>
            </a:extLst>
          </p:cNvPr>
          <p:cNvGrpSpPr/>
          <p:nvPr/>
        </p:nvGrpSpPr>
        <p:grpSpPr>
          <a:xfrm>
            <a:off x="4853117" y="5073251"/>
            <a:ext cx="1150240" cy="1281581"/>
            <a:chOff x="3632067" y="3130671"/>
            <a:chExt cx="1795781" cy="2000834"/>
          </a:xfrm>
        </p:grpSpPr>
        <p:sp>
          <p:nvSpPr>
            <p:cNvPr id="160" name="円/楕円 159">
              <a:extLst>
                <a:ext uri="{FF2B5EF4-FFF2-40B4-BE49-F238E27FC236}">
                  <a16:creationId xmlns:a16="http://schemas.microsoft.com/office/drawing/2014/main" id="{611430CA-01FD-3974-477D-D493B07C49CF}"/>
                </a:ext>
              </a:extLst>
            </p:cNvPr>
            <p:cNvSpPr/>
            <p:nvPr/>
          </p:nvSpPr>
          <p:spPr>
            <a:xfrm>
              <a:off x="3670310" y="3135158"/>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円/楕円 160">
              <a:extLst>
                <a:ext uri="{FF2B5EF4-FFF2-40B4-BE49-F238E27FC236}">
                  <a16:creationId xmlns:a16="http://schemas.microsoft.com/office/drawing/2014/main" id="{32E29FB2-9E31-F83F-8906-6CB3DDDB3D78}"/>
                </a:ext>
              </a:extLst>
            </p:cNvPr>
            <p:cNvSpPr/>
            <p:nvPr/>
          </p:nvSpPr>
          <p:spPr>
            <a:xfrm>
              <a:off x="3670310" y="3495198"/>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2" name="円/楕円 161">
              <a:extLst>
                <a:ext uri="{FF2B5EF4-FFF2-40B4-BE49-F238E27FC236}">
                  <a16:creationId xmlns:a16="http://schemas.microsoft.com/office/drawing/2014/main" id="{AF0D8066-590C-9BF4-8A9F-64EF6426260F}"/>
                </a:ext>
              </a:extLst>
            </p:cNvPr>
            <p:cNvSpPr/>
            <p:nvPr/>
          </p:nvSpPr>
          <p:spPr>
            <a:xfrm>
              <a:off x="3670310" y="3855238"/>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3" name="円/楕円 162">
              <a:extLst>
                <a:ext uri="{FF2B5EF4-FFF2-40B4-BE49-F238E27FC236}">
                  <a16:creationId xmlns:a16="http://schemas.microsoft.com/office/drawing/2014/main" id="{CFB764EA-37C8-812F-4449-0B99DAF4D125}"/>
                </a:ext>
              </a:extLst>
            </p:cNvPr>
            <p:cNvSpPr/>
            <p:nvPr/>
          </p:nvSpPr>
          <p:spPr>
            <a:xfrm>
              <a:off x="3670310" y="4215278"/>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円/楕円 163">
              <a:extLst>
                <a:ext uri="{FF2B5EF4-FFF2-40B4-BE49-F238E27FC236}">
                  <a16:creationId xmlns:a16="http://schemas.microsoft.com/office/drawing/2014/main" id="{D5C9C898-0CE5-C9EF-2989-0E69DD973691}"/>
                </a:ext>
              </a:extLst>
            </p:cNvPr>
            <p:cNvSpPr/>
            <p:nvPr/>
          </p:nvSpPr>
          <p:spPr>
            <a:xfrm>
              <a:off x="4390390" y="3130671"/>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円/楕円 164">
              <a:extLst>
                <a:ext uri="{FF2B5EF4-FFF2-40B4-BE49-F238E27FC236}">
                  <a16:creationId xmlns:a16="http://schemas.microsoft.com/office/drawing/2014/main" id="{151D1D1A-505A-DCE5-BAFD-574A9D0296E8}"/>
                </a:ext>
              </a:extLst>
            </p:cNvPr>
            <p:cNvSpPr/>
            <p:nvPr/>
          </p:nvSpPr>
          <p:spPr>
            <a:xfrm>
              <a:off x="4390390" y="3490711"/>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円/楕円 165">
              <a:extLst>
                <a:ext uri="{FF2B5EF4-FFF2-40B4-BE49-F238E27FC236}">
                  <a16:creationId xmlns:a16="http://schemas.microsoft.com/office/drawing/2014/main" id="{37F1348E-175D-DA80-F87D-FA80674B0117}"/>
                </a:ext>
              </a:extLst>
            </p:cNvPr>
            <p:cNvSpPr/>
            <p:nvPr/>
          </p:nvSpPr>
          <p:spPr>
            <a:xfrm>
              <a:off x="4390390" y="3850751"/>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円/楕円 166">
              <a:extLst>
                <a:ext uri="{FF2B5EF4-FFF2-40B4-BE49-F238E27FC236}">
                  <a16:creationId xmlns:a16="http://schemas.microsoft.com/office/drawing/2014/main" id="{3F643C1B-0920-ADD3-340D-0C61CE05263E}"/>
                </a:ext>
              </a:extLst>
            </p:cNvPr>
            <p:cNvSpPr/>
            <p:nvPr/>
          </p:nvSpPr>
          <p:spPr>
            <a:xfrm>
              <a:off x="4390390" y="4210791"/>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8" name="直線矢印コネクタ 167">
              <a:extLst>
                <a:ext uri="{FF2B5EF4-FFF2-40B4-BE49-F238E27FC236}">
                  <a16:creationId xmlns:a16="http://schemas.microsoft.com/office/drawing/2014/main" id="{D3BC2EAE-3504-36DB-C9EF-B6701F2A5578}"/>
                </a:ext>
              </a:extLst>
            </p:cNvPr>
            <p:cNvCxnSpPr>
              <a:cxnSpLocks/>
              <a:stCxn id="160" idx="6"/>
              <a:endCxn id="164" idx="2"/>
            </p:cNvCxnSpPr>
            <p:nvPr/>
          </p:nvCxnSpPr>
          <p:spPr>
            <a:xfrm flipV="1">
              <a:off x="3958342" y="327468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69" name="直線矢印コネクタ 168">
              <a:extLst>
                <a:ext uri="{FF2B5EF4-FFF2-40B4-BE49-F238E27FC236}">
                  <a16:creationId xmlns:a16="http://schemas.microsoft.com/office/drawing/2014/main" id="{DA7307BF-31FB-9E13-37A2-BDF5EB5EC6C1}"/>
                </a:ext>
              </a:extLst>
            </p:cNvPr>
            <p:cNvCxnSpPr>
              <a:cxnSpLocks/>
              <a:stCxn id="161" idx="6"/>
              <a:endCxn id="164" idx="2"/>
            </p:cNvCxnSpPr>
            <p:nvPr/>
          </p:nvCxnSpPr>
          <p:spPr>
            <a:xfrm flipV="1">
              <a:off x="3958342" y="327468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0" name="直線矢印コネクタ 169">
              <a:extLst>
                <a:ext uri="{FF2B5EF4-FFF2-40B4-BE49-F238E27FC236}">
                  <a16:creationId xmlns:a16="http://schemas.microsoft.com/office/drawing/2014/main" id="{46F8EAFE-66A2-6729-C901-512C7D3C009E}"/>
                </a:ext>
              </a:extLst>
            </p:cNvPr>
            <p:cNvCxnSpPr>
              <a:cxnSpLocks/>
              <a:stCxn id="162" idx="6"/>
              <a:endCxn id="164" idx="2"/>
            </p:cNvCxnSpPr>
            <p:nvPr/>
          </p:nvCxnSpPr>
          <p:spPr>
            <a:xfrm flipV="1">
              <a:off x="3958342" y="3274687"/>
              <a:ext cx="432048" cy="72456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1" name="直線矢印コネクタ 170">
              <a:extLst>
                <a:ext uri="{FF2B5EF4-FFF2-40B4-BE49-F238E27FC236}">
                  <a16:creationId xmlns:a16="http://schemas.microsoft.com/office/drawing/2014/main" id="{385C47B3-5ED6-6AD7-12A4-DCA667C1F241}"/>
                </a:ext>
              </a:extLst>
            </p:cNvPr>
            <p:cNvCxnSpPr>
              <a:cxnSpLocks/>
              <a:stCxn id="163" idx="6"/>
              <a:endCxn id="164" idx="2"/>
            </p:cNvCxnSpPr>
            <p:nvPr/>
          </p:nvCxnSpPr>
          <p:spPr>
            <a:xfrm flipV="1">
              <a:off x="3958342" y="3274687"/>
              <a:ext cx="432048" cy="108460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2" name="直線矢印コネクタ 171">
              <a:extLst>
                <a:ext uri="{FF2B5EF4-FFF2-40B4-BE49-F238E27FC236}">
                  <a16:creationId xmlns:a16="http://schemas.microsoft.com/office/drawing/2014/main" id="{3971C046-C7D8-B012-F194-C34346F6EF96}"/>
                </a:ext>
              </a:extLst>
            </p:cNvPr>
            <p:cNvCxnSpPr>
              <a:cxnSpLocks/>
              <a:stCxn id="160" idx="6"/>
              <a:endCxn id="165" idx="2"/>
            </p:cNvCxnSpPr>
            <p:nvPr/>
          </p:nvCxnSpPr>
          <p:spPr>
            <a:xfrm>
              <a:off x="3958342" y="327917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3" name="直線矢印コネクタ 172">
              <a:extLst>
                <a:ext uri="{FF2B5EF4-FFF2-40B4-BE49-F238E27FC236}">
                  <a16:creationId xmlns:a16="http://schemas.microsoft.com/office/drawing/2014/main" id="{761B4C7B-3020-02F4-D5C3-5454FF1F86B2}"/>
                </a:ext>
              </a:extLst>
            </p:cNvPr>
            <p:cNvCxnSpPr>
              <a:cxnSpLocks/>
              <a:stCxn id="160" idx="6"/>
              <a:endCxn id="166" idx="2"/>
            </p:cNvCxnSpPr>
            <p:nvPr/>
          </p:nvCxnSpPr>
          <p:spPr>
            <a:xfrm>
              <a:off x="3958342" y="3279174"/>
              <a:ext cx="432048" cy="71559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4" name="直線矢印コネクタ 173">
              <a:extLst>
                <a:ext uri="{FF2B5EF4-FFF2-40B4-BE49-F238E27FC236}">
                  <a16:creationId xmlns:a16="http://schemas.microsoft.com/office/drawing/2014/main" id="{91CF9E81-2D16-9655-E29F-01CB6053FFBE}"/>
                </a:ext>
              </a:extLst>
            </p:cNvPr>
            <p:cNvCxnSpPr>
              <a:cxnSpLocks/>
              <a:stCxn id="160" idx="6"/>
              <a:endCxn id="167" idx="2"/>
            </p:cNvCxnSpPr>
            <p:nvPr/>
          </p:nvCxnSpPr>
          <p:spPr>
            <a:xfrm>
              <a:off x="3958342" y="3279174"/>
              <a:ext cx="432048" cy="107563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5" name="直線矢印コネクタ 174">
              <a:extLst>
                <a:ext uri="{FF2B5EF4-FFF2-40B4-BE49-F238E27FC236}">
                  <a16:creationId xmlns:a16="http://schemas.microsoft.com/office/drawing/2014/main" id="{3BA36286-79F1-5149-FC8B-3E17BF9AD719}"/>
                </a:ext>
              </a:extLst>
            </p:cNvPr>
            <p:cNvCxnSpPr>
              <a:cxnSpLocks/>
              <a:stCxn id="161" idx="6"/>
              <a:endCxn id="165" idx="2"/>
            </p:cNvCxnSpPr>
            <p:nvPr/>
          </p:nvCxnSpPr>
          <p:spPr>
            <a:xfrm flipV="1">
              <a:off x="3958342" y="363472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6" name="直線矢印コネクタ 175">
              <a:extLst>
                <a:ext uri="{FF2B5EF4-FFF2-40B4-BE49-F238E27FC236}">
                  <a16:creationId xmlns:a16="http://schemas.microsoft.com/office/drawing/2014/main" id="{D0371EF9-40B0-7CC2-EF28-3DD78A139F46}"/>
                </a:ext>
              </a:extLst>
            </p:cNvPr>
            <p:cNvCxnSpPr>
              <a:cxnSpLocks/>
              <a:stCxn id="161" idx="6"/>
              <a:endCxn id="166" idx="2"/>
            </p:cNvCxnSpPr>
            <p:nvPr/>
          </p:nvCxnSpPr>
          <p:spPr>
            <a:xfrm>
              <a:off x="3958342" y="363921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7" name="直線矢印コネクタ 176">
              <a:extLst>
                <a:ext uri="{FF2B5EF4-FFF2-40B4-BE49-F238E27FC236}">
                  <a16:creationId xmlns:a16="http://schemas.microsoft.com/office/drawing/2014/main" id="{258FF248-09B2-7382-62F4-5034F4B7D45B}"/>
                </a:ext>
              </a:extLst>
            </p:cNvPr>
            <p:cNvCxnSpPr>
              <a:cxnSpLocks/>
              <a:stCxn id="161" idx="6"/>
              <a:endCxn id="167" idx="2"/>
            </p:cNvCxnSpPr>
            <p:nvPr/>
          </p:nvCxnSpPr>
          <p:spPr>
            <a:xfrm>
              <a:off x="3958342" y="3639214"/>
              <a:ext cx="432048" cy="71559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8" name="直線矢印コネクタ 177">
              <a:extLst>
                <a:ext uri="{FF2B5EF4-FFF2-40B4-BE49-F238E27FC236}">
                  <a16:creationId xmlns:a16="http://schemas.microsoft.com/office/drawing/2014/main" id="{CB98C64F-5D34-BF5D-DEC1-5DEB4EAD9F29}"/>
                </a:ext>
              </a:extLst>
            </p:cNvPr>
            <p:cNvCxnSpPr>
              <a:cxnSpLocks/>
              <a:stCxn id="162" idx="6"/>
              <a:endCxn id="165" idx="2"/>
            </p:cNvCxnSpPr>
            <p:nvPr/>
          </p:nvCxnSpPr>
          <p:spPr>
            <a:xfrm flipV="1">
              <a:off x="3958342" y="363472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9" name="直線矢印コネクタ 178">
              <a:extLst>
                <a:ext uri="{FF2B5EF4-FFF2-40B4-BE49-F238E27FC236}">
                  <a16:creationId xmlns:a16="http://schemas.microsoft.com/office/drawing/2014/main" id="{C784E027-5FDB-7323-F090-6E4438F031B2}"/>
                </a:ext>
              </a:extLst>
            </p:cNvPr>
            <p:cNvCxnSpPr>
              <a:cxnSpLocks/>
              <a:stCxn id="162" idx="6"/>
              <a:endCxn id="166" idx="2"/>
            </p:cNvCxnSpPr>
            <p:nvPr/>
          </p:nvCxnSpPr>
          <p:spPr>
            <a:xfrm flipV="1">
              <a:off x="3958342" y="399476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80" name="直線矢印コネクタ 179">
              <a:extLst>
                <a:ext uri="{FF2B5EF4-FFF2-40B4-BE49-F238E27FC236}">
                  <a16:creationId xmlns:a16="http://schemas.microsoft.com/office/drawing/2014/main" id="{134EC2C9-A272-415A-5F91-435AC352965B}"/>
                </a:ext>
              </a:extLst>
            </p:cNvPr>
            <p:cNvCxnSpPr>
              <a:cxnSpLocks/>
              <a:stCxn id="162" idx="6"/>
              <a:endCxn id="167" idx="2"/>
            </p:cNvCxnSpPr>
            <p:nvPr/>
          </p:nvCxnSpPr>
          <p:spPr>
            <a:xfrm>
              <a:off x="3958342" y="399925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81" name="直線矢印コネクタ 180">
              <a:extLst>
                <a:ext uri="{FF2B5EF4-FFF2-40B4-BE49-F238E27FC236}">
                  <a16:creationId xmlns:a16="http://schemas.microsoft.com/office/drawing/2014/main" id="{20166F86-ABE2-BED9-8BE6-B8FD167F79DF}"/>
                </a:ext>
              </a:extLst>
            </p:cNvPr>
            <p:cNvCxnSpPr>
              <a:cxnSpLocks/>
              <a:stCxn id="163" idx="6"/>
              <a:endCxn id="165" idx="2"/>
            </p:cNvCxnSpPr>
            <p:nvPr/>
          </p:nvCxnSpPr>
          <p:spPr>
            <a:xfrm flipV="1">
              <a:off x="3958342" y="3634727"/>
              <a:ext cx="432048" cy="72456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82" name="直線矢印コネクタ 181">
              <a:extLst>
                <a:ext uri="{FF2B5EF4-FFF2-40B4-BE49-F238E27FC236}">
                  <a16:creationId xmlns:a16="http://schemas.microsoft.com/office/drawing/2014/main" id="{4D0205F5-C906-1463-4199-9BB97D842CEF}"/>
                </a:ext>
              </a:extLst>
            </p:cNvPr>
            <p:cNvCxnSpPr>
              <a:cxnSpLocks/>
              <a:stCxn id="163" idx="6"/>
              <a:endCxn id="166" idx="2"/>
            </p:cNvCxnSpPr>
            <p:nvPr/>
          </p:nvCxnSpPr>
          <p:spPr>
            <a:xfrm flipV="1">
              <a:off x="3958342" y="399476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83" name="直線矢印コネクタ 182">
              <a:extLst>
                <a:ext uri="{FF2B5EF4-FFF2-40B4-BE49-F238E27FC236}">
                  <a16:creationId xmlns:a16="http://schemas.microsoft.com/office/drawing/2014/main" id="{BCA86AB2-EA0D-2F63-543A-AB5B08AAADA1}"/>
                </a:ext>
              </a:extLst>
            </p:cNvPr>
            <p:cNvCxnSpPr>
              <a:cxnSpLocks/>
              <a:stCxn id="163" idx="6"/>
              <a:endCxn id="167" idx="2"/>
            </p:cNvCxnSpPr>
            <p:nvPr/>
          </p:nvCxnSpPr>
          <p:spPr>
            <a:xfrm flipV="1">
              <a:off x="3958342" y="435480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84" name="円/楕円 183">
              <a:extLst>
                <a:ext uri="{FF2B5EF4-FFF2-40B4-BE49-F238E27FC236}">
                  <a16:creationId xmlns:a16="http://schemas.microsoft.com/office/drawing/2014/main" id="{68C28AAA-26DB-8FB6-F428-0325267F5B12}"/>
                </a:ext>
              </a:extLst>
            </p:cNvPr>
            <p:cNvSpPr/>
            <p:nvPr/>
          </p:nvSpPr>
          <p:spPr>
            <a:xfrm>
              <a:off x="4386274" y="3135158"/>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円/楕円 184">
              <a:extLst>
                <a:ext uri="{FF2B5EF4-FFF2-40B4-BE49-F238E27FC236}">
                  <a16:creationId xmlns:a16="http://schemas.microsoft.com/office/drawing/2014/main" id="{E19832AE-C817-F3CF-9BBB-81E6778B264A}"/>
                </a:ext>
              </a:extLst>
            </p:cNvPr>
            <p:cNvSpPr/>
            <p:nvPr/>
          </p:nvSpPr>
          <p:spPr>
            <a:xfrm>
              <a:off x="4386274" y="3495198"/>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6" name="円/楕円 185">
              <a:extLst>
                <a:ext uri="{FF2B5EF4-FFF2-40B4-BE49-F238E27FC236}">
                  <a16:creationId xmlns:a16="http://schemas.microsoft.com/office/drawing/2014/main" id="{3EBFDF2F-A177-BCC4-56B6-26C37953F708}"/>
                </a:ext>
              </a:extLst>
            </p:cNvPr>
            <p:cNvSpPr/>
            <p:nvPr/>
          </p:nvSpPr>
          <p:spPr>
            <a:xfrm>
              <a:off x="4386274" y="3855238"/>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7" name="円/楕円 186">
              <a:extLst>
                <a:ext uri="{FF2B5EF4-FFF2-40B4-BE49-F238E27FC236}">
                  <a16:creationId xmlns:a16="http://schemas.microsoft.com/office/drawing/2014/main" id="{B1D64774-48EB-05E4-42E1-AA6A7EE95758}"/>
                </a:ext>
              </a:extLst>
            </p:cNvPr>
            <p:cNvSpPr/>
            <p:nvPr/>
          </p:nvSpPr>
          <p:spPr>
            <a:xfrm>
              <a:off x="4386274" y="4215278"/>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円/楕円 187">
              <a:extLst>
                <a:ext uri="{FF2B5EF4-FFF2-40B4-BE49-F238E27FC236}">
                  <a16:creationId xmlns:a16="http://schemas.microsoft.com/office/drawing/2014/main" id="{4365E65E-CE44-162A-1AB9-916944ACF1EC}"/>
                </a:ext>
              </a:extLst>
            </p:cNvPr>
            <p:cNvSpPr/>
            <p:nvPr/>
          </p:nvSpPr>
          <p:spPr>
            <a:xfrm>
              <a:off x="5106354" y="3130671"/>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9" name="円/楕円 188">
              <a:extLst>
                <a:ext uri="{FF2B5EF4-FFF2-40B4-BE49-F238E27FC236}">
                  <a16:creationId xmlns:a16="http://schemas.microsoft.com/office/drawing/2014/main" id="{D99E0A13-3DD1-04AE-E544-56D8A10AA561}"/>
                </a:ext>
              </a:extLst>
            </p:cNvPr>
            <p:cNvSpPr/>
            <p:nvPr/>
          </p:nvSpPr>
          <p:spPr>
            <a:xfrm>
              <a:off x="5106354" y="3490711"/>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0" name="円/楕円 189">
              <a:extLst>
                <a:ext uri="{FF2B5EF4-FFF2-40B4-BE49-F238E27FC236}">
                  <a16:creationId xmlns:a16="http://schemas.microsoft.com/office/drawing/2014/main" id="{90CD93AE-B452-E133-A744-58C04CAF0E0B}"/>
                </a:ext>
              </a:extLst>
            </p:cNvPr>
            <p:cNvSpPr/>
            <p:nvPr/>
          </p:nvSpPr>
          <p:spPr>
            <a:xfrm>
              <a:off x="5106354" y="3850751"/>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円/楕円 190">
              <a:extLst>
                <a:ext uri="{FF2B5EF4-FFF2-40B4-BE49-F238E27FC236}">
                  <a16:creationId xmlns:a16="http://schemas.microsoft.com/office/drawing/2014/main" id="{E8273574-1667-E868-56AC-A17243B1B21E}"/>
                </a:ext>
              </a:extLst>
            </p:cNvPr>
            <p:cNvSpPr/>
            <p:nvPr/>
          </p:nvSpPr>
          <p:spPr>
            <a:xfrm>
              <a:off x="5106354" y="4210791"/>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2" name="直線矢印コネクタ 191">
              <a:extLst>
                <a:ext uri="{FF2B5EF4-FFF2-40B4-BE49-F238E27FC236}">
                  <a16:creationId xmlns:a16="http://schemas.microsoft.com/office/drawing/2014/main" id="{69E8634C-69AE-D61F-AB76-78154D596053}"/>
                </a:ext>
              </a:extLst>
            </p:cNvPr>
            <p:cNvCxnSpPr>
              <a:cxnSpLocks/>
              <a:stCxn id="184" idx="6"/>
              <a:endCxn id="188" idx="2"/>
            </p:cNvCxnSpPr>
            <p:nvPr/>
          </p:nvCxnSpPr>
          <p:spPr>
            <a:xfrm flipV="1">
              <a:off x="4674306" y="327468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93" name="直線矢印コネクタ 192">
              <a:extLst>
                <a:ext uri="{FF2B5EF4-FFF2-40B4-BE49-F238E27FC236}">
                  <a16:creationId xmlns:a16="http://schemas.microsoft.com/office/drawing/2014/main" id="{F081329E-C744-30CD-EB01-6FFAEBFC26DD}"/>
                </a:ext>
              </a:extLst>
            </p:cNvPr>
            <p:cNvCxnSpPr>
              <a:cxnSpLocks/>
              <a:stCxn id="185" idx="6"/>
              <a:endCxn id="188" idx="2"/>
            </p:cNvCxnSpPr>
            <p:nvPr/>
          </p:nvCxnSpPr>
          <p:spPr>
            <a:xfrm flipV="1">
              <a:off x="4674306" y="327468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94" name="直線矢印コネクタ 193">
              <a:extLst>
                <a:ext uri="{FF2B5EF4-FFF2-40B4-BE49-F238E27FC236}">
                  <a16:creationId xmlns:a16="http://schemas.microsoft.com/office/drawing/2014/main" id="{53D78088-EB88-FDFF-B9DB-E05FBEBA46FC}"/>
                </a:ext>
              </a:extLst>
            </p:cNvPr>
            <p:cNvCxnSpPr>
              <a:cxnSpLocks/>
              <a:stCxn id="186" idx="6"/>
              <a:endCxn id="188" idx="2"/>
            </p:cNvCxnSpPr>
            <p:nvPr/>
          </p:nvCxnSpPr>
          <p:spPr>
            <a:xfrm flipV="1">
              <a:off x="4674306" y="3274687"/>
              <a:ext cx="432048" cy="72456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95" name="直線矢印コネクタ 194">
              <a:extLst>
                <a:ext uri="{FF2B5EF4-FFF2-40B4-BE49-F238E27FC236}">
                  <a16:creationId xmlns:a16="http://schemas.microsoft.com/office/drawing/2014/main" id="{6FC00C46-0847-3935-A5E5-3202F8AE53D8}"/>
                </a:ext>
              </a:extLst>
            </p:cNvPr>
            <p:cNvCxnSpPr>
              <a:cxnSpLocks/>
              <a:stCxn id="187" idx="6"/>
              <a:endCxn id="188" idx="2"/>
            </p:cNvCxnSpPr>
            <p:nvPr/>
          </p:nvCxnSpPr>
          <p:spPr>
            <a:xfrm flipV="1">
              <a:off x="4674306" y="3274687"/>
              <a:ext cx="432048" cy="108460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96" name="直線矢印コネクタ 195">
              <a:extLst>
                <a:ext uri="{FF2B5EF4-FFF2-40B4-BE49-F238E27FC236}">
                  <a16:creationId xmlns:a16="http://schemas.microsoft.com/office/drawing/2014/main" id="{7BE7DEE2-EC60-170A-DE48-4811FFDDEE39}"/>
                </a:ext>
              </a:extLst>
            </p:cNvPr>
            <p:cNvCxnSpPr>
              <a:cxnSpLocks/>
              <a:stCxn id="184" idx="6"/>
              <a:endCxn id="189" idx="2"/>
            </p:cNvCxnSpPr>
            <p:nvPr/>
          </p:nvCxnSpPr>
          <p:spPr>
            <a:xfrm>
              <a:off x="4674306" y="327917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97" name="直線矢印コネクタ 196">
              <a:extLst>
                <a:ext uri="{FF2B5EF4-FFF2-40B4-BE49-F238E27FC236}">
                  <a16:creationId xmlns:a16="http://schemas.microsoft.com/office/drawing/2014/main" id="{831E275A-0DDE-58A3-C14D-3CA4FBF8CEB0}"/>
                </a:ext>
              </a:extLst>
            </p:cNvPr>
            <p:cNvCxnSpPr>
              <a:cxnSpLocks/>
              <a:stCxn id="184" idx="6"/>
              <a:endCxn id="190" idx="2"/>
            </p:cNvCxnSpPr>
            <p:nvPr/>
          </p:nvCxnSpPr>
          <p:spPr>
            <a:xfrm>
              <a:off x="4674306" y="3279174"/>
              <a:ext cx="432048" cy="71559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98" name="直線矢印コネクタ 197">
              <a:extLst>
                <a:ext uri="{FF2B5EF4-FFF2-40B4-BE49-F238E27FC236}">
                  <a16:creationId xmlns:a16="http://schemas.microsoft.com/office/drawing/2014/main" id="{B26E63AF-6FC7-B06A-95C0-B0C9AEFC9C98}"/>
                </a:ext>
              </a:extLst>
            </p:cNvPr>
            <p:cNvCxnSpPr>
              <a:cxnSpLocks/>
              <a:stCxn id="184" idx="6"/>
              <a:endCxn id="191" idx="2"/>
            </p:cNvCxnSpPr>
            <p:nvPr/>
          </p:nvCxnSpPr>
          <p:spPr>
            <a:xfrm>
              <a:off x="4674306" y="3279174"/>
              <a:ext cx="432048" cy="107563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99" name="直線矢印コネクタ 198">
              <a:extLst>
                <a:ext uri="{FF2B5EF4-FFF2-40B4-BE49-F238E27FC236}">
                  <a16:creationId xmlns:a16="http://schemas.microsoft.com/office/drawing/2014/main" id="{76CD5EFD-FFE6-0844-CAFA-364F38BF8EB9}"/>
                </a:ext>
              </a:extLst>
            </p:cNvPr>
            <p:cNvCxnSpPr>
              <a:cxnSpLocks/>
              <a:stCxn id="185" idx="6"/>
              <a:endCxn id="189" idx="2"/>
            </p:cNvCxnSpPr>
            <p:nvPr/>
          </p:nvCxnSpPr>
          <p:spPr>
            <a:xfrm flipV="1">
              <a:off x="4674306" y="363472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00" name="直線矢印コネクタ 199">
              <a:extLst>
                <a:ext uri="{FF2B5EF4-FFF2-40B4-BE49-F238E27FC236}">
                  <a16:creationId xmlns:a16="http://schemas.microsoft.com/office/drawing/2014/main" id="{84376EC3-18A0-D171-665F-D0B100CC5BF7}"/>
                </a:ext>
              </a:extLst>
            </p:cNvPr>
            <p:cNvCxnSpPr>
              <a:cxnSpLocks/>
              <a:stCxn id="185" idx="6"/>
              <a:endCxn id="190" idx="2"/>
            </p:cNvCxnSpPr>
            <p:nvPr/>
          </p:nvCxnSpPr>
          <p:spPr>
            <a:xfrm>
              <a:off x="4674306" y="363921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01" name="直線矢印コネクタ 200">
              <a:extLst>
                <a:ext uri="{FF2B5EF4-FFF2-40B4-BE49-F238E27FC236}">
                  <a16:creationId xmlns:a16="http://schemas.microsoft.com/office/drawing/2014/main" id="{926F9B48-79E4-C580-F40A-676242F3482E}"/>
                </a:ext>
              </a:extLst>
            </p:cNvPr>
            <p:cNvCxnSpPr>
              <a:cxnSpLocks/>
              <a:stCxn id="185" idx="6"/>
              <a:endCxn id="191" idx="2"/>
            </p:cNvCxnSpPr>
            <p:nvPr/>
          </p:nvCxnSpPr>
          <p:spPr>
            <a:xfrm>
              <a:off x="4674306" y="3639214"/>
              <a:ext cx="432048" cy="71559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02" name="直線矢印コネクタ 201">
              <a:extLst>
                <a:ext uri="{FF2B5EF4-FFF2-40B4-BE49-F238E27FC236}">
                  <a16:creationId xmlns:a16="http://schemas.microsoft.com/office/drawing/2014/main" id="{6ECD805D-3E0C-1753-2669-644CF9297EB7}"/>
                </a:ext>
              </a:extLst>
            </p:cNvPr>
            <p:cNvCxnSpPr>
              <a:cxnSpLocks/>
              <a:stCxn id="186" idx="6"/>
              <a:endCxn id="189" idx="2"/>
            </p:cNvCxnSpPr>
            <p:nvPr/>
          </p:nvCxnSpPr>
          <p:spPr>
            <a:xfrm flipV="1">
              <a:off x="4674306" y="363472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03" name="直線矢印コネクタ 202">
              <a:extLst>
                <a:ext uri="{FF2B5EF4-FFF2-40B4-BE49-F238E27FC236}">
                  <a16:creationId xmlns:a16="http://schemas.microsoft.com/office/drawing/2014/main" id="{B21D7E72-496D-03E1-1678-CB8E2A6A44DA}"/>
                </a:ext>
              </a:extLst>
            </p:cNvPr>
            <p:cNvCxnSpPr>
              <a:cxnSpLocks/>
              <a:stCxn id="186" idx="6"/>
              <a:endCxn id="190" idx="2"/>
            </p:cNvCxnSpPr>
            <p:nvPr/>
          </p:nvCxnSpPr>
          <p:spPr>
            <a:xfrm flipV="1">
              <a:off x="4674306" y="399476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04" name="直線矢印コネクタ 203">
              <a:extLst>
                <a:ext uri="{FF2B5EF4-FFF2-40B4-BE49-F238E27FC236}">
                  <a16:creationId xmlns:a16="http://schemas.microsoft.com/office/drawing/2014/main" id="{FF178D5F-5097-8336-18E2-9559081B00E7}"/>
                </a:ext>
              </a:extLst>
            </p:cNvPr>
            <p:cNvCxnSpPr>
              <a:cxnSpLocks/>
              <a:stCxn id="186" idx="6"/>
              <a:endCxn id="191" idx="2"/>
            </p:cNvCxnSpPr>
            <p:nvPr/>
          </p:nvCxnSpPr>
          <p:spPr>
            <a:xfrm>
              <a:off x="4674306" y="3999254"/>
              <a:ext cx="432048" cy="355553"/>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05" name="直線矢印コネクタ 204">
              <a:extLst>
                <a:ext uri="{FF2B5EF4-FFF2-40B4-BE49-F238E27FC236}">
                  <a16:creationId xmlns:a16="http://schemas.microsoft.com/office/drawing/2014/main" id="{E162C009-38E4-AC34-1DB2-50817639431E}"/>
                </a:ext>
              </a:extLst>
            </p:cNvPr>
            <p:cNvCxnSpPr>
              <a:cxnSpLocks/>
              <a:stCxn id="187" idx="6"/>
              <a:endCxn id="189" idx="2"/>
            </p:cNvCxnSpPr>
            <p:nvPr/>
          </p:nvCxnSpPr>
          <p:spPr>
            <a:xfrm flipV="1">
              <a:off x="4674306" y="3634727"/>
              <a:ext cx="432048" cy="72456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06" name="直線矢印コネクタ 205">
              <a:extLst>
                <a:ext uri="{FF2B5EF4-FFF2-40B4-BE49-F238E27FC236}">
                  <a16:creationId xmlns:a16="http://schemas.microsoft.com/office/drawing/2014/main" id="{997145C2-BAE7-9B53-FF7C-0B41E31473A7}"/>
                </a:ext>
              </a:extLst>
            </p:cNvPr>
            <p:cNvCxnSpPr>
              <a:cxnSpLocks/>
              <a:stCxn id="187" idx="6"/>
              <a:endCxn id="190" idx="2"/>
            </p:cNvCxnSpPr>
            <p:nvPr/>
          </p:nvCxnSpPr>
          <p:spPr>
            <a:xfrm flipV="1">
              <a:off x="4674306" y="3994767"/>
              <a:ext cx="432048" cy="36452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07" name="直線矢印コネクタ 206">
              <a:extLst>
                <a:ext uri="{FF2B5EF4-FFF2-40B4-BE49-F238E27FC236}">
                  <a16:creationId xmlns:a16="http://schemas.microsoft.com/office/drawing/2014/main" id="{CCE0F42D-8063-E95E-4D25-49CB86F1648B}"/>
                </a:ext>
              </a:extLst>
            </p:cNvPr>
            <p:cNvCxnSpPr>
              <a:cxnSpLocks/>
              <a:stCxn id="187" idx="6"/>
              <a:endCxn id="191" idx="2"/>
            </p:cNvCxnSpPr>
            <p:nvPr/>
          </p:nvCxnSpPr>
          <p:spPr>
            <a:xfrm flipV="1">
              <a:off x="4674306" y="4354807"/>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208" name="円/楕円 207">
              <a:extLst>
                <a:ext uri="{FF2B5EF4-FFF2-40B4-BE49-F238E27FC236}">
                  <a16:creationId xmlns:a16="http://schemas.microsoft.com/office/drawing/2014/main" id="{763F9082-0757-84C9-13FC-A1594EA4C5CB}"/>
                </a:ext>
              </a:extLst>
            </p:cNvPr>
            <p:cNvSpPr/>
            <p:nvPr/>
          </p:nvSpPr>
          <p:spPr>
            <a:xfrm>
              <a:off x="3671783" y="4843473"/>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円/楕円 208">
              <a:extLst>
                <a:ext uri="{FF2B5EF4-FFF2-40B4-BE49-F238E27FC236}">
                  <a16:creationId xmlns:a16="http://schemas.microsoft.com/office/drawing/2014/main" id="{FBDA916D-5CE5-CCC9-1079-9CE3E694EFCB}"/>
                </a:ext>
              </a:extLst>
            </p:cNvPr>
            <p:cNvSpPr/>
            <p:nvPr/>
          </p:nvSpPr>
          <p:spPr>
            <a:xfrm>
              <a:off x="4391863" y="4838986"/>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0" name="直線矢印コネクタ 209">
              <a:extLst>
                <a:ext uri="{FF2B5EF4-FFF2-40B4-BE49-F238E27FC236}">
                  <a16:creationId xmlns:a16="http://schemas.microsoft.com/office/drawing/2014/main" id="{EC22A934-E328-2F69-BC3D-10B96FFDDD46}"/>
                </a:ext>
              </a:extLst>
            </p:cNvPr>
            <p:cNvCxnSpPr>
              <a:cxnSpLocks/>
              <a:stCxn id="208" idx="6"/>
              <a:endCxn id="209" idx="2"/>
            </p:cNvCxnSpPr>
            <p:nvPr/>
          </p:nvCxnSpPr>
          <p:spPr>
            <a:xfrm flipV="1">
              <a:off x="3959815" y="4983002"/>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211" name="円/楕円 210">
              <a:extLst>
                <a:ext uri="{FF2B5EF4-FFF2-40B4-BE49-F238E27FC236}">
                  <a16:creationId xmlns:a16="http://schemas.microsoft.com/office/drawing/2014/main" id="{0E9E197F-B465-26BA-040A-20C4D2B2A8E0}"/>
                </a:ext>
              </a:extLst>
            </p:cNvPr>
            <p:cNvSpPr/>
            <p:nvPr/>
          </p:nvSpPr>
          <p:spPr>
            <a:xfrm>
              <a:off x="4387747" y="4843473"/>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円/楕円 211">
              <a:extLst>
                <a:ext uri="{FF2B5EF4-FFF2-40B4-BE49-F238E27FC236}">
                  <a16:creationId xmlns:a16="http://schemas.microsoft.com/office/drawing/2014/main" id="{75645649-9AA5-0149-CE5A-5E113BADCCE4}"/>
                </a:ext>
              </a:extLst>
            </p:cNvPr>
            <p:cNvSpPr/>
            <p:nvPr/>
          </p:nvSpPr>
          <p:spPr>
            <a:xfrm>
              <a:off x="5107827" y="4838986"/>
              <a:ext cx="288032" cy="288032"/>
            </a:xfrm>
            <a:prstGeom prst="ellipse">
              <a:avLst/>
            </a:prstGeom>
            <a:solidFill>
              <a:schemeClr val="bg1"/>
            </a:solidFill>
            <a:ln>
              <a:solidFill>
                <a:schemeClr val="accent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3" name="直線矢印コネクタ 212">
              <a:extLst>
                <a:ext uri="{FF2B5EF4-FFF2-40B4-BE49-F238E27FC236}">
                  <a16:creationId xmlns:a16="http://schemas.microsoft.com/office/drawing/2014/main" id="{AC4FDF77-4134-0FE3-04D1-B0B57F792FAA}"/>
                </a:ext>
              </a:extLst>
            </p:cNvPr>
            <p:cNvCxnSpPr>
              <a:cxnSpLocks/>
              <a:stCxn id="211" idx="6"/>
              <a:endCxn id="212" idx="2"/>
            </p:cNvCxnSpPr>
            <p:nvPr/>
          </p:nvCxnSpPr>
          <p:spPr>
            <a:xfrm flipV="1">
              <a:off x="4675779" y="4983002"/>
              <a:ext cx="432048" cy="4487"/>
            </a:xfrm>
            <a:prstGeom prst="straightConnector1">
              <a:avLst/>
            </a:prstGeom>
            <a:ln w="3175">
              <a:solidFill>
                <a:schemeClr val="accent2">
                  <a:lumMod val="40000"/>
                  <a:lumOff val="6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214" name="テキスト ボックス 213">
              <a:extLst>
                <a:ext uri="{FF2B5EF4-FFF2-40B4-BE49-F238E27FC236}">
                  <a16:creationId xmlns:a16="http://schemas.microsoft.com/office/drawing/2014/main" id="{6E785297-3597-AA16-5C7F-56299EE2A23C}"/>
                </a:ext>
              </a:extLst>
            </p:cNvPr>
            <p:cNvSpPr txBox="1"/>
            <p:nvPr/>
          </p:nvSpPr>
          <p:spPr>
            <a:xfrm>
              <a:off x="3632067" y="4496185"/>
              <a:ext cx="367579" cy="369332"/>
            </a:xfrm>
            <a:prstGeom prst="rect">
              <a:avLst/>
            </a:prstGeom>
            <a:noFill/>
          </p:spPr>
          <p:txBody>
            <a:bodyPr wrap="square" rtlCol="0">
              <a:spAutoFit/>
            </a:bodyPr>
            <a:lstStyle/>
            <a:p>
              <a:pPr algn="ctr"/>
              <a:r>
                <a:rPr kumimoji="1" lang="ja-JP" altLang="en-US">
                  <a:solidFill>
                    <a:schemeClr val="accent2">
                      <a:lumMod val="20000"/>
                      <a:lumOff val="80000"/>
                    </a:schemeClr>
                  </a:solidFill>
                  <a:latin typeface="Meiryo" charset="-128"/>
                  <a:ea typeface="Meiryo" charset="-128"/>
                  <a:cs typeface="Meiryo" charset="-128"/>
                </a:rPr>
                <a:t>・</a:t>
              </a:r>
              <a:endParaRPr kumimoji="1" lang="ja-JP" altLang="en-US" dirty="0">
                <a:solidFill>
                  <a:schemeClr val="accent2">
                    <a:lumMod val="20000"/>
                    <a:lumOff val="80000"/>
                  </a:schemeClr>
                </a:solidFill>
                <a:latin typeface="Meiryo" charset="-128"/>
                <a:ea typeface="Meiryo" charset="-128"/>
                <a:cs typeface="Meiryo" charset="-128"/>
              </a:endParaRPr>
            </a:p>
          </p:txBody>
        </p:sp>
        <p:sp>
          <p:nvSpPr>
            <p:cNvPr id="215" name="テキスト ボックス 214">
              <a:extLst>
                <a:ext uri="{FF2B5EF4-FFF2-40B4-BE49-F238E27FC236}">
                  <a16:creationId xmlns:a16="http://schemas.microsoft.com/office/drawing/2014/main" id="{D84C4910-55DF-7CC2-6139-C41E9DDE3B7D}"/>
                </a:ext>
              </a:extLst>
            </p:cNvPr>
            <p:cNvSpPr txBox="1"/>
            <p:nvPr/>
          </p:nvSpPr>
          <p:spPr>
            <a:xfrm>
              <a:off x="4337359" y="4496185"/>
              <a:ext cx="367579" cy="369332"/>
            </a:xfrm>
            <a:prstGeom prst="rect">
              <a:avLst/>
            </a:prstGeom>
            <a:noFill/>
          </p:spPr>
          <p:txBody>
            <a:bodyPr wrap="square" rtlCol="0">
              <a:spAutoFit/>
            </a:bodyPr>
            <a:lstStyle/>
            <a:p>
              <a:pPr algn="ctr"/>
              <a:r>
                <a:rPr kumimoji="1" lang="ja-JP" altLang="en-US">
                  <a:solidFill>
                    <a:schemeClr val="accent2">
                      <a:lumMod val="20000"/>
                      <a:lumOff val="80000"/>
                    </a:schemeClr>
                  </a:solidFill>
                  <a:latin typeface="Meiryo" charset="-128"/>
                  <a:ea typeface="Meiryo" charset="-128"/>
                  <a:cs typeface="Meiryo" charset="-128"/>
                </a:rPr>
                <a:t>・</a:t>
              </a:r>
              <a:endParaRPr kumimoji="1" lang="ja-JP" altLang="en-US" dirty="0">
                <a:solidFill>
                  <a:schemeClr val="accent2">
                    <a:lumMod val="20000"/>
                    <a:lumOff val="80000"/>
                  </a:schemeClr>
                </a:solidFill>
                <a:latin typeface="Meiryo" charset="-128"/>
                <a:ea typeface="Meiryo" charset="-128"/>
                <a:cs typeface="Meiryo" charset="-128"/>
              </a:endParaRPr>
            </a:p>
          </p:txBody>
        </p:sp>
        <p:sp>
          <p:nvSpPr>
            <p:cNvPr id="216" name="テキスト ボックス 215">
              <a:extLst>
                <a:ext uri="{FF2B5EF4-FFF2-40B4-BE49-F238E27FC236}">
                  <a16:creationId xmlns:a16="http://schemas.microsoft.com/office/drawing/2014/main" id="{023BC154-F18C-736C-6449-C6097FE1AB44}"/>
                </a:ext>
              </a:extLst>
            </p:cNvPr>
            <p:cNvSpPr txBox="1"/>
            <p:nvPr/>
          </p:nvSpPr>
          <p:spPr>
            <a:xfrm>
              <a:off x="5060269" y="4493785"/>
              <a:ext cx="367579" cy="369332"/>
            </a:xfrm>
            <a:prstGeom prst="rect">
              <a:avLst/>
            </a:prstGeom>
            <a:noFill/>
          </p:spPr>
          <p:txBody>
            <a:bodyPr wrap="square" rtlCol="0">
              <a:spAutoFit/>
            </a:bodyPr>
            <a:lstStyle/>
            <a:p>
              <a:pPr algn="ctr"/>
              <a:r>
                <a:rPr kumimoji="1" lang="ja-JP" altLang="en-US">
                  <a:solidFill>
                    <a:schemeClr val="accent2">
                      <a:lumMod val="20000"/>
                      <a:lumOff val="80000"/>
                    </a:schemeClr>
                  </a:solidFill>
                  <a:latin typeface="Meiryo" charset="-128"/>
                  <a:ea typeface="Meiryo" charset="-128"/>
                  <a:cs typeface="Meiryo" charset="-128"/>
                </a:rPr>
                <a:t>・</a:t>
              </a:r>
              <a:endParaRPr kumimoji="1" lang="ja-JP" altLang="en-US" dirty="0">
                <a:solidFill>
                  <a:schemeClr val="accent2">
                    <a:lumMod val="20000"/>
                    <a:lumOff val="80000"/>
                  </a:schemeClr>
                </a:solidFill>
                <a:latin typeface="Meiryo" charset="-128"/>
                <a:ea typeface="Meiryo" charset="-128"/>
                <a:cs typeface="Meiryo" charset="-128"/>
              </a:endParaRPr>
            </a:p>
          </p:txBody>
        </p:sp>
      </p:grpSp>
    </p:spTree>
    <p:extLst>
      <p:ext uri="{BB962C8B-B14F-4D97-AF65-F5344CB8AC3E}">
        <p14:creationId xmlns:p14="http://schemas.microsoft.com/office/powerpoint/2010/main" val="1170506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15D14C-2FC6-8A47-A3BC-CC5066CF9B78}"/>
              </a:ext>
            </a:extLst>
          </p:cNvPr>
          <p:cNvSpPr>
            <a:spLocks noGrp="1"/>
          </p:cNvSpPr>
          <p:nvPr>
            <p:ph type="title"/>
          </p:nvPr>
        </p:nvSpPr>
        <p:spPr/>
        <p:txBody>
          <a:bodyPr/>
          <a:lstStyle/>
          <a:p>
            <a:r>
              <a:rPr kumimoji="1" lang="ja-JP" altLang="en-US"/>
              <a:t>機械学習とは何か</a:t>
            </a:r>
          </a:p>
        </p:txBody>
      </p:sp>
      <p:sp>
        <p:nvSpPr>
          <p:cNvPr id="12" name="正方形/長方形 11">
            <a:extLst>
              <a:ext uri="{FF2B5EF4-FFF2-40B4-BE49-F238E27FC236}">
                <a16:creationId xmlns:a16="http://schemas.microsoft.com/office/drawing/2014/main" id="{E165CDAE-4C80-E26C-3815-96EBF63B0D41}"/>
              </a:ext>
            </a:extLst>
          </p:cNvPr>
          <p:cNvSpPr/>
          <p:nvPr/>
        </p:nvSpPr>
        <p:spPr>
          <a:xfrm>
            <a:off x="2709746" y="847190"/>
            <a:ext cx="3724507" cy="4167069"/>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AB183B41-705D-3341-90AD-6CF412E80365}"/>
              </a:ext>
            </a:extLst>
          </p:cNvPr>
          <p:cNvSpPr txBox="1"/>
          <p:nvPr/>
        </p:nvSpPr>
        <p:spPr>
          <a:xfrm>
            <a:off x="3648044" y="997779"/>
            <a:ext cx="1863394" cy="800219"/>
          </a:xfrm>
          <a:prstGeom prst="rect">
            <a:avLst/>
          </a:prstGeom>
          <a:noFill/>
        </p:spPr>
        <p:txBody>
          <a:bodyPr wrap="none" rtlCol="0">
            <a:spAutoFit/>
          </a:bodyPr>
          <a:lstStyle/>
          <a:p>
            <a:pPr algn="ctr"/>
            <a:r>
              <a:rPr kumimoji="1" lang="ja-JP" altLang="en-US" sz="3200" b="1">
                <a:solidFill>
                  <a:schemeClr val="bg1"/>
                </a:solidFill>
                <a:latin typeface="Meiryo" panose="020B0604030504040204" pitchFamily="34" charset="-128"/>
                <a:ea typeface="Meiryo" panose="020B0604030504040204" pitchFamily="34" charset="-128"/>
              </a:rPr>
              <a:t>機械学習</a:t>
            </a:r>
            <a:endParaRPr kumimoji="1" lang="en-US" altLang="ja-JP" sz="3200" b="1" dirty="0">
              <a:solidFill>
                <a:schemeClr val="bg1"/>
              </a:solidFill>
              <a:latin typeface="Meiryo" panose="020B0604030504040204" pitchFamily="34" charset="-128"/>
              <a:ea typeface="Meiryo" panose="020B0604030504040204" pitchFamily="34" charset="-128"/>
            </a:endParaRPr>
          </a:p>
          <a:p>
            <a:pPr algn="ctr"/>
            <a:r>
              <a:rPr kumimoji="1" lang="en-US" altLang="ja-JP" sz="1400" b="1" dirty="0">
                <a:solidFill>
                  <a:schemeClr val="bg1"/>
                </a:solidFill>
                <a:latin typeface="Meiryo" panose="020B0604030504040204" pitchFamily="34" charset="-128"/>
                <a:ea typeface="Meiryo" panose="020B0604030504040204" pitchFamily="34" charset="-128"/>
              </a:rPr>
              <a:t>Machine Learning</a:t>
            </a:r>
            <a:endParaRPr kumimoji="1" lang="ja-JP" altLang="en-US" sz="1400" b="1">
              <a:solidFill>
                <a:schemeClr val="bg1"/>
              </a:solidFill>
              <a:latin typeface="Meiryo" panose="020B0604030504040204" pitchFamily="34" charset="-128"/>
              <a:ea typeface="Meiryo" panose="020B0604030504040204" pitchFamily="34" charset="-128"/>
            </a:endParaRPr>
          </a:p>
        </p:txBody>
      </p:sp>
      <p:grpSp>
        <p:nvGrpSpPr>
          <p:cNvPr id="40" name="グループ化 39">
            <a:extLst>
              <a:ext uri="{FF2B5EF4-FFF2-40B4-BE49-F238E27FC236}">
                <a16:creationId xmlns:a16="http://schemas.microsoft.com/office/drawing/2014/main" id="{7339845A-38C6-F24C-29F3-11D22996C7D7}"/>
              </a:ext>
            </a:extLst>
          </p:cNvPr>
          <p:cNvGrpSpPr/>
          <p:nvPr/>
        </p:nvGrpSpPr>
        <p:grpSpPr>
          <a:xfrm>
            <a:off x="705711" y="1903986"/>
            <a:ext cx="7732574" cy="2911227"/>
            <a:chOff x="705711" y="1903986"/>
            <a:chExt cx="7732574" cy="2911227"/>
          </a:xfrm>
        </p:grpSpPr>
        <p:sp>
          <p:nvSpPr>
            <p:cNvPr id="5" name="円柱 4">
              <a:extLst>
                <a:ext uri="{FF2B5EF4-FFF2-40B4-BE49-F238E27FC236}">
                  <a16:creationId xmlns:a16="http://schemas.microsoft.com/office/drawing/2014/main" id="{F5593B5B-39F3-4F4A-8BAF-7FD3E95EDC92}"/>
                </a:ext>
              </a:extLst>
            </p:cNvPr>
            <p:cNvSpPr/>
            <p:nvPr/>
          </p:nvSpPr>
          <p:spPr>
            <a:xfrm>
              <a:off x="705711" y="1903986"/>
              <a:ext cx="1845129" cy="1354216"/>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2492A705-B2F4-7B4C-9041-06A34963B116}"/>
                </a:ext>
              </a:extLst>
            </p:cNvPr>
            <p:cNvSpPr txBox="1"/>
            <p:nvPr/>
          </p:nvSpPr>
          <p:spPr>
            <a:xfrm>
              <a:off x="817795" y="2337396"/>
              <a:ext cx="1620957" cy="769441"/>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データ</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（学習データ）</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B3AAC95A-2FAB-8493-8DBC-AD60FC320573}"/>
                </a:ext>
              </a:extLst>
            </p:cNvPr>
            <p:cNvSpPr/>
            <p:nvPr/>
          </p:nvSpPr>
          <p:spPr>
            <a:xfrm>
              <a:off x="3139068" y="1903986"/>
              <a:ext cx="2865863" cy="135421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67A2FD94-382E-9C41-309D-10624CFD2F11}"/>
                </a:ext>
              </a:extLst>
            </p:cNvPr>
            <p:cNvSpPr txBox="1"/>
            <p:nvPr/>
          </p:nvSpPr>
          <p:spPr>
            <a:xfrm>
              <a:off x="3189250" y="2048986"/>
              <a:ext cx="2780985" cy="1015663"/>
            </a:xfrm>
            <a:prstGeom prst="rect">
              <a:avLst/>
            </a:prstGeom>
            <a:noFill/>
          </p:spPr>
          <p:txBody>
            <a:bodyPr wrap="square" rtlCol="0">
              <a:spAutoFit/>
            </a:bodyPr>
            <a:lstStyle/>
            <a:p>
              <a:pPr algn="ctr"/>
              <a:r>
                <a:rPr kumimoji="1" lang="ja-JP" altLang="en-US" sz="3200" b="1">
                  <a:solidFill>
                    <a:schemeClr val="bg1"/>
                  </a:solidFill>
                  <a:latin typeface="Meiryo" panose="020B0604030504040204" pitchFamily="34" charset="-128"/>
                  <a:ea typeface="Meiryo" panose="020B0604030504040204" pitchFamily="34" charset="-128"/>
                </a:rPr>
                <a:t>学習</a:t>
              </a:r>
              <a:endParaRPr lang="en-US" altLang="ja-JP" sz="3200" b="1" dirty="0">
                <a:solidFill>
                  <a:schemeClr val="bg1"/>
                </a:solidFill>
                <a:latin typeface="Meiryo" panose="020B0604030504040204" pitchFamily="34" charset="-128"/>
                <a:ea typeface="Meiryo" panose="020B0604030504040204" pitchFamily="34" charset="-128"/>
              </a:endParaRPr>
            </a:p>
            <a:p>
              <a:r>
                <a:rPr kumimoji="1" lang="ja-JP" altLang="en-US" sz="1400">
                  <a:solidFill>
                    <a:schemeClr val="bg1"/>
                  </a:solidFill>
                  <a:latin typeface="Meiryo" panose="020B0604030504040204" pitchFamily="34" charset="-128"/>
                  <a:ea typeface="Meiryo" panose="020B0604030504040204" pitchFamily="34" charset="-128"/>
                </a:rPr>
                <a:t>データに含まれる規則や法則／特徴の組合せを見つける計算</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20" name="円柱 19">
              <a:extLst>
                <a:ext uri="{FF2B5EF4-FFF2-40B4-BE49-F238E27FC236}">
                  <a16:creationId xmlns:a16="http://schemas.microsoft.com/office/drawing/2014/main" id="{2B9D8CC3-1E1B-7D4E-9EB6-68CB102702C8}"/>
                </a:ext>
              </a:extLst>
            </p:cNvPr>
            <p:cNvSpPr/>
            <p:nvPr/>
          </p:nvSpPr>
          <p:spPr>
            <a:xfrm>
              <a:off x="6593156" y="3460997"/>
              <a:ext cx="1845129" cy="1354216"/>
            </a:xfrm>
            <a:prstGeom prst="can">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E373A6F2-AF41-4FD5-30D8-0EEE67E2A4D3}"/>
                </a:ext>
              </a:extLst>
            </p:cNvPr>
            <p:cNvSpPr txBox="1"/>
            <p:nvPr/>
          </p:nvSpPr>
          <p:spPr>
            <a:xfrm>
              <a:off x="6884778" y="4041250"/>
              <a:ext cx="1261884"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モデル</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6" name="曲折矢印 15">
              <a:extLst>
                <a:ext uri="{FF2B5EF4-FFF2-40B4-BE49-F238E27FC236}">
                  <a16:creationId xmlns:a16="http://schemas.microsoft.com/office/drawing/2014/main" id="{BDC3815F-C1EB-6B07-DE67-4898D6223B7C}"/>
                </a:ext>
              </a:extLst>
            </p:cNvPr>
            <p:cNvSpPr/>
            <p:nvPr/>
          </p:nvSpPr>
          <p:spPr>
            <a:xfrm rot="5400000">
              <a:off x="6274893" y="2128503"/>
              <a:ext cx="1172188" cy="1845128"/>
            </a:xfrm>
            <a:prstGeom prst="bentArrow">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右矢印 40">
              <a:extLst>
                <a:ext uri="{FF2B5EF4-FFF2-40B4-BE49-F238E27FC236}">
                  <a16:creationId xmlns:a16="http://schemas.microsoft.com/office/drawing/2014/main" id="{74555BD1-4494-B8C1-ABE3-52A7F33DA0B0}"/>
                </a:ext>
              </a:extLst>
            </p:cNvPr>
            <p:cNvSpPr/>
            <p:nvPr/>
          </p:nvSpPr>
          <p:spPr>
            <a:xfrm>
              <a:off x="2438752" y="2403911"/>
              <a:ext cx="802897" cy="570686"/>
            </a:xfrm>
            <a:prstGeom prst="right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2" name="グループ化 41">
            <a:extLst>
              <a:ext uri="{FF2B5EF4-FFF2-40B4-BE49-F238E27FC236}">
                <a16:creationId xmlns:a16="http://schemas.microsoft.com/office/drawing/2014/main" id="{01735981-CAC2-582A-9AEA-D9D083868300}"/>
              </a:ext>
            </a:extLst>
          </p:cNvPr>
          <p:cNvGrpSpPr/>
          <p:nvPr/>
        </p:nvGrpSpPr>
        <p:grpSpPr>
          <a:xfrm>
            <a:off x="6705241" y="847190"/>
            <a:ext cx="2316097" cy="1996371"/>
            <a:chOff x="6705241" y="847190"/>
            <a:chExt cx="2316097" cy="1996371"/>
          </a:xfrm>
        </p:grpSpPr>
        <p:sp>
          <p:nvSpPr>
            <p:cNvPr id="23" name="四角形吹き出し 22">
              <a:extLst>
                <a:ext uri="{FF2B5EF4-FFF2-40B4-BE49-F238E27FC236}">
                  <a16:creationId xmlns:a16="http://schemas.microsoft.com/office/drawing/2014/main" id="{BF3A41DA-878C-C245-4282-5E7412B35381}"/>
                </a:ext>
              </a:extLst>
            </p:cNvPr>
            <p:cNvSpPr/>
            <p:nvPr/>
          </p:nvSpPr>
          <p:spPr>
            <a:xfrm>
              <a:off x="6705241" y="847190"/>
              <a:ext cx="2316096" cy="1996371"/>
            </a:xfrm>
            <a:prstGeom prst="wedgeRectCallout">
              <a:avLst>
                <a:gd name="adj1" fmla="val 2775"/>
                <a:gd name="adj2" fmla="val 82185"/>
              </a:avLst>
            </a:prstGeom>
            <a:solidFill>
              <a:srgbClr val="7030A0">
                <a:alpha val="6282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72BAD578-1FCB-97B2-6B6C-E70858754393}"/>
                </a:ext>
              </a:extLst>
            </p:cNvPr>
            <p:cNvSpPr txBox="1"/>
            <p:nvPr/>
          </p:nvSpPr>
          <p:spPr>
            <a:xfrm>
              <a:off x="6705241" y="921433"/>
              <a:ext cx="2316097" cy="830997"/>
            </a:xfrm>
            <a:prstGeom prst="rect">
              <a:avLst/>
            </a:prstGeom>
            <a:noFill/>
          </p:spPr>
          <p:txBody>
            <a:bodyPr wrap="squar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規則や法則／</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特徴の組合せ</a:t>
              </a:r>
              <a:endParaRPr kumimoji="1" lang="en-US" altLang="ja-JP" sz="2400" dirty="0">
                <a:solidFill>
                  <a:schemeClr val="bg1"/>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E0269AF4-617C-57D1-66B2-8CD0FF8928BF}"/>
                </a:ext>
              </a:extLst>
            </p:cNvPr>
            <p:cNvSpPr txBox="1"/>
            <p:nvPr/>
          </p:nvSpPr>
          <p:spPr>
            <a:xfrm>
              <a:off x="6770914" y="1699895"/>
              <a:ext cx="2250423" cy="1015663"/>
            </a:xfrm>
            <a:prstGeom prst="rect">
              <a:avLst/>
            </a:prstGeom>
            <a:noFill/>
          </p:spPr>
          <p:txBody>
            <a:bodyPr wrap="square" rtlCol="0">
              <a:spAutoFit/>
            </a:bodyPr>
            <a:lstStyle/>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レントゲンに写った病変</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安全な運転操作</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故障している機械</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高値に動く株価の変動</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窃盗の可能性が高い動き</a:t>
              </a:r>
              <a:endParaRPr kumimoji="1" lang="ja-JP" altLang="en-US" sz="1200">
                <a:solidFill>
                  <a:schemeClr val="bg1"/>
                </a:solidFill>
                <a:latin typeface="Meiryo" panose="020B0604030504040204" pitchFamily="34" charset="-128"/>
                <a:ea typeface="Meiryo" panose="020B0604030504040204" pitchFamily="34" charset="-128"/>
              </a:endParaRPr>
            </a:p>
          </p:txBody>
        </p:sp>
      </p:grpSp>
      <p:grpSp>
        <p:nvGrpSpPr>
          <p:cNvPr id="43" name="グループ化 42">
            <a:extLst>
              <a:ext uri="{FF2B5EF4-FFF2-40B4-BE49-F238E27FC236}">
                <a16:creationId xmlns:a16="http://schemas.microsoft.com/office/drawing/2014/main" id="{8C840D7B-E860-2A27-7756-936C59D38FC2}"/>
              </a:ext>
            </a:extLst>
          </p:cNvPr>
          <p:cNvGrpSpPr/>
          <p:nvPr/>
        </p:nvGrpSpPr>
        <p:grpSpPr>
          <a:xfrm>
            <a:off x="566813" y="3460997"/>
            <a:ext cx="8077922" cy="3046044"/>
            <a:chOff x="566813" y="3460997"/>
            <a:chExt cx="8077922" cy="3046044"/>
          </a:xfrm>
        </p:grpSpPr>
        <p:sp>
          <p:nvSpPr>
            <p:cNvPr id="15" name="正方形/長方形 14">
              <a:extLst>
                <a:ext uri="{FF2B5EF4-FFF2-40B4-BE49-F238E27FC236}">
                  <a16:creationId xmlns:a16="http://schemas.microsoft.com/office/drawing/2014/main" id="{95F7DF8D-560D-085E-07E9-700DB965AC6E}"/>
                </a:ext>
              </a:extLst>
            </p:cNvPr>
            <p:cNvSpPr/>
            <p:nvPr/>
          </p:nvSpPr>
          <p:spPr>
            <a:xfrm>
              <a:off x="3139068" y="3460997"/>
              <a:ext cx="2865863" cy="135421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7B746740-F9D2-6F88-8A8F-7753E6455C58}"/>
                </a:ext>
              </a:extLst>
            </p:cNvPr>
            <p:cNvSpPr txBox="1"/>
            <p:nvPr/>
          </p:nvSpPr>
          <p:spPr>
            <a:xfrm>
              <a:off x="3189249" y="3648185"/>
              <a:ext cx="2780985" cy="1015663"/>
            </a:xfrm>
            <a:prstGeom prst="rect">
              <a:avLst/>
            </a:prstGeom>
            <a:noFill/>
          </p:spPr>
          <p:txBody>
            <a:bodyPr wrap="square" rtlCol="0">
              <a:spAutoFit/>
            </a:bodyPr>
            <a:lstStyle/>
            <a:p>
              <a:pPr algn="ctr"/>
              <a:r>
                <a:rPr kumimoji="1" lang="ja-JP" altLang="en-US" sz="3200" b="1">
                  <a:solidFill>
                    <a:schemeClr val="bg1"/>
                  </a:solidFill>
                  <a:latin typeface="Meiryo" panose="020B0604030504040204" pitchFamily="34" charset="-128"/>
                  <a:ea typeface="Meiryo" panose="020B0604030504040204" pitchFamily="34" charset="-128"/>
                </a:rPr>
                <a:t>推論</a:t>
              </a:r>
              <a:endParaRPr kumimoji="1" lang="en-US" altLang="ja-JP" sz="3200" b="1" dirty="0">
                <a:solidFill>
                  <a:schemeClr val="bg1"/>
                </a:solidFill>
                <a:latin typeface="Meiryo" panose="020B0604030504040204" pitchFamily="34" charset="-128"/>
                <a:ea typeface="Meiryo" panose="020B0604030504040204" pitchFamily="34" charset="-128"/>
              </a:endParaRPr>
            </a:p>
            <a:p>
              <a:r>
                <a:rPr kumimoji="1" lang="ja-JP" altLang="en-US" sz="1400">
                  <a:solidFill>
                    <a:schemeClr val="bg1"/>
                  </a:solidFill>
                  <a:latin typeface="Meiryo" panose="020B0604030504040204" pitchFamily="34" charset="-128"/>
                  <a:ea typeface="Meiryo" panose="020B0604030504040204" pitchFamily="34" charset="-128"/>
                </a:rPr>
                <a:t>入力とモデルとを比較して一致している確率を計算</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26" name="正方形/長方形 25">
              <a:extLst>
                <a:ext uri="{FF2B5EF4-FFF2-40B4-BE49-F238E27FC236}">
                  <a16:creationId xmlns:a16="http://schemas.microsoft.com/office/drawing/2014/main" id="{03A208E7-07D6-1273-F9C9-968D47D38F5B}"/>
                </a:ext>
              </a:extLst>
            </p:cNvPr>
            <p:cNvSpPr/>
            <p:nvPr/>
          </p:nvSpPr>
          <p:spPr>
            <a:xfrm>
              <a:off x="705710" y="3460997"/>
              <a:ext cx="1845129" cy="1354216"/>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テキスト ボックス 27">
              <a:extLst>
                <a:ext uri="{FF2B5EF4-FFF2-40B4-BE49-F238E27FC236}">
                  <a16:creationId xmlns:a16="http://schemas.microsoft.com/office/drawing/2014/main" id="{696FA781-A24D-91E2-E3B4-CB49FC16DB5E}"/>
                </a:ext>
              </a:extLst>
            </p:cNvPr>
            <p:cNvSpPr txBox="1"/>
            <p:nvPr/>
          </p:nvSpPr>
          <p:spPr>
            <a:xfrm>
              <a:off x="907563" y="3571240"/>
              <a:ext cx="1441420" cy="1169551"/>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入力</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モデルと特長を</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比較する</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対象データ</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9" name="右矢印 28">
              <a:extLst>
                <a:ext uri="{FF2B5EF4-FFF2-40B4-BE49-F238E27FC236}">
                  <a16:creationId xmlns:a16="http://schemas.microsoft.com/office/drawing/2014/main" id="{7F76B080-8CFE-6066-B3FD-2999A335C665}"/>
                </a:ext>
              </a:extLst>
            </p:cNvPr>
            <p:cNvSpPr/>
            <p:nvPr/>
          </p:nvSpPr>
          <p:spPr>
            <a:xfrm>
              <a:off x="2438752" y="3993784"/>
              <a:ext cx="802897" cy="570686"/>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a:extLst>
                <a:ext uri="{FF2B5EF4-FFF2-40B4-BE49-F238E27FC236}">
                  <a16:creationId xmlns:a16="http://schemas.microsoft.com/office/drawing/2014/main" id="{EF4335DA-9D25-D0DA-109A-4C8052185CFE}"/>
                </a:ext>
              </a:extLst>
            </p:cNvPr>
            <p:cNvSpPr/>
            <p:nvPr/>
          </p:nvSpPr>
          <p:spPr>
            <a:xfrm>
              <a:off x="2709746" y="5062323"/>
              <a:ext cx="3724507" cy="100179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a:extLst>
                <a:ext uri="{FF2B5EF4-FFF2-40B4-BE49-F238E27FC236}">
                  <a16:creationId xmlns:a16="http://schemas.microsoft.com/office/drawing/2014/main" id="{65A60A19-445F-7CFF-DC86-CC94DB129B73}"/>
                </a:ext>
              </a:extLst>
            </p:cNvPr>
            <p:cNvSpPr txBox="1"/>
            <p:nvPr/>
          </p:nvSpPr>
          <p:spPr>
            <a:xfrm>
              <a:off x="2717485" y="5173132"/>
              <a:ext cx="3724507" cy="584775"/>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モデルとの一致確率に基づいて</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可視化・分類・予測などを行う</a:t>
              </a:r>
              <a:endParaRPr kumimoji="1" lang="en-US" altLang="ja-JP" sz="1600" dirty="0">
                <a:solidFill>
                  <a:schemeClr val="bg1"/>
                </a:solidFill>
                <a:latin typeface="Meiryo" panose="020B0604030504040204" pitchFamily="34" charset="-128"/>
                <a:ea typeface="Meiryo" panose="020B0604030504040204" pitchFamily="34" charset="-128"/>
              </a:endParaRPr>
            </a:p>
          </p:txBody>
        </p:sp>
        <p:sp>
          <p:nvSpPr>
            <p:cNvPr id="33" name="正方形/長方形 32">
              <a:extLst>
                <a:ext uri="{FF2B5EF4-FFF2-40B4-BE49-F238E27FC236}">
                  <a16:creationId xmlns:a16="http://schemas.microsoft.com/office/drawing/2014/main" id="{602A57D0-9A00-2FA5-015F-A9BB3943308E}"/>
                </a:ext>
              </a:extLst>
            </p:cNvPr>
            <p:cNvSpPr/>
            <p:nvPr/>
          </p:nvSpPr>
          <p:spPr>
            <a:xfrm>
              <a:off x="566813" y="5852173"/>
              <a:ext cx="2578580" cy="65486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72DA89D9-D82A-669F-1140-4C15E5317FC5}"/>
                </a:ext>
              </a:extLst>
            </p:cNvPr>
            <p:cNvSpPr/>
            <p:nvPr/>
          </p:nvSpPr>
          <p:spPr>
            <a:xfrm>
              <a:off x="3282710" y="5852173"/>
              <a:ext cx="2578580" cy="65486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a:extLst>
                <a:ext uri="{FF2B5EF4-FFF2-40B4-BE49-F238E27FC236}">
                  <a16:creationId xmlns:a16="http://schemas.microsoft.com/office/drawing/2014/main" id="{D02B844D-7476-DAE7-FF34-D8B9463AEB7A}"/>
                </a:ext>
              </a:extLst>
            </p:cNvPr>
            <p:cNvSpPr txBox="1"/>
            <p:nvPr/>
          </p:nvSpPr>
          <p:spPr>
            <a:xfrm>
              <a:off x="3499957" y="5945134"/>
              <a:ext cx="2159566" cy="523220"/>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状況に応じた</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a:solidFill>
                    <a:schemeClr val="bg1"/>
                  </a:solidFill>
                  <a:latin typeface="Meiryo" panose="020B0604030504040204" pitchFamily="34" charset="-128"/>
                  <a:ea typeface="Meiryo" panose="020B0604030504040204" pitchFamily="34" charset="-128"/>
                </a:rPr>
                <a:t>安全な自動車の運転操作</a:t>
              </a:r>
            </a:p>
          </p:txBody>
        </p:sp>
        <p:sp>
          <p:nvSpPr>
            <p:cNvPr id="37" name="テキスト ボックス 36">
              <a:extLst>
                <a:ext uri="{FF2B5EF4-FFF2-40B4-BE49-F238E27FC236}">
                  <a16:creationId xmlns:a16="http://schemas.microsoft.com/office/drawing/2014/main" id="{C8CB05C8-F682-D1B6-63FC-FF9DCED47A3F}"/>
                </a:ext>
              </a:extLst>
            </p:cNvPr>
            <p:cNvSpPr txBox="1"/>
            <p:nvPr/>
          </p:nvSpPr>
          <p:spPr>
            <a:xfrm>
              <a:off x="776320" y="5945134"/>
              <a:ext cx="2159566" cy="523220"/>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レントゲン写真に</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a:solidFill>
                    <a:schemeClr val="bg1"/>
                  </a:solidFill>
                  <a:latin typeface="Meiryo" panose="020B0604030504040204" pitchFamily="34" charset="-128"/>
                  <a:ea typeface="Meiryo" panose="020B0604030504040204" pitchFamily="34" charset="-128"/>
                </a:rPr>
                <a:t>癌が写っているかを判別</a:t>
              </a:r>
            </a:p>
          </p:txBody>
        </p:sp>
        <p:sp>
          <p:nvSpPr>
            <p:cNvPr id="38" name="正方形/長方形 37">
              <a:extLst>
                <a:ext uri="{FF2B5EF4-FFF2-40B4-BE49-F238E27FC236}">
                  <a16:creationId xmlns:a16="http://schemas.microsoft.com/office/drawing/2014/main" id="{4652D623-9217-A66E-1712-817C2480894C}"/>
                </a:ext>
              </a:extLst>
            </p:cNvPr>
            <p:cNvSpPr/>
            <p:nvPr/>
          </p:nvSpPr>
          <p:spPr>
            <a:xfrm>
              <a:off x="5998607" y="5852173"/>
              <a:ext cx="2578580" cy="65486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a:extLst>
                <a:ext uri="{FF2B5EF4-FFF2-40B4-BE49-F238E27FC236}">
                  <a16:creationId xmlns:a16="http://schemas.microsoft.com/office/drawing/2014/main" id="{26082891-29D7-AA93-6223-DE1DCF7FD95A}"/>
                </a:ext>
              </a:extLst>
            </p:cNvPr>
            <p:cNvSpPr txBox="1"/>
            <p:nvPr/>
          </p:nvSpPr>
          <p:spPr>
            <a:xfrm>
              <a:off x="5946559" y="5945134"/>
              <a:ext cx="2698176" cy="523220"/>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防犯カメラに写る来店客の挙動</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a:solidFill>
                    <a:schemeClr val="bg1"/>
                  </a:solidFill>
                  <a:latin typeface="Meiryo" panose="020B0604030504040204" pitchFamily="34" charset="-128"/>
                  <a:ea typeface="Meiryo" panose="020B0604030504040204" pitchFamily="34" charset="-128"/>
                </a:rPr>
                <a:t>から窃盗の可能性を指摘</a:t>
              </a:r>
            </a:p>
          </p:txBody>
        </p:sp>
        <p:sp>
          <p:nvSpPr>
            <p:cNvPr id="36" name="下矢印 35">
              <a:extLst>
                <a:ext uri="{FF2B5EF4-FFF2-40B4-BE49-F238E27FC236}">
                  <a16:creationId xmlns:a16="http://schemas.microsoft.com/office/drawing/2014/main" id="{249CB596-9600-2835-06BF-364DD5D2DDE4}"/>
                </a:ext>
              </a:extLst>
            </p:cNvPr>
            <p:cNvSpPr/>
            <p:nvPr/>
          </p:nvSpPr>
          <p:spPr>
            <a:xfrm>
              <a:off x="4259367" y="4704942"/>
              <a:ext cx="625265" cy="415305"/>
            </a:xfrm>
            <a:prstGeom prst="downArrow">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左右矢印 26">
              <a:extLst>
                <a:ext uri="{FF2B5EF4-FFF2-40B4-BE49-F238E27FC236}">
                  <a16:creationId xmlns:a16="http://schemas.microsoft.com/office/drawing/2014/main" id="{DE573EBC-F4F8-E6B4-BFA6-677EADBA9532}"/>
                </a:ext>
              </a:extLst>
            </p:cNvPr>
            <p:cNvSpPr/>
            <p:nvPr/>
          </p:nvSpPr>
          <p:spPr>
            <a:xfrm>
              <a:off x="5916706" y="3995080"/>
              <a:ext cx="788534" cy="570686"/>
            </a:xfrm>
            <a:prstGeom prst="leftRightArrow">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109611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down)">
                                      <p:cBhvr>
                                        <p:cTn id="11" dur="5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wipe(up)">
                                      <p:cBhvr>
                                        <p:cTn id="1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p:cNvSpPr/>
          <p:nvPr/>
        </p:nvSpPr>
        <p:spPr>
          <a:xfrm>
            <a:off x="755575" y="836712"/>
            <a:ext cx="3703001" cy="504056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 name="グループ化 6">
            <a:extLst>
              <a:ext uri="{FF2B5EF4-FFF2-40B4-BE49-F238E27FC236}">
                <a16:creationId xmlns:a16="http://schemas.microsoft.com/office/drawing/2014/main" id="{6DDD925B-97A7-0B12-7F16-AF74C2734AC0}"/>
              </a:ext>
            </a:extLst>
          </p:cNvPr>
          <p:cNvGrpSpPr/>
          <p:nvPr/>
        </p:nvGrpSpPr>
        <p:grpSpPr>
          <a:xfrm>
            <a:off x="4534896" y="836712"/>
            <a:ext cx="3861223" cy="5040560"/>
            <a:chOff x="4534896" y="836712"/>
            <a:chExt cx="3861223" cy="5040560"/>
          </a:xfrm>
        </p:grpSpPr>
        <p:sp>
          <p:nvSpPr>
            <p:cNvPr id="33" name="正方形/長方形 32"/>
            <p:cNvSpPr/>
            <p:nvPr/>
          </p:nvSpPr>
          <p:spPr>
            <a:xfrm>
              <a:off x="4693118" y="836712"/>
              <a:ext cx="3703001" cy="50405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5376354" y="1614792"/>
              <a:ext cx="2007197" cy="1054140"/>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chemeClr val="tx1"/>
                  </a:solidFill>
                  <a:latin typeface="Meiryo" charset="-128"/>
                  <a:ea typeface="Meiryo" charset="-128"/>
                  <a:cs typeface="Meiryo" charset="-128"/>
                </a:rPr>
                <a:t>対象データ</a:t>
              </a:r>
              <a:endParaRPr kumimoji="1" lang="en-US" altLang="ja-JP" sz="1400" dirty="0">
                <a:solidFill>
                  <a:schemeClr val="tx1"/>
                </a:solidFill>
                <a:latin typeface="Meiryo" charset="-128"/>
                <a:ea typeface="Meiryo" charset="-128"/>
                <a:cs typeface="Meiryo" charset="-128"/>
              </a:endParaRPr>
            </a:p>
            <a:p>
              <a:pPr algn="ctr"/>
              <a:endParaRPr kumimoji="1" lang="en-US" altLang="ja-JP" sz="1400" dirty="0">
                <a:solidFill>
                  <a:srgbClr val="FFFFFF"/>
                </a:solidFill>
                <a:latin typeface="Meiryo" charset="-128"/>
                <a:ea typeface="Meiryo" charset="-128"/>
                <a:cs typeface="Meiryo" charset="-128"/>
              </a:endParaRPr>
            </a:p>
            <a:p>
              <a:pPr algn="ctr"/>
              <a:endParaRPr lang="en-US" altLang="ja-JP" sz="1400" dirty="0">
                <a:solidFill>
                  <a:srgbClr val="FFFFFF"/>
                </a:solidFill>
                <a:latin typeface="Meiryo" charset="-128"/>
                <a:ea typeface="Meiryo" charset="-128"/>
                <a:cs typeface="Meiryo" charset="-128"/>
              </a:endParaRPr>
            </a:p>
            <a:p>
              <a:pPr algn="ctr"/>
              <a:endParaRPr kumimoji="1" lang="ja-JP" altLang="en-US" sz="1400" dirty="0">
                <a:solidFill>
                  <a:srgbClr val="FFFFFF"/>
                </a:solidFill>
                <a:latin typeface="Meiryo" charset="-128"/>
                <a:ea typeface="Meiryo" charset="-128"/>
                <a:cs typeface="Meiryo" charset="-128"/>
              </a:endParaRPr>
            </a:p>
          </p:txBody>
        </p:sp>
        <p:sp>
          <p:nvSpPr>
            <p:cNvPr id="9" name="正方形/長方形 8"/>
            <p:cNvSpPr/>
            <p:nvPr/>
          </p:nvSpPr>
          <p:spPr>
            <a:xfrm>
              <a:off x="5376353" y="3068960"/>
              <a:ext cx="2007197" cy="845011"/>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推論</a:t>
              </a:r>
              <a:endParaRPr kumimoji="1" lang="en-US" altLang="ja-JP" sz="2000" b="1" dirty="0">
                <a:solidFill>
                  <a:srgbClr val="FFFFFF"/>
                </a:solidFill>
                <a:latin typeface="Meiryo" charset="-128"/>
                <a:ea typeface="Meiryo" charset="-128"/>
                <a:cs typeface="Meiryo" charset="-128"/>
              </a:endParaRPr>
            </a:p>
            <a:p>
              <a:pPr algn="ctr"/>
              <a:r>
                <a:rPr lang="ja-JP" altLang="en-US" sz="1400" dirty="0">
                  <a:solidFill>
                    <a:srgbClr val="FFFFFF"/>
                  </a:solidFill>
                  <a:latin typeface="Meiryo" charset="-128"/>
                  <a:ea typeface="Meiryo" charset="-128"/>
                  <a:cs typeface="Meiryo" charset="-128"/>
                </a:rPr>
                <a:t>どちらの推論モデルと</a:t>
              </a:r>
              <a:endParaRPr lang="en-US" altLang="ja-JP" sz="1400"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最も一致しているか</a:t>
              </a:r>
            </a:p>
          </p:txBody>
        </p:sp>
        <p:sp>
          <p:nvSpPr>
            <p:cNvPr id="11" name="正方形/長方形 10"/>
            <p:cNvSpPr/>
            <p:nvPr/>
          </p:nvSpPr>
          <p:spPr>
            <a:xfrm>
              <a:off x="5376353" y="4451697"/>
              <a:ext cx="2007197" cy="1209551"/>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400" dirty="0">
                  <a:solidFill>
                    <a:srgbClr val="FFFFFF"/>
                  </a:solidFill>
                  <a:latin typeface="Meiryo" charset="-128"/>
                  <a:ea typeface="Meiryo" charset="-128"/>
                  <a:cs typeface="Meiryo" charset="-128"/>
                </a:rPr>
                <a:t>　</a:t>
              </a:r>
              <a:r>
                <a:rPr kumimoji="1" lang="ja-JP" altLang="en-US" sz="1400" dirty="0">
                  <a:solidFill>
                    <a:srgbClr val="FFFFFF"/>
                  </a:solidFill>
                  <a:latin typeface="Meiryo" charset="-128"/>
                  <a:ea typeface="Meiryo" charset="-128"/>
                  <a:cs typeface="Meiryo" charset="-128"/>
                </a:rPr>
                <a:t>の推論モデルに</a:t>
              </a:r>
              <a:r>
                <a:rPr lang="ja-JP" altLang="en-US" sz="1400" dirty="0">
                  <a:solidFill>
                    <a:srgbClr val="FFFFFF"/>
                  </a:solidFill>
                  <a:latin typeface="Meiryo" charset="-128"/>
                  <a:ea typeface="Meiryo" charset="-128"/>
                  <a:cs typeface="Meiryo" charset="-128"/>
                </a:rPr>
                <a:t>最も一致しているので</a:t>
              </a:r>
              <a:endParaRPr lang="en-US" altLang="ja-JP" sz="1400" dirty="0">
                <a:solidFill>
                  <a:srgbClr val="FFFFFF"/>
                </a:solidFill>
                <a:latin typeface="Meiryo" charset="-128"/>
                <a:ea typeface="Meiryo" charset="-128"/>
                <a:cs typeface="Meiryo" charset="-128"/>
              </a:endParaRPr>
            </a:p>
            <a:p>
              <a:r>
                <a:rPr kumimoji="1" lang="ja-JP" altLang="en-US" sz="1400" dirty="0">
                  <a:solidFill>
                    <a:srgbClr val="FFFFFF"/>
                  </a:solidFill>
                  <a:latin typeface="Meiryo" charset="-128"/>
                  <a:ea typeface="Meiryo" charset="-128"/>
                  <a:cs typeface="Meiryo" charset="-128"/>
                </a:rPr>
                <a:t>これは「猫である」と推論する</a:t>
              </a:r>
            </a:p>
          </p:txBody>
        </p:sp>
        <p:cxnSp>
          <p:nvCxnSpPr>
            <p:cNvPr id="14" name="カギ線コネクタ 13"/>
            <p:cNvCxnSpPr>
              <a:stCxn id="6" idx="1"/>
              <a:endCxn id="9" idx="1"/>
            </p:cNvCxnSpPr>
            <p:nvPr/>
          </p:nvCxnSpPr>
          <p:spPr>
            <a:xfrm rot="5400000" flipH="1" flipV="1">
              <a:off x="4703597" y="3322766"/>
              <a:ext cx="504055" cy="841457"/>
            </a:xfrm>
            <a:prstGeom prst="bentConnector2">
              <a:avLst/>
            </a:prstGeom>
            <a:ln w="762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直線矢印コネクタ 19"/>
            <p:cNvCxnSpPr>
              <a:stCxn id="8" idx="2"/>
              <a:endCxn id="9" idx="0"/>
            </p:cNvCxnSpPr>
            <p:nvPr/>
          </p:nvCxnSpPr>
          <p:spPr>
            <a:xfrm flipH="1">
              <a:off x="6379952" y="2668932"/>
              <a:ext cx="1" cy="400028"/>
            </a:xfrm>
            <a:prstGeom prst="straightConnector1">
              <a:avLst/>
            </a:prstGeom>
            <a:ln w="76200">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直線矢印コネクタ 22"/>
            <p:cNvCxnSpPr>
              <a:stCxn id="9" idx="2"/>
              <a:endCxn id="11" idx="0"/>
            </p:cNvCxnSpPr>
            <p:nvPr/>
          </p:nvCxnSpPr>
          <p:spPr>
            <a:xfrm>
              <a:off x="6379952" y="3913971"/>
              <a:ext cx="0" cy="537726"/>
            </a:xfrm>
            <a:prstGeom prst="straightConnector1">
              <a:avLst/>
            </a:prstGeom>
            <a:ln w="76200">
              <a:solidFill>
                <a:srgbClr val="92D050"/>
              </a:solidFill>
              <a:tailEnd type="triangle"/>
            </a:ln>
          </p:spPr>
          <p:style>
            <a:lnRef idx="2">
              <a:schemeClr val="accent1"/>
            </a:lnRef>
            <a:fillRef idx="0">
              <a:schemeClr val="accent1"/>
            </a:fillRef>
            <a:effectRef idx="1">
              <a:schemeClr val="accent1"/>
            </a:effectRef>
            <a:fontRef idx="minor">
              <a:schemeClr val="tx1"/>
            </a:fontRef>
          </p:style>
        </p:cxnSp>
        <p:sp>
          <p:nvSpPr>
            <p:cNvPr id="37" name="テキスト ボックス 36"/>
            <p:cNvSpPr txBox="1"/>
            <p:nvPr/>
          </p:nvSpPr>
          <p:spPr>
            <a:xfrm>
              <a:off x="4831757" y="906906"/>
              <a:ext cx="902811" cy="707886"/>
            </a:xfrm>
            <a:prstGeom prst="rect">
              <a:avLst/>
            </a:prstGeom>
            <a:noFill/>
          </p:spPr>
          <p:txBody>
            <a:bodyPr wrap="none" rtlCol="0">
              <a:spAutoFit/>
            </a:bodyPr>
            <a:lstStyle/>
            <a:p>
              <a:pPr algn="ctr"/>
              <a:r>
                <a:rPr kumimoji="1" lang="ja-JP" altLang="en-US" sz="2800" b="1" dirty="0">
                  <a:solidFill>
                    <a:srgbClr val="00B050"/>
                  </a:solidFill>
                  <a:latin typeface="Meiryo" charset="-128"/>
                  <a:ea typeface="Meiryo" charset="-128"/>
                  <a:cs typeface="Meiryo" charset="-128"/>
                </a:rPr>
                <a:t>推論</a:t>
              </a:r>
              <a:endParaRPr lang="en-US" altLang="ja-JP" sz="2800" dirty="0">
                <a:solidFill>
                  <a:srgbClr val="00B050"/>
                </a:solidFill>
                <a:latin typeface="Meiryo" charset="-128"/>
                <a:ea typeface="Meiryo" charset="-128"/>
                <a:cs typeface="Meiryo" charset="-128"/>
              </a:endParaRPr>
            </a:p>
            <a:p>
              <a:pPr algn="ctr"/>
              <a:r>
                <a:rPr lang="en-US" altLang="ja-JP" sz="1200" dirty="0">
                  <a:solidFill>
                    <a:srgbClr val="00B050"/>
                  </a:solidFill>
                  <a:latin typeface="Meiryo" charset="-128"/>
                  <a:ea typeface="Meiryo" charset="-128"/>
                  <a:cs typeface="Meiryo" charset="-128"/>
                </a:rPr>
                <a:t>Inference</a:t>
              </a:r>
              <a:endParaRPr kumimoji="1" lang="ja-JP" altLang="en-US" sz="1200" dirty="0">
                <a:solidFill>
                  <a:srgbClr val="00B050"/>
                </a:solidFill>
                <a:latin typeface="Meiryo" charset="-128"/>
                <a:ea typeface="Meiryo" charset="-128"/>
                <a:cs typeface="Meiryo" charset="-128"/>
              </a:endParaRPr>
            </a:p>
          </p:txBody>
        </p:sp>
        <p:pic>
          <p:nvPicPr>
            <p:cNvPr id="43" name="図 4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883446" y="1816777"/>
              <a:ext cx="917239" cy="917239"/>
            </a:xfrm>
            <a:prstGeom prst="rect">
              <a:avLst/>
            </a:prstGeom>
          </p:spPr>
        </p:pic>
        <p:pic>
          <p:nvPicPr>
            <p:cNvPr id="86" name="図 85"/>
            <p:cNvPicPr>
              <a:picLocks noChangeAspect="1"/>
            </p:cNvPicPr>
            <p:nvPr/>
          </p:nvPicPr>
          <p:blipFill>
            <a:blip r:embed="rId4" cstate="print">
              <a:biLevel thresh="25000"/>
              <a:extLst>
                <a:ext uri="{28A0092B-C50C-407E-A947-70E740481C1C}">
                  <a14:useLocalDpi xmlns:a14="http://schemas.microsoft.com/office/drawing/2010/main"/>
                </a:ext>
              </a:extLst>
            </a:blip>
            <a:stretch>
              <a:fillRect/>
            </a:stretch>
          </p:blipFill>
          <p:spPr>
            <a:xfrm>
              <a:off x="5473578" y="4635494"/>
              <a:ext cx="178542" cy="178542"/>
            </a:xfrm>
            <a:prstGeom prst="rect">
              <a:avLst/>
            </a:prstGeom>
          </p:spPr>
        </p:pic>
      </p:grpSp>
      <p:sp>
        <p:nvSpPr>
          <p:cNvPr id="2" name="タイトル 1"/>
          <p:cNvSpPr>
            <a:spLocks noGrp="1"/>
          </p:cNvSpPr>
          <p:nvPr>
            <p:ph type="title"/>
          </p:nvPr>
        </p:nvSpPr>
        <p:spPr/>
        <p:txBody>
          <a:bodyPr/>
          <a:lstStyle/>
          <a:p>
            <a:r>
              <a:rPr lang="ja-JP" altLang="en-US" dirty="0"/>
              <a:t>機械学習</a:t>
            </a:r>
            <a:r>
              <a:rPr lang="ja-JP" altLang="en-US"/>
              <a:t>と推論１</a:t>
            </a:r>
            <a:endParaRPr kumimoji="1" lang="ja-JP" altLang="en-US" dirty="0"/>
          </a:p>
        </p:txBody>
      </p:sp>
      <p:sp>
        <p:nvSpPr>
          <p:cNvPr id="4" name="円柱 3"/>
          <p:cNvSpPr/>
          <p:nvPr/>
        </p:nvSpPr>
        <p:spPr>
          <a:xfrm>
            <a:off x="1187624" y="1464781"/>
            <a:ext cx="2016224" cy="1584176"/>
          </a:xfrm>
          <a:prstGeom prst="can">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400" dirty="0">
              <a:solidFill>
                <a:schemeClr val="tx1"/>
              </a:solidFill>
              <a:latin typeface="Meiryo" charset="-128"/>
              <a:ea typeface="Meiryo" charset="-128"/>
              <a:cs typeface="Meiryo" charset="-128"/>
            </a:endParaRPr>
          </a:p>
          <a:p>
            <a:pPr algn="ctr"/>
            <a:endParaRPr kumimoji="1" lang="en-US" altLang="ja-JP" sz="1400" dirty="0">
              <a:solidFill>
                <a:schemeClr val="tx1"/>
              </a:solidFill>
              <a:latin typeface="Meiryo" charset="-128"/>
              <a:ea typeface="Meiryo" charset="-128"/>
              <a:cs typeface="Meiryo" charset="-128"/>
            </a:endParaRPr>
          </a:p>
          <a:p>
            <a:pPr algn="ctr"/>
            <a:endParaRPr kumimoji="1" lang="ja-JP" altLang="en-US" sz="1400" dirty="0">
              <a:solidFill>
                <a:schemeClr val="tx1"/>
              </a:solidFill>
              <a:latin typeface="Meiryo" charset="-128"/>
              <a:ea typeface="Meiryo" charset="-128"/>
              <a:cs typeface="Meiryo" charset="-128"/>
            </a:endParaRPr>
          </a:p>
        </p:txBody>
      </p:sp>
      <p:sp>
        <p:nvSpPr>
          <p:cNvPr id="5" name="正方形/長方形 4"/>
          <p:cNvSpPr/>
          <p:nvPr/>
        </p:nvSpPr>
        <p:spPr>
          <a:xfrm>
            <a:off x="1187624" y="3913971"/>
            <a:ext cx="2016224" cy="1747277"/>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機械学習</a:t>
            </a:r>
            <a:endParaRPr kumimoji="1" lang="en-US" altLang="ja-JP" sz="2000" b="1" dirty="0">
              <a:solidFill>
                <a:srgbClr val="FFFFFF"/>
              </a:solidFill>
              <a:latin typeface="Meiryo" charset="-128"/>
              <a:ea typeface="Meiryo" charset="-128"/>
              <a:cs typeface="Meiryo" charset="-128"/>
            </a:endParaRPr>
          </a:p>
          <a:p>
            <a:r>
              <a:rPr lang="ja-JP" altLang="en-US" sz="1200" dirty="0">
                <a:solidFill>
                  <a:srgbClr val="FFFFFF"/>
                </a:solidFill>
                <a:latin typeface="Meiryo" charset="-128"/>
                <a:ea typeface="Meiryo" charset="-128"/>
                <a:cs typeface="Meiryo" charset="-128"/>
              </a:rPr>
              <a:t>猫や犬のそれぞれの特徴を</a:t>
            </a:r>
            <a:endParaRPr lang="en-US" altLang="ja-JP" sz="1200" dirty="0">
              <a:solidFill>
                <a:srgbClr val="FFFFFF"/>
              </a:solidFill>
              <a:latin typeface="Meiryo" charset="-128"/>
              <a:ea typeface="Meiryo" charset="-128"/>
              <a:cs typeface="Meiryo" charset="-128"/>
            </a:endParaRPr>
          </a:p>
          <a:p>
            <a:r>
              <a:rPr lang="ja-JP" altLang="en-US" sz="1200" dirty="0">
                <a:solidFill>
                  <a:srgbClr val="FFFFFF"/>
                </a:solidFill>
                <a:latin typeface="Meiryo" charset="-128"/>
                <a:ea typeface="Meiryo" charset="-128"/>
                <a:cs typeface="Meiryo" charset="-128"/>
              </a:rPr>
              <a:t>最もよく示す特徴データの組合せパターン（推論モデル）を作成する</a:t>
            </a:r>
            <a:endParaRPr lang="en-US" altLang="ja-JP" sz="1200" dirty="0">
              <a:solidFill>
                <a:srgbClr val="FFFFFF"/>
              </a:solidFill>
              <a:latin typeface="Meiryo" charset="-128"/>
              <a:ea typeface="Meiryo" charset="-128"/>
              <a:cs typeface="Meiryo" charset="-128"/>
            </a:endParaRPr>
          </a:p>
        </p:txBody>
      </p:sp>
      <p:sp>
        <p:nvSpPr>
          <p:cNvPr id="6" name="円柱 5"/>
          <p:cNvSpPr/>
          <p:nvPr/>
        </p:nvSpPr>
        <p:spPr>
          <a:xfrm>
            <a:off x="3907532" y="3995521"/>
            <a:ext cx="1254728" cy="1584176"/>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200" b="1" dirty="0">
              <a:solidFill>
                <a:srgbClr val="FFFFFF"/>
              </a:solidFill>
              <a:latin typeface="Meiryo" charset="-128"/>
              <a:ea typeface="Meiryo" charset="-128"/>
              <a:cs typeface="Meiryo" charset="-128"/>
            </a:endParaRPr>
          </a:p>
          <a:p>
            <a:pPr algn="ctr"/>
            <a:endParaRPr kumimoji="1" lang="en-US" altLang="ja-JP" sz="1200" b="1" dirty="0">
              <a:solidFill>
                <a:srgbClr val="FFFFFF"/>
              </a:solidFill>
              <a:latin typeface="Meiryo" charset="-128"/>
              <a:ea typeface="Meiryo" charset="-128"/>
              <a:cs typeface="Meiryo" charset="-128"/>
            </a:endParaRPr>
          </a:p>
          <a:p>
            <a:pPr algn="ctr"/>
            <a:endParaRPr kumimoji="1" lang="ja-JP" altLang="en-US" sz="1200" b="1" dirty="0">
              <a:solidFill>
                <a:srgbClr val="FFFFFF"/>
              </a:solidFill>
              <a:latin typeface="Meiryo" charset="-128"/>
              <a:ea typeface="Meiryo" charset="-128"/>
              <a:cs typeface="Meiryo" charset="-128"/>
            </a:endParaRPr>
          </a:p>
        </p:txBody>
      </p:sp>
      <p:cxnSp>
        <p:nvCxnSpPr>
          <p:cNvPr id="16" name="直線矢印コネクタ 15"/>
          <p:cNvCxnSpPr>
            <a:stCxn id="4" idx="3"/>
            <a:endCxn id="5" idx="0"/>
          </p:cNvCxnSpPr>
          <p:nvPr/>
        </p:nvCxnSpPr>
        <p:spPr>
          <a:xfrm>
            <a:off x="2195736" y="3048957"/>
            <a:ext cx="0" cy="865014"/>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直線矢印コネクタ 16"/>
          <p:cNvCxnSpPr>
            <a:stCxn id="5" idx="3"/>
            <a:endCxn id="6" idx="2"/>
          </p:cNvCxnSpPr>
          <p:nvPr/>
        </p:nvCxnSpPr>
        <p:spPr>
          <a:xfrm flipV="1">
            <a:off x="3203848" y="4787609"/>
            <a:ext cx="703684" cy="1"/>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36" name="テキスト ボックス 35"/>
          <p:cNvSpPr txBox="1"/>
          <p:nvPr/>
        </p:nvSpPr>
        <p:spPr>
          <a:xfrm>
            <a:off x="3379806" y="906906"/>
            <a:ext cx="902811" cy="707886"/>
          </a:xfrm>
          <a:prstGeom prst="rect">
            <a:avLst/>
          </a:prstGeom>
          <a:noFill/>
        </p:spPr>
        <p:txBody>
          <a:bodyPr wrap="none" rtlCol="0">
            <a:spAutoFit/>
          </a:bodyPr>
          <a:lstStyle/>
          <a:p>
            <a:pPr algn="ctr"/>
            <a:r>
              <a:rPr kumimoji="1" lang="ja-JP" altLang="en-US" sz="2800" b="1" dirty="0">
                <a:solidFill>
                  <a:srgbClr val="3366FF"/>
                </a:solidFill>
                <a:latin typeface="Meiryo" charset="-128"/>
                <a:ea typeface="Meiryo" charset="-128"/>
                <a:cs typeface="Meiryo" charset="-128"/>
              </a:rPr>
              <a:t>学習</a:t>
            </a:r>
            <a:endParaRPr lang="en-US" altLang="ja-JP" sz="2800" dirty="0">
              <a:solidFill>
                <a:srgbClr val="3366FF"/>
              </a:solidFill>
              <a:latin typeface="Meiryo" charset="-128"/>
              <a:ea typeface="Meiryo" charset="-128"/>
              <a:cs typeface="Meiryo" charset="-128"/>
            </a:endParaRPr>
          </a:p>
          <a:p>
            <a:pPr algn="ctr"/>
            <a:r>
              <a:rPr kumimoji="1" lang="en-US" altLang="ja-JP" sz="1200" dirty="0">
                <a:solidFill>
                  <a:srgbClr val="3366FF"/>
                </a:solidFill>
                <a:latin typeface="Meiryo" charset="-128"/>
                <a:ea typeface="Meiryo" charset="-128"/>
                <a:cs typeface="Meiryo" charset="-128"/>
              </a:rPr>
              <a:t>Learning</a:t>
            </a:r>
            <a:endParaRPr kumimoji="1" lang="ja-JP" altLang="en-US" sz="1200" dirty="0">
              <a:solidFill>
                <a:srgbClr val="3366FF"/>
              </a:solidFill>
              <a:latin typeface="Meiryo" charset="-128"/>
              <a:ea typeface="Meiryo" charset="-128"/>
              <a:cs typeface="Meiryo" charset="-128"/>
            </a:endParaRPr>
          </a:p>
        </p:txBody>
      </p:sp>
      <p:pic>
        <p:nvPicPr>
          <p:cNvPr id="25" name="図 2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16121" y="2106067"/>
            <a:ext cx="368942" cy="368942"/>
          </a:xfrm>
          <a:prstGeom prst="rect">
            <a:avLst/>
          </a:prstGeom>
        </p:spPr>
      </p:pic>
      <p:pic>
        <p:nvPicPr>
          <p:cNvPr id="26" name="図 2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62821" y="2060848"/>
            <a:ext cx="368942" cy="368942"/>
          </a:xfrm>
          <a:prstGeom prst="rect">
            <a:avLst/>
          </a:prstGeom>
        </p:spPr>
      </p:pic>
      <p:pic>
        <p:nvPicPr>
          <p:cNvPr id="27" name="図 2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495800" y="2414796"/>
            <a:ext cx="368942" cy="368942"/>
          </a:xfrm>
          <a:prstGeom prst="rect">
            <a:avLst/>
          </a:prstGeom>
        </p:spPr>
      </p:pic>
      <p:pic>
        <p:nvPicPr>
          <p:cNvPr id="28" name="図 2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10794" y="2104907"/>
            <a:ext cx="338955" cy="338955"/>
          </a:xfrm>
          <a:prstGeom prst="rect">
            <a:avLst/>
          </a:prstGeom>
        </p:spPr>
      </p:pic>
      <p:pic>
        <p:nvPicPr>
          <p:cNvPr id="29" name="図 28"/>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592809" y="2429790"/>
            <a:ext cx="338954" cy="338954"/>
          </a:xfrm>
          <a:prstGeom prst="rect">
            <a:avLst/>
          </a:prstGeom>
        </p:spPr>
      </p:pic>
      <p:pic>
        <p:nvPicPr>
          <p:cNvPr id="35" name="図 34"/>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65035" y="2404432"/>
            <a:ext cx="461402" cy="461402"/>
          </a:xfrm>
          <a:prstGeom prst="rect">
            <a:avLst/>
          </a:prstGeom>
        </p:spPr>
      </p:pic>
      <p:sp>
        <p:nvSpPr>
          <p:cNvPr id="72" name="正方形/長方形 71"/>
          <p:cNvSpPr/>
          <p:nvPr/>
        </p:nvSpPr>
        <p:spPr>
          <a:xfrm>
            <a:off x="1385257" y="1518075"/>
            <a:ext cx="1620957" cy="307777"/>
          </a:xfrm>
          <a:prstGeom prst="rect">
            <a:avLst/>
          </a:prstGeom>
        </p:spPr>
        <p:txBody>
          <a:bodyPr wrap="none">
            <a:spAutoFit/>
          </a:bodyPr>
          <a:lstStyle/>
          <a:p>
            <a:pPr algn="ctr"/>
            <a:r>
              <a:rPr lang="ja-JP" altLang="en-US" sz="1400" dirty="0">
                <a:solidFill>
                  <a:srgbClr val="3366FF"/>
                </a:solidFill>
                <a:latin typeface="Meiryo" charset="-128"/>
                <a:ea typeface="Meiryo" charset="-128"/>
                <a:cs typeface="Meiryo" charset="-128"/>
              </a:rPr>
              <a:t>大量の</a:t>
            </a:r>
            <a:r>
              <a:rPr lang="ja-JP" altLang="en-US" sz="1400" b="1" dirty="0">
                <a:solidFill>
                  <a:srgbClr val="3366FF"/>
                </a:solidFill>
                <a:latin typeface="Meiryo" charset="-128"/>
                <a:ea typeface="Meiryo" charset="-128"/>
                <a:cs typeface="Meiryo" charset="-128"/>
              </a:rPr>
              <a:t>学習データ</a:t>
            </a:r>
            <a:endParaRPr lang="en-US" altLang="ja-JP" sz="1400" b="1" dirty="0">
              <a:solidFill>
                <a:srgbClr val="3366FF"/>
              </a:solidFill>
              <a:latin typeface="Meiryo" charset="-128"/>
              <a:ea typeface="Meiryo" charset="-128"/>
              <a:cs typeface="Meiryo" charset="-128"/>
            </a:endParaRPr>
          </a:p>
        </p:txBody>
      </p:sp>
      <p:sp>
        <p:nvSpPr>
          <p:cNvPr id="79" name="正方形/長方形 78"/>
          <p:cNvSpPr/>
          <p:nvPr/>
        </p:nvSpPr>
        <p:spPr>
          <a:xfrm>
            <a:off x="3907532" y="4044334"/>
            <a:ext cx="1254728" cy="276999"/>
          </a:xfrm>
          <a:prstGeom prst="rect">
            <a:avLst/>
          </a:prstGeom>
        </p:spPr>
        <p:txBody>
          <a:bodyPr wrap="square">
            <a:spAutoFit/>
          </a:bodyPr>
          <a:lstStyle/>
          <a:p>
            <a:pPr algn="ctr"/>
            <a:r>
              <a:rPr lang="ja-JP" altLang="en-US" sz="1200" b="1">
                <a:solidFill>
                  <a:srgbClr val="FFFFFF"/>
                </a:solidFill>
                <a:latin typeface="Meiryo" charset="-128"/>
                <a:ea typeface="Meiryo" charset="-128"/>
                <a:cs typeface="Meiryo" charset="-128"/>
              </a:rPr>
              <a:t>推論</a:t>
            </a:r>
            <a:r>
              <a:rPr lang="ja-JP" altLang="en-US" sz="1200" b="1" dirty="0">
                <a:solidFill>
                  <a:srgbClr val="FFFFFF"/>
                </a:solidFill>
                <a:latin typeface="Meiryo" charset="-128"/>
                <a:ea typeface="Meiryo" charset="-128"/>
                <a:cs typeface="Meiryo" charset="-128"/>
              </a:rPr>
              <a:t>モデル</a:t>
            </a:r>
            <a:endParaRPr lang="en-US" altLang="ja-JP" sz="1200" b="1" dirty="0">
              <a:solidFill>
                <a:srgbClr val="FFFFFF"/>
              </a:solidFill>
              <a:latin typeface="Meiryo" charset="-128"/>
              <a:ea typeface="Meiryo" charset="-128"/>
              <a:cs typeface="Meiryo" charset="-128"/>
            </a:endParaRPr>
          </a:p>
        </p:txBody>
      </p:sp>
      <p:pic>
        <p:nvPicPr>
          <p:cNvPr id="80" name="図 79"/>
          <p:cNvPicPr>
            <a:picLocks noChangeAspect="1"/>
          </p:cNvPicPr>
          <p:nvPr/>
        </p:nvPicPr>
        <p:blipFill>
          <a:blip r:embed="rId8" cstate="print">
            <a:biLevel thresh="25000"/>
            <a:extLst>
              <a:ext uri="{28A0092B-C50C-407E-A947-70E740481C1C}">
                <a14:useLocalDpi xmlns:a14="http://schemas.microsoft.com/office/drawing/2010/main"/>
              </a:ext>
            </a:extLst>
          </a:blip>
          <a:stretch>
            <a:fillRect/>
          </a:stretch>
        </p:blipFill>
        <p:spPr>
          <a:xfrm>
            <a:off x="4068879" y="4475081"/>
            <a:ext cx="338955" cy="338955"/>
          </a:xfrm>
          <a:prstGeom prst="rect">
            <a:avLst/>
          </a:prstGeom>
        </p:spPr>
      </p:pic>
      <p:pic>
        <p:nvPicPr>
          <p:cNvPr id="81" name="図 80"/>
          <p:cNvPicPr>
            <a:picLocks noChangeAspect="1"/>
          </p:cNvPicPr>
          <p:nvPr/>
        </p:nvPicPr>
        <p:blipFill>
          <a:blip r:embed="rId5" cstate="print">
            <a:biLevel thresh="25000"/>
            <a:extLst>
              <a:ext uri="{28A0092B-C50C-407E-A947-70E740481C1C}">
                <a14:useLocalDpi xmlns:a14="http://schemas.microsoft.com/office/drawing/2010/main"/>
              </a:ext>
            </a:extLst>
          </a:blip>
          <a:stretch>
            <a:fillRect/>
          </a:stretch>
        </p:blipFill>
        <p:spPr>
          <a:xfrm>
            <a:off x="4060429" y="4990606"/>
            <a:ext cx="368942" cy="368942"/>
          </a:xfrm>
          <a:prstGeom prst="rect">
            <a:avLst/>
          </a:prstGeom>
        </p:spPr>
      </p:pic>
      <p:sp>
        <p:nvSpPr>
          <p:cNvPr id="82" name="正方形/長方形 81"/>
          <p:cNvSpPr/>
          <p:nvPr/>
        </p:nvSpPr>
        <p:spPr>
          <a:xfrm>
            <a:off x="4357773" y="4425137"/>
            <a:ext cx="757769" cy="461665"/>
          </a:xfrm>
          <a:prstGeom prst="rect">
            <a:avLst/>
          </a:prstGeom>
        </p:spPr>
        <p:txBody>
          <a:bodyPr wrap="square">
            <a:spAutoFit/>
          </a:bodyPr>
          <a:lstStyle/>
          <a:p>
            <a:pPr algn="ctr"/>
            <a:r>
              <a:rPr lang="ja-JP" altLang="en-US" sz="1200" b="1" dirty="0">
                <a:solidFill>
                  <a:srgbClr val="FFFFFF"/>
                </a:solidFill>
                <a:latin typeface="Meiryo" charset="-128"/>
                <a:ea typeface="Meiryo" charset="-128"/>
                <a:cs typeface="Meiryo" charset="-128"/>
              </a:rPr>
              <a:t>の推論</a:t>
            </a:r>
            <a:endParaRPr lang="en-US" altLang="ja-JP" sz="1200" b="1" dirty="0">
              <a:solidFill>
                <a:srgbClr val="FFFFFF"/>
              </a:solidFill>
              <a:latin typeface="Meiryo" charset="-128"/>
              <a:ea typeface="Meiryo" charset="-128"/>
              <a:cs typeface="Meiryo" charset="-128"/>
            </a:endParaRPr>
          </a:p>
          <a:p>
            <a:pPr algn="ctr"/>
            <a:r>
              <a:rPr lang="ja-JP" altLang="en-US" sz="1200" b="1" dirty="0">
                <a:solidFill>
                  <a:srgbClr val="FFFFFF"/>
                </a:solidFill>
                <a:latin typeface="Meiryo" charset="-128"/>
                <a:ea typeface="Meiryo" charset="-128"/>
                <a:cs typeface="Meiryo" charset="-128"/>
              </a:rPr>
              <a:t>モデル</a:t>
            </a:r>
            <a:endParaRPr lang="en-US" altLang="ja-JP" sz="1200" b="1" dirty="0">
              <a:solidFill>
                <a:srgbClr val="FFFFFF"/>
              </a:solidFill>
              <a:latin typeface="Meiryo" charset="-128"/>
              <a:ea typeface="Meiryo" charset="-128"/>
              <a:cs typeface="Meiryo" charset="-128"/>
            </a:endParaRPr>
          </a:p>
        </p:txBody>
      </p:sp>
      <p:sp>
        <p:nvSpPr>
          <p:cNvPr id="85" name="正方形/長方形 84"/>
          <p:cNvSpPr/>
          <p:nvPr/>
        </p:nvSpPr>
        <p:spPr>
          <a:xfrm>
            <a:off x="4347476" y="4959889"/>
            <a:ext cx="757769" cy="461665"/>
          </a:xfrm>
          <a:prstGeom prst="rect">
            <a:avLst/>
          </a:prstGeom>
        </p:spPr>
        <p:txBody>
          <a:bodyPr wrap="square">
            <a:spAutoFit/>
          </a:bodyPr>
          <a:lstStyle/>
          <a:p>
            <a:pPr algn="ctr"/>
            <a:r>
              <a:rPr lang="ja-JP" altLang="en-US" sz="1200" b="1" dirty="0">
                <a:solidFill>
                  <a:srgbClr val="FFFFFF"/>
                </a:solidFill>
                <a:latin typeface="Meiryo" charset="-128"/>
                <a:ea typeface="Meiryo" charset="-128"/>
                <a:cs typeface="Meiryo" charset="-128"/>
              </a:rPr>
              <a:t>の推論</a:t>
            </a:r>
            <a:endParaRPr lang="en-US" altLang="ja-JP" sz="1200" b="1" dirty="0">
              <a:solidFill>
                <a:srgbClr val="FFFFFF"/>
              </a:solidFill>
              <a:latin typeface="Meiryo" charset="-128"/>
              <a:ea typeface="Meiryo" charset="-128"/>
              <a:cs typeface="Meiryo" charset="-128"/>
            </a:endParaRPr>
          </a:p>
          <a:p>
            <a:pPr algn="ctr"/>
            <a:r>
              <a:rPr lang="ja-JP" altLang="en-US" sz="1200" b="1" dirty="0">
                <a:solidFill>
                  <a:srgbClr val="FFFFFF"/>
                </a:solidFill>
                <a:latin typeface="Meiryo" charset="-128"/>
                <a:ea typeface="Meiryo" charset="-128"/>
                <a:cs typeface="Meiryo" charset="-128"/>
              </a:rPr>
              <a:t>モデル</a:t>
            </a:r>
            <a:endParaRPr lang="en-US" altLang="ja-JP" sz="1200" b="1"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241589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4579377" y="1928936"/>
            <a:ext cx="4052807" cy="4603599"/>
          </a:xfrm>
          <a:prstGeom prst="rect">
            <a:avLst/>
          </a:prstGeom>
          <a:solidFill>
            <a:srgbClr val="FFFBD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p:cNvSpPr/>
          <p:nvPr/>
        </p:nvSpPr>
        <p:spPr>
          <a:xfrm>
            <a:off x="519193" y="1919232"/>
            <a:ext cx="4052807" cy="4603599"/>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角丸四角形 51"/>
          <p:cNvSpPr/>
          <p:nvPr/>
        </p:nvSpPr>
        <p:spPr>
          <a:xfrm>
            <a:off x="3720269" y="945398"/>
            <a:ext cx="1693445" cy="3256238"/>
          </a:xfrm>
          <a:prstGeom prst="roundRect">
            <a:avLst>
              <a:gd name="adj" fmla="val 0"/>
            </a:avLst>
          </a:prstGeom>
          <a:solidFill>
            <a:schemeClr val="accent6">
              <a:lumMod val="20000"/>
              <a:lumOff val="8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機械学習</a:t>
            </a:r>
            <a:r>
              <a:rPr kumimoji="1" lang="ja-JP" altLang="en-US"/>
              <a:t>と推論</a:t>
            </a:r>
            <a:r>
              <a:rPr lang="ja-JP" altLang="en-US"/>
              <a:t>２</a:t>
            </a:r>
            <a:endParaRPr kumimoji="1" lang="ja-JP" altLang="en-US" dirty="0"/>
          </a:p>
        </p:txBody>
      </p:sp>
      <p:pic>
        <p:nvPicPr>
          <p:cNvPr id="6" name="図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22774" y="2133886"/>
            <a:ext cx="2020806" cy="2020806"/>
          </a:xfrm>
          <a:prstGeom prst="rect">
            <a:avLst/>
          </a:prstGeom>
        </p:spPr>
      </p:pic>
      <p:pic>
        <p:nvPicPr>
          <p:cNvPr id="7" name="図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73299" y="2128289"/>
            <a:ext cx="2026403" cy="2026403"/>
          </a:xfrm>
          <a:prstGeom prst="rect">
            <a:avLst/>
          </a:prstGeom>
        </p:spPr>
      </p:pic>
      <p:sp>
        <p:nvSpPr>
          <p:cNvPr id="8" name="角丸四角形 7"/>
          <p:cNvSpPr/>
          <p:nvPr/>
        </p:nvSpPr>
        <p:spPr>
          <a:xfrm>
            <a:off x="2936929" y="2676542"/>
            <a:ext cx="457200" cy="407626"/>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角丸四角形 8"/>
          <p:cNvSpPr/>
          <p:nvPr/>
        </p:nvSpPr>
        <p:spPr>
          <a:xfrm>
            <a:off x="5829300" y="2858367"/>
            <a:ext cx="457200" cy="407626"/>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角丸四角形 9"/>
          <p:cNvSpPr/>
          <p:nvPr/>
        </p:nvSpPr>
        <p:spPr>
          <a:xfrm>
            <a:off x="3208148" y="2168296"/>
            <a:ext cx="836909" cy="508246"/>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角丸四角形 10"/>
          <p:cNvSpPr/>
          <p:nvPr/>
        </p:nvSpPr>
        <p:spPr>
          <a:xfrm>
            <a:off x="5071821" y="2239205"/>
            <a:ext cx="825283" cy="736474"/>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角丸四角形 11"/>
          <p:cNvSpPr/>
          <p:nvPr/>
        </p:nvSpPr>
        <p:spPr>
          <a:xfrm>
            <a:off x="2414722" y="3219198"/>
            <a:ext cx="836909" cy="360831"/>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角丸四角形 12"/>
          <p:cNvSpPr/>
          <p:nvPr/>
        </p:nvSpPr>
        <p:spPr>
          <a:xfrm>
            <a:off x="5704345" y="3701255"/>
            <a:ext cx="1164310" cy="360831"/>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p:cNvSpPr txBox="1"/>
          <p:nvPr/>
        </p:nvSpPr>
        <p:spPr>
          <a:xfrm>
            <a:off x="4312217" y="2059919"/>
            <a:ext cx="492443" cy="461665"/>
          </a:xfrm>
          <a:prstGeom prst="rect">
            <a:avLst/>
          </a:prstGeom>
          <a:noFill/>
        </p:spPr>
        <p:txBody>
          <a:bodyPr wrap="none" rtlCol="0">
            <a:spAutoFit/>
          </a:bodyPr>
          <a:lstStyle/>
          <a:p>
            <a:pPr algn="ctr"/>
            <a:r>
              <a:rPr kumimoji="1" lang="ja-JP" altLang="en-US" sz="2400" dirty="0">
                <a:solidFill>
                  <a:schemeClr val="accent6">
                    <a:lumMod val="50000"/>
                  </a:schemeClr>
                </a:solidFill>
                <a:latin typeface="Meiryo" charset="-128"/>
                <a:ea typeface="Meiryo" charset="-128"/>
                <a:cs typeface="Meiryo" charset="-128"/>
              </a:rPr>
              <a:t>耳</a:t>
            </a:r>
          </a:p>
        </p:txBody>
      </p:sp>
      <p:sp>
        <p:nvSpPr>
          <p:cNvPr id="15" name="テキスト ボックス 14"/>
          <p:cNvSpPr txBox="1"/>
          <p:nvPr/>
        </p:nvSpPr>
        <p:spPr>
          <a:xfrm>
            <a:off x="4322766" y="2831347"/>
            <a:ext cx="492443" cy="461665"/>
          </a:xfrm>
          <a:prstGeom prst="rect">
            <a:avLst/>
          </a:prstGeom>
          <a:noFill/>
        </p:spPr>
        <p:txBody>
          <a:bodyPr wrap="none" rtlCol="0">
            <a:spAutoFit/>
          </a:bodyPr>
          <a:lstStyle/>
          <a:p>
            <a:pPr algn="ctr"/>
            <a:r>
              <a:rPr kumimoji="1" lang="ja-JP" altLang="en-US" sz="2400">
                <a:solidFill>
                  <a:schemeClr val="accent6">
                    <a:lumMod val="50000"/>
                  </a:schemeClr>
                </a:solidFill>
                <a:latin typeface="Meiryo" charset="-128"/>
                <a:ea typeface="Meiryo" charset="-128"/>
                <a:cs typeface="Meiryo" charset="-128"/>
              </a:rPr>
              <a:t>目</a:t>
            </a:r>
            <a:endParaRPr kumimoji="1" lang="ja-JP" altLang="en-US" sz="2400" dirty="0">
              <a:solidFill>
                <a:schemeClr val="accent6">
                  <a:lumMod val="50000"/>
                </a:schemeClr>
              </a:solidFill>
              <a:latin typeface="Meiryo" charset="-128"/>
              <a:ea typeface="Meiryo" charset="-128"/>
              <a:cs typeface="Meiryo" charset="-128"/>
            </a:endParaRPr>
          </a:p>
        </p:txBody>
      </p:sp>
      <p:sp>
        <p:nvSpPr>
          <p:cNvPr id="16" name="テキスト ボックス 15"/>
          <p:cNvSpPr txBox="1"/>
          <p:nvPr/>
        </p:nvSpPr>
        <p:spPr>
          <a:xfrm>
            <a:off x="4312217" y="3530357"/>
            <a:ext cx="492443" cy="461665"/>
          </a:xfrm>
          <a:prstGeom prst="rect">
            <a:avLst/>
          </a:prstGeom>
          <a:noFill/>
        </p:spPr>
        <p:txBody>
          <a:bodyPr wrap="none" rtlCol="0">
            <a:spAutoFit/>
          </a:bodyPr>
          <a:lstStyle/>
          <a:p>
            <a:pPr algn="ctr"/>
            <a:r>
              <a:rPr kumimoji="1" lang="ja-JP" altLang="en-US" sz="2400" dirty="0">
                <a:solidFill>
                  <a:schemeClr val="accent6">
                    <a:lumMod val="50000"/>
                  </a:schemeClr>
                </a:solidFill>
                <a:latin typeface="Meiryo" charset="-128"/>
                <a:ea typeface="Meiryo" charset="-128"/>
                <a:cs typeface="Meiryo" charset="-128"/>
              </a:rPr>
              <a:t>口</a:t>
            </a:r>
          </a:p>
        </p:txBody>
      </p:sp>
      <p:cxnSp>
        <p:nvCxnSpPr>
          <p:cNvPr id="18" name="直線コネクタ 17"/>
          <p:cNvCxnSpPr>
            <a:stCxn id="10" idx="3"/>
            <a:endCxn id="14" idx="1"/>
          </p:cNvCxnSpPr>
          <p:nvPr/>
        </p:nvCxnSpPr>
        <p:spPr>
          <a:xfrm flipV="1">
            <a:off x="4045057" y="2290752"/>
            <a:ext cx="267160" cy="131667"/>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9" name="直線コネクタ 18"/>
          <p:cNvCxnSpPr>
            <a:stCxn id="11" idx="1"/>
            <a:endCxn id="14" idx="3"/>
          </p:cNvCxnSpPr>
          <p:nvPr/>
        </p:nvCxnSpPr>
        <p:spPr>
          <a:xfrm flipH="1" flipV="1">
            <a:off x="4804660" y="2290752"/>
            <a:ext cx="267161" cy="316690"/>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2" name="直線コネクタ 21"/>
          <p:cNvCxnSpPr>
            <a:stCxn id="8" idx="3"/>
            <a:endCxn id="15" idx="1"/>
          </p:cNvCxnSpPr>
          <p:nvPr/>
        </p:nvCxnSpPr>
        <p:spPr>
          <a:xfrm>
            <a:off x="3394129" y="2880355"/>
            <a:ext cx="928637" cy="181825"/>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5" name="直線コネクタ 24"/>
          <p:cNvCxnSpPr>
            <a:stCxn id="9" idx="1"/>
            <a:endCxn id="15" idx="3"/>
          </p:cNvCxnSpPr>
          <p:nvPr/>
        </p:nvCxnSpPr>
        <p:spPr>
          <a:xfrm flipH="1">
            <a:off x="4815209" y="3062180"/>
            <a:ext cx="1014091" cy="0"/>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9" name="直線コネクタ 28"/>
          <p:cNvCxnSpPr>
            <a:stCxn id="12" idx="3"/>
            <a:endCxn id="16" idx="1"/>
          </p:cNvCxnSpPr>
          <p:nvPr/>
        </p:nvCxnSpPr>
        <p:spPr>
          <a:xfrm>
            <a:off x="3251631" y="3399614"/>
            <a:ext cx="1060586" cy="361576"/>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2" name="直線コネクタ 31"/>
          <p:cNvCxnSpPr>
            <a:stCxn id="16" idx="3"/>
            <a:endCxn id="13" idx="1"/>
          </p:cNvCxnSpPr>
          <p:nvPr/>
        </p:nvCxnSpPr>
        <p:spPr>
          <a:xfrm>
            <a:off x="4804660" y="3761190"/>
            <a:ext cx="899685" cy="120481"/>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37" name="テキスト ボックス 36"/>
          <p:cNvSpPr txBox="1"/>
          <p:nvPr/>
        </p:nvSpPr>
        <p:spPr>
          <a:xfrm>
            <a:off x="4018002" y="1076016"/>
            <a:ext cx="1107997" cy="461665"/>
          </a:xfrm>
          <a:prstGeom prst="rect">
            <a:avLst/>
          </a:prstGeom>
          <a:noFill/>
        </p:spPr>
        <p:txBody>
          <a:bodyPr wrap="none" rtlCol="0">
            <a:spAutoFit/>
          </a:bodyPr>
          <a:lstStyle/>
          <a:p>
            <a:pPr algn="ctr"/>
            <a:r>
              <a:rPr kumimoji="1" lang="ja-JP" altLang="en-US" sz="2400" b="1" dirty="0">
                <a:solidFill>
                  <a:schemeClr val="accent6">
                    <a:lumMod val="50000"/>
                  </a:schemeClr>
                </a:solidFill>
                <a:latin typeface="Meiryo" charset="-128"/>
                <a:ea typeface="Meiryo" charset="-128"/>
                <a:cs typeface="Meiryo" charset="-128"/>
              </a:rPr>
              <a:t>特徴量</a:t>
            </a:r>
          </a:p>
        </p:txBody>
      </p:sp>
      <p:sp>
        <p:nvSpPr>
          <p:cNvPr id="38" name="テキスト ボックス 37"/>
          <p:cNvSpPr txBox="1"/>
          <p:nvPr/>
        </p:nvSpPr>
        <p:spPr>
          <a:xfrm>
            <a:off x="3739079" y="1513438"/>
            <a:ext cx="1665841" cy="415498"/>
          </a:xfrm>
          <a:prstGeom prst="rect">
            <a:avLst/>
          </a:prstGeom>
          <a:noFill/>
        </p:spPr>
        <p:txBody>
          <a:bodyPr wrap="none" rtlCol="0">
            <a:spAutoFit/>
          </a:bodyPr>
          <a:lstStyle/>
          <a:p>
            <a:pPr algn="ctr"/>
            <a:r>
              <a:rPr kumimoji="1" lang="ja-JP" altLang="en-US" sz="1050" dirty="0">
                <a:solidFill>
                  <a:schemeClr val="accent6">
                    <a:lumMod val="50000"/>
                  </a:schemeClr>
                </a:solidFill>
                <a:latin typeface="Meiryo" charset="-128"/>
                <a:ea typeface="Meiryo" charset="-128"/>
                <a:cs typeface="Meiryo" charset="-128"/>
              </a:rPr>
              <a:t>猫と</a:t>
            </a:r>
            <a:r>
              <a:rPr kumimoji="1" lang="ja-JP" altLang="en-US" sz="1050">
                <a:solidFill>
                  <a:schemeClr val="accent6">
                    <a:lumMod val="50000"/>
                  </a:schemeClr>
                </a:solidFill>
                <a:latin typeface="Meiryo" charset="-128"/>
                <a:ea typeface="Meiryo" charset="-128"/>
                <a:cs typeface="Meiryo" charset="-128"/>
              </a:rPr>
              <a:t>犬を識別</a:t>
            </a:r>
            <a:r>
              <a:rPr kumimoji="1" lang="ja-JP" altLang="en-US" sz="1050" dirty="0">
                <a:solidFill>
                  <a:schemeClr val="accent6">
                    <a:lumMod val="50000"/>
                  </a:schemeClr>
                </a:solidFill>
                <a:latin typeface="Meiryo" charset="-128"/>
                <a:ea typeface="Meiryo" charset="-128"/>
                <a:cs typeface="Meiryo" charset="-128"/>
              </a:rPr>
              <a:t>・分類する</a:t>
            </a:r>
            <a:endParaRPr kumimoji="1" lang="en-US" altLang="ja-JP" sz="1050" dirty="0">
              <a:solidFill>
                <a:schemeClr val="accent6">
                  <a:lumMod val="50000"/>
                </a:schemeClr>
              </a:solidFill>
              <a:latin typeface="Meiryo" charset="-128"/>
              <a:ea typeface="Meiryo" charset="-128"/>
              <a:cs typeface="Meiryo" charset="-128"/>
            </a:endParaRPr>
          </a:p>
          <a:p>
            <a:pPr algn="ctr"/>
            <a:r>
              <a:rPr kumimoji="1" lang="ja-JP" altLang="en-US" sz="1050" dirty="0">
                <a:solidFill>
                  <a:schemeClr val="accent6">
                    <a:lumMod val="50000"/>
                  </a:schemeClr>
                </a:solidFill>
                <a:latin typeface="Meiryo" charset="-128"/>
                <a:ea typeface="Meiryo" charset="-128"/>
                <a:cs typeface="Meiryo" charset="-128"/>
              </a:rPr>
              <a:t>ために着目すべき特徴</a:t>
            </a:r>
          </a:p>
        </p:txBody>
      </p:sp>
      <p:grpSp>
        <p:nvGrpSpPr>
          <p:cNvPr id="20" name="図形グループ 19"/>
          <p:cNvGrpSpPr/>
          <p:nvPr/>
        </p:nvGrpSpPr>
        <p:grpSpPr>
          <a:xfrm>
            <a:off x="524441" y="948612"/>
            <a:ext cx="3084479" cy="822245"/>
            <a:chOff x="524441" y="948612"/>
            <a:chExt cx="3084479" cy="822245"/>
          </a:xfrm>
        </p:grpSpPr>
        <p:grpSp>
          <p:nvGrpSpPr>
            <p:cNvPr id="51" name="図形グループ 50"/>
            <p:cNvGrpSpPr/>
            <p:nvPr/>
          </p:nvGrpSpPr>
          <p:grpSpPr>
            <a:xfrm>
              <a:off x="2455891" y="969767"/>
              <a:ext cx="339730" cy="756150"/>
              <a:chOff x="1946324" y="4125162"/>
              <a:chExt cx="969964" cy="2007872"/>
            </a:xfrm>
          </p:grpSpPr>
          <p:sp>
            <p:nvSpPr>
              <p:cNvPr id="64" name="円/楕円 6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5" name="フローチャート: 論理積ゲート 6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sp>
          <p:nvSpPr>
            <p:cNvPr id="66" name="テキスト ボックス 65"/>
            <p:cNvSpPr txBox="1"/>
            <p:nvPr/>
          </p:nvSpPr>
          <p:spPr>
            <a:xfrm>
              <a:off x="1534142" y="979587"/>
              <a:ext cx="877163" cy="784830"/>
            </a:xfrm>
            <a:prstGeom prst="rect">
              <a:avLst/>
            </a:prstGeom>
            <a:noFill/>
          </p:spPr>
          <p:txBody>
            <a:bodyPr wrap="none" rtlCol="0">
              <a:spAutoFit/>
            </a:bodyPr>
            <a:lstStyle/>
            <a:p>
              <a:pPr algn="ctr"/>
              <a:r>
                <a:rPr kumimoji="1" lang="ja-JP" altLang="en-US" b="1" u="sng" dirty="0">
                  <a:solidFill>
                    <a:schemeClr val="accent5">
                      <a:lumMod val="75000"/>
                    </a:schemeClr>
                  </a:solidFill>
                  <a:latin typeface="Meiryo" charset="-128"/>
                  <a:ea typeface="Meiryo" charset="-128"/>
                  <a:cs typeface="Meiryo" charset="-128"/>
                </a:rPr>
                <a:t>人間</a:t>
              </a:r>
              <a:r>
                <a:rPr kumimoji="1" lang="ja-JP" altLang="en-US" dirty="0">
                  <a:solidFill>
                    <a:schemeClr val="accent5">
                      <a:lumMod val="75000"/>
                    </a:schemeClr>
                  </a:solidFill>
                  <a:latin typeface="Meiryo" charset="-128"/>
                  <a:ea typeface="Meiryo" charset="-128"/>
                  <a:cs typeface="Meiryo" charset="-128"/>
                </a:rPr>
                <a:t>が</a:t>
              </a:r>
              <a:endParaRPr kumimoji="1" lang="en-US" altLang="ja-JP" dirty="0">
                <a:solidFill>
                  <a:schemeClr val="accent5">
                    <a:lumMod val="75000"/>
                  </a:schemeClr>
                </a:solidFill>
                <a:latin typeface="Meiryo" charset="-128"/>
                <a:ea typeface="Meiryo" charset="-128"/>
                <a:cs typeface="Meiryo" charset="-128"/>
              </a:endParaRPr>
            </a:p>
            <a:p>
              <a:pPr algn="ctr"/>
              <a:r>
                <a:rPr lang="ja-JP" altLang="en-US" sz="900" dirty="0">
                  <a:solidFill>
                    <a:schemeClr val="accent5">
                      <a:lumMod val="75000"/>
                    </a:schemeClr>
                  </a:solidFill>
                  <a:latin typeface="Meiryo" charset="-128"/>
                  <a:ea typeface="Meiryo" charset="-128"/>
                  <a:cs typeface="Meiryo" charset="-128"/>
                </a:rPr>
                <a:t>観察と</a:t>
              </a:r>
              <a:r>
                <a:rPr kumimoji="1" lang="ja-JP" altLang="en-US" sz="900" dirty="0">
                  <a:solidFill>
                    <a:schemeClr val="accent5">
                      <a:lumMod val="75000"/>
                    </a:schemeClr>
                  </a:solidFill>
                  <a:latin typeface="Meiryo" charset="-128"/>
                  <a:ea typeface="Meiryo" charset="-128"/>
                  <a:cs typeface="Meiryo" charset="-128"/>
                </a:rPr>
                <a:t>経験で</a:t>
              </a:r>
              <a:endParaRPr kumimoji="1" lang="en-US" altLang="ja-JP" sz="900" dirty="0">
                <a:solidFill>
                  <a:schemeClr val="accent5">
                    <a:lumMod val="75000"/>
                  </a:schemeClr>
                </a:solidFill>
                <a:latin typeface="Meiryo" charset="-128"/>
                <a:ea typeface="Meiryo" charset="-128"/>
                <a:cs typeface="Meiryo" charset="-128"/>
              </a:endParaRPr>
            </a:p>
            <a:p>
              <a:pPr algn="ctr"/>
              <a:r>
                <a:rPr kumimoji="1" lang="ja-JP" altLang="en-US" dirty="0">
                  <a:solidFill>
                    <a:schemeClr val="accent5">
                      <a:lumMod val="75000"/>
                    </a:schemeClr>
                  </a:solidFill>
                  <a:latin typeface="Meiryo" charset="-128"/>
                  <a:ea typeface="Meiryo" charset="-128"/>
                  <a:cs typeface="Meiryo" charset="-128"/>
                </a:rPr>
                <a:t>決める</a:t>
              </a:r>
            </a:p>
          </p:txBody>
        </p:sp>
        <p:sp>
          <p:nvSpPr>
            <p:cNvPr id="81" name="ホームベース 80"/>
            <p:cNvSpPr/>
            <p:nvPr/>
          </p:nvSpPr>
          <p:spPr>
            <a:xfrm>
              <a:off x="524441" y="948612"/>
              <a:ext cx="988403" cy="822245"/>
            </a:xfrm>
            <a:prstGeom prst="homePlate">
              <a:avLst>
                <a:gd name="adj" fmla="val 17292"/>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テキスト ボックス 82"/>
            <p:cNvSpPr txBox="1"/>
            <p:nvPr/>
          </p:nvSpPr>
          <p:spPr>
            <a:xfrm>
              <a:off x="552568" y="1089557"/>
              <a:ext cx="800219" cy="553998"/>
            </a:xfrm>
            <a:prstGeom prst="rect">
              <a:avLst/>
            </a:prstGeom>
            <a:noFill/>
          </p:spPr>
          <p:txBody>
            <a:bodyPr wrap="none" rtlCol="0">
              <a:spAutoFit/>
            </a:bodyPr>
            <a:lstStyle/>
            <a:p>
              <a:pPr algn="ctr"/>
              <a:r>
                <a:rPr kumimoji="1" lang="ja-JP" altLang="en-US" sz="1200" b="1" dirty="0">
                  <a:solidFill>
                    <a:schemeClr val="bg1"/>
                  </a:solidFill>
                  <a:latin typeface="Meiryo" charset="-128"/>
                  <a:ea typeface="Meiryo" charset="-128"/>
                  <a:cs typeface="Meiryo" charset="-128"/>
                </a:rPr>
                <a:t>機械学習</a:t>
              </a:r>
              <a:endParaRPr kumimoji="1" lang="en-US" altLang="ja-JP" sz="1200" b="1" dirty="0">
                <a:solidFill>
                  <a:schemeClr val="bg1"/>
                </a:solidFill>
                <a:latin typeface="Meiryo" charset="-128"/>
                <a:ea typeface="Meiryo" charset="-128"/>
                <a:cs typeface="Meiryo" charset="-128"/>
              </a:endParaRPr>
            </a:p>
            <a:p>
              <a:pPr algn="ctr"/>
              <a:r>
                <a:rPr lang="ja-JP" altLang="en-US" sz="900" dirty="0">
                  <a:solidFill>
                    <a:schemeClr val="bg1"/>
                  </a:solidFill>
                  <a:latin typeface="Meiryo" charset="-128"/>
                  <a:ea typeface="Meiryo" charset="-128"/>
                  <a:cs typeface="Meiryo" charset="-128"/>
                </a:rPr>
                <a:t>統計確率的</a:t>
              </a:r>
              <a:endParaRPr lang="en-US" altLang="ja-JP" sz="900" dirty="0">
                <a:solidFill>
                  <a:schemeClr val="bg1"/>
                </a:solidFill>
                <a:latin typeface="Meiryo" charset="-128"/>
                <a:ea typeface="Meiryo" charset="-128"/>
                <a:cs typeface="Meiryo" charset="-128"/>
              </a:endParaRPr>
            </a:p>
            <a:p>
              <a:pPr algn="ctr"/>
              <a:r>
                <a:rPr kumimoji="1" lang="ja-JP" altLang="en-US" sz="900" dirty="0">
                  <a:solidFill>
                    <a:schemeClr val="bg1"/>
                  </a:solidFill>
                  <a:latin typeface="Meiryo" charset="-128"/>
                  <a:ea typeface="Meiryo" charset="-128"/>
                  <a:cs typeface="Meiryo" charset="-128"/>
                </a:rPr>
                <a:t>アプローチ</a:t>
              </a:r>
            </a:p>
          </p:txBody>
        </p:sp>
        <p:sp>
          <p:nvSpPr>
            <p:cNvPr id="86" name="右矢印 85"/>
            <p:cNvSpPr/>
            <p:nvPr/>
          </p:nvSpPr>
          <p:spPr>
            <a:xfrm>
              <a:off x="3140282" y="1079318"/>
              <a:ext cx="468638" cy="49128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 name="図形グループ 20"/>
          <p:cNvGrpSpPr/>
          <p:nvPr/>
        </p:nvGrpSpPr>
        <p:grpSpPr>
          <a:xfrm>
            <a:off x="5522246" y="948612"/>
            <a:ext cx="3051765" cy="836980"/>
            <a:chOff x="5522246" y="948612"/>
            <a:chExt cx="3051765" cy="836980"/>
          </a:xfrm>
        </p:grpSpPr>
        <p:sp>
          <p:nvSpPr>
            <p:cNvPr id="67" name="円柱 66"/>
            <p:cNvSpPr/>
            <p:nvPr/>
          </p:nvSpPr>
          <p:spPr>
            <a:xfrm>
              <a:off x="6176498" y="971627"/>
              <a:ext cx="301793" cy="462315"/>
            </a:xfrm>
            <a:prstGeom prst="can">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900" dirty="0">
                <a:solidFill>
                  <a:srgbClr val="FFFFFF"/>
                </a:solidFill>
                <a:latin typeface="Meiryo" charset="-128"/>
                <a:ea typeface="Meiryo" charset="-128"/>
                <a:cs typeface="Meiryo" charset="-128"/>
              </a:endParaRPr>
            </a:p>
          </p:txBody>
        </p:sp>
        <p:grpSp>
          <p:nvGrpSpPr>
            <p:cNvPr id="68" name="図形グループ 67"/>
            <p:cNvGrpSpPr/>
            <p:nvPr/>
          </p:nvGrpSpPr>
          <p:grpSpPr>
            <a:xfrm>
              <a:off x="6285030" y="1324959"/>
              <a:ext cx="274123" cy="121951"/>
              <a:chOff x="6769100" y="1390650"/>
              <a:chExt cx="317500" cy="157483"/>
            </a:xfrm>
          </p:grpSpPr>
          <p:sp>
            <p:nvSpPr>
              <p:cNvPr id="69" name="正方形/長方形 6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円/楕円 6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1" name="直線コネクタ 7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2" name="図形グループ 71"/>
            <p:cNvGrpSpPr/>
            <p:nvPr/>
          </p:nvGrpSpPr>
          <p:grpSpPr>
            <a:xfrm>
              <a:off x="6285030" y="1470332"/>
              <a:ext cx="274123" cy="121951"/>
              <a:chOff x="6769100" y="1390650"/>
              <a:chExt cx="317500" cy="157483"/>
            </a:xfrm>
          </p:grpSpPr>
          <p:sp>
            <p:nvSpPr>
              <p:cNvPr id="73" name="正方形/長方形 7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円/楕円 7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5" name="直線コネクタ 7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6" name="図形グループ 75"/>
            <p:cNvGrpSpPr/>
            <p:nvPr/>
          </p:nvGrpSpPr>
          <p:grpSpPr>
            <a:xfrm>
              <a:off x="6290930" y="1609539"/>
              <a:ext cx="274123" cy="121951"/>
              <a:chOff x="6769100" y="1390650"/>
              <a:chExt cx="317500" cy="157483"/>
            </a:xfrm>
          </p:grpSpPr>
          <p:sp>
            <p:nvSpPr>
              <p:cNvPr id="77" name="正方形/長方形 7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円/楕円 7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9" name="直線コネクタ 7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80" name="テキスト ボックス 79"/>
            <p:cNvSpPr txBox="1"/>
            <p:nvPr/>
          </p:nvSpPr>
          <p:spPr>
            <a:xfrm>
              <a:off x="6567947" y="1000762"/>
              <a:ext cx="992579" cy="784830"/>
            </a:xfrm>
            <a:prstGeom prst="rect">
              <a:avLst/>
            </a:prstGeom>
            <a:noFill/>
          </p:spPr>
          <p:txBody>
            <a:bodyPr wrap="none" rtlCol="0">
              <a:spAutoFit/>
            </a:bodyPr>
            <a:lstStyle/>
            <a:p>
              <a:pPr algn="ctr"/>
              <a:r>
                <a:rPr lang="ja-JP" altLang="en-US" b="1" u="sng" dirty="0">
                  <a:solidFill>
                    <a:srgbClr val="0432FF"/>
                  </a:solidFill>
                  <a:latin typeface="Meiryo" charset="-128"/>
                  <a:ea typeface="Meiryo" charset="-128"/>
                  <a:cs typeface="Meiryo" charset="-128"/>
                </a:rPr>
                <a:t>機械</a:t>
              </a:r>
              <a:r>
                <a:rPr kumimoji="1" lang="ja-JP" altLang="en-US" dirty="0">
                  <a:solidFill>
                    <a:srgbClr val="0432FF"/>
                  </a:solidFill>
                  <a:latin typeface="Meiryo" charset="-128"/>
                  <a:ea typeface="Meiryo" charset="-128"/>
                  <a:cs typeface="Meiryo" charset="-128"/>
                </a:rPr>
                <a:t>が</a:t>
              </a:r>
              <a:endParaRPr kumimoji="1" lang="en-US" altLang="ja-JP" dirty="0">
                <a:solidFill>
                  <a:srgbClr val="0432FF"/>
                </a:solidFill>
                <a:latin typeface="Meiryo" charset="-128"/>
                <a:ea typeface="Meiryo" charset="-128"/>
                <a:cs typeface="Meiryo" charset="-128"/>
              </a:endParaRPr>
            </a:p>
            <a:p>
              <a:pPr algn="ctr"/>
              <a:r>
                <a:rPr lang="ja-JP" altLang="en-US" sz="900" dirty="0">
                  <a:solidFill>
                    <a:srgbClr val="0432FF"/>
                  </a:solidFill>
                  <a:latin typeface="Meiryo" charset="-128"/>
                  <a:ea typeface="Meiryo" charset="-128"/>
                  <a:cs typeface="Meiryo" charset="-128"/>
                </a:rPr>
                <a:t>データ解析して</a:t>
              </a:r>
              <a:endParaRPr lang="en-US" altLang="ja-JP" sz="900" dirty="0">
                <a:solidFill>
                  <a:srgbClr val="0432FF"/>
                </a:solidFill>
                <a:latin typeface="Meiryo" charset="-128"/>
                <a:ea typeface="Meiryo" charset="-128"/>
                <a:cs typeface="Meiryo" charset="-128"/>
              </a:endParaRPr>
            </a:p>
            <a:p>
              <a:pPr algn="ctr"/>
              <a:r>
                <a:rPr kumimoji="1" lang="ja-JP" altLang="en-US" dirty="0">
                  <a:solidFill>
                    <a:srgbClr val="0432FF"/>
                  </a:solidFill>
                  <a:latin typeface="Meiryo" charset="-128"/>
                  <a:ea typeface="Meiryo" charset="-128"/>
                  <a:cs typeface="Meiryo" charset="-128"/>
                </a:rPr>
                <a:t>決める</a:t>
              </a:r>
            </a:p>
          </p:txBody>
        </p:sp>
        <p:sp>
          <p:nvSpPr>
            <p:cNvPr id="82" name="ホームベース 81"/>
            <p:cNvSpPr/>
            <p:nvPr/>
          </p:nvSpPr>
          <p:spPr>
            <a:xfrm rot="10800000">
              <a:off x="7585608" y="948612"/>
              <a:ext cx="988403" cy="822245"/>
            </a:xfrm>
            <a:prstGeom prst="homePlate">
              <a:avLst>
                <a:gd name="adj" fmla="val 17292"/>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テキスト ボックス 83"/>
            <p:cNvSpPr txBox="1"/>
            <p:nvPr/>
          </p:nvSpPr>
          <p:spPr>
            <a:xfrm>
              <a:off x="7680175" y="1112555"/>
              <a:ext cx="877163" cy="507831"/>
            </a:xfrm>
            <a:prstGeom prst="rect">
              <a:avLst/>
            </a:prstGeom>
            <a:noFill/>
          </p:spPr>
          <p:txBody>
            <a:bodyPr wrap="none" rtlCol="0">
              <a:spAutoFit/>
            </a:bodyPr>
            <a:lstStyle/>
            <a:p>
              <a:pPr algn="ctr"/>
              <a:r>
                <a:rPr kumimoji="1" lang="ja-JP" altLang="en-US" sz="1200" b="1" dirty="0">
                  <a:solidFill>
                    <a:schemeClr val="bg1"/>
                  </a:solidFill>
                  <a:latin typeface="Meiryo" charset="-128"/>
                  <a:ea typeface="Meiryo" charset="-128"/>
                  <a:cs typeface="Meiryo" charset="-128"/>
                </a:rPr>
                <a:t>機械学習</a:t>
              </a:r>
              <a:endParaRPr kumimoji="1" lang="en-US" altLang="ja-JP" sz="1200" b="1" dirty="0">
                <a:solidFill>
                  <a:schemeClr val="bg1"/>
                </a:solidFill>
                <a:latin typeface="Meiryo" charset="-128"/>
                <a:ea typeface="Meiryo" charset="-128"/>
                <a:cs typeface="Meiryo" charset="-128"/>
              </a:endParaRPr>
            </a:p>
            <a:p>
              <a:pPr algn="ctr"/>
              <a:r>
                <a:rPr lang="ja-JP" altLang="en-US" sz="600" dirty="0">
                  <a:solidFill>
                    <a:schemeClr val="bg1"/>
                  </a:solidFill>
                  <a:latin typeface="Meiryo" charset="-128"/>
                  <a:ea typeface="Meiryo" charset="-128"/>
                  <a:cs typeface="Meiryo" charset="-128"/>
                </a:rPr>
                <a:t>ディープラーニング</a:t>
              </a:r>
              <a:endParaRPr lang="en-US" altLang="ja-JP" sz="600" dirty="0">
                <a:solidFill>
                  <a:schemeClr val="bg1"/>
                </a:solidFill>
                <a:latin typeface="Meiryo" charset="-128"/>
                <a:ea typeface="Meiryo" charset="-128"/>
                <a:cs typeface="Meiryo" charset="-128"/>
              </a:endParaRPr>
            </a:p>
            <a:p>
              <a:pPr algn="ctr"/>
              <a:r>
                <a:rPr lang="ja-JP" altLang="en-US" sz="900" dirty="0">
                  <a:solidFill>
                    <a:schemeClr val="bg1"/>
                  </a:solidFill>
                  <a:latin typeface="Meiryo" charset="-128"/>
                  <a:ea typeface="Meiryo" charset="-128"/>
                  <a:cs typeface="Meiryo" charset="-128"/>
                </a:rPr>
                <a:t>（深層学習）</a:t>
              </a:r>
              <a:endParaRPr kumimoji="1" lang="ja-JP" altLang="en-US" sz="900" dirty="0">
                <a:solidFill>
                  <a:schemeClr val="bg1"/>
                </a:solidFill>
                <a:latin typeface="Meiryo" charset="-128"/>
                <a:ea typeface="Meiryo" charset="-128"/>
                <a:cs typeface="Meiryo" charset="-128"/>
              </a:endParaRPr>
            </a:p>
          </p:txBody>
        </p:sp>
        <p:sp>
          <p:nvSpPr>
            <p:cNvPr id="87" name="右矢印 86"/>
            <p:cNvSpPr/>
            <p:nvPr/>
          </p:nvSpPr>
          <p:spPr>
            <a:xfrm rot="10800000">
              <a:off x="5522246" y="1088487"/>
              <a:ext cx="468638" cy="49128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 name="図形グループ 3"/>
          <p:cNvGrpSpPr/>
          <p:nvPr/>
        </p:nvGrpSpPr>
        <p:grpSpPr>
          <a:xfrm>
            <a:off x="846698" y="4116880"/>
            <a:ext cx="7465133" cy="2274840"/>
            <a:chOff x="846698" y="4116880"/>
            <a:chExt cx="7465133" cy="2274840"/>
          </a:xfrm>
        </p:grpSpPr>
        <p:sp>
          <p:nvSpPr>
            <p:cNvPr id="56" name="フローチャート: 磁気ディスク 55"/>
            <p:cNvSpPr/>
            <p:nvPr/>
          </p:nvSpPr>
          <p:spPr>
            <a:xfrm>
              <a:off x="6002645" y="5479350"/>
              <a:ext cx="2276891" cy="912370"/>
            </a:xfrm>
            <a:prstGeom prst="flowChartMagneticDisk">
              <a:avLst/>
            </a:prstGeom>
            <a:solidFill>
              <a:schemeClr val="accent3">
                <a:lumMod val="50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フローチャート: 磁気ディスク 53"/>
            <p:cNvSpPr/>
            <p:nvPr/>
          </p:nvSpPr>
          <p:spPr>
            <a:xfrm>
              <a:off x="846698" y="5478314"/>
              <a:ext cx="2276891" cy="912370"/>
            </a:xfrm>
            <a:prstGeom prst="flowChartMagneticDisk">
              <a:avLst/>
            </a:prstGeom>
            <a:solidFill>
              <a:srgbClr val="7030A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角丸四角形 52"/>
            <p:cNvSpPr/>
            <p:nvPr/>
          </p:nvSpPr>
          <p:spPr>
            <a:xfrm>
              <a:off x="3720269" y="4440996"/>
              <a:ext cx="1693445" cy="1155184"/>
            </a:xfrm>
            <a:prstGeom prst="roundRect">
              <a:avLst>
                <a:gd name="adj" fmla="val 0"/>
              </a:avLst>
            </a:prstGeom>
            <a:solidFill>
              <a:srgbClr val="0070C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9" name="図 3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70354" y="4589954"/>
              <a:ext cx="780492" cy="780492"/>
            </a:xfrm>
            <a:prstGeom prst="rect">
              <a:avLst/>
            </a:prstGeom>
          </p:spPr>
        </p:pic>
        <p:pic>
          <p:nvPicPr>
            <p:cNvPr id="40" name="図 3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50846" y="4589954"/>
              <a:ext cx="780492" cy="780492"/>
            </a:xfrm>
            <a:prstGeom prst="rect">
              <a:avLst/>
            </a:prstGeom>
          </p:spPr>
        </p:pic>
        <p:pic>
          <p:nvPicPr>
            <p:cNvPr id="41" name="図 4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531339" y="4589954"/>
              <a:ext cx="780492" cy="780492"/>
            </a:xfrm>
            <a:prstGeom prst="rect">
              <a:avLst/>
            </a:prstGeom>
          </p:spPr>
        </p:pic>
        <p:pic>
          <p:nvPicPr>
            <p:cNvPr id="42" name="図 4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69750" y="4631743"/>
              <a:ext cx="717054" cy="717054"/>
            </a:xfrm>
            <a:prstGeom prst="rect">
              <a:avLst/>
            </a:prstGeom>
          </p:spPr>
        </p:pic>
        <p:pic>
          <p:nvPicPr>
            <p:cNvPr id="43" name="図 4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430735" y="4631744"/>
              <a:ext cx="717053" cy="717053"/>
            </a:xfrm>
            <a:prstGeom prst="rect">
              <a:avLst/>
            </a:prstGeom>
          </p:spPr>
        </p:pic>
        <p:pic>
          <p:nvPicPr>
            <p:cNvPr id="44" name="図 43"/>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12975" y="4502226"/>
              <a:ext cx="976090" cy="976090"/>
            </a:xfrm>
            <a:prstGeom prst="rect">
              <a:avLst/>
            </a:prstGeom>
          </p:spPr>
        </p:pic>
        <p:sp>
          <p:nvSpPr>
            <p:cNvPr id="47" name="テキスト ボックス 46"/>
            <p:cNvSpPr txBox="1"/>
            <p:nvPr/>
          </p:nvSpPr>
          <p:spPr>
            <a:xfrm>
              <a:off x="3936049" y="4857515"/>
              <a:ext cx="1261884" cy="738664"/>
            </a:xfrm>
            <a:prstGeom prst="rect">
              <a:avLst/>
            </a:prstGeom>
            <a:noFill/>
          </p:spPr>
          <p:txBody>
            <a:bodyPr wrap="none" rtlCol="0">
              <a:spAutoFit/>
            </a:bodyPr>
            <a:lstStyle/>
            <a:p>
              <a:pPr algn="ctr"/>
              <a:r>
                <a:rPr kumimoji="1" lang="ja-JP" altLang="en-US" sz="1050" dirty="0">
                  <a:solidFill>
                    <a:schemeClr val="bg1"/>
                  </a:solidFill>
                  <a:latin typeface="Meiryo" charset="-128"/>
                  <a:ea typeface="Meiryo" charset="-128"/>
                  <a:cs typeface="Meiryo" charset="-128"/>
                </a:rPr>
                <a:t>「特徴量」ごとに</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猫／犬の特徴を</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最もよく表す値を</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見つけ出す</a:t>
              </a:r>
            </a:p>
          </p:txBody>
        </p:sp>
        <p:sp>
          <p:nvSpPr>
            <p:cNvPr id="48" name="テキスト ボックス 47"/>
            <p:cNvSpPr txBox="1"/>
            <p:nvPr/>
          </p:nvSpPr>
          <p:spPr>
            <a:xfrm>
              <a:off x="4158328" y="4492561"/>
              <a:ext cx="800219" cy="461665"/>
            </a:xfrm>
            <a:prstGeom prst="rect">
              <a:avLst/>
            </a:prstGeom>
            <a:noFill/>
          </p:spPr>
          <p:txBody>
            <a:bodyPr wrap="none" rtlCol="0">
              <a:spAutoFit/>
            </a:bodyPr>
            <a:lstStyle/>
            <a:p>
              <a:pPr algn="ctr"/>
              <a:r>
                <a:rPr kumimoji="1" lang="ja-JP" altLang="en-US" sz="2400" b="1" dirty="0">
                  <a:solidFill>
                    <a:schemeClr val="bg1"/>
                  </a:solidFill>
                  <a:latin typeface="Meiryo" charset="-128"/>
                  <a:ea typeface="Meiryo" charset="-128"/>
                  <a:cs typeface="Meiryo" charset="-128"/>
                </a:rPr>
                <a:t>学習</a:t>
              </a:r>
            </a:p>
          </p:txBody>
        </p:sp>
        <p:sp>
          <p:nvSpPr>
            <p:cNvPr id="49" name="テキスト ボックス 48"/>
            <p:cNvSpPr txBox="1"/>
            <p:nvPr/>
          </p:nvSpPr>
          <p:spPr>
            <a:xfrm>
              <a:off x="1049244" y="5849936"/>
              <a:ext cx="1877437" cy="461665"/>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猫の特徴を最もよく表す</a:t>
              </a:r>
              <a:endParaRPr kumimoji="1" lang="en-US" altLang="ja-JP" sz="1200" dirty="0">
                <a:solidFill>
                  <a:schemeClr val="bg1"/>
                </a:solidFill>
                <a:latin typeface="Meiryo" charset="-128"/>
                <a:ea typeface="Meiryo" charset="-128"/>
                <a:cs typeface="Meiryo" charset="-128"/>
              </a:endParaRPr>
            </a:p>
            <a:p>
              <a:pPr algn="ctr"/>
              <a:r>
                <a:rPr kumimoji="1" lang="ja-JP" altLang="en-US" sz="1200" dirty="0">
                  <a:solidFill>
                    <a:schemeClr val="bg1"/>
                  </a:solidFill>
                  <a:latin typeface="Meiryo" charset="-128"/>
                  <a:ea typeface="Meiryo" charset="-128"/>
                  <a:cs typeface="Meiryo" charset="-128"/>
                </a:rPr>
                <a:t>特徴量の組合せ</a:t>
              </a:r>
              <a:r>
                <a:rPr lang="ja-JP" altLang="en-US" sz="1200" dirty="0">
                  <a:solidFill>
                    <a:schemeClr val="bg1"/>
                  </a:solidFill>
                  <a:latin typeface="Meiryo" charset="-128"/>
                  <a:ea typeface="Meiryo" charset="-128"/>
                  <a:cs typeface="Meiryo" charset="-128"/>
                </a:rPr>
                <a:t>パターン</a:t>
              </a:r>
              <a:endParaRPr kumimoji="1" lang="ja-JP" altLang="en-US" sz="1200" dirty="0">
                <a:solidFill>
                  <a:schemeClr val="bg1"/>
                </a:solidFill>
                <a:latin typeface="Meiryo" charset="-128"/>
                <a:ea typeface="Meiryo" charset="-128"/>
                <a:cs typeface="Meiryo" charset="-128"/>
              </a:endParaRPr>
            </a:p>
          </p:txBody>
        </p:sp>
        <p:sp>
          <p:nvSpPr>
            <p:cNvPr id="50" name="テキスト ボックス 49"/>
            <p:cNvSpPr txBox="1"/>
            <p:nvPr/>
          </p:nvSpPr>
          <p:spPr>
            <a:xfrm>
              <a:off x="6202373" y="5850273"/>
              <a:ext cx="1877437" cy="461665"/>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犬の特徴を最もよく表す</a:t>
              </a:r>
              <a:endParaRPr kumimoji="1" lang="en-US" altLang="ja-JP" sz="1200" dirty="0">
                <a:solidFill>
                  <a:schemeClr val="bg1"/>
                </a:solidFill>
                <a:latin typeface="Meiryo" charset="-128"/>
                <a:ea typeface="Meiryo" charset="-128"/>
                <a:cs typeface="Meiryo" charset="-128"/>
              </a:endParaRPr>
            </a:p>
            <a:p>
              <a:pPr algn="ctr"/>
              <a:r>
                <a:rPr kumimoji="1" lang="ja-JP" altLang="en-US" sz="1200" dirty="0">
                  <a:solidFill>
                    <a:schemeClr val="bg1"/>
                  </a:solidFill>
                  <a:latin typeface="Meiryo" charset="-128"/>
                  <a:ea typeface="Meiryo" charset="-128"/>
                  <a:cs typeface="Meiryo" charset="-128"/>
                </a:rPr>
                <a:t>特徴量の組合せパターン</a:t>
              </a:r>
            </a:p>
          </p:txBody>
        </p:sp>
        <p:sp>
          <p:nvSpPr>
            <p:cNvPr id="55" name="テキスト ボックス 54"/>
            <p:cNvSpPr txBox="1"/>
            <p:nvPr/>
          </p:nvSpPr>
          <p:spPr>
            <a:xfrm>
              <a:off x="1271899" y="5517735"/>
              <a:ext cx="1441420" cy="307777"/>
            </a:xfrm>
            <a:prstGeom prst="rect">
              <a:avLst/>
            </a:prstGeom>
            <a:noFill/>
          </p:spPr>
          <p:txBody>
            <a:bodyPr wrap="none" rtlCol="0">
              <a:spAutoFit/>
            </a:bodyPr>
            <a:lstStyle/>
            <a:p>
              <a:pPr algn="ctr"/>
              <a:r>
                <a:rPr lang="ja-JP" altLang="en-US" sz="1400" dirty="0">
                  <a:solidFill>
                    <a:schemeClr val="bg1"/>
                  </a:solidFill>
                  <a:latin typeface="Meiryo" charset="-128"/>
                  <a:ea typeface="Meiryo" charset="-128"/>
                  <a:cs typeface="Meiryo" charset="-128"/>
                </a:rPr>
                <a:t>猫の</a:t>
              </a:r>
              <a:r>
                <a:rPr kumimoji="1" lang="ja-JP" altLang="en-US" sz="1400" b="1" dirty="0">
                  <a:solidFill>
                    <a:schemeClr val="bg1"/>
                  </a:solidFill>
                  <a:latin typeface="Meiryo" charset="-128"/>
                  <a:ea typeface="Meiryo" charset="-128"/>
                  <a:cs typeface="Meiryo" charset="-128"/>
                </a:rPr>
                <a:t>推論モデル</a:t>
              </a:r>
            </a:p>
          </p:txBody>
        </p:sp>
        <p:sp>
          <p:nvSpPr>
            <p:cNvPr id="57" name="テキスト ボックス 56"/>
            <p:cNvSpPr txBox="1"/>
            <p:nvPr/>
          </p:nvSpPr>
          <p:spPr>
            <a:xfrm>
              <a:off x="6420380" y="5517735"/>
              <a:ext cx="1441420" cy="307777"/>
            </a:xfrm>
            <a:prstGeom prst="rect">
              <a:avLst/>
            </a:prstGeom>
            <a:noFill/>
          </p:spPr>
          <p:txBody>
            <a:bodyPr wrap="none" rtlCol="0">
              <a:spAutoFit/>
            </a:bodyPr>
            <a:lstStyle/>
            <a:p>
              <a:pPr algn="ctr"/>
              <a:r>
                <a:rPr lang="ja-JP" altLang="en-US" sz="1400" dirty="0">
                  <a:solidFill>
                    <a:schemeClr val="bg1"/>
                  </a:solidFill>
                  <a:latin typeface="Meiryo" charset="-128"/>
                  <a:ea typeface="Meiryo" charset="-128"/>
                  <a:cs typeface="Meiryo" charset="-128"/>
                </a:rPr>
                <a:t>犬の</a:t>
              </a:r>
              <a:r>
                <a:rPr kumimoji="1" lang="ja-JP" altLang="en-US" sz="1400" b="1" dirty="0">
                  <a:solidFill>
                    <a:schemeClr val="bg1"/>
                  </a:solidFill>
                  <a:latin typeface="Meiryo" charset="-128"/>
                  <a:ea typeface="Meiryo" charset="-128"/>
                  <a:cs typeface="Meiryo" charset="-128"/>
                </a:rPr>
                <a:t>推論モデル</a:t>
              </a:r>
            </a:p>
          </p:txBody>
        </p:sp>
        <p:sp>
          <p:nvSpPr>
            <p:cNvPr id="58" name="右矢印 57"/>
            <p:cNvSpPr/>
            <p:nvPr/>
          </p:nvSpPr>
          <p:spPr>
            <a:xfrm>
              <a:off x="3251631" y="4740012"/>
              <a:ext cx="468638" cy="491282"/>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右矢印 58"/>
            <p:cNvSpPr/>
            <p:nvPr/>
          </p:nvSpPr>
          <p:spPr>
            <a:xfrm rot="10800000">
              <a:off x="5418067" y="4740012"/>
              <a:ext cx="468638" cy="491282"/>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テキスト ボックス 59"/>
            <p:cNvSpPr txBox="1"/>
            <p:nvPr/>
          </p:nvSpPr>
          <p:spPr>
            <a:xfrm>
              <a:off x="1174664" y="4348008"/>
              <a:ext cx="1620957" cy="307777"/>
            </a:xfrm>
            <a:prstGeom prst="rect">
              <a:avLst/>
            </a:prstGeom>
            <a:noFill/>
          </p:spPr>
          <p:txBody>
            <a:bodyPr wrap="none" rtlCol="0">
              <a:spAutoFit/>
            </a:bodyPr>
            <a:lstStyle/>
            <a:p>
              <a:r>
                <a:rPr kumimoji="1" lang="ja-JP" altLang="en-US" sz="1400">
                  <a:latin typeface="Meiryo" charset="-128"/>
                  <a:ea typeface="Meiryo" charset="-128"/>
                  <a:cs typeface="Meiryo" charset="-128"/>
                </a:rPr>
                <a:t>大量の学習データ</a:t>
              </a:r>
              <a:endParaRPr kumimoji="1" lang="ja-JP" altLang="en-US" sz="1400" dirty="0">
                <a:latin typeface="Meiryo" charset="-128"/>
                <a:ea typeface="Meiryo" charset="-128"/>
                <a:cs typeface="Meiryo" charset="-128"/>
              </a:endParaRPr>
            </a:p>
          </p:txBody>
        </p:sp>
        <p:sp>
          <p:nvSpPr>
            <p:cNvPr id="61" name="テキスト ボックス 60"/>
            <p:cNvSpPr txBox="1"/>
            <p:nvPr/>
          </p:nvSpPr>
          <p:spPr>
            <a:xfrm>
              <a:off x="6330611" y="4348008"/>
              <a:ext cx="1620957" cy="307777"/>
            </a:xfrm>
            <a:prstGeom prst="rect">
              <a:avLst/>
            </a:prstGeom>
            <a:noFill/>
          </p:spPr>
          <p:txBody>
            <a:bodyPr wrap="none" rtlCol="0">
              <a:spAutoFit/>
            </a:bodyPr>
            <a:lstStyle/>
            <a:p>
              <a:r>
                <a:rPr kumimoji="1" lang="ja-JP" altLang="en-US" sz="1400">
                  <a:latin typeface="Meiryo" charset="-128"/>
                  <a:ea typeface="Meiryo" charset="-128"/>
                  <a:cs typeface="Meiryo" charset="-128"/>
                </a:rPr>
                <a:t>大量の学習データ</a:t>
              </a:r>
              <a:endParaRPr kumimoji="1" lang="ja-JP" altLang="en-US" sz="1400" dirty="0">
                <a:latin typeface="Meiryo" charset="-128"/>
                <a:ea typeface="Meiryo" charset="-128"/>
                <a:cs typeface="Meiryo" charset="-128"/>
              </a:endParaRPr>
            </a:p>
          </p:txBody>
        </p:sp>
        <p:sp>
          <p:nvSpPr>
            <p:cNvPr id="62" name="曲折矢印 61"/>
            <p:cNvSpPr/>
            <p:nvPr/>
          </p:nvSpPr>
          <p:spPr>
            <a:xfrm rot="10800000">
              <a:off x="3208147" y="5651461"/>
              <a:ext cx="1171503" cy="483095"/>
            </a:xfrm>
            <a:prstGeom prst="bentArrow">
              <a:avLst>
                <a:gd name="adj1" fmla="val 36228"/>
                <a:gd name="adj2" fmla="val 33020"/>
                <a:gd name="adj3" fmla="val 25000"/>
                <a:gd name="adj4" fmla="val 4375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曲折矢印 62"/>
            <p:cNvSpPr/>
            <p:nvPr/>
          </p:nvSpPr>
          <p:spPr>
            <a:xfrm rot="10800000" flipH="1">
              <a:off x="4764814" y="5646010"/>
              <a:ext cx="1171503" cy="483095"/>
            </a:xfrm>
            <a:prstGeom prst="bentArrow">
              <a:avLst>
                <a:gd name="adj1" fmla="val 36228"/>
                <a:gd name="adj2" fmla="val 33020"/>
                <a:gd name="adj3" fmla="val 25000"/>
                <a:gd name="adj4" fmla="val 4375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右矢印 87"/>
            <p:cNvSpPr/>
            <p:nvPr/>
          </p:nvSpPr>
          <p:spPr>
            <a:xfrm rot="5400000">
              <a:off x="4387848" y="4059080"/>
              <a:ext cx="375681" cy="491282"/>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7" name="テキスト ボックス 16"/>
          <p:cNvSpPr txBox="1"/>
          <p:nvPr/>
        </p:nvSpPr>
        <p:spPr>
          <a:xfrm>
            <a:off x="7423218" y="2415079"/>
            <a:ext cx="877163" cy="1292662"/>
          </a:xfrm>
          <a:prstGeom prst="rect">
            <a:avLst/>
          </a:prstGeom>
          <a:noFill/>
        </p:spPr>
        <p:txBody>
          <a:bodyPr wrap="none" rtlCol="0">
            <a:spAutoFit/>
          </a:bodyPr>
          <a:lstStyle/>
          <a:p>
            <a:pPr algn="ctr"/>
            <a:r>
              <a:rPr kumimoji="1" lang="ja-JP" altLang="en-US" sz="5400" dirty="0">
                <a:latin typeface="Meiryo" charset="-128"/>
                <a:ea typeface="Meiryo" charset="-128"/>
                <a:cs typeface="Meiryo" charset="-128"/>
              </a:rPr>
              <a:t>犬</a:t>
            </a:r>
            <a:endParaRPr kumimoji="1" lang="en-US" altLang="ja-JP" sz="5400" dirty="0">
              <a:latin typeface="Meiryo" charset="-128"/>
              <a:ea typeface="Meiryo" charset="-128"/>
              <a:cs typeface="Meiryo" charset="-128"/>
            </a:endParaRPr>
          </a:p>
          <a:p>
            <a:pPr algn="ctr"/>
            <a:r>
              <a:rPr lang="en-US" altLang="ja-JP" sz="2400" dirty="0">
                <a:latin typeface="Meiryo" charset="-128"/>
                <a:ea typeface="Meiryo" charset="-128"/>
                <a:cs typeface="Meiryo" charset="-128"/>
              </a:rPr>
              <a:t>dog</a:t>
            </a:r>
            <a:endParaRPr kumimoji="1" lang="ja-JP" altLang="en-US" sz="2400" dirty="0">
              <a:latin typeface="Meiryo" charset="-128"/>
              <a:ea typeface="Meiryo" charset="-128"/>
              <a:cs typeface="Meiryo" charset="-128"/>
            </a:endParaRPr>
          </a:p>
        </p:txBody>
      </p:sp>
      <p:sp>
        <p:nvSpPr>
          <p:cNvPr id="89" name="テキスト ボックス 88"/>
          <p:cNvSpPr txBox="1"/>
          <p:nvPr/>
        </p:nvSpPr>
        <p:spPr>
          <a:xfrm>
            <a:off x="869933" y="2415079"/>
            <a:ext cx="877163" cy="1292662"/>
          </a:xfrm>
          <a:prstGeom prst="rect">
            <a:avLst/>
          </a:prstGeom>
          <a:noFill/>
        </p:spPr>
        <p:txBody>
          <a:bodyPr wrap="none" rtlCol="0">
            <a:spAutoFit/>
          </a:bodyPr>
          <a:lstStyle/>
          <a:p>
            <a:pPr algn="ctr"/>
            <a:r>
              <a:rPr kumimoji="1" lang="ja-JP" altLang="en-US" sz="5400" dirty="0">
                <a:latin typeface="Meiryo" charset="-128"/>
                <a:ea typeface="Meiryo" charset="-128"/>
                <a:cs typeface="Meiryo" charset="-128"/>
              </a:rPr>
              <a:t>猫</a:t>
            </a:r>
            <a:endParaRPr kumimoji="1" lang="en-US" altLang="ja-JP" sz="5400" dirty="0">
              <a:latin typeface="Meiryo" charset="-128"/>
              <a:ea typeface="Meiryo" charset="-128"/>
              <a:cs typeface="Meiryo" charset="-128"/>
            </a:endParaRPr>
          </a:p>
          <a:p>
            <a:pPr algn="ctr"/>
            <a:r>
              <a:rPr lang="en-US" altLang="ja-JP" sz="2400" dirty="0">
                <a:latin typeface="Meiryo" charset="-128"/>
                <a:ea typeface="Meiryo" charset="-128"/>
                <a:cs typeface="Meiryo" charset="-128"/>
              </a:rPr>
              <a:t>cat</a:t>
            </a:r>
            <a:endParaRPr kumimoji="1" lang="ja-JP" altLang="en-US" sz="2400" dirty="0">
              <a:latin typeface="Meiryo" charset="-128"/>
              <a:ea typeface="Meiryo" charset="-128"/>
              <a:cs typeface="Meiryo" charset="-128"/>
            </a:endParaRPr>
          </a:p>
        </p:txBody>
      </p:sp>
    </p:spTree>
    <p:extLst>
      <p:ext uri="{BB962C8B-B14F-4D97-AF65-F5344CB8AC3E}">
        <p14:creationId xmlns:p14="http://schemas.microsoft.com/office/powerpoint/2010/main" val="83238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1+#ppt_w/2"/>
                                          </p:val>
                                        </p:tav>
                                        <p:tav tm="100000">
                                          <p:val>
                                            <p:strVal val="#ppt_x"/>
                                          </p:val>
                                        </p:tav>
                                      </p:tavLst>
                                    </p:anim>
                                    <p:anim calcmode="lin" valueType="num">
                                      <p:cBhvr additive="base">
                                        <p:cTn id="13"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角丸四角形 81"/>
          <p:cNvSpPr/>
          <p:nvPr/>
        </p:nvSpPr>
        <p:spPr>
          <a:xfrm>
            <a:off x="3069024" y="3053165"/>
            <a:ext cx="3005951" cy="2603715"/>
          </a:xfrm>
          <a:prstGeom prst="roundRect">
            <a:avLst>
              <a:gd name="adj" fmla="val 0"/>
            </a:avLst>
          </a:prstGeom>
          <a:solidFill>
            <a:schemeClr val="accent3">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角丸四角形 79"/>
          <p:cNvSpPr/>
          <p:nvPr/>
        </p:nvSpPr>
        <p:spPr>
          <a:xfrm>
            <a:off x="3328261" y="3566673"/>
            <a:ext cx="2487478" cy="904209"/>
          </a:xfrm>
          <a:prstGeom prst="roundRect">
            <a:avLst>
              <a:gd name="adj" fmla="val 0"/>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1" name="角丸四角形 80"/>
          <p:cNvSpPr/>
          <p:nvPr/>
        </p:nvSpPr>
        <p:spPr>
          <a:xfrm>
            <a:off x="3328261" y="4620303"/>
            <a:ext cx="2487478" cy="915913"/>
          </a:xfrm>
          <a:prstGeom prst="roundRect">
            <a:avLst>
              <a:gd name="adj" fmla="val 0"/>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機械学習</a:t>
            </a:r>
            <a:r>
              <a:rPr kumimoji="1" lang="ja-JP" altLang="en-US"/>
              <a:t>と推論３</a:t>
            </a:r>
            <a:endParaRPr kumimoji="1" lang="ja-JP" altLang="en-US" dirty="0"/>
          </a:p>
        </p:txBody>
      </p:sp>
      <p:pic>
        <p:nvPicPr>
          <p:cNvPr id="64" name="図 63"/>
          <p:cNvPicPr>
            <a:picLocks noChangeAspect="1"/>
          </p:cNvPicPr>
          <p:nvPr/>
        </p:nvPicPr>
        <p:blipFill>
          <a:blip r:embed="rId3">
            <a:clrChange>
              <a:clrFrom>
                <a:srgbClr val="FFFFFF"/>
              </a:clrFrom>
              <a:clrTo>
                <a:srgbClr val="FFFFFF">
                  <a:alpha val="0"/>
                </a:srgbClr>
              </a:clrTo>
            </a:clrChange>
          </a:blip>
          <a:stretch>
            <a:fillRect/>
          </a:stretch>
        </p:blipFill>
        <p:spPr>
          <a:xfrm>
            <a:off x="3398541" y="795366"/>
            <a:ext cx="2346917" cy="2346917"/>
          </a:xfrm>
          <a:prstGeom prst="rect">
            <a:avLst/>
          </a:prstGeom>
        </p:spPr>
      </p:pic>
      <p:sp>
        <p:nvSpPr>
          <p:cNvPr id="65" name="テキスト ボックス 64"/>
          <p:cNvSpPr txBox="1"/>
          <p:nvPr/>
        </p:nvSpPr>
        <p:spPr>
          <a:xfrm>
            <a:off x="3838466" y="3618230"/>
            <a:ext cx="1467068"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特徴の抽出</a:t>
            </a:r>
          </a:p>
        </p:txBody>
      </p:sp>
      <p:sp>
        <p:nvSpPr>
          <p:cNvPr id="67" name="テキスト ボックス 66"/>
          <p:cNvSpPr txBox="1"/>
          <p:nvPr/>
        </p:nvSpPr>
        <p:spPr>
          <a:xfrm>
            <a:off x="3396637" y="4669381"/>
            <a:ext cx="2339102" cy="307777"/>
          </a:xfrm>
          <a:prstGeom prst="rect">
            <a:avLst/>
          </a:prstGeom>
          <a:noFill/>
        </p:spPr>
        <p:txBody>
          <a:bodyPr wrap="none" rtlCol="0">
            <a:spAutoFit/>
          </a:bodyPr>
          <a:lstStyle/>
          <a:p>
            <a:pPr algn="ctr"/>
            <a:r>
              <a:rPr kumimoji="1" lang="ja-JP" altLang="en-US" sz="1400" b="1" dirty="0">
                <a:solidFill>
                  <a:schemeClr val="bg1"/>
                </a:solidFill>
                <a:latin typeface="Meiryo" charset="-128"/>
                <a:ea typeface="Meiryo" charset="-128"/>
                <a:cs typeface="Meiryo" charset="-128"/>
              </a:rPr>
              <a:t>推論モデル</a:t>
            </a:r>
            <a:r>
              <a:rPr kumimoji="1" lang="ja-JP" altLang="en-US" sz="1400" b="1">
                <a:solidFill>
                  <a:schemeClr val="bg1"/>
                </a:solidFill>
                <a:latin typeface="Meiryo" charset="-128"/>
                <a:ea typeface="Meiryo" charset="-128"/>
                <a:cs typeface="Meiryo" charset="-128"/>
              </a:rPr>
              <a:t>とのマッチング</a:t>
            </a:r>
            <a:endParaRPr kumimoji="1" lang="ja-JP" altLang="en-US" sz="1400" b="1" dirty="0">
              <a:solidFill>
                <a:schemeClr val="bg1"/>
              </a:solidFill>
              <a:latin typeface="Meiryo" charset="-128"/>
              <a:ea typeface="Meiryo" charset="-128"/>
              <a:cs typeface="Meiryo" charset="-128"/>
            </a:endParaRPr>
          </a:p>
        </p:txBody>
      </p:sp>
      <p:sp>
        <p:nvSpPr>
          <p:cNvPr id="68" name="フローチャート: 磁気ディスク 67"/>
          <p:cNvSpPr/>
          <p:nvPr/>
        </p:nvSpPr>
        <p:spPr>
          <a:xfrm>
            <a:off x="6334212" y="4623846"/>
            <a:ext cx="1312554" cy="912370"/>
          </a:xfrm>
          <a:prstGeom prst="flowChartMagneticDisk">
            <a:avLst/>
          </a:prstGeom>
          <a:solidFill>
            <a:schemeClr val="accent3">
              <a:lumMod val="50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フローチャート: 磁気ディスク 68"/>
          <p:cNvSpPr/>
          <p:nvPr/>
        </p:nvSpPr>
        <p:spPr>
          <a:xfrm>
            <a:off x="1450533" y="4623846"/>
            <a:ext cx="1312554" cy="912370"/>
          </a:xfrm>
          <a:prstGeom prst="flowChartMagneticDisk">
            <a:avLst/>
          </a:prstGeom>
          <a:solidFill>
            <a:srgbClr val="7030A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テキスト ボックス 69"/>
          <p:cNvSpPr txBox="1"/>
          <p:nvPr/>
        </p:nvSpPr>
        <p:spPr>
          <a:xfrm>
            <a:off x="1834940" y="5004812"/>
            <a:ext cx="543739" cy="523220"/>
          </a:xfrm>
          <a:prstGeom prst="rect">
            <a:avLst/>
          </a:prstGeom>
          <a:noFill/>
        </p:spPr>
        <p:txBody>
          <a:bodyPr wrap="none" rtlCol="0">
            <a:spAutoFit/>
          </a:bodyPr>
          <a:lstStyle/>
          <a:p>
            <a:pPr algn="ctr"/>
            <a:r>
              <a:rPr lang="ja-JP" altLang="en-US" sz="2800" b="1" dirty="0">
                <a:solidFill>
                  <a:schemeClr val="bg1"/>
                </a:solidFill>
                <a:latin typeface="Meiryo" charset="-128"/>
                <a:ea typeface="Meiryo" charset="-128"/>
                <a:cs typeface="Meiryo" charset="-128"/>
              </a:rPr>
              <a:t>猫</a:t>
            </a:r>
            <a:endParaRPr kumimoji="1" lang="ja-JP" altLang="en-US" sz="1000" dirty="0">
              <a:solidFill>
                <a:schemeClr val="bg1"/>
              </a:solidFill>
              <a:latin typeface="Meiryo" charset="-128"/>
              <a:ea typeface="Meiryo" charset="-128"/>
              <a:cs typeface="Meiryo" charset="-128"/>
            </a:endParaRPr>
          </a:p>
        </p:txBody>
      </p:sp>
      <p:sp>
        <p:nvSpPr>
          <p:cNvPr id="71" name="テキスト ボックス 70"/>
          <p:cNvSpPr txBox="1"/>
          <p:nvPr/>
        </p:nvSpPr>
        <p:spPr>
          <a:xfrm>
            <a:off x="6718618" y="5012996"/>
            <a:ext cx="543739" cy="523220"/>
          </a:xfrm>
          <a:prstGeom prst="rect">
            <a:avLst/>
          </a:prstGeom>
          <a:noFill/>
        </p:spPr>
        <p:txBody>
          <a:bodyPr wrap="none" rtlCol="0">
            <a:spAutoFit/>
          </a:bodyPr>
          <a:lstStyle/>
          <a:p>
            <a:pPr algn="ctr"/>
            <a:r>
              <a:rPr lang="ja-JP" altLang="en-US" sz="2800" b="1" dirty="0">
                <a:solidFill>
                  <a:schemeClr val="bg1"/>
                </a:solidFill>
                <a:latin typeface="Meiryo" charset="-128"/>
                <a:ea typeface="Meiryo" charset="-128"/>
                <a:cs typeface="Meiryo" charset="-128"/>
              </a:rPr>
              <a:t>犬</a:t>
            </a:r>
            <a:endParaRPr kumimoji="1" lang="ja-JP" altLang="en-US" sz="1000" dirty="0">
              <a:solidFill>
                <a:schemeClr val="bg1"/>
              </a:solidFill>
              <a:latin typeface="Meiryo" charset="-128"/>
              <a:ea typeface="Meiryo" charset="-128"/>
              <a:cs typeface="Meiryo" charset="-128"/>
            </a:endParaRPr>
          </a:p>
        </p:txBody>
      </p:sp>
      <p:sp>
        <p:nvSpPr>
          <p:cNvPr id="72" name="テキスト ボックス 71"/>
          <p:cNvSpPr txBox="1"/>
          <p:nvPr/>
        </p:nvSpPr>
        <p:spPr>
          <a:xfrm>
            <a:off x="6577555" y="4687199"/>
            <a:ext cx="825867" cy="246221"/>
          </a:xfrm>
          <a:prstGeom prst="rect">
            <a:avLst/>
          </a:prstGeom>
          <a:noFill/>
        </p:spPr>
        <p:txBody>
          <a:bodyPr wrap="none" rtlCol="0">
            <a:spAutoFit/>
          </a:bodyPr>
          <a:lstStyle/>
          <a:p>
            <a:pPr algn="ctr"/>
            <a:r>
              <a:rPr kumimoji="1" lang="ja-JP" altLang="en-US" sz="1000">
                <a:solidFill>
                  <a:schemeClr val="bg1"/>
                </a:solidFill>
                <a:latin typeface="Meiryo" charset="-128"/>
                <a:ea typeface="Meiryo" charset="-128"/>
                <a:cs typeface="Meiryo" charset="-128"/>
              </a:rPr>
              <a:t>推論</a:t>
            </a:r>
            <a:r>
              <a:rPr kumimoji="1" lang="ja-JP" altLang="en-US" sz="1000" dirty="0">
                <a:solidFill>
                  <a:schemeClr val="bg1"/>
                </a:solidFill>
                <a:latin typeface="Meiryo" charset="-128"/>
                <a:ea typeface="Meiryo" charset="-128"/>
                <a:cs typeface="Meiryo" charset="-128"/>
              </a:rPr>
              <a:t>モデル</a:t>
            </a:r>
          </a:p>
        </p:txBody>
      </p:sp>
      <p:sp>
        <p:nvSpPr>
          <p:cNvPr id="73" name="テキスト ボックス 72"/>
          <p:cNvSpPr txBox="1"/>
          <p:nvPr/>
        </p:nvSpPr>
        <p:spPr>
          <a:xfrm>
            <a:off x="1693875" y="4662226"/>
            <a:ext cx="825867" cy="246221"/>
          </a:xfrm>
          <a:prstGeom prst="rect">
            <a:avLst/>
          </a:prstGeom>
          <a:noFill/>
        </p:spPr>
        <p:txBody>
          <a:bodyPr wrap="none" rtlCol="0">
            <a:spAutoFit/>
          </a:bodyPr>
          <a:lstStyle/>
          <a:p>
            <a:pPr algn="ctr"/>
            <a:r>
              <a:rPr kumimoji="1" lang="ja-JP" altLang="en-US" sz="1000" dirty="0">
                <a:solidFill>
                  <a:schemeClr val="bg1"/>
                </a:solidFill>
                <a:latin typeface="Meiryo" charset="-128"/>
                <a:ea typeface="Meiryo" charset="-128"/>
                <a:cs typeface="Meiryo" charset="-128"/>
              </a:rPr>
              <a:t>推論モデル</a:t>
            </a:r>
          </a:p>
        </p:txBody>
      </p:sp>
      <p:sp>
        <p:nvSpPr>
          <p:cNvPr id="74" name="テキスト ボックス 73"/>
          <p:cNvSpPr txBox="1"/>
          <p:nvPr/>
        </p:nvSpPr>
        <p:spPr>
          <a:xfrm>
            <a:off x="3546353" y="5017301"/>
            <a:ext cx="2074606" cy="461665"/>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「猫」の推論モデル</a:t>
            </a:r>
            <a:r>
              <a:rPr lang="ja-JP" altLang="en-US" sz="1200" dirty="0">
                <a:solidFill>
                  <a:schemeClr val="bg1"/>
                </a:solidFill>
                <a:latin typeface="Meiryo" charset="-128"/>
                <a:ea typeface="Meiryo" charset="-128"/>
                <a:cs typeface="Meiryo" charset="-128"/>
              </a:rPr>
              <a:t>に</a:t>
            </a:r>
            <a:endParaRPr lang="en-US" altLang="ja-JP" sz="1200" dirty="0">
              <a:solidFill>
                <a:schemeClr val="bg1"/>
              </a:solidFill>
              <a:latin typeface="Meiryo" charset="-128"/>
              <a:ea typeface="Meiryo" charset="-128"/>
              <a:cs typeface="Meiryo" charset="-128"/>
            </a:endParaRPr>
          </a:p>
          <a:p>
            <a:pPr algn="ctr"/>
            <a:r>
              <a:rPr lang="en-US" altLang="ja-JP" sz="1200" dirty="0">
                <a:solidFill>
                  <a:schemeClr val="bg1"/>
                </a:solidFill>
                <a:latin typeface="Meiryo" charset="-128"/>
                <a:ea typeface="Meiryo" charset="-128"/>
                <a:cs typeface="Meiryo" charset="-128"/>
              </a:rPr>
              <a:t>98%</a:t>
            </a:r>
            <a:r>
              <a:rPr lang="ja-JP" altLang="en-US" sz="1200" dirty="0">
                <a:solidFill>
                  <a:schemeClr val="bg1"/>
                </a:solidFill>
                <a:latin typeface="Meiryo" charset="-128"/>
                <a:ea typeface="Meiryo" charset="-128"/>
                <a:cs typeface="Meiryo" charset="-128"/>
              </a:rPr>
              <a:t>の割合で一致している</a:t>
            </a:r>
            <a:endParaRPr kumimoji="1" lang="ja-JP" altLang="en-US" sz="1200" dirty="0">
              <a:solidFill>
                <a:schemeClr val="bg1"/>
              </a:solidFill>
              <a:latin typeface="Meiryo" charset="-128"/>
              <a:ea typeface="Meiryo" charset="-128"/>
              <a:cs typeface="Meiryo" charset="-128"/>
            </a:endParaRPr>
          </a:p>
        </p:txBody>
      </p:sp>
      <p:sp>
        <p:nvSpPr>
          <p:cNvPr id="75" name="テキスト ボックス 74"/>
          <p:cNvSpPr txBox="1"/>
          <p:nvPr/>
        </p:nvSpPr>
        <p:spPr>
          <a:xfrm>
            <a:off x="3037565" y="5939748"/>
            <a:ext cx="3057248" cy="646331"/>
          </a:xfrm>
          <a:prstGeom prst="rect">
            <a:avLst/>
          </a:prstGeom>
          <a:noFill/>
        </p:spPr>
        <p:txBody>
          <a:bodyPr wrap="none" rtlCol="0">
            <a:spAutoFit/>
          </a:bodyPr>
          <a:lstStyle/>
          <a:p>
            <a:pPr algn="ctr"/>
            <a:r>
              <a:rPr kumimoji="1" lang="ja-JP" altLang="en-US" sz="2000" b="1" dirty="0">
                <a:solidFill>
                  <a:schemeClr val="accent3">
                    <a:lumMod val="75000"/>
                  </a:schemeClr>
                </a:solidFill>
                <a:latin typeface="Meiryo" charset="-128"/>
                <a:ea typeface="Meiryo" charset="-128"/>
                <a:cs typeface="Meiryo" charset="-128"/>
              </a:rPr>
              <a:t>推論結果</a:t>
            </a:r>
            <a:endParaRPr kumimoji="1" lang="en-US" altLang="ja-JP" sz="2000" b="1" dirty="0">
              <a:solidFill>
                <a:schemeClr val="accent3">
                  <a:lumMod val="75000"/>
                </a:schemeClr>
              </a:solidFill>
              <a:latin typeface="Meiryo" charset="-128"/>
              <a:ea typeface="Meiryo" charset="-128"/>
              <a:cs typeface="Meiryo" charset="-128"/>
            </a:endParaRPr>
          </a:p>
          <a:p>
            <a:pPr algn="ctr"/>
            <a:r>
              <a:rPr lang="ja-JP" altLang="en-US" sz="1600" dirty="0">
                <a:solidFill>
                  <a:schemeClr val="accent3">
                    <a:lumMod val="75000"/>
                  </a:schemeClr>
                </a:solidFill>
                <a:latin typeface="Meiryo" charset="-128"/>
                <a:ea typeface="Meiryo" charset="-128"/>
                <a:cs typeface="Meiryo" charset="-128"/>
              </a:rPr>
              <a:t>だから「この画像は猫である」</a:t>
            </a:r>
            <a:endParaRPr kumimoji="1" lang="ja-JP" altLang="en-US" sz="1600" dirty="0">
              <a:solidFill>
                <a:schemeClr val="accent3">
                  <a:lumMod val="75000"/>
                </a:schemeClr>
              </a:solidFill>
              <a:latin typeface="Meiryo" charset="-128"/>
              <a:ea typeface="Meiryo" charset="-128"/>
              <a:cs typeface="Meiryo" charset="-128"/>
            </a:endParaRPr>
          </a:p>
        </p:txBody>
      </p:sp>
      <p:sp>
        <p:nvSpPr>
          <p:cNvPr id="76" name="テキスト ボックス 75"/>
          <p:cNvSpPr txBox="1"/>
          <p:nvPr/>
        </p:nvSpPr>
        <p:spPr>
          <a:xfrm>
            <a:off x="3633279" y="3995597"/>
            <a:ext cx="1877437" cy="461665"/>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「特徴量」に着目して</a:t>
            </a:r>
            <a:endParaRPr kumimoji="1" lang="en-US" altLang="ja-JP" sz="1200"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それぞれの値を計算する</a:t>
            </a:r>
            <a:endParaRPr kumimoji="1" lang="ja-JP" altLang="en-US" sz="1200" dirty="0">
              <a:solidFill>
                <a:schemeClr val="bg1"/>
              </a:solidFill>
              <a:latin typeface="Meiryo" charset="-128"/>
              <a:ea typeface="Meiryo" charset="-128"/>
              <a:cs typeface="Meiryo" charset="-128"/>
            </a:endParaRPr>
          </a:p>
        </p:txBody>
      </p:sp>
      <p:sp>
        <p:nvSpPr>
          <p:cNvPr id="83" name="テキスト ボックス 82"/>
          <p:cNvSpPr txBox="1"/>
          <p:nvPr/>
        </p:nvSpPr>
        <p:spPr>
          <a:xfrm>
            <a:off x="4120594" y="3111460"/>
            <a:ext cx="902811" cy="523220"/>
          </a:xfrm>
          <a:prstGeom prst="rect">
            <a:avLst/>
          </a:prstGeom>
          <a:noFill/>
        </p:spPr>
        <p:txBody>
          <a:bodyPr wrap="none" rtlCol="0">
            <a:spAutoFit/>
          </a:bodyPr>
          <a:lstStyle/>
          <a:p>
            <a:pPr algn="ctr"/>
            <a:r>
              <a:rPr kumimoji="1" lang="ja-JP" altLang="en-US" sz="2800" b="1">
                <a:solidFill>
                  <a:schemeClr val="bg1"/>
                </a:solidFill>
                <a:latin typeface="Meiryo" charset="-128"/>
                <a:ea typeface="Meiryo" charset="-128"/>
                <a:cs typeface="Meiryo" charset="-128"/>
              </a:rPr>
              <a:t>推論</a:t>
            </a:r>
            <a:endParaRPr kumimoji="1" lang="ja-JP" altLang="en-US" sz="2800" b="1" dirty="0">
              <a:solidFill>
                <a:schemeClr val="bg1"/>
              </a:solidFill>
              <a:latin typeface="Meiryo" charset="-128"/>
              <a:ea typeface="Meiryo" charset="-128"/>
              <a:cs typeface="Meiryo" charset="-128"/>
            </a:endParaRPr>
          </a:p>
        </p:txBody>
      </p:sp>
      <p:sp>
        <p:nvSpPr>
          <p:cNvPr id="85" name="下矢印 84"/>
          <p:cNvSpPr/>
          <p:nvPr/>
        </p:nvSpPr>
        <p:spPr>
          <a:xfrm>
            <a:off x="4170963" y="5611426"/>
            <a:ext cx="813662" cy="309993"/>
          </a:xfrm>
          <a:prstGeom prst="down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上下矢印 85"/>
          <p:cNvSpPr/>
          <p:nvPr/>
        </p:nvSpPr>
        <p:spPr>
          <a:xfrm rot="16200000">
            <a:off x="2901185" y="4838706"/>
            <a:ext cx="348037" cy="537463"/>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上下矢印 86"/>
          <p:cNvSpPr/>
          <p:nvPr/>
        </p:nvSpPr>
        <p:spPr>
          <a:xfrm rot="5400000">
            <a:off x="5881748" y="4838707"/>
            <a:ext cx="348037" cy="537463"/>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下矢印 87"/>
          <p:cNvSpPr/>
          <p:nvPr/>
        </p:nvSpPr>
        <p:spPr>
          <a:xfrm>
            <a:off x="4170963" y="4417542"/>
            <a:ext cx="813662" cy="255345"/>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四角形吹き出し 44"/>
          <p:cNvSpPr/>
          <p:nvPr/>
        </p:nvSpPr>
        <p:spPr>
          <a:xfrm>
            <a:off x="5860315" y="867302"/>
            <a:ext cx="873162" cy="1958571"/>
          </a:xfrm>
          <a:prstGeom prst="wedgeRectCallout">
            <a:avLst>
              <a:gd name="adj1" fmla="val -93588"/>
              <a:gd name="adj2" fmla="val 95919"/>
            </a:avLst>
          </a:prstGeom>
          <a:solidFill>
            <a:schemeClr val="accent6">
              <a:lumMod val="20000"/>
              <a:lumOff val="8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テキスト ボックス 45"/>
          <p:cNvSpPr txBox="1"/>
          <p:nvPr/>
        </p:nvSpPr>
        <p:spPr>
          <a:xfrm>
            <a:off x="5871822" y="923471"/>
            <a:ext cx="904998" cy="338554"/>
          </a:xfrm>
          <a:prstGeom prst="rect">
            <a:avLst/>
          </a:prstGeom>
          <a:noFill/>
        </p:spPr>
        <p:txBody>
          <a:bodyPr wrap="square" rtlCol="0">
            <a:spAutoFit/>
          </a:bodyPr>
          <a:lstStyle/>
          <a:p>
            <a:pPr algn="ctr"/>
            <a:r>
              <a:rPr kumimoji="1" lang="ja-JP" altLang="en-US" sz="1600" b="1" dirty="0">
                <a:solidFill>
                  <a:schemeClr val="accent6">
                    <a:lumMod val="50000"/>
                  </a:schemeClr>
                </a:solidFill>
                <a:latin typeface="Meiryo" charset="-128"/>
                <a:ea typeface="Meiryo" charset="-128"/>
                <a:cs typeface="Meiryo" charset="-128"/>
              </a:rPr>
              <a:t>特徴量</a:t>
            </a:r>
          </a:p>
        </p:txBody>
      </p:sp>
      <p:sp>
        <p:nvSpPr>
          <p:cNvPr id="66" name="テキスト ボックス 65"/>
          <p:cNvSpPr txBox="1"/>
          <p:nvPr/>
        </p:nvSpPr>
        <p:spPr>
          <a:xfrm>
            <a:off x="3858302" y="919751"/>
            <a:ext cx="1415772" cy="338554"/>
          </a:xfrm>
          <a:prstGeom prst="rect">
            <a:avLst/>
          </a:prstGeom>
          <a:noFill/>
        </p:spPr>
        <p:txBody>
          <a:bodyPr wrap="none" rtlCol="0">
            <a:spAutoFit/>
          </a:bodyPr>
          <a:lstStyle/>
          <a:p>
            <a:pPr algn="ctr"/>
            <a:r>
              <a:rPr kumimoji="1" lang="ja-JP" altLang="en-US" sz="1600" b="1" dirty="0">
                <a:solidFill>
                  <a:schemeClr val="accent6">
                    <a:lumMod val="50000"/>
                  </a:schemeClr>
                </a:solidFill>
                <a:latin typeface="Meiryo" charset="-128"/>
                <a:ea typeface="Meiryo" charset="-128"/>
                <a:cs typeface="Meiryo" charset="-128"/>
              </a:rPr>
              <a:t>未知のデータ</a:t>
            </a:r>
          </a:p>
        </p:txBody>
      </p:sp>
      <p:sp>
        <p:nvSpPr>
          <p:cNvPr id="77" name="角丸四角形 76"/>
          <p:cNvSpPr/>
          <p:nvPr/>
        </p:nvSpPr>
        <p:spPr>
          <a:xfrm>
            <a:off x="4800600" y="1994481"/>
            <a:ext cx="410705" cy="338899"/>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角丸四角形 77"/>
          <p:cNvSpPr/>
          <p:nvPr/>
        </p:nvSpPr>
        <p:spPr>
          <a:xfrm>
            <a:off x="4908549" y="1155332"/>
            <a:ext cx="836909" cy="663732"/>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角丸四角形 78"/>
          <p:cNvSpPr/>
          <p:nvPr/>
        </p:nvSpPr>
        <p:spPr>
          <a:xfrm>
            <a:off x="4316278" y="2271768"/>
            <a:ext cx="484322" cy="375975"/>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下矢印 83"/>
          <p:cNvSpPr/>
          <p:nvPr/>
        </p:nvSpPr>
        <p:spPr>
          <a:xfrm>
            <a:off x="4176825" y="2801467"/>
            <a:ext cx="813662" cy="309993"/>
          </a:xfrm>
          <a:prstGeom prst="down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p:cNvSpPr txBox="1"/>
          <p:nvPr/>
        </p:nvSpPr>
        <p:spPr>
          <a:xfrm>
            <a:off x="6069552" y="1327082"/>
            <a:ext cx="492443" cy="461665"/>
          </a:xfrm>
          <a:prstGeom prst="rect">
            <a:avLst/>
          </a:prstGeom>
          <a:noFill/>
        </p:spPr>
        <p:txBody>
          <a:bodyPr wrap="none" rtlCol="0">
            <a:spAutoFit/>
          </a:bodyPr>
          <a:lstStyle/>
          <a:p>
            <a:pPr algn="ctr"/>
            <a:r>
              <a:rPr kumimoji="1" lang="ja-JP" altLang="en-US" sz="2400" dirty="0">
                <a:solidFill>
                  <a:schemeClr val="accent6">
                    <a:lumMod val="50000"/>
                  </a:schemeClr>
                </a:solidFill>
                <a:latin typeface="Meiryo" charset="-128"/>
                <a:ea typeface="Meiryo" charset="-128"/>
                <a:cs typeface="Meiryo" charset="-128"/>
              </a:rPr>
              <a:t>耳</a:t>
            </a:r>
          </a:p>
        </p:txBody>
      </p:sp>
      <p:sp>
        <p:nvSpPr>
          <p:cNvPr id="30" name="テキスト ボックス 29"/>
          <p:cNvSpPr txBox="1"/>
          <p:nvPr/>
        </p:nvSpPr>
        <p:spPr>
          <a:xfrm>
            <a:off x="6055766" y="1809613"/>
            <a:ext cx="492443" cy="461665"/>
          </a:xfrm>
          <a:prstGeom prst="rect">
            <a:avLst/>
          </a:prstGeom>
          <a:noFill/>
        </p:spPr>
        <p:txBody>
          <a:bodyPr wrap="none" rtlCol="0">
            <a:spAutoFit/>
          </a:bodyPr>
          <a:lstStyle/>
          <a:p>
            <a:pPr algn="ctr"/>
            <a:r>
              <a:rPr kumimoji="1" lang="ja-JP" altLang="en-US" sz="2400" dirty="0">
                <a:solidFill>
                  <a:schemeClr val="accent6">
                    <a:lumMod val="50000"/>
                  </a:schemeClr>
                </a:solidFill>
                <a:latin typeface="Meiryo" charset="-128"/>
                <a:ea typeface="Meiryo" charset="-128"/>
                <a:cs typeface="Meiryo" charset="-128"/>
              </a:rPr>
              <a:t>目</a:t>
            </a:r>
          </a:p>
        </p:txBody>
      </p:sp>
      <p:sp>
        <p:nvSpPr>
          <p:cNvPr id="31" name="テキスト ボックス 30"/>
          <p:cNvSpPr txBox="1"/>
          <p:nvPr/>
        </p:nvSpPr>
        <p:spPr>
          <a:xfrm>
            <a:off x="6069552" y="2336741"/>
            <a:ext cx="492443" cy="461665"/>
          </a:xfrm>
          <a:prstGeom prst="rect">
            <a:avLst/>
          </a:prstGeom>
          <a:noFill/>
        </p:spPr>
        <p:txBody>
          <a:bodyPr wrap="none" rtlCol="0">
            <a:spAutoFit/>
          </a:bodyPr>
          <a:lstStyle/>
          <a:p>
            <a:pPr algn="ctr"/>
            <a:r>
              <a:rPr kumimoji="1" lang="ja-JP" altLang="en-US" sz="2400" dirty="0">
                <a:solidFill>
                  <a:schemeClr val="accent6">
                    <a:lumMod val="50000"/>
                  </a:schemeClr>
                </a:solidFill>
                <a:latin typeface="Meiryo" charset="-128"/>
                <a:ea typeface="Meiryo" charset="-128"/>
                <a:cs typeface="Meiryo" charset="-128"/>
              </a:rPr>
              <a:t>口</a:t>
            </a:r>
          </a:p>
        </p:txBody>
      </p:sp>
      <p:cxnSp>
        <p:nvCxnSpPr>
          <p:cNvPr id="32" name="直線コネクタ 31"/>
          <p:cNvCxnSpPr>
            <a:stCxn id="78" idx="3"/>
            <a:endCxn id="29" idx="1"/>
          </p:cNvCxnSpPr>
          <p:nvPr/>
        </p:nvCxnSpPr>
        <p:spPr>
          <a:xfrm>
            <a:off x="5745458" y="1487198"/>
            <a:ext cx="324094" cy="70717"/>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3" name="直線コネクタ 32"/>
          <p:cNvCxnSpPr>
            <a:stCxn id="77" idx="3"/>
            <a:endCxn id="30" idx="1"/>
          </p:cNvCxnSpPr>
          <p:nvPr/>
        </p:nvCxnSpPr>
        <p:spPr>
          <a:xfrm flipV="1">
            <a:off x="5211305" y="2040446"/>
            <a:ext cx="844461" cy="123485"/>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4" name="直線コネクタ 33"/>
          <p:cNvCxnSpPr>
            <a:stCxn id="79" idx="3"/>
            <a:endCxn id="31" idx="1"/>
          </p:cNvCxnSpPr>
          <p:nvPr/>
        </p:nvCxnSpPr>
        <p:spPr>
          <a:xfrm>
            <a:off x="4800600" y="2459756"/>
            <a:ext cx="1268952" cy="107818"/>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2788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グループ化 78">
            <a:extLst>
              <a:ext uri="{FF2B5EF4-FFF2-40B4-BE49-F238E27FC236}">
                <a16:creationId xmlns:a16="http://schemas.microsoft.com/office/drawing/2014/main" id="{551F887E-9576-D946-8739-E50D5589A341}"/>
              </a:ext>
            </a:extLst>
          </p:cNvPr>
          <p:cNvGrpSpPr/>
          <p:nvPr/>
        </p:nvGrpSpPr>
        <p:grpSpPr>
          <a:xfrm rot="10800000" flipH="1">
            <a:off x="2104883" y="997534"/>
            <a:ext cx="1943254" cy="1635873"/>
            <a:chOff x="2089874" y="1016872"/>
            <a:chExt cx="1943254" cy="1635873"/>
          </a:xfrm>
          <a:solidFill>
            <a:schemeClr val="accent6">
              <a:lumMod val="40000"/>
              <a:lumOff val="60000"/>
            </a:schemeClr>
          </a:solidFill>
        </p:grpSpPr>
        <p:sp>
          <p:nvSpPr>
            <p:cNvPr id="76" name="角丸四角形 75">
              <a:extLst>
                <a:ext uri="{FF2B5EF4-FFF2-40B4-BE49-F238E27FC236}">
                  <a16:creationId xmlns:a16="http://schemas.microsoft.com/office/drawing/2014/main" id="{938F1EBC-D655-134E-B297-77634064F32F}"/>
                </a:ext>
              </a:extLst>
            </p:cNvPr>
            <p:cNvSpPr/>
            <p:nvPr/>
          </p:nvSpPr>
          <p:spPr>
            <a:xfrm>
              <a:off x="2339683" y="1016872"/>
              <a:ext cx="1693445" cy="1464051"/>
            </a:xfrm>
            <a:prstGeom prst="roundRect">
              <a:avLst>
                <a:gd name="adj" fmla="val 0"/>
              </a:avLst>
            </a:prstGeom>
            <a:grp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角丸四角形 76">
              <a:extLst>
                <a:ext uri="{FF2B5EF4-FFF2-40B4-BE49-F238E27FC236}">
                  <a16:creationId xmlns:a16="http://schemas.microsoft.com/office/drawing/2014/main" id="{8E973FE9-3D2F-E54F-B508-04CB6188CF6B}"/>
                </a:ext>
              </a:extLst>
            </p:cNvPr>
            <p:cNvSpPr/>
            <p:nvPr/>
          </p:nvSpPr>
          <p:spPr>
            <a:xfrm>
              <a:off x="2202873" y="1102783"/>
              <a:ext cx="1693445" cy="1464051"/>
            </a:xfrm>
            <a:prstGeom prst="roundRect">
              <a:avLst>
                <a:gd name="adj" fmla="val 0"/>
              </a:avLst>
            </a:prstGeom>
            <a:grp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角丸四角形 77">
              <a:extLst>
                <a:ext uri="{FF2B5EF4-FFF2-40B4-BE49-F238E27FC236}">
                  <a16:creationId xmlns:a16="http://schemas.microsoft.com/office/drawing/2014/main" id="{4F8F8488-27FE-3246-A1C1-C990EC5EBB4C}"/>
                </a:ext>
              </a:extLst>
            </p:cNvPr>
            <p:cNvSpPr/>
            <p:nvPr/>
          </p:nvSpPr>
          <p:spPr>
            <a:xfrm>
              <a:off x="2089874" y="1188694"/>
              <a:ext cx="1693445" cy="1464051"/>
            </a:xfrm>
            <a:prstGeom prst="roundRect">
              <a:avLst>
                <a:gd name="adj" fmla="val 0"/>
              </a:avLst>
            </a:prstGeom>
            <a:grp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 name="タイトル 1">
            <a:extLst>
              <a:ext uri="{FF2B5EF4-FFF2-40B4-BE49-F238E27FC236}">
                <a16:creationId xmlns:a16="http://schemas.microsoft.com/office/drawing/2014/main" id="{B4926A1A-D36F-0542-A0FA-346FCBF108C5}"/>
              </a:ext>
            </a:extLst>
          </p:cNvPr>
          <p:cNvSpPr>
            <a:spLocks noGrp="1"/>
          </p:cNvSpPr>
          <p:nvPr>
            <p:ph type="title"/>
          </p:nvPr>
        </p:nvSpPr>
        <p:spPr/>
        <p:txBody>
          <a:bodyPr/>
          <a:lstStyle/>
          <a:p>
            <a:r>
              <a:rPr kumimoji="1" lang="ja-JP" altLang="en-US"/>
              <a:t>一般的機械学習とディープラーニングとの違い</a:t>
            </a:r>
          </a:p>
        </p:txBody>
      </p:sp>
      <p:sp>
        <p:nvSpPr>
          <p:cNvPr id="3" name="スライド番号プレースホルダー 2">
            <a:extLst>
              <a:ext uri="{FF2B5EF4-FFF2-40B4-BE49-F238E27FC236}">
                <a16:creationId xmlns:a16="http://schemas.microsoft.com/office/drawing/2014/main" id="{72C6D3E6-C3AB-1440-A3AA-A528A4046DEE}"/>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endParaRPr kumimoji="1" lang="ja-JP" altLang="en-US" dirty="0"/>
          </a:p>
        </p:txBody>
      </p:sp>
      <p:sp>
        <p:nvSpPr>
          <p:cNvPr id="38" name="角丸四角形 37">
            <a:extLst>
              <a:ext uri="{FF2B5EF4-FFF2-40B4-BE49-F238E27FC236}">
                <a16:creationId xmlns:a16="http://schemas.microsoft.com/office/drawing/2014/main" id="{67B767FB-4585-0E42-8882-76E6C2C383BF}"/>
              </a:ext>
            </a:extLst>
          </p:cNvPr>
          <p:cNvSpPr/>
          <p:nvPr/>
        </p:nvSpPr>
        <p:spPr>
          <a:xfrm>
            <a:off x="1955012" y="884916"/>
            <a:ext cx="1693445" cy="1464051"/>
          </a:xfrm>
          <a:prstGeom prst="roundRect">
            <a:avLst>
              <a:gd name="adj" fmla="val 0"/>
            </a:avLst>
          </a:prstGeom>
          <a:solidFill>
            <a:schemeClr val="accent6">
              <a:lumMod val="20000"/>
              <a:lumOff val="8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a:extLst>
              <a:ext uri="{FF2B5EF4-FFF2-40B4-BE49-F238E27FC236}">
                <a16:creationId xmlns:a16="http://schemas.microsoft.com/office/drawing/2014/main" id="{FB87920E-D6B5-8547-A011-7DDF3F084D17}"/>
              </a:ext>
            </a:extLst>
          </p:cNvPr>
          <p:cNvSpPr txBox="1"/>
          <p:nvPr/>
        </p:nvSpPr>
        <p:spPr>
          <a:xfrm>
            <a:off x="2383990" y="1373639"/>
            <a:ext cx="835485" cy="307777"/>
          </a:xfrm>
          <a:prstGeom prst="rect">
            <a:avLst/>
          </a:prstGeom>
          <a:noFill/>
        </p:spPr>
        <p:txBody>
          <a:bodyPr wrap="none" rtlCol="0">
            <a:spAutoFit/>
          </a:bodyPr>
          <a:lstStyle/>
          <a:p>
            <a:pPr algn="ctr"/>
            <a:r>
              <a:rPr kumimoji="1" lang="ja-JP" altLang="en-US" sz="1400">
                <a:solidFill>
                  <a:schemeClr val="accent6">
                    <a:lumMod val="50000"/>
                  </a:schemeClr>
                </a:solidFill>
                <a:latin typeface="Meiryo" charset="-128"/>
                <a:ea typeface="Meiryo" charset="-128"/>
                <a:cs typeface="Meiryo" charset="-128"/>
              </a:rPr>
              <a:t>耳</a:t>
            </a:r>
            <a:r>
              <a:rPr kumimoji="1" lang="en-US" altLang="ja-JP" sz="1400" dirty="0">
                <a:solidFill>
                  <a:schemeClr val="accent6">
                    <a:lumMod val="50000"/>
                  </a:schemeClr>
                </a:solidFill>
                <a:latin typeface="Meiryo" charset="-128"/>
                <a:ea typeface="Meiryo" charset="-128"/>
                <a:cs typeface="Meiryo" charset="-128"/>
              </a:rPr>
              <a:t> 27%</a:t>
            </a:r>
            <a:endParaRPr kumimoji="1" lang="ja-JP" altLang="en-US" sz="1400" dirty="0">
              <a:solidFill>
                <a:schemeClr val="accent6">
                  <a:lumMod val="50000"/>
                </a:schemeClr>
              </a:solidFill>
              <a:latin typeface="Meiryo" charset="-128"/>
              <a:ea typeface="Meiryo" charset="-128"/>
              <a:cs typeface="Meiryo" charset="-128"/>
            </a:endParaRPr>
          </a:p>
        </p:txBody>
      </p:sp>
      <p:sp>
        <p:nvSpPr>
          <p:cNvPr id="40" name="テキスト ボックス 39">
            <a:extLst>
              <a:ext uri="{FF2B5EF4-FFF2-40B4-BE49-F238E27FC236}">
                <a16:creationId xmlns:a16="http://schemas.microsoft.com/office/drawing/2014/main" id="{FD94B8C2-FC32-3A40-8F4B-CB75AE8D659D}"/>
              </a:ext>
            </a:extLst>
          </p:cNvPr>
          <p:cNvSpPr txBox="1"/>
          <p:nvPr/>
        </p:nvSpPr>
        <p:spPr>
          <a:xfrm>
            <a:off x="2383990" y="1622701"/>
            <a:ext cx="835485" cy="307777"/>
          </a:xfrm>
          <a:prstGeom prst="rect">
            <a:avLst/>
          </a:prstGeom>
          <a:noFill/>
        </p:spPr>
        <p:txBody>
          <a:bodyPr wrap="none" rtlCol="0">
            <a:spAutoFit/>
          </a:bodyPr>
          <a:lstStyle/>
          <a:p>
            <a:pPr algn="ctr"/>
            <a:r>
              <a:rPr kumimoji="1" lang="ja-JP" altLang="en-US" sz="1400">
                <a:solidFill>
                  <a:schemeClr val="accent6">
                    <a:lumMod val="50000"/>
                  </a:schemeClr>
                </a:solidFill>
                <a:latin typeface="Meiryo" charset="-128"/>
                <a:ea typeface="Meiryo" charset="-128"/>
                <a:cs typeface="Meiryo" charset="-128"/>
              </a:rPr>
              <a:t>目</a:t>
            </a:r>
            <a:r>
              <a:rPr kumimoji="1" lang="en-US" altLang="ja-JP" sz="1400" dirty="0">
                <a:solidFill>
                  <a:schemeClr val="accent6">
                    <a:lumMod val="50000"/>
                  </a:schemeClr>
                </a:solidFill>
                <a:latin typeface="Meiryo" charset="-128"/>
                <a:ea typeface="Meiryo" charset="-128"/>
                <a:cs typeface="Meiryo" charset="-128"/>
              </a:rPr>
              <a:t> 48%</a:t>
            </a:r>
            <a:endParaRPr kumimoji="1" lang="ja-JP" altLang="en-US" sz="1400" dirty="0">
              <a:solidFill>
                <a:schemeClr val="accent6">
                  <a:lumMod val="50000"/>
                </a:schemeClr>
              </a:solidFill>
              <a:latin typeface="Meiryo" charset="-128"/>
              <a:ea typeface="Meiryo" charset="-128"/>
              <a:cs typeface="Meiryo" charset="-128"/>
            </a:endParaRPr>
          </a:p>
        </p:txBody>
      </p:sp>
      <p:sp>
        <p:nvSpPr>
          <p:cNvPr id="41" name="テキスト ボックス 40">
            <a:extLst>
              <a:ext uri="{FF2B5EF4-FFF2-40B4-BE49-F238E27FC236}">
                <a16:creationId xmlns:a16="http://schemas.microsoft.com/office/drawing/2014/main" id="{F00AC764-C285-7247-8A01-2F774819F412}"/>
              </a:ext>
            </a:extLst>
          </p:cNvPr>
          <p:cNvSpPr txBox="1"/>
          <p:nvPr/>
        </p:nvSpPr>
        <p:spPr>
          <a:xfrm>
            <a:off x="2393772" y="1899629"/>
            <a:ext cx="835485" cy="307777"/>
          </a:xfrm>
          <a:prstGeom prst="rect">
            <a:avLst/>
          </a:prstGeom>
          <a:noFill/>
        </p:spPr>
        <p:txBody>
          <a:bodyPr wrap="none" rtlCol="0">
            <a:spAutoFit/>
          </a:bodyPr>
          <a:lstStyle/>
          <a:p>
            <a:pPr algn="ctr"/>
            <a:r>
              <a:rPr kumimoji="1" lang="ja-JP" altLang="en-US" sz="1400">
                <a:solidFill>
                  <a:schemeClr val="accent6">
                    <a:lumMod val="50000"/>
                  </a:schemeClr>
                </a:solidFill>
                <a:latin typeface="Meiryo" charset="-128"/>
                <a:ea typeface="Meiryo" charset="-128"/>
                <a:cs typeface="Meiryo" charset="-128"/>
              </a:rPr>
              <a:t>口</a:t>
            </a:r>
            <a:r>
              <a:rPr kumimoji="1" lang="en-US" altLang="ja-JP" sz="1400" dirty="0">
                <a:solidFill>
                  <a:schemeClr val="accent6">
                    <a:lumMod val="50000"/>
                  </a:schemeClr>
                </a:solidFill>
                <a:latin typeface="Meiryo" charset="-128"/>
                <a:ea typeface="Meiryo" charset="-128"/>
                <a:cs typeface="Meiryo" charset="-128"/>
              </a:rPr>
              <a:t> 12%</a:t>
            </a:r>
            <a:endParaRPr kumimoji="1" lang="ja-JP" altLang="en-US" sz="1400" dirty="0">
              <a:solidFill>
                <a:schemeClr val="accent6">
                  <a:lumMod val="50000"/>
                </a:schemeClr>
              </a:solidFill>
              <a:latin typeface="Meiryo" charset="-128"/>
              <a:ea typeface="Meiryo" charset="-128"/>
              <a:cs typeface="Meiryo" charset="-128"/>
            </a:endParaRPr>
          </a:p>
        </p:txBody>
      </p:sp>
      <p:sp>
        <p:nvSpPr>
          <p:cNvPr id="42" name="テキスト ボックス 41">
            <a:extLst>
              <a:ext uri="{FF2B5EF4-FFF2-40B4-BE49-F238E27FC236}">
                <a16:creationId xmlns:a16="http://schemas.microsoft.com/office/drawing/2014/main" id="{3E263E07-91E9-2F40-B011-D813AFCB25DC}"/>
              </a:ext>
            </a:extLst>
          </p:cNvPr>
          <p:cNvSpPr txBox="1"/>
          <p:nvPr/>
        </p:nvSpPr>
        <p:spPr>
          <a:xfrm>
            <a:off x="2252745" y="1015534"/>
            <a:ext cx="1107997" cy="461665"/>
          </a:xfrm>
          <a:prstGeom prst="rect">
            <a:avLst/>
          </a:prstGeom>
          <a:noFill/>
        </p:spPr>
        <p:txBody>
          <a:bodyPr wrap="none" rtlCol="0">
            <a:spAutoFit/>
          </a:bodyPr>
          <a:lstStyle/>
          <a:p>
            <a:pPr algn="ctr"/>
            <a:r>
              <a:rPr kumimoji="1" lang="ja-JP" altLang="en-US" sz="2400" b="1" dirty="0">
                <a:solidFill>
                  <a:schemeClr val="accent6">
                    <a:lumMod val="50000"/>
                  </a:schemeClr>
                </a:solidFill>
                <a:latin typeface="Meiryo" charset="-128"/>
                <a:ea typeface="Meiryo" charset="-128"/>
                <a:cs typeface="Meiryo" charset="-128"/>
              </a:rPr>
              <a:t>特徴量</a:t>
            </a:r>
          </a:p>
        </p:txBody>
      </p:sp>
      <p:sp>
        <p:nvSpPr>
          <p:cNvPr id="43" name="テキスト ボックス 42">
            <a:extLst>
              <a:ext uri="{FF2B5EF4-FFF2-40B4-BE49-F238E27FC236}">
                <a16:creationId xmlns:a16="http://schemas.microsoft.com/office/drawing/2014/main" id="{1A227BF9-1398-044D-B1D5-D1373C54C0F1}"/>
              </a:ext>
            </a:extLst>
          </p:cNvPr>
          <p:cNvSpPr txBox="1"/>
          <p:nvPr/>
        </p:nvSpPr>
        <p:spPr>
          <a:xfrm>
            <a:off x="4666096" y="6471818"/>
            <a:ext cx="4465602" cy="230832"/>
          </a:xfrm>
          <a:prstGeom prst="rect">
            <a:avLst/>
          </a:prstGeom>
          <a:noFill/>
        </p:spPr>
        <p:txBody>
          <a:bodyPr wrap="square" rtlCol="0">
            <a:spAutoFit/>
          </a:bodyPr>
          <a:lstStyle/>
          <a:p>
            <a:pPr algn="r"/>
            <a:r>
              <a:rPr kumimoji="1" lang="ja-JP" altLang="en-US" sz="900">
                <a:solidFill>
                  <a:schemeClr val="tx1">
                    <a:lumMod val="50000"/>
                    <a:lumOff val="50000"/>
                  </a:schemeClr>
                </a:solidFill>
                <a:latin typeface="Meiryo" charset="-128"/>
                <a:ea typeface="Meiryo" charset="-128"/>
                <a:cs typeface="Meiryo" charset="-128"/>
              </a:rPr>
              <a:t>「特徴量」とは、猫</a:t>
            </a:r>
            <a:r>
              <a:rPr kumimoji="1" lang="ja-JP" altLang="en-US" sz="900" dirty="0">
                <a:solidFill>
                  <a:schemeClr val="tx1">
                    <a:lumMod val="50000"/>
                    <a:lumOff val="50000"/>
                  </a:schemeClr>
                </a:solidFill>
                <a:latin typeface="Meiryo" charset="-128"/>
                <a:ea typeface="Meiryo" charset="-128"/>
                <a:cs typeface="Meiryo" charset="-128"/>
              </a:rPr>
              <a:t>と</a:t>
            </a:r>
            <a:r>
              <a:rPr kumimoji="1" lang="ja-JP" altLang="en-US" sz="900">
                <a:solidFill>
                  <a:schemeClr val="tx1">
                    <a:lumMod val="50000"/>
                    <a:lumOff val="50000"/>
                  </a:schemeClr>
                </a:solidFill>
                <a:latin typeface="Meiryo" charset="-128"/>
                <a:ea typeface="Meiryo" charset="-128"/>
                <a:cs typeface="Meiryo" charset="-128"/>
              </a:rPr>
              <a:t>犬を識別</a:t>
            </a:r>
            <a:r>
              <a:rPr kumimoji="1" lang="ja-JP" altLang="en-US" sz="900" dirty="0">
                <a:solidFill>
                  <a:schemeClr val="tx1">
                    <a:lumMod val="50000"/>
                    <a:lumOff val="50000"/>
                  </a:schemeClr>
                </a:solidFill>
                <a:latin typeface="Meiryo" charset="-128"/>
                <a:ea typeface="Meiryo" charset="-128"/>
                <a:cs typeface="Meiryo" charset="-128"/>
              </a:rPr>
              <a:t>・</a:t>
            </a:r>
            <a:r>
              <a:rPr kumimoji="1" lang="ja-JP" altLang="en-US" sz="900">
                <a:solidFill>
                  <a:schemeClr val="tx1">
                    <a:lumMod val="50000"/>
                    <a:lumOff val="50000"/>
                  </a:schemeClr>
                </a:solidFill>
                <a:latin typeface="Meiryo" charset="-128"/>
                <a:ea typeface="Meiryo" charset="-128"/>
                <a:cs typeface="Meiryo" charset="-128"/>
              </a:rPr>
              <a:t>分類するため</a:t>
            </a:r>
            <a:r>
              <a:rPr kumimoji="1" lang="ja-JP" altLang="en-US" sz="900" dirty="0">
                <a:solidFill>
                  <a:schemeClr val="tx1">
                    <a:lumMod val="50000"/>
                    <a:lumOff val="50000"/>
                  </a:schemeClr>
                </a:solidFill>
                <a:latin typeface="Meiryo" charset="-128"/>
                <a:ea typeface="Meiryo" charset="-128"/>
                <a:cs typeface="Meiryo" charset="-128"/>
              </a:rPr>
              <a:t>に着目すべき特徴</a:t>
            </a:r>
          </a:p>
        </p:txBody>
      </p:sp>
      <p:sp>
        <p:nvSpPr>
          <p:cNvPr id="44" name="角丸四角形 43">
            <a:extLst>
              <a:ext uri="{FF2B5EF4-FFF2-40B4-BE49-F238E27FC236}">
                <a16:creationId xmlns:a16="http://schemas.microsoft.com/office/drawing/2014/main" id="{F7E227D8-C9DD-9B41-88B6-11B0AE45AFF2}"/>
              </a:ext>
            </a:extLst>
          </p:cNvPr>
          <p:cNvSpPr/>
          <p:nvPr/>
        </p:nvSpPr>
        <p:spPr>
          <a:xfrm>
            <a:off x="5570201" y="884915"/>
            <a:ext cx="1693445" cy="1464051"/>
          </a:xfrm>
          <a:prstGeom prst="roundRect">
            <a:avLst>
              <a:gd name="adj" fmla="val 0"/>
            </a:avLst>
          </a:prstGeom>
          <a:solidFill>
            <a:schemeClr val="accent5">
              <a:lumMod val="20000"/>
              <a:lumOff val="8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テキスト ボックス 44">
            <a:extLst>
              <a:ext uri="{FF2B5EF4-FFF2-40B4-BE49-F238E27FC236}">
                <a16:creationId xmlns:a16="http://schemas.microsoft.com/office/drawing/2014/main" id="{01B567A0-C9C1-4A4F-950F-31685F90F60F}"/>
              </a:ext>
            </a:extLst>
          </p:cNvPr>
          <p:cNvSpPr txBox="1"/>
          <p:nvPr/>
        </p:nvSpPr>
        <p:spPr>
          <a:xfrm>
            <a:off x="5640108" y="1537985"/>
            <a:ext cx="1553630" cy="307777"/>
          </a:xfrm>
          <a:prstGeom prst="rect">
            <a:avLst/>
          </a:prstGeom>
          <a:noFill/>
        </p:spPr>
        <p:txBody>
          <a:bodyPr wrap="none" rtlCol="0">
            <a:spAutoFit/>
          </a:bodyPr>
          <a:lstStyle/>
          <a:p>
            <a:pPr algn="ctr"/>
            <a:r>
              <a:rPr lang="ja-JP" altLang="en-US" sz="1400">
                <a:solidFill>
                  <a:schemeClr val="accent3">
                    <a:lumMod val="50000"/>
                  </a:schemeClr>
                </a:solidFill>
                <a:latin typeface="Meiryo" charset="-128"/>
                <a:ea typeface="Meiryo" charset="-128"/>
                <a:cs typeface="Meiryo" charset="-128"/>
              </a:rPr>
              <a:t>正しく</a:t>
            </a:r>
            <a:r>
              <a:rPr kumimoji="1" lang="ja-JP" altLang="en-US" sz="1400">
                <a:solidFill>
                  <a:schemeClr val="accent3">
                    <a:lumMod val="50000"/>
                  </a:schemeClr>
                </a:solidFill>
                <a:latin typeface="Meiryo" charset="-128"/>
                <a:ea typeface="Meiryo" charset="-128"/>
                <a:cs typeface="Meiryo" charset="-128"/>
              </a:rPr>
              <a:t>認識</a:t>
            </a:r>
            <a:r>
              <a:rPr kumimoji="1" lang="en-US" altLang="ja-JP" sz="1400" dirty="0">
                <a:solidFill>
                  <a:schemeClr val="accent3">
                    <a:lumMod val="50000"/>
                  </a:schemeClr>
                </a:solidFill>
                <a:latin typeface="Meiryo" charset="-128"/>
                <a:ea typeface="Meiryo" charset="-128"/>
                <a:cs typeface="Meiryo" charset="-128"/>
              </a:rPr>
              <a:t> 82%</a:t>
            </a:r>
            <a:endParaRPr kumimoji="1" lang="ja-JP" altLang="en-US" sz="1400" dirty="0">
              <a:solidFill>
                <a:schemeClr val="accent3">
                  <a:lumMod val="50000"/>
                </a:schemeClr>
              </a:solidFill>
              <a:latin typeface="Meiryo" charset="-128"/>
              <a:ea typeface="Meiryo" charset="-128"/>
              <a:cs typeface="Meiryo" charset="-128"/>
            </a:endParaRPr>
          </a:p>
        </p:txBody>
      </p:sp>
      <p:sp>
        <p:nvSpPr>
          <p:cNvPr id="46" name="テキスト ボックス 45">
            <a:extLst>
              <a:ext uri="{FF2B5EF4-FFF2-40B4-BE49-F238E27FC236}">
                <a16:creationId xmlns:a16="http://schemas.microsoft.com/office/drawing/2014/main" id="{6B0A4F0F-BA69-8F44-9381-583EB52C18C5}"/>
              </a:ext>
            </a:extLst>
          </p:cNvPr>
          <p:cNvSpPr txBox="1"/>
          <p:nvPr/>
        </p:nvSpPr>
        <p:spPr>
          <a:xfrm>
            <a:off x="5640111" y="1854396"/>
            <a:ext cx="1553630" cy="307777"/>
          </a:xfrm>
          <a:prstGeom prst="rect">
            <a:avLst/>
          </a:prstGeom>
          <a:noFill/>
        </p:spPr>
        <p:txBody>
          <a:bodyPr wrap="none" rtlCol="0">
            <a:spAutoFit/>
          </a:bodyPr>
          <a:lstStyle/>
          <a:p>
            <a:pPr algn="ctr"/>
            <a:r>
              <a:rPr kumimoji="1" lang="ja-JP" altLang="en-US" sz="1400">
                <a:solidFill>
                  <a:schemeClr val="accent3">
                    <a:lumMod val="50000"/>
                  </a:schemeClr>
                </a:solidFill>
                <a:latin typeface="Meiryo" charset="-128"/>
                <a:ea typeface="Meiryo" charset="-128"/>
                <a:cs typeface="Meiryo" charset="-128"/>
              </a:rPr>
              <a:t>誤った認識</a:t>
            </a:r>
            <a:r>
              <a:rPr kumimoji="1" lang="en-US" altLang="ja-JP" sz="1400" dirty="0">
                <a:solidFill>
                  <a:schemeClr val="accent3">
                    <a:lumMod val="50000"/>
                  </a:schemeClr>
                </a:solidFill>
                <a:latin typeface="Meiryo" charset="-128"/>
                <a:ea typeface="Meiryo" charset="-128"/>
                <a:cs typeface="Meiryo" charset="-128"/>
              </a:rPr>
              <a:t> 18%</a:t>
            </a:r>
            <a:endParaRPr kumimoji="1" lang="ja-JP" altLang="en-US" sz="1400" dirty="0">
              <a:solidFill>
                <a:schemeClr val="accent3">
                  <a:lumMod val="50000"/>
                </a:schemeClr>
              </a:solidFill>
              <a:latin typeface="Meiryo" charset="-128"/>
              <a:ea typeface="Meiryo" charset="-128"/>
              <a:cs typeface="Meiryo" charset="-128"/>
            </a:endParaRPr>
          </a:p>
        </p:txBody>
      </p:sp>
      <p:sp>
        <p:nvSpPr>
          <p:cNvPr id="48" name="テキスト ボックス 47">
            <a:extLst>
              <a:ext uri="{FF2B5EF4-FFF2-40B4-BE49-F238E27FC236}">
                <a16:creationId xmlns:a16="http://schemas.microsoft.com/office/drawing/2014/main" id="{2595DB3C-6452-8542-8B4B-098D565CCB0C}"/>
              </a:ext>
            </a:extLst>
          </p:cNvPr>
          <p:cNvSpPr txBox="1"/>
          <p:nvPr/>
        </p:nvSpPr>
        <p:spPr>
          <a:xfrm>
            <a:off x="5680748" y="990368"/>
            <a:ext cx="1415772" cy="461665"/>
          </a:xfrm>
          <a:prstGeom prst="rect">
            <a:avLst/>
          </a:prstGeom>
          <a:noFill/>
        </p:spPr>
        <p:txBody>
          <a:bodyPr wrap="none" rtlCol="0">
            <a:spAutoFit/>
          </a:bodyPr>
          <a:lstStyle/>
          <a:p>
            <a:pPr algn="ctr"/>
            <a:r>
              <a:rPr kumimoji="1" lang="ja-JP" altLang="en-US" sz="2400" b="1">
                <a:solidFill>
                  <a:schemeClr val="accent3">
                    <a:lumMod val="50000"/>
                  </a:schemeClr>
                </a:solidFill>
                <a:latin typeface="Meiryo" charset="-128"/>
                <a:ea typeface="Meiryo" charset="-128"/>
                <a:cs typeface="Meiryo" charset="-128"/>
              </a:rPr>
              <a:t>認識結果</a:t>
            </a:r>
            <a:endParaRPr kumimoji="1" lang="ja-JP" altLang="en-US" sz="2400" b="1" dirty="0">
              <a:solidFill>
                <a:schemeClr val="accent3">
                  <a:lumMod val="50000"/>
                </a:schemeClr>
              </a:solidFill>
              <a:latin typeface="Meiryo" charset="-128"/>
              <a:ea typeface="Meiryo" charset="-128"/>
              <a:cs typeface="Meiryo" charset="-128"/>
            </a:endParaRPr>
          </a:p>
        </p:txBody>
      </p:sp>
      <p:sp>
        <p:nvSpPr>
          <p:cNvPr id="49" name="角丸四角形 48">
            <a:extLst>
              <a:ext uri="{FF2B5EF4-FFF2-40B4-BE49-F238E27FC236}">
                <a16:creationId xmlns:a16="http://schemas.microsoft.com/office/drawing/2014/main" id="{EFDAE399-2D05-1740-BF3E-C84B65B6F95A}"/>
              </a:ext>
            </a:extLst>
          </p:cNvPr>
          <p:cNvSpPr/>
          <p:nvPr/>
        </p:nvSpPr>
        <p:spPr>
          <a:xfrm>
            <a:off x="2355867" y="4658288"/>
            <a:ext cx="1693445" cy="1464051"/>
          </a:xfrm>
          <a:prstGeom prst="roundRect">
            <a:avLst>
              <a:gd name="adj" fmla="val 0"/>
            </a:avLst>
          </a:prstGeom>
          <a:solidFill>
            <a:schemeClr val="accent4">
              <a:lumMod val="40000"/>
              <a:lumOff val="6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角丸四角形 53">
            <a:extLst>
              <a:ext uri="{FF2B5EF4-FFF2-40B4-BE49-F238E27FC236}">
                <a16:creationId xmlns:a16="http://schemas.microsoft.com/office/drawing/2014/main" id="{65A41180-F301-7A4A-A1A0-217AF303F1DC}"/>
              </a:ext>
            </a:extLst>
          </p:cNvPr>
          <p:cNvSpPr/>
          <p:nvPr/>
        </p:nvSpPr>
        <p:spPr>
          <a:xfrm>
            <a:off x="2219057" y="4744199"/>
            <a:ext cx="1693445" cy="1464051"/>
          </a:xfrm>
          <a:prstGeom prst="roundRect">
            <a:avLst>
              <a:gd name="adj" fmla="val 0"/>
            </a:avLst>
          </a:prstGeom>
          <a:solidFill>
            <a:schemeClr val="accent4">
              <a:lumMod val="40000"/>
              <a:lumOff val="6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角丸四角形 54">
            <a:extLst>
              <a:ext uri="{FF2B5EF4-FFF2-40B4-BE49-F238E27FC236}">
                <a16:creationId xmlns:a16="http://schemas.microsoft.com/office/drawing/2014/main" id="{B2C74B7B-F6DD-7B4D-991D-0587E0FACBA7}"/>
              </a:ext>
            </a:extLst>
          </p:cNvPr>
          <p:cNvSpPr/>
          <p:nvPr/>
        </p:nvSpPr>
        <p:spPr>
          <a:xfrm>
            <a:off x="2106058" y="4830110"/>
            <a:ext cx="1693445" cy="1464051"/>
          </a:xfrm>
          <a:prstGeom prst="roundRect">
            <a:avLst>
              <a:gd name="adj" fmla="val 0"/>
            </a:avLst>
          </a:prstGeom>
          <a:solidFill>
            <a:schemeClr val="accent4">
              <a:lumMod val="40000"/>
              <a:lumOff val="6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角丸四角形 55">
            <a:extLst>
              <a:ext uri="{FF2B5EF4-FFF2-40B4-BE49-F238E27FC236}">
                <a16:creationId xmlns:a16="http://schemas.microsoft.com/office/drawing/2014/main" id="{C55FFC83-0B3D-EE4D-94B3-96818F3A5C75}"/>
              </a:ext>
            </a:extLst>
          </p:cNvPr>
          <p:cNvSpPr/>
          <p:nvPr/>
        </p:nvSpPr>
        <p:spPr>
          <a:xfrm>
            <a:off x="1964791" y="4924552"/>
            <a:ext cx="1693445" cy="1464051"/>
          </a:xfrm>
          <a:prstGeom prst="roundRect">
            <a:avLst>
              <a:gd name="adj" fmla="val 0"/>
            </a:avLst>
          </a:prstGeom>
          <a:solidFill>
            <a:schemeClr val="accent4">
              <a:lumMod val="20000"/>
              <a:lumOff val="8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テキスト ボックス 56">
            <a:extLst>
              <a:ext uri="{FF2B5EF4-FFF2-40B4-BE49-F238E27FC236}">
                <a16:creationId xmlns:a16="http://schemas.microsoft.com/office/drawing/2014/main" id="{278C3719-9691-624F-A7A6-3737131BC340}"/>
              </a:ext>
            </a:extLst>
          </p:cNvPr>
          <p:cNvSpPr txBox="1"/>
          <p:nvPr/>
        </p:nvSpPr>
        <p:spPr>
          <a:xfrm>
            <a:off x="2421564" y="5465799"/>
            <a:ext cx="760337" cy="307777"/>
          </a:xfrm>
          <a:prstGeom prst="rect">
            <a:avLst/>
          </a:prstGeom>
          <a:noFill/>
        </p:spPr>
        <p:txBody>
          <a:bodyPr wrap="none" rtlCol="0">
            <a:spAutoFit/>
          </a:bodyPr>
          <a:lstStyle/>
          <a:p>
            <a:pPr algn="ctr"/>
            <a:r>
              <a:rPr kumimoji="1" lang="en-US" altLang="ja-JP" sz="1400" dirty="0">
                <a:solidFill>
                  <a:srgbClr val="7030A0"/>
                </a:solidFill>
                <a:latin typeface="Meiryo" charset="-128"/>
                <a:ea typeface="Meiryo" charset="-128"/>
                <a:cs typeface="Meiryo" charset="-128"/>
              </a:rPr>
              <a:t>A 21%</a:t>
            </a:r>
            <a:endParaRPr kumimoji="1" lang="ja-JP" altLang="en-US" sz="1400" dirty="0">
              <a:solidFill>
                <a:srgbClr val="7030A0"/>
              </a:solidFill>
              <a:latin typeface="Meiryo" charset="-128"/>
              <a:ea typeface="Meiryo" charset="-128"/>
              <a:cs typeface="Meiryo" charset="-128"/>
            </a:endParaRPr>
          </a:p>
        </p:txBody>
      </p:sp>
      <p:sp>
        <p:nvSpPr>
          <p:cNvPr id="58" name="テキスト ボックス 57">
            <a:extLst>
              <a:ext uri="{FF2B5EF4-FFF2-40B4-BE49-F238E27FC236}">
                <a16:creationId xmlns:a16="http://schemas.microsoft.com/office/drawing/2014/main" id="{860F5AC2-FD28-E24E-B5AF-4027BFB99673}"/>
              </a:ext>
            </a:extLst>
          </p:cNvPr>
          <p:cNvSpPr txBox="1"/>
          <p:nvPr/>
        </p:nvSpPr>
        <p:spPr>
          <a:xfrm>
            <a:off x="2422366" y="5714861"/>
            <a:ext cx="758734" cy="307777"/>
          </a:xfrm>
          <a:prstGeom prst="rect">
            <a:avLst/>
          </a:prstGeom>
          <a:noFill/>
        </p:spPr>
        <p:txBody>
          <a:bodyPr wrap="none" rtlCol="0">
            <a:spAutoFit/>
          </a:bodyPr>
          <a:lstStyle/>
          <a:p>
            <a:pPr algn="ctr"/>
            <a:r>
              <a:rPr lang="en-US" altLang="ja-JP" sz="1400" dirty="0">
                <a:solidFill>
                  <a:srgbClr val="7030A0"/>
                </a:solidFill>
                <a:latin typeface="Meiryo" charset="-128"/>
                <a:ea typeface="Meiryo" charset="-128"/>
                <a:cs typeface="Meiryo" charset="-128"/>
              </a:rPr>
              <a:t>B</a:t>
            </a:r>
            <a:r>
              <a:rPr kumimoji="1" lang="en-US" altLang="ja-JP" sz="1400" dirty="0">
                <a:solidFill>
                  <a:srgbClr val="7030A0"/>
                </a:solidFill>
                <a:latin typeface="Meiryo" charset="-128"/>
                <a:ea typeface="Meiryo" charset="-128"/>
                <a:cs typeface="Meiryo" charset="-128"/>
              </a:rPr>
              <a:t> 31%</a:t>
            </a:r>
            <a:endParaRPr kumimoji="1" lang="ja-JP" altLang="en-US" sz="1400" dirty="0">
              <a:solidFill>
                <a:srgbClr val="7030A0"/>
              </a:solidFill>
              <a:latin typeface="Meiryo" charset="-128"/>
              <a:ea typeface="Meiryo" charset="-128"/>
              <a:cs typeface="Meiryo" charset="-128"/>
            </a:endParaRPr>
          </a:p>
        </p:txBody>
      </p:sp>
      <p:sp>
        <p:nvSpPr>
          <p:cNvPr id="59" name="テキスト ボックス 58">
            <a:extLst>
              <a:ext uri="{FF2B5EF4-FFF2-40B4-BE49-F238E27FC236}">
                <a16:creationId xmlns:a16="http://schemas.microsoft.com/office/drawing/2014/main" id="{3345FD7F-5092-E145-9A83-C4A4B622D7AD}"/>
              </a:ext>
            </a:extLst>
          </p:cNvPr>
          <p:cNvSpPr txBox="1"/>
          <p:nvPr/>
        </p:nvSpPr>
        <p:spPr>
          <a:xfrm>
            <a:off x="2423427" y="5991789"/>
            <a:ext cx="776175" cy="307777"/>
          </a:xfrm>
          <a:prstGeom prst="rect">
            <a:avLst/>
          </a:prstGeom>
          <a:noFill/>
        </p:spPr>
        <p:txBody>
          <a:bodyPr wrap="none" rtlCol="0">
            <a:spAutoFit/>
          </a:bodyPr>
          <a:lstStyle/>
          <a:p>
            <a:pPr algn="ctr"/>
            <a:r>
              <a:rPr kumimoji="1" lang="en-US" altLang="ja-JP" sz="1400" dirty="0">
                <a:solidFill>
                  <a:srgbClr val="7030A0"/>
                </a:solidFill>
                <a:latin typeface="Meiryo" charset="-128"/>
                <a:ea typeface="Meiryo" charset="-128"/>
                <a:cs typeface="Meiryo" charset="-128"/>
              </a:rPr>
              <a:t>C 1</a:t>
            </a:r>
            <a:r>
              <a:rPr lang="en-US" altLang="ja-JP" sz="1400" dirty="0">
                <a:solidFill>
                  <a:srgbClr val="7030A0"/>
                </a:solidFill>
                <a:latin typeface="Meiryo" charset="-128"/>
                <a:ea typeface="Meiryo" charset="-128"/>
                <a:cs typeface="Meiryo" charset="-128"/>
              </a:rPr>
              <a:t>8</a:t>
            </a:r>
            <a:r>
              <a:rPr kumimoji="1" lang="en-US" altLang="ja-JP" sz="1400" dirty="0">
                <a:solidFill>
                  <a:srgbClr val="7030A0"/>
                </a:solidFill>
                <a:latin typeface="Meiryo" charset="-128"/>
                <a:ea typeface="Meiryo" charset="-128"/>
                <a:cs typeface="Meiryo" charset="-128"/>
              </a:rPr>
              <a:t>%</a:t>
            </a:r>
            <a:endParaRPr kumimoji="1" lang="ja-JP" altLang="en-US" sz="1400" dirty="0">
              <a:solidFill>
                <a:srgbClr val="7030A0"/>
              </a:solidFill>
              <a:latin typeface="Meiryo" charset="-128"/>
              <a:ea typeface="Meiryo" charset="-128"/>
              <a:cs typeface="Meiryo" charset="-128"/>
            </a:endParaRPr>
          </a:p>
        </p:txBody>
      </p:sp>
      <p:sp>
        <p:nvSpPr>
          <p:cNvPr id="60" name="テキスト ボックス 59">
            <a:extLst>
              <a:ext uri="{FF2B5EF4-FFF2-40B4-BE49-F238E27FC236}">
                <a16:creationId xmlns:a16="http://schemas.microsoft.com/office/drawing/2014/main" id="{EBC93720-3676-1F4E-875D-EBA951F24C8D}"/>
              </a:ext>
            </a:extLst>
          </p:cNvPr>
          <p:cNvSpPr txBox="1"/>
          <p:nvPr/>
        </p:nvSpPr>
        <p:spPr>
          <a:xfrm>
            <a:off x="2252745" y="5107694"/>
            <a:ext cx="1107997" cy="461665"/>
          </a:xfrm>
          <a:prstGeom prst="rect">
            <a:avLst/>
          </a:prstGeom>
          <a:noFill/>
        </p:spPr>
        <p:txBody>
          <a:bodyPr wrap="none" rtlCol="0">
            <a:spAutoFit/>
          </a:bodyPr>
          <a:lstStyle/>
          <a:p>
            <a:pPr algn="ctr"/>
            <a:r>
              <a:rPr kumimoji="1" lang="ja-JP" altLang="en-US" sz="2400" b="1" dirty="0">
                <a:solidFill>
                  <a:srgbClr val="7030A0"/>
                </a:solidFill>
                <a:latin typeface="Meiryo" charset="-128"/>
                <a:ea typeface="Meiryo" charset="-128"/>
                <a:cs typeface="Meiryo" charset="-128"/>
              </a:rPr>
              <a:t>特徴量</a:t>
            </a:r>
          </a:p>
        </p:txBody>
      </p:sp>
      <p:sp>
        <p:nvSpPr>
          <p:cNvPr id="61" name="角丸四角形 60">
            <a:extLst>
              <a:ext uri="{FF2B5EF4-FFF2-40B4-BE49-F238E27FC236}">
                <a16:creationId xmlns:a16="http://schemas.microsoft.com/office/drawing/2014/main" id="{417DA638-FC82-0A4D-8BCC-0F46FE4DA8A9}"/>
              </a:ext>
            </a:extLst>
          </p:cNvPr>
          <p:cNvSpPr/>
          <p:nvPr/>
        </p:nvSpPr>
        <p:spPr>
          <a:xfrm>
            <a:off x="1955009" y="3828720"/>
            <a:ext cx="1693445" cy="720462"/>
          </a:xfrm>
          <a:prstGeom prst="roundRect">
            <a:avLst>
              <a:gd name="adj" fmla="val 0"/>
            </a:avLst>
          </a:prstGeom>
          <a:solidFill>
            <a:srgbClr val="0070C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学習</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050">
                <a:solidFill>
                  <a:srgbClr val="FFFFFF"/>
                </a:solidFill>
                <a:latin typeface="Meiryo" panose="020B0604030504040204" pitchFamily="34" charset="-128"/>
                <a:ea typeface="Meiryo" panose="020B0604030504040204" pitchFamily="34" charset="-128"/>
                <a:cs typeface="ＭＳ Ｐゴシック"/>
              </a:rPr>
              <a:t>ディープラーニング</a:t>
            </a:r>
            <a:endParaRPr kumimoji="1" lang="ja-JP" altLang="en-US" sz="1050" dirty="0">
              <a:solidFill>
                <a:srgbClr val="FFFFFF"/>
              </a:solidFill>
              <a:latin typeface="Meiryo" panose="020B0604030504040204" pitchFamily="34" charset="-128"/>
              <a:ea typeface="Meiryo" panose="020B0604030504040204" pitchFamily="34" charset="-128"/>
              <a:cs typeface="ＭＳ Ｐゴシック"/>
            </a:endParaRPr>
          </a:p>
        </p:txBody>
      </p:sp>
      <p:sp>
        <p:nvSpPr>
          <p:cNvPr id="62" name="角丸四角形 61">
            <a:extLst>
              <a:ext uri="{FF2B5EF4-FFF2-40B4-BE49-F238E27FC236}">
                <a16:creationId xmlns:a16="http://schemas.microsoft.com/office/drawing/2014/main" id="{8625F5DE-D17A-3144-9A79-D8FFDFD92AA7}"/>
              </a:ext>
            </a:extLst>
          </p:cNvPr>
          <p:cNvSpPr/>
          <p:nvPr/>
        </p:nvSpPr>
        <p:spPr>
          <a:xfrm>
            <a:off x="1964791" y="2742339"/>
            <a:ext cx="1693445" cy="720462"/>
          </a:xfrm>
          <a:prstGeom prst="roundRect">
            <a:avLst>
              <a:gd name="adj" fmla="val 0"/>
            </a:avLst>
          </a:prstGeom>
          <a:solidFill>
            <a:srgbClr val="0070C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学習</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4" name="上矢印 63">
            <a:extLst>
              <a:ext uri="{FF2B5EF4-FFF2-40B4-BE49-F238E27FC236}">
                <a16:creationId xmlns:a16="http://schemas.microsoft.com/office/drawing/2014/main" id="{B418658A-B249-D447-8C96-09088C65C679}"/>
              </a:ext>
            </a:extLst>
          </p:cNvPr>
          <p:cNvSpPr/>
          <p:nvPr/>
        </p:nvSpPr>
        <p:spPr>
          <a:xfrm rot="10800000">
            <a:off x="2574589" y="2247883"/>
            <a:ext cx="478451" cy="542188"/>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角丸四角形 64">
            <a:extLst>
              <a:ext uri="{FF2B5EF4-FFF2-40B4-BE49-F238E27FC236}">
                <a16:creationId xmlns:a16="http://schemas.microsoft.com/office/drawing/2014/main" id="{1C772C4F-3BFF-C24E-AEB3-C0F3E81DC81C}"/>
              </a:ext>
            </a:extLst>
          </p:cNvPr>
          <p:cNvSpPr/>
          <p:nvPr/>
        </p:nvSpPr>
        <p:spPr>
          <a:xfrm>
            <a:off x="5570206" y="3822790"/>
            <a:ext cx="1693445" cy="720462"/>
          </a:xfrm>
          <a:prstGeom prst="roundRect">
            <a:avLst>
              <a:gd name="adj" fmla="val 0"/>
            </a:avLst>
          </a:prstGeom>
          <a:solidFill>
            <a:schemeClr val="accent3">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推論</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050">
                <a:solidFill>
                  <a:srgbClr val="FFFFFF"/>
                </a:solidFill>
                <a:latin typeface="Meiryo" panose="020B0604030504040204" pitchFamily="34" charset="-128"/>
                <a:ea typeface="Meiryo" panose="020B0604030504040204" pitchFamily="34" charset="-128"/>
                <a:cs typeface="ＭＳ Ｐゴシック"/>
              </a:rPr>
              <a:t>ディープラーニング</a:t>
            </a:r>
            <a:endParaRPr kumimoji="1" lang="ja-JP" altLang="en-US" sz="1050" dirty="0">
              <a:solidFill>
                <a:srgbClr val="FFFFFF"/>
              </a:solidFill>
              <a:latin typeface="Meiryo" panose="020B0604030504040204" pitchFamily="34" charset="-128"/>
              <a:ea typeface="Meiryo" panose="020B0604030504040204" pitchFamily="34" charset="-128"/>
              <a:cs typeface="ＭＳ Ｐゴシック"/>
            </a:endParaRPr>
          </a:p>
        </p:txBody>
      </p:sp>
      <p:sp>
        <p:nvSpPr>
          <p:cNvPr id="66" name="角丸四角形 65">
            <a:extLst>
              <a:ext uri="{FF2B5EF4-FFF2-40B4-BE49-F238E27FC236}">
                <a16:creationId xmlns:a16="http://schemas.microsoft.com/office/drawing/2014/main" id="{799FECE0-A66D-F24E-B21A-98339BC6FBE4}"/>
              </a:ext>
            </a:extLst>
          </p:cNvPr>
          <p:cNvSpPr/>
          <p:nvPr/>
        </p:nvSpPr>
        <p:spPr>
          <a:xfrm>
            <a:off x="5570206" y="2737871"/>
            <a:ext cx="1693445" cy="720462"/>
          </a:xfrm>
          <a:prstGeom prst="roundRect">
            <a:avLst>
              <a:gd name="adj" fmla="val 0"/>
            </a:avLst>
          </a:prstGeom>
          <a:solidFill>
            <a:schemeClr val="accent3">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推論</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8" name="上矢印 67">
            <a:extLst>
              <a:ext uri="{FF2B5EF4-FFF2-40B4-BE49-F238E27FC236}">
                <a16:creationId xmlns:a16="http://schemas.microsoft.com/office/drawing/2014/main" id="{1C874928-EA4B-E040-B6C7-DE50C1CA35E0}"/>
              </a:ext>
            </a:extLst>
          </p:cNvPr>
          <p:cNvSpPr/>
          <p:nvPr/>
        </p:nvSpPr>
        <p:spPr>
          <a:xfrm rot="10800000" flipV="1">
            <a:off x="6177699" y="2256969"/>
            <a:ext cx="478451" cy="542188"/>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上矢印 68">
            <a:extLst>
              <a:ext uri="{FF2B5EF4-FFF2-40B4-BE49-F238E27FC236}">
                <a16:creationId xmlns:a16="http://schemas.microsoft.com/office/drawing/2014/main" id="{717282C3-31A7-8742-AF69-46DE67D4B76D}"/>
              </a:ext>
            </a:extLst>
          </p:cNvPr>
          <p:cNvSpPr/>
          <p:nvPr/>
        </p:nvSpPr>
        <p:spPr>
          <a:xfrm rot="5400000" flipV="1">
            <a:off x="4587337" y="712607"/>
            <a:ext cx="478451" cy="118860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角丸四角形 69">
            <a:extLst>
              <a:ext uri="{FF2B5EF4-FFF2-40B4-BE49-F238E27FC236}">
                <a16:creationId xmlns:a16="http://schemas.microsoft.com/office/drawing/2014/main" id="{F1E625E3-D33B-4941-B6D0-3251268D14F6}"/>
              </a:ext>
            </a:extLst>
          </p:cNvPr>
          <p:cNvSpPr/>
          <p:nvPr/>
        </p:nvSpPr>
        <p:spPr>
          <a:xfrm>
            <a:off x="5554017" y="4939024"/>
            <a:ext cx="1693445" cy="1464051"/>
          </a:xfrm>
          <a:prstGeom prst="roundRect">
            <a:avLst>
              <a:gd name="adj" fmla="val 0"/>
            </a:avLst>
          </a:prstGeom>
          <a:solidFill>
            <a:schemeClr val="accent5">
              <a:lumMod val="20000"/>
              <a:lumOff val="8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テキスト ボックス 70">
            <a:extLst>
              <a:ext uri="{FF2B5EF4-FFF2-40B4-BE49-F238E27FC236}">
                <a16:creationId xmlns:a16="http://schemas.microsoft.com/office/drawing/2014/main" id="{BE3B47E4-729B-EB4F-AE36-29A2262812EB}"/>
              </a:ext>
            </a:extLst>
          </p:cNvPr>
          <p:cNvSpPr txBox="1"/>
          <p:nvPr/>
        </p:nvSpPr>
        <p:spPr>
          <a:xfrm>
            <a:off x="5623924" y="5592094"/>
            <a:ext cx="1553631" cy="307777"/>
          </a:xfrm>
          <a:prstGeom prst="rect">
            <a:avLst/>
          </a:prstGeom>
          <a:noFill/>
        </p:spPr>
        <p:txBody>
          <a:bodyPr wrap="none" rtlCol="0">
            <a:spAutoFit/>
          </a:bodyPr>
          <a:lstStyle/>
          <a:p>
            <a:pPr algn="ctr"/>
            <a:r>
              <a:rPr lang="ja-JP" altLang="en-US" sz="1400">
                <a:solidFill>
                  <a:schemeClr val="accent3">
                    <a:lumMod val="50000"/>
                  </a:schemeClr>
                </a:solidFill>
                <a:latin typeface="Meiryo" charset="-128"/>
                <a:ea typeface="Meiryo" charset="-128"/>
                <a:cs typeface="Meiryo" charset="-128"/>
              </a:rPr>
              <a:t>正しく</a:t>
            </a:r>
            <a:r>
              <a:rPr kumimoji="1" lang="ja-JP" altLang="en-US" sz="1400">
                <a:solidFill>
                  <a:schemeClr val="accent3">
                    <a:lumMod val="50000"/>
                  </a:schemeClr>
                </a:solidFill>
                <a:latin typeface="Meiryo" charset="-128"/>
                <a:ea typeface="Meiryo" charset="-128"/>
                <a:cs typeface="Meiryo" charset="-128"/>
              </a:rPr>
              <a:t>認識</a:t>
            </a:r>
            <a:r>
              <a:rPr kumimoji="1" lang="en-US" altLang="ja-JP" sz="1400" dirty="0">
                <a:solidFill>
                  <a:schemeClr val="accent3">
                    <a:lumMod val="50000"/>
                  </a:schemeClr>
                </a:solidFill>
                <a:latin typeface="Meiryo" charset="-128"/>
                <a:ea typeface="Meiryo" charset="-128"/>
                <a:cs typeface="Meiryo" charset="-128"/>
              </a:rPr>
              <a:t> 93%</a:t>
            </a:r>
            <a:endParaRPr kumimoji="1" lang="ja-JP" altLang="en-US" sz="1400" dirty="0">
              <a:solidFill>
                <a:schemeClr val="accent3">
                  <a:lumMod val="50000"/>
                </a:schemeClr>
              </a:solidFill>
              <a:latin typeface="Meiryo" charset="-128"/>
              <a:ea typeface="Meiryo" charset="-128"/>
              <a:cs typeface="Meiryo" charset="-128"/>
            </a:endParaRPr>
          </a:p>
        </p:txBody>
      </p:sp>
      <p:sp>
        <p:nvSpPr>
          <p:cNvPr id="72" name="テキスト ボックス 71">
            <a:extLst>
              <a:ext uri="{FF2B5EF4-FFF2-40B4-BE49-F238E27FC236}">
                <a16:creationId xmlns:a16="http://schemas.microsoft.com/office/drawing/2014/main" id="{EC58D91F-0120-4C4F-8DD4-50126EB24A55}"/>
              </a:ext>
            </a:extLst>
          </p:cNvPr>
          <p:cNvSpPr txBox="1"/>
          <p:nvPr/>
        </p:nvSpPr>
        <p:spPr>
          <a:xfrm>
            <a:off x="5649575" y="5908505"/>
            <a:ext cx="1502335" cy="307777"/>
          </a:xfrm>
          <a:prstGeom prst="rect">
            <a:avLst/>
          </a:prstGeom>
          <a:noFill/>
        </p:spPr>
        <p:txBody>
          <a:bodyPr wrap="none" rtlCol="0">
            <a:spAutoFit/>
          </a:bodyPr>
          <a:lstStyle/>
          <a:p>
            <a:pPr algn="ctr"/>
            <a:r>
              <a:rPr kumimoji="1" lang="ja-JP" altLang="en-US" sz="1400">
                <a:solidFill>
                  <a:schemeClr val="accent3">
                    <a:lumMod val="50000"/>
                  </a:schemeClr>
                </a:solidFill>
                <a:latin typeface="Meiryo" charset="-128"/>
                <a:ea typeface="Meiryo" charset="-128"/>
                <a:cs typeface="Meiryo" charset="-128"/>
              </a:rPr>
              <a:t>誤った認識</a:t>
            </a:r>
            <a:r>
              <a:rPr kumimoji="1" lang="en-US" altLang="ja-JP" sz="1400" dirty="0">
                <a:solidFill>
                  <a:schemeClr val="accent3">
                    <a:lumMod val="50000"/>
                  </a:schemeClr>
                </a:solidFill>
                <a:latin typeface="Meiryo" charset="-128"/>
                <a:ea typeface="Meiryo" charset="-128"/>
                <a:cs typeface="Meiryo" charset="-128"/>
              </a:rPr>
              <a:t>  7%</a:t>
            </a:r>
            <a:endParaRPr kumimoji="1" lang="ja-JP" altLang="en-US" sz="1400" dirty="0">
              <a:solidFill>
                <a:schemeClr val="accent3">
                  <a:lumMod val="50000"/>
                </a:schemeClr>
              </a:solidFill>
              <a:latin typeface="Meiryo" charset="-128"/>
              <a:ea typeface="Meiryo" charset="-128"/>
              <a:cs typeface="Meiryo" charset="-128"/>
            </a:endParaRPr>
          </a:p>
        </p:txBody>
      </p:sp>
      <p:sp>
        <p:nvSpPr>
          <p:cNvPr id="73" name="テキスト ボックス 72">
            <a:extLst>
              <a:ext uri="{FF2B5EF4-FFF2-40B4-BE49-F238E27FC236}">
                <a16:creationId xmlns:a16="http://schemas.microsoft.com/office/drawing/2014/main" id="{47E038A5-11B4-4B4B-8480-AEEDA9586CD2}"/>
              </a:ext>
            </a:extLst>
          </p:cNvPr>
          <p:cNvSpPr txBox="1"/>
          <p:nvPr/>
        </p:nvSpPr>
        <p:spPr>
          <a:xfrm>
            <a:off x="5664564" y="5044477"/>
            <a:ext cx="1415772" cy="461665"/>
          </a:xfrm>
          <a:prstGeom prst="rect">
            <a:avLst/>
          </a:prstGeom>
          <a:noFill/>
        </p:spPr>
        <p:txBody>
          <a:bodyPr wrap="none" rtlCol="0">
            <a:spAutoFit/>
          </a:bodyPr>
          <a:lstStyle/>
          <a:p>
            <a:pPr algn="ctr"/>
            <a:r>
              <a:rPr kumimoji="1" lang="ja-JP" altLang="en-US" sz="2400" b="1">
                <a:solidFill>
                  <a:schemeClr val="accent3">
                    <a:lumMod val="50000"/>
                  </a:schemeClr>
                </a:solidFill>
                <a:latin typeface="Meiryo" charset="-128"/>
                <a:ea typeface="Meiryo" charset="-128"/>
                <a:cs typeface="Meiryo" charset="-128"/>
              </a:rPr>
              <a:t>認識結果</a:t>
            </a:r>
            <a:endParaRPr kumimoji="1" lang="ja-JP" altLang="en-US" sz="2400" b="1" dirty="0">
              <a:solidFill>
                <a:schemeClr val="accent3">
                  <a:lumMod val="50000"/>
                </a:schemeClr>
              </a:solidFill>
              <a:latin typeface="Meiryo" charset="-128"/>
              <a:ea typeface="Meiryo" charset="-128"/>
              <a:cs typeface="Meiryo" charset="-128"/>
            </a:endParaRPr>
          </a:p>
        </p:txBody>
      </p:sp>
      <p:sp>
        <p:nvSpPr>
          <p:cNvPr id="63" name="上矢印 62">
            <a:extLst>
              <a:ext uri="{FF2B5EF4-FFF2-40B4-BE49-F238E27FC236}">
                <a16:creationId xmlns:a16="http://schemas.microsoft.com/office/drawing/2014/main" id="{FD1CB4DF-A407-4343-B6DE-A20CAB423AFF}"/>
              </a:ext>
            </a:extLst>
          </p:cNvPr>
          <p:cNvSpPr/>
          <p:nvPr/>
        </p:nvSpPr>
        <p:spPr>
          <a:xfrm>
            <a:off x="2552402" y="4452903"/>
            <a:ext cx="478451" cy="582040"/>
          </a:xfrm>
          <a:prstGeom prst="up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上矢印 66">
            <a:extLst>
              <a:ext uri="{FF2B5EF4-FFF2-40B4-BE49-F238E27FC236}">
                <a16:creationId xmlns:a16="http://schemas.microsoft.com/office/drawing/2014/main" id="{A4C3A292-92F8-B441-B692-07753F93FE1E}"/>
              </a:ext>
            </a:extLst>
          </p:cNvPr>
          <p:cNvSpPr/>
          <p:nvPr/>
        </p:nvSpPr>
        <p:spPr>
          <a:xfrm flipV="1">
            <a:off x="6177701" y="4439425"/>
            <a:ext cx="478451" cy="582040"/>
          </a:xfrm>
          <a:prstGeom prst="up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上矢印 73">
            <a:extLst>
              <a:ext uri="{FF2B5EF4-FFF2-40B4-BE49-F238E27FC236}">
                <a16:creationId xmlns:a16="http://schemas.microsoft.com/office/drawing/2014/main" id="{60C78584-F4BC-A24E-A433-6D7FA126A350}"/>
              </a:ext>
            </a:extLst>
          </p:cNvPr>
          <p:cNvSpPr/>
          <p:nvPr/>
        </p:nvSpPr>
        <p:spPr>
          <a:xfrm rot="5400000" flipV="1">
            <a:off x="4587337" y="4711415"/>
            <a:ext cx="478451" cy="1188603"/>
          </a:xfrm>
          <a:prstGeom prst="up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50000"/>
                </a:schemeClr>
              </a:solidFill>
              <a:latin typeface="ＭＳ Ｐゴシック"/>
              <a:ea typeface="ＭＳ Ｐゴシック"/>
              <a:cs typeface="ＭＳ Ｐゴシック"/>
            </a:endParaRPr>
          </a:p>
        </p:txBody>
      </p:sp>
      <p:sp>
        <p:nvSpPr>
          <p:cNvPr id="80" name="テキスト ボックス 79">
            <a:extLst>
              <a:ext uri="{FF2B5EF4-FFF2-40B4-BE49-F238E27FC236}">
                <a16:creationId xmlns:a16="http://schemas.microsoft.com/office/drawing/2014/main" id="{985E06FF-CC06-A64D-A1F2-C83D76700FA6}"/>
              </a:ext>
            </a:extLst>
          </p:cNvPr>
          <p:cNvSpPr txBox="1"/>
          <p:nvPr/>
        </p:nvSpPr>
        <p:spPr>
          <a:xfrm>
            <a:off x="4067244" y="2196921"/>
            <a:ext cx="1396536" cy="577081"/>
          </a:xfrm>
          <a:prstGeom prst="rect">
            <a:avLst/>
          </a:prstGeom>
          <a:noFill/>
        </p:spPr>
        <p:txBody>
          <a:bodyPr wrap="none" rtlCol="0">
            <a:spAutoFit/>
          </a:bodyPr>
          <a:lstStyle/>
          <a:p>
            <a:r>
              <a:rPr kumimoji="1" lang="ja-JP" altLang="en-US" sz="1050">
                <a:solidFill>
                  <a:schemeClr val="accent6">
                    <a:lumMod val="50000"/>
                  </a:schemeClr>
                </a:solidFill>
                <a:latin typeface="Meiryo" charset="-128"/>
                <a:ea typeface="Meiryo" charset="-128"/>
                <a:cs typeface="Meiryo" charset="-128"/>
              </a:rPr>
              <a:t>人間が認識結果が</a:t>
            </a:r>
            <a:endParaRPr kumimoji="1" lang="en-US" altLang="ja-JP" sz="1050" dirty="0">
              <a:solidFill>
                <a:schemeClr val="accent6">
                  <a:lumMod val="50000"/>
                </a:schemeClr>
              </a:solidFill>
              <a:latin typeface="Meiryo" charset="-128"/>
              <a:ea typeface="Meiryo" charset="-128"/>
              <a:cs typeface="Meiryo" charset="-128"/>
            </a:endParaRPr>
          </a:p>
          <a:p>
            <a:r>
              <a:rPr kumimoji="1" lang="ja-JP" altLang="en-US" sz="1050">
                <a:solidFill>
                  <a:schemeClr val="accent6">
                    <a:lumMod val="50000"/>
                  </a:schemeClr>
                </a:solidFill>
                <a:latin typeface="Meiryo" charset="-128"/>
                <a:ea typeface="Meiryo" charset="-128"/>
                <a:cs typeface="Meiryo" charset="-128"/>
              </a:rPr>
              <a:t>最適になる組合せを</a:t>
            </a:r>
            <a:endParaRPr kumimoji="1" lang="en-US" altLang="ja-JP" sz="1050" dirty="0">
              <a:solidFill>
                <a:schemeClr val="accent6">
                  <a:lumMod val="50000"/>
                </a:schemeClr>
              </a:solidFill>
              <a:latin typeface="Meiryo" charset="-128"/>
              <a:ea typeface="Meiryo" charset="-128"/>
              <a:cs typeface="Meiryo" charset="-128"/>
            </a:endParaRPr>
          </a:p>
          <a:p>
            <a:r>
              <a:rPr kumimoji="1" lang="ja-JP" altLang="en-US" sz="1050">
                <a:solidFill>
                  <a:schemeClr val="accent6">
                    <a:lumMod val="50000"/>
                  </a:schemeClr>
                </a:solidFill>
                <a:latin typeface="Meiryo" charset="-128"/>
                <a:ea typeface="Meiryo" charset="-128"/>
                <a:cs typeface="Meiryo" charset="-128"/>
              </a:rPr>
              <a:t>見つける</a:t>
            </a:r>
            <a:endParaRPr kumimoji="1" lang="ja-JP" altLang="en-US" sz="1050" dirty="0">
              <a:solidFill>
                <a:schemeClr val="accent6">
                  <a:lumMod val="50000"/>
                </a:schemeClr>
              </a:solidFill>
              <a:latin typeface="Meiryo" charset="-128"/>
              <a:ea typeface="Meiryo" charset="-128"/>
              <a:cs typeface="Meiryo" charset="-128"/>
            </a:endParaRPr>
          </a:p>
        </p:txBody>
      </p:sp>
      <p:sp>
        <p:nvSpPr>
          <p:cNvPr id="81" name="テキスト ボックス 80">
            <a:extLst>
              <a:ext uri="{FF2B5EF4-FFF2-40B4-BE49-F238E27FC236}">
                <a16:creationId xmlns:a16="http://schemas.microsoft.com/office/drawing/2014/main" id="{FA070768-AD0F-2F47-A677-BB42266E2F09}"/>
              </a:ext>
            </a:extLst>
          </p:cNvPr>
          <p:cNvSpPr txBox="1"/>
          <p:nvPr/>
        </p:nvSpPr>
        <p:spPr>
          <a:xfrm>
            <a:off x="4047949" y="4455187"/>
            <a:ext cx="1396536" cy="577081"/>
          </a:xfrm>
          <a:prstGeom prst="rect">
            <a:avLst/>
          </a:prstGeom>
          <a:noFill/>
        </p:spPr>
        <p:txBody>
          <a:bodyPr wrap="none" rtlCol="0">
            <a:spAutoFit/>
          </a:bodyPr>
          <a:lstStyle/>
          <a:p>
            <a:r>
              <a:rPr kumimoji="1" lang="ja-JP" altLang="en-US" sz="1050">
                <a:solidFill>
                  <a:srgbClr val="7030A0"/>
                </a:solidFill>
                <a:latin typeface="Meiryo" charset="-128"/>
                <a:ea typeface="Meiryo" charset="-128"/>
                <a:cs typeface="Meiryo" charset="-128"/>
              </a:rPr>
              <a:t>機械が認識結果が</a:t>
            </a:r>
            <a:endParaRPr kumimoji="1" lang="en-US" altLang="ja-JP" sz="1050" dirty="0">
              <a:solidFill>
                <a:srgbClr val="7030A0"/>
              </a:solidFill>
              <a:latin typeface="Meiryo" charset="-128"/>
              <a:ea typeface="Meiryo" charset="-128"/>
              <a:cs typeface="Meiryo" charset="-128"/>
            </a:endParaRPr>
          </a:p>
          <a:p>
            <a:r>
              <a:rPr kumimoji="1" lang="ja-JP" altLang="en-US" sz="1050">
                <a:solidFill>
                  <a:srgbClr val="7030A0"/>
                </a:solidFill>
                <a:latin typeface="Meiryo" charset="-128"/>
                <a:ea typeface="Meiryo" charset="-128"/>
                <a:cs typeface="Meiryo" charset="-128"/>
              </a:rPr>
              <a:t>最適になる組合せを</a:t>
            </a:r>
            <a:endParaRPr kumimoji="1" lang="en-US" altLang="ja-JP" sz="1050" dirty="0">
              <a:solidFill>
                <a:srgbClr val="7030A0"/>
              </a:solidFill>
              <a:latin typeface="Meiryo" charset="-128"/>
              <a:ea typeface="Meiryo" charset="-128"/>
              <a:cs typeface="Meiryo" charset="-128"/>
            </a:endParaRPr>
          </a:p>
          <a:p>
            <a:r>
              <a:rPr kumimoji="1" lang="ja-JP" altLang="en-US" sz="1050">
                <a:solidFill>
                  <a:srgbClr val="7030A0"/>
                </a:solidFill>
                <a:latin typeface="Meiryo" charset="-128"/>
                <a:ea typeface="Meiryo" charset="-128"/>
                <a:cs typeface="Meiryo" charset="-128"/>
              </a:rPr>
              <a:t>見つける</a:t>
            </a:r>
            <a:endParaRPr kumimoji="1" lang="ja-JP" altLang="en-US" sz="1050" dirty="0">
              <a:solidFill>
                <a:srgbClr val="7030A0"/>
              </a:solidFill>
              <a:latin typeface="Meiryo" charset="-128"/>
              <a:ea typeface="Meiryo" charset="-128"/>
              <a:cs typeface="Meiryo" charset="-128"/>
            </a:endParaRPr>
          </a:p>
        </p:txBody>
      </p:sp>
      <p:sp>
        <p:nvSpPr>
          <p:cNvPr id="83" name="上矢印 82">
            <a:extLst>
              <a:ext uri="{FF2B5EF4-FFF2-40B4-BE49-F238E27FC236}">
                <a16:creationId xmlns:a16="http://schemas.microsoft.com/office/drawing/2014/main" id="{EC4BCF10-9072-9B4E-9631-C39DBF50979C}"/>
              </a:ext>
            </a:extLst>
          </p:cNvPr>
          <p:cNvSpPr/>
          <p:nvPr/>
        </p:nvSpPr>
        <p:spPr>
          <a:xfrm rot="5400000">
            <a:off x="1477574" y="2923774"/>
            <a:ext cx="478451" cy="327098"/>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上矢印 83">
            <a:extLst>
              <a:ext uri="{FF2B5EF4-FFF2-40B4-BE49-F238E27FC236}">
                <a16:creationId xmlns:a16="http://schemas.microsoft.com/office/drawing/2014/main" id="{19661915-4E29-1748-BB84-16EBFC0AF291}"/>
              </a:ext>
            </a:extLst>
          </p:cNvPr>
          <p:cNvSpPr/>
          <p:nvPr/>
        </p:nvSpPr>
        <p:spPr>
          <a:xfrm rot="5400000">
            <a:off x="1477574" y="3971436"/>
            <a:ext cx="478451" cy="327098"/>
          </a:xfrm>
          <a:prstGeom prst="up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上矢印 84">
            <a:extLst>
              <a:ext uri="{FF2B5EF4-FFF2-40B4-BE49-F238E27FC236}">
                <a16:creationId xmlns:a16="http://schemas.microsoft.com/office/drawing/2014/main" id="{9D276A52-2AFA-644C-AF99-D302EB13CE2B}"/>
              </a:ext>
            </a:extLst>
          </p:cNvPr>
          <p:cNvSpPr/>
          <p:nvPr/>
        </p:nvSpPr>
        <p:spPr>
          <a:xfrm rot="5400000">
            <a:off x="4340770" y="2246457"/>
            <a:ext cx="478451" cy="1681736"/>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上矢印 85">
            <a:extLst>
              <a:ext uri="{FF2B5EF4-FFF2-40B4-BE49-F238E27FC236}">
                <a16:creationId xmlns:a16="http://schemas.microsoft.com/office/drawing/2014/main" id="{FF09E12D-DEF2-F146-80EC-568F38482934}"/>
              </a:ext>
            </a:extLst>
          </p:cNvPr>
          <p:cNvSpPr/>
          <p:nvPr/>
        </p:nvSpPr>
        <p:spPr>
          <a:xfrm rot="5400000">
            <a:off x="4340771" y="3294118"/>
            <a:ext cx="478451" cy="1681738"/>
          </a:xfrm>
          <a:prstGeom prst="up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上矢印 86">
            <a:extLst>
              <a:ext uri="{FF2B5EF4-FFF2-40B4-BE49-F238E27FC236}">
                <a16:creationId xmlns:a16="http://schemas.microsoft.com/office/drawing/2014/main" id="{257D9E69-BDE1-4945-9371-819EA0679027}"/>
              </a:ext>
            </a:extLst>
          </p:cNvPr>
          <p:cNvSpPr/>
          <p:nvPr/>
        </p:nvSpPr>
        <p:spPr>
          <a:xfrm rot="5400000">
            <a:off x="7285809" y="2923775"/>
            <a:ext cx="478451" cy="327098"/>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上矢印 87">
            <a:extLst>
              <a:ext uri="{FF2B5EF4-FFF2-40B4-BE49-F238E27FC236}">
                <a16:creationId xmlns:a16="http://schemas.microsoft.com/office/drawing/2014/main" id="{6FF561F5-47EB-3C48-8AF6-330D7CDE27D7}"/>
              </a:ext>
            </a:extLst>
          </p:cNvPr>
          <p:cNvSpPr/>
          <p:nvPr/>
        </p:nvSpPr>
        <p:spPr>
          <a:xfrm rot="5400000">
            <a:off x="7285809" y="3971437"/>
            <a:ext cx="478451" cy="327098"/>
          </a:xfrm>
          <a:prstGeom prst="up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曲折矢印 88">
            <a:extLst>
              <a:ext uri="{FF2B5EF4-FFF2-40B4-BE49-F238E27FC236}">
                <a16:creationId xmlns:a16="http://schemas.microsoft.com/office/drawing/2014/main" id="{36DBF8F3-CC00-CF4F-BB67-7DEC63C5D0D5}"/>
              </a:ext>
            </a:extLst>
          </p:cNvPr>
          <p:cNvSpPr/>
          <p:nvPr/>
        </p:nvSpPr>
        <p:spPr>
          <a:xfrm rot="10800000">
            <a:off x="7372975" y="5175880"/>
            <a:ext cx="1054782" cy="990338"/>
          </a:xfrm>
          <a:prstGeom prst="bentArrow">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曲折矢印 89">
            <a:extLst>
              <a:ext uri="{FF2B5EF4-FFF2-40B4-BE49-F238E27FC236}">
                <a16:creationId xmlns:a16="http://schemas.microsoft.com/office/drawing/2014/main" id="{4888D9E9-6BE0-794A-A2AC-5D6D5D76F78F}"/>
              </a:ext>
            </a:extLst>
          </p:cNvPr>
          <p:cNvSpPr/>
          <p:nvPr/>
        </p:nvSpPr>
        <p:spPr>
          <a:xfrm rot="10800000" flipV="1">
            <a:off x="7370067" y="1026192"/>
            <a:ext cx="1054782" cy="990338"/>
          </a:xfrm>
          <a:prstGeom prst="bent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 name="図 3">
            <a:extLst>
              <a:ext uri="{FF2B5EF4-FFF2-40B4-BE49-F238E27FC236}">
                <a16:creationId xmlns:a16="http://schemas.microsoft.com/office/drawing/2014/main" id="{092B509B-E5AC-6843-A73E-F13EDE4A5363}"/>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4180" y="3103684"/>
            <a:ext cx="1054782" cy="1054782"/>
          </a:xfrm>
          <a:prstGeom prst="rect">
            <a:avLst/>
          </a:prstGeom>
        </p:spPr>
      </p:pic>
      <p:pic>
        <p:nvPicPr>
          <p:cNvPr id="8" name="図 7">
            <a:extLst>
              <a:ext uri="{FF2B5EF4-FFF2-40B4-BE49-F238E27FC236}">
                <a16:creationId xmlns:a16="http://schemas.microsoft.com/office/drawing/2014/main" id="{24185E85-B837-0240-83F7-D1E557300017}"/>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3005" y="2199132"/>
            <a:ext cx="1242839" cy="1242839"/>
          </a:xfrm>
          <a:prstGeom prst="rect">
            <a:avLst/>
          </a:prstGeom>
        </p:spPr>
      </p:pic>
      <p:pic>
        <p:nvPicPr>
          <p:cNvPr id="9" name="図 8">
            <a:extLst>
              <a:ext uri="{FF2B5EF4-FFF2-40B4-BE49-F238E27FC236}">
                <a16:creationId xmlns:a16="http://schemas.microsoft.com/office/drawing/2014/main" id="{6A1C19C1-5995-B04C-81E7-73F958291875}"/>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95436" y="4003845"/>
            <a:ext cx="871334" cy="871334"/>
          </a:xfrm>
          <a:prstGeom prst="rect">
            <a:avLst/>
          </a:prstGeom>
        </p:spPr>
      </p:pic>
      <p:grpSp>
        <p:nvGrpSpPr>
          <p:cNvPr id="10" name="図形グループ 394">
            <a:extLst>
              <a:ext uri="{FF2B5EF4-FFF2-40B4-BE49-F238E27FC236}">
                <a16:creationId xmlns:a16="http://schemas.microsoft.com/office/drawing/2014/main" id="{7F3D8843-3674-5142-8BB6-4C5E904587F2}"/>
              </a:ext>
            </a:extLst>
          </p:cNvPr>
          <p:cNvGrpSpPr/>
          <p:nvPr/>
        </p:nvGrpSpPr>
        <p:grpSpPr>
          <a:xfrm>
            <a:off x="989783" y="2847552"/>
            <a:ext cx="582041" cy="582041"/>
            <a:chOff x="8022615" y="4025501"/>
            <a:chExt cx="582041" cy="582041"/>
          </a:xfrm>
        </p:grpSpPr>
        <p:pic>
          <p:nvPicPr>
            <p:cNvPr id="11" name="図 10">
              <a:extLst>
                <a:ext uri="{FF2B5EF4-FFF2-40B4-BE49-F238E27FC236}">
                  <a16:creationId xmlns:a16="http://schemas.microsoft.com/office/drawing/2014/main" id="{EE89EC73-3D21-C542-BEA6-8C0C2BF48916}"/>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12" name="テキスト ボックス 11">
              <a:extLst>
                <a:ext uri="{FF2B5EF4-FFF2-40B4-BE49-F238E27FC236}">
                  <a16:creationId xmlns:a16="http://schemas.microsoft.com/office/drawing/2014/main" id="{1C0171A6-BD19-C84A-B3EB-D1CFC3A2C230}"/>
                </a:ext>
              </a:extLst>
            </p:cNvPr>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grpSp>
        <p:nvGrpSpPr>
          <p:cNvPr id="13" name="図形グループ 395">
            <a:extLst>
              <a:ext uri="{FF2B5EF4-FFF2-40B4-BE49-F238E27FC236}">
                <a16:creationId xmlns:a16="http://schemas.microsoft.com/office/drawing/2014/main" id="{9272D912-5A60-4946-AEF1-C1DA4962E743}"/>
              </a:ext>
            </a:extLst>
          </p:cNvPr>
          <p:cNvGrpSpPr/>
          <p:nvPr/>
        </p:nvGrpSpPr>
        <p:grpSpPr>
          <a:xfrm>
            <a:off x="992359" y="3737420"/>
            <a:ext cx="582041" cy="582041"/>
            <a:chOff x="8022615" y="4025501"/>
            <a:chExt cx="582041" cy="582041"/>
          </a:xfrm>
        </p:grpSpPr>
        <p:pic>
          <p:nvPicPr>
            <p:cNvPr id="14" name="図 13">
              <a:extLst>
                <a:ext uri="{FF2B5EF4-FFF2-40B4-BE49-F238E27FC236}">
                  <a16:creationId xmlns:a16="http://schemas.microsoft.com/office/drawing/2014/main" id="{603FA261-FB86-2E46-A07F-A90C22F73EA9}"/>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15" name="テキスト ボックス 14">
              <a:extLst>
                <a:ext uri="{FF2B5EF4-FFF2-40B4-BE49-F238E27FC236}">
                  <a16:creationId xmlns:a16="http://schemas.microsoft.com/office/drawing/2014/main" id="{FD91D143-339A-3C48-A2EC-49EB54FF2AF3}"/>
                </a:ext>
              </a:extLst>
            </p:cNvPr>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grpSp>
        <p:nvGrpSpPr>
          <p:cNvPr id="16" name="図形グループ 398">
            <a:extLst>
              <a:ext uri="{FF2B5EF4-FFF2-40B4-BE49-F238E27FC236}">
                <a16:creationId xmlns:a16="http://schemas.microsoft.com/office/drawing/2014/main" id="{9C56A154-A803-DE49-AD85-13365E092BEF}"/>
              </a:ext>
            </a:extLst>
          </p:cNvPr>
          <p:cNvGrpSpPr/>
          <p:nvPr/>
        </p:nvGrpSpPr>
        <p:grpSpPr>
          <a:xfrm>
            <a:off x="993565" y="4484914"/>
            <a:ext cx="582041" cy="582041"/>
            <a:chOff x="8022615" y="4025501"/>
            <a:chExt cx="582041" cy="582041"/>
          </a:xfrm>
        </p:grpSpPr>
        <p:pic>
          <p:nvPicPr>
            <p:cNvPr id="17" name="図 16">
              <a:extLst>
                <a:ext uri="{FF2B5EF4-FFF2-40B4-BE49-F238E27FC236}">
                  <a16:creationId xmlns:a16="http://schemas.microsoft.com/office/drawing/2014/main" id="{80AEB0E9-E4B2-6C4C-A544-A2D61F427329}"/>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18" name="テキスト ボックス 17">
              <a:extLst>
                <a:ext uri="{FF2B5EF4-FFF2-40B4-BE49-F238E27FC236}">
                  <a16:creationId xmlns:a16="http://schemas.microsoft.com/office/drawing/2014/main" id="{AC72C1A6-2A49-F146-BD5F-155E48246CB0}"/>
                </a:ext>
              </a:extLst>
            </p:cNvPr>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sp>
        <p:nvSpPr>
          <p:cNvPr id="19" name="テキスト ボックス 18">
            <a:extLst>
              <a:ext uri="{FF2B5EF4-FFF2-40B4-BE49-F238E27FC236}">
                <a16:creationId xmlns:a16="http://schemas.microsoft.com/office/drawing/2014/main" id="{571AC742-EA78-3B4A-9802-98C7855E5F96}"/>
              </a:ext>
            </a:extLst>
          </p:cNvPr>
          <p:cNvSpPr txBox="1"/>
          <p:nvPr/>
        </p:nvSpPr>
        <p:spPr>
          <a:xfrm>
            <a:off x="349203" y="2160082"/>
            <a:ext cx="954107" cy="276999"/>
          </a:xfrm>
          <a:prstGeom prst="rect">
            <a:avLst/>
          </a:prstGeom>
          <a:noFill/>
        </p:spPr>
        <p:txBody>
          <a:bodyPr wrap="none" rtlCol="0">
            <a:spAutoFit/>
          </a:bodyPr>
          <a:lstStyle/>
          <a:p>
            <a:r>
              <a:rPr kumimoji="1" lang="ja-JP" altLang="en-US" sz="1200" b="1">
                <a:solidFill>
                  <a:srgbClr val="0070C0"/>
                </a:solidFill>
                <a:latin typeface="Meiryo" charset="-128"/>
                <a:ea typeface="Meiryo" charset="-128"/>
                <a:cs typeface="Meiryo" charset="-128"/>
              </a:rPr>
              <a:t>学習データ</a:t>
            </a:r>
            <a:endParaRPr kumimoji="1" lang="ja-JP" altLang="en-US" sz="1200" b="1" dirty="0">
              <a:solidFill>
                <a:srgbClr val="0070C0"/>
              </a:solidFill>
              <a:latin typeface="Meiryo" charset="-128"/>
              <a:ea typeface="Meiryo" charset="-128"/>
              <a:cs typeface="Meiryo" charset="-128"/>
            </a:endParaRPr>
          </a:p>
        </p:txBody>
      </p:sp>
      <p:sp>
        <p:nvSpPr>
          <p:cNvPr id="20" name="テキスト ボックス 19">
            <a:extLst>
              <a:ext uri="{FF2B5EF4-FFF2-40B4-BE49-F238E27FC236}">
                <a16:creationId xmlns:a16="http://schemas.microsoft.com/office/drawing/2014/main" id="{2BD4EE4B-53FC-8A4D-BD33-A90B8AF171CC}"/>
              </a:ext>
            </a:extLst>
          </p:cNvPr>
          <p:cNvSpPr txBox="1"/>
          <p:nvPr/>
        </p:nvSpPr>
        <p:spPr>
          <a:xfrm>
            <a:off x="382168" y="4846145"/>
            <a:ext cx="902811" cy="215444"/>
          </a:xfrm>
          <a:prstGeom prst="rect">
            <a:avLst/>
          </a:prstGeom>
          <a:noFill/>
        </p:spPr>
        <p:txBody>
          <a:bodyPr wrap="none" rtlCol="0">
            <a:spAutoFit/>
          </a:bodyPr>
          <a:lstStyle/>
          <a:p>
            <a:pPr algn="ctr"/>
            <a:r>
              <a:rPr kumimoji="1" lang="ja-JP" altLang="en-US" sz="800">
                <a:solidFill>
                  <a:srgbClr val="0070C0"/>
                </a:solidFill>
                <a:latin typeface="Meiryo" charset="-128"/>
                <a:ea typeface="Meiryo" charset="-128"/>
                <a:cs typeface="Meiryo" charset="-128"/>
              </a:rPr>
              <a:t>教師付きデータ</a:t>
            </a:r>
            <a:endParaRPr kumimoji="1" lang="ja-JP" altLang="en-US" sz="800" dirty="0">
              <a:solidFill>
                <a:srgbClr val="0070C0"/>
              </a:solidFill>
              <a:latin typeface="Meiryo" charset="-128"/>
              <a:ea typeface="Meiryo" charset="-128"/>
              <a:cs typeface="Meiryo" charset="-128"/>
            </a:endParaRPr>
          </a:p>
        </p:txBody>
      </p:sp>
      <p:pic>
        <p:nvPicPr>
          <p:cNvPr id="21" name="図 20">
            <a:extLst>
              <a:ext uri="{FF2B5EF4-FFF2-40B4-BE49-F238E27FC236}">
                <a16:creationId xmlns:a16="http://schemas.microsoft.com/office/drawing/2014/main" id="{7049CA3C-7EF2-C746-831C-5032A76E928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72598" y="3121913"/>
            <a:ext cx="1054782" cy="1054782"/>
          </a:xfrm>
          <a:prstGeom prst="rect">
            <a:avLst/>
          </a:prstGeom>
        </p:spPr>
      </p:pic>
      <p:pic>
        <p:nvPicPr>
          <p:cNvPr id="22" name="図 21">
            <a:extLst>
              <a:ext uri="{FF2B5EF4-FFF2-40B4-BE49-F238E27FC236}">
                <a16:creationId xmlns:a16="http://schemas.microsoft.com/office/drawing/2014/main" id="{4DAF4F97-45C0-E84F-BDA5-836D962C866F}"/>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81423" y="2217361"/>
            <a:ext cx="1242839" cy="1242839"/>
          </a:xfrm>
          <a:prstGeom prst="rect">
            <a:avLst/>
          </a:prstGeom>
        </p:spPr>
      </p:pic>
      <p:pic>
        <p:nvPicPr>
          <p:cNvPr id="23" name="図 22">
            <a:extLst>
              <a:ext uri="{FF2B5EF4-FFF2-40B4-BE49-F238E27FC236}">
                <a16:creationId xmlns:a16="http://schemas.microsoft.com/office/drawing/2014/main" id="{476E53D1-1D85-AA48-8D08-F53D7D29B9F5}"/>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863854" y="4022074"/>
            <a:ext cx="871334" cy="871334"/>
          </a:xfrm>
          <a:prstGeom prst="rect">
            <a:avLst/>
          </a:prstGeom>
        </p:spPr>
      </p:pic>
      <p:grpSp>
        <p:nvGrpSpPr>
          <p:cNvPr id="24" name="図形グループ 394">
            <a:extLst>
              <a:ext uri="{FF2B5EF4-FFF2-40B4-BE49-F238E27FC236}">
                <a16:creationId xmlns:a16="http://schemas.microsoft.com/office/drawing/2014/main" id="{A3324600-3977-6E4F-9994-BC3BBD419154}"/>
              </a:ext>
            </a:extLst>
          </p:cNvPr>
          <p:cNvGrpSpPr/>
          <p:nvPr/>
        </p:nvGrpSpPr>
        <p:grpSpPr>
          <a:xfrm>
            <a:off x="8458201" y="2865781"/>
            <a:ext cx="582041" cy="582041"/>
            <a:chOff x="8022615" y="4025501"/>
            <a:chExt cx="582041" cy="582041"/>
          </a:xfrm>
        </p:grpSpPr>
        <p:pic>
          <p:nvPicPr>
            <p:cNvPr id="25" name="図 24">
              <a:extLst>
                <a:ext uri="{FF2B5EF4-FFF2-40B4-BE49-F238E27FC236}">
                  <a16:creationId xmlns:a16="http://schemas.microsoft.com/office/drawing/2014/main" id="{E170F250-66C0-EB4E-85AB-ABD8B8190B87}"/>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26" name="テキスト ボックス 25">
              <a:extLst>
                <a:ext uri="{FF2B5EF4-FFF2-40B4-BE49-F238E27FC236}">
                  <a16:creationId xmlns:a16="http://schemas.microsoft.com/office/drawing/2014/main" id="{16F443B1-8DB7-4E4B-8C3D-AE9C46B8251D}"/>
                </a:ext>
              </a:extLst>
            </p:cNvPr>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grpSp>
        <p:nvGrpSpPr>
          <p:cNvPr id="27" name="図形グループ 395">
            <a:extLst>
              <a:ext uri="{FF2B5EF4-FFF2-40B4-BE49-F238E27FC236}">
                <a16:creationId xmlns:a16="http://schemas.microsoft.com/office/drawing/2014/main" id="{DAB7C534-E609-FC4C-BD3A-949043485FC3}"/>
              </a:ext>
            </a:extLst>
          </p:cNvPr>
          <p:cNvGrpSpPr/>
          <p:nvPr/>
        </p:nvGrpSpPr>
        <p:grpSpPr>
          <a:xfrm>
            <a:off x="8460777" y="3755649"/>
            <a:ext cx="582041" cy="582041"/>
            <a:chOff x="8022615" y="4025501"/>
            <a:chExt cx="582041" cy="582041"/>
          </a:xfrm>
        </p:grpSpPr>
        <p:pic>
          <p:nvPicPr>
            <p:cNvPr id="28" name="図 27">
              <a:extLst>
                <a:ext uri="{FF2B5EF4-FFF2-40B4-BE49-F238E27FC236}">
                  <a16:creationId xmlns:a16="http://schemas.microsoft.com/office/drawing/2014/main" id="{0868E603-D8E1-D349-8277-B5518FB01D6A}"/>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29" name="テキスト ボックス 28">
              <a:extLst>
                <a:ext uri="{FF2B5EF4-FFF2-40B4-BE49-F238E27FC236}">
                  <a16:creationId xmlns:a16="http://schemas.microsoft.com/office/drawing/2014/main" id="{F89D0E1C-BF84-FF4D-BB63-BC83B79A14EF}"/>
                </a:ext>
              </a:extLst>
            </p:cNvPr>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grpSp>
        <p:nvGrpSpPr>
          <p:cNvPr id="30" name="図形グループ 398">
            <a:extLst>
              <a:ext uri="{FF2B5EF4-FFF2-40B4-BE49-F238E27FC236}">
                <a16:creationId xmlns:a16="http://schemas.microsoft.com/office/drawing/2014/main" id="{297D243E-57D5-EE42-A4EF-49725EF81B59}"/>
              </a:ext>
            </a:extLst>
          </p:cNvPr>
          <p:cNvGrpSpPr/>
          <p:nvPr/>
        </p:nvGrpSpPr>
        <p:grpSpPr>
          <a:xfrm>
            <a:off x="8461983" y="4503143"/>
            <a:ext cx="582041" cy="582041"/>
            <a:chOff x="8022615" y="4025501"/>
            <a:chExt cx="582041" cy="582041"/>
          </a:xfrm>
        </p:grpSpPr>
        <p:pic>
          <p:nvPicPr>
            <p:cNvPr id="31" name="図 30">
              <a:extLst>
                <a:ext uri="{FF2B5EF4-FFF2-40B4-BE49-F238E27FC236}">
                  <a16:creationId xmlns:a16="http://schemas.microsoft.com/office/drawing/2014/main" id="{6F7C1E5A-B16D-9C4F-8EB9-7A7ACCBF896B}"/>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32" name="テキスト ボックス 31">
              <a:extLst>
                <a:ext uri="{FF2B5EF4-FFF2-40B4-BE49-F238E27FC236}">
                  <a16:creationId xmlns:a16="http://schemas.microsoft.com/office/drawing/2014/main" id="{B7CBD650-9C45-D34B-A3B6-B2CBE7463B5E}"/>
                </a:ext>
              </a:extLst>
            </p:cNvPr>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sp>
        <p:nvSpPr>
          <p:cNvPr id="33" name="テキスト ボックス 32">
            <a:extLst>
              <a:ext uri="{FF2B5EF4-FFF2-40B4-BE49-F238E27FC236}">
                <a16:creationId xmlns:a16="http://schemas.microsoft.com/office/drawing/2014/main" id="{16C1BF6B-E87B-E046-86CD-B279104C93AB}"/>
              </a:ext>
            </a:extLst>
          </p:cNvPr>
          <p:cNvSpPr txBox="1"/>
          <p:nvPr/>
        </p:nvSpPr>
        <p:spPr>
          <a:xfrm>
            <a:off x="7799291" y="4864374"/>
            <a:ext cx="1005403" cy="215444"/>
          </a:xfrm>
          <a:prstGeom prst="rect">
            <a:avLst/>
          </a:prstGeom>
          <a:noFill/>
        </p:spPr>
        <p:txBody>
          <a:bodyPr wrap="none" rtlCol="0">
            <a:spAutoFit/>
          </a:bodyPr>
          <a:lstStyle/>
          <a:p>
            <a:pPr algn="ctr"/>
            <a:r>
              <a:rPr lang="ja-JP" altLang="en-US" sz="800">
                <a:solidFill>
                  <a:srgbClr val="0070C0"/>
                </a:solidFill>
                <a:latin typeface="Meiryo" charset="-128"/>
                <a:ea typeface="Meiryo" charset="-128"/>
                <a:cs typeface="Meiryo" charset="-128"/>
              </a:rPr>
              <a:t>学習</a:t>
            </a:r>
            <a:r>
              <a:rPr kumimoji="1" lang="ja-JP" altLang="en-US" sz="800">
                <a:solidFill>
                  <a:srgbClr val="0070C0"/>
                </a:solidFill>
                <a:latin typeface="Meiryo" charset="-128"/>
                <a:ea typeface="Meiryo" charset="-128"/>
                <a:cs typeface="Meiryo" charset="-128"/>
              </a:rPr>
              <a:t>データの一部</a:t>
            </a:r>
            <a:endParaRPr kumimoji="1" lang="ja-JP" altLang="en-US" sz="800" dirty="0">
              <a:solidFill>
                <a:srgbClr val="0070C0"/>
              </a:solidFill>
              <a:latin typeface="Meiryo" charset="-128"/>
              <a:ea typeface="Meiryo" charset="-128"/>
              <a:cs typeface="Meiryo" charset="-128"/>
            </a:endParaRPr>
          </a:p>
        </p:txBody>
      </p:sp>
      <p:sp>
        <p:nvSpPr>
          <p:cNvPr id="82" name="テキスト ボックス 81">
            <a:extLst>
              <a:ext uri="{FF2B5EF4-FFF2-40B4-BE49-F238E27FC236}">
                <a16:creationId xmlns:a16="http://schemas.microsoft.com/office/drawing/2014/main" id="{DE32DA7F-62E1-EE41-A7C2-704F4C4A5A7E}"/>
              </a:ext>
            </a:extLst>
          </p:cNvPr>
          <p:cNvSpPr txBox="1"/>
          <p:nvPr/>
        </p:nvSpPr>
        <p:spPr>
          <a:xfrm>
            <a:off x="7822467" y="2160082"/>
            <a:ext cx="954107" cy="276999"/>
          </a:xfrm>
          <a:prstGeom prst="rect">
            <a:avLst/>
          </a:prstGeom>
          <a:noFill/>
        </p:spPr>
        <p:txBody>
          <a:bodyPr wrap="none" rtlCol="0">
            <a:spAutoFit/>
          </a:bodyPr>
          <a:lstStyle/>
          <a:p>
            <a:r>
              <a:rPr kumimoji="1" lang="ja-JP" altLang="en-US" sz="1200" b="1">
                <a:solidFill>
                  <a:srgbClr val="0070C0"/>
                </a:solidFill>
                <a:latin typeface="Meiryo" charset="-128"/>
                <a:ea typeface="Meiryo" charset="-128"/>
                <a:cs typeface="Meiryo" charset="-128"/>
              </a:rPr>
              <a:t>評価データ</a:t>
            </a:r>
            <a:endParaRPr kumimoji="1" lang="ja-JP" altLang="en-US" sz="1200" b="1" dirty="0">
              <a:solidFill>
                <a:srgbClr val="0070C0"/>
              </a:solidFill>
              <a:latin typeface="Meiryo" charset="-128"/>
              <a:ea typeface="Meiryo" charset="-128"/>
              <a:cs typeface="Meiryo" charset="-128"/>
            </a:endParaRPr>
          </a:p>
        </p:txBody>
      </p:sp>
      <p:pic>
        <p:nvPicPr>
          <p:cNvPr id="91" name="図 90" descr="アイコン&#10;&#10;自動的に生成された説明">
            <a:extLst>
              <a:ext uri="{FF2B5EF4-FFF2-40B4-BE49-F238E27FC236}">
                <a16:creationId xmlns:a16="http://schemas.microsoft.com/office/drawing/2014/main" id="{D68460CC-4E06-9F40-9C67-9AAE787C4980}"/>
              </a:ext>
            </a:extLst>
          </p:cNvPr>
          <p:cNvPicPr>
            <a:picLocks noChangeAspect="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flipH="1">
            <a:off x="4268715" y="1483124"/>
            <a:ext cx="993594" cy="696685"/>
          </a:xfrm>
          <a:prstGeom prst="rect">
            <a:avLst/>
          </a:prstGeom>
          <a:effectLst>
            <a:outerShdw blurRad="50800" dist="38100" dir="2700000" algn="tl" rotWithShape="0">
              <a:prstClr val="black">
                <a:alpha val="40000"/>
              </a:prstClr>
            </a:outerShdw>
          </a:effectLst>
        </p:spPr>
      </p:pic>
      <p:pic>
        <p:nvPicPr>
          <p:cNvPr id="92" name="図 91" descr="アイコン&#10;&#10;自動的に生成された説明">
            <a:extLst>
              <a:ext uri="{FF2B5EF4-FFF2-40B4-BE49-F238E27FC236}">
                <a16:creationId xmlns:a16="http://schemas.microsoft.com/office/drawing/2014/main" id="{45DF1657-02FC-A84C-BB65-D71BB502D9B5}"/>
              </a:ext>
            </a:extLst>
          </p:cNvPr>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4477023" y="5530934"/>
            <a:ext cx="767933" cy="87220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20496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学習方法</a:t>
            </a:r>
            <a:endParaRPr kumimoji="1" lang="ja-JP" altLang="en-US" dirty="0"/>
          </a:p>
        </p:txBody>
      </p:sp>
      <p:sp>
        <p:nvSpPr>
          <p:cNvPr id="4" name="正方形/長方形 3"/>
          <p:cNvSpPr/>
          <p:nvPr/>
        </p:nvSpPr>
        <p:spPr>
          <a:xfrm>
            <a:off x="514185" y="887397"/>
            <a:ext cx="1928014" cy="54546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メイリオ"/>
                <a:ea typeface="メイリオ"/>
                <a:cs typeface="メイリオ"/>
              </a:rPr>
              <a:t>学習</a:t>
            </a:r>
            <a:endParaRPr kumimoji="1" lang="ja-JP" altLang="en-US" sz="2400" dirty="0">
              <a:solidFill>
                <a:srgbClr val="FFFFFF"/>
              </a:solidFill>
              <a:latin typeface="メイリオ"/>
              <a:ea typeface="メイリオ"/>
              <a:cs typeface="メイリオ"/>
            </a:endParaRPr>
          </a:p>
        </p:txBody>
      </p:sp>
      <p:sp>
        <p:nvSpPr>
          <p:cNvPr id="5" name="正方形/長方形 4"/>
          <p:cNvSpPr/>
          <p:nvPr/>
        </p:nvSpPr>
        <p:spPr>
          <a:xfrm>
            <a:off x="1701399" y="1730972"/>
            <a:ext cx="2053837" cy="46405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メイリオ"/>
                <a:ea typeface="メイリオ"/>
                <a:cs typeface="メイリオ"/>
              </a:rPr>
              <a:t>教師あり学習</a:t>
            </a:r>
          </a:p>
        </p:txBody>
      </p:sp>
      <p:sp>
        <p:nvSpPr>
          <p:cNvPr id="6" name="正方形/長方形 5"/>
          <p:cNvSpPr/>
          <p:nvPr/>
        </p:nvSpPr>
        <p:spPr>
          <a:xfrm>
            <a:off x="1701399" y="3347970"/>
            <a:ext cx="2053837" cy="464052"/>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メイリオ"/>
                <a:ea typeface="メイリオ"/>
                <a:cs typeface="メイリオ"/>
              </a:rPr>
              <a:t>教師なし学習</a:t>
            </a:r>
          </a:p>
        </p:txBody>
      </p:sp>
      <p:sp>
        <p:nvSpPr>
          <p:cNvPr id="8" name="正方形/長方形 7"/>
          <p:cNvSpPr/>
          <p:nvPr/>
        </p:nvSpPr>
        <p:spPr>
          <a:xfrm>
            <a:off x="3903092" y="1730972"/>
            <a:ext cx="2269922" cy="147357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endParaRPr kumimoji="1" lang="en-US" altLang="ja-JP" sz="1200" dirty="0">
              <a:solidFill>
                <a:srgbClr val="FFFFFF"/>
              </a:solidFill>
              <a:latin typeface="メイリオ"/>
              <a:ea typeface="メイリオ"/>
              <a:cs typeface="メイリオ"/>
            </a:endParaRPr>
          </a:p>
          <a:p>
            <a:r>
              <a:rPr kumimoji="1" lang="ja-JP" altLang="en-US" sz="1200">
                <a:solidFill>
                  <a:srgbClr val="FFFFFF"/>
                </a:solidFill>
                <a:latin typeface="メイリオ"/>
                <a:ea typeface="メイリオ"/>
                <a:cs typeface="メイリオ"/>
              </a:rPr>
              <a:t>入力</a:t>
            </a:r>
            <a:r>
              <a:rPr kumimoji="1" lang="ja-JP" altLang="en-US" sz="1200" dirty="0">
                <a:solidFill>
                  <a:srgbClr val="FFFFFF"/>
                </a:solidFill>
                <a:latin typeface="メイリオ"/>
                <a:ea typeface="メイリオ"/>
                <a:cs typeface="メイリオ"/>
              </a:rPr>
              <a:t>と正解例の関係</a:t>
            </a:r>
            <a:r>
              <a:rPr kumimoji="1" lang="ja-JP" altLang="en-US" sz="1200">
                <a:solidFill>
                  <a:srgbClr val="FFFFFF"/>
                </a:solidFill>
                <a:latin typeface="メイリオ"/>
                <a:ea typeface="メイリオ"/>
                <a:cs typeface="メイリオ"/>
              </a:rPr>
              <a:t>を示した学習データを入力</a:t>
            </a:r>
            <a:r>
              <a:rPr kumimoji="1" lang="ja-JP" altLang="en-US" sz="1200" dirty="0">
                <a:solidFill>
                  <a:srgbClr val="FFFFFF"/>
                </a:solidFill>
                <a:latin typeface="メイリオ"/>
                <a:ea typeface="メイリオ"/>
                <a:cs typeface="メイリオ"/>
              </a:rPr>
              <a:t>し、その関係を再現するように特徴を</a:t>
            </a:r>
            <a:r>
              <a:rPr kumimoji="1" lang="ja-JP" altLang="en-US" sz="1200">
                <a:solidFill>
                  <a:srgbClr val="FFFFFF"/>
                </a:solidFill>
                <a:latin typeface="メイリオ"/>
                <a:ea typeface="メイリオ"/>
                <a:cs typeface="メイリオ"/>
              </a:rPr>
              <a:t>抽出、推論モデルを生成。</a:t>
            </a:r>
            <a:endParaRPr kumimoji="1" lang="ja-JP" altLang="en-US" sz="1200" dirty="0">
              <a:solidFill>
                <a:srgbClr val="FFFFFF"/>
              </a:solidFill>
              <a:latin typeface="メイリオ"/>
              <a:ea typeface="メイリオ"/>
              <a:cs typeface="メイリオ"/>
            </a:endParaRPr>
          </a:p>
        </p:txBody>
      </p:sp>
      <p:sp>
        <p:nvSpPr>
          <p:cNvPr id="9" name="正方形/長方形 8"/>
          <p:cNvSpPr/>
          <p:nvPr/>
        </p:nvSpPr>
        <p:spPr>
          <a:xfrm>
            <a:off x="3903092" y="3347970"/>
            <a:ext cx="2269922" cy="147357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endParaRPr lang="en-US" altLang="ja-JP" sz="1200" dirty="0">
              <a:solidFill>
                <a:srgbClr val="FFFFFF"/>
              </a:solidFill>
              <a:latin typeface="メイリオ"/>
              <a:ea typeface="メイリオ"/>
              <a:cs typeface="メイリオ"/>
            </a:endParaRPr>
          </a:p>
          <a:p>
            <a:r>
              <a:rPr lang="ja-JP" altLang="en-US" sz="1200">
                <a:solidFill>
                  <a:srgbClr val="FFFFFF"/>
                </a:solidFill>
                <a:latin typeface="メイリオ"/>
                <a:ea typeface="メイリオ"/>
                <a:cs typeface="メイリオ"/>
              </a:rPr>
              <a:t>説明のない学習</a:t>
            </a:r>
            <a:r>
              <a:rPr lang="ja-JP" altLang="en-US" sz="1200" dirty="0">
                <a:solidFill>
                  <a:srgbClr val="FFFFFF"/>
                </a:solidFill>
                <a:latin typeface="メイリオ"/>
                <a:ea typeface="メイリオ"/>
                <a:cs typeface="メイリオ"/>
              </a:rPr>
              <a:t>データを</a:t>
            </a:r>
            <a:r>
              <a:rPr lang="ja-JP" altLang="en-US" sz="1200">
                <a:solidFill>
                  <a:srgbClr val="FFFFFF"/>
                </a:solidFill>
                <a:latin typeface="メイリオ"/>
                <a:ea typeface="メイリオ"/>
                <a:cs typeface="メイリオ"/>
              </a:rPr>
              <a:t>入力し、抽出した特徴パターンから類似グループを見つけ、それぞれの推論モデルを生成。</a:t>
            </a:r>
            <a:endParaRPr kumimoji="1" lang="ja-JP" altLang="en-US" sz="1200" dirty="0">
              <a:solidFill>
                <a:srgbClr val="FFFFFF"/>
              </a:solidFill>
              <a:latin typeface="メイリオ"/>
              <a:ea typeface="メイリオ"/>
              <a:cs typeface="メイリオ"/>
            </a:endParaRPr>
          </a:p>
        </p:txBody>
      </p:sp>
      <p:sp>
        <p:nvSpPr>
          <p:cNvPr id="12" name="正方形/長方形 11"/>
          <p:cNvSpPr/>
          <p:nvPr/>
        </p:nvSpPr>
        <p:spPr>
          <a:xfrm>
            <a:off x="3979768" y="4390056"/>
            <a:ext cx="1012851" cy="284944"/>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7030A0"/>
                </a:solidFill>
                <a:latin typeface="メイリオ"/>
                <a:ea typeface="メイリオ"/>
                <a:cs typeface="メイリオ"/>
              </a:rPr>
              <a:t>クラスタリング</a:t>
            </a:r>
          </a:p>
        </p:txBody>
      </p:sp>
      <p:sp>
        <p:nvSpPr>
          <p:cNvPr id="13" name="正方形/長方形 12"/>
          <p:cNvSpPr/>
          <p:nvPr/>
        </p:nvSpPr>
        <p:spPr>
          <a:xfrm>
            <a:off x="5095038" y="4390056"/>
            <a:ext cx="1012851" cy="284944"/>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7030A0"/>
                </a:solidFill>
                <a:latin typeface="メイリオ"/>
                <a:ea typeface="メイリオ"/>
                <a:cs typeface="メイリオ"/>
              </a:rPr>
              <a:t>次元圧縮</a:t>
            </a:r>
          </a:p>
        </p:txBody>
      </p:sp>
      <p:sp>
        <p:nvSpPr>
          <p:cNvPr id="14" name="正方形/長方形 13"/>
          <p:cNvSpPr/>
          <p:nvPr/>
        </p:nvSpPr>
        <p:spPr>
          <a:xfrm>
            <a:off x="3979768" y="2768986"/>
            <a:ext cx="1012851" cy="284944"/>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accent2">
                    <a:lumMod val="75000"/>
                  </a:schemeClr>
                </a:solidFill>
                <a:latin typeface="メイリオ"/>
                <a:ea typeface="メイリオ"/>
                <a:cs typeface="メイリオ"/>
              </a:rPr>
              <a:t>分類</a:t>
            </a:r>
          </a:p>
        </p:txBody>
      </p:sp>
      <p:sp>
        <p:nvSpPr>
          <p:cNvPr id="15" name="正方形/長方形 14"/>
          <p:cNvSpPr/>
          <p:nvPr/>
        </p:nvSpPr>
        <p:spPr>
          <a:xfrm>
            <a:off x="5095038" y="2768986"/>
            <a:ext cx="1012851" cy="284944"/>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accent2">
                    <a:lumMod val="75000"/>
                  </a:schemeClr>
                </a:solidFill>
                <a:latin typeface="メイリオ"/>
                <a:ea typeface="メイリオ"/>
                <a:cs typeface="メイリオ"/>
              </a:rPr>
              <a:t>回帰</a:t>
            </a:r>
          </a:p>
        </p:txBody>
      </p:sp>
      <p:sp>
        <p:nvSpPr>
          <p:cNvPr id="16" name="正方形/長方形 15"/>
          <p:cNvSpPr/>
          <p:nvPr/>
        </p:nvSpPr>
        <p:spPr>
          <a:xfrm>
            <a:off x="6345291" y="1730972"/>
            <a:ext cx="2269922" cy="1473570"/>
          </a:xfrm>
          <a:prstGeom prst="rect">
            <a:avLst/>
          </a:prstGeom>
          <a:solidFill>
            <a:schemeClr val="bg1"/>
          </a:solidFill>
          <a:ln>
            <a:solidFill>
              <a:schemeClr val="accent2">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endParaRPr kumimoji="1" lang="ja-JP" altLang="en-US" sz="1200" dirty="0">
              <a:solidFill>
                <a:schemeClr val="accent2">
                  <a:lumMod val="75000"/>
                </a:schemeClr>
              </a:solidFill>
              <a:latin typeface="メイリオ"/>
              <a:ea typeface="メイリオ"/>
              <a:cs typeface="メイリオ"/>
            </a:endParaRPr>
          </a:p>
        </p:txBody>
      </p:sp>
      <p:sp>
        <p:nvSpPr>
          <p:cNvPr id="24" name="テキスト ボックス 23"/>
          <p:cNvSpPr txBox="1"/>
          <p:nvPr/>
        </p:nvSpPr>
        <p:spPr>
          <a:xfrm>
            <a:off x="7635093" y="1899474"/>
            <a:ext cx="954107" cy="400110"/>
          </a:xfrm>
          <a:prstGeom prst="rect">
            <a:avLst/>
          </a:prstGeom>
          <a:noFill/>
        </p:spPr>
        <p:txBody>
          <a:bodyPr wrap="none" rtlCol="0">
            <a:spAutoFit/>
          </a:bodyPr>
          <a:lstStyle/>
          <a:p>
            <a:r>
              <a:rPr kumimoji="1" lang="ja-JP" altLang="en-US" sz="2000" dirty="0">
                <a:solidFill>
                  <a:schemeClr val="accent2">
                    <a:lumMod val="75000"/>
                  </a:schemeClr>
                </a:solidFill>
                <a:latin typeface="メイリオ"/>
                <a:ea typeface="メイリオ"/>
                <a:cs typeface="メイリオ"/>
              </a:rPr>
              <a:t>＝イヌ</a:t>
            </a:r>
          </a:p>
        </p:txBody>
      </p:sp>
      <p:sp>
        <p:nvSpPr>
          <p:cNvPr id="25" name="正方形/長方形 24"/>
          <p:cNvSpPr/>
          <p:nvPr/>
        </p:nvSpPr>
        <p:spPr>
          <a:xfrm>
            <a:off x="6345291" y="3347970"/>
            <a:ext cx="2269922" cy="1473570"/>
          </a:xfrm>
          <a:prstGeom prst="rect">
            <a:avLst/>
          </a:prstGeom>
          <a:solidFill>
            <a:schemeClr val="bg1"/>
          </a:solidFill>
          <a:ln>
            <a:solidFill>
              <a:srgbClr val="7030A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endParaRPr kumimoji="1" lang="ja-JP" altLang="en-US" sz="1200" dirty="0">
              <a:solidFill>
                <a:srgbClr val="FFFFFF"/>
              </a:solidFill>
              <a:latin typeface="メイリオ"/>
              <a:ea typeface="メイリオ"/>
              <a:cs typeface="メイリオ"/>
            </a:endParaRPr>
          </a:p>
        </p:txBody>
      </p:sp>
      <p:sp>
        <p:nvSpPr>
          <p:cNvPr id="37" name="正方形/長方形 36"/>
          <p:cNvSpPr/>
          <p:nvPr/>
        </p:nvSpPr>
        <p:spPr>
          <a:xfrm>
            <a:off x="1688320" y="4943662"/>
            <a:ext cx="2053837" cy="46405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メイリオ"/>
                <a:ea typeface="メイリオ"/>
                <a:cs typeface="メイリオ"/>
              </a:rPr>
              <a:t>強化学習</a:t>
            </a:r>
          </a:p>
        </p:txBody>
      </p:sp>
      <p:sp>
        <p:nvSpPr>
          <p:cNvPr id="38" name="正方形/長方形 37"/>
          <p:cNvSpPr/>
          <p:nvPr/>
        </p:nvSpPr>
        <p:spPr>
          <a:xfrm>
            <a:off x="3890013" y="4943662"/>
            <a:ext cx="2269922" cy="147357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メイリオ"/>
                <a:ea typeface="メイリオ"/>
                <a:cs typeface="メイリオ"/>
              </a:rPr>
              <a:t>推論結果に対して評価（報酬）を与えることで、どのような結果を出して欲しいかを示し、その結果をもうまく</a:t>
            </a:r>
            <a:r>
              <a:rPr lang="ja-JP" altLang="en-US" sz="1200">
                <a:solidFill>
                  <a:srgbClr val="FFFFFF"/>
                </a:solidFill>
                <a:latin typeface="メイリオ"/>
                <a:ea typeface="メイリオ"/>
                <a:cs typeface="メイリオ"/>
              </a:rPr>
              <a:t>再現できる推論モデルを生成。</a:t>
            </a:r>
            <a:endParaRPr lang="en-US" altLang="ja-JP" sz="1200" dirty="0">
              <a:solidFill>
                <a:srgbClr val="FFFFFF"/>
              </a:solidFill>
              <a:latin typeface="メイリオ"/>
              <a:ea typeface="メイリオ"/>
              <a:cs typeface="メイリオ"/>
            </a:endParaRPr>
          </a:p>
          <a:p>
            <a:endParaRPr kumimoji="1" lang="en-US" altLang="ja-JP" sz="1200" dirty="0">
              <a:solidFill>
                <a:srgbClr val="FFFFFF"/>
              </a:solidFill>
              <a:latin typeface="メイリオ"/>
              <a:ea typeface="メイリオ"/>
              <a:cs typeface="メイリオ"/>
            </a:endParaRPr>
          </a:p>
          <a:p>
            <a:endParaRPr kumimoji="1" lang="ja-JP" altLang="en-US" sz="1200" dirty="0">
              <a:solidFill>
                <a:srgbClr val="FFFFFF"/>
              </a:solidFill>
              <a:latin typeface="メイリオ"/>
              <a:ea typeface="メイリオ"/>
              <a:cs typeface="メイリオ"/>
            </a:endParaRPr>
          </a:p>
        </p:txBody>
      </p:sp>
      <p:sp>
        <p:nvSpPr>
          <p:cNvPr id="41" name="正方形/長方形 40"/>
          <p:cNvSpPr/>
          <p:nvPr/>
        </p:nvSpPr>
        <p:spPr>
          <a:xfrm>
            <a:off x="6332212" y="4943662"/>
            <a:ext cx="2269922" cy="1473570"/>
          </a:xfrm>
          <a:prstGeom prst="rect">
            <a:avLst/>
          </a:prstGeom>
          <a:solidFill>
            <a:schemeClr val="bg1"/>
          </a:solidFill>
          <a:ln>
            <a:solidFill>
              <a:schemeClr val="accent3">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endParaRPr kumimoji="1" lang="ja-JP" altLang="en-US" sz="1200" dirty="0">
              <a:solidFill>
                <a:schemeClr val="accent3">
                  <a:lumMod val="50000"/>
                </a:schemeClr>
              </a:solidFill>
              <a:latin typeface="メイリオ"/>
              <a:ea typeface="メイリオ"/>
              <a:cs typeface="メイリオ"/>
            </a:endParaRPr>
          </a:p>
        </p:txBody>
      </p:sp>
      <p:sp>
        <p:nvSpPr>
          <p:cNvPr id="51" name="テキスト ボックス 50"/>
          <p:cNvSpPr txBox="1"/>
          <p:nvPr/>
        </p:nvSpPr>
        <p:spPr>
          <a:xfrm>
            <a:off x="6852725" y="5215831"/>
            <a:ext cx="1776727" cy="400110"/>
          </a:xfrm>
          <a:prstGeom prst="rect">
            <a:avLst/>
          </a:prstGeom>
          <a:noFill/>
        </p:spPr>
        <p:txBody>
          <a:bodyPr wrap="square" rtlCol="0">
            <a:spAutoFit/>
          </a:bodyPr>
          <a:lstStyle/>
          <a:p>
            <a:pPr marL="171450" indent="-171450">
              <a:buFont typeface="Wingdings" charset="2"/>
              <a:buChar char="ü"/>
            </a:pPr>
            <a:r>
              <a:rPr lang="ja-JP" altLang="en-US" sz="1000" dirty="0">
                <a:solidFill>
                  <a:schemeClr val="accent3">
                    <a:lumMod val="50000"/>
                  </a:schemeClr>
                </a:solidFill>
              </a:rPr>
              <a:t>得点が高ければ＋評価</a:t>
            </a:r>
            <a:endParaRPr lang="en-US" altLang="ja-JP" sz="1000" dirty="0">
              <a:solidFill>
                <a:schemeClr val="accent3">
                  <a:lumMod val="50000"/>
                </a:schemeClr>
              </a:solidFill>
            </a:endParaRPr>
          </a:p>
          <a:p>
            <a:pPr marL="171450" indent="-171450">
              <a:buFont typeface="Wingdings" charset="2"/>
              <a:buChar char="ü"/>
            </a:pPr>
            <a:r>
              <a:rPr lang="ja-JP" altLang="en-US" sz="1000" dirty="0">
                <a:solidFill>
                  <a:schemeClr val="accent3">
                    <a:lumMod val="50000"/>
                  </a:schemeClr>
                </a:solidFill>
              </a:rPr>
              <a:t>得点が低ければ</a:t>
            </a:r>
            <a:r>
              <a:rPr lang="en-US" altLang="ja-JP" sz="1000" dirty="0">
                <a:solidFill>
                  <a:schemeClr val="accent3">
                    <a:lumMod val="50000"/>
                  </a:schemeClr>
                </a:solidFill>
              </a:rPr>
              <a:t> − </a:t>
            </a:r>
            <a:r>
              <a:rPr lang="ja-JP" altLang="en-US" sz="1000" dirty="0">
                <a:solidFill>
                  <a:schemeClr val="accent3">
                    <a:lumMod val="50000"/>
                  </a:schemeClr>
                </a:solidFill>
              </a:rPr>
              <a:t>評価</a:t>
            </a:r>
            <a:endParaRPr lang="en-US" altLang="ja-JP" sz="1000" dirty="0">
              <a:solidFill>
                <a:schemeClr val="accent3">
                  <a:lumMod val="50000"/>
                </a:schemeClr>
              </a:solidFill>
            </a:endParaRPr>
          </a:p>
        </p:txBody>
      </p:sp>
      <p:sp>
        <p:nvSpPr>
          <p:cNvPr id="52" name="正方形/長方形 51"/>
          <p:cNvSpPr/>
          <p:nvPr/>
        </p:nvSpPr>
        <p:spPr>
          <a:xfrm>
            <a:off x="6345291" y="5818921"/>
            <a:ext cx="2269922" cy="430887"/>
          </a:xfrm>
          <a:prstGeom prst="rect">
            <a:avLst/>
          </a:prstGeom>
        </p:spPr>
        <p:txBody>
          <a:bodyPr wrap="square">
            <a:spAutoFit/>
          </a:bodyPr>
          <a:lstStyle/>
          <a:p>
            <a:pPr lvl="0"/>
            <a:r>
              <a:rPr lang="ja-JP" altLang="en-US" sz="1100" dirty="0">
                <a:solidFill>
                  <a:schemeClr val="accent3">
                    <a:lumMod val="50000"/>
                  </a:schemeClr>
                </a:solidFill>
                <a:latin typeface="メイリオ"/>
                <a:ea typeface="メイリオ"/>
                <a:cs typeface="メイリオ"/>
              </a:rPr>
              <a:t>得点が高くなるよう</a:t>
            </a:r>
            <a:r>
              <a:rPr lang="ja-JP" altLang="en-US" sz="1100">
                <a:solidFill>
                  <a:schemeClr val="accent3">
                    <a:lumMod val="50000"/>
                  </a:schemeClr>
                </a:solidFill>
                <a:latin typeface="メイリオ"/>
                <a:ea typeface="メイリオ"/>
                <a:cs typeface="メイリオ"/>
              </a:rPr>
              <a:t>に推論モデル</a:t>
            </a:r>
            <a:r>
              <a:rPr lang="ja-JP" altLang="en-US" sz="1100" dirty="0">
                <a:solidFill>
                  <a:schemeClr val="accent3">
                    <a:lumMod val="50000"/>
                  </a:schemeClr>
                </a:solidFill>
                <a:latin typeface="メイリオ"/>
                <a:ea typeface="メイリオ"/>
                <a:cs typeface="メイリオ"/>
              </a:rPr>
              <a:t>を生成。</a:t>
            </a:r>
            <a:endParaRPr lang="en-US" altLang="ja-JP" sz="1100" dirty="0">
              <a:solidFill>
                <a:schemeClr val="accent3">
                  <a:lumMod val="50000"/>
                </a:schemeClr>
              </a:solidFill>
              <a:latin typeface="メイリオ"/>
              <a:ea typeface="メイリオ"/>
              <a:cs typeface="メイリオ"/>
            </a:endParaRPr>
          </a:p>
        </p:txBody>
      </p:sp>
      <p:sp>
        <p:nvSpPr>
          <p:cNvPr id="53" name="正方形/長方形 52"/>
          <p:cNvSpPr/>
          <p:nvPr/>
        </p:nvSpPr>
        <p:spPr>
          <a:xfrm>
            <a:off x="6345291" y="2733337"/>
            <a:ext cx="2284161" cy="430887"/>
          </a:xfrm>
          <a:prstGeom prst="rect">
            <a:avLst/>
          </a:prstGeom>
        </p:spPr>
        <p:txBody>
          <a:bodyPr wrap="square">
            <a:spAutoFit/>
          </a:bodyPr>
          <a:lstStyle/>
          <a:p>
            <a:pPr lvl="0"/>
            <a:r>
              <a:rPr lang="ja-JP" altLang="en-US" sz="1100">
                <a:solidFill>
                  <a:schemeClr val="accent2">
                    <a:lumMod val="75000"/>
                  </a:schemeClr>
                </a:solidFill>
                <a:latin typeface="メイリオ"/>
                <a:ea typeface="メイリオ"/>
                <a:cs typeface="メイリオ"/>
              </a:rPr>
              <a:t>それぞれに固有</a:t>
            </a:r>
            <a:r>
              <a:rPr lang="ja-JP" altLang="en-US" sz="1100" dirty="0">
                <a:solidFill>
                  <a:schemeClr val="accent2">
                    <a:lumMod val="75000"/>
                  </a:schemeClr>
                </a:solidFill>
                <a:latin typeface="メイリオ"/>
                <a:ea typeface="メイリオ"/>
                <a:cs typeface="メイリオ"/>
              </a:rPr>
              <a:t>の特徴パターン</a:t>
            </a:r>
            <a:r>
              <a:rPr lang="ja-JP" altLang="en-US" sz="1100">
                <a:solidFill>
                  <a:schemeClr val="accent2">
                    <a:lumMod val="75000"/>
                  </a:schemeClr>
                </a:solidFill>
                <a:latin typeface="メイリオ"/>
                <a:ea typeface="メイリオ"/>
                <a:cs typeface="メイリオ"/>
              </a:rPr>
              <a:t>を見つけ出し推論モデル</a:t>
            </a:r>
            <a:r>
              <a:rPr lang="ja-JP" altLang="en-US" sz="1100" dirty="0">
                <a:solidFill>
                  <a:schemeClr val="accent2">
                    <a:lumMod val="75000"/>
                  </a:schemeClr>
                </a:solidFill>
                <a:latin typeface="メイリオ"/>
                <a:ea typeface="メイリオ"/>
                <a:cs typeface="メイリオ"/>
              </a:rPr>
              <a:t>を生成。</a:t>
            </a:r>
            <a:endParaRPr lang="en-US" altLang="ja-JP" sz="1100" dirty="0">
              <a:solidFill>
                <a:schemeClr val="accent2">
                  <a:lumMod val="75000"/>
                </a:schemeClr>
              </a:solidFill>
              <a:latin typeface="メイリオ"/>
              <a:ea typeface="メイリオ"/>
              <a:cs typeface="メイリオ"/>
            </a:endParaRPr>
          </a:p>
        </p:txBody>
      </p:sp>
      <p:sp>
        <p:nvSpPr>
          <p:cNvPr id="54" name="正方形/長方形 53"/>
          <p:cNvSpPr/>
          <p:nvPr/>
        </p:nvSpPr>
        <p:spPr>
          <a:xfrm>
            <a:off x="6345292" y="4294257"/>
            <a:ext cx="2269922" cy="430887"/>
          </a:xfrm>
          <a:prstGeom prst="rect">
            <a:avLst/>
          </a:prstGeom>
        </p:spPr>
        <p:txBody>
          <a:bodyPr wrap="square">
            <a:spAutoFit/>
          </a:bodyPr>
          <a:lstStyle/>
          <a:p>
            <a:pPr lvl="0"/>
            <a:r>
              <a:rPr lang="ja-JP" altLang="en-US" sz="1100" dirty="0">
                <a:solidFill>
                  <a:srgbClr val="7030A0"/>
                </a:solidFill>
                <a:latin typeface="メイリオ"/>
                <a:ea typeface="メイリオ"/>
                <a:cs typeface="メイリオ"/>
              </a:rPr>
              <a:t>特徴パターンの違いを見つけ出し</a:t>
            </a:r>
            <a:r>
              <a:rPr lang="ja-JP" altLang="en-US" sz="1100">
                <a:solidFill>
                  <a:srgbClr val="7030A0"/>
                </a:solidFill>
                <a:latin typeface="メイリオ"/>
                <a:ea typeface="メイリオ"/>
                <a:cs typeface="メイリオ"/>
              </a:rPr>
              <a:t>、推論モデル</a:t>
            </a:r>
            <a:r>
              <a:rPr lang="ja-JP" altLang="en-US" sz="1100" dirty="0">
                <a:solidFill>
                  <a:srgbClr val="7030A0"/>
                </a:solidFill>
                <a:latin typeface="メイリオ"/>
                <a:ea typeface="メイリオ"/>
                <a:cs typeface="メイリオ"/>
              </a:rPr>
              <a:t>を生成。</a:t>
            </a:r>
            <a:endParaRPr lang="en-US" altLang="ja-JP" sz="1100" dirty="0">
              <a:solidFill>
                <a:srgbClr val="7030A0"/>
              </a:solidFill>
              <a:latin typeface="メイリオ"/>
              <a:ea typeface="メイリオ"/>
              <a:cs typeface="メイリオ"/>
            </a:endParaRPr>
          </a:p>
        </p:txBody>
      </p:sp>
      <p:cxnSp>
        <p:nvCxnSpPr>
          <p:cNvPr id="56" name="カギ線コネクタ 55"/>
          <p:cNvCxnSpPr>
            <a:stCxn id="4" idx="2"/>
            <a:endCxn id="5" idx="1"/>
          </p:cNvCxnSpPr>
          <p:nvPr/>
        </p:nvCxnSpPr>
        <p:spPr>
          <a:xfrm rot="16200000" flipH="1">
            <a:off x="1324727" y="1586326"/>
            <a:ext cx="530136" cy="223207"/>
          </a:xfrm>
          <a:prstGeom prst="bentConnector2">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58" name="カギ線コネクタ 57"/>
          <p:cNvCxnSpPr>
            <a:stCxn id="4" idx="2"/>
            <a:endCxn id="6" idx="1"/>
          </p:cNvCxnSpPr>
          <p:nvPr/>
        </p:nvCxnSpPr>
        <p:spPr>
          <a:xfrm rot="16200000" flipH="1">
            <a:off x="516228" y="2394825"/>
            <a:ext cx="2147134" cy="223207"/>
          </a:xfrm>
          <a:prstGeom prst="bentConnector2">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61" name="カギ線コネクタ 60"/>
          <p:cNvCxnSpPr>
            <a:stCxn id="4" idx="2"/>
            <a:endCxn id="37" idx="1"/>
          </p:cNvCxnSpPr>
          <p:nvPr/>
        </p:nvCxnSpPr>
        <p:spPr>
          <a:xfrm rot="16200000" flipH="1">
            <a:off x="-288157" y="3199211"/>
            <a:ext cx="3742826" cy="210128"/>
          </a:xfrm>
          <a:prstGeom prst="bentConnector2">
            <a:avLst/>
          </a:prstGeom>
          <a:ln>
            <a:solidFill>
              <a:srgbClr val="FF6600"/>
            </a:solidFill>
          </a:ln>
        </p:spPr>
        <p:style>
          <a:lnRef idx="2">
            <a:schemeClr val="accent1"/>
          </a:lnRef>
          <a:fillRef idx="0">
            <a:schemeClr val="accent1"/>
          </a:fillRef>
          <a:effectRef idx="1">
            <a:schemeClr val="accent1"/>
          </a:effectRef>
          <a:fontRef idx="minor">
            <a:schemeClr val="tx1"/>
          </a:fontRef>
        </p:style>
      </p:cxnSp>
      <p:pic>
        <p:nvPicPr>
          <p:cNvPr id="40" name="図 39">
            <a:extLst>
              <a:ext uri="{FF2B5EF4-FFF2-40B4-BE49-F238E27FC236}">
                <a16:creationId xmlns:a16="http://schemas.microsoft.com/office/drawing/2014/main" id="{EEC71F6E-554F-D648-8C86-0051A7A7694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84192" y="1892601"/>
            <a:ext cx="425765" cy="425765"/>
          </a:xfrm>
          <a:prstGeom prst="rect">
            <a:avLst/>
          </a:prstGeom>
        </p:spPr>
      </p:pic>
      <p:pic>
        <p:nvPicPr>
          <p:cNvPr id="42" name="図 41">
            <a:extLst>
              <a:ext uri="{FF2B5EF4-FFF2-40B4-BE49-F238E27FC236}">
                <a16:creationId xmlns:a16="http://schemas.microsoft.com/office/drawing/2014/main" id="{CC20B17A-E695-1643-BF86-657DA701916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86411" y="1870785"/>
            <a:ext cx="425765" cy="425765"/>
          </a:xfrm>
          <a:prstGeom prst="rect">
            <a:avLst/>
          </a:prstGeom>
        </p:spPr>
      </p:pic>
      <p:pic>
        <p:nvPicPr>
          <p:cNvPr id="48" name="図 47">
            <a:extLst>
              <a:ext uri="{FF2B5EF4-FFF2-40B4-BE49-F238E27FC236}">
                <a16:creationId xmlns:a16="http://schemas.microsoft.com/office/drawing/2014/main" id="{A52C728D-05ED-8147-9143-6A8490D7FE5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93021" y="3496871"/>
            <a:ext cx="375189" cy="375189"/>
          </a:xfrm>
          <a:prstGeom prst="rect">
            <a:avLst/>
          </a:prstGeom>
        </p:spPr>
      </p:pic>
      <p:pic>
        <p:nvPicPr>
          <p:cNvPr id="49" name="図 48">
            <a:extLst>
              <a:ext uri="{FF2B5EF4-FFF2-40B4-BE49-F238E27FC236}">
                <a16:creationId xmlns:a16="http://schemas.microsoft.com/office/drawing/2014/main" id="{0443B9F4-BF5F-7644-9E3C-9673D9E9BC8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418546" y="1845481"/>
            <a:ext cx="461666" cy="461666"/>
          </a:xfrm>
          <a:prstGeom prst="rect">
            <a:avLst/>
          </a:prstGeom>
        </p:spPr>
      </p:pic>
      <p:pic>
        <p:nvPicPr>
          <p:cNvPr id="65" name="図 64">
            <a:extLst>
              <a:ext uri="{FF2B5EF4-FFF2-40B4-BE49-F238E27FC236}">
                <a16:creationId xmlns:a16="http://schemas.microsoft.com/office/drawing/2014/main" id="{B58740DC-72C4-F142-B11E-12D75F93308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7308755" y="3886808"/>
            <a:ext cx="375189" cy="375189"/>
          </a:xfrm>
          <a:prstGeom prst="rect">
            <a:avLst/>
          </a:prstGeom>
        </p:spPr>
      </p:pic>
      <p:pic>
        <p:nvPicPr>
          <p:cNvPr id="67" name="図 66">
            <a:extLst>
              <a:ext uri="{FF2B5EF4-FFF2-40B4-BE49-F238E27FC236}">
                <a16:creationId xmlns:a16="http://schemas.microsoft.com/office/drawing/2014/main" id="{0985E5E5-DCAD-114E-8630-493FA1F69178}"/>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7644086" y="3434108"/>
            <a:ext cx="523280" cy="523280"/>
          </a:xfrm>
          <a:prstGeom prst="rect">
            <a:avLst/>
          </a:prstGeom>
        </p:spPr>
      </p:pic>
      <p:pic>
        <p:nvPicPr>
          <p:cNvPr id="7" name="図 6">
            <a:extLst>
              <a:ext uri="{FF2B5EF4-FFF2-40B4-BE49-F238E27FC236}">
                <a16:creationId xmlns:a16="http://schemas.microsoft.com/office/drawing/2014/main" id="{A57CD3AD-2B4D-5140-BB81-2AE260E40503}"/>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71215" y="3826809"/>
            <a:ext cx="519062" cy="519062"/>
          </a:xfrm>
          <a:prstGeom prst="rect">
            <a:avLst/>
          </a:prstGeom>
        </p:spPr>
      </p:pic>
      <p:pic>
        <p:nvPicPr>
          <p:cNvPr id="11" name="図 10">
            <a:extLst>
              <a:ext uri="{FF2B5EF4-FFF2-40B4-BE49-F238E27FC236}">
                <a16:creationId xmlns:a16="http://schemas.microsoft.com/office/drawing/2014/main" id="{12A8F6A4-6B93-144B-B44F-E6921441F3E0}"/>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82537" y="3390408"/>
            <a:ext cx="587694" cy="587694"/>
          </a:xfrm>
          <a:prstGeom prst="rect">
            <a:avLst/>
          </a:prstGeom>
        </p:spPr>
      </p:pic>
      <p:pic>
        <p:nvPicPr>
          <p:cNvPr id="19" name="図 18">
            <a:extLst>
              <a:ext uri="{FF2B5EF4-FFF2-40B4-BE49-F238E27FC236}">
                <a16:creationId xmlns:a16="http://schemas.microsoft.com/office/drawing/2014/main" id="{D110EA40-D2FE-6844-8E9A-13C37CF6A2AC}"/>
              </a:ext>
            </a:extLst>
          </p:cNvPr>
          <p:cNvPicPr>
            <a:picLocks noChangeAspect="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235224" y="3424724"/>
            <a:ext cx="519062" cy="519062"/>
          </a:xfrm>
          <a:prstGeom prst="rect">
            <a:avLst/>
          </a:prstGeom>
        </p:spPr>
      </p:pic>
      <p:pic>
        <p:nvPicPr>
          <p:cNvPr id="20" name="図 19">
            <a:extLst>
              <a:ext uri="{FF2B5EF4-FFF2-40B4-BE49-F238E27FC236}">
                <a16:creationId xmlns:a16="http://schemas.microsoft.com/office/drawing/2014/main" id="{988C081A-8505-AE4C-A6A7-2155B3FF32D7}"/>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504601" y="3889010"/>
            <a:ext cx="373223" cy="373223"/>
          </a:xfrm>
          <a:prstGeom prst="rect">
            <a:avLst/>
          </a:prstGeom>
        </p:spPr>
      </p:pic>
      <p:pic>
        <p:nvPicPr>
          <p:cNvPr id="23" name="図 22">
            <a:extLst>
              <a:ext uri="{FF2B5EF4-FFF2-40B4-BE49-F238E27FC236}">
                <a16:creationId xmlns:a16="http://schemas.microsoft.com/office/drawing/2014/main" id="{80D67930-CD3A-8540-A161-CD035CC5DEEA}"/>
              </a:ext>
            </a:extLst>
          </p:cNvPr>
          <p:cNvPicPr>
            <a:picLocks noChangeAspect="1"/>
          </p:cNvPicPr>
          <p:nvPr/>
        </p:nvPicPr>
        <p:blipFill>
          <a:blip r:embed="rId13" cstate="print">
            <a:biLevel thresh="75000"/>
            <a:extLst>
              <a:ext uri="{28A0092B-C50C-407E-A947-70E740481C1C}">
                <a14:useLocalDpi xmlns:a14="http://schemas.microsoft.com/office/drawing/2010/main"/>
              </a:ext>
            </a:extLst>
          </a:blip>
          <a:stretch>
            <a:fillRect/>
          </a:stretch>
        </p:blipFill>
        <p:spPr>
          <a:xfrm>
            <a:off x="8119071" y="3488291"/>
            <a:ext cx="380909" cy="380909"/>
          </a:xfrm>
          <a:prstGeom prst="rect">
            <a:avLst/>
          </a:prstGeom>
        </p:spPr>
      </p:pic>
      <p:pic>
        <p:nvPicPr>
          <p:cNvPr id="34" name="図 33">
            <a:extLst>
              <a:ext uri="{FF2B5EF4-FFF2-40B4-BE49-F238E27FC236}">
                <a16:creationId xmlns:a16="http://schemas.microsoft.com/office/drawing/2014/main" id="{D7461D59-CEF0-A349-B614-C519BD36B0E5}"/>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47062" y="3886808"/>
            <a:ext cx="373223" cy="373223"/>
          </a:xfrm>
          <a:prstGeom prst="rect">
            <a:avLst/>
          </a:prstGeom>
        </p:spPr>
      </p:pic>
      <p:pic>
        <p:nvPicPr>
          <p:cNvPr id="35" name="図 34">
            <a:extLst>
              <a:ext uri="{FF2B5EF4-FFF2-40B4-BE49-F238E27FC236}">
                <a16:creationId xmlns:a16="http://schemas.microsoft.com/office/drawing/2014/main" id="{516A4FF8-CDC4-FC4D-BC7C-46E739C10F09}"/>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910076" y="3879328"/>
            <a:ext cx="387074" cy="387074"/>
          </a:xfrm>
          <a:prstGeom prst="rect">
            <a:avLst/>
          </a:prstGeom>
        </p:spPr>
      </p:pic>
      <p:pic>
        <p:nvPicPr>
          <p:cNvPr id="81" name="図 80">
            <a:extLst>
              <a:ext uri="{FF2B5EF4-FFF2-40B4-BE49-F238E27FC236}">
                <a16:creationId xmlns:a16="http://schemas.microsoft.com/office/drawing/2014/main" id="{138A68FF-F10E-FB47-A55F-75A58AC7E0CC}"/>
              </a:ext>
            </a:extLst>
          </p:cNvPr>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50652" y="5130727"/>
            <a:ext cx="559424" cy="559424"/>
          </a:xfrm>
          <a:prstGeom prst="rect">
            <a:avLst/>
          </a:prstGeom>
        </p:spPr>
      </p:pic>
      <p:sp>
        <p:nvSpPr>
          <p:cNvPr id="82" name="正方形/長方形 81">
            <a:extLst>
              <a:ext uri="{FF2B5EF4-FFF2-40B4-BE49-F238E27FC236}">
                <a16:creationId xmlns:a16="http://schemas.microsoft.com/office/drawing/2014/main" id="{B71E3E45-B319-BA4A-93D5-4DF94F6D81FD}"/>
              </a:ext>
            </a:extLst>
          </p:cNvPr>
          <p:cNvSpPr/>
          <p:nvPr/>
        </p:nvSpPr>
        <p:spPr>
          <a:xfrm>
            <a:off x="5095038" y="6034364"/>
            <a:ext cx="1012851" cy="284944"/>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a:solidFill>
                  <a:srgbClr val="7030A0"/>
                </a:solidFill>
                <a:latin typeface="メイリオ"/>
                <a:ea typeface="メイリオ"/>
                <a:cs typeface="メイリオ"/>
              </a:rPr>
              <a:t>Q</a:t>
            </a:r>
            <a:r>
              <a:rPr kumimoji="1" lang="ja-JP" altLang="en-US" sz="1000">
                <a:solidFill>
                  <a:srgbClr val="7030A0"/>
                </a:solidFill>
                <a:latin typeface="メイリオ"/>
                <a:ea typeface="メイリオ"/>
                <a:cs typeface="メイリオ"/>
              </a:rPr>
              <a:t>学習</a:t>
            </a:r>
            <a:endParaRPr kumimoji="1" lang="ja-JP" altLang="en-US" sz="1000" dirty="0">
              <a:solidFill>
                <a:srgbClr val="7030A0"/>
              </a:solidFill>
              <a:latin typeface="メイリオ"/>
              <a:ea typeface="メイリオ"/>
              <a:cs typeface="メイリオ"/>
            </a:endParaRPr>
          </a:p>
        </p:txBody>
      </p:sp>
      <p:sp>
        <p:nvSpPr>
          <p:cNvPr id="84" name="正方形/長方形 83">
            <a:extLst>
              <a:ext uri="{FF2B5EF4-FFF2-40B4-BE49-F238E27FC236}">
                <a16:creationId xmlns:a16="http://schemas.microsoft.com/office/drawing/2014/main" id="{477A2AC7-C464-AC4F-A1CD-E5CD6B8373A4}"/>
              </a:ext>
            </a:extLst>
          </p:cNvPr>
          <p:cNvSpPr/>
          <p:nvPr/>
        </p:nvSpPr>
        <p:spPr>
          <a:xfrm>
            <a:off x="3979767" y="6026657"/>
            <a:ext cx="1012851" cy="284944"/>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7030A0"/>
                </a:solidFill>
                <a:latin typeface="メイリオ"/>
                <a:ea typeface="メイリオ"/>
                <a:cs typeface="メイリオ"/>
              </a:rPr>
              <a:t>バンディット</a:t>
            </a:r>
            <a:endParaRPr kumimoji="1" lang="en-US" altLang="ja-JP" sz="800" dirty="0">
              <a:solidFill>
                <a:srgbClr val="7030A0"/>
              </a:solidFill>
              <a:latin typeface="メイリオ"/>
              <a:ea typeface="メイリオ"/>
              <a:cs typeface="メイリオ"/>
            </a:endParaRPr>
          </a:p>
          <a:p>
            <a:pPr algn="ctr"/>
            <a:r>
              <a:rPr lang="ja-JP" altLang="en-US" sz="800">
                <a:solidFill>
                  <a:srgbClr val="7030A0"/>
                </a:solidFill>
                <a:latin typeface="メイリオ"/>
                <a:ea typeface="メイリオ"/>
                <a:cs typeface="メイリオ"/>
              </a:rPr>
              <a:t>アルゴリズム</a:t>
            </a:r>
            <a:endParaRPr kumimoji="1" lang="ja-JP" altLang="en-US" sz="800" dirty="0">
              <a:solidFill>
                <a:srgbClr val="7030A0"/>
              </a:solidFill>
              <a:latin typeface="メイリオ"/>
              <a:ea typeface="メイリオ"/>
              <a:cs typeface="メイリオ"/>
            </a:endParaRPr>
          </a:p>
        </p:txBody>
      </p:sp>
      <p:pic>
        <p:nvPicPr>
          <p:cNvPr id="88" name="図 87">
            <a:extLst>
              <a:ext uri="{FF2B5EF4-FFF2-40B4-BE49-F238E27FC236}">
                <a16:creationId xmlns:a16="http://schemas.microsoft.com/office/drawing/2014/main" id="{E9BDF3CF-59DD-E44C-85D7-0556FFEDEFCC}"/>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6885383" y="2318990"/>
            <a:ext cx="389930" cy="389930"/>
          </a:xfrm>
          <a:prstGeom prst="rect">
            <a:avLst/>
          </a:prstGeom>
        </p:spPr>
      </p:pic>
      <p:pic>
        <p:nvPicPr>
          <p:cNvPr id="96" name="図 95">
            <a:extLst>
              <a:ext uri="{FF2B5EF4-FFF2-40B4-BE49-F238E27FC236}">
                <a16:creationId xmlns:a16="http://schemas.microsoft.com/office/drawing/2014/main" id="{884C9A43-5C41-1E47-99B1-F3798B938E18}"/>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6454127" y="2302212"/>
            <a:ext cx="392120" cy="392120"/>
          </a:xfrm>
          <a:prstGeom prst="rect">
            <a:avLst/>
          </a:prstGeom>
        </p:spPr>
      </p:pic>
      <p:pic>
        <p:nvPicPr>
          <p:cNvPr id="97" name="図 96">
            <a:extLst>
              <a:ext uri="{FF2B5EF4-FFF2-40B4-BE49-F238E27FC236}">
                <a16:creationId xmlns:a16="http://schemas.microsoft.com/office/drawing/2014/main" id="{E6D6028D-4DB0-B44A-8DA6-9F4E14BCAECB}"/>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7317306" y="2309874"/>
            <a:ext cx="395827" cy="395827"/>
          </a:xfrm>
          <a:prstGeom prst="rect">
            <a:avLst/>
          </a:prstGeom>
        </p:spPr>
      </p:pic>
      <p:sp>
        <p:nvSpPr>
          <p:cNvPr id="112" name="テキスト ボックス 111">
            <a:extLst>
              <a:ext uri="{FF2B5EF4-FFF2-40B4-BE49-F238E27FC236}">
                <a16:creationId xmlns:a16="http://schemas.microsoft.com/office/drawing/2014/main" id="{A5AF0464-E399-5641-A409-FE62C0BD28F8}"/>
              </a:ext>
            </a:extLst>
          </p:cNvPr>
          <p:cNvSpPr txBox="1"/>
          <p:nvPr/>
        </p:nvSpPr>
        <p:spPr>
          <a:xfrm>
            <a:off x="7644086" y="2292078"/>
            <a:ext cx="954107" cy="400110"/>
          </a:xfrm>
          <a:prstGeom prst="rect">
            <a:avLst/>
          </a:prstGeom>
          <a:noFill/>
        </p:spPr>
        <p:txBody>
          <a:bodyPr wrap="none" rtlCol="0">
            <a:spAutoFit/>
          </a:bodyPr>
          <a:lstStyle/>
          <a:p>
            <a:r>
              <a:rPr kumimoji="1" lang="ja-JP" altLang="en-US" sz="2000">
                <a:solidFill>
                  <a:schemeClr val="accent2">
                    <a:lumMod val="75000"/>
                  </a:schemeClr>
                </a:solidFill>
                <a:latin typeface="メイリオ"/>
                <a:ea typeface="メイリオ"/>
                <a:cs typeface="メイリオ"/>
              </a:rPr>
              <a:t>＝ネコ</a:t>
            </a:r>
            <a:endParaRPr kumimoji="1" lang="ja-JP" altLang="en-US" sz="2000" dirty="0">
              <a:solidFill>
                <a:schemeClr val="accent2">
                  <a:lumMod val="75000"/>
                </a:schemeClr>
              </a:solidFill>
              <a:latin typeface="メイリオ"/>
              <a:ea typeface="メイリオ"/>
              <a:cs typeface="メイリオ"/>
            </a:endParaRPr>
          </a:p>
        </p:txBody>
      </p:sp>
      <p:sp>
        <p:nvSpPr>
          <p:cNvPr id="10" name="テキスト ボックス 9">
            <a:extLst>
              <a:ext uri="{FF2B5EF4-FFF2-40B4-BE49-F238E27FC236}">
                <a16:creationId xmlns:a16="http://schemas.microsoft.com/office/drawing/2014/main" id="{CC435D66-85A9-B022-99E4-AD0EF02AB016}"/>
              </a:ext>
            </a:extLst>
          </p:cNvPr>
          <p:cNvSpPr txBox="1"/>
          <p:nvPr/>
        </p:nvSpPr>
        <p:spPr>
          <a:xfrm>
            <a:off x="1797583" y="5475161"/>
            <a:ext cx="1851789" cy="246221"/>
          </a:xfrm>
          <a:prstGeom prst="rect">
            <a:avLst/>
          </a:prstGeom>
          <a:noFill/>
        </p:spPr>
        <p:txBody>
          <a:bodyPr wrap="none" rtlCol="0">
            <a:spAutoFit/>
          </a:bodyPr>
          <a:lstStyle/>
          <a:p>
            <a:pPr algn="ctr"/>
            <a:r>
              <a:rPr kumimoji="1" lang="ja-JP" altLang="en-US" sz="1000">
                <a:solidFill>
                  <a:schemeClr val="accent3">
                    <a:lumMod val="75000"/>
                  </a:schemeClr>
                </a:solidFill>
                <a:latin typeface="Meiryo" panose="020B0604030504040204" pitchFamily="34" charset="-128"/>
                <a:ea typeface="Meiryo" panose="020B0604030504040204" pitchFamily="34" charset="-128"/>
              </a:rPr>
              <a:t>ゲーム、広告、自動運転など</a:t>
            </a:r>
          </a:p>
        </p:txBody>
      </p:sp>
      <p:sp>
        <p:nvSpPr>
          <p:cNvPr id="17" name="テキスト ボックス 16">
            <a:extLst>
              <a:ext uri="{FF2B5EF4-FFF2-40B4-BE49-F238E27FC236}">
                <a16:creationId xmlns:a16="http://schemas.microsoft.com/office/drawing/2014/main" id="{441887FC-2A34-DE88-E092-C0668B7673AE}"/>
              </a:ext>
            </a:extLst>
          </p:cNvPr>
          <p:cNvSpPr txBox="1"/>
          <p:nvPr/>
        </p:nvSpPr>
        <p:spPr>
          <a:xfrm>
            <a:off x="1541111" y="3879469"/>
            <a:ext cx="2364750" cy="400110"/>
          </a:xfrm>
          <a:prstGeom prst="rect">
            <a:avLst/>
          </a:prstGeom>
          <a:noFill/>
        </p:spPr>
        <p:txBody>
          <a:bodyPr wrap="none" rtlCol="0">
            <a:spAutoFit/>
          </a:bodyPr>
          <a:lstStyle/>
          <a:p>
            <a:pPr algn="ctr"/>
            <a:r>
              <a:rPr kumimoji="1" lang="ja-JP" altLang="en-US" sz="1000">
                <a:solidFill>
                  <a:srgbClr val="7030A0"/>
                </a:solidFill>
                <a:latin typeface="Meiryo" panose="020B0604030504040204" pitchFamily="34" charset="-128"/>
                <a:ea typeface="Meiryo" panose="020B0604030504040204" pitchFamily="34" charset="-128"/>
              </a:rPr>
              <a:t>レコメンド、顧客セグメンテーション</a:t>
            </a:r>
            <a:endParaRPr kumimoji="1" lang="en-US" altLang="ja-JP" sz="1000" dirty="0">
              <a:solidFill>
                <a:srgbClr val="7030A0"/>
              </a:solidFill>
              <a:latin typeface="Meiryo" panose="020B0604030504040204" pitchFamily="34" charset="-128"/>
              <a:ea typeface="Meiryo" panose="020B0604030504040204" pitchFamily="34" charset="-128"/>
            </a:endParaRPr>
          </a:p>
          <a:p>
            <a:pPr algn="ctr"/>
            <a:r>
              <a:rPr kumimoji="1" lang="ja-JP" altLang="en-US" sz="1000">
                <a:solidFill>
                  <a:srgbClr val="7030A0"/>
                </a:solidFill>
                <a:latin typeface="Meiryo" panose="020B0604030504040204" pitchFamily="34" charset="-128"/>
                <a:ea typeface="Meiryo" panose="020B0604030504040204" pitchFamily="34" charset="-128"/>
              </a:rPr>
              <a:t>ターゲット・マ</a:t>
            </a:r>
            <a:r>
              <a:rPr lang="en-US" altLang="ja-JP" sz="1000" dirty="0">
                <a:solidFill>
                  <a:srgbClr val="7030A0"/>
                </a:solidFill>
                <a:latin typeface="Meiryo" panose="020B0604030504040204" pitchFamily="34" charset="-128"/>
                <a:ea typeface="Meiryo" panose="020B0604030504040204" pitchFamily="34" charset="-128"/>
              </a:rPr>
              <a:t>−</a:t>
            </a:r>
            <a:r>
              <a:rPr kumimoji="1" lang="ja-JP" altLang="en-US" sz="1000">
                <a:solidFill>
                  <a:srgbClr val="7030A0"/>
                </a:solidFill>
                <a:latin typeface="Meiryo" panose="020B0604030504040204" pitchFamily="34" charset="-128"/>
                <a:ea typeface="Meiryo" panose="020B0604030504040204" pitchFamily="34" charset="-128"/>
              </a:rPr>
              <a:t>ケティングなど</a:t>
            </a:r>
          </a:p>
        </p:txBody>
      </p:sp>
      <p:sp>
        <p:nvSpPr>
          <p:cNvPr id="18" name="テキスト ボックス 17">
            <a:extLst>
              <a:ext uri="{FF2B5EF4-FFF2-40B4-BE49-F238E27FC236}">
                <a16:creationId xmlns:a16="http://schemas.microsoft.com/office/drawing/2014/main" id="{69ACF87C-DAD0-1F55-7B0C-1B3B27EA9FDD}"/>
              </a:ext>
            </a:extLst>
          </p:cNvPr>
          <p:cNvSpPr txBox="1"/>
          <p:nvPr/>
        </p:nvSpPr>
        <p:spPr>
          <a:xfrm>
            <a:off x="1605240" y="2267702"/>
            <a:ext cx="2236510" cy="400110"/>
          </a:xfrm>
          <a:prstGeom prst="rect">
            <a:avLst/>
          </a:prstGeom>
          <a:noFill/>
        </p:spPr>
        <p:txBody>
          <a:bodyPr wrap="none" rtlCol="0">
            <a:spAutoFit/>
          </a:bodyPr>
          <a:lstStyle/>
          <a:p>
            <a:pPr algn="ctr"/>
            <a:r>
              <a:rPr kumimoji="1" lang="ja-JP" altLang="en-US" sz="1000">
                <a:solidFill>
                  <a:schemeClr val="accent2">
                    <a:lumMod val="75000"/>
                  </a:schemeClr>
                </a:solidFill>
                <a:latin typeface="Meiryo" panose="020B0604030504040204" pitchFamily="34" charset="-128"/>
                <a:ea typeface="Meiryo" panose="020B0604030504040204" pitchFamily="34" charset="-128"/>
              </a:rPr>
              <a:t>売上予測、人需要予測、不正検知</a:t>
            </a:r>
            <a:endParaRPr kumimoji="1" lang="en-US" altLang="ja-JP" sz="1000" dirty="0">
              <a:solidFill>
                <a:schemeClr val="accent2">
                  <a:lumMod val="75000"/>
                </a:schemeClr>
              </a:solidFill>
              <a:latin typeface="Meiryo" panose="020B0604030504040204" pitchFamily="34" charset="-128"/>
              <a:ea typeface="Meiryo" panose="020B0604030504040204" pitchFamily="34" charset="-128"/>
            </a:endParaRPr>
          </a:p>
          <a:p>
            <a:pPr algn="ctr"/>
            <a:r>
              <a:rPr kumimoji="1" lang="ja-JP" altLang="en-US" sz="1000">
                <a:solidFill>
                  <a:schemeClr val="accent2">
                    <a:lumMod val="75000"/>
                  </a:schemeClr>
                </a:solidFill>
                <a:latin typeface="Meiryo" panose="020B0604030504040204" pitchFamily="34" charset="-128"/>
                <a:ea typeface="Meiryo" panose="020B0604030504040204" pitchFamily="34" charset="-128"/>
              </a:rPr>
              <a:t>故障診断、画像分類、顧客維持など</a:t>
            </a:r>
          </a:p>
        </p:txBody>
      </p:sp>
    </p:spTree>
    <p:extLst>
      <p:ext uri="{BB962C8B-B14F-4D97-AF65-F5344CB8AC3E}">
        <p14:creationId xmlns:p14="http://schemas.microsoft.com/office/powerpoint/2010/main" val="3231498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3A9C1D-1C64-9043-AEF2-A8497288D6B0}"/>
              </a:ext>
            </a:extLst>
          </p:cNvPr>
          <p:cNvSpPr>
            <a:spLocks noGrp="1"/>
          </p:cNvSpPr>
          <p:nvPr>
            <p:ph type="title"/>
          </p:nvPr>
        </p:nvSpPr>
        <p:spPr/>
        <p:txBody>
          <a:bodyPr/>
          <a:lstStyle/>
          <a:p>
            <a:r>
              <a:rPr kumimoji="1" lang="ja-JP" altLang="en-US"/>
              <a:t>参考：新しい学習法</a:t>
            </a:r>
          </a:p>
        </p:txBody>
      </p:sp>
      <p:sp>
        <p:nvSpPr>
          <p:cNvPr id="3" name="スライド番号プレースホルダー 2">
            <a:extLst>
              <a:ext uri="{FF2B5EF4-FFF2-40B4-BE49-F238E27FC236}">
                <a16:creationId xmlns:a16="http://schemas.microsoft.com/office/drawing/2014/main" id="{1FD94D2D-7592-BD4E-B19C-2504E630920C}"/>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19</a:t>
            </a:fld>
            <a:endParaRPr kumimoji="1" lang="ja-JP" altLang="en-US"/>
          </a:p>
        </p:txBody>
      </p:sp>
      <p:sp>
        <p:nvSpPr>
          <p:cNvPr id="5" name="正方形/長方形 4">
            <a:extLst>
              <a:ext uri="{FF2B5EF4-FFF2-40B4-BE49-F238E27FC236}">
                <a16:creationId xmlns:a16="http://schemas.microsoft.com/office/drawing/2014/main" id="{E868B69B-2A6A-CE41-A3B2-7AD164FD947B}"/>
              </a:ext>
            </a:extLst>
          </p:cNvPr>
          <p:cNvSpPr/>
          <p:nvPr/>
        </p:nvSpPr>
        <p:spPr>
          <a:xfrm>
            <a:off x="647564" y="838431"/>
            <a:ext cx="2520280" cy="1193293"/>
          </a:xfrm>
          <a:prstGeom prst="rect">
            <a:avLst/>
          </a:prstGeom>
          <a:solidFill>
            <a:srgbClr val="98480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5BE67FD1-1C58-A641-A3C9-4A10E0AA9FF1}"/>
              </a:ext>
            </a:extLst>
          </p:cNvPr>
          <p:cNvSpPr/>
          <p:nvPr/>
        </p:nvSpPr>
        <p:spPr>
          <a:xfrm>
            <a:off x="3311860" y="838431"/>
            <a:ext cx="2520280" cy="119329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F11E9C0F-B86D-A449-BAFB-9AE2BC55F9BC}"/>
              </a:ext>
            </a:extLst>
          </p:cNvPr>
          <p:cNvSpPr/>
          <p:nvPr/>
        </p:nvSpPr>
        <p:spPr>
          <a:xfrm>
            <a:off x="5976156" y="853805"/>
            <a:ext cx="2520280" cy="119329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05A78B4C-C632-7F43-925A-4383DB39DF7B}"/>
              </a:ext>
            </a:extLst>
          </p:cNvPr>
          <p:cNvSpPr/>
          <p:nvPr/>
        </p:nvSpPr>
        <p:spPr>
          <a:xfrm>
            <a:off x="1841781" y="2338766"/>
            <a:ext cx="2520280" cy="1193293"/>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BE4CF84D-90E3-7D43-A0DC-B6C09898E1D4}"/>
              </a:ext>
            </a:extLst>
          </p:cNvPr>
          <p:cNvSpPr/>
          <p:nvPr/>
        </p:nvSpPr>
        <p:spPr>
          <a:xfrm>
            <a:off x="4781939" y="2334451"/>
            <a:ext cx="2520280" cy="1193293"/>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1A473E98-35C3-CB45-826C-28BFCFD380A0}"/>
              </a:ext>
            </a:extLst>
          </p:cNvPr>
          <p:cNvSpPr/>
          <p:nvPr/>
        </p:nvSpPr>
        <p:spPr>
          <a:xfrm>
            <a:off x="3311860" y="5283147"/>
            <a:ext cx="2520280" cy="119329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89CFCB67-109E-8949-873F-93C90CF65B2F}"/>
              </a:ext>
            </a:extLst>
          </p:cNvPr>
          <p:cNvSpPr txBox="1"/>
          <p:nvPr/>
        </p:nvSpPr>
        <p:spPr>
          <a:xfrm>
            <a:off x="1045929" y="925159"/>
            <a:ext cx="1723550"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教師あり学習</a:t>
            </a:r>
          </a:p>
        </p:txBody>
      </p:sp>
      <p:sp>
        <p:nvSpPr>
          <p:cNvPr id="12" name="テキスト ボックス 11">
            <a:extLst>
              <a:ext uri="{FF2B5EF4-FFF2-40B4-BE49-F238E27FC236}">
                <a16:creationId xmlns:a16="http://schemas.microsoft.com/office/drawing/2014/main" id="{869A29FB-CA5B-EE45-B924-D26B1B8E6503}"/>
              </a:ext>
            </a:extLst>
          </p:cNvPr>
          <p:cNvSpPr txBox="1"/>
          <p:nvPr/>
        </p:nvSpPr>
        <p:spPr>
          <a:xfrm>
            <a:off x="6374522" y="925159"/>
            <a:ext cx="1723549"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教師なし学習</a:t>
            </a:r>
          </a:p>
        </p:txBody>
      </p:sp>
      <p:sp>
        <p:nvSpPr>
          <p:cNvPr id="13" name="テキスト ボックス 12">
            <a:extLst>
              <a:ext uri="{FF2B5EF4-FFF2-40B4-BE49-F238E27FC236}">
                <a16:creationId xmlns:a16="http://schemas.microsoft.com/office/drawing/2014/main" id="{3011F8C1-3810-474B-B891-CA166F298A14}"/>
              </a:ext>
            </a:extLst>
          </p:cNvPr>
          <p:cNvSpPr txBox="1"/>
          <p:nvPr/>
        </p:nvSpPr>
        <p:spPr>
          <a:xfrm>
            <a:off x="3581986" y="925159"/>
            <a:ext cx="1980030"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半教師あり学習</a:t>
            </a:r>
          </a:p>
        </p:txBody>
      </p:sp>
      <p:sp>
        <p:nvSpPr>
          <p:cNvPr id="14" name="テキスト ボックス 13">
            <a:extLst>
              <a:ext uri="{FF2B5EF4-FFF2-40B4-BE49-F238E27FC236}">
                <a16:creationId xmlns:a16="http://schemas.microsoft.com/office/drawing/2014/main" id="{32B81B6A-CD05-F74D-8847-931825818CE2}"/>
              </a:ext>
            </a:extLst>
          </p:cNvPr>
          <p:cNvSpPr txBox="1"/>
          <p:nvPr/>
        </p:nvSpPr>
        <p:spPr>
          <a:xfrm>
            <a:off x="4923824" y="2430163"/>
            <a:ext cx="2236510"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自己教師あり学習</a:t>
            </a:r>
          </a:p>
        </p:txBody>
      </p:sp>
      <p:sp>
        <p:nvSpPr>
          <p:cNvPr id="15" name="テキスト ボックス 14">
            <a:extLst>
              <a:ext uri="{FF2B5EF4-FFF2-40B4-BE49-F238E27FC236}">
                <a16:creationId xmlns:a16="http://schemas.microsoft.com/office/drawing/2014/main" id="{65077CCE-168F-E844-8C74-498800984474}"/>
              </a:ext>
            </a:extLst>
          </p:cNvPr>
          <p:cNvSpPr txBox="1"/>
          <p:nvPr/>
        </p:nvSpPr>
        <p:spPr>
          <a:xfrm>
            <a:off x="3966706" y="5424947"/>
            <a:ext cx="1210588"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強化学習</a:t>
            </a:r>
          </a:p>
        </p:txBody>
      </p:sp>
      <p:sp>
        <p:nvSpPr>
          <p:cNvPr id="17" name="正方形/長方形 16">
            <a:extLst>
              <a:ext uri="{FF2B5EF4-FFF2-40B4-BE49-F238E27FC236}">
                <a16:creationId xmlns:a16="http://schemas.microsoft.com/office/drawing/2014/main" id="{51F764E6-ED8B-7F49-9BF9-FD47493B57E6}"/>
              </a:ext>
            </a:extLst>
          </p:cNvPr>
          <p:cNvSpPr/>
          <p:nvPr/>
        </p:nvSpPr>
        <p:spPr>
          <a:xfrm>
            <a:off x="4788708" y="3838987"/>
            <a:ext cx="2520280" cy="1193293"/>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55EFD69D-146B-7541-8BA9-8B897E87D51D}"/>
              </a:ext>
            </a:extLst>
          </p:cNvPr>
          <p:cNvSpPr txBox="1"/>
          <p:nvPr/>
        </p:nvSpPr>
        <p:spPr>
          <a:xfrm>
            <a:off x="5308545" y="3928598"/>
            <a:ext cx="1467068"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逆強化学習</a:t>
            </a:r>
          </a:p>
        </p:txBody>
      </p:sp>
      <p:sp>
        <p:nvSpPr>
          <p:cNvPr id="19" name="正方形/長方形 18">
            <a:extLst>
              <a:ext uri="{FF2B5EF4-FFF2-40B4-BE49-F238E27FC236}">
                <a16:creationId xmlns:a16="http://schemas.microsoft.com/office/drawing/2014/main" id="{A736DF5A-2181-3E48-B665-929512831195}"/>
              </a:ext>
            </a:extLst>
          </p:cNvPr>
          <p:cNvSpPr/>
          <p:nvPr/>
        </p:nvSpPr>
        <p:spPr>
          <a:xfrm>
            <a:off x="1835012" y="3843188"/>
            <a:ext cx="2520280" cy="1193293"/>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E44B3C2B-73F4-9945-B68A-12D29ECDE4D1}"/>
              </a:ext>
            </a:extLst>
          </p:cNvPr>
          <p:cNvSpPr txBox="1"/>
          <p:nvPr/>
        </p:nvSpPr>
        <p:spPr>
          <a:xfrm>
            <a:off x="2512537" y="2430163"/>
            <a:ext cx="1210588"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模倣学習</a:t>
            </a:r>
          </a:p>
        </p:txBody>
      </p:sp>
      <p:sp>
        <p:nvSpPr>
          <p:cNvPr id="21" name="テキスト ボックス 20">
            <a:extLst>
              <a:ext uri="{FF2B5EF4-FFF2-40B4-BE49-F238E27FC236}">
                <a16:creationId xmlns:a16="http://schemas.microsoft.com/office/drawing/2014/main" id="{4CDFF352-CF3B-DD47-9B4A-DF30B41A7499}"/>
              </a:ext>
            </a:extLst>
          </p:cNvPr>
          <p:cNvSpPr txBox="1"/>
          <p:nvPr/>
        </p:nvSpPr>
        <p:spPr>
          <a:xfrm>
            <a:off x="2512537" y="3913224"/>
            <a:ext cx="1210589"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メタ学習</a:t>
            </a:r>
          </a:p>
        </p:txBody>
      </p:sp>
      <p:sp>
        <p:nvSpPr>
          <p:cNvPr id="22" name="テキスト ボックス 21">
            <a:extLst>
              <a:ext uri="{FF2B5EF4-FFF2-40B4-BE49-F238E27FC236}">
                <a16:creationId xmlns:a16="http://schemas.microsoft.com/office/drawing/2014/main" id="{AC5FEDA5-849C-BB48-A58B-5C702581D47A}"/>
              </a:ext>
            </a:extLst>
          </p:cNvPr>
          <p:cNvSpPr txBox="1"/>
          <p:nvPr/>
        </p:nvSpPr>
        <p:spPr>
          <a:xfrm>
            <a:off x="3311860" y="1386168"/>
            <a:ext cx="2520280" cy="461665"/>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少数の教師ありデータと大量の教師なしデータを使い学習する手法</a:t>
            </a:r>
          </a:p>
        </p:txBody>
      </p:sp>
      <p:sp>
        <p:nvSpPr>
          <p:cNvPr id="23" name="テキスト ボックス 22">
            <a:extLst>
              <a:ext uri="{FF2B5EF4-FFF2-40B4-BE49-F238E27FC236}">
                <a16:creationId xmlns:a16="http://schemas.microsoft.com/office/drawing/2014/main" id="{DAF3AB83-823D-634C-9D07-45CA39D03108}"/>
              </a:ext>
            </a:extLst>
          </p:cNvPr>
          <p:cNvSpPr txBox="1"/>
          <p:nvPr/>
        </p:nvSpPr>
        <p:spPr>
          <a:xfrm>
            <a:off x="1841780" y="2789183"/>
            <a:ext cx="2520280" cy="646331"/>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人間のお手本データをもとに教師あり学習をして行動計画などを立てる手法</a:t>
            </a:r>
          </a:p>
        </p:txBody>
      </p:sp>
      <p:sp>
        <p:nvSpPr>
          <p:cNvPr id="24" name="テキスト ボックス 23">
            <a:extLst>
              <a:ext uri="{FF2B5EF4-FFF2-40B4-BE49-F238E27FC236}">
                <a16:creationId xmlns:a16="http://schemas.microsoft.com/office/drawing/2014/main" id="{B2FD5E62-89BE-D541-B8EC-9FC01591E400}"/>
              </a:ext>
            </a:extLst>
          </p:cNvPr>
          <p:cNvSpPr txBox="1"/>
          <p:nvPr/>
        </p:nvSpPr>
        <p:spPr>
          <a:xfrm>
            <a:off x="4781938" y="2813799"/>
            <a:ext cx="2527049" cy="646331"/>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教師なしデータに対して</a:t>
            </a:r>
            <a:r>
              <a:rPr kumimoji="1" lang="en-US" altLang="ja-JP" sz="1200" dirty="0">
                <a:solidFill>
                  <a:schemeClr val="bg1"/>
                </a:solidFill>
                <a:latin typeface="Meiryo" panose="020B0604030504040204" pitchFamily="34" charset="-128"/>
                <a:ea typeface="Meiryo" panose="020B0604030504040204" pitchFamily="34" charset="-128"/>
              </a:rPr>
              <a:t>AI</a:t>
            </a:r>
            <a:r>
              <a:rPr kumimoji="1" lang="ja-JP" altLang="en-US" sz="1200">
                <a:solidFill>
                  <a:schemeClr val="bg1"/>
                </a:solidFill>
                <a:latin typeface="Meiryo" panose="020B0604030504040204" pitchFamily="34" charset="-128"/>
                <a:ea typeface="Meiryo" panose="020B0604030504040204" pitchFamily="34" charset="-128"/>
              </a:rPr>
              <a:t>が正解メタデータをタグづけしそれを教師ありデータとして学習する手法</a:t>
            </a:r>
          </a:p>
        </p:txBody>
      </p:sp>
      <p:sp>
        <p:nvSpPr>
          <p:cNvPr id="25" name="テキスト ボックス 24">
            <a:extLst>
              <a:ext uri="{FF2B5EF4-FFF2-40B4-BE49-F238E27FC236}">
                <a16:creationId xmlns:a16="http://schemas.microsoft.com/office/drawing/2014/main" id="{C28ACE61-A787-E34A-88BB-638C0FCDDBE1}"/>
              </a:ext>
            </a:extLst>
          </p:cNvPr>
          <p:cNvSpPr txBox="1"/>
          <p:nvPr/>
        </p:nvSpPr>
        <p:spPr>
          <a:xfrm>
            <a:off x="1857691" y="4215971"/>
            <a:ext cx="2520280" cy="830997"/>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学習の仕方を学習するとも呼ばれる、複数のタスクの学習結果を利用して新しいタスクの学習効率を上げる手法</a:t>
            </a:r>
          </a:p>
        </p:txBody>
      </p:sp>
      <p:sp>
        <p:nvSpPr>
          <p:cNvPr id="27" name="テキスト ボックス 26">
            <a:extLst>
              <a:ext uri="{FF2B5EF4-FFF2-40B4-BE49-F238E27FC236}">
                <a16:creationId xmlns:a16="http://schemas.microsoft.com/office/drawing/2014/main" id="{9C4056BC-F457-AA42-BF37-9A234C0D8C57}"/>
              </a:ext>
            </a:extLst>
          </p:cNvPr>
          <p:cNvSpPr txBox="1"/>
          <p:nvPr/>
        </p:nvSpPr>
        <p:spPr>
          <a:xfrm>
            <a:off x="4788708" y="4309819"/>
            <a:ext cx="2520280" cy="646331"/>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人間のお手本データを分析し、強化学習における「報酬」を分析する手法</a:t>
            </a:r>
          </a:p>
        </p:txBody>
      </p:sp>
      <p:sp>
        <p:nvSpPr>
          <p:cNvPr id="28" name="テキスト ボックス 27">
            <a:extLst>
              <a:ext uri="{FF2B5EF4-FFF2-40B4-BE49-F238E27FC236}">
                <a16:creationId xmlns:a16="http://schemas.microsoft.com/office/drawing/2014/main" id="{352F28AA-5D3D-D549-BC29-F1A8029DEE03}"/>
              </a:ext>
            </a:extLst>
          </p:cNvPr>
          <p:cNvSpPr txBox="1"/>
          <p:nvPr/>
        </p:nvSpPr>
        <p:spPr>
          <a:xfrm>
            <a:off x="661811" y="1455944"/>
            <a:ext cx="2520280" cy="276999"/>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表紙データを使って学習する手法</a:t>
            </a:r>
          </a:p>
        </p:txBody>
      </p:sp>
      <p:sp>
        <p:nvSpPr>
          <p:cNvPr id="29" name="テキスト ボックス 28">
            <a:extLst>
              <a:ext uri="{FF2B5EF4-FFF2-40B4-BE49-F238E27FC236}">
                <a16:creationId xmlns:a16="http://schemas.microsoft.com/office/drawing/2014/main" id="{5D292B12-706E-6642-B4CC-281464C3A5B2}"/>
              </a:ext>
            </a:extLst>
          </p:cNvPr>
          <p:cNvSpPr txBox="1"/>
          <p:nvPr/>
        </p:nvSpPr>
        <p:spPr>
          <a:xfrm>
            <a:off x="5976156" y="1435077"/>
            <a:ext cx="2520280" cy="461665"/>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教師なしデータだけを使って学習する手法</a:t>
            </a:r>
          </a:p>
        </p:txBody>
      </p:sp>
      <p:sp>
        <p:nvSpPr>
          <p:cNvPr id="30" name="テキスト ボックス 29">
            <a:extLst>
              <a:ext uri="{FF2B5EF4-FFF2-40B4-BE49-F238E27FC236}">
                <a16:creationId xmlns:a16="http://schemas.microsoft.com/office/drawing/2014/main" id="{34358157-7F68-0049-B815-BBCBFD2C64E7}"/>
              </a:ext>
            </a:extLst>
          </p:cNvPr>
          <p:cNvSpPr txBox="1"/>
          <p:nvPr/>
        </p:nvSpPr>
        <p:spPr>
          <a:xfrm>
            <a:off x="3311860" y="5920892"/>
            <a:ext cx="2520280" cy="461665"/>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「報酬」が高くなるように学習する手法</a:t>
            </a:r>
          </a:p>
        </p:txBody>
      </p:sp>
    </p:spTree>
    <p:extLst>
      <p:ext uri="{BB962C8B-B14F-4D97-AF65-F5344CB8AC3E}">
        <p14:creationId xmlns:p14="http://schemas.microsoft.com/office/powerpoint/2010/main" val="1623277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3200" dirty="0">
                <a:solidFill>
                  <a:srgbClr val="FFFFFF"/>
                </a:solidFill>
                <a:latin typeface="Meiryo" panose="020B0604030504040204" pitchFamily="34" charset="-128"/>
                <a:ea typeface="Meiryo" panose="020B0604030504040204" pitchFamily="34" charset="-128"/>
                <a:cs typeface="Arial"/>
              </a:rPr>
              <a:t>AI</a:t>
            </a:r>
            <a:r>
              <a:rPr lang="en-US" altLang="ja-JP" sz="3200" dirty="0">
                <a:solidFill>
                  <a:srgbClr val="FFFFFF"/>
                </a:solidFill>
                <a:effectLst/>
                <a:latin typeface="Meiryo" panose="020B0604030504040204" pitchFamily="34" charset="-128"/>
                <a:ea typeface="Meiryo" panose="020B0604030504040204" pitchFamily="34" charset="-128"/>
                <a:cs typeface="Arial"/>
              </a:rPr>
              <a:t>/</a:t>
            </a:r>
            <a:r>
              <a:rPr lang="ja-JP" altLang="en-US" sz="3200">
                <a:solidFill>
                  <a:srgbClr val="FFFFFF"/>
                </a:solidFill>
                <a:latin typeface="Meiryo" panose="020B0604030504040204" pitchFamily="34" charset="-128"/>
                <a:ea typeface="Meiryo" panose="020B0604030504040204" pitchFamily="34" charset="-128"/>
                <a:cs typeface="Arial"/>
              </a:rPr>
              <a:t>人工知能</a:t>
            </a:r>
            <a:endParaRPr lang="en-US" altLang="ja-JP" sz="32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
        <p:nvSpPr>
          <p:cNvPr id="2" name="正方形/長方形 1">
            <a:extLst>
              <a:ext uri="{FF2B5EF4-FFF2-40B4-BE49-F238E27FC236}">
                <a16:creationId xmlns:a16="http://schemas.microsoft.com/office/drawing/2014/main" id="{E48D247E-3655-A64C-9E06-E2D6BDCF2C1F}"/>
              </a:ext>
            </a:extLst>
          </p:cNvPr>
          <p:cNvSpPr/>
          <p:nvPr/>
        </p:nvSpPr>
        <p:spPr>
          <a:xfrm>
            <a:off x="830354" y="2406006"/>
            <a:ext cx="3416320" cy="369332"/>
          </a:xfrm>
          <a:prstGeom prst="rect">
            <a:avLst/>
          </a:prstGeom>
        </p:spPr>
        <p:txBody>
          <a:bodyPr wrap="none">
            <a:spAutoFit/>
          </a:bodyPr>
          <a:lstStyle/>
          <a:p>
            <a:r>
              <a:rPr lang="ja-JP" altLang="en-US">
                <a:solidFill>
                  <a:srgbClr val="0070C0"/>
                </a:solidFill>
                <a:latin typeface="Meiryo" panose="020B0604030504040204" pitchFamily="34" charset="-128"/>
                <a:ea typeface="Meiryo" panose="020B0604030504040204" pitchFamily="34" charset="-128"/>
                <a:cs typeface="Arial"/>
              </a:rPr>
              <a:t>人間と機械の役割分担を変える</a:t>
            </a:r>
            <a:endParaRPr lang="ja-JP" altLang="en-US">
              <a:solidFill>
                <a:srgbClr val="0070C0"/>
              </a:solidFill>
            </a:endParaRPr>
          </a:p>
        </p:txBody>
      </p:sp>
    </p:spTree>
    <p:extLst>
      <p:ext uri="{BB962C8B-B14F-4D97-AF65-F5344CB8AC3E}">
        <p14:creationId xmlns:p14="http://schemas.microsoft.com/office/powerpoint/2010/main" val="86283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687087-A1E4-321A-C7C8-44B4591EFF09}"/>
              </a:ext>
            </a:extLst>
          </p:cNvPr>
          <p:cNvSpPr>
            <a:spLocks noGrp="1"/>
          </p:cNvSpPr>
          <p:nvPr>
            <p:ph type="title"/>
          </p:nvPr>
        </p:nvSpPr>
        <p:spPr/>
        <p:txBody>
          <a:bodyPr/>
          <a:lstStyle/>
          <a:p>
            <a:r>
              <a:rPr lang="ja-JP" altLang="en-US"/>
              <a:t>モデルと</a:t>
            </a:r>
            <a:r>
              <a:rPr kumimoji="1" lang="ja-JP" altLang="en-US"/>
              <a:t>モデリング</a:t>
            </a:r>
          </a:p>
        </p:txBody>
      </p:sp>
      <p:sp>
        <p:nvSpPr>
          <p:cNvPr id="3" name="円/楕円 2">
            <a:extLst>
              <a:ext uri="{FF2B5EF4-FFF2-40B4-BE49-F238E27FC236}">
                <a16:creationId xmlns:a16="http://schemas.microsoft.com/office/drawing/2014/main" id="{70B7B188-DCE0-659A-FA64-4AE2638E7F4D}"/>
              </a:ext>
            </a:extLst>
          </p:cNvPr>
          <p:cNvSpPr/>
          <p:nvPr/>
        </p:nvSpPr>
        <p:spPr>
          <a:xfrm>
            <a:off x="2927927" y="1921158"/>
            <a:ext cx="277091" cy="277091"/>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a:extLst>
              <a:ext uri="{FF2B5EF4-FFF2-40B4-BE49-F238E27FC236}">
                <a16:creationId xmlns:a16="http://schemas.microsoft.com/office/drawing/2014/main" id="{8B30249E-416F-5C4F-17E2-67956DC1F9E3}"/>
              </a:ext>
            </a:extLst>
          </p:cNvPr>
          <p:cNvSpPr/>
          <p:nvPr/>
        </p:nvSpPr>
        <p:spPr>
          <a:xfrm>
            <a:off x="2941783" y="3082416"/>
            <a:ext cx="277091" cy="277091"/>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a:extLst>
              <a:ext uri="{FF2B5EF4-FFF2-40B4-BE49-F238E27FC236}">
                <a16:creationId xmlns:a16="http://schemas.microsoft.com/office/drawing/2014/main" id="{98F6C3A8-FDB0-22AE-4053-4ED74A568EF3}"/>
              </a:ext>
            </a:extLst>
          </p:cNvPr>
          <p:cNvSpPr/>
          <p:nvPr/>
        </p:nvSpPr>
        <p:spPr>
          <a:xfrm>
            <a:off x="1431633" y="3907846"/>
            <a:ext cx="277091" cy="277091"/>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b="1" dirty="0">
              <a:solidFill>
                <a:srgbClr val="FFFFFF"/>
              </a:solidFill>
              <a:latin typeface="ＭＳ Ｐゴシック"/>
              <a:ea typeface="ＭＳ Ｐゴシック"/>
              <a:cs typeface="ＭＳ Ｐゴシック"/>
            </a:endParaRPr>
          </a:p>
        </p:txBody>
      </p:sp>
      <p:sp>
        <p:nvSpPr>
          <p:cNvPr id="7" name="円/楕円 6">
            <a:extLst>
              <a:ext uri="{FF2B5EF4-FFF2-40B4-BE49-F238E27FC236}">
                <a16:creationId xmlns:a16="http://schemas.microsoft.com/office/drawing/2014/main" id="{7A4D8487-8B66-13FA-5682-E6A586784248}"/>
              </a:ext>
            </a:extLst>
          </p:cNvPr>
          <p:cNvSpPr/>
          <p:nvPr/>
        </p:nvSpPr>
        <p:spPr>
          <a:xfrm>
            <a:off x="3315855" y="1994039"/>
            <a:ext cx="277091" cy="277091"/>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a:extLst>
              <a:ext uri="{FF2B5EF4-FFF2-40B4-BE49-F238E27FC236}">
                <a16:creationId xmlns:a16="http://schemas.microsoft.com/office/drawing/2014/main" id="{AFA92201-B800-7AC1-22D5-CE71F1EF1264}"/>
              </a:ext>
            </a:extLst>
          </p:cNvPr>
          <p:cNvSpPr/>
          <p:nvPr/>
        </p:nvSpPr>
        <p:spPr>
          <a:xfrm>
            <a:off x="2059710" y="3349336"/>
            <a:ext cx="277091" cy="277091"/>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a:extLst>
              <a:ext uri="{FF2B5EF4-FFF2-40B4-BE49-F238E27FC236}">
                <a16:creationId xmlns:a16="http://schemas.microsoft.com/office/drawing/2014/main" id="{B80A736C-45D9-2743-9776-ABF2DA291357}"/>
              </a:ext>
            </a:extLst>
          </p:cNvPr>
          <p:cNvSpPr/>
          <p:nvPr/>
        </p:nvSpPr>
        <p:spPr>
          <a:xfrm>
            <a:off x="1043708" y="3712443"/>
            <a:ext cx="277091" cy="277091"/>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b="1" dirty="0">
              <a:solidFill>
                <a:srgbClr val="FFFFFF"/>
              </a:solidFill>
              <a:latin typeface="ＭＳ Ｐゴシック"/>
              <a:ea typeface="ＭＳ Ｐゴシック"/>
              <a:cs typeface="ＭＳ Ｐゴシック"/>
            </a:endParaRPr>
          </a:p>
        </p:txBody>
      </p:sp>
      <p:sp>
        <p:nvSpPr>
          <p:cNvPr id="10" name="円/楕円 9">
            <a:extLst>
              <a:ext uri="{FF2B5EF4-FFF2-40B4-BE49-F238E27FC236}">
                <a16:creationId xmlns:a16="http://schemas.microsoft.com/office/drawing/2014/main" id="{8D52A5D5-FD57-4F6B-3DFA-942CFDF3DA70}"/>
              </a:ext>
            </a:extLst>
          </p:cNvPr>
          <p:cNvSpPr/>
          <p:nvPr/>
        </p:nvSpPr>
        <p:spPr>
          <a:xfrm>
            <a:off x="2549237" y="3783447"/>
            <a:ext cx="277091" cy="277091"/>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円/楕円 10">
            <a:extLst>
              <a:ext uri="{FF2B5EF4-FFF2-40B4-BE49-F238E27FC236}">
                <a16:creationId xmlns:a16="http://schemas.microsoft.com/office/drawing/2014/main" id="{F32FF781-B9CC-8173-D04D-929C9B566E2A}"/>
              </a:ext>
            </a:extLst>
          </p:cNvPr>
          <p:cNvSpPr/>
          <p:nvPr/>
        </p:nvSpPr>
        <p:spPr>
          <a:xfrm>
            <a:off x="2045855" y="3794990"/>
            <a:ext cx="277091" cy="277091"/>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楕円 11">
            <a:extLst>
              <a:ext uri="{FF2B5EF4-FFF2-40B4-BE49-F238E27FC236}">
                <a16:creationId xmlns:a16="http://schemas.microsoft.com/office/drawing/2014/main" id="{F507DD0A-7B92-AC6D-EBFF-B6B38186AB16}"/>
              </a:ext>
            </a:extLst>
          </p:cNvPr>
          <p:cNvSpPr/>
          <p:nvPr/>
        </p:nvSpPr>
        <p:spPr>
          <a:xfrm>
            <a:off x="989447" y="3366079"/>
            <a:ext cx="277091" cy="277091"/>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b="1" dirty="0">
              <a:solidFill>
                <a:srgbClr val="FFFFFF"/>
              </a:solidFill>
              <a:latin typeface="ＭＳ Ｐゴシック"/>
              <a:ea typeface="ＭＳ Ｐゴシック"/>
              <a:cs typeface="ＭＳ Ｐゴシック"/>
            </a:endParaRPr>
          </a:p>
        </p:txBody>
      </p:sp>
      <p:sp>
        <p:nvSpPr>
          <p:cNvPr id="13" name="円/楕円 12">
            <a:extLst>
              <a:ext uri="{FF2B5EF4-FFF2-40B4-BE49-F238E27FC236}">
                <a16:creationId xmlns:a16="http://schemas.microsoft.com/office/drawing/2014/main" id="{EC37DC10-04F8-A1EF-8470-955F140ED409}"/>
              </a:ext>
            </a:extLst>
          </p:cNvPr>
          <p:cNvSpPr/>
          <p:nvPr/>
        </p:nvSpPr>
        <p:spPr>
          <a:xfrm>
            <a:off x="2567710" y="3377777"/>
            <a:ext cx="277091" cy="277091"/>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円/楕円 13">
            <a:extLst>
              <a:ext uri="{FF2B5EF4-FFF2-40B4-BE49-F238E27FC236}">
                <a16:creationId xmlns:a16="http://schemas.microsoft.com/office/drawing/2014/main" id="{899A1A8D-ECCC-2524-52E9-FB85EE5A7E80}"/>
              </a:ext>
            </a:extLst>
          </p:cNvPr>
          <p:cNvSpPr/>
          <p:nvPr/>
        </p:nvSpPr>
        <p:spPr>
          <a:xfrm>
            <a:off x="669636" y="3811156"/>
            <a:ext cx="277091" cy="277091"/>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円/楕円 14">
            <a:extLst>
              <a:ext uri="{FF2B5EF4-FFF2-40B4-BE49-F238E27FC236}">
                <a16:creationId xmlns:a16="http://schemas.microsoft.com/office/drawing/2014/main" id="{EC89694F-B96A-478A-DDE9-B4B3DB60E6A2}"/>
              </a:ext>
            </a:extLst>
          </p:cNvPr>
          <p:cNvSpPr/>
          <p:nvPr/>
        </p:nvSpPr>
        <p:spPr>
          <a:xfrm>
            <a:off x="946727" y="4167912"/>
            <a:ext cx="277091" cy="277091"/>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b="1" dirty="0">
              <a:solidFill>
                <a:srgbClr val="FFFFFF"/>
              </a:solidFill>
              <a:latin typeface="ＭＳ Ｐゴシック"/>
              <a:ea typeface="ＭＳ Ｐゴシック"/>
              <a:cs typeface="ＭＳ Ｐゴシック"/>
            </a:endParaRPr>
          </a:p>
        </p:txBody>
      </p:sp>
      <p:sp>
        <p:nvSpPr>
          <p:cNvPr id="16" name="円/楕円 15">
            <a:extLst>
              <a:ext uri="{FF2B5EF4-FFF2-40B4-BE49-F238E27FC236}">
                <a16:creationId xmlns:a16="http://schemas.microsoft.com/office/drawing/2014/main" id="{CFF2F473-58B8-ECF8-006A-7E43A18789C8}"/>
              </a:ext>
            </a:extLst>
          </p:cNvPr>
          <p:cNvSpPr/>
          <p:nvPr/>
        </p:nvSpPr>
        <p:spPr>
          <a:xfrm>
            <a:off x="2932546" y="3551384"/>
            <a:ext cx="277091" cy="277091"/>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円/楕円 16">
            <a:extLst>
              <a:ext uri="{FF2B5EF4-FFF2-40B4-BE49-F238E27FC236}">
                <a16:creationId xmlns:a16="http://schemas.microsoft.com/office/drawing/2014/main" id="{80D35B23-1122-8863-F04C-5268E59CC4DC}"/>
              </a:ext>
            </a:extLst>
          </p:cNvPr>
          <p:cNvSpPr/>
          <p:nvPr/>
        </p:nvSpPr>
        <p:spPr>
          <a:xfrm>
            <a:off x="2858655" y="2666779"/>
            <a:ext cx="277091" cy="277091"/>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円/楕円 17">
            <a:extLst>
              <a:ext uri="{FF2B5EF4-FFF2-40B4-BE49-F238E27FC236}">
                <a16:creationId xmlns:a16="http://schemas.microsoft.com/office/drawing/2014/main" id="{D8E3A70F-B8E6-F9AB-2F8E-DC03FFA17E7E}"/>
              </a:ext>
            </a:extLst>
          </p:cNvPr>
          <p:cNvSpPr/>
          <p:nvPr/>
        </p:nvSpPr>
        <p:spPr>
          <a:xfrm>
            <a:off x="3080328" y="2253673"/>
            <a:ext cx="277091" cy="277091"/>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円/楕円 18">
            <a:extLst>
              <a:ext uri="{FF2B5EF4-FFF2-40B4-BE49-F238E27FC236}">
                <a16:creationId xmlns:a16="http://schemas.microsoft.com/office/drawing/2014/main" id="{EAB6876A-ADA7-F50C-4A8E-A2EA90F4C0D9}"/>
              </a:ext>
            </a:extLst>
          </p:cNvPr>
          <p:cNvSpPr/>
          <p:nvPr/>
        </p:nvSpPr>
        <p:spPr>
          <a:xfrm>
            <a:off x="3352800" y="2492802"/>
            <a:ext cx="277091" cy="277091"/>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円/楕円 36">
            <a:extLst>
              <a:ext uri="{FF2B5EF4-FFF2-40B4-BE49-F238E27FC236}">
                <a16:creationId xmlns:a16="http://schemas.microsoft.com/office/drawing/2014/main" id="{578B137E-6D58-2CE8-8672-6A39650CCFA8}"/>
              </a:ext>
            </a:extLst>
          </p:cNvPr>
          <p:cNvSpPr/>
          <p:nvPr/>
        </p:nvSpPr>
        <p:spPr>
          <a:xfrm>
            <a:off x="1346201" y="3551384"/>
            <a:ext cx="277091" cy="277091"/>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b="1" dirty="0">
              <a:solidFill>
                <a:srgbClr val="FFFFFF"/>
              </a:solidFill>
              <a:latin typeface="ＭＳ Ｐゴシック"/>
              <a:ea typeface="ＭＳ Ｐゴシック"/>
              <a:cs typeface="ＭＳ Ｐゴシック"/>
            </a:endParaRPr>
          </a:p>
        </p:txBody>
      </p:sp>
      <p:cxnSp>
        <p:nvCxnSpPr>
          <p:cNvPr id="80" name="直線矢印コネクタ 79">
            <a:extLst>
              <a:ext uri="{FF2B5EF4-FFF2-40B4-BE49-F238E27FC236}">
                <a16:creationId xmlns:a16="http://schemas.microsoft.com/office/drawing/2014/main" id="{51B97D18-CF12-0ED5-60A6-C5A64E48EED4}"/>
              </a:ext>
            </a:extLst>
          </p:cNvPr>
          <p:cNvCxnSpPr>
            <a:cxnSpLocks/>
          </p:cNvCxnSpPr>
          <p:nvPr/>
        </p:nvCxnSpPr>
        <p:spPr>
          <a:xfrm flipV="1">
            <a:off x="543791" y="1722138"/>
            <a:ext cx="0" cy="28190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1" name="直線矢印コネクタ 80">
            <a:extLst>
              <a:ext uri="{FF2B5EF4-FFF2-40B4-BE49-F238E27FC236}">
                <a16:creationId xmlns:a16="http://schemas.microsoft.com/office/drawing/2014/main" id="{0D1E7078-5213-DED8-4A01-0ECE51EB9747}"/>
              </a:ext>
            </a:extLst>
          </p:cNvPr>
          <p:cNvCxnSpPr>
            <a:cxnSpLocks/>
          </p:cNvCxnSpPr>
          <p:nvPr/>
        </p:nvCxnSpPr>
        <p:spPr>
          <a:xfrm>
            <a:off x="540282" y="4555039"/>
            <a:ext cx="331820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3" name="テキスト ボックス 92">
            <a:extLst>
              <a:ext uri="{FF2B5EF4-FFF2-40B4-BE49-F238E27FC236}">
                <a16:creationId xmlns:a16="http://schemas.microsoft.com/office/drawing/2014/main" id="{ADF989FC-D502-431A-F9CC-4606FCBBBDA6}"/>
              </a:ext>
            </a:extLst>
          </p:cNvPr>
          <p:cNvSpPr txBox="1"/>
          <p:nvPr/>
        </p:nvSpPr>
        <p:spPr>
          <a:xfrm>
            <a:off x="582458" y="1657483"/>
            <a:ext cx="312906" cy="369332"/>
          </a:xfrm>
          <a:prstGeom prst="rect">
            <a:avLst/>
          </a:prstGeom>
          <a:noFill/>
        </p:spPr>
        <p:txBody>
          <a:bodyPr wrap="none" rtlCol="0">
            <a:spAutoFit/>
          </a:bodyPr>
          <a:lstStyle/>
          <a:p>
            <a:r>
              <a:rPr kumimoji="1" lang="en-US" altLang="ja-JP" dirty="0">
                <a:solidFill>
                  <a:srgbClr val="0070C0"/>
                </a:solidFill>
                <a:latin typeface="Meiryo" panose="020B0604030504040204" pitchFamily="34" charset="-128"/>
                <a:ea typeface="Meiryo" panose="020B0604030504040204" pitchFamily="34" charset="-128"/>
              </a:rPr>
              <a:t>y</a:t>
            </a:r>
            <a:endParaRPr kumimoji="1" lang="ja-JP" altLang="en-US">
              <a:solidFill>
                <a:srgbClr val="0070C0"/>
              </a:solidFill>
              <a:latin typeface="Meiryo" panose="020B0604030504040204" pitchFamily="34" charset="-128"/>
              <a:ea typeface="Meiryo" panose="020B0604030504040204" pitchFamily="34" charset="-128"/>
            </a:endParaRPr>
          </a:p>
        </p:txBody>
      </p:sp>
      <p:sp>
        <p:nvSpPr>
          <p:cNvPr id="94" name="テキスト ボックス 93">
            <a:extLst>
              <a:ext uri="{FF2B5EF4-FFF2-40B4-BE49-F238E27FC236}">
                <a16:creationId xmlns:a16="http://schemas.microsoft.com/office/drawing/2014/main" id="{34E6A19B-2172-6381-6C16-50B2B90AE2CE}"/>
              </a:ext>
            </a:extLst>
          </p:cNvPr>
          <p:cNvSpPr txBox="1"/>
          <p:nvPr/>
        </p:nvSpPr>
        <p:spPr>
          <a:xfrm>
            <a:off x="3574474" y="4220631"/>
            <a:ext cx="312906" cy="369332"/>
          </a:xfrm>
          <a:prstGeom prst="rect">
            <a:avLst/>
          </a:prstGeom>
          <a:noFill/>
        </p:spPr>
        <p:txBody>
          <a:bodyPr wrap="none" rtlCol="0">
            <a:spAutoFit/>
          </a:bodyPr>
          <a:lstStyle/>
          <a:p>
            <a:r>
              <a:rPr kumimoji="1" lang="en-US" altLang="ja-JP" dirty="0">
                <a:solidFill>
                  <a:srgbClr val="0070C0"/>
                </a:solidFill>
                <a:latin typeface="Meiryo" panose="020B0604030504040204" pitchFamily="34" charset="-128"/>
                <a:ea typeface="Meiryo" panose="020B0604030504040204" pitchFamily="34" charset="-128"/>
              </a:rPr>
              <a:t>x</a:t>
            </a:r>
            <a:endParaRPr kumimoji="1" lang="ja-JP" altLang="en-US">
              <a:solidFill>
                <a:srgbClr val="0070C0"/>
              </a:solidFill>
              <a:latin typeface="Meiryo" panose="020B0604030504040204" pitchFamily="34" charset="-128"/>
              <a:ea typeface="Meiryo" panose="020B0604030504040204" pitchFamily="34" charset="-128"/>
            </a:endParaRPr>
          </a:p>
        </p:txBody>
      </p:sp>
      <p:sp>
        <p:nvSpPr>
          <p:cNvPr id="103" name="テキスト ボックス 102">
            <a:extLst>
              <a:ext uri="{FF2B5EF4-FFF2-40B4-BE49-F238E27FC236}">
                <a16:creationId xmlns:a16="http://schemas.microsoft.com/office/drawing/2014/main" id="{5B46083C-AE12-2843-58FC-6F700A709FC5}"/>
              </a:ext>
            </a:extLst>
          </p:cNvPr>
          <p:cNvSpPr txBox="1"/>
          <p:nvPr/>
        </p:nvSpPr>
        <p:spPr>
          <a:xfrm>
            <a:off x="848545" y="2284865"/>
            <a:ext cx="954107" cy="584775"/>
          </a:xfrm>
          <a:prstGeom prst="rect">
            <a:avLst/>
          </a:prstGeom>
          <a:noFill/>
        </p:spPr>
        <p:txBody>
          <a:bodyPr wrap="none" rtlCol="0">
            <a:spAutoFit/>
          </a:bodyPr>
          <a:lstStyle/>
          <a:p>
            <a:r>
              <a:rPr kumimoji="1" lang="ja-JP" altLang="en-US" sz="2000" b="1">
                <a:latin typeface="Meiryo" panose="020B0604030504040204" pitchFamily="34" charset="-128"/>
                <a:ea typeface="Meiryo" panose="020B0604030504040204" pitchFamily="34" charset="-128"/>
              </a:rPr>
              <a:t>データ</a:t>
            </a:r>
            <a:endParaRPr kumimoji="1" lang="en-US" altLang="ja-JP" sz="2000" b="1"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学習データ</a:t>
            </a:r>
            <a:endParaRPr kumimoji="1" lang="ja-JP" altLang="en-US" sz="1100">
              <a:latin typeface="Meiryo" panose="020B0604030504040204" pitchFamily="34" charset="-128"/>
              <a:ea typeface="Meiryo" panose="020B0604030504040204" pitchFamily="34" charset="-128"/>
            </a:endParaRPr>
          </a:p>
        </p:txBody>
      </p:sp>
      <p:sp>
        <p:nvSpPr>
          <p:cNvPr id="106" name="テキスト ボックス 105">
            <a:extLst>
              <a:ext uri="{FF2B5EF4-FFF2-40B4-BE49-F238E27FC236}">
                <a16:creationId xmlns:a16="http://schemas.microsoft.com/office/drawing/2014/main" id="{3CD47430-2A92-2D74-B822-1AB13B5F3BC7}"/>
              </a:ext>
            </a:extLst>
          </p:cNvPr>
          <p:cNvSpPr txBox="1"/>
          <p:nvPr/>
        </p:nvSpPr>
        <p:spPr>
          <a:xfrm>
            <a:off x="4235678" y="2943870"/>
            <a:ext cx="1338828" cy="784830"/>
          </a:xfrm>
          <a:prstGeom prst="rect">
            <a:avLst/>
          </a:prstGeom>
          <a:noFill/>
        </p:spPr>
        <p:txBody>
          <a:bodyPr wrap="none" rtlCol="0">
            <a:spAutoFit/>
          </a:bodyPr>
          <a:lstStyle/>
          <a:p>
            <a:pPr algn="ctr"/>
            <a:r>
              <a:rPr kumimoji="1" lang="ja-JP" altLang="en-US" b="1">
                <a:latin typeface="Meiryo" panose="020B0604030504040204" pitchFamily="34" charset="-128"/>
                <a:ea typeface="Meiryo" panose="020B0604030504040204" pitchFamily="34" charset="-128"/>
              </a:rPr>
              <a:t>モデリング</a:t>
            </a:r>
            <a:endParaRPr kumimoji="1" lang="en-US" altLang="ja-JP" b="1" dirty="0">
              <a:latin typeface="Meiryo" panose="020B0604030504040204" pitchFamily="34" charset="-128"/>
              <a:ea typeface="Meiryo" panose="020B0604030504040204" pitchFamily="34" charset="-128"/>
            </a:endParaRPr>
          </a:p>
          <a:p>
            <a:pPr algn="ctr"/>
            <a:r>
              <a:rPr lang="en-US" altLang="ja-JP" b="1" dirty="0">
                <a:latin typeface="Meiryo" panose="020B0604030504040204" pitchFamily="34" charset="-128"/>
                <a:ea typeface="Meiryo" panose="020B0604030504040204" pitchFamily="34" charset="-128"/>
              </a:rPr>
              <a:t>modeling</a:t>
            </a:r>
          </a:p>
          <a:p>
            <a:pPr algn="ctr"/>
            <a:r>
              <a:rPr kumimoji="1" lang="ja-JP" altLang="en-US" sz="900">
                <a:latin typeface="Meiryo" panose="020B0604030504040204" pitchFamily="34" charset="-128"/>
                <a:ea typeface="Meiryo" panose="020B0604030504040204" pitchFamily="34" charset="-128"/>
              </a:rPr>
              <a:t>機械学習における学習</a:t>
            </a:r>
          </a:p>
        </p:txBody>
      </p:sp>
      <p:sp>
        <p:nvSpPr>
          <p:cNvPr id="38" name="円/楕円 37">
            <a:extLst>
              <a:ext uri="{FF2B5EF4-FFF2-40B4-BE49-F238E27FC236}">
                <a16:creationId xmlns:a16="http://schemas.microsoft.com/office/drawing/2014/main" id="{B802D1DA-2D8D-8E80-8E3E-7D9DA466787D}"/>
              </a:ext>
            </a:extLst>
          </p:cNvPr>
          <p:cNvSpPr/>
          <p:nvPr/>
        </p:nvSpPr>
        <p:spPr>
          <a:xfrm>
            <a:off x="8192461" y="1025822"/>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フリーフォーム 38">
            <a:extLst>
              <a:ext uri="{FF2B5EF4-FFF2-40B4-BE49-F238E27FC236}">
                <a16:creationId xmlns:a16="http://schemas.microsoft.com/office/drawing/2014/main" id="{CC5E21E1-3868-377B-2DF5-0DAE9F5C29F9}"/>
              </a:ext>
            </a:extLst>
          </p:cNvPr>
          <p:cNvSpPr/>
          <p:nvPr/>
        </p:nvSpPr>
        <p:spPr>
          <a:xfrm>
            <a:off x="6829435" y="1008125"/>
            <a:ext cx="1599048" cy="1628552"/>
          </a:xfrm>
          <a:custGeom>
            <a:avLst/>
            <a:gdLst>
              <a:gd name="connsiteX0" fmla="*/ 2863272 w 2863272"/>
              <a:gd name="connsiteY0" fmla="*/ 0 h 2780146"/>
              <a:gd name="connsiteX1" fmla="*/ 2392218 w 2863272"/>
              <a:gd name="connsiteY1" fmla="*/ 1819564 h 2780146"/>
              <a:gd name="connsiteX2" fmla="*/ 600363 w 2863272"/>
              <a:gd name="connsiteY2" fmla="*/ 2068946 h 2780146"/>
              <a:gd name="connsiteX3" fmla="*/ 0 w 2863272"/>
              <a:gd name="connsiteY3" fmla="*/ 2780146 h 2780146"/>
              <a:gd name="connsiteX4" fmla="*/ 0 w 2863272"/>
              <a:gd name="connsiteY4" fmla="*/ 2780146 h 2780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3272" h="2780146">
                <a:moveTo>
                  <a:pt x="2863272" y="0"/>
                </a:moveTo>
                <a:cubicBezTo>
                  <a:pt x="2816321" y="737370"/>
                  <a:pt x="2769370" y="1474740"/>
                  <a:pt x="2392218" y="1819564"/>
                </a:cubicBezTo>
                <a:cubicBezTo>
                  <a:pt x="2015066" y="2164388"/>
                  <a:pt x="999066" y="1908849"/>
                  <a:pt x="600363" y="2068946"/>
                </a:cubicBezTo>
                <a:cubicBezTo>
                  <a:pt x="201660" y="2229043"/>
                  <a:pt x="0" y="2780146"/>
                  <a:pt x="0" y="2780146"/>
                </a:cubicBezTo>
                <a:lnTo>
                  <a:pt x="0" y="2780146"/>
                </a:lnTo>
              </a:path>
            </a:pathLst>
          </a:custGeom>
          <a:ln w="57150">
            <a:solidFill>
              <a:schemeClr val="accent2"/>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40" name="円/楕円 39">
            <a:extLst>
              <a:ext uri="{FF2B5EF4-FFF2-40B4-BE49-F238E27FC236}">
                <a16:creationId xmlns:a16="http://schemas.microsoft.com/office/drawing/2014/main" id="{BA20019E-586B-2015-DD84-7C43FE35EADA}"/>
              </a:ext>
            </a:extLst>
          </p:cNvPr>
          <p:cNvSpPr/>
          <p:nvPr/>
        </p:nvSpPr>
        <p:spPr>
          <a:xfrm>
            <a:off x="8201312" y="1767679"/>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円/楕円 40">
            <a:extLst>
              <a:ext uri="{FF2B5EF4-FFF2-40B4-BE49-F238E27FC236}">
                <a16:creationId xmlns:a16="http://schemas.microsoft.com/office/drawing/2014/main" id="{E636E5C1-D3D7-EB30-C2A8-707B871F9A3E}"/>
              </a:ext>
            </a:extLst>
          </p:cNvPr>
          <p:cNvSpPr/>
          <p:nvPr/>
        </p:nvSpPr>
        <p:spPr>
          <a:xfrm>
            <a:off x="7236570" y="2294996"/>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b="1" dirty="0">
              <a:solidFill>
                <a:srgbClr val="FFFFFF"/>
              </a:solidFill>
              <a:latin typeface="ＭＳ Ｐゴシック"/>
              <a:ea typeface="ＭＳ Ｐゴシック"/>
              <a:cs typeface="ＭＳ Ｐゴシック"/>
            </a:endParaRPr>
          </a:p>
        </p:txBody>
      </p:sp>
      <p:sp>
        <p:nvSpPr>
          <p:cNvPr id="42" name="円/楕円 41">
            <a:extLst>
              <a:ext uri="{FF2B5EF4-FFF2-40B4-BE49-F238E27FC236}">
                <a16:creationId xmlns:a16="http://schemas.microsoft.com/office/drawing/2014/main" id="{93E85D8E-D5C2-FCBE-7A35-9BBDD56F3212}"/>
              </a:ext>
            </a:extLst>
          </p:cNvPr>
          <p:cNvSpPr/>
          <p:nvPr/>
        </p:nvSpPr>
        <p:spPr>
          <a:xfrm>
            <a:off x="8440284" y="1072382"/>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円/楕円 42">
            <a:extLst>
              <a:ext uri="{FF2B5EF4-FFF2-40B4-BE49-F238E27FC236}">
                <a16:creationId xmlns:a16="http://schemas.microsoft.com/office/drawing/2014/main" id="{6D850BB7-3180-92AD-1CD2-8EC1D0506BAE}"/>
              </a:ext>
            </a:extLst>
          </p:cNvPr>
          <p:cNvSpPr/>
          <p:nvPr/>
        </p:nvSpPr>
        <p:spPr>
          <a:xfrm>
            <a:off x="7637809" y="1938197"/>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円/楕円 43">
            <a:extLst>
              <a:ext uri="{FF2B5EF4-FFF2-40B4-BE49-F238E27FC236}">
                <a16:creationId xmlns:a16="http://schemas.microsoft.com/office/drawing/2014/main" id="{0A99199A-13C4-EE1A-C0AA-983DC22EB9D9}"/>
              </a:ext>
            </a:extLst>
          </p:cNvPr>
          <p:cNvSpPr/>
          <p:nvPr/>
        </p:nvSpPr>
        <p:spPr>
          <a:xfrm>
            <a:off x="6988748" y="2170165"/>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b="1" dirty="0">
              <a:solidFill>
                <a:srgbClr val="FFFFFF"/>
              </a:solidFill>
              <a:latin typeface="ＭＳ Ｐゴシック"/>
              <a:ea typeface="ＭＳ Ｐゴシック"/>
              <a:cs typeface="ＭＳ Ｐゴシック"/>
            </a:endParaRPr>
          </a:p>
        </p:txBody>
      </p:sp>
      <p:sp>
        <p:nvSpPr>
          <p:cNvPr id="45" name="円/楕円 44">
            <a:extLst>
              <a:ext uri="{FF2B5EF4-FFF2-40B4-BE49-F238E27FC236}">
                <a16:creationId xmlns:a16="http://schemas.microsoft.com/office/drawing/2014/main" id="{110E0859-C20E-2178-5656-A150E045E2A5}"/>
              </a:ext>
            </a:extLst>
          </p:cNvPr>
          <p:cNvSpPr/>
          <p:nvPr/>
        </p:nvSpPr>
        <p:spPr>
          <a:xfrm>
            <a:off x="7950538" y="2215525"/>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円/楕円 45">
            <a:extLst>
              <a:ext uri="{FF2B5EF4-FFF2-40B4-BE49-F238E27FC236}">
                <a16:creationId xmlns:a16="http://schemas.microsoft.com/office/drawing/2014/main" id="{D0A34424-3754-4A9B-E877-194EB0B0A377}"/>
              </a:ext>
            </a:extLst>
          </p:cNvPr>
          <p:cNvSpPr/>
          <p:nvPr/>
        </p:nvSpPr>
        <p:spPr>
          <a:xfrm>
            <a:off x="7628959" y="2222898"/>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円/楕円 46">
            <a:extLst>
              <a:ext uri="{FF2B5EF4-FFF2-40B4-BE49-F238E27FC236}">
                <a16:creationId xmlns:a16="http://schemas.microsoft.com/office/drawing/2014/main" id="{2E91EDA7-BC10-1A70-64FF-2B7748DCC9CC}"/>
              </a:ext>
            </a:extLst>
          </p:cNvPr>
          <p:cNvSpPr/>
          <p:nvPr/>
        </p:nvSpPr>
        <p:spPr>
          <a:xfrm>
            <a:off x="6954084" y="1948893"/>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b="1" dirty="0">
              <a:solidFill>
                <a:srgbClr val="FFFFFF"/>
              </a:solidFill>
              <a:latin typeface="ＭＳ Ｐゴシック"/>
              <a:ea typeface="ＭＳ Ｐゴシック"/>
              <a:cs typeface="ＭＳ Ｐゴシック"/>
            </a:endParaRPr>
          </a:p>
        </p:txBody>
      </p:sp>
      <p:sp>
        <p:nvSpPr>
          <p:cNvPr id="48" name="円/楕円 47">
            <a:extLst>
              <a:ext uri="{FF2B5EF4-FFF2-40B4-BE49-F238E27FC236}">
                <a16:creationId xmlns:a16="http://schemas.microsoft.com/office/drawing/2014/main" id="{B17DCB6A-0DF8-1B06-AF2C-AD5FC30AFE8E}"/>
              </a:ext>
            </a:extLst>
          </p:cNvPr>
          <p:cNvSpPr/>
          <p:nvPr/>
        </p:nvSpPr>
        <p:spPr>
          <a:xfrm>
            <a:off x="7962340" y="1956367"/>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円/楕円 48">
            <a:extLst>
              <a:ext uri="{FF2B5EF4-FFF2-40B4-BE49-F238E27FC236}">
                <a16:creationId xmlns:a16="http://schemas.microsoft.com/office/drawing/2014/main" id="{19FB34BF-BB0A-41FA-FBC2-DFCABE5C00EF}"/>
              </a:ext>
            </a:extLst>
          </p:cNvPr>
          <p:cNvSpPr/>
          <p:nvPr/>
        </p:nvSpPr>
        <p:spPr>
          <a:xfrm>
            <a:off x="6749777" y="2233226"/>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楕円 49">
            <a:extLst>
              <a:ext uri="{FF2B5EF4-FFF2-40B4-BE49-F238E27FC236}">
                <a16:creationId xmlns:a16="http://schemas.microsoft.com/office/drawing/2014/main" id="{9BC38CAC-B05F-4ACD-360D-55408D85BB77}"/>
              </a:ext>
            </a:extLst>
          </p:cNvPr>
          <p:cNvSpPr/>
          <p:nvPr/>
        </p:nvSpPr>
        <p:spPr>
          <a:xfrm>
            <a:off x="6926793" y="2461136"/>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b="1" dirty="0">
              <a:solidFill>
                <a:srgbClr val="FFFFFF"/>
              </a:solidFill>
              <a:latin typeface="ＭＳ Ｐゴシック"/>
              <a:ea typeface="ＭＳ Ｐゴシック"/>
              <a:cs typeface="ＭＳ Ｐゴシック"/>
            </a:endParaRPr>
          </a:p>
        </p:txBody>
      </p:sp>
      <p:sp>
        <p:nvSpPr>
          <p:cNvPr id="51" name="円/楕円 50">
            <a:extLst>
              <a:ext uri="{FF2B5EF4-FFF2-40B4-BE49-F238E27FC236}">
                <a16:creationId xmlns:a16="http://schemas.microsoft.com/office/drawing/2014/main" id="{F0A65EDD-E476-2636-B2D0-5C207392FE4F}"/>
              </a:ext>
            </a:extLst>
          </p:cNvPr>
          <p:cNvSpPr/>
          <p:nvPr/>
        </p:nvSpPr>
        <p:spPr>
          <a:xfrm>
            <a:off x="8195411" y="2067273"/>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楕円 51">
            <a:extLst>
              <a:ext uri="{FF2B5EF4-FFF2-40B4-BE49-F238E27FC236}">
                <a16:creationId xmlns:a16="http://schemas.microsoft.com/office/drawing/2014/main" id="{0CC561D4-92A3-336B-F149-81E8CAB0AED0}"/>
              </a:ext>
            </a:extLst>
          </p:cNvPr>
          <p:cNvSpPr/>
          <p:nvPr/>
        </p:nvSpPr>
        <p:spPr>
          <a:xfrm>
            <a:off x="8148207" y="1502154"/>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円/楕円 52">
            <a:extLst>
              <a:ext uri="{FF2B5EF4-FFF2-40B4-BE49-F238E27FC236}">
                <a16:creationId xmlns:a16="http://schemas.microsoft.com/office/drawing/2014/main" id="{1F2DA726-17A0-6ABD-A7E8-6F5568B56D49}"/>
              </a:ext>
            </a:extLst>
          </p:cNvPr>
          <p:cNvSpPr/>
          <p:nvPr/>
        </p:nvSpPr>
        <p:spPr>
          <a:xfrm>
            <a:off x="8289820" y="1238245"/>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円/楕円 53">
            <a:extLst>
              <a:ext uri="{FF2B5EF4-FFF2-40B4-BE49-F238E27FC236}">
                <a16:creationId xmlns:a16="http://schemas.microsoft.com/office/drawing/2014/main" id="{553969D9-49F5-1D4E-E8C9-7D46C9BEEC93}"/>
              </a:ext>
            </a:extLst>
          </p:cNvPr>
          <p:cNvSpPr/>
          <p:nvPr/>
        </p:nvSpPr>
        <p:spPr>
          <a:xfrm>
            <a:off x="8463886" y="1391010"/>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円/楕円 54">
            <a:extLst>
              <a:ext uri="{FF2B5EF4-FFF2-40B4-BE49-F238E27FC236}">
                <a16:creationId xmlns:a16="http://schemas.microsoft.com/office/drawing/2014/main" id="{B3B1BC6D-7D8E-B5DA-3AF3-E8C26937A427}"/>
              </a:ext>
            </a:extLst>
          </p:cNvPr>
          <p:cNvSpPr/>
          <p:nvPr/>
        </p:nvSpPr>
        <p:spPr>
          <a:xfrm>
            <a:off x="7181992" y="2067273"/>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b="1" dirty="0">
              <a:solidFill>
                <a:srgbClr val="FFFFFF"/>
              </a:solidFill>
              <a:latin typeface="ＭＳ Ｐゴシック"/>
              <a:ea typeface="ＭＳ Ｐゴシック"/>
              <a:cs typeface="ＭＳ Ｐゴシック"/>
            </a:endParaRPr>
          </a:p>
        </p:txBody>
      </p:sp>
      <p:sp>
        <p:nvSpPr>
          <p:cNvPr id="56" name="円/楕円 55">
            <a:extLst>
              <a:ext uri="{FF2B5EF4-FFF2-40B4-BE49-F238E27FC236}">
                <a16:creationId xmlns:a16="http://schemas.microsoft.com/office/drawing/2014/main" id="{BC4F4601-6F17-5215-E04A-380A3EAE4F9E}"/>
              </a:ext>
            </a:extLst>
          </p:cNvPr>
          <p:cNvSpPr/>
          <p:nvPr/>
        </p:nvSpPr>
        <p:spPr>
          <a:xfrm>
            <a:off x="8192461" y="4757497"/>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円/楕円 57">
            <a:extLst>
              <a:ext uri="{FF2B5EF4-FFF2-40B4-BE49-F238E27FC236}">
                <a16:creationId xmlns:a16="http://schemas.microsoft.com/office/drawing/2014/main" id="{6F9FBF15-9377-7DA9-82C2-15A7CC83EC9D}"/>
              </a:ext>
            </a:extLst>
          </p:cNvPr>
          <p:cNvSpPr/>
          <p:nvPr/>
        </p:nvSpPr>
        <p:spPr>
          <a:xfrm>
            <a:off x="8201312" y="5499353"/>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円/楕円 58">
            <a:extLst>
              <a:ext uri="{FF2B5EF4-FFF2-40B4-BE49-F238E27FC236}">
                <a16:creationId xmlns:a16="http://schemas.microsoft.com/office/drawing/2014/main" id="{F3C5C74B-E578-0819-DEBD-CFE5AF7A9F8D}"/>
              </a:ext>
            </a:extLst>
          </p:cNvPr>
          <p:cNvSpPr/>
          <p:nvPr/>
        </p:nvSpPr>
        <p:spPr>
          <a:xfrm>
            <a:off x="7236570" y="6026670"/>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b="1" dirty="0">
              <a:solidFill>
                <a:srgbClr val="FFFFFF"/>
              </a:solidFill>
              <a:latin typeface="ＭＳ Ｐゴシック"/>
              <a:ea typeface="ＭＳ Ｐゴシック"/>
              <a:cs typeface="ＭＳ Ｐゴシック"/>
            </a:endParaRPr>
          </a:p>
        </p:txBody>
      </p:sp>
      <p:sp>
        <p:nvSpPr>
          <p:cNvPr id="60" name="円/楕円 59">
            <a:extLst>
              <a:ext uri="{FF2B5EF4-FFF2-40B4-BE49-F238E27FC236}">
                <a16:creationId xmlns:a16="http://schemas.microsoft.com/office/drawing/2014/main" id="{4133B095-AC9E-E414-E8D2-EA12CEADC05E}"/>
              </a:ext>
            </a:extLst>
          </p:cNvPr>
          <p:cNvSpPr/>
          <p:nvPr/>
        </p:nvSpPr>
        <p:spPr>
          <a:xfrm>
            <a:off x="8440284" y="4804056"/>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円/楕円 60">
            <a:extLst>
              <a:ext uri="{FF2B5EF4-FFF2-40B4-BE49-F238E27FC236}">
                <a16:creationId xmlns:a16="http://schemas.microsoft.com/office/drawing/2014/main" id="{26AE14F4-9D70-044B-C337-97F0CD25D806}"/>
              </a:ext>
            </a:extLst>
          </p:cNvPr>
          <p:cNvSpPr/>
          <p:nvPr/>
        </p:nvSpPr>
        <p:spPr>
          <a:xfrm>
            <a:off x="7637809" y="5669872"/>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a:extLst>
              <a:ext uri="{FF2B5EF4-FFF2-40B4-BE49-F238E27FC236}">
                <a16:creationId xmlns:a16="http://schemas.microsoft.com/office/drawing/2014/main" id="{13278354-4FE4-050F-19F9-CB90CC7A0C0B}"/>
              </a:ext>
            </a:extLst>
          </p:cNvPr>
          <p:cNvSpPr/>
          <p:nvPr/>
        </p:nvSpPr>
        <p:spPr>
          <a:xfrm>
            <a:off x="6988748" y="5901839"/>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b="1" dirty="0">
              <a:solidFill>
                <a:srgbClr val="FFFFFF"/>
              </a:solidFill>
              <a:latin typeface="ＭＳ Ｐゴシック"/>
              <a:ea typeface="ＭＳ Ｐゴシック"/>
              <a:cs typeface="ＭＳ Ｐゴシック"/>
            </a:endParaRPr>
          </a:p>
        </p:txBody>
      </p:sp>
      <p:sp>
        <p:nvSpPr>
          <p:cNvPr id="63" name="円/楕円 62">
            <a:extLst>
              <a:ext uri="{FF2B5EF4-FFF2-40B4-BE49-F238E27FC236}">
                <a16:creationId xmlns:a16="http://schemas.microsoft.com/office/drawing/2014/main" id="{005573DF-3E3B-915C-4843-FF9972E8C6F8}"/>
              </a:ext>
            </a:extLst>
          </p:cNvPr>
          <p:cNvSpPr/>
          <p:nvPr/>
        </p:nvSpPr>
        <p:spPr>
          <a:xfrm>
            <a:off x="7950538" y="5947199"/>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円/楕円 63">
            <a:extLst>
              <a:ext uri="{FF2B5EF4-FFF2-40B4-BE49-F238E27FC236}">
                <a16:creationId xmlns:a16="http://schemas.microsoft.com/office/drawing/2014/main" id="{4A25C392-F97A-6EEC-ED21-D2EB6E3EBA03}"/>
              </a:ext>
            </a:extLst>
          </p:cNvPr>
          <p:cNvSpPr/>
          <p:nvPr/>
        </p:nvSpPr>
        <p:spPr>
          <a:xfrm>
            <a:off x="7628959" y="5954574"/>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円/楕円 64">
            <a:extLst>
              <a:ext uri="{FF2B5EF4-FFF2-40B4-BE49-F238E27FC236}">
                <a16:creationId xmlns:a16="http://schemas.microsoft.com/office/drawing/2014/main" id="{D168D1B3-8750-A8D5-8CCC-68E3591ADBFA}"/>
              </a:ext>
            </a:extLst>
          </p:cNvPr>
          <p:cNvSpPr/>
          <p:nvPr/>
        </p:nvSpPr>
        <p:spPr>
          <a:xfrm>
            <a:off x="6954084" y="5680568"/>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b="1" dirty="0">
              <a:solidFill>
                <a:srgbClr val="FFFFFF"/>
              </a:solidFill>
              <a:latin typeface="ＭＳ Ｐゴシック"/>
              <a:ea typeface="ＭＳ Ｐゴシック"/>
              <a:cs typeface="ＭＳ Ｐゴシック"/>
            </a:endParaRPr>
          </a:p>
        </p:txBody>
      </p:sp>
      <p:sp>
        <p:nvSpPr>
          <p:cNvPr id="66" name="円/楕円 65">
            <a:extLst>
              <a:ext uri="{FF2B5EF4-FFF2-40B4-BE49-F238E27FC236}">
                <a16:creationId xmlns:a16="http://schemas.microsoft.com/office/drawing/2014/main" id="{FE409643-5A4A-8C1F-BEED-779D9D8AD67A}"/>
              </a:ext>
            </a:extLst>
          </p:cNvPr>
          <p:cNvSpPr/>
          <p:nvPr/>
        </p:nvSpPr>
        <p:spPr>
          <a:xfrm>
            <a:off x="7962340" y="5688041"/>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円/楕円 66">
            <a:extLst>
              <a:ext uri="{FF2B5EF4-FFF2-40B4-BE49-F238E27FC236}">
                <a16:creationId xmlns:a16="http://schemas.microsoft.com/office/drawing/2014/main" id="{FDD5EF66-AE59-B012-0A02-9DA13A6A4B1B}"/>
              </a:ext>
            </a:extLst>
          </p:cNvPr>
          <p:cNvSpPr/>
          <p:nvPr/>
        </p:nvSpPr>
        <p:spPr>
          <a:xfrm>
            <a:off x="6749777" y="5964901"/>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円/楕円 67">
            <a:extLst>
              <a:ext uri="{FF2B5EF4-FFF2-40B4-BE49-F238E27FC236}">
                <a16:creationId xmlns:a16="http://schemas.microsoft.com/office/drawing/2014/main" id="{19714358-D242-D5D5-A280-310098D07D0F}"/>
              </a:ext>
            </a:extLst>
          </p:cNvPr>
          <p:cNvSpPr/>
          <p:nvPr/>
        </p:nvSpPr>
        <p:spPr>
          <a:xfrm>
            <a:off x="6926793" y="6192810"/>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b="1" dirty="0">
              <a:solidFill>
                <a:srgbClr val="FFFFFF"/>
              </a:solidFill>
              <a:latin typeface="ＭＳ Ｐゴシック"/>
              <a:ea typeface="ＭＳ Ｐゴシック"/>
              <a:cs typeface="ＭＳ Ｐゴシック"/>
            </a:endParaRPr>
          </a:p>
        </p:txBody>
      </p:sp>
      <p:sp>
        <p:nvSpPr>
          <p:cNvPr id="69" name="円/楕円 68">
            <a:extLst>
              <a:ext uri="{FF2B5EF4-FFF2-40B4-BE49-F238E27FC236}">
                <a16:creationId xmlns:a16="http://schemas.microsoft.com/office/drawing/2014/main" id="{0E6DB65E-047E-ED76-7F7C-5ADC69FAF252}"/>
              </a:ext>
            </a:extLst>
          </p:cNvPr>
          <p:cNvSpPr/>
          <p:nvPr/>
        </p:nvSpPr>
        <p:spPr>
          <a:xfrm>
            <a:off x="8195411" y="5798948"/>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円/楕円 69">
            <a:extLst>
              <a:ext uri="{FF2B5EF4-FFF2-40B4-BE49-F238E27FC236}">
                <a16:creationId xmlns:a16="http://schemas.microsoft.com/office/drawing/2014/main" id="{A33BBA84-4A3A-9405-B8F5-AF283DA552A9}"/>
              </a:ext>
            </a:extLst>
          </p:cNvPr>
          <p:cNvSpPr/>
          <p:nvPr/>
        </p:nvSpPr>
        <p:spPr>
          <a:xfrm>
            <a:off x="8148207" y="5233828"/>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円/楕円 70">
            <a:extLst>
              <a:ext uri="{FF2B5EF4-FFF2-40B4-BE49-F238E27FC236}">
                <a16:creationId xmlns:a16="http://schemas.microsoft.com/office/drawing/2014/main" id="{E4531443-1F60-C741-9262-25C97B05172C}"/>
              </a:ext>
            </a:extLst>
          </p:cNvPr>
          <p:cNvSpPr/>
          <p:nvPr/>
        </p:nvSpPr>
        <p:spPr>
          <a:xfrm>
            <a:off x="8289820" y="4969920"/>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a:extLst>
              <a:ext uri="{FF2B5EF4-FFF2-40B4-BE49-F238E27FC236}">
                <a16:creationId xmlns:a16="http://schemas.microsoft.com/office/drawing/2014/main" id="{AAD24116-9DF5-7371-6883-24EB53032935}"/>
              </a:ext>
            </a:extLst>
          </p:cNvPr>
          <p:cNvSpPr/>
          <p:nvPr/>
        </p:nvSpPr>
        <p:spPr>
          <a:xfrm>
            <a:off x="8463886" y="5122685"/>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円/楕円 72">
            <a:extLst>
              <a:ext uri="{FF2B5EF4-FFF2-40B4-BE49-F238E27FC236}">
                <a16:creationId xmlns:a16="http://schemas.microsoft.com/office/drawing/2014/main" id="{47A987DF-59A3-4EDB-30E5-4C9620DEDDD7}"/>
              </a:ext>
            </a:extLst>
          </p:cNvPr>
          <p:cNvSpPr/>
          <p:nvPr/>
        </p:nvSpPr>
        <p:spPr>
          <a:xfrm>
            <a:off x="7181992" y="5798948"/>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b="1" dirty="0">
              <a:solidFill>
                <a:srgbClr val="FFFFFF"/>
              </a:solidFill>
              <a:latin typeface="ＭＳ Ｐゴシック"/>
              <a:ea typeface="ＭＳ Ｐゴシック"/>
              <a:cs typeface="ＭＳ Ｐゴシック"/>
            </a:endParaRPr>
          </a:p>
        </p:txBody>
      </p:sp>
      <p:sp>
        <p:nvSpPr>
          <p:cNvPr id="74" name="円/楕円 73">
            <a:extLst>
              <a:ext uri="{FF2B5EF4-FFF2-40B4-BE49-F238E27FC236}">
                <a16:creationId xmlns:a16="http://schemas.microsoft.com/office/drawing/2014/main" id="{A5AF2F83-5D12-DC44-5EDA-FE4003B34C51}"/>
              </a:ext>
            </a:extLst>
          </p:cNvPr>
          <p:cNvSpPr/>
          <p:nvPr/>
        </p:nvSpPr>
        <p:spPr>
          <a:xfrm>
            <a:off x="6642090" y="5541819"/>
            <a:ext cx="870333" cy="898303"/>
          </a:xfrm>
          <a:prstGeom prst="ellipse">
            <a:avLst/>
          </a:prstGeom>
          <a:noFill/>
          <a:ln w="38100">
            <a:solidFill>
              <a:schemeClr val="accent3">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a:extLst>
              <a:ext uri="{FF2B5EF4-FFF2-40B4-BE49-F238E27FC236}">
                <a16:creationId xmlns:a16="http://schemas.microsoft.com/office/drawing/2014/main" id="{0ED49D8F-CD51-5C6E-1119-05A663D52CED}"/>
              </a:ext>
            </a:extLst>
          </p:cNvPr>
          <p:cNvSpPr/>
          <p:nvPr/>
        </p:nvSpPr>
        <p:spPr>
          <a:xfrm rot="20495249">
            <a:off x="7526222" y="5474787"/>
            <a:ext cx="1003547" cy="707727"/>
          </a:xfrm>
          <a:prstGeom prst="ellipse">
            <a:avLst/>
          </a:prstGeom>
          <a:noFill/>
          <a:ln w="38100">
            <a:solidFill>
              <a:schemeClr val="accent3">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テキスト ボックス 75">
            <a:extLst>
              <a:ext uri="{FF2B5EF4-FFF2-40B4-BE49-F238E27FC236}">
                <a16:creationId xmlns:a16="http://schemas.microsoft.com/office/drawing/2014/main" id="{7CBB58C4-84DD-3FF6-1F9A-895DF254C05B}"/>
              </a:ext>
            </a:extLst>
          </p:cNvPr>
          <p:cNvSpPr txBox="1"/>
          <p:nvPr/>
        </p:nvSpPr>
        <p:spPr>
          <a:xfrm>
            <a:off x="6631674" y="5115420"/>
            <a:ext cx="1454896" cy="430887"/>
          </a:xfrm>
          <a:prstGeom prst="rect">
            <a:avLst/>
          </a:prstGeom>
          <a:noFill/>
        </p:spPr>
        <p:txBody>
          <a:bodyPr wrap="square" rtlCol="0">
            <a:spAutoFit/>
          </a:bodyPr>
          <a:lstStyle/>
          <a:p>
            <a:r>
              <a:rPr kumimoji="1" lang="ja-JP" altLang="en-US" sz="1100">
                <a:latin typeface="Meiryo" panose="020B0604030504040204" pitchFamily="34" charset="-128"/>
                <a:ea typeface="Meiryo" panose="020B0604030504040204" pitchFamily="34" charset="-128"/>
              </a:rPr>
              <a:t>共通の特徴を見つけてグループ分けする</a:t>
            </a:r>
          </a:p>
        </p:txBody>
      </p:sp>
      <p:sp>
        <p:nvSpPr>
          <p:cNvPr id="77" name="円/楕円 76">
            <a:extLst>
              <a:ext uri="{FF2B5EF4-FFF2-40B4-BE49-F238E27FC236}">
                <a16:creationId xmlns:a16="http://schemas.microsoft.com/office/drawing/2014/main" id="{FDBE2CEA-19ED-88BE-ABDC-410108C2C3F5}"/>
              </a:ext>
            </a:extLst>
          </p:cNvPr>
          <p:cNvSpPr/>
          <p:nvPr/>
        </p:nvSpPr>
        <p:spPr>
          <a:xfrm rot="17026575">
            <a:off x="8002868" y="4692892"/>
            <a:ext cx="770136" cy="788808"/>
          </a:xfrm>
          <a:prstGeom prst="ellipse">
            <a:avLst/>
          </a:prstGeom>
          <a:noFill/>
          <a:ln w="38100">
            <a:solidFill>
              <a:schemeClr val="accent3">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テキスト ボックス 77">
            <a:extLst>
              <a:ext uri="{FF2B5EF4-FFF2-40B4-BE49-F238E27FC236}">
                <a16:creationId xmlns:a16="http://schemas.microsoft.com/office/drawing/2014/main" id="{7799E4CD-07FD-14E2-0506-B6E3C7722195}"/>
              </a:ext>
            </a:extLst>
          </p:cNvPr>
          <p:cNvSpPr txBox="1"/>
          <p:nvPr/>
        </p:nvSpPr>
        <p:spPr>
          <a:xfrm>
            <a:off x="6638088" y="1196057"/>
            <a:ext cx="1613378" cy="707886"/>
          </a:xfrm>
          <a:prstGeom prst="rect">
            <a:avLst/>
          </a:prstGeom>
          <a:noFill/>
        </p:spPr>
        <p:txBody>
          <a:bodyPr wrap="square" rtlCol="0">
            <a:spAutoFit/>
          </a:bodyPr>
          <a:lstStyle/>
          <a:p>
            <a:r>
              <a:rPr kumimoji="1" lang="ja-JP" altLang="en-US" b="1">
                <a:latin typeface="Meiryo" panose="020B0604030504040204" pitchFamily="34" charset="-128"/>
                <a:ea typeface="Meiryo" panose="020B0604030504040204" pitchFamily="34" charset="-128"/>
              </a:rPr>
              <a:t>回帰</a:t>
            </a:r>
            <a:endParaRPr kumimoji="1" lang="en-US" altLang="ja-JP" b="1" dirty="0">
              <a:latin typeface="Meiryo" panose="020B0604030504040204" pitchFamily="34" charset="-128"/>
              <a:ea typeface="Meiryo" panose="020B0604030504040204" pitchFamily="34" charset="-128"/>
            </a:endParaRPr>
          </a:p>
          <a:p>
            <a:r>
              <a:rPr kumimoji="1" lang="ja-JP" altLang="en-US" sz="1100">
                <a:latin typeface="Meiryo" panose="020B0604030504040204" pitchFamily="34" charset="-128"/>
                <a:ea typeface="Meiryo" panose="020B0604030504040204" pitchFamily="34" charset="-128"/>
              </a:rPr>
              <a:t>データの分布にうまく一致する関数を求める</a:t>
            </a:r>
          </a:p>
        </p:txBody>
      </p:sp>
      <p:cxnSp>
        <p:nvCxnSpPr>
          <p:cNvPr id="95" name="直線矢印コネクタ 94">
            <a:extLst>
              <a:ext uri="{FF2B5EF4-FFF2-40B4-BE49-F238E27FC236}">
                <a16:creationId xmlns:a16="http://schemas.microsoft.com/office/drawing/2014/main" id="{C9092593-85CF-A787-E6A5-321D6A63ABAF}"/>
              </a:ext>
            </a:extLst>
          </p:cNvPr>
          <p:cNvCxnSpPr>
            <a:cxnSpLocks/>
          </p:cNvCxnSpPr>
          <p:nvPr/>
        </p:nvCxnSpPr>
        <p:spPr>
          <a:xfrm flipV="1">
            <a:off x="6616454" y="910794"/>
            <a:ext cx="0" cy="18009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6" name="直線矢印コネクタ 95">
            <a:extLst>
              <a:ext uri="{FF2B5EF4-FFF2-40B4-BE49-F238E27FC236}">
                <a16:creationId xmlns:a16="http://schemas.microsoft.com/office/drawing/2014/main" id="{42756A0B-4802-8E13-5568-53D34F9537D5}"/>
              </a:ext>
            </a:extLst>
          </p:cNvPr>
          <p:cNvCxnSpPr>
            <a:cxnSpLocks/>
          </p:cNvCxnSpPr>
          <p:nvPr/>
        </p:nvCxnSpPr>
        <p:spPr>
          <a:xfrm>
            <a:off x="6616454" y="2711366"/>
            <a:ext cx="21198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7" name="テキスト ボックス 96">
            <a:extLst>
              <a:ext uri="{FF2B5EF4-FFF2-40B4-BE49-F238E27FC236}">
                <a16:creationId xmlns:a16="http://schemas.microsoft.com/office/drawing/2014/main" id="{6CEEB4D0-FA04-13FE-C69B-541CF684CEA0}"/>
              </a:ext>
            </a:extLst>
          </p:cNvPr>
          <p:cNvSpPr txBox="1"/>
          <p:nvPr/>
        </p:nvSpPr>
        <p:spPr>
          <a:xfrm>
            <a:off x="6623315" y="905169"/>
            <a:ext cx="261947" cy="267521"/>
          </a:xfrm>
          <a:prstGeom prst="rect">
            <a:avLst/>
          </a:prstGeom>
          <a:noFill/>
        </p:spPr>
        <p:txBody>
          <a:bodyPr wrap="none" rtlCol="0">
            <a:spAutoFit/>
          </a:bodyPr>
          <a:lstStyle/>
          <a:p>
            <a:r>
              <a:rPr kumimoji="1" lang="en-US" altLang="ja-JP" sz="1200" dirty="0">
                <a:solidFill>
                  <a:srgbClr val="0070C0"/>
                </a:solidFill>
                <a:latin typeface="Meiryo" panose="020B0604030504040204" pitchFamily="34" charset="-128"/>
                <a:ea typeface="Meiryo" panose="020B0604030504040204" pitchFamily="34" charset="-128"/>
              </a:rPr>
              <a:t>y</a:t>
            </a:r>
            <a:endParaRPr kumimoji="1" lang="ja-JP" altLang="en-US" sz="1200">
              <a:solidFill>
                <a:srgbClr val="0070C0"/>
              </a:solidFill>
              <a:latin typeface="Meiryo" panose="020B0604030504040204" pitchFamily="34" charset="-128"/>
              <a:ea typeface="Meiryo" panose="020B0604030504040204" pitchFamily="34" charset="-128"/>
            </a:endParaRPr>
          </a:p>
        </p:txBody>
      </p:sp>
      <p:sp>
        <p:nvSpPr>
          <p:cNvPr id="98" name="テキスト ボックス 97">
            <a:extLst>
              <a:ext uri="{FF2B5EF4-FFF2-40B4-BE49-F238E27FC236}">
                <a16:creationId xmlns:a16="http://schemas.microsoft.com/office/drawing/2014/main" id="{EFDB86A6-3EF9-FFA8-943B-7945D0AADE41}"/>
              </a:ext>
            </a:extLst>
          </p:cNvPr>
          <p:cNvSpPr txBox="1"/>
          <p:nvPr/>
        </p:nvSpPr>
        <p:spPr>
          <a:xfrm>
            <a:off x="8463372" y="2480168"/>
            <a:ext cx="260400" cy="267521"/>
          </a:xfrm>
          <a:prstGeom prst="rect">
            <a:avLst/>
          </a:prstGeom>
          <a:noFill/>
        </p:spPr>
        <p:txBody>
          <a:bodyPr wrap="none" rtlCol="0">
            <a:spAutoFit/>
          </a:bodyPr>
          <a:lstStyle/>
          <a:p>
            <a:r>
              <a:rPr kumimoji="1" lang="en-US" altLang="ja-JP" sz="1200" dirty="0">
                <a:solidFill>
                  <a:srgbClr val="0070C0"/>
                </a:solidFill>
                <a:latin typeface="Meiryo" panose="020B0604030504040204" pitchFamily="34" charset="-128"/>
                <a:ea typeface="Meiryo" panose="020B0604030504040204" pitchFamily="34" charset="-128"/>
              </a:rPr>
              <a:t>x</a:t>
            </a:r>
            <a:endParaRPr kumimoji="1" lang="ja-JP" altLang="en-US" sz="1200">
              <a:solidFill>
                <a:srgbClr val="0070C0"/>
              </a:solidFill>
              <a:latin typeface="Meiryo" panose="020B0604030504040204" pitchFamily="34" charset="-128"/>
              <a:ea typeface="Meiryo" panose="020B0604030504040204" pitchFamily="34" charset="-128"/>
            </a:endParaRPr>
          </a:p>
        </p:txBody>
      </p:sp>
      <p:cxnSp>
        <p:nvCxnSpPr>
          <p:cNvPr id="99" name="直線矢印コネクタ 98">
            <a:extLst>
              <a:ext uri="{FF2B5EF4-FFF2-40B4-BE49-F238E27FC236}">
                <a16:creationId xmlns:a16="http://schemas.microsoft.com/office/drawing/2014/main" id="{23E99397-44AF-E3B7-2C52-C14C15248DAB}"/>
              </a:ext>
            </a:extLst>
          </p:cNvPr>
          <p:cNvCxnSpPr>
            <a:cxnSpLocks/>
          </p:cNvCxnSpPr>
          <p:nvPr/>
        </p:nvCxnSpPr>
        <p:spPr>
          <a:xfrm flipV="1">
            <a:off x="6616453" y="4609506"/>
            <a:ext cx="0" cy="18009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0" name="直線矢印コネクタ 99">
            <a:extLst>
              <a:ext uri="{FF2B5EF4-FFF2-40B4-BE49-F238E27FC236}">
                <a16:creationId xmlns:a16="http://schemas.microsoft.com/office/drawing/2014/main" id="{079E69DB-9174-C574-C7BE-1C150375EFA8}"/>
              </a:ext>
            </a:extLst>
          </p:cNvPr>
          <p:cNvCxnSpPr>
            <a:cxnSpLocks/>
          </p:cNvCxnSpPr>
          <p:nvPr/>
        </p:nvCxnSpPr>
        <p:spPr>
          <a:xfrm>
            <a:off x="6614211" y="6419273"/>
            <a:ext cx="21198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1" name="テキスト ボックス 100">
            <a:extLst>
              <a:ext uri="{FF2B5EF4-FFF2-40B4-BE49-F238E27FC236}">
                <a16:creationId xmlns:a16="http://schemas.microsoft.com/office/drawing/2014/main" id="{701DFA98-A413-8B59-EDBF-9007CBAE6816}"/>
              </a:ext>
            </a:extLst>
          </p:cNvPr>
          <p:cNvSpPr txBox="1"/>
          <p:nvPr/>
        </p:nvSpPr>
        <p:spPr>
          <a:xfrm>
            <a:off x="6623314" y="4603881"/>
            <a:ext cx="261947" cy="267521"/>
          </a:xfrm>
          <a:prstGeom prst="rect">
            <a:avLst/>
          </a:prstGeom>
          <a:noFill/>
        </p:spPr>
        <p:txBody>
          <a:bodyPr wrap="none" rtlCol="0">
            <a:spAutoFit/>
          </a:bodyPr>
          <a:lstStyle/>
          <a:p>
            <a:r>
              <a:rPr kumimoji="1" lang="en-US" altLang="ja-JP" sz="1200" dirty="0">
                <a:solidFill>
                  <a:srgbClr val="0070C0"/>
                </a:solidFill>
                <a:latin typeface="Meiryo" panose="020B0604030504040204" pitchFamily="34" charset="-128"/>
                <a:ea typeface="Meiryo" panose="020B0604030504040204" pitchFamily="34" charset="-128"/>
              </a:rPr>
              <a:t>y</a:t>
            </a:r>
            <a:endParaRPr kumimoji="1" lang="ja-JP" altLang="en-US" sz="1200">
              <a:solidFill>
                <a:srgbClr val="0070C0"/>
              </a:solidFill>
              <a:latin typeface="Meiryo" panose="020B0604030504040204" pitchFamily="34" charset="-128"/>
              <a:ea typeface="Meiryo" panose="020B0604030504040204" pitchFamily="34" charset="-128"/>
            </a:endParaRPr>
          </a:p>
        </p:txBody>
      </p:sp>
      <p:sp>
        <p:nvSpPr>
          <p:cNvPr id="102" name="テキスト ボックス 101">
            <a:extLst>
              <a:ext uri="{FF2B5EF4-FFF2-40B4-BE49-F238E27FC236}">
                <a16:creationId xmlns:a16="http://schemas.microsoft.com/office/drawing/2014/main" id="{6D6D4D68-7535-7E9A-C039-1E8DAF272226}"/>
              </a:ext>
            </a:extLst>
          </p:cNvPr>
          <p:cNvSpPr txBox="1"/>
          <p:nvPr/>
        </p:nvSpPr>
        <p:spPr>
          <a:xfrm>
            <a:off x="8463371" y="6178880"/>
            <a:ext cx="260400" cy="267521"/>
          </a:xfrm>
          <a:prstGeom prst="rect">
            <a:avLst/>
          </a:prstGeom>
          <a:noFill/>
        </p:spPr>
        <p:txBody>
          <a:bodyPr wrap="none" rtlCol="0">
            <a:spAutoFit/>
          </a:bodyPr>
          <a:lstStyle/>
          <a:p>
            <a:r>
              <a:rPr kumimoji="1" lang="en-US" altLang="ja-JP" sz="1200" dirty="0">
                <a:solidFill>
                  <a:srgbClr val="0070C0"/>
                </a:solidFill>
                <a:latin typeface="Meiryo" panose="020B0604030504040204" pitchFamily="34" charset="-128"/>
                <a:ea typeface="Meiryo" panose="020B0604030504040204" pitchFamily="34" charset="-128"/>
              </a:rPr>
              <a:t>x</a:t>
            </a:r>
            <a:endParaRPr kumimoji="1" lang="ja-JP" altLang="en-US" sz="1200">
              <a:solidFill>
                <a:srgbClr val="0070C0"/>
              </a:solidFill>
              <a:latin typeface="Meiryo" panose="020B0604030504040204" pitchFamily="34" charset="-128"/>
              <a:ea typeface="Meiryo" panose="020B0604030504040204" pitchFamily="34" charset="-128"/>
            </a:endParaRPr>
          </a:p>
        </p:txBody>
      </p:sp>
      <p:sp>
        <p:nvSpPr>
          <p:cNvPr id="108" name="円/楕円 107">
            <a:extLst>
              <a:ext uri="{FF2B5EF4-FFF2-40B4-BE49-F238E27FC236}">
                <a16:creationId xmlns:a16="http://schemas.microsoft.com/office/drawing/2014/main" id="{78BA4DEF-D6B2-CDF2-CBF9-7EC1017BF70C}"/>
              </a:ext>
            </a:extLst>
          </p:cNvPr>
          <p:cNvSpPr/>
          <p:nvPr/>
        </p:nvSpPr>
        <p:spPr>
          <a:xfrm>
            <a:off x="8188002" y="2915455"/>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円/楕円 108">
            <a:extLst>
              <a:ext uri="{FF2B5EF4-FFF2-40B4-BE49-F238E27FC236}">
                <a16:creationId xmlns:a16="http://schemas.microsoft.com/office/drawing/2014/main" id="{BEA64641-8F65-9B8D-31EC-BB566BA581BC}"/>
              </a:ext>
            </a:extLst>
          </p:cNvPr>
          <p:cNvSpPr/>
          <p:nvPr/>
        </p:nvSpPr>
        <p:spPr>
          <a:xfrm>
            <a:off x="8196853" y="3657312"/>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円/楕円 109">
            <a:extLst>
              <a:ext uri="{FF2B5EF4-FFF2-40B4-BE49-F238E27FC236}">
                <a16:creationId xmlns:a16="http://schemas.microsoft.com/office/drawing/2014/main" id="{78F291E6-1C27-765C-3AE5-BF3416E8E21C}"/>
              </a:ext>
            </a:extLst>
          </p:cNvPr>
          <p:cNvSpPr/>
          <p:nvPr/>
        </p:nvSpPr>
        <p:spPr>
          <a:xfrm>
            <a:off x="7232110" y="4184628"/>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b="1" dirty="0">
              <a:solidFill>
                <a:srgbClr val="FFFFFF"/>
              </a:solidFill>
              <a:latin typeface="ＭＳ Ｐゴシック"/>
              <a:ea typeface="ＭＳ Ｐゴシック"/>
              <a:cs typeface="ＭＳ Ｐゴシック"/>
            </a:endParaRPr>
          </a:p>
        </p:txBody>
      </p:sp>
      <p:sp>
        <p:nvSpPr>
          <p:cNvPr id="111" name="円/楕円 110">
            <a:extLst>
              <a:ext uri="{FF2B5EF4-FFF2-40B4-BE49-F238E27FC236}">
                <a16:creationId xmlns:a16="http://schemas.microsoft.com/office/drawing/2014/main" id="{9FB1E215-4ADC-38B1-B9BA-F6B945F31E8F}"/>
              </a:ext>
            </a:extLst>
          </p:cNvPr>
          <p:cNvSpPr/>
          <p:nvPr/>
        </p:nvSpPr>
        <p:spPr>
          <a:xfrm>
            <a:off x="8435825" y="2962014"/>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円/楕円 111">
            <a:extLst>
              <a:ext uri="{FF2B5EF4-FFF2-40B4-BE49-F238E27FC236}">
                <a16:creationId xmlns:a16="http://schemas.microsoft.com/office/drawing/2014/main" id="{9A2B6EAF-0A7E-345D-8FBA-73D8637DA9CC}"/>
              </a:ext>
            </a:extLst>
          </p:cNvPr>
          <p:cNvSpPr/>
          <p:nvPr/>
        </p:nvSpPr>
        <p:spPr>
          <a:xfrm>
            <a:off x="7633350" y="3827830"/>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円/楕円 112">
            <a:extLst>
              <a:ext uri="{FF2B5EF4-FFF2-40B4-BE49-F238E27FC236}">
                <a16:creationId xmlns:a16="http://schemas.microsoft.com/office/drawing/2014/main" id="{813F8CAA-683D-ED73-228A-448584562EC0}"/>
              </a:ext>
            </a:extLst>
          </p:cNvPr>
          <p:cNvSpPr/>
          <p:nvPr/>
        </p:nvSpPr>
        <p:spPr>
          <a:xfrm>
            <a:off x="6984289" y="4059797"/>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b="1" dirty="0">
              <a:solidFill>
                <a:srgbClr val="FFFFFF"/>
              </a:solidFill>
              <a:latin typeface="ＭＳ Ｐゴシック"/>
              <a:ea typeface="ＭＳ Ｐゴシック"/>
              <a:cs typeface="ＭＳ Ｐゴシック"/>
            </a:endParaRPr>
          </a:p>
        </p:txBody>
      </p:sp>
      <p:sp>
        <p:nvSpPr>
          <p:cNvPr id="114" name="円/楕円 113">
            <a:extLst>
              <a:ext uri="{FF2B5EF4-FFF2-40B4-BE49-F238E27FC236}">
                <a16:creationId xmlns:a16="http://schemas.microsoft.com/office/drawing/2014/main" id="{DF7D33EB-968C-D44E-62BB-C8B533758AD7}"/>
              </a:ext>
            </a:extLst>
          </p:cNvPr>
          <p:cNvSpPr/>
          <p:nvPr/>
        </p:nvSpPr>
        <p:spPr>
          <a:xfrm>
            <a:off x="7946079" y="4105157"/>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円/楕円 114">
            <a:extLst>
              <a:ext uri="{FF2B5EF4-FFF2-40B4-BE49-F238E27FC236}">
                <a16:creationId xmlns:a16="http://schemas.microsoft.com/office/drawing/2014/main" id="{E16D2666-D78B-3E58-BDD5-FEC432E9F026}"/>
              </a:ext>
            </a:extLst>
          </p:cNvPr>
          <p:cNvSpPr/>
          <p:nvPr/>
        </p:nvSpPr>
        <p:spPr>
          <a:xfrm>
            <a:off x="7624500" y="4112532"/>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円/楕円 115">
            <a:extLst>
              <a:ext uri="{FF2B5EF4-FFF2-40B4-BE49-F238E27FC236}">
                <a16:creationId xmlns:a16="http://schemas.microsoft.com/office/drawing/2014/main" id="{5E903422-42E2-FB7E-7DA7-D798DAC9C48E}"/>
              </a:ext>
            </a:extLst>
          </p:cNvPr>
          <p:cNvSpPr/>
          <p:nvPr/>
        </p:nvSpPr>
        <p:spPr>
          <a:xfrm>
            <a:off x="6949625" y="3838526"/>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b="1" dirty="0">
              <a:solidFill>
                <a:srgbClr val="FFFFFF"/>
              </a:solidFill>
              <a:latin typeface="ＭＳ Ｐゴシック"/>
              <a:ea typeface="ＭＳ Ｐゴシック"/>
              <a:cs typeface="ＭＳ Ｐゴシック"/>
            </a:endParaRPr>
          </a:p>
        </p:txBody>
      </p:sp>
      <p:sp>
        <p:nvSpPr>
          <p:cNvPr id="117" name="円/楕円 116">
            <a:extLst>
              <a:ext uri="{FF2B5EF4-FFF2-40B4-BE49-F238E27FC236}">
                <a16:creationId xmlns:a16="http://schemas.microsoft.com/office/drawing/2014/main" id="{14E4A53F-1AE4-DE92-F184-5F3D111BE94A}"/>
              </a:ext>
            </a:extLst>
          </p:cNvPr>
          <p:cNvSpPr/>
          <p:nvPr/>
        </p:nvSpPr>
        <p:spPr>
          <a:xfrm>
            <a:off x="7957881" y="3845999"/>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円/楕円 117">
            <a:extLst>
              <a:ext uri="{FF2B5EF4-FFF2-40B4-BE49-F238E27FC236}">
                <a16:creationId xmlns:a16="http://schemas.microsoft.com/office/drawing/2014/main" id="{78B776C6-E0A3-9B3D-84F0-DF57AD4E72EE}"/>
              </a:ext>
            </a:extLst>
          </p:cNvPr>
          <p:cNvSpPr/>
          <p:nvPr/>
        </p:nvSpPr>
        <p:spPr>
          <a:xfrm>
            <a:off x="6745318" y="4122859"/>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円/楕円 118">
            <a:extLst>
              <a:ext uri="{FF2B5EF4-FFF2-40B4-BE49-F238E27FC236}">
                <a16:creationId xmlns:a16="http://schemas.microsoft.com/office/drawing/2014/main" id="{29EAE3F4-08A4-632D-435C-803088893C83}"/>
              </a:ext>
            </a:extLst>
          </p:cNvPr>
          <p:cNvSpPr/>
          <p:nvPr/>
        </p:nvSpPr>
        <p:spPr>
          <a:xfrm>
            <a:off x="6922334" y="4350768"/>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b="1" dirty="0">
              <a:solidFill>
                <a:srgbClr val="FFFFFF"/>
              </a:solidFill>
              <a:latin typeface="ＭＳ Ｐゴシック"/>
              <a:ea typeface="ＭＳ Ｐゴシック"/>
              <a:cs typeface="ＭＳ Ｐゴシック"/>
            </a:endParaRPr>
          </a:p>
        </p:txBody>
      </p:sp>
      <p:sp>
        <p:nvSpPr>
          <p:cNvPr id="120" name="円/楕円 119">
            <a:extLst>
              <a:ext uri="{FF2B5EF4-FFF2-40B4-BE49-F238E27FC236}">
                <a16:creationId xmlns:a16="http://schemas.microsoft.com/office/drawing/2014/main" id="{445A8E5A-A560-A517-717F-3DF0F75BC815}"/>
              </a:ext>
            </a:extLst>
          </p:cNvPr>
          <p:cNvSpPr/>
          <p:nvPr/>
        </p:nvSpPr>
        <p:spPr>
          <a:xfrm>
            <a:off x="8190952" y="3956907"/>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円/楕円 120">
            <a:extLst>
              <a:ext uri="{FF2B5EF4-FFF2-40B4-BE49-F238E27FC236}">
                <a16:creationId xmlns:a16="http://schemas.microsoft.com/office/drawing/2014/main" id="{28ABDA10-33D4-425E-53F7-1ACC31F9DA0F}"/>
              </a:ext>
            </a:extLst>
          </p:cNvPr>
          <p:cNvSpPr/>
          <p:nvPr/>
        </p:nvSpPr>
        <p:spPr>
          <a:xfrm>
            <a:off x="8143748" y="3391786"/>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円/楕円 121">
            <a:extLst>
              <a:ext uri="{FF2B5EF4-FFF2-40B4-BE49-F238E27FC236}">
                <a16:creationId xmlns:a16="http://schemas.microsoft.com/office/drawing/2014/main" id="{F142AD98-2681-555C-BF25-EB51E5E1E61D}"/>
              </a:ext>
            </a:extLst>
          </p:cNvPr>
          <p:cNvSpPr/>
          <p:nvPr/>
        </p:nvSpPr>
        <p:spPr>
          <a:xfrm>
            <a:off x="8285361" y="3127879"/>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円/楕円 122">
            <a:extLst>
              <a:ext uri="{FF2B5EF4-FFF2-40B4-BE49-F238E27FC236}">
                <a16:creationId xmlns:a16="http://schemas.microsoft.com/office/drawing/2014/main" id="{878BB59B-7260-EE78-5589-FB0D047444C0}"/>
              </a:ext>
            </a:extLst>
          </p:cNvPr>
          <p:cNvSpPr/>
          <p:nvPr/>
        </p:nvSpPr>
        <p:spPr>
          <a:xfrm>
            <a:off x="8459427" y="3280643"/>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円/楕円 123">
            <a:extLst>
              <a:ext uri="{FF2B5EF4-FFF2-40B4-BE49-F238E27FC236}">
                <a16:creationId xmlns:a16="http://schemas.microsoft.com/office/drawing/2014/main" id="{7D0B5EF5-3DA6-4DB8-DFE5-41E256822569}"/>
              </a:ext>
            </a:extLst>
          </p:cNvPr>
          <p:cNvSpPr/>
          <p:nvPr/>
        </p:nvSpPr>
        <p:spPr>
          <a:xfrm>
            <a:off x="7177533" y="3956907"/>
            <a:ext cx="177016" cy="177016"/>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b="1" dirty="0">
              <a:solidFill>
                <a:srgbClr val="FFFFFF"/>
              </a:solidFill>
              <a:latin typeface="ＭＳ Ｐゴシック"/>
              <a:ea typeface="ＭＳ Ｐゴシック"/>
              <a:cs typeface="ＭＳ Ｐゴシック"/>
            </a:endParaRPr>
          </a:p>
        </p:txBody>
      </p:sp>
      <p:sp>
        <p:nvSpPr>
          <p:cNvPr id="127" name="テキスト ボックス 126">
            <a:extLst>
              <a:ext uri="{FF2B5EF4-FFF2-40B4-BE49-F238E27FC236}">
                <a16:creationId xmlns:a16="http://schemas.microsoft.com/office/drawing/2014/main" id="{0BF832A2-13B9-DE80-91A6-72C591D56652}"/>
              </a:ext>
            </a:extLst>
          </p:cNvPr>
          <p:cNvSpPr txBox="1"/>
          <p:nvPr/>
        </p:nvSpPr>
        <p:spPr>
          <a:xfrm>
            <a:off x="6635213" y="2971768"/>
            <a:ext cx="1451357" cy="877163"/>
          </a:xfrm>
          <a:prstGeom prst="rect">
            <a:avLst/>
          </a:prstGeom>
          <a:noFill/>
        </p:spPr>
        <p:txBody>
          <a:bodyPr wrap="square" rtlCol="0">
            <a:spAutoFit/>
          </a:bodyPr>
          <a:lstStyle/>
          <a:p>
            <a:r>
              <a:rPr kumimoji="1" lang="ja-JP" altLang="en-US" b="1">
                <a:latin typeface="Meiryo" panose="020B0604030504040204" pitchFamily="34" charset="-128"/>
                <a:ea typeface="Meiryo" panose="020B0604030504040204" pitchFamily="34" charset="-128"/>
              </a:rPr>
              <a:t>分類</a:t>
            </a:r>
            <a:endParaRPr kumimoji="1" lang="en-US" altLang="ja-JP" b="1" dirty="0">
              <a:latin typeface="Meiryo" panose="020B0604030504040204" pitchFamily="34" charset="-128"/>
              <a:ea typeface="Meiryo" panose="020B0604030504040204" pitchFamily="34" charset="-128"/>
            </a:endParaRPr>
          </a:p>
          <a:p>
            <a:r>
              <a:rPr kumimoji="1" lang="ja-JP" altLang="en-US" sz="1100">
                <a:latin typeface="Meiryo" panose="020B0604030504040204" pitchFamily="34" charset="-128"/>
                <a:ea typeface="Meiryo" panose="020B0604030504040204" pitchFamily="34" charset="-128"/>
              </a:rPr>
              <a:t>特徴の似通ったグループに分割する関数を見つける</a:t>
            </a:r>
          </a:p>
        </p:txBody>
      </p:sp>
      <p:cxnSp>
        <p:nvCxnSpPr>
          <p:cNvPr id="129" name="直線矢印コネクタ 128">
            <a:extLst>
              <a:ext uri="{FF2B5EF4-FFF2-40B4-BE49-F238E27FC236}">
                <a16:creationId xmlns:a16="http://schemas.microsoft.com/office/drawing/2014/main" id="{B5B7951C-0B21-700E-920A-5A449B612D40}"/>
              </a:ext>
            </a:extLst>
          </p:cNvPr>
          <p:cNvCxnSpPr>
            <a:cxnSpLocks/>
          </p:cNvCxnSpPr>
          <p:nvPr/>
        </p:nvCxnSpPr>
        <p:spPr>
          <a:xfrm flipV="1">
            <a:off x="6611994" y="2767464"/>
            <a:ext cx="0" cy="18009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0" name="直線矢印コネクタ 129">
            <a:extLst>
              <a:ext uri="{FF2B5EF4-FFF2-40B4-BE49-F238E27FC236}">
                <a16:creationId xmlns:a16="http://schemas.microsoft.com/office/drawing/2014/main" id="{00BDAC85-D654-E2AB-DD0F-D88EC0D9683D}"/>
              </a:ext>
            </a:extLst>
          </p:cNvPr>
          <p:cNvCxnSpPr>
            <a:cxnSpLocks/>
          </p:cNvCxnSpPr>
          <p:nvPr/>
        </p:nvCxnSpPr>
        <p:spPr>
          <a:xfrm>
            <a:off x="6609752" y="4577231"/>
            <a:ext cx="21198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1" name="テキスト ボックス 130">
            <a:extLst>
              <a:ext uri="{FF2B5EF4-FFF2-40B4-BE49-F238E27FC236}">
                <a16:creationId xmlns:a16="http://schemas.microsoft.com/office/drawing/2014/main" id="{9F4C839C-949D-A5CD-55D2-115A71747F95}"/>
              </a:ext>
            </a:extLst>
          </p:cNvPr>
          <p:cNvSpPr txBox="1"/>
          <p:nvPr/>
        </p:nvSpPr>
        <p:spPr>
          <a:xfrm>
            <a:off x="6618855" y="2761839"/>
            <a:ext cx="261947" cy="267521"/>
          </a:xfrm>
          <a:prstGeom prst="rect">
            <a:avLst/>
          </a:prstGeom>
          <a:noFill/>
        </p:spPr>
        <p:txBody>
          <a:bodyPr wrap="none" rtlCol="0">
            <a:spAutoFit/>
          </a:bodyPr>
          <a:lstStyle/>
          <a:p>
            <a:r>
              <a:rPr kumimoji="1" lang="en-US" altLang="ja-JP" sz="1200" dirty="0">
                <a:solidFill>
                  <a:srgbClr val="0070C0"/>
                </a:solidFill>
                <a:latin typeface="Meiryo" panose="020B0604030504040204" pitchFamily="34" charset="-128"/>
                <a:ea typeface="Meiryo" panose="020B0604030504040204" pitchFamily="34" charset="-128"/>
              </a:rPr>
              <a:t>y</a:t>
            </a:r>
            <a:endParaRPr kumimoji="1" lang="ja-JP" altLang="en-US" sz="1200">
              <a:solidFill>
                <a:srgbClr val="0070C0"/>
              </a:solidFill>
              <a:latin typeface="Meiryo" panose="020B0604030504040204" pitchFamily="34" charset="-128"/>
              <a:ea typeface="Meiryo" panose="020B0604030504040204" pitchFamily="34" charset="-128"/>
            </a:endParaRPr>
          </a:p>
        </p:txBody>
      </p:sp>
      <p:sp>
        <p:nvSpPr>
          <p:cNvPr id="132" name="テキスト ボックス 131">
            <a:extLst>
              <a:ext uri="{FF2B5EF4-FFF2-40B4-BE49-F238E27FC236}">
                <a16:creationId xmlns:a16="http://schemas.microsoft.com/office/drawing/2014/main" id="{0E74D618-7006-0E17-F8AC-269ED7E5583B}"/>
              </a:ext>
            </a:extLst>
          </p:cNvPr>
          <p:cNvSpPr txBox="1"/>
          <p:nvPr/>
        </p:nvSpPr>
        <p:spPr>
          <a:xfrm>
            <a:off x="8458912" y="4336839"/>
            <a:ext cx="260400" cy="267521"/>
          </a:xfrm>
          <a:prstGeom prst="rect">
            <a:avLst/>
          </a:prstGeom>
          <a:noFill/>
        </p:spPr>
        <p:txBody>
          <a:bodyPr wrap="none" rtlCol="0">
            <a:spAutoFit/>
          </a:bodyPr>
          <a:lstStyle/>
          <a:p>
            <a:r>
              <a:rPr kumimoji="1" lang="en-US" altLang="ja-JP" sz="1200" dirty="0">
                <a:solidFill>
                  <a:srgbClr val="0070C0"/>
                </a:solidFill>
                <a:latin typeface="Meiryo" panose="020B0604030504040204" pitchFamily="34" charset="-128"/>
                <a:ea typeface="Meiryo" panose="020B0604030504040204" pitchFamily="34" charset="-128"/>
              </a:rPr>
              <a:t>x</a:t>
            </a:r>
            <a:endParaRPr kumimoji="1" lang="ja-JP" altLang="en-US" sz="1200">
              <a:solidFill>
                <a:srgbClr val="0070C0"/>
              </a:solidFill>
              <a:latin typeface="Meiryo" panose="020B0604030504040204" pitchFamily="34" charset="-128"/>
              <a:ea typeface="Meiryo" panose="020B0604030504040204" pitchFamily="34" charset="-128"/>
            </a:endParaRPr>
          </a:p>
        </p:txBody>
      </p:sp>
      <p:cxnSp>
        <p:nvCxnSpPr>
          <p:cNvPr id="135" name="直線コネクタ 134">
            <a:extLst>
              <a:ext uri="{FF2B5EF4-FFF2-40B4-BE49-F238E27FC236}">
                <a16:creationId xmlns:a16="http://schemas.microsoft.com/office/drawing/2014/main" id="{2A572872-58A6-FA17-C55C-C67361D4D33F}"/>
              </a:ext>
            </a:extLst>
          </p:cNvPr>
          <p:cNvCxnSpPr>
            <a:cxnSpLocks/>
          </p:cNvCxnSpPr>
          <p:nvPr/>
        </p:nvCxnSpPr>
        <p:spPr>
          <a:xfrm>
            <a:off x="7479931" y="3827830"/>
            <a:ext cx="144569" cy="681831"/>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6" name="直線コネクタ 135">
            <a:extLst>
              <a:ext uri="{FF2B5EF4-FFF2-40B4-BE49-F238E27FC236}">
                <a16:creationId xmlns:a16="http://schemas.microsoft.com/office/drawing/2014/main" id="{AE093C3C-821B-A1DF-21DD-DB262231013B}"/>
              </a:ext>
            </a:extLst>
          </p:cNvPr>
          <p:cNvCxnSpPr>
            <a:cxnSpLocks/>
          </p:cNvCxnSpPr>
          <p:nvPr/>
        </p:nvCxnSpPr>
        <p:spPr>
          <a:xfrm>
            <a:off x="8075509" y="3573474"/>
            <a:ext cx="643803" cy="12598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140" name="テキスト ボックス 139">
            <a:extLst>
              <a:ext uri="{FF2B5EF4-FFF2-40B4-BE49-F238E27FC236}">
                <a16:creationId xmlns:a16="http://schemas.microsoft.com/office/drawing/2014/main" id="{3CDC4ADC-0055-DA8D-23A7-02CFAB7DF8A5}"/>
              </a:ext>
            </a:extLst>
          </p:cNvPr>
          <p:cNvSpPr txBox="1"/>
          <p:nvPr/>
        </p:nvSpPr>
        <p:spPr>
          <a:xfrm>
            <a:off x="6593008" y="4854654"/>
            <a:ext cx="1847836" cy="307777"/>
          </a:xfrm>
          <a:prstGeom prst="rect">
            <a:avLst/>
          </a:prstGeom>
          <a:noFill/>
        </p:spPr>
        <p:txBody>
          <a:bodyPr wrap="square">
            <a:spAutoFit/>
          </a:bodyPr>
          <a:lstStyle/>
          <a:p>
            <a:r>
              <a:rPr kumimoji="1" lang="ja-JP" altLang="en-US" sz="1400" b="1">
                <a:latin typeface="Meiryo" panose="020B0604030504040204" pitchFamily="34" charset="-128"/>
                <a:ea typeface="Meiryo" panose="020B0604030504040204" pitchFamily="34" charset="-128"/>
              </a:rPr>
              <a:t>クラスタリング</a:t>
            </a:r>
            <a:endParaRPr lang="ja-JP" altLang="en-US" sz="1400"/>
          </a:p>
        </p:txBody>
      </p:sp>
      <p:sp>
        <p:nvSpPr>
          <p:cNvPr id="142" name="テキスト ボックス 141">
            <a:extLst>
              <a:ext uri="{FF2B5EF4-FFF2-40B4-BE49-F238E27FC236}">
                <a16:creationId xmlns:a16="http://schemas.microsoft.com/office/drawing/2014/main" id="{140EB66C-6ACA-55C6-ABEE-333F330F2DE5}"/>
              </a:ext>
            </a:extLst>
          </p:cNvPr>
          <p:cNvSpPr txBox="1"/>
          <p:nvPr/>
        </p:nvSpPr>
        <p:spPr>
          <a:xfrm>
            <a:off x="494450" y="4684358"/>
            <a:ext cx="5079020" cy="1908215"/>
          </a:xfrm>
          <a:prstGeom prst="rect">
            <a:avLst/>
          </a:prstGeom>
          <a:noFill/>
        </p:spPr>
        <p:txBody>
          <a:bodyPr wrap="square">
            <a:spAutoFit/>
          </a:bodyPr>
          <a:lstStyle/>
          <a:p>
            <a:r>
              <a:rPr lang="ja-JP" altLang="en-US" sz="1600" b="1" u="sng">
                <a:latin typeface="Meiryo" panose="020B0604030504040204" pitchFamily="34" charset="-128"/>
                <a:ea typeface="Meiryo" panose="020B0604030504040204" pitchFamily="34" charset="-128"/>
              </a:rPr>
              <a:t>モデリング</a:t>
            </a:r>
            <a:r>
              <a:rPr lang="ja-JP" altLang="en-US" sz="1400">
                <a:latin typeface="Meiryo" panose="020B0604030504040204" pitchFamily="34" charset="-128"/>
                <a:ea typeface="Meiryo" panose="020B0604030504040204" pitchFamily="34" charset="-128"/>
              </a:rPr>
              <a:t>とは、データから規則や法則、特徴</a:t>
            </a:r>
            <a:r>
              <a:rPr lang="ja-JP" altLang="en-US" sz="1400" i="0">
                <a:effectLst/>
                <a:latin typeface="Meiryo" panose="020B0604030504040204" pitchFamily="34" charset="-128"/>
                <a:ea typeface="Meiryo" panose="020B0604030504040204" pitchFamily="34" charset="-128"/>
              </a:rPr>
              <a:t>を抽出し、それを元に新しいデータに対して予測や分類を行うための「</a:t>
            </a:r>
            <a:r>
              <a:rPr lang="ja-JP" altLang="en-US" sz="1400" b="1" i="0">
                <a:effectLst/>
                <a:latin typeface="Meiryo" panose="020B0604030504040204" pitchFamily="34" charset="-128"/>
                <a:ea typeface="Meiryo" panose="020B0604030504040204" pitchFamily="34" charset="-128"/>
              </a:rPr>
              <a:t>数学的な表現やアルゴリズム＝</a:t>
            </a:r>
            <a:r>
              <a:rPr lang="ja-JP" altLang="en-US" sz="1400" b="1">
                <a:latin typeface="Meiryo" panose="020B0604030504040204" pitchFamily="34" charset="-128"/>
                <a:ea typeface="Meiryo" panose="020B0604030504040204" pitchFamily="34" charset="-128"/>
              </a:rPr>
              <a:t>モデル</a:t>
            </a:r>
            <a:r>
              <a:rPr lang="ja-JP" altLang="en-US" sz="1400">
                <a:latin typeface="Meiryo" panose="020B0604030504040204" pitchFamily="34" charset="-128"/>
                <a:ea typeface="Meiryo" panose="020B0604030504040204" pitchFamily="34" charset="-128"/>
              </a:rPr>
              <a:t>」</a:t>
            </a:r>
            <a:r>
              <a:rPr lang="ja-JP" altLang="en-US" sz="1400" i="0">
                <a:effectLst/>
                <a:latin typeface="Meiryo" panose="020B0604030504040204" pitchFamily="34" charset="-128"/>
                <a:ea typeface="Meiryo" panose="020B0604030504040204" pitchFamily="34" charset="-128"/>
              </a:rPr>
              <a:t>を作成すること。</a:t>
            </a:r>
            <a:endParaRPr lang="en-US" altLang="ja-JP" sz="1400" i="0" dirty="0">
              <a:effectLst/>
              <a:latin typeface="Meiryo" panose="020B0604030504040204" pitchFamily="34" charset="-128"/>
              <a:ea typeface="Meiryo" panose="020B0604030504040204" pitchFamily="34" charset="-128"/>
            </a:endParaRPr>
          </a:p>
          <a:p>
            <a:endParaRPr lang="en-US" altLang="ja-JP" sz="1600" i="0" dirty="0">
              <a:effectLst/>
              <a:latin typeface="Meiryo" panose="020B0604030504040204" pitchFamily="34" charset="-128"/>
              <a:ea typeface="Meiryo" panose="020B0604030504040204" pitchFamily="34" charset="-128"/>
            </a:endParaRPr>
          </a:p>
          <a:p>
            <a:r>
              <a:rPr lang="ja-JP" altLang="en-US" sz="1600" b="1" i="0" u="sng">
                <a:effectLst/>
                <a:latin typeface="Meiryo" panose="020B0604030504040204" pitchFamily="34" charset="-128"/>
                <a:ea typeface="Meiryo" panose="020B0604030504040204" pitchFamily="34" charset="-128"/>
              </a:rPr>
              <a:t>モデル</a:t>
            </a:r>
            <a:r>
              <a:rPr lang="ja-JP" altLang="en-US" sz="1400" i="0">
                <a:effectLst/>
                <a:latin typeface="Meiryo" panose="020B0604030504040204" pitchFamily="34" charset="-128"/>
                <a:ea typeface="Meiryo" panose="020B0604030504040204" pitchFamily="34" charset="-128"/>
              </a:rPr>
              <a:t>は</a:t>
            </a:r>
            <a:r>
              <a:rPr lang="ja-JP" altLang="en-US" sz="1400" b="0" i="0">
                <a:effectLst/>
                <a:latin typeface="Meiryo" panose="020B0604030504040204" pitchFamily="34" charset="-128"/>
                <a:ea typeface="Meiryo" panose="020B0604030504040204" pitchFamily="34" charset="-128"/>
              </a:rPr>
              <a:t>、些末な細部を簡略化した抽象的な模型／雛形のことで、「</a:t>
            </a:r>
            <a:r>
              <a:rPr lang="ja-JP" altLang="en-US" sz="1400" b="1" i="0">
                <a:effectLst/>
                <a:latin typeface="Meiryo" panose="020B0604030504040204" pitchFamily="34" charset="-128"/>
                <a:ea typeface="Meiryo" panose="020B0604030504040204" pitchFamily="34" charset="-128"/>
              </a:rPr>
              <a:t>モデルの精度が高い＝データの持つ規則や法則、特徴をうまく表現している</a:t>
            </a:r>
            <a:r>
              <a:rPr lang="ja-JP" altLang="en-US" sz="1400" b="0" i="0">
                <a:effectLst/>
                <a:latin typeface="Meiryo" panose="020B0604030504040204" pitchFamily="34" charset="-128"/>
                <a:ea typeface="Meiryo" panose="020B0604030504040204" pitchFamily="34" charset="-128"/>
              </a:rPr>
              <a:t>」場合は、未知のデータに適用したとき、高い精度で予測や分類ができる。</a:t>
            </a:r>
            <a:endParaRPr lang="ja-JP" altLang="en-US" sz="1400">
              <a:latin typeface="Meiryo" panose="020B0604030504040204" pitchFamily="34" charset="-128"/>
              <a:ea typeface="Meiryo" panose="020B0604030504040204" pitchFamily="34" charset="-128"/>
            </a:endParaRPr>
          </a:p>
        </p:txBody>
      </p:sp>
      <p:sp>
        <p:nvSpPr>
          <p:cNvPr id="143" name="左大かっこ 142">
            <a:extLst>
              <a:ext uri="{FF2B5EF4-FFF2-40B4-BE49-F238E27FC236}">
                <a16:creationId xmlns:a16="http://schemas.microsoft.com/office/drawing/2014/main" id="{A2BC570A-13D2-3C6E-8E27-FB5494F80937}"/>
              </a:ext>
            </a:extLst>
          </p:cNvPr>
          <p:cNvSpPr/>
          <p:nvPr/>
        </p:nvSpPr>
        <p:spPr>
          <a:xfrm>
            <a:off x="6242004" y="943125"/>
            <a:ext cx="122253" cy="3577735"/>
          </a:xfrm>
          <a:prstGeom prst="leftBracket">
            <a:avLst/>
          </a:prstGeom>
          <a:noFill/>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44" name="左大かっこ 143">
            <a:extLst>
              <a:ext uri="{FF2B5EF4-FFF2-40B4-BE49-F238E27FC236}">
                <a16:creationId xmlns:a16="http://schemas.microsoft.com/office/drawing/2014/main" id="{442E0B7F-0355-7E37-6324-D3B4AA6009A1}"/>
              </a:ext>
            </a:extLst>
          </p:cNvPr>
          <p:cNvSpPr/>
          <p:nvPr/>
        </p:nvSpPr>
        <p:spPr>
          <a:xfrm>
            <a:off x="6243682" y="4585860"/>
            <a:ext cx="124033" cy="1827848"/>
          </a:xfrm>
          <a:prstGeom prst="leftBracket">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46" name="テキスト ボックス 145">
            <a:extLst>
              <a:ext uri="{FF2B5EF4-FFF2-40B4-BE49-F238E27FC236}">
                <a16:creationId xmlns:a16="http://schemas.microsoft.com/office/drawing/2014/main" id="{0A5C48DF-7505-D546-19B0-9AF766162687}"/>
              </a:ext>
            </a:extLst>
          </p:cNvPr>
          <p:cNvSpPr txBox="1"/>
          <p:nvPr/>
        </p:nvSpPr>
        <p:spPr>
          <a:xfrm>
            <a:off x="6203824" y="2158613"/>
            <a:ext cx="400110" cy="1166345"/>
          </a:xfrm>
          <a:prstGeom prst="rect">
            <a:avLst/>
          </a:prstGeom>
          <a:noFill/>
        </p:spPr>
        <p:txBody>
          <a:bodyPr vert="eaVert" wrap="none" rtlCol="0">
            <a:spAutoFit/>
          </a:bodyPr>
          <a:lstStyle/>
          <a:p>
            <a:pPr algn="ctr"/>
            <a:r>
              <a:rPr kumimoji="1" lang="ja-JP" altLang="en-US" sz="1400">
                <a:solidFill>
                  <a:schemeClr val="accent2">
                    <a:lumMod val="75000"/>
                  </a:schemeClr>
                </a:solidFill>
              </a:rPr>
              <a:t>教師あり学習</a:t>
            </a:r>
          </a:p>
        </p:txBody>
      </p:sp>
      <p:sp>
        <p:nvSpPr>
          <p:cNvPr id="147" name="テキスト ボックス 146">
            <a:extLst>
              <a:ext uri="{FF2B5EF4-FFF2-40B4-BE49-F238E27FC236}">
                <a16:creationId xmlns:a16="http://schemas.microsoft.com/office/drawing/2014/main" id="{F1B33F9F-F16D-2BC6-FFC2-9B101F9047C1}"/>
              </a:ext>
            </a:extLst>
          </p:cNvPr>
          <p:cNvSpPr txBox="1"/>
          <p:nvPr/>
        </p:nvSpPr>
        <p:spPr>
          <a:xfrm>
            <a:off x="6202151" y="4991631"/>
            <a:ext cx="400110" cy="1155123"/>
          </a:xfrm>
          <a:prstGeom prst="rect">
            <a:avLst/>
          </a:prstGeom>
          <a:noFill/>
        </p:spPr>
        <p:txBody>
          <a:bodyPr vert="eaVert" wrap="none" rtlCol="0">
            <a:spAutoFit/>
          </a:bodyPr>
          <a:lstStyle/>
          <a:p>
            <a:pPr algn="ctr"/>
            <a:r>
              <a:rPr kumimoji="1" lang="ja-JP" altLang="en-US" sz="1400">
                <a:solidFill>
                  <a:schemeClr val="accent3">
                    <a:lumMod val="75000"/>
                  </a:schemeClr>
                </a:solidFill>
              </a:rPr>
              <a:t>教師なし学習</a:t>
            </a:r>
          </a:p>
        </p:txBody>
      </p:sp>
      <p:cxnSp>
        <p:nvCxnSpPr>
          <p:cNvPr id="150" name="カギ線コネクタ 149">
            <a:extLst>
              <a:ext uri="{FF2B5EF4-FFF2-40B4-BE49-F238E27FC236}">
                <a16:creationId xmlns:a16="http://schemas.microsoft.com/office/drawing/2014/main" id="{7E54DF63-0A6C-937E-C315-EF6208973E91}"/>
              </a:ext>
            </a:extLst>
          </p:cNvPr>
          <p:cNvCxnSpPr>
            <a:cxnSpLocks/>
            <a:stCxn id="106" idx="3"/>
            <a:endCxn id="146" idx="1"/>
          </p:cNvCxnSpPr>
          <p:nvPr/>
        </p:nvCxnSpPr>
        <p:spPr>
          <a:xfrm flipV="1">
            <a:off x="5574506" y="2741786"/>
            <a:ext cx="629318" cy="594499"/>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3" name="カギ線コネクタ 152">
            <a:extLst>
              <a:ext uri="{FF2B5EF4-FFF2-40B4-BE49-F238E27FC236}">
                <a16:creationId xmlns:a16="http://schemas.microsoft.com/office/drawing/2014/main" id="{2C34C8C7-665C-BE3D-0208-49C2F3499AFC}"/>
              </a:ext>
            </a:extLst>
          </p:cNvPr>
          <p:cNvCxnSpPr>
            <a:cxnSpLocks/>
            <a:stCxn id="106" idx="3"/>
            <a:endCxn id="147" idx="1"/>
          </p:cNvCxnSpPr>
          <p:nvPr/>
        </p:nvCxnSpPr>
        <p:spPr>
          <a:xfrm>
            <a:off x="5574506" y="3336285"/>
            <a:ext cx="627645" cy="2232908"/>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sp>
        <p:nvSpPr>
          <p:cNvPr id="158" name="右矢印 157">
            <a:extLst>
              <a:ext uri="{FF2B5EF4-FFF2-40B4-BE49-F238E27FC236}">
                <a16:creationId xmlns:a16="http://schemas.microsoft.com/office/drawing/2014/main" id="{39C832BA-43C9-7BC0-5283-0FC8FB502A3A}"/>
              </a:ext>
            </a:extLst>
          </p:cNvPr>
          <p:cNvSpPr/>
          <p:nvPr/>
        </p:nvSpPr>
        <p:spPr>
          <a:xfrm>
            <a:off x="3867676" y="3026170"/>
            <a:ext cx="382297" cy="471606"/>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6205408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グループ化 36">
            <a:extLst>
              <a:ext uri="{FF2B5EF4-FFF2-40B4-BE49-F238E27FC236}">
                <a16:creationId xmlns:a16="http://schemas.microsoft.com/office/drawing/2014/main" id="{214236F4-B813-5227-22C7-D1C7D5BD7000}"/>
              </a:ext>
            </a:extLst>
          </p:cNvPr>
          <p:cNvGrpSpPr/>
          <p:nvPr/>
        </p:nvGrpSpPr>
        <p:grpSpPr>
          <a:xfrm>
            <a:off x="3481987" y="1691798"/>
            <a:ext cx="2967258" cy="3485765"/>
            <a:chOff x="3481987" y="1691798"/>
            <a:chExt cx="2967258" cy="3485765"/>
          </a:xfrm>
        </p:grpSpPr>
        <p:sp>
          <p:nvSpPr>
            <p:cNvPr id="17" name="正方形/長方形 16">
              <a:extLst>
                <a:ext uri="{FF2B5EF4-FFF2-40B4-BE49-F238E27FC236}">
                  <a16:creationId xmlns:a16="http://schemas.microsoft.com/office/drawing/2014/main" id="{D581D55E-11DE-81EA-5881-EF7952268BD1}"/>
                </a:ext>
              </a:extLst>
            </p:cNvPr>
            <p:cNvSpPr/>
            <p:nvPr/>
          </p:nvSpPr>
          <p:spPr>
            <a:xfrm>
              <a:off x="3481987" y="1691798"/>
              <a:ext cx="2967258" cy="3485765"/>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6EF3E7C5-EA1E-4C86-ABBA-2D9B861F27F5}"/>
                </a:ext>
              </a:extLst>
            </p:cNvPr>
            <p:cNvSpPr txBox="1"/>
            <p:nvPr/>
          </p:nvSpPr>
          <p:spPr>
            <a:xfrm>
              <a:off x="4710530" y="4165219"/>
              <a:ext cx="1663359" cy="923330"/>
            </a:xfrm>
            <a:prstGeom prst="rect">
              <a:avLst/>
            </a:prstGeom>
            <a:noFill/>
          </p:spPr>
          <p:txBody>
            <a:bodyPr wrap="square">
              <a:spAutoFit/>
            </a:bodyPr>
            <a:lstStyle/>
            <a:p>
              <a:pPr algn="ctr"/>
              <a:r>
                <a:rPr lang="ja-JP" altLang="en-US">
                  <a:solidFill>
                    <a:schemeClr val="bg1"/>
                  </a:solidFill>
                  <a:latin typeface="Meiryo" panose="020B0604030504040204" pitchFamily="34" charset="-128"/>
                  <a:ea typeface="Meiryo" panose="020B0604030504040204" pitchFamily="34" charset="-128"/>
                </a:rPr>
                <a:t>入力 </a:t>
              </a:r>
              <a:r>
                <a:rPr lang="en" altLang="ja-JP" i="1" dirty="0">
                  <a:solidFill>
                    <a:schemeClr val="bg1"/>
                  </a:solidFill>
                  <a:latin typeface="Meiryo" panose="020B0604030504040204" pitchFamily="34" charset="-128"/>
                  <a:ea typeface="Meiryo" panose="020B0604030504040204" pitchFamily="34" charset="-128"/>
                </a:rPr>
                <a:t>x</a:t>
              </a:r>
              <a:r>
                <a:rPr lang="en" altLang="ja-JP" i="0" dirty="0">
                  <a:solidFill>
                    <a:schemeClr val="bg1"/>
                  </a:solidFill>
                  <a:latin typeface="Meiryo" panose="020B0604030504040204" pitchFamily="34" charset="-128"/>
                  <a:ea typeface="Meiryo" panose="020B0604030504040204" pitchFamily="34" charset="-128"/>
                </a:rPr>
                <a:t> </a:t>
              </a:r>
              <a:r>
                <a:rPr lang="ja-JP" altLang="en-US" i="0">
                  <a:solidFill>
                    <a:schemeClr val="bg1"/>
                  </a:solidFill>
                  <a:latin typeface="Meiryo" panose="020B0604030504040204" pitchFamily="34" charset="-128"/>
                  <a:ea typeface="Meiryo" panose="020B0604030504040204" pitchFamily="34" charset="-128"/>
                </a:rPr>
                <a:t>に対し</a:t>
              </a:r>
              <a:endParaRPr lang="en-US" altLang="ja-JP" i="0" dirty="0">
                <a:solidFill>
                  <a:schemeClr val="bg1"/>
                </a:solidFill>
                <a:latin typeface="Meiryo" panose="020B0604030504040204" pitchFamily="34" charset="-128"/>
                <a:ea typeface="Meiryo" panose="020B0604030504040204" pitchFamily="34" charset="-128"/>
              </a:endParaRPr>
            </a:p>
            <a:p>
              <a:pPr algn="ctr"/>
              <a:r>
                <a:rPr lang="ja-JP" altLang="en-US" i="0">
                  <a:solidFill>
                    <a:schemeClr val="bg1"/>
                  </a:solidFill>
                  <a:latin typeface="Meiryo" panose="020B0604030504040204" pitchFamily="34" charset="-128"/>
                  <a:ea typeface="Meiryo" panose="020B0604030504040204" pitchFamily="34" charset="-128"/>
                </a:rPr>
                <a:t>出力 </a:t>
              </a:r>
              <a:r>
                <a:rPr lang="en" altLang="ja-JP" i="1" dirty="0">
                  <a:solidFill>
                    <a:schemeClr val="bg1"/>
                  </a:solidFill>
                  <a:latin typeface="Meiryo" panose="020B0604030504040204" pitchFamily="34" charset="-128"/>
                  <a:ea typeface="Meiryo" panose="020B0604030504040204" pitchFamily="34" charset="-128"/>
                </a:rPr>
                <a:t>y</a:t>
              </a:r>
              <a:r>
                <a:rPr lang="en" altLang="ja-JP" i="0" dirty="0">
                  <a:solidFill>
                    <a:schemeClr val="bg1"/>
                  </a:solidFill>
                  <a:latin typeface="Meiryo" panose="020B0604030504040204" pitchFamily="34" charset="-128"/>
                  <a:ea typeface="Meiryo" panose="020B0604030504040204" pitchFamily="34" charset="-128"/>
                </a:rPr>
                <a:t> </a:t>
              </a:r>
              <a:r>
                <a:rPr lang="ja-JP" altLang="en-US" i="0">
                  <a:solidFill>
                    <a:schemeClr val="bg1"/>
                  </a:solidFill>
                  <a:latin typeface="Meiryo" panose="020B0604030504040204" pitchFamily="34" charset="-128"/>
                  <a:ea typeface="Meiryo" panose="020B0604030504040204" pitchFamily="34" charset="-128"/>
                </a:rPr>
                <a:t>の値を</a:t>
              </a:r>
              <a:endParaRPr lang="en-US" altLang="ja-JP" i="0" dirty="0">
                <a:solidFill>
                  <a:schemeClr val="bg1"/>
                </a:solidFill>
                <a:latin typeface="Meiryo" panose="020B0604030504040204" pitchFamily="34" charset="-128"/>
                <a:ea typeface="Meiryo" panose="020B0604030504040204" pitchFamily="34" charset="-128"/>
              </a:endParaRPr>
            </a:p>
            <a:p>
              <a:pPr algn="ctr"/>
              <a:r>
                <a:rPr lang="ja-JP" altLang="en-US" i="0">
                  <a:solidFill>
                    <a:schemeClr val="bg1"/>
                  </a:solidFill>
                  <a:latin typeface="Meiryo" panose="020B0604030504040204" pitchFamily="34" charset="-128"/>
                  <a:ea typeface="Meiryo" panose="020B0604030504040204" pitchFamily="34" charset="-128"/>
                </a:rPr>
                <a:t>決定する</a:t>
              </a:r>
              <a:r>
                <a:rPr lang="ja-JP" altLang="en-US">
                  <a:solidFill>
                    <a:schemeClr val="bg1"/>
                  </a:solidFill>
                  <a:latin typeface="Meiryo" panose="020B0604030504040204" pitchFamily="34" charset="-128"/>
                  <a:ea typeface="Meiryo" panose="020B0604030504040204" pitchFamily="34" charset="-128"/>
                </a:rPr>
                <a:t>規則</a:t>
              </a:r>
            </a:p>
          </p:txBody>
        </p:sp>
        <p:sp>
          <p:nvSpPr>
            <p:cNvPr id="22" name="テキスト ボックス 21">
              <a:extLst>
                <a:ext uri="{FF2B5EF4-FFF2-40B4-BE49-F238E27FC236}">
                  <a16:creationId xmlns:a16="http://schemas.microsoft.com/office/drawing/2014/main" id="{DAA9A463-29D8-2B79-4499-641BD2A04A6B}"/>
                </a:ext>
              </a:extLst>
            </p:cNvPr>
            <p:cNvSpPr txBox="1"/>
            <p:nvPr/>
          </p:nvSpPr>
          <p:spPr>
            <a:xfrm>
              <a:off x="3515244" y="4187435"/>
              <a:ext cx="1260673" cy="892552"/>
            </a:xfrm>
            <a:prstGeom prst="rect">
              <a:avLst/>
            </a:prstGeom>
            <a:noFill/>
          </p:spPr>
          <p:txBody>
            <a:bodyPr wrap="square">
              <a:spAutoFit/>
            </a:bodyPr>
            <a:lstStyle/>
            <a:p>
              <a:pPr algn="ctr"/>
              <a:r>
                <a:rPr lang="ja-JP" altLang="en-US" sz="3600">
                  <a:solidFill>
                    <a:schemeClr val="bg1"/>
                  </a:solidFill>
                  <a:latin typeface="Meiryo" panose="020B0604030504040204" pitchFamily="34" charset="-128"/>
                  <a:ea typeface="Meiryo" panose="020B0604030504040204" pitchFamily="34" charset="-128"/>
                </a:rPr>
                <a:t>関数</a:t>
              </a:r>
              <a:endParaRPr lang="en-US" altLang="ja-JP" sz="1600" dirty="0">
                <a:solidFill>
                  <a:schemeClr val="bg1"/>
                </a:solidFill>
                <a:latin typeface="Meiryo" panose="020B0604030504040204" pitchFamily="34" charset="-128"/>
                <a:ea typeface="Meiryo" panose="020B0604030504040204" pitchFamily="34" charset="-128"/>
              </a:endParaRPr>
            </a:p>
            <a:p>
              <a:pPr algn="ctr"/>
              <a:r>
                <a:rPr lang="en-US" altLang="ja-JP" sz="1600" dirty="0">
                  <a:solidFill>
                    <a:schemeClr val="bg1"/>
                  </a:solidFill>
                  <a:latin typeface="Meiryo" panose="020B0604030504040204" pitchFamily="34" charset="-128"/>
                  <a:ea typeface="Meiryo" panose="020B0604030504040204" pitchFamily="34" charset="-128"/>
                </a:rPr>
                <a:t>function</a:t>
              </a:r>
              <a:endParaRPr lang="ja-JP" altLang="en-US" sz="1600">
                <a:solidFill>
                  <a:schemeClr val="bg1"/>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25FB292B-E94D-AD94-D6A5-CC552970584D}"/>
                </a:ext>
              </a:extLst>
            </p:cNvPr>
            <p:cNvSpPr txBox="1"/>
            <p:nvPr/>
          </p:nvSpPr>
          <p:spPr>
            <a:xfrm>
              <a:off x="3516275" y="1720583"/>
              <a:ext cx="805029" cy="461665"/>
            </a:xfrm>
            <a:prstGeom prst="rect">
              <a:avLst/>
            </a:prstGeom>
            <a:noFill/>
          </p:spPr>
          <p:txBody>
            <a:bodyPr wrap="none" rtlCol="0">
              <a:spAutoFit/>
            </a:bodyPr>
            <a:lstStyle/>
            <a:p>
              <a:r>
                <a:rPr kumimoji="1" lang="en-US" altLang="ja-JP" sz="2400" b="1" dirty="0">
                  <a:solidFill>
                    <a:schemeClr val="bg1"/>
                  </a:solidFill>
                  <a:latin typeface="Meiryo" panose="020B0604030504040204" pitchFamily="34" charset="-128"/>
                  <a:ea typeface="Meiryo" panose="020B0604030504040204" pitchFamily="34" charset="-128"/>
                </a:rPr>
                <a:t>f(</a:t>
              </a:r>
              <a:r>
                <a:rPr kumimoji="1" lang="en-US" altLang="ja-JP" sz="2400" b="1" i="1" dirty="0">
                  <a:solidFill>
                    <a:schemeClr val="bg1"/>
                  </a:solidFill>
                  <a:latin typeface="Meiryo" panose="020B0604030504040204" pitchFamily="34" charset="-128"/>
                  <a:ea typeface="Meiryo" panose="020B0604030504040204" pitchFamily="34" charset="-128"/>
                </a:rPr>
                <a:t>x</a:t>
              </a:r>
              <a:r>
                <a:rPr kumimoji="1" lang="en-US" altLang="ja-JP" sz="2400" b="1" dirty="0">
                  <a:solidFill>
                    <a:schemeClr val="bg1"/>
                  </a:solidFill>
                  <a:latin typeface="Meiryo" panose="020B0604030504040204" pitchFamily="34" charset="-128"/>
                  <a:ea typeface="Meiryo" panose="020B0604030504040204" pitchFamily="34" charset="-128"/>
                </a:rPr>
                <a:t>)</a:t>
              </a:r>
              <a:endParaRPr kumimoji="1" lang="ja-JP" altLang="en-US" sz="2400" b="1">
                <a:solidFill>
                  <a:schemeClr val="bg1"/>
                </a:solidFill>
                <a:latin typeface="Meiryo" panose="020B0604030504040204" pitchFamily="34" charset="-128"/>
                <a:ea typeface="Meiryo" panose="020B0604030504040204" pitchFamily="34" charset="-128"/>
              </a:endParaRPr>
            </a:p>
          </p:txBody>
        </p:sp>
      </p:grpSp>
      <p:sp>
        <p:nvSpPr>
          <p:cNvPr id="28" name="正方形/長方形 27">
            <a:extLst>
              <a:ext uri="{FF2B5EF4-FFF2-40B4-BE49-F238E27FC236}">
                <a16:creationId xmlns:a16="http://schemas.microsoft.com/office/drawing/2014/main" id="{6FD8C38A-4EDD-3759-72B3-6CC8BBD6E957}"/>
              </a:ext>
            </a:extLst>
          </p:cNvPr>
          <p:cNvSpPr/>
          <p:nvPr/>
        </p:nvSpPr>
        <p:spPr>
          <a:xfrm>
            <a:off x="7203583" y="2022579"/>
            <a:ext cx="1682718" cy="315498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4033D7E1-F78F-0923-13A4-0994569E46B5}"/>
              </a:ext>
            </a:extLst>
          </p:cNvPr>
          <p:cNvSpPr/>
          <p:nvPr/>
        </p:nvSpPr>
        <p:spPr>
          <a:xfrm>
            <a:off x="5119704" y="2177765"/>
            <a:ext cx="1267554" cy="1857371"/>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C5FFF536-D4B3-3BD2-59AA-D99D7BA5952C}"/>
              </a:ext>
            </a:extLst>
          </p:cNvPr>
          <p:cNvSpPr txBox="1"/>
          <p:nvPr/>
        </p:nvSpPr>
        <p:spPr>
          <a:xfrm>
            <a:off x="5401576" y="2634797"/>
            <a:ext cx="697627"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推論</a:t>
            </a:r>
          </a:p>
        </p:txBody>
      </p:sp>
      <p:sp>
        <p:nvSpPr>
          <p:cNvPr id="58" name="テキスト ボックス 57">
            <a:extLst>
              <a:ext uri="{FF2B5EF4-FFF2-40B4-BE49-F238E27FC236}">
                <a16:creationId xmlns:a16="http://schemas.microsoft.com/office/drawing/2014/main" id="{68F459A4-5818-6F80-DF75-0279B18045F8}"/>
              </a:ext>
            </a:extLst>
          </p:cNvPr>
          <p:cNvSpPr txBox="1"/>
          <p:nvPr/>
        </p:nvSpPr>
        <p:spPr>
          <a:xfrm>
            <a:off x="5119701" y="3106450"/>
            <a:ext cx="1260673" cy="738664"/>
          </a:xfrm>
          <a:prstGeom prst="rect">
            <a:avLst/>
          </a:prstGeom>
          <a:noFill/>
        </p:spPr>
        <p:txBody>
          <a:bodyPr wrap="square" rtlCol="0">
            <a:spAutoFit/>
          </a:bodyPr>
          <a:lstStyle/>
          <a:p>
            <a:r>
              <a:rPr lang="ja-JP" altLang="en-US" sz="1050">
                <a:solidFill>
                  <a:schemeClr val="bg1"/>
                </a:solidFill>
                <a:latin typeface="Meiryo" panose="020B0604030504040204" pitchFamily="34" charset="-128"/>
                <a:ea typeface="Meiryo" panose="020B0604030504040204" pitchFamily="34" charset="-128"/>
              </a:rPr>
              <a:t>モデルと比較として特徴の</a:t>
            </a:r>
            <a:r>
              <a:rPr kumimoji="1" lang="ja-JP" altLang="en-US" sz="1050">
                <a:solidFill>
                  <a:schemeClr val="bg1"/>
                </a:solidFill>
                <a:latin typeface="Meiryo" panose="020B0604030504040204" pitchFamily="34" charset="-128"/>
                <a:ea typeface="Meiryo" panose="020B0604030504040204" pitchFamily="34" charset="-128"/>
              </a:rPr>
              <a:t>一致の程度について、確率値</a:t>
            </a:r>
            <a:r>
              <a:rPr lang="ja-JP" altLang="en-US" sz="1050">
                <a:solidFill>
                  <a:schemeClr val="bg1"/>
                </a:solidFill>
                <a:latin typeface="Meiryo" panose="020B0604030504040204" pitchFamily="34" charset="-128"/>
                <a:ea typeface="Meiryo" panose="020B0604030504040204" pitchFamily="34" charset="-128"/>
              </a:rPr>
              <a:t>を得る計算</a:t>
            </a:r>
            <a:endParaRPr kumimoji="1" lang="en-US" altLang="ja-JP" sz="1050" dirty="0">
              <a:solidFill>
                <a:schemeClr val="bg1"/>
              </a:solidFill>
              <a:latin typeface="Meiryo" panose="020B0604030504040204" pitchFamily="34" charset="-128"/>
              <a:ea typeface="Meiryo" panose="020B0604030504040204" pitchFamily="34" charset="-128"/>
            </a:endParaRPr>
          </a:p>
        </p:txBody>
      </p:sp>
      <p:sp>
        <p:nvSpPr>
          <p:cNvPr id="60" name="正方形/長方形 59">
            <a:extLst>
              <a:ext uri="{FF2B5EF4-FFF2-40B4-BE49-F238E27FC236}">
                <a16:creationId xmlns:a16="http://schemas.microsoft.com/office/drawing/2014/main" id="{79923A8D-8CC2-1595-DDD1-A7E87F7376D8}"/>
              </a:ext>
            </a:extLst>
          </p:cNvPr>
          <p:cNvSpPr/>
          <p:nvPr/>
        </p:nvSpPr>
        <p:spPr>
          <a:xfrm>
            <a:off x="5116612" y="942447"/>
            <a:ext cx="1267554" cy="489527"/>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F77E8DEB-0FF2-4439-24D5-44894A94C0D1}"/>
              </a:ext>
            </a:extLst>
          </p:cNvPr>
          <p:cNvSpPr/>
          <p:nvPr/>
        </p:nvSpPr>
        <p:spPr>
          <a:xfrm>
            <a:off x="6574127" y="2177873"/>
            <a:ext cx="504573" cy="185726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テキスト ボックス 61">
            <a:extLst>
              <a:ext uri="{FF2B5EF4-FFF2-40B4-BE49-F238E27FC236}">
                <a16:creationId xmlns:a16="http://schemas.microsoft.com/office/drawing/2014/main" id="{21263695-5169-C297-A6F1-FB9FD5F4A540}"/>
              </a:ext>
            </a:extLst>
          </p:cNvPr>
          <p:cNvSpPr txBox="1"/>
          <p:nvPr/>
        </p:nvSpPr>
        <p:spPr>
          <a:xfrm>
            <a:off x="5401574" y="999291"/>
            <a:ext cx="697627"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入力</a:t>
            </a:r>
          </a:p>
        </p:txBody>
      </p:sp>
      <p:sp>
        <p:nvSpPr>
          <p:cNvPr id="63" name="テキスト ボックス 62">
            <a:extLst>
              <a:ext uri="{FF2B5EF4-FFF2-40B4-BE49-F238E27FC236}">
                <a16:creationId xmlns:a16="http://schemas.microsoft.com/office/drawing/2014/main" id="{A74B3642-F1F7-B57D-6C1B-B0694E727487}"/>
              </a:ext>
            </a:extLst>
          </p:cNvPr>
          <p:cNvSpPr txBox="1"/>
          <p:nvPr/>
        </p:nvSpPr>
        <p:spPr>
          <a:xfrm>
            <a:off x="6608167" y="2829359"/>
            <a:ext cx="492443" cy="605295"/>
          </a:xfrm>
          <a:prstGeom prst="rect">
            <a:avLst/>
          </a:prstGeom>
          <a:noFill/>
        </p:spPr>
        <p:txBody>
          <a:bodyPr vert="eaVert"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出力</a:t>
            </a:r>
          </a:p>
        </p:txBody>
      </p:sp>
      <p:sp>
        <p:nvSpPr>
          <p:cNvPr id="87" name="下矢印 86">
            <a:extLst>
              <a:ext uri="{FF2B5EF4-FFF2-40B4-BE49-F238E27FC236}">
                <a16:creationId xmlns:a16="http://schemas.microsoft.com/office/drawing/2014/main" id="{2379AC4D-82F5-1243-8BAF-F109E11E9379}"/>
              </a:ext>
            </a:extLst>
          </p:cNvPr>
          <p:cNvSpPr/>
          <p:nvPr/>
        </p:nvSpPr>
        <p:spPr>
          <a:xfrm>
            <a:off x="5486997" y="1514345"/>
            <a:ext cx="526780" cy="611582"/>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下矢印 93">
            <a:extLst>
              <a:ext uri="{FF2B5EF4-FFF2-40B4-BE49-F238E27FC236}">
                <a16:creationId xmlns:a16="http://schemas.microsoft.com/office/drawing/2014/main" id="{E4C8DA9D-965B-3759-350E-51D12C7E31CD}"/>
              </a:ext>
            </a:extLst>
          </p:cNvPr>
          <p:cNvSpPr/>
          <p:nvPr/>
        </p:nvSpPr>
        <p:spPr>
          <a:xfrm rot="16200000">
            <a:off x="6243278" y="3077100"/>
            <a:ext cx="526780" cy="265557"/>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BF5D71E1-B81A-795A-3E7A-DC37658F760B}"/>
              </a:ext>
            </a:extLst>
          </p:cNvPr>
          <p:cNvSpPr>
            <a:spLocks noGrp="1"/>
          </p:cNvSpPr>
          <p:nvPr>
            <p:ph type="title"/>
          </p:nvPr>
        </p:nvSpPr>
        <p:spPr/>
        <p:txBody>
          <a:bodyPr/>
          <a:lstStyle/>
          <a:p>
            <a:r>
              <a:rPr kumimoji="1" lang="ja-JP" altLang="en-US"/>
              <a:t>機械学習と</a:t>
            </a:r>
            <a:r>
              <a:rPr lang="en-US" altLang="ja-JP" dirty="0"/>
              <a:t>AI</a:t>
            </a:r>
            <a:r>
              <a:rPr lang="ja-JP" altLang="en-US"/>
              <a:t>アプリケーション</a:t>
            </a:r>
            <a:r>
              <a:rPr lang="en-US" altLang="ja-JP" dirty="0"/>
              <a:t> 1</a:t>
            </a:r>
            <a:endParaRPr kumimoji="1" lang="ja-JP" altLang="en-US"/>
          </a:p>
        </p:txBody>
      </p:sp>
      <p:sp>
        <p:nvSpPr>
          <p:cNvPr id="4" name="正方形/長方形 3">
            <a:extLst>
              <a:ext uri="{FF2B5EF4-FFF2-40B4-BE49-F238E27FC236}">
                <a16:creationId xmlns:a16="http://schemas.microsoft.com/office/drawing/2014/main" id="{205E5650-C742-AC44-7B7A-F4189E2CFD0F}"/>
              </a:ext>
            </a:extLst>
          </p:cNvPr>
          <p:cNvSpPr/>
          <p:nvPr/>
        </p:nvSpPr>
        <p:spPr>
          <a:xfrm>
            <a:off x="2101462" y="2177766"/>
            <a:ext cx="1267554" cy="185737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964EEAB6-6163-F484-3D94-2EFBD4C8F569}"/>
              </a:ext>
            </a:extLst>
          </p:cNvPr>
          <p:cNvSpPr txBox="1"/>
          <p:nvPr/>
        </p:nvSpPr>
        <p:spPr>
          <a:xfrm>
            <a:off x="2383334" y="2634797"/>
            <a:ext cx="697627"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学習</a:t>
            </a:r>
          </a:p>
        </p:txBody>
      </p:sp>
      <p:sp>
        <p:nvSpPr>
          <p:cNvPr id="10" name="円柱 9">
            <a:extLst>
              <a:ext uri="{FF2B5EF4-FFF2-40B4-BE49-F238E27FC236}">
                <a16:creationId xmlns:a16="http://schemas.microsoft.com/office/drawing/2014/main" id="{6D312B81-FB33-77D5-CDEE-3F585AFAE87B}"/>
              </a:ext>
            </a:extLst>
          </p:cNvPr>
          <p:cNvSpPr/>
          <p:nvPr/>
        </p:nvSpPr>
        <p:spPr>
          <a:xfrm>
            <a:off x="3561326" y="2177765"/>
            <a:ext cx="1366068" cy="1857371"/>
          </a:xfrm>
          <a:prstGeom prst="can">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78E740F6-DDBF-566E-DC4C-B97A919CCD4C}"/>
              </a:ext>
            </a:extLst>
          </p:cNvPr>
          <p:cNvSpPr txBox="1"/>
          <p:nvPr/>
        </p:nvSpPr>
        <p:spPr>
          <a:xfrm>
            <a:off x="3767306" y="2634797"/>
            <a:ext cx="954107"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モデル</a:t>
            </a:r>
          </a:p>
        </p:txBody>
      </p:sp>
      <p:sp>
        <p:nvSpPr>
          <p:cNvPr id="57" name="テキスト ボックス 56">
            <a:extLst>
              <a:ext uri="{FF2B5EF4-FFF2-40B4-BE49-F238E27FC236}">
                <a16:creationId xmlns:a16="http://schemas.microsoft.com/office/drawing/2014/main" id="{9CE7A632-01A9-00B8-086E-AC80281C55BC}"/>
              </a:ext>
            </a:extLst>
          </p:cNvPr>
          <p:cNvSpPr txBox="1"/>
          <p:nvPr/>
        </p:nvSpPr>
        <p:spPr>
          <a:xfrm>
            <a:off x="2126445" y="3106450"/>
            <a:ext cx="1267554" cy="577081"/>
          </a:xfrm>
          <a:prstGeom prst="rect">
            <a:avLst/>
          </a:prstGeom>
          <a:noFill/>
        </p:spPr>
        <p:txBody>
          <a:bodyPr wrap="squar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データに含まれる</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規則や法則、特徴</a:t>
            </a:r>
            <a:endParaRPr lang="en-US" altLang="ja-JP" sz="1050" dirty="0">
              <a:solidFill>
                <a:schemeClr val="bg1"/>
              </a:solidFill>
              <a:latin typeface="Meiryo" panose="020B0604030504040204" pitchFamily="34" charset="-128"/>
              <a:ea typeface="Meiryo" panose="020B0604030504040204" pitchFamily="34" charset="-128"/>
            </a:endParaRPr>
          </a:p>
          <a:p>
            <a:r>
              <a:rPr kumimoji="1" lang="ja-JP" altLang="en-US" sz="1050">
                <a:solidFill>
                  <a:schemeClr val="bg1"/>
                </a:solidFill>
                <a:latin typeface="Meiryo" panose="020B0604030504040204" pitchFamily="34" charset="-128"/>
                <a:ea typeface="Meiryo" panose="020B0604030504040204" pitchFamily="34" charset="-128"/>
              </a:rPr>
              <a:t>を見つける計算</a:t>
            </a:r>
          </a:p>
        </p:txBody>
      </p:sp>
      <p:sp>
        <p:nvSpPr>
          <p:cNvPr id="59" name="テキスト ボックス 58">
            <a:extLst>
              <a:ext uri="{FF2B5EF4-FFF2-40B4-BE49-F238E27FC236}">
                <a16:creationId xmlns:a16="http://schemas.microsoft.com/office/drawing/2014/main" id="{782002DA-FE1C-B2BC-ABA1-E6776CD437F0}"/>
              </a:ext>
            </a:extLst>
          </p:cNvPr>
          <p:cNvSpPr txBox="1"/>
          <p:nvPr/>
        </p:nvSpPr>
        <p:spPr>
          <a:xfrm>
            <a:off x="3549960" y="3106450"/>
            <a:ext cx="1428176" cy="738664"/>
          </a:xfrm>
          <a:prstGeom prst="rect">
            <a:avLst/>
          </a:prstGeom>
          <a:noFill/>
        </p:spPr>
        <p:txBody>
          <a:bodyPr wrap="square" rtlCol="0">
            <a:spAutoFit/>
          </a:bodyPr>
          <a:lstStyle/>
          <a:p>
            <a:r>
              <a:rPr kumimoji="1" lang="ja-JP" altLang="en-US" sz="1050">
                <a:solidFill>
                  <a:schemeClr val="bg1"/>
                </a:solidFill>
                <a:latin typeface="Meiryo" panose="020B0604030504040204" pitchFamily="34" charset="-128"/>
                <a:ea typeface="Meiryo" panose="020B0604030504040204" pitchFamily="34" charset="-128"/>
              </a:rPr>
              <a:t>入力に対して、何らかの結果を出力をさせるためのルールや関数、基準、雛形</a:t>
            </a:r>
          </a:p>
        </p:txBody>
      </p:sp>
      <p:sp>
        <p:nvSpPr>
          <p:cNvPr id="92" name="下矢印 91">
            <a:extLst>
              <a:ext uri="{FF2B5EF4-FFF2-40B4-BE49-F238E27FC236}">
                <a16:creationId xmlns:a16="http://schemas.microsoft.com/office/drawing/2014/main" id="{CCDB0089-3F80-1AC5-0E6A-09C265FA82F0}"/>
              </a:ext>
            </a:extLst>
          </p:cNvPr>
          <p:cNvSpPr/>
          <p:nvPr/>
        </p:nvSpPr>
        <p:spPr>
          <a:xfrm rot="16200000">
            <a:off x="3232222" y="3045753"/>
            <a:ext cx="526780" cy="265557"/>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左右矢印 92">
            <a:extLst>
              <a:ext uri="{FF2B5EF4-FFF2-40B4-BE49-F238E27FC236}">
                <a16:creationId xmlns:a16="http://schemas.microsoft.com/office/drawing/2014/main" id="{BF86534E-4639-A7C0-56A0-71DCB74B2D22}"/>
              </a:ext>
            </a:extLst>
          </p:cNvPr>
          <p:cNvSpPr/>
          <p:nvPr/>
        </p:nvSpPr>
        <p:spPr>
          <a:xfrm>
            <a:off x="4890070" y="2946488"/>
            <a:ext cx="298752" cy="482512"/>
          </a:xfrm>
          <a:prstGeom prst="leftRightArrow">
            <a:avLst>
              <a:gd name="adj1" fmla="val 50000"/>
              <a:gd name="adj2" fmla="val 38052"/>
            </a:avLst>
          </a:prstGeom>
          <a:solidFill>
            <a:srgbClr val="FFC000"/>
          </a:solidFill>
          <a:ln w="12700">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円柱 22">
            <a:extLst>
              <a:ext uri="{FF2B5EF4-FFF2-40B4-BE49-F238E27FC236}">
                <a16:creationId xmlns:a16="http://schemas.microsoft.com/office/drawing/2014/main" id="{BB05DF99-3492-8608-74D4-6A5EAD4E00D9}"/>
              </a:ext>
            </a:extLst>
          </p:cNvPr>
          <p:cNvSpPr/>
          <p:nvPr/>
        </p:nvSpPr>
        <p:spPr>
          <a:xfrm>
            <a:off x="230401" y="2177765"/>
            <a:ext cx="1366068" cy="1857371"/>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71379688-05B2-32BA-28FC-5F7AD9A7CE47}"/>
              </a:ext>
            </a:extLst>
          </p:cNvPr>
          <p:cNvSpPr txBox="1"/>
          <p:nvPr/>
        </p:nvSpPr>
        <p:spPr>
          <a:xfrm>
            <a:off x="436381" y="2634797"/>
            <a:ext cx="954107"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データ</a:t>
            </a:r>
          </a:p>
        </p:txBody>
      </p:sp>
      <p:sp>
        <p:nvSpPr>
          <p:cNvPr id="25" name="テキスト ボックス 24">
            <a:extLst>
              <a:ext uri="{FF2B5EF4-FFF2-40B4-BE49-F238E27FC236}">
                <a16:creationId xmlns:a16="http://schemas.microsoft.com/office/drawing/2014/main" id="{4A4C5549-A5DC-A995-9558-A6F167BAA230}"/>
              </a:ext>
            </a:extLst>
          </p:cNvPr>
          <p:cNvSpPr txBox="1"/>
          <p:nvPr/>
        </p:nvSpPr>
        <p:spPr>
          <a:xfrm>
            <a:off x="221424" y="3106450"/>
            <a:ext cx="1361606" cy="577081"/>
          </a:xfrm>
          <a:prstGeom prst="rect">
            <a:avLst/>
          </a:prstGeom>
          <a:noFill/>
        </p:spPr>
        <p:txBody>
          <a:bodyPr wrap="square" rtlCol="0">
            <a:spAutoFit/>
          </a:bodyPr>
          <a:lstStyle/>
          <a:p>
            <a:r>
              <a:rPr kumimoji="1" lang="ja-JP" altLang="en-US" sz="1050">
                <a:solidFill>
                  <a:schemeClr val="bg1"/>
                </a:solidFill>
                <a:latin typeface="Meiryo" panose="020B0604030504040204" pitchFamily="34" charset="-128"/>
                <a:ea typeface="Meiryo" panose="020B0604030504040204" pitchFamily="34" charset="-128"/>
              </a:rPr>
              <a:t>何らかの事実を表現する数値や記号のあつまり</a:t>
            </a:r>
          </a:p>
        </p:txBody>
      </p:sp>
      <p:sp>
        <p:nvSpPr>
          <p:cNvPr id="26" name="下矢印 25">
            <a:extLst>
              <a:ext uri="{FF2B5EF4-FFF2-40B4-BE49-F238E27FC236}">
                <a16:creationId xmlns:a16="http://schemas.microsoft.com/office/drawing/2014/main" id="{081490B7-5901-DAF9-4186-769A12919345}"/>
              </a:ext>
            </a:extLst>
          </p:cNvPr>
          <p:cNvSpPr/>
          <p:nvPr/>
        </p:nvSpPr>
        <p:spPr>
          <a:xfrm rot="16200000">
            <a:off x="1596877" y="2977703"/>
            <a:ext cx="526780" cy="375814"/>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下矢印 26">
            <a:extLst>
              <a:ext uri="{FF2B5EF4-FFF2-40B4-BE49-F238E27FC236}">
                <a16:creationId xmlns:a16="http://schemas.microsoft.com/office/drawing/2014/main" id="{81CF14C9-434A-396E-FC20-E1EE28CD8891}"/>
              </a:ext>
            </a:extLst>
          </p:cNvPr>
          <p:cNvSpPr/>
          <p:nvPr/>
        </p:nvSpPr>
        <p:spPr>
          <a:xfrm rot="16200000">
            <a:off x="6915248" y="3054965"/>
            <a:ext cx="526780" cy="265557"/>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a:extLst>
              <a:ext uri="{FF2B5EF4-FFF2-40B4-BE49-F238E27FC236}">
                <a16:creationId xmlns:a16="http://schemas.microsoft.com/office/drawing/2014/main" id="{C19EA13A-7B58-4B2D-B6A4-5A4DFE3F31CA}"/>
              </a:ext>
            </a:extLst>
          </p:cNvPr>
          <p:cNvSpPr txBox="1"/>
          <p:nvPr/>
        </p:nvSpPr>
        <p:spPr>
          <a:xfrm>
            <a:off x="7225493" y="2675470"/>
            <a:ext cx="1660808" cy="307777"/>
          </a:xfrm>
          <a:prstGeom prst="rect">
            <a:avLst/>
          </a:prstGeom>
          <a:noFill/>
        </p:spPr>
        <p:txBody>
          <a:bodyPr wrap="square">
            <a:spAutoFit/>
          </a:bodyPr>
          <a:lstStyle/>
          <a:p>
            <a:pPr algn="ctr"/>
            <a:r>
              <a:rPr lang="ja-JP" altLang="en-US" sz="1400" b="1">
                <a:solidFill>
                  <a:schemeClr val="bg1"/>
                </a:solidFill>
                <a:latin typeface="Meiryo" panose="020B0604030504040204" pitchFamily="34" charset="-128"/>
                <a:ea typeface="Meiryo" panose="020B0604030504040204" pitchFamily="34" charset="-128"/>
              </a:rPr>
              <a:t>アプリケーション</a:t>
            </a:r>
          </a:p>
        </p:txBody>
      </p:sp>
      <p:sp>
        <p:nvSpPr>
          <p:cNvPr id="30" name="テキスト ボックス 29">
            <a:extLst>
              <a:ext uri="{FF2B5EF4-FFF2-40B4-BE49-F238E27FC236}">
                <a16:creationId xmlns:a16="http://schemas.microsoft.com/office/drawing/2014/main" id="{0178694D-8DE2-2F44-A446-62D2F11A5158}"/>
              </a:ext>
            </a:extLst>
          </p:cNvPr>
          <p:cNvSpPr txBox="1"/>
          <p:nvPr/>
        </p:nvSpPr>
        <p:spPr>
          <a:xfrm>
            <a:off x="7225493" y="3614244"/>
            <a:ext cx="1660808" cy="577081"/>
          </a:xfrm>
          <a:prstGeom prst="rect">
            <a:avLst/>
          </a:prstGeom>
          <a:noFill/>
        </p:spPr>
        <p:txBody>
          <a:bodyPr wrap="square" rtlCol="0">
            <a:spAutoFit/>
          </a:bodyPr>
          <a:lstStyle/>
          <a:p>
            <a:r>
              <a:rPr lang="ja-JP" altLang="en-US" sz="1050">
                <a:solidFill>
                  <a:schemeClr val="bg1"/>
                </a:solidFill>
                <a:latin typeface="Meiryo" panose="020B0604030504040204" pitchFamily="34" charset="-128"/>
                <a:ea typeface="Meiryo" panose="020B0604030504040204" pitchFamily="34" charset="-128"/>
              </a:rPr>
              <a:t>業務ロジックを処理するための手順定めたソフトウェア／プログラム</a:t>
            </a:r>
            <a:endParaRPr kumimoji="1" lang="en-US" altLang="ja-JP" sz="1050" dirty="0">
              <a:solidFill>
                <a:schemeClr val="bg1"/>
              </a:solidFill>
              <a:latin typeface="Meiryo" panose="020B0604030504040204" pitchFamily="34" charset="-128"/>
              <a:ea typeface="Meiryo" panose="020B0604030504040204" pitchFamily="34" charset="-128"/>
            </a:endParaRPr>
          </a:p>
        </p:txBody>
      </p:sp>
      <p:grpSp>
        <p:nvGrpSpPr>
          <p:cNvPr id="38" name="グループ化 37">
            <a:extLst>
              <a:ext uri="{FF2B5EF4-FFF2-40B4-BE49-F238E27FC236}">
                <a16:creationId xmlns:a16="http://schemas.microsoft.com/office/drawing/2014/main" id="{1D914DC3-78C5-D1CC-F577-F3CA39DDE15D}"/>
              </a:ext>
            </a:extLst>
          </p:cNvPr>
          <p:cNvGrpSpPr/>
          <p:nvPr/>
        </p:nvGrpSpPr>
        <p:grpSpPr>
          <a:xfrm>
            <a:off x="1999269" y="5290326"/>
            <a:ext cx="3055269" cy="1142425"/>
            <a:chOff x="1999269" y="5290326"/>
            <a:chExt cx="3055269" cy="1142425"/>
          </a:xfrm>
        </p:grpSpPr>
        <p:sp>
          <p:nvSpPr>
            <p:cNvPr id="31" name="右大かっこ 30">
              <a:extLst>
                <a:ext uri="{FF2B5EF4-FFF2-40B4-BE49-F238E27FC236}">
                  <a16:creationId xmlns:a16="http://schemas.microsoft.com/office/drawing/2014/main" id="{A9E72ACF-E948-8B79-B449-03B4A466684A}"/>
                </a:ext>
              </a:extLst>
            </p:cNvPr>
            <p:cNvSpPr/>
            <p:nvPr/>
          </p:nvSpPr>
          <p:spPr>
            <a:xfrm rot="5400000">
              <a:off x="3440611" y="3951175"/>
              <a:ext cx="147632" cy="2825933"/>
            </a:xfrm>
            <a:prstGeom prst="rightBracket">
              <a:avLst/>
            </a:prstGeom>
            <a:ln>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2958D5AD-7FF6-781B-F2F8-C1A20EB947AE}"/>
                </a:ext>
              </a:extLst>
            </p:cNvPr>
            <p:cNvSpPr txBox="1"/>
            <p:nvPr/>
          </p:nvSpPr>
          <p:spPr>
            <a:xfrm>
              <a:off x="2045381" y="5847976"/>
              <a:ext cx="3009157" cy="584775"/>
            </a:xfrm>
            <a:prstGeom prst="rect">
              <a:avLst/>
            </a:prstGeom>
            <a:noFill/>
          </p:spPr>
          <p:txBody>
            <a:bodyPr wrap="none" rtlCol="0">
              <a:spAutoFit/>
            </a:bodyPr>
            <a:lstStyle/>
            <a:p>
              <a:r>
                <a:rPr kumimoji="1" lang="ja-JP" altLang="en-US" sz="1600">
                  <a:latin typeface="Meiryo" panose="020B0604030504040204" pitchFamily="34" charset="-128"/>
                  <a:ea typeface="Meiryo" panose="020B0604030504040204" pitchFamily="34" charset="-128"/>
                </a:rPr>
                <a:t>入力（</a:t>
              </a:r>
              <a:r>
                <a:rPr kumimoji="1" lang="en-US" altLang="ja-JP" sz="1600" i="1" dirty="0">
                  <a:latin typeface="Meiryo" panose="020B0604030504040204" pitchFamily="34" charset="-128"/>
                  <a:ea typeface="Meiryo" panose="020B0604030504040204" pitchFamily="34" charset="-128"/>
                </a:rPr>
                <a:t>x</a:t>
              </a:r>
              <a:r>
                <a:rPr kumimoji="1" lang="ja-JP" altLang="en-US" sz="1600">
                  <a:latin typeface="Meiryo" panose="020B0604030504040204" pitchFamily="34" charset="-128"/>
                  <a:ea typeface="Meiryo" panose="020B0604030504040204" pitchFamily="34" charset="-128"/>
                </a:rPr>
                <a:t>）から出力（</a:t>
              </a:r>
              <a:r>
                <a:rPr kumimoji="1" lang="en-US" altLang="ja-JP" sz="1600" i="1" dirty="0">
                  <a:latin typeface="Meiryo" panose="020B0604030504040204" pitchFamily="34" charset="-128"/>
                  <a:ea typeface="Meiryo" panose="020B0604030504040204" pitchFamily="34" charset="-128"/>
                </a:rPr>
                <a:t>y</a:t>
              </a:r>
              <a:r>
                <a:rPr kumimoji="1" lang="ja-JP" altLang="en-US" sz="1600">
                  <a:latin typeface="Meiryo" panose="020B0604030504040204" pitchFamily="34" charset="-128"/>
                  <a:ea typeface="Meiryo" panose="020B0604030504040204" pitchFamily="34" charset="-128"/>
                </a:rPr>
                <a:t>）を</a:t>
              </a:r>
              <a:endParaRPr kumimoji="1" lang="en-US" altLang="ja-JP" sz="1600" dirty="0">
                <a:latin typeface="Meiryo" panose="020B0604030504040204" pitchFamily="34" charset="-128"/>
                <a:ea typeface="Meiryo" panose="020B0604030504040204" pitchFamily="34" charset="-128"/>
              </a:endParaRPr>
            </a:p>
            <a:p>
              <a:r>
                <a:rPr kumimoji="1" lang="ja-JP" altLang="en-US" sz="1600">
                  <a:latin typeface="Meiryo" panose="020B0604030504040204" pitchFamily="34" charset="-128"/>
                  <a:ea typeface="Meiryo" panose="020B0604030504040204" pitchFamily="34" charset="-128"/>
                </a:rPr>
                <a:t>導くための関数</a:t>
              </a:r>
              <a:r>
                <a:rPr kumimoji="1" lang="en-US" altLang="ja-JP" sz="1600" dirty="0">
                  <a:latin typeface="Meiryo" panose="020B0604030504040204" pitchFamily="34" charset="-128"/>
                  <a:ea typeface="Meiryo" panose="020B0604030504040204" pitchFamily="34" charset="-128"/>
                </a:rPr>
                <a:t>f(</a:t>
              </a:r>
              <a:r>
                <a:rPr kumimoji="1" lang="en-US" altLang="ja-JP" sz="1600" i="1" dirty="0">
                  <a:latin typeface="Meiryo" panose="020B0604030504040204" pitchFamily="34" charset="-128"/>
                  <a:ea typeface="Meiryo" panose="020B0604030504040204" pitchFamily="34" charset="-128"/>
                </a:rPr>
                <a:t>x</a:t>
              </a:r>
              <a:r>
                <a:rPr kumimoji="1" lang="en-US" altLang="ja-JP" sz="1600" dirty="0">
                  <a:latin typeface="Meiryo" panose="020B0604030504040204" pitchFamily="34" charset="-128"/>
                  <a:ea typeface="Meiryo" panose="020B0604030504040204" pitchFamily="34" charset="-128"/>
                </a:rPr>
                <a:t>)</a:t>
              </a:r>
              <a:r>
                <a:rPr kumimoji="1" lang="ja-JP" altLang="en-US" sz="1600">
                  <a:latin typeface="Meiryo" panose="020B0604030504040204" pitchFamily="34" charset="-128"/>
                  <a:ea typeface="Meiryo" panose="020B0604030504040204" pitchFamily="34" charset="-128"/>
                </a:rPr>
                <a:t>を作る計算</a:t>
              </a:r>
              <a:endParaRPr kumimoji="1" lang="en-US" altLang="ja-JP" sz="1600" dirty="0">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04B16C12-6367-FF08-BB61-DB183EE522AC}"/>
                </a:ext>
              </a:extLst>
            </p:cNvPr>
            <p:cNvSpPr txBox="1"/>
            <p:nvPr/>
          </p:nvSpPr>
          <p:spPr>
            <a:xfrm>
              <a:off x="1999269" y="5530282"/>
              <a:ext cx="2738250" cy="369332"/>
            </a:xfrm>
            <a:prstGeom prst="rect">
              <a:avLst/>
            </a:prstGeom>
            <a:noFill/>
          </p:spPr>
          <p:txBody>
            <a:bodyPr wrap="none" rtlCol="0">
              <a:spAutoFit/>
            </a:bodyPr>
            <a:lstStyle/>
            <a:p>
              <a:r>
                <a:rPr kumimoji="1" lang="ja-JP" altLang="en-US" b="1">
                  <a:latin typeface="Meiryo" panose="020B0604030504040204" pitchFamily="34" charset="-128"/>
                  <a:ea typeface="Meiryo" panose="020B0604030504040204" pitchFamily="34" charset="-128"/>
                </a:rPr>
                <a:t>機械学習</a:t>
              </a:r>
              <a:r>
                <a:rPr kumimoji="1" lang="en-US" altLang="ja-JP" sz="1100" dirty="0">
                  <a:latin typeface="Meiryo" panose="020B0604030504040204" pitchFamily="34" charset="-128"/>
                  <a:ea typeface="Meiryo" panose="020B0604030504040204" pitchFamily="34" charset="-128"/>
                </a:rPr>
                <a:t>machine Learning</a:t>
              </a:r>
              <a:r>
                <a:rPr kumimoji="1" lang="ja-JP" altLang="en-US" sz="1600">
                  <a:latin typeface="Meiryo" panose="020B0604030504040204" pitchFamily="34" charset="-128"/>
                  <a:ea typeface="Meiryo" panose="020B0604030504040204" pitchFamily="34" charset="-128"/>
                </a:rPr>
                <a:t>とは</a:t>
              </a:r>
              <a:endParaRPr kumimoji="1" lang="en-US" altLang="ja-JP" sz="1600" dirty="0">
                <a:latin typeface="Meiryo" panose="020B0604030504040204" pitchFamily="34" charset="-128"/>
                <a:ea typeface="Meiryo" panose="020B0604030504040204" pitchFamily="34" charset="-128"/>
              </a:endParaRPr>
            </a:p>
          </p:txBody>
        </p:sp>
      </p:grpSp>
      <p:sp>
        <p:nvSpPr>
          <p:cNvPr id="34" name="テキスト ボックス 33">
            <a:extLst>
              <a:ext uri="{FF2B5EF4-FFF2-40B4-BE49-F238E27FC236}">
                <a16:creationId xmlns:a16="http://schemas.microsoft.com/office/drawing/2014/main" id="{4026AE55-FFC1-48D8-7A45-35C582341C5A}"/>
              </a:ext>
            </a:extLst>
          </p:cNvPr>
          <p:cNvSpPr txBox="1"/>
          <p:nvPr/>
        </p:nvSpPr>
        <p:spPr>
          <a:xfrm>
            <a:off x="6396033" y="956377"/>
            <a:ext cx="380232" cy="461665"/>
          </a:xfrm>
          <a:prstGeom prst="rect">
            <a:avLst/>
          </a:prstGeom>
          <a:noFill/>
        </p:spPr>
        <p:txBody>
          <a:bodyPr wrap="none" rtlCol="0">
            <a:spAutoFit/>
          </a:bodyPr>
          <a:lstStyle/>
          <a:p>
            <a:r>
              <a:rPr kumimoji="1" lang="en-US" altLang="ja-JP" sz="2400" b="1" i="1" dirty="0">
                <a:latin typeface="Meiryo" panose="020B0604030504040204" pitchFamily="34" charset="-128"/>
                <a:ea typeface="Meiryo" panose="020B0604030504040204" pitchFamily="34" charset="-128"/>
              </a:rPr>
              <a:t>x</a:t>
            </a:r>
            <a:endParaRPr kumimoji="1" lang="ja-JP" altLang="en-US" sz="2400" b="1" i="1">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6BE47CE8-102B-6BD0-02EF-DCDEC157F44E}"/>
              </a:ext>
            </a:extLst>
          </p:cNvPr>
          <p:cNvSpPr txBox="1"/>
          <p:nvPr/>
        </p:nvSpPr>
        <p:spPr>
          <a:xfrm>
            <a:off x="6649796" y="1768292"/>
            <a:ext cx="370614" cy="461665"/>
          </a:xfrm>
          <a:prstGeom prst="rect">
            <a:avLst/>
          </a:prstGeom>
          <a:noFill/>
        </p:spPr>
        <p:txBody>
          <a:bodyPr wrap="none" rtlCol="0">
            <a:spAutoFit/>
          </a:bodyPr>
          <a:lstStyle/>
          <a:p>
            <a:r>
              <a:rPr kumimoji="1" lang="en-US" altLang="ja-JP" sz="2400" b="1" i="1" dirty="0">
                <a:latin typeface="Meiryo" panose="020B0604030504040204" pitchFamily="34" charset="-128"/>
                <a:ea typeface="Meiryo" panose="020B0604030504040204" pitchFamily="34" charset="-128"/>
              </a:rPr>
              <a:t>y</a:t>
            </a:r>
            <a:endParaRPr kumimoji="1" lang="ja-JP" altLang="en-US" sz="2400" b="1" i="1">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99536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animEffect transition="in" filter="fade">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nodeType="click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additive="base">
                                        <p:cTn id="24" dur="500"/>
                                        <p:tgtEl>
                                          <p:spTgt spid="38"/>
                                        </p:tgtEl>
                                        <p:attrNameLst>
                                          <p:attrName>ppt_y</p:attrName>
                                        </p:attrNameLst>
                                      </p:cBhvr>
                                      <p:tavLst>
                                        <p:tav tm="0">
                                          <p:val>
                                            <p:strVal val="#ppt_y-#ppt_h*1.125000"/>
                                          </p:val>
                                        </p:tav>
                                        <p:tav tm="100000">
                                          <p:val>
                                            <p:strVal val="#ppt_y"/>
                                          </p:val>
                                        </p:tav>
                                      </p:tavLst>
                                    </p:anim>
                                    <p:animEffect transition="in" filter="wipe(down)">
                                      <p:cBhvr>
                                        <p:cTn id="2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96E69E21-0B9E-2A99-F062-D341706BC7EE}"/>
              </a:ext>
            </a:extLst>
          </p:cNvPr>
          <p:cNvGrpSpPr/>
          <p:nvPr/>
        </p:nvGrpSpPr>
        <p:grpSpPr>
          <a:xfrm>
            <a:off x="4990500" y="1620785"/>
            <a:ext cx="3941146" cy="4925317"/>
            <a:chOff x="4990500" y="1620785"/>
            <a:chExt cx="3941146" cy="4925317"/>
          </a:xfrm>
        </p:grpSpPr>
        <p:sp>
          <p:nvSpPr>
            <p:cNvPr id="13" name="正方形/長方形 12">
              <a:extLst>
                <a:ext uri="{FF2B5EF4-FFF2-40B4-BE49-F238E27FC236}">
                  <a16:creationId xmlns:a16="http://schemas.microsoft.com/office/drawing/2014/main" id="{3A035F7D-CDE5-BFB4-A706-019C9CAB3A14}"/>
                </a:ext>
              </a:extLst>
            </p:cNvPr>
            <p:cNvSpPr/>
            <p:nvPr/>
          </p:nvSpPr>
          <p:spPr>
            <a:xfrm>
              <a:off x="4999477" y="1620785"/>
              <a:ext cx="3923099" cy="42393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0730B125-B91F-58A8-4D72-65167185F184}"/>
                </a:ext>
              </a:extLst>
            </p:cNvPr>
            <p:cNvSpPr txBox="1"/>
            <p:nvPr/>
          </p:nvSpPr>
          <p:spPr>
            <a:xfrm>
              <a:off x="6430510" y="1768113"/>
              <a:ext cx="2501136" cy="369332"/>
            </a:xfrm>
            <a:prstGeom prst="rect">
              <a:avLst/>
            </a:prstGeom>
            <a:noFill/>
          </p:spPr>
          <p:txBody>
            <a:bodyPr wrap="square" rtlCol="0">
              <a:spAutoFit/>
            </a:bodyPr>
            <a:lstStyle/>
            <a:p>
              <a:pPr algn="ctr"/>
              <a:r>
                <a:rPr kumimoji="1" lang="en-US" altLang="ja-JP" b="1" dirty="0">
                  <a:solidFill>
                    <a:schemeClr val="bg1"/>
                  </a:solidFill>
                  <a:latin typeface="Meiryo" panose="020B0604030504040204" pitchFamily="34" charset="-128"/>
                  <a:ea typeface="Meiryo" panose="020B0604030504040204" pitchFamily="34" charset="-128"/>
                </a:rPr>
                <a:t>AI</a:t>
              </a:r>
              <a:r>
                <a:rPr kumimoji="1" lang="ja-JP" altLang="en-US" b="1">
                  <a:solidFill>
                    <a:schemeClr val="bg1"/>
                  </a:solidFill>
                  <a:latin typeface="Meiryo" panose="020B0604030504040204" pitchFamily="34" charset="-128"/>
                  <a:ea typeface="Meiryo" panose="020B0604030504040204" pitchFamily="34" charset="-128"/>
                </a:rPr>
                <a:t>アプリケーション</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85" name="正方形/長方形 84">
              <a:extLst>
                <a:ext uri="{FF2B5EF4-FFF2-40B4-BE49-F238E27FC236}">
                  <a16:creationId xmlns:a16="http://schemas.microsoft.com/office/drawing/2014/main" id="{D25BB277-5B3F-3AF9-0346-1D9F8647D4B3}"/>
                </a:ext>
              </a:extLst>
            </p:cNvPr>
            <p:cNvSpPr/>
            <p:nvPr/>
          </p:nvSpPr>
          <p:spPr>
            <a:xfrm>
              <a:off x="4990500" y="6069158"/>
              <a:ext cx="3923099" cy="44284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テキスト ボックス 85">
              <a:extLst>
                <a:ext uri="{FF2B5EF4-FFF2-40B4-BE49-F238E27FC236}">
                  <a16:creationId xmlns:a16="http://schemas.microsoft.com/office/drawing/2014/main" id="{B85F3175-055C-8138-5FFC-3B7C4AB5879E}"/>
                </a:ext>
              </a:extLst>
            </p:cNvPr>
            <p:cNvSpPr txBox="1"/>
            <p:nvPr/>
          </p:nvSpPr>
          <p:spPr>
            <a:xfrm>
              <a:off x="6459029" y="6145992"/>
              <a:ext cx="1210588"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実行結果</a:t>
              </a:r>
            </a:p>
          </p:txBody>
        </p:sp>
        <p:sp>
          <p:nvSpPr>
            <p:cNvPr id="88" name="曲折矢印 87">
              <a:extLst>
                <a:ext uri="{FF2B5EF4-FFF2-40B4-BE49-F238E27FC236}">
                  <a16:creationId xmlns:a16="http://schemas.microsoft.com/office/drawing/2014/main" id="{0B3291B0-B68A-E540-5F08-B70B86EB87E3}"/>
                </a:ext>
              </a:extLst>
            </p:cNvPr>
            <p:cNvSpPr/>
            <p:nvPr/>
          </p:nvSpPr>
          <p:spPr>
            <a:xfrm rot="5400000">
              <a:off x="6196249" y="4051339"/>
              <a:ext cx="3000149" cy="967285"/>
            </a:xfrm>
            <a:prstGeom prst="ben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E3C6457B-FC31-CB4C-4A9D-5CF260F10279}"/>
                </a:ext>
              </a:extLst>
            </p:cNvPr>
            <p:cNvSpPr txBox="1"/>
            <p:nvPr/>
          </p:nvSpPr>
          <p:spPr>
            <a:xfrm>
              <a:off x="7107778" y="2594874"/>
              <a:ext cx="1578031" cy="400110"/>
            </a:xfrm>
            <a:prstGeom prst="rect">
              <a:avLst/>
            </a:prstGeom>
            <a:noFill/>
          </p:spPr>
          <p:txBody>
            <a:bodyPr wrap="square" rtlCol="0">
              <a:spAutoFit/>
            </a:bodyPr>
            <a:lstStyle/>
            <a:p>
              <a:pPr algn="ctr"/>
              <a:r>
                <a:rPr lang="ja-JP" altLang="en-US" sz="2000" b="1">
                  <a:solidFill>
                    <a:schemeClr val="bg1"/>
                  </a:solidFill>
                  <a:latin typeface="Meiryo" panose="020B0604030504040204" pitchFamily="34" charset="-128"/>
                  <a:ea typeface="Meiryo" panose="020B0604030504040204" pitchFamily="34" charset="-128"/>
                </a:rPr>
                <a:t>分　類</a:t>
              </a:r>
              <a:endParaRPr kumimoji="1" lang="ja-JP" altLang="en-US" sz="2000" b="1">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E0D9479C-8581-2314-FED9-B2FB2E4230A8}"/>
                </a:ext>
              </a:extLst>
            </p:cNvPr>
            <p:cNvSpPr txBox="1"/>
            <p:nvPr/>
          </p:nvSpPr>
          <p:spPr>
            <a:xfrm>
              <a:off x="7107776" y="2950534"/>
              <a:ext cx="1578031" cy="400110"/>
            </a:xfrm>
            <a:prstGeom prst="rect">
              <a:avLst/>
            </a:prstGeom>
            <a:noFill/>
          </p:spPr>
          <p:txBody>
            <a:bodyPr wrap="square" rtlCol="0">
              <a:spAutoFit/>
            </a:bodyPr>
            <a:lstStyle/>
            <a:p>
              <a:pPr algn="ctr"/>
              <a:r>
                <a:rPr lang="ja-JP" altLang="en-US" sz="2000" b="1">
                  <a:solidFill>
                    <a:schemeClr val="bg1"/>
                  </a:solidFill>
                  <a:latin typeface="Meiryo" panose="020B0604030504040204" pitchFamily="34" charset="-128"/>
                  <a:ea typeface="Meiryo" panose="020B0604030504040204" pitchFamily="34" charset="-128"/>
                </a:rPr>
                <a:t>予　測</a:t>
              </a:r>
              <a:endParaRPr kumimoji="1" lang="ja-JP" altLang="en-US" sz="2000" b="1">
                <a:solidFill>
                  <a:schemeClr val="bg1"/>
                </a:solidFill>
                <a:latin typeface="Meiryo" panose="020B0604030504040204" pitchFamily="34" charset="-128"/>
                <a:ea typeface="Meiryo" panose="020B0604030504040204" pitchFamily="34" charset="-128"/>
              </a:endParaRPr>
            </a:p>
          </p:txBody>
        </p:sp>
        <p:grpSp>
          <p:nvGrpSpPr>
            <p:cNvPr id="64" name="グループ化 63">
              <a:extLst>
                <a:ext uri="{FF2B5EF4-FFF2-40B4-BE49-F238E27FC236}">
                  <a16:creationId xmlns:a16="http://schemas.microsoft.com/office/drawing/2014/main" id="{CC3CE10A-0596-0759-01DD-106FEEB2E2A5}"/>
                </a:ext>
              </a:extLst>
            </p:cNvPr>
            <p:cNvGrpSpPr/>
            <p:nvPr/>
          </p:nvGrpSpPr>
          <p:grpSpPr>
            <a:xfrm>
              <a:off x="5372267" y="4273191"/>
              <a:ext cx="3292582" cy="1450391"/>
              <a:chOff x="5074243" y="1853572"/>
              <a:chExt cx="3292582" cy="1450391"/>
            </a:xfrm>
          </p:grpSpPr>
          <p:sp>
            <p:nvSpPr>
              <p:cNvPr id="65" name="テキスト ボックス 64">
                <a:extLst>
                  <a:ext uri="{FF2B5EF4-FFF2-40B4-BE49-F238E27FC236}">
                    <a16:creationId xmlns:a16="http://schemas.microsoft.com/office/drawing/2014/main" id="{E779B661-8D64-CDC9-9A53-C2234CCD605A}"/>
                  </a:ext>
                </a:extLst>
              </p:cNvPr>
              <p:cNvSpPr txBox="1"/>
              <p:nvPr/>
            </p:nvSpPr>
            <p:spPr>
              <a:xfrm>
                <a:off x="6195276" y="2284163"/>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音声認識</a:t>
                </a:r>
              </a:p>
            </p:txBody>
          </p:sp>
          <p:sp>
            <p:nvSpPr>
              <p:cNvPr id="66" name="テキスト ボックス 65">
                <a:extLst>
                  <a:ext uri="{FF2B5EF4-FFF2-40B4-BE49-F238E27FC236}">
                    <a16:creationId xmlns:a16="http://schemas.microsoft.com/office/drawing/2014/main" id="{9019B942-EA8E-E610-37A7-76A61700CFC4}"/>
                  </a:ext>
                </a:extLst>
              </p:cNvPr>
              <p:cNvSpPr txBox="1"/>
              <p:nvPr/>
            </p:nvSpPr>
            <p:spPr>
              <a:xfrm>
                <a:off x="7701723" y="2075155"/>
                <a:ext cx="646331"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顔認証</a:t>
                </a:r>
              </a:p>
            </p:txBody>
          </p:sp>
          <p:sp>
            <p:nvSpPr>
              <p:cNvPr id="67" name="テキスト ボックス 66">
                <a:extLst>
                  <a:ext uri="{FF2B5EF4-FFF2-40B4-BE49-F238E27FC236}">
                    <a16:creationId xmlns:a16="http://schemas.microsoft.com/office/drawing/2014/main" id="{7DEBEEF9-C878-BAB6-9643-2BE3D1B3F29B}"/>
                  </a:ext>
                </a:extLst>
              </p:cNvPr>
              <p:cNvSpPr txBox="1"/>
              <p:nvPr/>
            </p:nvSpPr>
            <p:spPr>
              <a:xfrm>
                <a:off x="6191356" y="3018287"/>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自動運転</a:t>
                </a:r>
              </a:p>
            </p:txBody>
          </p:sp>
          <p:sp>
            <p:nvSpPr>
              <p:cNvPr id="68" name="テキスト ボックス 67">
                <a:extLst>
                  <a:ext uri="{FF2B5EF4-FFF2-40B4-BE49-F238E27FC236}">
                    <a16:creationId xmlns:a16="http://schemas.microsoft.com/office/drawing/2014/main" id="{3E974919-2D5A-D44A-1D1B-335FC2A5DECD}"/>
                  </a:ext>
                </a:extLst>
              </p:cNvPr>
              <p:cNvSpPr txBox="1"/>
              <p:nvPr/>
            </p:nvSpPr>
            <p:spPr>
              <a:xfrm>
                <a:off x="6823921" y="2068146"/>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創薬支援</a:t>
                </a:r>
              </a:p>
            </p:txBody>
          </p:sp>
          <p:sp>
            <p:nvSpPr>
              <p:cNvPr id="69" name="テキスト ボックス 68">
                <a:extLst>
                  <a:ext uri="{FF2B5EF4-FFF2-40B4-BE49-F238E27FC236}">
                    <a16:creationId xmlns:a16="http://schemas.microsoft.com/office/drawing/2014/main" id="{52FF7104-DE7D-9ACB-4478-CF2D823C5E1F}"/>
                  </a:ext>
                </a:extLst>
              </p:cNvPr>
              <p:cNvSpPr txBox="1"/>
              <p:nvPr/>
            </p:nvSpPr>
            <p:spPr>
              <a:xfrm>
                <a:off x="5076039" y="2070094"/>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天気予報</a:t>
                </a:r>
              </a:p>
            </p:txBody>
          </p:sp>
          <p:sp>
            <p:nvSpPr>
              <p:cNvPr id="70" name="テキスト ボックス 69">
                <a:extLst>
                  <a:ext uri="{FF2B5EF4-FFF2-40B4-BE49-F238E27FC236}">
                    <a16:creationId xmlns:a16="http://schemas.microsoft.com/office/drawing/2014/main" id="{3EEDACED-574F-E41C-41D4-E58CA438ADBE}"/>
                  </a:ext>
                </a:extLst>
              </p:cNvPr>
              <p:cNvSpPr txBox="1"/>
              <p:nvPr/>
            </p:nvSpPr>
            <p:spPr>
              <a:xfrm>
                <a:off x="7566606" y="3000412"/>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画像診断</a:t>
                </a:r>
              </a:p>
            </p:txBody>
          </p:sp>
          <p:sp>
            <p:nvSpPr>
              <p:cNvPr id="71" name="テキスト ボックス 70">
                <a:extLst>
                  <a:ext uri="{FF2B5EF4-FFF2-40B4-BE49-F238E27FC236}">
                    <a16:creationId xmlns:a16="http://schemas.microsoft.com/office/drawing/2014/main" id="{A963D208-53DE-6A24-9178-C9CC0DC83542}"/>
                  </a:ext>
                </a:extLst>
              </p:cNvPr>
              <p:cNvSpPr txBox="1"/>
              <p:nvPr/>
            </p:nvSpPr>
            <p:spPr>
              <a:xfrm>
                <a:off x="5074243" y="2289085"/>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人材採用</a:t>
                </a:r>
              </a:p>
            </p:txBody>
          </p:sp>
          <p:sp>
            <p:nvSpPr>
              <p:cNvPr id="72" name="テキスト ボックス 71">
                <a:extLst>
                  <a:ext uri="{FF2B5EF4-FFF2-40B4-BE49-F238E27FC236}">
                    <a16:creationId xmlns:a16="http://schemas.microsoft.com/office/drawing/2014/main" id="{C0300FAB-B57F-6782-2942-B5F6DEB26DE6}"/>
                  </a:ext>
                </a:extLst>
              </p:cNvPr>
              <p:cNvSpPr txBox="1"/>
              <p:nvPr/>
            </p:nvSpPr>
            <p:spPr>
              <a:xfrm>
                <a:off x="5081192" y="2523853"/>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故障予測</a:t>
                </a:r>
              </a:p>
            </p:txBody>
          </p:sp>
          <p:sp>
            <p:nvSpPr>
              <p:cNvPr id="73" name="テキスト ボックス 72">
                <a:extLst>
                  <a:ext uri="{FF2B5EF4-FFF2-40B4-BE49-F238E27FC236}">
                    <a16:creationId xmlns:a16="http://schemas.microsoft.com/office/drawing/2014/main" id="{8FD6A851-6D94-39DB-197C-C997F51B297B}"/>
                  </a:ext>
                </a:extLst>
              </p:cNvPr>
              <p:cNvSpPr txBox="1"/>
              <p:nvPr/>
            </p:nvSpPr>
            <p:spPr>
              <a:xfrm>
                <a:off x="6114439" y="2508799"/>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機械翻訳</a:t>
                </a:r>
              </a:p>
            </p:txBody>
          </p:sp>
          <p:sp>
            <p:nvSpPr>
              <p:cNvPr id="74" name="テキスト ボックス 73">
                <a:extLst>
                  <a:ext uri="{FF2B5EF4-FFF2-40B4-BE49-F238E27FC236}">
                    <a16:creationId xmlns:a16="http://schemas.microsoft.com/office/drawing/2014/main" id="{D673E16C-2035-1D84-7C6D-A2F3C9A914D6}"/>
                  </a:ext>
                </a:extLst>
              </p:cNvPr>
              <p:cNvSpPr txBox="1"/>
              <p:nvPr/>
            </p:nvSpPr>
            <p:spPr>
              <a:xfrm>
                <a:off x="7086639" y="2521970"/>
                <a:ext cx="1261884"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競技アドバイス</a:t>
                </a:r>
              </a:p>
            </p:txBody>
          </p:sp>
          <p:sp>
            <p:nvSpPr>
              <p:cNvPr id="75" name="テキスト ボックス 74">
                <a:extLst>
                  <a:ext uri="{FF2B5EF4-FFF2-40B4-BE49-F238E27FC236}">
                    <a16:creationId xmlns:a16="http://schemas.microsoft.com/office/drawing/2014/main" id="{9AE47358-88B8-4FE5-CCF5-188560CC45D8}"/>
                  </a:ext>
                </a:extLst>
              </p:cNvPr>
              <p:cNvSpPr txBox="1"/>
              <p:nvPr/>
            </p:nvSpPr>
            <p:spPr>
              <a:xfrm>
                <a:off x="5968354" y="2068146"/>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惑星探査</a:t>
                </a:r>
              </a:p>
            </p:txBody>
          </p:sp>
          <p:sp>
            <p:nvSpPr>
              <p:cNvPr id="76" name="テキスト ボックス 75">
                <a:extLst>
                  <a:ext uri="{FF2B5EF4-FFF2-40B4-BE49-F238E27FC236}">
                    <a16:creationId xmlns:a16="http://schemas.microsoft.com/office/drawing/2014/main" id="{F2375EE2-7A5E-B254-6036-1E30EC44D49C}"/>
                  </a:ext>
                </a:extLst>
              </p:cNvPr>
              <p:cNvSpPr txBox="1"/>
              <p:nvPr/>
            </p:nvSpPr>
            <p:spPr>
              <a:xfrm>
                <a:off x="5079682" y="2758621"/>
                <a:ext cx="1107996" cy="276999"/>
              </a:xfrm>
              <a:prstGeom prst="rect">
                <a:avLst/>
              </a:prstGeom>
              <a:noFill/>
            </p:spPr>
            <p:txBody>
              <a:bodyPr wrap="none" rtlCol="0">
                <a:spAutoFit/>
              </a:bodyPr>
              <a:lstStyle/>
              <a:p>
                <a:pPr algn="ctr"/>
                <a:r>
                  <a:rPr lang="ja-JP" altLang="en-US" sz="1200">
                    <a:solidFill>
                      <a:schemeClr val="bg1"/>
                    </a:solidFill>
                    <a:latin typeface="Meiryo" panose="020B0604030504040204" pitchFamily="34" charset="-128"/>
                    <a:ea typeface="Meiryo" panose="020B0604030504040204" pitchFamily="34" charset="-128"/>
                  </a:rPr>
                  <a:t>ヒビ割れ点検</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77" name="テキスト ボックス 76">
                <a:extLst>
                  <a:ext uri="{FF2B5EF4-FFF2-40B4-BE49-F238E27FC236}">
                    <a16:creationId xmlns:a16="http://schemas.microsoft.com/office/drawing/2014/main" id="{00F70B1C-6113-27CC-FE47-70AE59FAFDAB}"/>
                  </a:ext>
                </a:extLst>
              </p:cNvPr>
              <p:cNvSpPr txBox="1"/>
              <p:nvPr/>
            </p:nvSpPr>
            <p:spPr>
              <a:xfrm>
                <a:off x="5074243" y="3026964"/>
                <a:ext cx="1107996"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製品品質検査</a:t>
                </a:r>
              </a:p>
            </p:txBody>
          </p:sp>
          <p:sp>
            <p:nvSpPr>
              <p:cNvPr id="78" name="テキスト ボックス 77">
                <a:extLst>
                  <a:ext uri="{FF2B5EF4-FFF2-40B4-BE49-F238E27FC236}">
                    <a16:creationId xmlns:a16="http://schemas.microsoft.com/office/drawing/2014/main" id="{7255BF8B-31BE-9B31-648D-B0E1F630D81C}"/>
                  </a:ext>
                </a:extLst>
              </p:cNvPr>
              <p:cNvSpPr txBox="1"/>
              <p:nvPr/>
            </p:nvSpPr>
            <p:spPr>
              <a:xfrm>
                <a:off x="5079682" y="1853573"/>
                <a:ext cx="1107996"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気候変動予測</a:t>
                </a:r>
              </a:p>
            </p:txBody>
          </p:sp>
          <p:sp>
            <p:nvSpPr>
              <p:cNvPr id="79" name="テキスト ボックス 78">
                <a:extLst>
                  <a:ext uri="{FF2B5EF4-FFF2-40B4-BE49-F238E27FC236}">
                    <a16:creationId xmlns:a16="http://schemas.microsoft.com/office/drawing/2014/main" id="{0120BF70-F0DA-45DA-19E8-D1E093ED48F6}"/>
                  </a:ext>
                </a:extLst>
              </p:cNvPr>
              <p:cNvSpPr txBox="1"/>
              <p:nvPr/>
            </p:nvSpPr>
            <p:spPr>
              <a:xfrm>
                <a:off x="6392182" y="1853572"/>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接客応対</a:t>
                </a:r>
              </a:p>
            </p:txBody>
          </p:sp>
          <p:sp>
            <p:nvSpPr>
              <p:cNvPr id="80" name="テキスト ボックス 79">
                <a:extLst>
                  <a:ext uri="{FF2B5EF4-FFF2-40B4-BE49-F238E27FC236}">
                    <a16:creationId xmlns:a16="http://schemas.microsoft.com/office/drawing/2014/main" id="{88040AC2-5D13-2A91-22BD-16AF24AEEC8B}"/>
                  </a:ext>
                </a:extLst>
              </p:cNvPr>
              <p:cNvSpPr txBox="1"/>
              <p:nvPr/>
            </p:nvSpPr>
            <p:spPr>
              <a:xfrm>
                <a:off x="7258829" y="1853572"/>
                <a:ext cx="1107996"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ヘルプデスク</a:t>
                </a:r>
              </a:p>
            </p:txBody>
          </p:sp>
          <p:sp>
            <p:nvSpPr>
              <p:cNvPr id="81" name="テキスト ボックス 80">
                <a:extLst>
                  <a:ext uri="{FF2B5EF4-FFF2-40B4-BE49-F238E27FC236}">
                    <a16:creationId xmlns:a16="http://schemas.microsoft.com/office/drawing/2014/main" id="{ADD27EF1-4CF0-6087-F5E3-AC6E96174C01}"/>
                  </a:ext>
                </a:extLst>
              </p:cNvPr>
              <p:cNvSpPr txBox="1"/>
              <p:nvPr/>
            </p:nvSpPr>
            <p:spPr>
              <a:xfrm>
                <a:off x="6940524" y="3013420"/>
                <a:ext cx="670375" cy="276999"/>
              </a:xfrm>
              <a:prstGeom prst="rect">
                <a:avLst/>
              </a:prstGeom>
              <a:noFill/>
            </p:spPr>
            <p:txBody>
              <a:bodyPr wrap="none" rtlCol="0">
                <a:spAutoFit/>
              </a:bodyPr>
              <a:lstStyle/>
              <a:p>
                <a:pPr algn="ctr"/>
                <a:r>
                  <a:rPr kumimoji="1" lang="en-US" altLang="ja-JP" sz="1200" dirty="0">
                    <a:solidFill>
                      <a:schemeClr val="bg1"/>
                    </a:solidFill>
                    <a:latin typeface="Meiryo" panose="020B0604030504040204" pitchFamily="34" charset="-128"/>
                    <a:ea typeface="Meiryo" panose="020B0604030504040204" pitchFamily="34" charset="-128"/>
                  </a:rPr>
                  <a:t>ID</a:t>
                </a:r>
                <a:r>
                  <a:rPr kumimoji="1" lang="ja-JP" altLang="en-US" sz="1200">
                    <a:solidFill>
                      <a:schemeClr val="bg1"/>
                    </a:solidFill>
                    <a:latin typeface="Meiryo" panose="020B0604030504040204" pitchFamily="34" charset="-128"/>
                    <a:ea typeface="Meiryo" panose="020B0604030504040204" pitchFamily="34" charset="-128"/>
                  </a:rPr>
                  <a:t>認証</a:t>
                </a:r>
              </a:p>
            </p:txBody>
          </p:sp>
          <p:sp>
            <p:nvSpPr>
              <p:cNvPr id="82" name="テキスト ボックス 81">
                <a:extLst>
                  <a:ext uri="{FF2B5EF4-FFF2-40B4-BE49-F238E27FC236}">
                    <a16:creationId xmlns:a16="http://schemas.microsoft.com/office/drawing/2014/main" id="{F226793A-4EAE-D702-45AC-B163026A11C0}"/>
                  </a:ext>
                </a:extLst>
              </p:cNvPr>
              <p:cNvSpPr txBox="1"/>
              <p:nvPr/>
            </p:nvSpPr>
            <p:spPr>
              <a:xfrm>
                <a:off x="6283716" y="2758620"/>
                <a:ext cx="1261885" cy="276999"/>
              </a:xfrm>
              <a:prstGeom prst="rect">
                <a:avLst/>
              </a:prstGeom>
              <a:noFill/>
            </p:spPr>
            <p:txBody>
              <a:bodyPr wrap="none" rtlCol="0">
                <a:spAutoFit/>
              </a:bodyPr>
              <a:lstStyle/>
              <a:p>
                <a:pPr algn="ctr"/>
                <a:r>
                  <a:rPr lang="ja-JP" altLang="en-US" sz="1200">
                    <a:solidFill>
                      <a:schemeClr val="bg1"/>
                    </a:solidFill>
                    <a:latin typeface="Meiryo" panose="020B0604030504040204" pitchFamily="34" charset="-128"/>
                    <a:ea typeface="Meiryo" panose="020B0604030504040204" pitchFamily="34" charset="-128"/>
                  </a:rPr>
                  <a:t>投資アドバイス</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83" name="テキスト ボックス 82">
                <a:extLst>
                  <a:ext uri="{FF2B5EF4-FFF2-40B4-BE49-F238E27FC236}">
                    <a16:creationId xmlns:a16="http://schemas.microsoft.com/office/drawing/2014/main" id="{B6CA5880-E141-C85C-079F-1B9172ED302D}"/>
                  </a:ext>
                </a:extLst>
              </p:cNvPr>
              <p:cNvSpPr txBox="1"/>
              <p:nvPr/>
            </p:nvSpPr>
            <p:spPr>
              <a:xfrm>
                <a:off x="7546757" y="2743553"/>
                <a:ext cx="800219" cy="276999"/>
              </a:xfrm>
              <a:prstGeom prst="rect">
                <a:avLst/>
              </a:prstGeom>
              <a:noFill/>
            </p:spPr>
            <p:txBody>
              <a:bodyPr wrap="none" rtlCol="0">
                <a:spAutoFit/>
              </a:bodyPr>
              <a:lstStyle/>
              <a:p>
                <a:pPr algn="ctr"/>
                <a:r>
                  <a:rPr lang="ja-JP" altLang="en-US" sz="1200">
                    <a:solidFill>
                      <a:schemeClr val="bg1"/>
                    </a:solidFill>
                    <a:latin typeface="Meiryo" panose="020B0604030504040204" pitchFamily="34" charset="-128"/>
                    <a:ea typeface="Meiryo" panose="020B0604030504040204" pitchFamily="34" charset="-128"/>
                  </a:rPr>
                  <a:t>資源発見</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84" name="テキスト ボックス 83">
                <a:extLst>
                  <a:ext uri="{FF2B5EF4-FFF2-40B4-BE49-F238E27FC236}">
                    <a16:creationId xmlns:a16="http://schemas.microsoft.com/office/drawing/2014/main" id="{08C56952-7815-29EA-A0E2-2343EA45CE07}"/>
                  </a:ext>
                </a:extLst>
              </p:cNvPr>
              <p:cNvSpPr txBox="1"/>
              <p:nvPr/>
            </p:nvSpPr>
            <p:spPr>
              <a:xfrm>
                <a:off x="7238980" y="2291542"/>
                <a:ext cx="1107996"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事務処理支援</a:t>
                </a:r>
              </a:p>
            </p:txBody>
          </p:sp>
        </p:grpSp>
      </p:grpSp>
      <p:sp>
        <p:nvSpPr>
          <p:cNvPr id="96" name="正方形/長方形 95">
            <a:extLst>
              <a:ext uri="{FF2B5EF4-FFF2-40B4-BE49-F238E27FC236}">
                <a16:creationId xmlns:a16="http://schemas.microsoft.com/office/drawing/2014/main" id="{E721A7DA-F445-D977-F96B-6BE2AAFFAD8C}"/>
              </a:ext>
            </a:extLst>
          </p:cNvPr>
          <p:cNvSpPr/>
          <p:nvPr/>
        </p:nvSpPr>
        <p:spPr>
          <a:xfrm>
            <a:off x="2021429" y="1664463"/>
            <a:ext cx="4485239" cy="2473604"/>
          </a:xfrm>
          <a:prstGeom prst="rect">
            <a:avLst/>
          </a:prstGeom>
          <a:solidFill>
            <a:srgbClr val="FF6666">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4033D7E1-F78F-0923-13A4-0994569E46B5}"/>
              </a:ext>
            </a:extLst>
          </p:cNvPr>
          <p:cNvSpPr/>
          <p:nvPr/>
        </p:nvSpPr>
        <p:spPr>
          <a:xfrm>
            <a:off x="5119704" y="2177765"/>
            <a:ext cx="1267554" cy="1857371"/>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C5FFF536-D4B3-3BD2-59AA-D99D7BA5952C}"/>
              </a:ext>
            </a:extLst>
          </p:cNvPr>
          <p:cNvSpPr txBox="1"/>
          <p:nvPr/>
        </p:nvSpPr>
        <p:spPr>
          <a:xfrm>
            <a:off x="5401576" y="2634797"/>
            <a:ext cx="697627"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推論</a:t>
            </a:r>
          </a:p>
        </p:txBody>
      </p:sp>
      <p:sp>
        <p:nvSpPr>
          <p:cNvPr id="58" name="テキスト ボックス 57">
            <a:extLst>
              <a:ext uri="{FF2B5EF4-FFF2-40B4-BE49-F238E27FC236}">
                <a16:creationId xmlns:a16="http://schemas.microsoft.com/office/drawing/2014/main" id="{68F459A4-5818-6F80-DF75-0279B18045F8}"/>
              </a:ext>
            </a:extLst>
          </p:cNvPr>
          <p:cNvSpPr txBox="1"/>
          <p:nvPr/>
        </p:nvSpPr>
        <p:spPr>
          <a:xfrm>
            <a:off x="5119701" y="3106450"/>
            <a:ext cx="1260673" cy="738664"/>
          </a:xfrm>
          <a:prstGeom prst="rect">
            <a:avLst/>
          </a:prstGeom>
          <a:noFill/>
        </p:spPr>
        <p:txBody>
          <a:bodyPr wrap="square" rtlCol="0">
            <a:spAutoFit/>
          </a:bodyPr>
          <a:lstStyle/>
          <a:p>
            <a:r>
              <a:rPr lang="ja-JP" altLang="en-US" sz="1050">
                <a:solidFill>
                  <a:schemeClr val="bg1"/>
                </a:solidFill>
                <a:latin typeface="Meiryo" panose="020B0604030504040204" pitchFamily="34" charset="-128"/>
                <a:ea typeface="Meiryo" panose="020B0604030504040204" pitchFamily="34" charset="-128"/>
              </a:rPr>
              <a:t>モデルと比較として特徴の</a:t>
            </a:r>
            <a:r>
              <a:rPr kumimoji="1" lang="ja-JP" altLang="en-US" sz="1050">
                <a:solidFill>
                  <a:schemeClr val="bg1"/>
                </a:solidFill>
                <a:latin typeface="Meiryo" panose="020B0604030504040204" pitchFamily="34" charset="-128"/>
                <a:ea typeface="Meiryo" panose="020B0604030504040204" pitchFamily="34" charset="-128"/>
              </a:rPr>
              <a:t>一致の程度について、確率値</a:t>
            </a:r>
            <a:r>
              <a:rPr lang="ja-JP" altLang="en-US" sz="1050">
                <a:solidFill>
                  <a:schemeClr val="bg1"/>
                </a:solidFill>
                <a:latin typeface="Meiryo" panose="020B0604030504040204" pitchFamily="34" charset="-128"/>
                <a:ea typeface="Meiryo" panose="020B0604030504040204" pitchFamily="34" charset="-128"/>
              </a:rPr>
              <a:t>を得る計算</a:t>
            </a:r>
            <a:endParaRPr kumimoji="1" lang="en-US" altLang="ja-JP" sz="1050" dirty="0">
              <a:solidFill>
                <a:schemeClr val="bg1"/>
              </a:solidFill>
              <a:latin typeface="Meiryo" panose="020B0604030504040204" pitchFamily="34" charset="-128"/>
              <a:ea typeface="Meiryo" panose="020B0604030504040204" pitchFamily="34" charset="-128"/>
            </a:endParaRPr>
          </a:p>
        </p:txBody>
      </p:sp>
      <p:sp>
        <p:nvSpPr>
          <p:cNvPr id="60" name="正方形/長方形 59">
            <a:extLst>
              <a:ext uri="{FF2B5EF4-FFF2-40B4-BE49-F238E27FC236}">
                <a16:creationId xmlns:a16="http://schemas.microsoft.com/office/drawing/2014/main" id="{79923A8D-8CC2-1595-DDD1-A7E87F7376D8}"/>
              </a:ext>
            </a:extLst>
          </p:cNvPr>
          <p:cNvSpPr/>
          <p:nvPr/>
        </p:nvSpPr>
        <p:spPr>
          <a:xfrm>
            <a:off x="5116612" y="942447"/>
            <a:ext cx="1267554" cy="489527"/>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F77E8DEB-0FF2-4439-24D5-44894A94C0D1}"/>
              </a:ext>
            </a:extLst>
          </p:cNvPr>
          <p:cNvSpPr/>
          <p:nvPr/>
        </p:nvSpPr>
        <p:spPr>
          <a:xfrm>
            <a:off x="6574127" y="2177873"/>
            <a:ext cx="504573" cy="185726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テキスト ボックス 61">
            <a:extLst>
              <a:ext uri="{FF2B5EF4-FFF2-40B4-BE49-F238E27FC236}">
                <a16:creationId xmlns:a16="http://schemas.microsoft.com/office/drawing/2014/main" id="{21263695-5169-C297-A6F1-FB9FD5F4A540}"/>
              </a:ext>
            </a:extLst>
          </p:cNvPr>
          <p:cNvSpPr txBox="1"/>
          <p:nvPr/>
        </p:nvSpPr>
        <p:spPr>
          <a:xfrm>
            <a:off x="5401574" y="999291"/>
            <a:ext cx="697627"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入力</a:t>
            </a:r>
          </a:p>
        </p:txBody>
      </p:sp>
      <p:sp>
        <p:nvSpPr>
          <p:cNvPr id="63" name="テキスト ボックス 62">
            <a:extLst>
              <a:ext uri="{FF2B5EF4-FFF2-40B4-BE49-F238E27FC236}">
                <a16:creationId xmlns:a16="http://schemas.microsoft.com/office/drawing/2014/main" id="{A74B3642-F1F7-B57D-6C1B-B0694E727487}"/>
              </a:ext>
            </a:extLst>
          </p:cNvPr>
          <p:cNvSpPr txBox="1"/>
          <p:nvPr/>
        </p:nvSpPr>
        <p:spPr>
          <a:xfrm>
            <a:off x="6608167" y="2829359"/>
            <a:ext cx="492443" cy="605295"/>
          </a:xfrm>
          <a:prstGeom prst="rect">
            <a:avLst/>
          </a:prstGeom>
          <a:noFill/>
        </p:spPr>
        <p:txBody>
          <a:bodyPr vert="eaVert"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出力</a:t>
            </a:r>
          </a:p>
        </p:txBody>
      </p:sp>
      <p:sp>
        <p:nvSpPr>
          <p:cNvPr id="87" name="下矢印 86">
            <a:extLst>
              <a:ext uri="{FF2B5EF4-FFF2-40B4-BE49-F238E27FC236}">
                <a16:creationId xmlns:a16="http://schemas.microsoft.com/office/drawing/2014/main" id="{2379AC4D-82F5-1243-8BAF-F109E11E9379}"/>
              </a:ext>
            </a:extLst>
          </p:cNvPr>
          <p:cNvSpPr/>
          <p:nvPr/>
        </p:nvSpPr>
        <p:spPr>
          <a:xfrm>
            <a:off x="5486997" y="1514345"/>
            <a:ext cx="526780" cy="611582"/>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E6038BFC-25EE-5031-10D8-E8DD2DDB384C}"/>
              </a:ext>
            </a:extLst>
          </p:cNvPr>
          <p:cNvSpPr txBox="1"/>
          <p:nvPr/>
        </p:nvSpPr>
        <p:spPr>
          <a:xfrm>
            <a:off x="7107777" y="2251093"/>
            <a:ext cx="1578031" cy="400110"/>
          </a:xfrm>
          <a:prstGeom prst="rect">
            <a:avLst/>
          </a:prstGeom>
          <a:noFill/>
        </p:spPr>
        <p:txBody>
          <a:bodyPr wrap="squar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可視化</a:t>
            </a:r>
          </a:p>
        </p:txBody>
      </p:sp>
      <p:sp>
        <p:nvSpPr>
          <p:cNvPr id="48" name="テキスト ボックス 47">
            <a:extLst>
              <a:ext uri="{FF2B5EF4-FFF2-40B4-BE49-F238E27FC236}">
                <a16:creationId xmlns:a16="http://schemas.microsoft.com/office/drawing/2014/main" id="{391EA6E6-FB93-460B-BE8B-2DD620CCB8EC}"/>
              </a:ext>
            </a:extLst>
          </p:cNvPr>
          <p:cNvSpPr txBox="1"/>
          <p:nvPr/>
        </p:nvSpPr>
        <p:spPr>
          <a:xfrm>
            <a:off x="7107776" y="3263155"/>
            <a:ext cx="1578031" cy="400110"/>
          </a:xfrm>
          <a:prstGeom prst="rect">
            <a:avLst/>
          </a:prstGeom>
          <a:noFill/>
        </p:spPr>
        <p:txBody>
          <a:bodyPr wrap="squar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認　識</a:t>
            </a:r>
          </a:p>
        </p:txBody>
      </p:sp>
      <p:sp>
        <p:nvSpPr>
          <p:cNvPr id="49" name="テキスト ボックス 48">
            <a:extLst>
              <a:ext uri="{FF2B5EF4-FFF2-40B4-BE49-F238E27FC236}">
                <a16:creationId xmlns:a16="http://schemas.microsoft.com/office/drawing/2014/main" id="{98A1F71F-6DD5-BB59-BBFF-919809EE111D}"/>
              </a:ext>
            </a:extLst>
          </p:cNvPr>
          <p:cNvSpPr txBox="1"/>
          <p:nvPr/>
        </p:nvSpPr>
        <p:spPr>
          <a:xfrm>
            <a:off x="7107776" y="3564267"/>
            <a:ext cx="1578031" cy="400110"/>
          </a:xfrm>
          <a:prstGeom prst="rect">
            <a:avLst/>
          </a:prstGeom>
          <a:noFill/>
        </p:spPr>
        <p:txBody>
          <a:bodyPr wrap="square" rtlCol="0">
            <a:spAutoFit/>
          </a:bodyPr>
          <a:lstStyle/>
          <a:p>
            <a:pPr algn="ctr"/>
            <a:r>
              <a:rPr lang="ja-JP" altLang="en-US" sz="2000" b="1">
                <a:solidFill>
                  <a:schemeClr val="bg1"/>
                </a:solidFill>
                <a:latin typeface="Meiryo" panose="020B0604030504040204" pitchFamily="34" charset="-128"/>
                <a:ea typeface="Meiryo" panose="020B0604030504040204" pitchFamily="34" charset="-128"/>
              </a:rPr>
              <a:t>生　成</a:t>
            </a:r>
            <a:endParaRPr kumimoji="1" lang="ja-JP" altLang="en-US" sz="2000" b="1">
              <a:solidFill>
                <a:schemeClr val="bg1"/>
              </a:solidFill>
              <a:latin typeface="Meiryo" panose="020B0604030504040204" pitchFamily="34" charset="-128"/>
              <a:ea typeface="Meiryo" panose="020B0604030504040204" pitchFamily="34" charset="-128"/>
            </a:endParaRPr>
          </a:p>
        </p:txBody>
      </p:sp>
      <p:sp>
        <p:nvSpPr>
          <p:cNvPr id="94" name="下矢印 93">
            <a:extLst>
              <a:ext uri="{FF2B5EF4-FFF2-40B4-BE49-F238E27FC236}">
                <a16:creationId xmlns:a16="http://schemas.microsoft.com/office/drawing/2014/main" id="{E4C8DA9D-965B-3759-350E-51D12C7E31CD}"/>
              </a:ext>
            </a:extLst>
          </p:cNvPr>
          <p:cNvSpPr/>
          <p:nvPr/>
        </p:nvSpPr>
        <p:spPr>
          <a:xfrm rot="16200000">
            <a:off x="6243278" y="3077100"/>
            <a:ext cx="526780" cy="265557"/>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BF5D71E1-B81A-795A-3E7A-DC37658F760B}"/>
              </a:ext>
            </a:extLst>
          </p:cNvPr>
          <p:cNvSpPr>
            <a:spLocks noGrp="1"/>
          </p:cNvSpPr>
          <p:nvPr>
            <p:ph type="title"/>
          </p:nvPr>
        </p:nvSpPr>
        <p:spPr/>
        <p:txBody>
          <a:bodyPr/>
          <a:lstStyle/>
          <a:p>
            <a:r>
              <a:rPr kumimoji="1" lang="ja-JP" altLang="en-US"/>
              <a:t>機械学習と</a:t>
            </a:r>
            <a:r>
              <a:rPr lang="en-US" altLang="ja-JP" dirty="0"/>
              <a:t>AI</a:t>
            </a:r>
            <a:r>
              <a:rPr lang="ja-JP" altLang="en-US"/>
              <a:t>アプリケーション</a:t>
            </a:r>
            <a:r>
              <a:rPr lang="en-US" altLang="ja-JP" dirty="0"/>
              <a:t> 2</a:t>
            </a:r>
            <a:endParaRPr kumimoji="1" lang="ja-JP" altLang="en-US"/>
          </a:p>
        </p:txBody>
      </p:sp>
      <p:sp>
        <p:nvSpPr>
          <p:cNvPr id="3" name="円柱 2">
            <a:extLst>
              <a:ext uri="{FF2B5EF4-FFF2-40B4-BE49-F238E27FC236}">
                <a16:creationId xmlns:a16="http://schemas.microsoft.com/office/drawing/2014/main" id="{63FDA796-82C0-D338-4D92-D3379F5340F2}"/>
              </a:ext>
            </a:extLst>
          </p:cNvPr>
          <p:cNvSpPr/>
          <p:nvPr/>
        </p:nvSpPr>
        <p:spPr>
          <a:xfrm>
            <a:off x="230401" y="2177765"/>
            <a:ext cx="1366068" cy="1857371"/>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205E5650-C742-AC44-7B7A-F4189E2CFD0F}"/>
              </a:ext>
            </a:extLst>
          </p:cNvPr>
          <p:cNvSpPr/>
          <p:nvPr/>
        </p:nvSpPr>
        <p:spPr>
          <a:xfrm>
            <a:off x="2101462" y="2177766"/>
            <a:ext cx="1267554" cy="185737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862551B1-1BF6-AD87-D202-0B01D303BD5E}"/>
              </a:ext>
            </a:extLst>
          </p:cNvPr>
          <p:cNvSpPr txBox="1"/>
          <p:nvPr/>
        </p:nvSpPr>
        <p:spPr>
          <a:xfrm>
            <a:off x="436381" y="2634797"/>
            <a:ext cx="954107"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データ</a:t>
            </a:r>
          </a:p>
        </p:txBody>
      </p:sp>
      <p:sp>
        <p:nvSpPr>
          <p:cNvPr id="8" name="テキスト ボックス 7">
            <a:extLst>
              <a:ext uri="{FF2B5EF4-FFF2-40B4-BE49-F238E27FC236}">
                <a16:creationId xmlns:a16="http://schemas.microsoft.com/office/drawing/2014/main" id="{964EEAB6-6163-F484-3D94-2EFBD4C8F569}"/>
              </a:ext>
            </a:extLst>
          </p:cNvPr>
          <p:cNvSpPr txBox="1"/>
          <p:nvPr/>
        </p:nvSpPr>
        <p:spPr>
          <a:xfrm>
            <a:off x="2383334" y="2634797"/>
            <a:ext cx="697627"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学習</a:t>
            </a:r>
          </a:p>
        </p:txBody>
      </p:sp>
      <p:sp>
        <p:nvSpPr>
          <p:cNvPr id="10" name="円柱 9">
            <a:extLst>
              <a:ext uri="{FF2B5EF4-FFF2-40B4-BE49-F238E27FC236}">
                <a16:creationId xmlns:a16="http://schemas.microsoft.com/office/drawing/2014/main" id="{6D312B81-FB33-77D5-CDEE-3F585AFAE87B}"/>
              </a:ext>
            </a:extLst>
          </p:cNvPr>
          <p:cNvSpPr/>
          <p:nvPr/>
        </p:nvSpPr>
        <p:spPr>
          <a:xfrm>
            <a:off x="3561326" y="2177765"/>
            <a:ext cx="1366068" cy="1857371"/>
          </a:xfrm>
          <a:prstGeom prst="can">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78E740F6-DDBF-566E-DC4C-B97A919CCD4C}"/>
              </a:ext>
            </a:extLst>
          </p:cNvPr>
          <p:cNvSpPr txBox="1"/>
          <p:nvPr/>
        </p:nvSpPr>
        <p:spPr>
          <a:xfrm>
            <a:off x="3767306" y="2634797"/>
            <a:ext cx="954107"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モデル</a:t>
            </a:r>
          </a:p>
        </p:txBody>
      </p:sp>
      <p:sp>
        <p:nvSpPr>
          <p:cNvPr id="57" name="テキスト ボックス 56">
            <a:extLst>
              <a:ext uri="{FF2B5EF4-FFF2-40B4-BE49-F238E27FC236}">
                <a16:creationId xmlns:a16="http://schemas.microsoft.com/office/drawing/2014/main" id="{9CE7A632-01A9-00B8-086E-AC80281C55BC}"/>
              </a:ext>
            </a:extLst>
          </p:cNvPr>
          <p:cNvSpPr txBox="1"/>
          <p:nvPr/>
        </p:nvSpPr>
        <p:spPr>
          <a:xfrm>
            <a:off x="2126445" y="3106450"/>
            <a:ext cx="1267554" cy="577081"/>
          </a:xfrm>
          <a:prstGeom prst="rect">
            <a:avLst/>
          </a:prstGeom>
          <a:noFill/>
        </p:spPr>
        <p:txBody>
          <a:bodyPr wrap="squar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データに含まれる</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規則や法則、特徴</a:t>
            </a:r>
            <a:endParaRPr lang="en-US" altLang="ja-JP" sz="1050" dirty="0">
              <a:solidFill>
                <a:schemeClr val="bg1"/>
              </a:solidFill>
              <a:latin typeface="Meiryo" panose="020B0604030504040204" pitchFamily="34" charset="-128"/>
              <a:ea typeface="Meiryo" panose="020B0604030504040204" pitchFamily="34" charset="-128"/>
            </a:endParaRPr>
          </a:p>
          <a:p>
            <a:r>
              <a:rPr kumimoji="1" lang="ja-JP" altLang="en-US" sz="1050">
                <a:solidFill>
                  <a:schemeClr val="bg1"/>
                </a:solidFill>
                <a:latin typeface="Meiryo" panose="020B0604030504040204" pitchFamily="34" charset="-128"/>
                <a:ea typeface="Meiryo" panose="020B0604030504040204" pitchFamily="34" charset="-128"/>
              </a:rPr>
              <a:t>を見つける計算</a:t>
            </a:r>
          </a:p>
        </p:txBody>
      </p:sp>
      <p:sp>
        <p:nvSpPr>
          <p:cNvPr id="59" name="テキスト ボックス 58">
            <a:extLst>
              <a:ext uri="{FF2B5EF4-FFF2-40B4-BE49-F238E27FC236}">
                <a16:creationId xmlns:a16="http://schemas.microsoft.com/office/drawing/2014/main" id="{782002DA-FE1C-B2BC-ABA1-E6776CD437F0}"/>
              </a:ext>
            </a:extLst>
          </p:cNvPr>
          <p:cNvSpPr txBox="1"/>
          <p:nvPr/>
        </p:nvSpPr>
        <p:spPr>
          <a:xfrm>
            <a:off x="3549960" y="3106450"/>
            <a:ext cx="1428176" cy="738664"/>
          </a:xfrm>
          <a:prstGeom prst="rect">
            <a:avLst/>
          </a:prstGeom>
          <a:noFill/>
        </p:spPr>
        <p:txBody>
          <a:bodyPr wrap="square" rtlCol="0">
            <a:spAutoFit/>
          </a:bodyPr>
          <a:lstStyle/>
          <a:p>
            <a:r>
              <a:rPr kumimoji="1" lang="ja-JP" altLang="en-US" sz="1050">
                <a:solidFill>
                  <a:schemeClr val="bg1"/>
                </a:solidFill>
                <a:latin typeface="Meiryo" panose="020B0604030504040204" pitchFamily="34" charset="-128"/>
                <a:ea typeface="Meiryo" panose="020B0604030504040204" pitchFamily="34" charset="-128"/>
              </a:rPr>
              <a:t>入力に対して、何らかの結果を出力をさせるためのルールや関数、基準、雛形</a:t>
            </a:r>
          </a:p>
        </p:txBody>
      </p:sp>
      <p:sp>
        <p:nvSpPr>
          <p:cNvPr id="90" name="テキスト ボックス 89">
            <a:extLst>
              <a:ext uri="{FF2B5EF4-FFF2-40B4-BE49-F238E27FC236}">
                <a16:creationId xmlns:a16="http://schemas.microsoft.com/office/drawing/2014/main" id="{FB8F5E55-BF06-15A4-F0F4-32FA3BEF1108}"/>
              </a:ext>
            </a:extLst>
          </p:cNvPr>
          <p:cNvSpPr txBox="1"/>
          <p:nvPr/>
        </p:nvSpPr>
        <p:spPr>
          <a:xfrm>
            <a:off x="221424" y="3106450"/>
            <a:ext cx="1361606" cy="577081"/>
          </a:xfrm>
          <a:prstGeom prst="rect">
            <a:avLst/>
          </a:prstGeom>
          <a:noFill/>
        </p:spPr>
        <p:txBody>
          <a:bodyPr wrap="square" rtlCol="0">
            <a:spAutoFit/>
          </a:bodyPr>
          <a:lstStyle/>
          <a:p>
            <a:r>
              <a:rPr kumimoji="1" lang="ja-JP" altLang="en-US" sz="1050">
                <a:solidFill>
                  <a:schemeClr val="bg1"/>
                </a:solidFill>
                <a:latin typeface="Meiryo" panose="020B0604030504040204" pitchFamily="34" charset="-128"/>
                <a:ea typeface="Meiryo" panose="020B0604030504040204" pitchFamily="34" charset="-128"/>
              </a:rPr>
              <a:t>何らかの事実を表現する数値や記号のあつまり</a:t>
            </a:r>
          </a:p>
        </p:txBody>
      </p:sp>
      <p:sp>
        <p:nvSpPr>
          <p:cNvPr id="91" name="下矢印 90">
            <a:extLst>
              <a:ext uri="{FF2B5EF4-FFF2-40B4-BE49-F238E27FC236}">
                <a16:creationId xmlns:a16="http://schemas.microsoft.com/office/drawing/2014/main" id="{9E57F330-3B98-DC28-056D-3D50866741A7}"/>
              </a:ext>
            </a:extLst>
          </p:cNvPr>
          <p:cNvSpPr/>
          <p:nvPr/>
        </p:nvSpPr>
        <p:spPr>
          <a:xfrm rot="16200000">
            <a:off x="1596877" y="2977703"/>
            <a:ext cx="526780" cy="375814"/>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下矢印 91">
            <a:extLst>
              <a:ext uri="{FF2B5EF4-FFF2-40B4-BE49-F238E27FC236}">
                <a16:creationId xmlns:a16="http://schemas.microsoft.com/office/drawing/2014/main" id="{CCDB0089-3F80-1AC5-0E6A-09C265FA82F0}"/>
              </a:ext>
            </a:extLst>
          </p:cNvPr>
          <p:cNvSpPr/>
          <p:nvPr/>
        </p:nvSpPr>
        <p:spPr>
          <a:xfrm rot="16200000">
            <a:off x="3232222" y="3045753"/>
            <a:ext cx="526780" cy="265557"/>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 name="グループ化 8">
            <a:extLst>
              <a:ext uri="{FF2B5EF4-FFF2-40B4-BE49-F238E27FC236}">
                <a16:creationId xmlns:a16="http://schemas.microsoft.com/office/drawing/2014/main" id="{79FDD1F7-3DC5-FA65-D028-41B6C59108C6}"/>
              </a:ext>
            </a:extLst>
          </p:cNvPr>
          <p:cNvGrpSpPr/>
          <p:nvPr/>
        </p:nvGrpSpPr>
        <p:grpSpPr>
          <a:xfrm>
            <a:off x="600366" y="4119419"/>
            <a:ext cx="4312554" cy="2318326"/>
            <a:chOff x="600366" y="4119419"/>
            <a:chExt cx="4312554" cy="2318326"/>
          </a:xfrm>
        </p:grpSpPr>
        <p:sp>
          <p:nvSpPr>
            <p:cNvPr id="89" name="曲折矢印 88">
              <a:extLst>
                <a:ext uri="{FF2B5EF4-FFF2-40B4-BE49-F238E27FC236}">
                  <a16:creationId xmlns:a16="http://schemas.microsoft.com/office/drawing/2014/main" id="{CAB6493E-DB75-B8BC-E5CD-9A8C29B97BD1}"/>
                </a:ext>
              </a:extLst>
            </p:cNvPr>
            <p:cNvSpPr/>
            <p:nvPr/>
          </p:nvSpPr>
          <p:spPr>
            <a:xfrm rot="16200000">
              <a:off x="1597480" y="3122305"/>
              <a:ext cx="2318326" cy="4312554"/>
            </a:xfrm>
            <a:prstGeom prst="bentArrow">
              <a:avLst>
                <a:gd name="adj1" fmla="val 12359"/>
                <a:gd name="adj2" fmla="val 13625"/>
                <a:gd name="adj3" fmla="val 15670"/>
                <a:gd name="adj4" fmla="val 28589"/>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テキスト ボックス 94">
              <a:extLst>
                <a:ext uri="{FF2B5EF4-FFF2-40B4-BE49-F238E27FC236}">
                  <a16:creationId xmlns:a16="http://schemas.microsoft.com/office/drawing/2014/main" id="{8B45A9FF-218F-3DFC-5291-3EF6966BCAED}"/>
                </a:ext>
              </a:extLst>
            </p:cNvPr>
            <p:cNvSpPr txBox="1"/>
            <p:nvPr/>
          </p:nvSpPr>
          <p:spPr>
            <a:xfrm>
              <a:off x="1384791" y="5634386"/>
              <a:ext cx="3433450" cy="523220"/>
            </a:xfrm>
            <a:prstGeom prst="rect">
              <a:avLst/>
            </a:prstGeom>
            <a:noFill/>
          </p:spPr>
          <p:txBody>
            <a:bodyPr wrap="square" rtlCol="0">
              <a:spAutoFit/>
            </a:bodyPr>
            <a:lstStyle/>
            <a:p>
              <a:r>
                <a:rPr kumimoji="1" lang="ja-JP" altLang="en-US" sz="1400">
                  <a:solidFill>
                    <a:schemeClr val="accent6">
                      <a:lumMod val="75000"/>
                    </a:schemeClr>
                  </a:solidFill>
                  <a:latin typeface="Meiryo" panose="020B0604030504040204" pitchFamily="34" charset="-128"/>
                  <a:ea typeface="Meiryo" panose="020B0604030504040204" pitchFamily="34" charset="-128"/>
                </a:rPr>
                <a:t>学習のためのデータ</a:t>
              </a:r>
              <a:r>
                <a:rPr lang="ja-JP" altLang="en-US" sz="1400">
                  <a:solidFill>
                    <a:schemeClr val="accent6">
                      <a:lumMod val="75000"/>
                    </a:schemeClr>
                  </a:solidFill>
                  <a:latin typeface="Meiryo" panose="020B0604030504040204" pitchFamily="34" charset="-128"/>
                  <a:ea typeface="Meiryo" panose="020B0604030504040204" pitchFamily="34" charset="-128"/>
                </a:rPr>
                <a:t>として利用され実行結果のパフォーマンス向上に使われる</a:t>
              </a:r>
              <a:endParaRPr kumimoji="1" lang="ja-JP" altLang="en-US" sz="1400">
                <a:solidFill>
                  <a:schemeClr val="accent6">
                    <a:lumMod val="75000"/>
                  </a:schemeClr>
                </a:solidFill>
                <a:latin typeface="Meiryo" panose="020B0604030504040204" pitchFamily="34" charset="-128"/>
                <a:ea typeface="Meiryo" panose="020B0604030504040204" pitchFamily="34" charset="-128"/>
              </a:endParaRPr>
            </a:p>
          </p:txBody>
        </p:sp>
      </p:grpSp>
      <p:sp>
        <p:nvSpPr>
          <p:cNvPr id="97" name="テキスト ボックス 96">
            <a:extLst>
              <a:ext uri="{FF2B5EF4-FFF2-40B4-BE49-F238E27FC236}">
                <a16:creationId xmlns:a16="http://schemas.microsoft.com/office/drawing/2014/main" id="{BD9B21A2-8334-E594-AF4F-24B3D3B03BEB}"/>
              </a:ext>
            </a:extLst>
          </p:cNvPr>
          <p:cNvSpPr txBox="1"/>
          <p:nvPr/>
        </p:nvSpPr>
        <p:spPr>
          <a:xfrm>
            <a:off x="2225964" y="1746509"/>
            <a:ext cx="2229141" cy="369332"/>
          </a:xfrm>
          <a:prstGeom prst="rect">
            <a:avLst/>
          </a:prstGeom>
          <a:noFill/>
        </p:spPr>
        <p:txBody>
          <a:bodyPr wrap="square" rtlCol="0">
            <a:spAutoFit/>
          </a:bodyPr>
          <a:lstStyle/>
          <a:p>
            <a:r>
              <a:rPr kumimoji="1" lang="ja-JP" altLang="en-US" b="1">
                <a:solidFill>
                  <a:schemeClr val="bg1"/>
                </a:solidFill>
                <a:latin typeface="Meiryo" panose="020B0604030504040204" pitchFamily="34" charset="-128"/>
                <a:ea typeface="Meiryo" panose="020B0604030504040204" pitchFamily="34" charset="-128"/>
              </a:rPr>
              <a:t>機械学習</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7" name="左右矢印 16">
            <a:extLst>
              <a:ext uri="{FF2B5EF4-FFF2-40B4-BE49-F238E27FC236}">
                <a16:creationId xmlns:a16="http://schemas.microsoft.com/office/drawing/2014/main" id="{25DEFF8A-0351-4D52-0F12-58C73CFA12FD}"/>
              </a:ext>
            </a:extLst>
          </p:cNvPr>
          <p:cNvSpPr/>
          <p:nvPr/>
        </p:nvSpPr>
        <p:spPr>
          <a:xfrm>
            <a:off x="4890070" y="2946488"/>
            <a:ext cx="298752" cy="482512"/>
          </a:xfrm>
          <a:prstGeom prst="leftRightArrow">
            <a:avLst>
              <a:gd name="adj1" fmla="val 50000"/>
              <a:gd name="adj2" fmla="val 38052"/>
            </a:avLst>
          </a:prstGeom>
          <a:solidFill>
            <a:srgbClr val="FFC000"/>
          </a:solidFill>
          <a:ln w="12700">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3095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F60255BA-1DA3-8B40-8414-596F615395A8}"/>
              </a:ext>
            </a:extLst>
          </p:cNvPr>
          <p:cNvSpPr/>
          <p:nvPr/>
        </p:nvSpPr>
        <p:spPr>
          <a:xfrm>
            <a:off x="1533101" y="1000933"/>
            <a:ext cx="1080936" cy="540060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74D4E725-679F-AA44-93FB-2E91B673F5E4}"/>
              </a:ext>
            </a:extLst>
          </p:cNvPr>
          <p:cNvSpPr>
            <a:spLocks noGrp="1"/>
          </p:cNvSpPr>
          <p:nvPr>
            <p:ph type="title"/>
          </p:nvPr>
        </p:nvSpPr>
        <p:spPr/>
        <p:txBody>
          <a:bodyPr/>
          <a:lstStyle/>
          <a:p>
            <a:r>
              <a:rPr kumimoji="1" lang="ja-JP" altLang="en-US"/>
              <a:t>機械学習にできること</a:t>
            </a:r>
            <a:r>
              <a:rPr kumimoji="1" lang="en-US" altLang="ja-JP" dirty="0"/>
              <a:t> 1</a:t>
            </a:r>
            <a:endParaRPr kumimoji="1" lang="ja-JP" altLang="en-US"/>
          </a:p>
        </p:txBody>
      </p:sp>
      <p:pic>
        <p:nvPicPr>
          <p:cNvPr id="4" name="図 3">
            <a:extLst>
              <a:ext uri="{FF2B5EF4-FFF2-40B4-BE49-F238E27FC236}">
                <a16:creationId xmlns:a16="http://schemas.microsoft.com/office/drawing/2014/main" id="{4AEB8719-88A1-A049-BAB0-FEFDBA931C1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8972" y="1526507"/>
            <a:ext cx="1409865" cy="792088"/>
          </a:xfrm>
          <a:prstGeom prst="rect">
            <a:avLst/>
          </a:prstGeom>
          <a:effectLst>
            <a:outerShdw blurRad="50800" dist="38100" dir="2700000" algn="tl" rotWithShape="0">
              <a:prstClr val="black">
                <a:alpha val="40000"/>
              </a:prstClr>
            </a:outerShdw>
          </a:effectLst>
        </p:spPr>
      </p:pic>
      <p:pic>
        <p:nvPicPr>
          <p:cNvPr id="6" name="図 5">
            <a:extLst>
              <a:ext uri="{FF2B5EF4-FFF2-40B4-BE49-F238E27FC236}">
                <a16:creationId xmlns:a16="http://schemas.microsoft.com/office/drawing/2014/main" id="{E25A73B9-E345-4E42-A034-18631849F4D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56178" y="4992715"/>
            <a:ext cx="1593356" cy="1591124"/>
          </a:xfrm>
          <a:prstGeom prst="rect">
            <a:avLst/>
          </a:prstGeom>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E3566D93-C75C-3946-A524-617B758FA05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60514" y="5034173"/>
            <a:ext cx="1561602" cy="1559415"/>
          </a:xfrm>
          <a:prstGeom prst="rect">
            <a:avLst/>
          </a:prstGeom>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A268D9F1-A65A-3648-AF07-5E064987C97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60514" y="1422455"/>
            <a:ext cx="723403" cy="723403"/>
          </a:xfrm>
          <a:prstGeom prst="rect">
            <a:avLst/>
          </a:prstGeom>
          <a:effectLst>
            <a:outerShdw blurRad="50800" dist="38100" dir="2700000" algn="tl" rotWithShape="0">
              <a:prstClr val="black">
                <a:alpha val="40000"/>
              </a:prstClr>
            </a:outerShdw>
          </a:effectLst>
        </p:spPr>
      </p:pic>
      <p:pic>
        <p:nvPicPr>
          <p:cNvPr id="11" name="図 10">
            <a:extLst>
              <a:ext uri="{FF2B5EF4-FFF2-40B4-BE49-F238E27FC236}">
                <a16:creationId xmlns:a16="http://schemas.microsoft.com/office/drawing/2014/main" id="{84A29E70-5841-8244-8264-AE682FC073A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75969" y="1422455"/>
            <a:ext cx="836712" cy="836712"/>
          </a:xfrm>
          <a:prstGeom prst="rect">
            <a:avLst/>
          </a:prstGeom>
          <a:effectLst>
            <a:outerShdw blurRad="50800" dist="38100" dir="2700000" algn="tl" rotWithShape="0">
              <a:prstClr val="black">
                <a:alpha val="40000"/>
              </a:prstClr>
            </a:outerShdw>
          </a:effectLst>
        </p:spPr>
      </p:pic>
      <p:pic>
        <p:nvPicPr>
          <p:cNvPr id="10" name="図 9">
            <a:extLst>
              <a:ext uri="{FF2B5EF4-FFF2-40B4-BE49-F238E27FC236}">
                <a16:creationId xmlns:a16="http://schemas.microsoft.com/office/drawing/2014/main" id="{58B20FE7-C1E5-D342-A659-CDAC99B44E0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22216" y="1638478"/>
            <a:ext cx="872109" cy="872109"/>
          </a:xfrm>
          <a:prstGeom prst="rect">
            <a:avLst/>
          </a:prstGeom>
          <a:effectLst>
            <a:outerShdw blurRad="50800" dist="38100" dir="2700000" algn="tl" rotWithShape="0">
              <a:prstClr val="black">
                <a:alpha val="40000"/>
              </a:prstClr>
            </a:outerShdw>
          </a:effectLst>
        </p:spPr>
      </p:pic>
      <p:grpSp>
        <p:nvGrpSpPr>
          <p:cNvPr id="26" name="グループ化 25">
            <a:extLst>
              <a:ext uri="{FF2B5EF4-FFF2-40B4-BE49-F238E27FC236}">
                <a16:creationId xmlns:a16="http://schemas.microsoft.com/office/drawing/2014/main" id="{C9C8406C-F9EC-EC43-8C31-4A36A92AB6EF}"/>
              </a:ext>
            </a:extLst>
          </p:cNvPr>
          <p:cNvGrpSpPr/>
          <p:nvPr/>
        </p:nvGrpSpPr>
        <p:grpSpPr>
          <a:xfrm>
            <a:off x="2729210" y="3272836"/>
            <a:ext cx="1429627" cy="1072430"/>
            <a:chOff x="948037" y="2960665"/>
            <a:chExt cx="1740233" cy="1354345"/>
          </a:xfrm>
          <a:effectLst>
            <a:outerShdw blurRad="50800" dist="38100" dir="2700000" algn="tl" rotWithShape="0">
              <a:prstClr val="black">
                <a:alpha val="40000"/>
              </a:prstClr>
            </a:outerShdw>
          </a:effectLst>
        </p:grpSpPr>
        <p:pic>
          <p:nvPicPr>
            <p:cNvPr id="12" name="図 11">
              <a:extLst>
                <a:ext uri="{FF2B5EF4-FFF2-40B4-BE49-F238E27FC236}">
                  <a16:creationId xmlns:a16="http://schemas.microsoft.com/office/drawing/2014/main" id="{C1E72204-5C26-174B-9892-CCB0B3FC700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48037" y="2967876"/>
              <a:ext cx="754396" cy="700645"/>
            </a:xfrm>
            <a:prstGeom prst="rect">
              <a:avLst/>
            </a:prstGeom>
          </p:spPr>
        </p:pic>
        <p:pic>
          <p:nvPicPr>
            <p:cNvPr id="15" name="図 14">
              <a:extLst>
                <a:ext uri="{FF2B5EF4-FFF2-40B4-BE49-F238E27FC236}">
                  <a16:creationId xmlns:a16="http://schemas.microsoft.com/office/drawing/2014/main" id="{04EDC5C4-C43C-0E4F-8927-BABB42D3BED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62122" y="3290517"/>
              <a:ext cx="740311" cy="687565"/>
            </a:xfrm>
            <a:prstGeom prst="rect">
              <a:avLst/>
            </a:prstGeom>
          </p:spPr>
        </p:pic>
        <p:pic>
          <p:nvPicPr>
            <p:cNvPr id="19" name="図 18">
              <a:extLst>
                <a:ext uri="{FF2B5EF4-FFF2-40B4-BE49-F238E27FC236}">
                  <a16:creationId xmlns:a16="http://schemas.microsoft.com/office/drawing/2014/main" id="{824CE13A-8BB5-384A-B06D-25D3B52AC49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62122" y="3613158"/>
              <a:ext cx="740311" cy="687565"/>
            </a:xfrm>
            <a:prstGeom prst="rect">
              <a:avLst/>
            </a:prstGeom>
          </p:spPr>
        </p:pic>
        <p:pic>
          <p:nvPicPr>
            <p:cNvPr id="20" name="図 19">
              <a:extLst>
                <a:ext uri="{FF2B5EF4-FFF2-40B4-BE49-F238E27FC236}">
                  <a16:creationId xmlns:a16="http://schemas.microsoft.com/office/drawing/2014/main" id="{48258C0F-3CFA-B647-8D92-A97BEC0A3B1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933874" y="2982163"/>
              <a:ext cx="754396" cy="700645"/>
            </a:xfrm>
            <a:prstGeom prst="rect">
              <a:avLst/>
            </a:prstGeom>
          </p:spPr>
        </p:pic>
        <p:pic>
          <p:nvPicPr>
            <p:cNvPr id="21" name="図 20">
              <a:extLst>
                <a:ext uri="{FF2B5EF4-FFF2-40B4-BE49-F238E27FC236}">
                  <a16:creationId xmlns:a16="http://schemas.microsoft.com/office/drawing/2014/main" id="{5D16166F-CEEF-904D-9AAC-D6EE7946134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947959" y="3304804"/>
              <a:ext cx="740311" cy="687565"/>
            </a:xfrm>
            <a:prstGeom prst="rect">
              <a:avLst/>
            </a:prstGeom>
          </p:spPr>
        </p:pic>
        <p:pic>
          <p:nvPicPr>
            <p:cNvPr id="22" name="図 21">
              <a:extLst>
                <a:ext uri="{FF2B5EF4-FFF2-40B4-BE49-F238E27FC236}">
                  <a16:creationId xmlns:a16="http://schemas.microsoft.com/office/drawing/2014/main" id="{AFE3A298-B3F9-7741-AAC1-2166257C268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947959" y="3627445"/>
              <a:ext cx="740311" cy="687565"/>
            </a:xfrm>
            <a:prstGeom prst="rect">
              <a:avLst/>
            </a:prstGeom>
          </p:spPr>
        </p:pic>
        <p:pic>
          <p:nvPicPr>
            <p:cNvPr id="23" name="図 22">
              <a:extLst>
                <a:ext uri="{FF2B5EF4-FFF2-40B4-BE49-F238E27FC236}">
                  <a16:creationId xmlns:a16="http://schemas.microsoft.com/office/drawing/2014/main" id="{02CB7E3C-6C8D-1B43-A055-1CC0E89DADB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1433913" y="2960665"/>
              <a:ext cx="754396" cy="700645"/>
            </a:xfrm>
            <a:prstGeom prst="rect">
              <a:avLst/>
            </a:prstGeom>
          </p:spPr>
        </p:pic>
        <p:pic>
          <p:nvPicPr>
            <p:cNvPr id="24" name="図 23">
              <a:extLst>
                <a:ext uri="{FF2B5EF4-FFF2-40B4-BE49-F238E27FC236}">
                  <a16:creationId xmlns:a16="http://schemas.microsoft.com/office/drawing/2014/main" id="{F8B22895-74D3-674B-B5AC-AF735ED65EC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H="1">
              <a:off x="1447998" y="3283306"/>
              <a:ext cx="740311" cy="687565"/>
            </a:xfrm>
            <a:prstGeom prst="rect">
              <a:avLst/>
            </a:prstGeom>
          </p:spPr>
        </p:pic>
        <p:pic>
          <p:nvPicPr>
            <p:cNvPr id="25" name="図 24">
              <a:extLst>
                <a:ext uri="{FF2B5EF4-FFF2-40B4-BE49-F238E27FC236}">
                  <a16:creationId xmlns:a16="http://schemas.microsoft.com/office/drawing/2014/main" id="{84AFA441-DD38-A24D-B261-FF90B7BFA09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H="1">
              <a:off x="1447998" y="3605947"/>
              <a:ext cx="740311" cy="687565"/>
            </a:xfrm>
            <a:prstGeom prst="rect">
              <a:avLst/>
            </a:prstGeom>
          </p:spPr>
        </p:pic>
      </p:grpSp>
      <p:pic>
        <p:nvPicPr>
          <p:cNvPr id="27" name="図 26">
            <a:extLst>
              <a:ext uri="{FF2B5EF4-FFF2-40B4-BE49-F238E27FC236}">
                <a16:creationId xmlns:a16="http://schemas.microsoft.com/office/drawing/2014/main" id="{E683A787-7DBF-9945-B9E6-703DCEF1F7D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824858" y="3214445"/>
            <a:ext cx="668081" cy="620480"/>
          </a:xfrm>
          <a:prstGeom prst="rect">
            <a:avLst/>
          </a:prstGeom>
          <a:effectLst>
            <a:outerShdw blurRad="50800" dist="38100" dir="2700000" algn="tl" rotWithShape="0">
              <a:prstClr val="black">
                <a:alpha val="40000"/>
              </a:prstClr>
            </a:outerShdw>
          </a:effectLst>
        </p:spPr>
      </p:pic>
      <p:pic>
        <p:nvPicPr>
          <p:cNvPr id="28" name="図 27">
            <a:extLst>
              <a:ext uri="{FF2B5EF4-FFF2-40B4-BE49-F238E27FC236}">
                <a16:creationId xmlns:a16="http://schemas.microsoft.com/office/drawing/2014/main" id="{C3DB0EAD-0374-E64A-9769-C8F5E673142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426244" y="3224181"/>
            <a:ext cx="668081" cy="620480"/>
          </a:xfrm>
          <a:prstGeom prst="rect">
            <a:avLst/>
          </a:prstGeom>
          <a:effectLst>
            <a:outerShdw blurRad="50800" dist="38100" dir="2700000" algn="tl" rotWithShape="0">
              <a:prstClr val="black">
                <a:alpha val="40000"/>
              </a:prstClr>
            </a:outerShdw>
          </a:effectLst>
        </p:spPr>
      </p:pic>
      <p:pic>
        <p:nvPicPr>
          <p:cNvPr id="29" name="図 28">
            <a:extLst>
              <a:ext uri="{FF2B5EF4-FFF2-40B4-BE49-F238E27FC236}">
                <a16:creationId xmlns:a16="http://schemas.microsoft.com/office/drawing/2014/main" id="{9137A029-9DAC-BC4A-B72B-65D1E586A587}"/>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053295" y="3233723"/>
            <a:ext cx="647324" cy="601202"/>
          </a:xfrm>
          <a:prstGeom prst="rect">
            <a:avLst/>
          </a:prstGeom>
          <a:effectLst>
            <a:outerShdw blurRad="50800" dist="38100" dir="2700000" algn="tl" rotWithShape="0">
              <a:prstClr val="black">
                <a:alpha val="40000"/>
              </a:prstClr>
            </a:outerShdw>
          </a:effectLst>
        </p:spPr>
      </p:pic>
      <p:pic>
        <p:nvPicPr>
          <p:cNvPr id="30" name="図 29">
            <a:extLst>
              <a:ext uri="{FF2B5EF4-FFF2-40B4-BE49-F238E27FC236}">
                <a16:creationId xmlns:a16="http://schemas.microsoft.com/office/drawing/2014/main" id="{D776A618-7F57-D84F-9B4E-CF24FC961331}"/>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158898" y="3762891"/>
            <a:ext cx="627051" cy="582375"/>
          </a:xfrm>
          <a:prstGeom prst="rect">
            <a:avLst/>
          </a:prstGeom>
          <a:effectLst>
            <a:outerShdw blurRad="50800" dist="38100" dir="2700000" algn="tl" rotWithShape="0">
              <a:prstClr val="black">
                <a:alpha val="40000"/>
              </a:prstClr>
            </a:outerShdw>
          </a:effectLst>
        </p:spPr>
      </p:pic>
      <p:pic>
        <p:nvPicPr>
          <p:cNvPr id="31" name="図 30">
            <a:extLst>
              <a:ext uri="{FF2B5EF4-FFF2-40B4-BE49-F238E27FC236}">
                <a16:creationId xmlns:a16="http://schemas.microsoft.com/office/drawing/2014/main" id="{C7413B13-A0BB-B140-AA84-4BBB3BE78076}"/>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743747" y="3739055"/>
            <a:ext cx="652717" cy="606211"/>
          </a:xfrm>
          <a:prstGeom prst="rect">
            <a:avLst/>
          </a:prstGeom>
          <a:effectLst>
            <a:outerShdw blurRad="50800" dist="38100" dir="2700000" algn="tl" rotWithShape="0">
              <a:prstClr val="black">
                <a:alpha val="40000"/>
              </a:prstClr>
            </a:outerShdw>
          </a:effectLst>
        </p:spPr>
      </p:pic>
      <p:sp>
        <p:nvSpPr>
          <p:cNvPr id="32" name="テキスト ボックス 31">
            <a:extLst>
              <a:ext uri="{FF2B5EF4-FFF2-40B4-BE49-F238E27FC236}">
                <a16:creationId xmlns:a16="http://schemas.microsoft.com/office/drawing/2014/main" id="{F44BD7CA-EA6D-2849-937B-D7C5E864E3EB}"/>
              </a:ext>
            </a:extLst>
          </p:cNvPr>
          <p:cNvSpPr txBox="1"/>
          <p:nvPr/>
        </p:nvSpPr>
        <p:spPr>
          <a:xfrm>
            <a:off x="2656178" y="938826"/>
            <a:ext cx="1569660" cy="646331"/>
          </a:xfrm>
          <a:prstGeom prst="rect">
            <a:avLst/>
          </a:prstGeom>
          <a:noFill/>
        </p:spPr>
        <p:txBody>
          <a:bodyPr wrap="none" rtlCol="0">
            <a:spAutoFit/>
          </a:bodyPr>
          <a:lstStyle/>
          <a:p>
            <a:r>
              <a:rPr kumimoji="1" lang="ja-JP" altLang="en-US" sz="3600" b="1">
                <a:solidFill>
                  <a:srgbClr val="0070C0"/>
                </a:solidFill>
                <a:latin typeface="Meiryo" panose="020B0604030504040204" pitchFamily="34" charset="-128"/>
                <a:ea typeface="Meiryo" panose="020B0604030504040204" pitchFamily="34" charset="-128"/>
              </a:rPr>
              <a:t>可視化</a:t>
            </a:r>
          </a:p>
        </p:txBody>
      </p:sp>
      <p:sp>
        <p:nvSpPr>
          <p:cNvPr id="33" name="テキスト ボックス 32">
            <a:extLst>
              <a:ext uri="{FF2B5EF4-FFF2-40B4-BE49-F238E27FC236}">
                <a16:creationId xmlns:a16="http://schemas.microsoft.com/office/drawing/2014/main" id="{85CA761A-B53D-0449-AA99-33F1B9F421D0}"/>
              </a:ext>
            </a:extLst>
          </p:cNvPr>
          <p:cNvSpPr txBox="1"/>
          <p:nvPr/>
        </p:nvSpPr>
        <p:spPr>
          <a:xfrm>
            <a:off x="2656178" y="2766102"/>
            <a:ext cx="1569660" cy="646331"/>
          </a:xfrm>
          <a:prstGeom prst="rect">
            <a:avLst/>
          </a:prstGeom>
          <a:noFill/>
        </p:spPr>
        <p:txBody>
          <a:bodyPr wrap="none" rtlCol="0">
            <a:spAutoFit/>
          </a:bodyPr>
          <a:lstStyle/>
          <a:p>
            <a:r>
              <a:rPr lang="ja-JP" altLang="en-US" sz="3600" b="1">
                <a:solidFill>
                  <a:srgbClr val="0070C0"/>
                </a:solidFill>
                <a:latin typeface="Meiryo" panose="020B0604030504040204" pitchFamily="34" charset="-128"/>
                <a:ea typeface="Meiryo" panose="020B0604030504040204" pitchFamily="34" charset="-128"/>
              </a:rPr>
              <a:t>分　類</a:t>
            </a:r>
            <a:endParaRPr kumimoji="1" lang="ja-JP" altLang="en-US" sz="3600" b="1">
              <a:solidFill>
                <a:srgbClr val="0070C0"/>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F5BB4537-49B6-1E4C-B8D3-151035A83DCE}"/>
              </a:ext>
            </a:extLst>
          </p:cNvPr>
          <p:cNvSpPr txBox="1"/>
          <p:nvPr/>
        </p:nvSpPr>
        <p:spPr>
          <a:xfrm>
            <a:off x="2670465" y="4709202"/>
            <a:ext cx="1569660" cy="646331"/>
          </a:xfrm>
          <a:prstGeom prst="rect">
            <a:avLst/>
          </a:prstGeom>
          <a:noFill/>
        </p:spPr>
        <p:txBody>
          <a:bodyPr wrap="none" rtlCol="0">
            <a:spAutoFit/>
          </a:bodyPr>
          <a:lstStyle/>
          <a:p>
            <a:r>
              <a:rPr lang="ja-JP" altLang="en-US" sz="3600" b="1">
                <a:solidFill>
                  <a:srgbClr val="0070C0"/>
                </a:solidFill>
                <a:latin typeface="Meiryo" panose="020B0604030504040204" pitchFamily="34" charset="-128"/>
                <a:ea typeface="Meiryo" panose="020B0604030504040204" pitchFamily="34" charset="-128"/>
              </a:rPr>
              <a:t>予　測</a:t>
            </a:r>
            <a:endParaRPr kumimoji="1" lang="ja-JP" altLang="en-US" sz="3600" b="1">
              <a:solidFill>
                <a:srgbClr val="0070C0"/>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6F1CE79B-7A6C-9448-B210-EE66F6FE47BD}"/>
              </a:ext>
            </a:extLst>
          </p:cNvPr>
          <p:cNvSpPr txBox="1"/>
          <p:nvPr/>
        </p:nvSpPr>
        <p:spPr>
          <a:xfrm>
            <a:off x="4240125" y="951393"/>
            <a:ext cx="4314001" cy="523220"/>
          </a:xfrm>
          <a:prstGeom prst="rect">
            <a:avLst/>
          </a:prstGeom>
          <a:noFill/>
        </p:spPr>
        <p:txBody>
          <a:bodyPr wrap="non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大量のデータ項目の関連性を見つけ出し</a:t>
            </a:r>
            <a:endParaRPr kumimoji="1" lang="en-US" altLang="ja-JP" sz="1400" dirty="0">
              <a:solidFill>
                <a:srgbClr val="0070C0"/>
              </a:solidFill>
              <a:latin typeface="Meiryo" panose="020B0604030504040204" pitchFamily="34" charset="-128"/>
              <a:ea typeface="Meiryo" panose="020B0604030504040204" pitchFamily="34" charset="-128"/>
            </a:endParaRPr>
          </a:p>
          <a:p>
            <a:r>
              <a:rPr kumimoji="1" lang="ja-JP" altLang="en-US" sz="1400">
                <a:solidFill>
                  <a:srgbClr val="0070C0"/>
                </a:solidFill>
                <a:latin typeface="Meiryo" panose="020B0604030504040204" pitchFamily="34" charset="-128"/>
                <a:ea typeface="Meiryo" panose="020B0604030504040204" pitchFamily="34" charset="-128"/>
              </a:rPr>
              <a:t>その組合せを人間が感覚的に理解できるようにする</a:t>
            </a:r>
          </a:p>
        </p:txBody>
      </p:sp>
      <p:sp>
        <p:nvSpPr>
          <p:cNvPr id="36" name="テキスト ボックス 35">
            <a:extLst>
              <a:ext uri="{FF2B5EF4-FFF2-40B4-BE49-F238E27FC236}">
                <a16:creationId xmlns:a16="http://schemas.microsoft.com/office/drawing/2014/main" id="{C34B85B7-3B95-B14F-84EB-C854770ED3CE}"/>
              </a:ext>
            </a:extLst>
          </p:cNvPr>
          <p:cNvSpPr txBox="1"/>
          <p:nvPr/>
        </p:nvSpPr>
        <p:spPr>
          <a:xfrm>
            <a:off x="4240125" y="2766850"/>
            <a:ext cx="3954929" cy="523220"/>
          </a:xfrm>
          <a:prstGeom prst="rect">
            <a:avLst/>
          </a:prstGeom>
          <a:noFill/>
        </p:spPr>
        <p:txBody>
          <a:bodyPr wrap="non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人間には判別できない類似傾向を見つけ出し、</a:t>
            </a:r>
            <a:endParaRPr kumimoji="1" lang="en-US" altLang="ja-JP" sz="1400" dirty="0">
              <a:solidFill>
                <a:srgbClr val="0070C0"/>
              </a:solidFill>
              <a:latin typeface="Meiryo" panose="020B0604030504040204" pitchFamily="34" charset="-128"/>
              <a:ea typeface="Meiryo" panose="020B0604030504040204" pitchFamily="34" charset="-128"/>
            </a:endParaRPr>
          </a:p>
          <a:p>
            <a:r>
              <a:rPr kumimoji="1" lang="ja-JP" altLang="en-US" sz="1400">
                <a:solidFill>
                  <a:srgbClr val="0070C0"/>
                </a:solidFill>
                <a:latin typeface="Meiryo" panose="020B0604030504040204" pitchFamily="34" charset="-128"/>
                <a:ea typeface="Meiryo" panose="020B0604030504040204" pitchFamily="34" charset="-128"/>
              </a:rPr>
              <a:t>グループ化して区別する</a:t>
            </a:r>
          </a:p>
        </p:txBody>
      </p:sp>
      <p:sp>
        <p:nvSpPr>
          <p:cNvPr id="37" name="テキスト ボックス 36">
            <a:extLst>
              <a:ext uri="{FF2B5EF4-FFF2-40B4-BE49-F238E27FC236}">
                <a16:creationId xmlns:a16="http://schemas.microsoft.com/office/drawing/2014/main" id="{192256C3-32BB-0044-AE66-CA73337723A7}"/>
              </a:ext>
            </a:extLst>
          </p:cNvPr>
          <p:cNvSpPr txBox="1"/>
          <p:nvPr/>
        </p:nvSpPr>
        <p:spPr>
          <a:xfrm>
            <a:off x="4227599" y="4720910"/>
            <a:ext cx="3595856" cy="523220"/>
          </a:xfrm>
          <a:prstGeom prst="rect">
            <a:avLst/>
          </a:prstGeom>
          <a:noFill/>
        </p:spPr>
        <p:txBody>
          <a:bodyPr wrap="non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過去のデータの傾向から、</a:t>
            </a:r>
            <a:endParaRPr kumimoji="1" lang="en-US" altLang="ja-JP" sz="1400" dirty="0">
              <a:solidFill>
                <a:srgbClr val="0070C0"/>
              </a:solidFill>
              <a:latin typeface="Meiryo" panose="020B0604030504040204" pitchFamily="34" charset="-128"/>
              <a:ea typeface="Meiryo" panose="020B0604030504040204" pitchFamily="34" charset="-128"/>
            </a:endParaRPr>
          </a:p>
          <a:p>
            <a:r>
              <a:rPr kumimoji="1" lang="ja-JP" altLang="en-US" sz="1400">
                <a:solidFill>
                  <a:srgbClr val="0070C0"/>
                </a:solidFill>
                <a:latin typeface="Meiryo" panose="020B0604030504040204" pitchFamily="34" charset="-128"/>
                <a:ea typeface="Meiryo" panose="020B0604030504040204" pitchFamily="34" charset="-128"/>
              </a:rPr>
              <a:t>将来どうなる可能性があるのかを予測する</a:t>
            </a:r>
          </a:p>
        </p:txBody>
      </p:sp>
      <p:sp>
        <p:nvSpPr>
          <p:cNvPr id="38" name="テキスト ボックス 37">
            <a:extLst>
              <a:ext uri="{FF2B5EF4-FFF2-40B4-BE49-F238E27FC236}">
                <a16:creationId xmlns:a16="http://schemas.microsoft.com/office/drawing/2014/main" id="{E4618150-CD4C-DE4B-B415-E72A99CF10B8}"/>
              </a:ext>
            </a:extLst>
          </p:cNvPr>
          <p:cNvSpPr txBox="1"/>
          <p:nvPr/>
        </p:nvSpPr>
        <p:spPr>
          <a:xfrm>
            <a:off x="6700619" y="1474613"/>
            <a:ext cx="2119853" cy="954107"/>
          </a:xfrm>
          <a:prstGeom prst="rect">
            <a:avLst/>
          </a:prstGeom>
          <a:noFill/>
        </p:spPr>
        <p:txBody>
          <a:bodyPr wrap="square" rtlCol="0">
            <a:spAutoFit/>
          </a:bodyPr>
          <a:lstStyle/>
          <a:p>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例：地域や性別、年齢などにより疾病がどのように分布するのかを地図上に表示する。</a:t>
            </a:r>
          </a:p>
        </p:txBody>
      </p:sp>
      <p:sp>
        <p:nvSpPr>
          <p:cNvPr id="39" name="テキスト ボックス 38">
            <a:extLst>
              <a:ext uri="{FF2B5EF4-FFF2-40B4-BE49-F238E27FC236}">
                <a16:creationId xmlns:a16="http://schemas.microsoft.com/office/drawing/2014/main" id="{A1BAA900-8F3D-8544-99F6-FC969B7BAA6C}"/>
              </a:ext>
            </a:extLst>
          </p:cNvPr>
          <p:cNvSpPr txBox="1"/>
          <p:nvPr/>
        </p:nvSpPr>
        <p:spPr>
          <a:xfrm>
            <a:off x="6700619" y="3224181"/>
            <a:ext cx="2119853" cy="954107"/>
          </a:xfrm>
          <a:prstGeom prst="rect">
            <a:avLst/>
          </a:prstGeom>
          <a:noFill/>
        </p:spPr>
        <p:txBody>
          <a:bodyPr wrap="square" rtlCol="0">
            <a:spAutoFit/>
          </a:bodyPr>
          <a:lstStyle/>
          <a:p>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例：店舗の監視カメラの映像から、顧客の購買動向や趣味嗜好を分類する。</a:t>
            </a:r>
          </a:p>
        </p:txBody>
      </p:sp>
      <p:sp>
        <p:nvSpPr>
          <p:cNvPr id="40" name="テキスト ボックス 39">
            <a:extLst>
              <a:ext uri="{FF2B5EF4-FFF2-40B4-BE49-F238E27FC236}">
                <a16:creationId xmlns:a16="http://schemas.microsoft.com/office/drawing/2014/main" id="{68E073B9-B4A7-3C45-9162-7E80BAB42159}"/>
              </a:ext>
            </a:extLst>
          </p:cNvPr>
          <p:cNvSpPr txBox="1"/>
          <p:nvPr/>
        </p:nvSpPr>
        <p:spPr>
          <a:xfrm>
            <a:off x="6700618" y="5309698"/>
            <a:ext cx="2119853" cy="954107"/>
          </a:xfrm>
          <a:prstGeom prst="rect">
            <a:avLst/>
          </a:prstGeom>
          <a:noFill/>
        </p:spPr>
        <p:txBody>
          <a:bodyPr wrap="square" rtlCol="0">
            <a:spAutoFit/>
          </a:bodyPr>
          <a:lstStyle/>
          <a:p>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例：日照量、気温、湿度などの気象データから、水、肥料などの量やタイミングを教える。</a:t>
            </a:r>
          </a:p>
        </p:txBody>
      </p:sp>
      <p:sp>
        <p:nvSpPr>
          <p:cNvPr id="41" name="右矢印 40">
            <a:extLst>
              <a:ext uri="{FF2B5EF4-FFF2-40B4-BE49-F238E27FC236}">
                <a16:creationId xmlns:a16="http://schemas.microsoft.com/office/drawing/2014/main" id="{5164855B-2308-DF46-88FA-620E6F5FF30E}"/>
              </a:ext>
            </a:extLst>
          </p:cNvPr>
          <p:cNvSpPr/>
          <p:nvPr/>
        </p:nvSpPr>
        <p:spPr>
          <a:xfrm>
            <a:off x="4243119" y="3371823"/>
            <a:ext cx="546726" cy="80423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右矢印 41">
            <a:extLst>
              <a:ext uri="{FF2B5EF4-FFF2-40B4-BE49-F238E27FC236}">
                <a16:creationId xmlns:a16="http://schemas.microsoft.com/office/drawing/2014/main" id="{3A8B54C3-207E-A947-94AA-9B81EE462C58}"/>
              </a:ext>
            </a:extLst>
          </p:cNvPr>
          <p:cNvSpPr/>
          <p:nvPr/>
        </p:nvSpPr>
        <p:spPr>
          <a:xfrm>
            <a:off x="4257426" y="1545165"/>
            <a:ext cx="546726" cy="80423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右矢印 42">
            <a:extLst>
              <a:ext uri="{FF2B5EF4-FFF2-40B4-BE49-F238E27FC236}">
                <a16:creationId xmlns:a16="http://schemas.microsoft.com/office/drawing/2014/main" id="{505D3A18-E4E5-3747-9E0B-3F1AC8393322}"/>
              </a:ext>
            </a:extLst>
          </p:cNvPr>
          <p:cNvSpPr/>
          <p:nvPr/>
        </p:nvSpPr>
        <p:spPr>
          <a:xfrm>
            <a:off x="4257426" y="5384635"/>
            <a:ext cx="546726" cy="80423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柱 4">
            <a:extLst>
              <a:ext uri="{FF2B5EF4-FFF2-40B4-BE49-F238E27FC236}">
                <a16:creationId xmlns:a16="http://schemas.microsoft.com/office/drawing/2014/main" id="{2150BCB8-8287-934E-9810-B0A971042D20}"/>
              </a:ext>
            </a:extLst>
          </p:cNvPr>
          <p:cNvSpPr/>
          <p:nvPr/>
        </p:nvSpPr>
        <p:spPr>
          <a:xfrm>
            <a:off x="429125" y="2879538"/>
            <a:ext cx="1311595" cy="1643391"/>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右矢印 44">
            <a:extLst>
              <a:ext uri="{FF2B5EF4-FFF2-40B4-BE49-F238E27FC236}">
                <a16:creationId xmlns:a16="http://schemas.microsoft.com/office/drawing/2014/main" id="{29D54C0B-3526-3A40-8EBD-6C7BCD5836AE}"/>
              </a:ext>
            </a:extLst>
          </p:cNvPr>
          <p:cNvSpPr/>
          <p:nvPr/>
        </p:nvSpPr>
        <p:spPr>
          <a:xfrm>
            <a:off x="1790214" y="3502798"/>
            <a:ext cx="957454" cy="62137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曲折矢印 13">
            <a:extLst>
              <a:ext uri="{FF2B5EF4-FFF2-40B4-BE49-F238E27FC236}">
                <a16:creationId xmlns:a16="http://schemas.microsoft.com/office/drawing/2014/main" id="{0F185EB8-2AD5-B941-AF94-1E40DE770456}"/>
              </a:ext>
            </a:extLst>
          </p:cNvPr>
          <p:cNvSpPr/>
          <p:nvPr/>
        </p:nvSpPr>
        <p:spPr>
          <a:xfrm>
            <a:off x="953179" y="1555400"/>
            <a:ext cx="1776031" cy="1474785"/>
          </a:xfrm>
          <a:prstGeom prst="ben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曲折矢印 49">
            <a:extLst>
              <a:ext uri="{FF2B5EF4-FFF2-40B4-BE49-F238E27FC236}">
                <a16:creationId xmlns:a16="http://schemas.microsoft.com/office/drawing/2014/main" id="{5FED5E54-7358-C24A-99ED-11AE38CF3490}"/>
              </a:ext>
            </a:extLst>
          </p:cNvPr>
          <p:cNvSpPr/>
          <p:nvPr/>
        </p:nvSpPr>
        <p:spPr>
          <a:xfrm flipV="1">
            <a:off x="953179" y="4593378"/>
            <a:ext cx="1776031" cy="1474785"/>
          </a:xfrm>
          <a:prstGeom prst="ben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a:extLst>
              <a:ext uri="{FF2B5EF4-FFF2-40B4-BE49-F238E27FC236}">
                <a16:creationId xmlns:a16="http://schemas.microsoft.com/office/drawing/2014/main" id="{C9AB7089-4D05-674A-9321-4CA1F95A6F26}"/>
              </a:ext>
            </a:extLst>
          </p:cNvPr>
          <p:cNvSpPr/>
          <p:nvPr/>
        </p:nvSpPr>
        <p:spPr>
          <a:xfrm>
            <a:off x="1802161" y="2907035"/>
            <a:ext cx="677108" cy="1733808"/>
          </a:xfrm>
          <a:prstGeom prst="rect">
            <a:avLst/>
          </a:prstGeom>
          <a:effectLst>
            <a:outerShdw blurRad="50800" dist="38100" dir="2700000" algn="tl" rotWithShape="0">
              <a:prstClr val="black">
                <a:alpha val="40000"/>
              </a:prstClr>
            </a:outerShdw>
          </a:effectLst>
        </p:spPr>
        <p:txBody>
          <a:bodyPr vert="eaVert" wrap="none">
            <a:spAutoFit/>
          </a:bodyPr>
          <a:lstStyle/>
          <a:p>
            <a:pPr algn="ctr"/>
            <a:r>
              <a:rPr lang="ja-JP" altLang="en-US" sz="3200" b="1">
                <a:solidFill>
                  <a:schemeClr val="bg1"/>
                </a:solidFill>
                <a:latin typeface="Meiryo" panose="020B0604030504040204" pitchFamily="34" charset="-128"/>
                <a:ea typeface="Meiryo" panose="020B0604030504040204" pitchFamily="34" charset="-128"/>
              </a:rPr>
              <a:t>機械学習</a:t>
            </a:r>
          </a:p>
        </p:txBody>
      </p:sp>
      <p:sp>
        <p:nvSpPr>
          <p:cNvPr id="51" name="テキスト ボックス 50">
            <a:extLst>
              <a:ext uri="{FF2B5EF4-FFF2-40B4-BE49-F238E27FC236}">
                <a16:creationId xmlns:a16="http://schemas.microsoft.com/office/drawing/2014/main" id="{0BE64F1E-9D9B-1149-8F11-27B51E8EBE8E}"/>
              </a:ext>
            </a:extLst>
          </p:cNvPr>
          <p:cNvSpPr txBox="1"/>
          <p:nvPr/>
        </p:nvSpPr>
        <p:spPr>
          <a:xfrm>
            <a:off x="567045" y="3604092"/>
            <a:ext cx="1107996"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データ</a:t>
            </a:r>
          </a:p>
        </p:txBody>
      </p:sp>
    </p:spTree>
    <p:extLst>
      <p:ext uri="{BB962C8B-B14F-4D97-AF65-F5344CB8AC3E}">
        <p14:creationId xmlns:p14="http://schemas.microsoft.com/office/powerpoint/2010/main" val="27843105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F60255BA-1DA3-8B40-8414-596F615395A8}"/>
              </a:ext>
            </a:extLst>
          </p:cNvPr>
          <p:cNvSpPr/>
          <p:nvPr/>
        </p:nvSpPr>
        <p:spPr>
          <a:xfrm>
            <a:off x="1533101" y="1000933"/>
            <a:ext cx="1080936" cy="540060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74D4E725-679F-AA44-93FB-2E91B673F5E4}"/>
              </a:ext>
            </a:extLst>
          </p:cNvPr>
          <p:cNvSpPr>
            <a:spLocks noGrp="1"/>
          </p:cNvSpPr>
          <p:nvPr>
            <p:ph type="title"/>
          </p:nvPr>
        </p:nvSpPr>
        <p:spPr/>
        <p:txBody>
          <a:bodyPr/>
          <a:lstStyle/>
          <a:p>
            <a:r>
              <a:rPr kumimoji="1" lang="ja-JP" altLang="en-US"/>
              <a:t>機械学習にできること</a:t>
            </a:r>
            <a:r>
              <a:rPr kumimoji="1" lang="en-US" altLang="ja-JP" dirty="0"/>
              <a:t> 2</a:t>
            </a:r>
            <a:endParaRPr kumimoji="1" lang="ja-JP" altLang="en-US"/>
          </a:p>
        </p:txBody>
      </p:sp>
      <p:sp>
        <p:nvSpPr>
          <p:cNvPr id="32" name="テキスト ボックス 31">
            <a:extLst>
              <a:ext uri="{FF2B5EF4-FFF2-40B4-BE49-F238E27FC236}">
                <a16:creationId xmlns:a16="http://schemas.microsoft.com/office/drawing/2014/main" id="{F44BD7CA-EA6D-2849-937B-D7C5E864E3EB}"/>
              </a:ext>
            </a:extLst>
          </p:cNvPr>
          <p:cNvSpPr txBox="1"/>
          <p:nvPr/>
        </p:nvSpPr>
        <p:spPr>
          <a:xfrm>
            <a:off x="2656178" y="938826"/>
            <a:ext cx="1569660" cy="646331"/>
          </a:xfrm>
          <a:prstGeom prst="rect">
            <a:avLst/>
          </a:prstGeom>
          <a:noFill/>
        </p:spPr>
        <p:txBody>
          <a:bodyPr wrap="none" rtlCol="0">
            <a:spAutoFit/>
          </a:bodyPr>
          <a:lstStyle/>
          <a:p>
            <a:r>
              <a:rPr kumimoji="1" lang="ja-JP" altLang="en-US" sz="3600" b="1">
                <a:solidFill>
                  <a:srgbClr val="0070C0"/>
                </a:solidFill>
                <a:latin typeface="Meiryo" panose="020B0604030504040204" pitchFamily="34" charset="-128"/>
                <a:ea typeface="Meiryo" panose="020B0604030504040204" pitchFamily="34" charset="-128"/>
              </a:rPr>
              <a:t>認　識</a:t>
            </a:r>
          </a:p>
        </p:txBody>
      </p:sp>
      <p:sp>
        <p:nvSpPr>
          <p:cNvPr id="34" name="テキスト ボックス 33">
            <a:extLst>
              <a:ext uri="{FF2B5EF4-FFF2-40B4-BE49-F238E27FC236}">
                <a16:creationId xmlns:a16="http://schemas.microsoft.com/office/drawing/2014/main" id="{F5BB4537-49B6-1E4C-B8D3-151035A83DCE}"/>
              </a:ext>
            </a:extLst>
          </p:cNvPr>
          <p:cNvSpPr txBox="1"/>
          <p:nvPr/>
        </p:nvSpPr>
        <p:spPr>
          <a:xfrm>
            <a:off x="2650901" y="4696307"/>
            <a:ext cx="1569660" cy="646331"/>
          </a:xfrm>
          <a:prstGeom prst="rect">
            <a:avLst/>
          </a:prstGeom>
          <a:noFill/>
        </p:spPr>
        <p:txBody>
          <a:bodyPr wrap="none" rtlCol="0">
            <a:spAutoFit/>
          </a:bodyPr>
          <a:lstStyle/>
          <a:p>
            <a:r>
              <a:rPr lang="ja-JP" altLang="en-US" sz="3600" b="1">
                <a:solidFill>
                  <a:srgbClr val="0070C0"/>
                </a:solidFill>
                <a:latin typeface="Meiryo" panose="020B0604030504040204" pitchFamily="34" charset="-128"/>
                <a:ea typeface="Meiryo" panose="020B0604030504040204" pitchFamily="34" charset="-128"/>
              </a:rPr>
              <a:t>生　成</a:t>
            </a:r>
            <a:endParaRPr kumimoji="1" lang="ja-JP" altLang="en-US" sz="3600" b="1">
              <a:solidFill>
                <a:srgbClr val="0070C0"/>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6F1CE79B-7A6C-9448-B210-EE66F6FE47BD}"/>
              </a:ext>
            </a:extLst>
          </p:cNvPr>
          <p:cNvSpPr txBox="1"/>
          <p:nvPr/>
        </p:nvSpPr>
        <p:spPr>
          <a:xfrm>
            <a:off x="4240125" y="951393"/>
            <a:ext cx="4134465" cy="523220"/>
          </a:xfrm>
          <a:prstGeom prst="rect">
            <a:avLst/>
          </a:prstGeom>
          <a:noFill/>
        </p:spPr>
        <p:txBody>
          <a:bodyPr wrap="non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画像や言語、音声などの対象を、</a:t>
            </a:r>
            <a:endParaRPr kumimoji="1" lang="en-US" altLang="ja-JP" sz="1400" dirty="0">
              <a:solidFill>
                <a:srgbClr val="0070C0"/>
              </a:solidFill>
              <a:latin typeface="Meiryo" panose="020B0604030504040204" pitchFamily="34" charset="-128"/>
              <a:ea typeface="Meiryo" panose="020B0604030504040204" pitchFamily="34" charset="-128"/>
            </a:endParaRPr>
          </a:p>
          <a:p>
            <a:r>
              <a:rPr kumimoji="1" lang="ja-JP" altLang="en-US" sz="1400">
                <a:solidFill>
                  <a:srgbClr val="0070C0"/>
                </a:solidFill>
                <a:latin typeface="Meiryo" panose="020B0604030504040204" pitchFamily="34" charset="-128"/>
                <a:ea typeface="Meiryo" panose="020B0604030504040204" pitchFamily="34" charset="-128"/>
              </a:rPr>
              <a:t>特徴によって識別し、分類・意味付けをおこなう</a:t>
            </a:r>
          </a:p>
        </p:txBody>
      </p:sp>
      <p:sp>
        <p:nvSpPr>
          <p:cNvPr id="37" name="テキスト ボックス 36">
            <a:extLst>
              <a:ext uri="{FF2B5EF4-FFF2-40B4-BE49-F238E27FC236}">
                <a16:creationId xmlns:a16="http://schemas.microsoft.com/office/drawing/2014/main" id="{192256C3-32BB-0044-AE66-CA73337723A7}"/>
              </a:ext>
            </a:extLst>
          </p:cNvPr>
          <p:cNvSpPr txBox="1"/>
          <p:nvPr/>
        </p:nvSpPr>
        <p:spPr>
          <a:xfrm>
            <a:off x="4225838" y="4731914"/>
            <a:ext cx="4809674" cy="523220"/>
          </a:xfrm>
          <a:prstGeom prst="rect">
            <a:avLst/>
          </a:prstGeom>
          <a:noFill/>
        </p:spPr>
        <p:txBody>
          <a:bodyPr wrap="squar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画像や文章、動画や音楽などの膨大なデータから特徴を抽出し、指示にしたがってコンテンツを生成する</a:t>
            </a:r>
          </a:p>
        </p:txBody>
      </p:sp>
      <p:sp>
        <p:nvSpPr>
          <p:cNvPr id="38" name="テキスト ボックス 37">
            <a:extLst>
              <a:ext uri="{FF2B5EF4-FFF2-40B4-BE49-F238E27FC236}">
                <a16:creationId xmlns:a16="http://schemas.microsoft.com/office/drawing/2014/main" id="{E4618150-CD4C-DE4B-B415-E72A99CF10B8}"/>
              </a:ext>
            </a:extLst>
          </p:cNvPr>
          <p:cNvSpPr txBox="1"/>
          <p:nvPr/>
        </p:nvSpPr>
        <p:spPr>
          <a:xfrm>
            <a:off x="6700619" y="1474613"/>
            <a:ext cx="2119853" cy="738664"/>
          </a:xfrm>
          <a:prstGeom prst="rect">
            <a:avLst/>
          </a:prstGeom>
          <a:noFill/>
        </p:spPr>
        <p:txBody>
          <a:bodyPr wrap="square" rtlCol="0">
            <a:spAutoFit/>
          </a:bodyPr>
          <a:lstStyle/>
          <a:p>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例：顔の画像や話し言葉の特徴から本人であることを確認する。</a:t>
            </a:r>
          </a:p>
        </p:txBody>
      </p:sp>
      <p:sp>
        <p:nvSpPr>
          <p:cNvPr id="40" name="テキスト ボックス 39">
            <a:extLst>
              <a:ext uri="{FF2B5EF4-FFF2-40B4-BE49-F238E27FC236}">
                <a16:creationId xmlns:a16="http://schemas.microsoft.com/office/drawing/2014/main" id="{68E073B9-B4A7-3C45-9162-7E80BAB42159}"/>
              </a:ext>
            </a:extLst>
          </p:cNvPr>
          <p:cNvSpPr txBox="1"/>
          <p:nvPr/>
        </p:nvSpPr>
        <p:spPr>
          <a:xfrm>
            <a:off x="6700618" y="5309698"/>
            <a:ext cx="2119853" cy="738664"/>
          </a:xfrm>
          <a:prstGeom prst="rect">
            <a:avLst/>
          </a:prstGeom>
          <a:noFill/>
        </p:spPr>
        <p:txBody>
          <a:bodyPr wrap="square" rtlCol="0">
            <a:spAutoFit/>
          </a:bodyPr>
          <a:lstStyle/>
          <a:p>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例：指定した文章（プロンプト）から画像を生成する。</a:t>
            </a:r>
          </a:p>
        </p:txBody>
      </p:sp>
      <p:sp>
        <p:nvSpPr>
          <p:cNvPr id="42" name="右矢印 41">
            <a:extLst>
              <a:ext uri="{FF2B5EF4-FFF2-40B4-BE49-F238E27FC236}">
                <a16:creationId xmlns:a16="http://schemas.microsoft.com/office/drawing/2014/main" id="{3A8B54C3-207E-A947-94AA-9B81EE462C58}"/>
              </a:ext>
            </a:extLst>
          </p:cNvPr>
          <p:cNvSpPr/>
          <p:nvPr/>
        </p:nvSpPr>
        <p:spPr>
          <a:xfrm>
            <a:off x="4257426" y="1545165"/>
            <a:ext cx="546726" cy="80423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右矢印 42">
            <a:extLst>
              <a:ext uri="{FF2B5EF4-FFF2-40B4-BE49-F238E27FC236}">
                <a16:creationId xmlns:a16="http://schemas.microsoft.com/office/drawing/2014/main" id="{505D3A18-E4E5-3747-9E0B-3F1AC8393322}"/>
              </a:ext>
            </a:extLst>
          </p:cNvPr>
          <p:cNvSpPr/>
          <p:nvPr/>
        </p:nvSpPr>
        <p:spPr>
          <a:xfrm>
            <a:off x="4257426" y="5384635"/>
            <a:ext cx="546726" cy="80423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柱 4">
            <a:extLst>
              <a:ext uri="{FF2B5EF4-FFF2-40B4-BE49-F238E27FC236}">
                <a16:creationId xmlns:a16="http://schemas.microsoft.com/office/drawing/2014/main" id="{2150BCB8-8287-934E-9810-B0A971042D20}"/>
              </a:ext>
            </a:extLst>
          </p:cNvPr>
          <p:cNvSpPr/>
          <p:nvPr/>
        </p:nvSpPr>
        <p:spPr>
          <a:xfrm>
            <a:off x="429125" y="2879538"/>
            <a:ext cx="1311595" cy="1643391"/>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曲折矢印 13">
            <a:extLst>
              <a:ext uri="{FF2B5EF4-FFF2-40B4-BE49-F238E27FC236}">
                <a16:creationId xmlns:a16="http://schemas.microsoft.com/office/drawing/2014/main" id="{0F185EB8-2AD5-B941-AF94-1E40DE770456}"/>
              </a:ext>
            </a:extLst>
          </p:cNvPr>
          <p:cNvSpPr/>
          <p:nvPr/>
        </p:nvSpPr>
        <p:spPr>
          <a:xfrm>
            <a:off x="953179" y="1555400"/>
            <a:ext cx="1776031" cy="1474785"/>
          </a:xfrm>
          <a:prstGeom prst="ben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曲折矢印 49">
            <a:extLst>
              <a:ext uri="{FF2B5EF4-FFF2-40B4-BE49-F238E27FC236}">
                <a16:creationId xmlns:a16="http://schemas.microsoft.com/office/drawing/2014/main" id="{5FED5E54-7358-C24A-99ED-11AE38CF3490}"/>
              </a:ext>
            </a:extLst>
          </p:cNvPr>
          <p:cNvSpPr/>
          <p:nvPr/>
        </p:nvSpPr>
        <p:spPr>
          <a:xfrm flipV="1">
            <a:off x="953179" y="4593378"/>
            <a:ext cx="1776031" cy="1474785"/>
          </a:xfrm>
          <a:prstGeom prst="ben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a:extLst>
              <a:ext uri="{FF2B5EF4-FFF2-40B4-BE49-F238E27FC236}">
                <a16:creationId xmlns:a16="http://schemas.microsoft.com/office/drawing/2014/main" id="{C9AB7089-4D05-674A-9321-4CA1F95A6F26}"/>
              </a:ext>
            </a:extLst>
          </p:cNvPr>
          <p:cNvSpPr/>
          <p:nvPr/>
        </p:nvSpPr>
        <p:spPr>
          <a:xfrm>
            <a:off x="1802161" y="2907035"/>
            <a:ext cx="677108" cy="1733808"/>
          </a:xfrm>
          <a:prstGeom prst="rect">
            <a:avLst/>
          </a:prstGeom>
        </p:spPr>
        <p:txBody>
          <a:bodyPr vert="eaVert" wrap="none">
            <a:spAutoFit/>
          </a:bodyPr>
          <a:lstStyle/>
          <a:p>
            <a:pPr algn="ctr"/>
            <a:r>
              <a:rPr lang="ja-JP" altLang="en-US" sz="3200" b="1">
                <a:solidFill>
                  <a:schemeClr val="bg1"/>
                </a:solidFill>
                <a:latin typeface="Meiryo" panose="020B0604030504040204" pitchFamily="34" charset="-128"/>
                <a:ea typeface="Meiryo" panose="020B0604030504040204" pitchFamily="34" charset="-128"/>
              </a:rPr>
              <a:t>機械学習</a:t>
            </a:r>
          </a:p>
        </p:txBody>
      </p:sp>
      <p:sp>
        <p:nvSpPr>
          <p:cNvPr id="51" name="テキスト ボックス 50">
            <a:extLst>
              <a:ext uri="{FF2B5EF4-FFF2-40B4-BE49-F238E27FC236}">
                <a16:creationId xmlns:a16="http://schemas.microsoft.com/office/drawing/2014/main" id="{0BE64F1E-9D9B-1149-8F11-27B51E8EBE8E}"/>
              </a:ext>
            </a:extLst>
          </p:cNvPr>
          <p:cNvSpPr txBox="1"/>
          <p:nvPr/>
        </p:nvSpPr>
        <p:spPr>
          <a:xfrm>
            <a:off x="567045" y="3604092"/>
            <a:ext cx="1107996"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データ</a:t>
            </a:r>
          </a:p>
        </p:txBody>
      </p:sp>
      <p:pic>
        <p:nvPicPr>
          <p:cNvPr id="3" name="図 2">
            <a:extLst>
              <a:ext uri="{FF2B5EF4-FFF2-40B4-BE49-F238E27FC236}">
                <a16:creationId xmlns:a16="http://schemas.microsoft.com/office/drawing/2014/main" id="{4B7EEF46-FC68-28A6-20CE-8B686240006E}"/>
              </a:ext>
            </a:extLst>
          </p:cNvPr>
          <p:cNvPicPr>
            <a:picLocks noChangeAspect="1"/>
          </p:cNvPicPr>
          <p:nvPr/>
        </p:nvPicPr>
        <p:blipFill>
          <a:blip r:embed="rId2" cstate="print">
            <a:clrChange>
              <a:clrFrom>
                <a:srgbClr val="FDFFFE"/>
              </a:clrFrom>
              <a:clrTo>
                <a:srgbClr val="FDFFFE">
                  <a:alpha val="0"/>
                </a:srgbClr>
              </a:clrTo>
            </a:clrChange>
            <a:extLst>
              <a:ext uri="{28A0092B-C50C-407E-A947-70E740481C1C}">
                <a14:useLocalDpi xmlns:a14="http://schemas.microsoft.com/office/drawing/2010/main"/>
              </a:ext>
            </a:extLst>
          </a:blip>
          <a:stretch>
            <a:fillRect/>
          </a:stretch>
        </p:blipFill>
        <p:spPr>
          <a:xfrm>
            <a:off x="4964229" y="1428338"/>
            <a:ext cx="1385883" cy="1037886"/>
          </a:xfrm>
          <a:prstGeom prst="rect">
            <a:avLst/>
          </a:prstGeom>
        </p:spPr>
      </p:pic>
      <p:pic>
        <p:nvPicPr>
          <p:cNvPr id="16" name="図 15">
            <a:extLst>
              <a:ext uri="{FF2B5EF4-FFF2-40B4-BE49-F238E27FC236}">
                <a16:creationId xmlns:a16="http://schemas.microsoft.com/office/drawing/2014/main" id="{2AFE30BC-01CA-FFEC-8479-4245885E3FC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72319" y="5255134"/>
            <a:ext cx="1097010" cy="1097010"/>
          </a:xfrm>
          <a:prstGeom prst="rect">
            <a:avLst/>
          </a:prstGeom>
        </p:spPr>
      </p:pic>
      <p:pic>
        <p:nvPicPr>
          <p:cNvPr id="17" name="Picture 2" descr="カラフル迷彩模様 iPhone壁紙">
            <a:extLst>
              <a:ext uri="{FF2B5EF4-FFF2-40B4-BE49-F238E27FC236}">
                <a16:creationId xmlns:a16="http://schemas.microsoft.com/office/drawing/2014/main" id="{B8906F08-D1AE-A351-F510-2DA73C14B02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782951" y="5309698"/>
            <a:ext cx="1306308" cy="950938"/>
          </a:xfrm>
          <a:prstGeom prst="rect">
            <a:avLst/>
          </a:prstGeom>
          <a:noFill/>
          <a:extLst>
            <a:ext uri="{909E8E84-426E-40DD-AFC4-6F175D3DCCD1}">
              <a14:hiddenFill xmlns:a14="http://schemas.microsoft.com/office/drawing/2010/main">
                <a:solidFill>
                  <a:srgbClr val="FFFFFF"/>
                </a:solidFill>
              </a14:hiddenFill>
            </a:ext>
          </a:extLst>
        </p:spPr>
      </p:pic>
      <p:pic>
        <p:nvPicPr>
          <p:cNvPr id="18" name="図 17">
            <a:extLst>
              <a:ext uri="{FF2B5EF4-FFF2-40B4-BE49-F238E27FC236}">
                <a16:creationId xmlns:a16="http://schemas.microsoft.com/office/drawing/2014/main" id="{5765D099-78B1-3474-E6B4-F668D6D7A172}"/>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18997" y="1618961"/>
            <a:ext cx="496757" cy="382270"/>
          </a:xfrm>
          <a:prstGeom prst="rect">
            <a:avLst/>
          </a:prstGeom>
        </p:spPr>
      </p:pic>
      <p:pic>
        <p:nvPicPr>
          <p:cNvPr id="44" name="図 43">
            <a:extLst>
              <a:ext uri="{FF2B5EF4-FFF2-40B4-BE49-F238E27FC236}">
                <a16:creationId xmlns:a16="http://schemas.microsoft.com/office/drawing/2014/main" id="{356C30E8-7F34-8BF4-52ED-3E6D256E5903}"/>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788458" y="2103237"/>
            <a:ext cx="434904" cy="417508"/>
          </a:xfrm>
          <a:prstGeom prst="rect">
            <a:avLst/>
          </a:prstGeom>
        </p:spPr>
      </p:pic>
      <p:pic>
        <p:nvPicPr>
          <p:cNvPr id="46" name="図 45">
            <a:extLst>
              <a:ext uri="{FF2B5EF4-FFF2-40B4-BE49-F238E27FC236}">
                <a16:creationId xmlns:a16="http://schemas.microsoft.com/office/drawing/2014/main" id="{5207C688-D513-F1E9-352B-FA2EB86544A2}"/>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08404" y="2081512"/>
            <a:ext cx="452300" cy="446501"/>
          </a:xfrm>
          <a:prstGeom prst="rect">
            <a:avLst/>
          </a:prstGeom>
        </p:spPr>
      </p:pic>
      <p:pic>
        <p:nvPicPr>
          <p:cNvPr id="47" name="図 46">
            <a:extLst>
              <a:ext uri="{FF2B5EF4-FFF2-40B4-BE49-F238E27FC236}">
                <a16:creationId xmlns:a16="http://schemas.microsoft.com/office/drawing/2014/main" id="{5063279F-AFE5-C71C-41A3-409C7382454D}"/>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796928" y="1583608"/>
            <a:ext cx="496757" cy="487093"/>
          </a:xfrm>
          <a:prstGeom prst="rect">
            <a:avLst/>
          </a:prstGeom>
        </p:spPr>
      </p:pic>
      <p:pic>
        <p:nvPicPr>
          <p:cNvPr id="48" name="図 47">
            <a:extLst>
              <a:ext uri="{FF2B5EF4-FFF2-40B4-BE49-F238E27FC236}">
                <a16:creationId xmlns:a16="http://schemas.microsoft.com/office/drawing/2014/main" id="{7F536218-B3C3-3F22-F7C6-C0D6D091CD59}"/>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38362" y="1604999"/>
            <a:ext cx="494824" cy="454233"/>
          </a:xfrm>
          <a:prstGeom prst="rect">
            <a:avLst/>
          </a:prstGeom>
        </p:spPr>
      </p:pic>
      <p:pic>
        <p:nvPicPr>
          <p:cNvPr id="49" name="図 48">
            <a:extLst>
              <a:ext uri="{FF2B5EF4-FFF2-40B4-BE49-F238E27FC236}">
                <a16:creationId xmlns:a16="http://schemas.microsoft.com/office/drawing/2014/main" id="{A530A741-3F7F-40D4-A0DB-3AE39906F69C}"/>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99910" y="2105785"/>
            <a:ext cx="476733" cy="412412"/>
          </a:xfrm>
          <a:prstGeom prst="rect">
            <a:avLst/>
          </a:prstGeom>
        </p:spPr>
      </p:pic>
      <p:pic>
        <p:nvPicPr>
          <p:cNvPr id="52" name="図 51">
            <a:extLst>
              <a:ext uri="{FF2B5EF4-FFF2-40B4-BE49-F238E27FC236}">
                <a16:creationId xmlns:a16="http://schemas.microsoft.com/office/drawing/2014/main" id="{3579CA62-F001-FE67-F067-A4604A65AE65}"/>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57329" y="1505835"/>
            <a:ext cx="599682" cy="550489"/>
          </a:xfrm>
          <a:prstGeom prst="rect">
            <a:avLst/>
          </a:prstGeom>
        </p:spPr>
      </p:pic>
      <p:grpSp>
        <p:nvGrpSpPr>
          <p:cNvPr id="10" name="グループ化 9">
            <a:extLst>
              <a:ext uri="{FF2B5EF4-FFF2-40B4-BE49-F238E27FC236}">
                <a16:creationId xmlns:a16="http://schemas.microsoft.com/office/drawing/2014/main" id="{02886A5F-050C-2DD5-00C4-374B1B20DD42}"/>
              </a:ext>
            </a:extLst>
          </p:cNvPr>
          <p:cNvGrpSpPr/>
          <p:nvPr/>
        </p:nvGrpSpPr>
        <p:grpSpPr>
          <a:xfrm>
            <a:off x="2818997" y="2895916"/>
            <a:ext cx="5846032" cy="1623595"/>
            <a:chOff x="2818997" y="2895916"/>
            <a:chExt cx="5846032" cy="1623595"/>
          </a:xfrm>
        </p:grpSpPr>
        <p:sp>
          <p:nvSpPr>
            <p:cNvPr id="9" name="四角形吹き出し 8">
              <a:extLst>
                <a:ext uri="{FF2B5EF4-FFF2-40B4-BE49-F238E27FC236}">
                  <a16:creationId xmlns:a16="http://schemas.microsoft.com/office/drawing/2014/main" id="{0DAAD2B5-97EA-FC18-B33A-C3DB78F58C16}"/>
                </a:ext>
              </a:extLst>
            </p:cNvPr>
            <p:cNvSpPr/>
            <p:nvPr/>
          </p:nvSpPr>
          <p:spPr>
            <a:xfrm>
              <a:off x="2818997" y="2895916"/>
              <a:ext cx="5846032" cy="1623595"/>
            </a:xfrm>
            <a:prstGeom prst="wedgeRectCallout">
              <a:avLst>
                <a:gd name="adj1" fmla="val 7768"/>
                <a:gd name="adj2" fmla="val 61435"/>
              </a:avLst>
            </a:prstGeom>
            <a:solidFill>
              <a:srgbClr val="FFF0CE"/>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 name="Picture 4" descr="画像生成AIの最新版「Stable Diffusion 2.0」がリリース─解像度向上、アダルトコンテンツ排除が可能に | 知財図鑑">
              <a:extLst>
                <a:ext uri="{FF2B5EF4-FFF2-40B4-BE49-F238E27FC236}">
                  <a16:creationId xmlns:a16="http://schemas.microsoft.com/office/drawing/2014/main" id="{CC92212B-5515-0C07-9CA9-26816F5ABBFD}"/>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3118388" y="3058451"/>
              <a:ext cx="2611120" cy="13055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6" descr="Imagen: Text-to-Image Diffusion Models">
              <a:extLst>
                <a:ext uri="{FF2B5EF4-FFF2-40B4-BE49-F238E27FC236}">
                  <a16:creationId xmlns:a16="http://schemas.microsoft.com/office/drawing/2014/main" id="{9161FF02-6282-BEF7-2B42-DF559274C65C}"/>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5802203" y="3072762"/>
              <a:ext cx="1305561" cy="130556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8" descr="Imagen: Text-to-Image Diffusion Models">
              <a:extLst>
                <a:ext uri="{FF2B5EF4-FFF2-40B4-BE49-F238E27FC236}">
                  <a16:creationId xmlns:a16="http://schemas.microsoft.com/office/drawing/2014/main" id="{A737C75A-8F21-B85F-24AF-76AE03FAC014}"/>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7107764" y="3072763"/>
              <a:ext cx="1305560" cy="13055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0745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089D34-5B2C-2A3C-6EA1-13EBD51CAB91}"/>
              </a:ext>
            </a:extLst>
          </p:cNvPr>
          <p:cNvSpPr>
            <a:spLocks noGrp="1"/>
          </p:cNvSpPr>
          <p:nvPr>
            <p:ph type="title"/>
          </p:nvPr>
        </p:nvSpPr>
        <p:spPr/>
        <p:txBody>
          <a:bodyPr/>
          <a:lstStyle/>
          <a:p>
            <a:r>
              <a:rPr kumimoji="1" lang="ja-JP" altLang="en-US"/>
              <a:t>第</a:t>
            </a:r>
            <a:r>
              <a:rPr kumimoji="1" lang="en-US" altLang="ja-JP" dirty="0"/>
              <a:t>4</a:t>
            </a:r>
            <a:r>
              <a:rPr lang="ja-JP" altLang="en-US"/>
              <a:t>次</a:t>
            </a:r>
            <a:r>
              <a:rPr kumimoji="1" lang="en-US" altLang="ja-JP" dirty="0"/>
              <a:t>AI</a:t>
            </a:r>
            <a:r>
              <a:rPr kumimoji="1" lang="ja-JP" altLang="en-US"/>
              <a:t>ブームの到来？</a:t>
            </a:r>
          </a:p>
        </p:txBody>
      </p:sp>
      <p:sp>
        <p:nvSpPr>
          <p:cNvPr id="3" name="正方形/長方形 2">
            <a:extLst>
              <a:ext uri="{FF2B5EF4-FFF2-40B4-BE49-F238E27FC236}">
                <a16:creationId xmlns:a16="http://schemas.microsoft.com/office/drawing/2014/main" id="{4ADE5709-F5DF-A035-B404-8DCBAFBCCF96}"/>
              </a:ext>
            </a:extLst>
          </p:cNvPr>
          <p:cNvSpPr/>
          <p:nvPr/>
        </p:nvSpPr>
        <p:spPr>
          <a:xfrm>
            <a:off x="230400" y="907525"/>
            <a:ext cx="8619727" cy="1320036"/>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6743BEA2-24C7-69F1-E473-65AC4073C96F}"/>
              </a:ext>
            </a:extLst>
          </p:cNvPr>
          <p:cNvSpPr/>
          <p:nvPr/>
        </p:nvSpPr>
        <p:spPr>
          <a:xfrm>
            <a:off x="230400" y="2338710"/>
            <a:ext cx="8619727" cy="132003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FE57EF0C-1088-425E-3C91-5BC25B33DE8A}"/>
              </a:ext>
            </a:extLst>
          </p:cNvPr>
          <p:cNvSpPr/>
          <p:nvPr/>
        </p:nvSpPr>
        <p:spPr>
          <a:xfrm>
            <a:off x="230400" y="3769895"/>
            <a:ext cx="8619727" cy="1320036"/>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A09BBD78-940A-4D63-5546-9CEF61FC521D}"/>
              </a:ext>
            </a:extLst>
          </p:cNvPr>
          <p:cNvSpPr txBox="1"/>
          <p:nvPr/>
        </p:nvSpPr>
        <p:spPr>
          <a:xfrm>
            <a:off x="293873" y="977293"/>
            <a:ext cx="2419252"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第</a:t>
            </a:r>
            <a:r>
              <a:rPr kumimoji="1" lang="en-US" altLang="ja-JP" sz="2400" b="1" dirty="0">
                <a:solidFill>
                  <a:schemeClr val="bg1"/>
                </a:solidFill>
                <a:latin typeface="Meiryo" panose="020B0604030504040204" pitchFamily="34" charset="-128"/>
                <a:ea typeface="Meiryo" panose="020B0604030504040204" pitchFamily="34" charset="-128"/>
              </a:rPr>
              <a:t>1</a:t>
            </a:r>
            <a:r>
              <a:rPr kumimoji="1" lang="ja-JP" altLang="en-US" sz="2400" b="1">
                <a:solidFill>
                  <a:schemeClr val="bg1"/>
                </a:solidFill>
                <a:latin typeface="Meiryo" panose="020B0604030504040204" pitchFamily="34" charset="-128"/>
                <a:ea typeface="Meiryo" panose="020B0604030504040204" pitchFamily="34" charset="-128"/>
              </a:rPr>
              <a:t>次</a:t>
            </a:r>
            <a:r>
              <a:rPr kumimoji="1" lang="en-US" altLang="ja-JP" sz="2400" b="1" dirty="0">
                <a:solidFill>
                  <a:schemeClr val="bg1"/>
                </a:solidFill>
                <a:latin typeface="Meiryo" panose="020B0604030504040204" pitchFamily="34" charset="-128"/>
                <a:ea typeface="Meiryo" panose="020B0604030504040204" pitchFamily="34" charset="-128"/>
              </a:rPr>
              <a:t> AI</a:t>
            </a:r>
            <a:r>
              <a:rPr kumimoji="1" lang="ja-JP" altLang="en-US" sz="2400" b="1">
                <a:solidFill>
                  <a:schemeClr val="bg1"/>
                </a:solidFill>
                <a:latin typeface="Meiryo" panose="020B0604030504040204" pitchFamily="34" charset="-128"/>
                <a:ea typeface="Meiryo" panose="020B0604030504040204" pitchFamily="34" charset="-128"/>
              </a:rPr>
              <a:t>ブーム</a:t>
            </a:r>
          </a:p>
        </p:txBody>
      </p:sp>
      <p:sp>
        <p:nvSpPr>
          <p:cNvPr id="11" name="テキスト ボックス 10">
            <a:extLst>
              <a:ext uri="{FF2B5EF4-FFF2-40B4-BE49-F238E27FC236}">
                <a16:creationId xmlns:a16="http://schemas.microsoft.com/office/drawing/2014/main" id="{80AD2E43-C6CE-FFCF-CB01-81D09B2D8495}"/>
              </a:ext>
            </a:extLst>
          </p:cNvPr>
          <p:cNvSpPr txBox="1"/>
          <p:nvPr/>
        </p:nvSpPr>
        <p:spPr>
          <a:xfrm>
            <a:off x="293873" y="2391030"/>
            <a:ext cx="2419252"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第</a:t>
            </a:r>
            <a:r>
              <a:rPr kumimoji="1" lang="en-US" altLang="ja-JP" sz="2400" b="1" dirty="0">
                <a:solidFill>
                  <a:schemeClr val="bg1"/>
                </a:solidFill>
                <a:latin typeface="Meiryo" panose="020B0604030504040204" pitchFamily="34" charset="-128"/>
                <a:ea typeface="Meiryo" panose="020B0604030504040204" pitchFamily="34" charset="-128"/>
              </a:rPr>
              <a:t>2</a:t>
            </a:r>
            <a:r>
              <a:rPr kumimoji="1" lang="ja-JP" altLang="en-US" sz="2400" b="1">
                <a:solidFill>
                  <a:schemeClr val="bg1"/>
                </a:solidFill>
                <a:latin typeface="Meiryo" panose="020B0604030504040204" pitchFamily="34" charset="-128"/>
                <a:ea typeface="Meiryo" panose="020B0604030504040204" pitchFamily="34" charset="-128"/>
              </a:rPr>
              <a:t>次</a:t>
            </a:r>
            <a:r>
              <a:rPr kumimoji="1" lang="en-US" altLang="ja-JP" sz="2400" b="1" dirty="0">
                <a:solidFill>
                  <a:schemeClr val="bg1"/>
                </a:solidFill>
                <a:latin typeface="Meiryo" panose="020B0604030504040204" pitchFamily="34" charset="-128"/>
                <a:ea typeface="Meiryo" panose="020B0604030504040204" pitchFamily="34" charset="-128"/>
              </a:rPr>
              <a:t> AI</a:t>
            </a:r>
            <a:r>
              <a:rPr kumimoji="1" lang="ja-JP" altLang="en-US" sz="2400" b="1">
                <a:solidFill>
                  <a:schemeClr val="bg1"/>
                </a:solidFill>
                <a:latin typeface="Meiryo" panose="020B0604030504040204" pitchFamily="34" charset="-128"/>
                <a:ea typeface="Meiryo" panose="020B0604030504040204" pitchFamily="34" charset="-128"/>
              </a:rPr>
              <a:t>ブーム</a:t>
            </a:r>
          </a:p>
        </p:txBody>
      </p:sp>
      <p:sp>
        <p:nvSpPr>
          <p:cNvPr id="12" name="テキスト ボックス 11">
            <a:extLst>
              <a:ext uri="{FF2B5EF4-FFF2-40B4-BE49-F238E27FC236}">
                <a16:creationId xmlns:a16="http://schemas.microsoft.com/office/drawing/2014/main" id="{73712B57-9DC0-E084-08C4-F7AC6101B211}"/>
              </a:ext>
            </a:extLst>
          </p:cNvPr>
          <p:cNvSpPr txBox="1"/>
          <p:nvPr/>
        </p:nvSpPr>
        <p:spPr>
          <a:xfrm>
            <a:off x="293873" y="3831642"/>
            <a:ext cx="2419252"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第</a:t>
            </a:r>
            <a:r>
              <a:rPr kumimoji="1" lang="en-US" altLang="ja-JP" sz="2400" b="1" dirty="0">
                <a:solidFill>
                  <a:schemeClr val="bg1"/>
                </a:solidFill>
                <a:latin typeface="Meiryo" panose="020B0604030504040204" pitchFamily="34" charset="-128"/>
                <a:ea typeface="Meiryo" panose="020B0604030504040204" pitchFamily="34" charset="-128"/>
              </a:rPr>
              <a:t>3</a:t>
            </a:r>
            <a:r>
              <a:rPr kumimoji="1" lang="ja-JP" altLang="en-US" sz="2400" b="1">
                <a:solidFill>
                  <a:schemeClr val="bg1"/>
                </a:solidFill>
                <a:latin typeface="Meiryo" panose="020B0604030504040204" pitchFamily="34" charset="-128"/>
                <a:ea typeface="Meiryo" panose="020B0604030504040204" pitchFamily="34" charset="-128"/>
              </a:rPr>
              <a:t>次</a:t>
            </a:r>
            <a:r>
              <a:rPr kumimoji="1" lang="en-US" altLang="ja-JP" sz="2400" b="1" dirty="0">
                <a:solidFill>
                  <a:schemeClr val="bg1"/>
                </a:solidFill>
                <a:latin typeface="Meiryo" panose="020B0604030504040204" pitchFamily="34" charset="-128"/>
                <a:ea typeface="Meiryo" panose="020B0604030504040204" pitchFamily="34" charset="-128"/>
              </a:rPr>
              <a:t> AI</a:t>
            </a:r>
            <a:r>
              <a:rPr kumimoji="1" lang="ja-JP" altLang="en-US" sz="2400" b="1">
                <a:solidFill>
                  <a:schemeClr val="bg1"/>
                </a:solidFill>
                <a:latin typeface="Meiryo" panose="020B0604030504040204" pitchFamily="34" charset="-128"/>
                <a:ea typeface="Meiryo" panose="020B0604030504040204" pitchFamily="34" charset="-128"/>
              </a:rPr>
              <a:t>ブーム</a:t>
            </a:r>
          </a:p>
        </p:txBody>
      </p:sp>
      <p:sp>
        <p:nvSpPr>
          <p:cNvPr id="15" name="テキスト ボックス 14">
            <a:extLst>
              <a:ext uri="{FF2B5EF4-FFF2-40B4-BE49-F238E27FC236}">
                <a16:creationId xmlns:a16="http://schemas.microsoft.com/office/drawing/2014/main" id="{F82CB5F1-5021-47CE-2856-A8A555B04F82}"/>
              </a:ext>
            </a:extLst>
          </p:cNvPr>
          <p:cNvSpPr txBox="1"/>
          <p:nvPr/>
        </p:nvSpPr>
        <p:spPr>
          <a:xfrm>
            <a:off x="293873" y="1631979"/>
            <a:ext cx="2419252" cy="461665"/>
          </a:xfrm>
          <a:prstGeom prst="rect">
            <a:avLst/>
          </a:prstGeom>
          <a:noFill/>
        </p:spPr>
        <p:txBody>
          <a:bodyPr wrap="square">
            <a:spAutoFit/>
          </a:bodyPr>
          <a:lstStyle/>
          <a:p>
            <a:r>
              <a:rPr lang="ja-JP" altLang="en-US" sz="2400" b="1">
                <a:solidFill>
                  <a:schemeClr val="bg1"/>
                </a:solidFill>
                <a:latin typeface="Meiryo" panose="020B0604030504040204" pitchFamily="34" charset="-128"/>
                <a:ea typeface="Meiryo" panose="020B0604030504040204" pitchFamily="34" charset="-128"/>
              </a:rPr>
              <a:t>推論と探索</a:t>
            </a:r>
            <a:endParaRPr lang="en-US" altLang="ja-JP" sz="2400" b="1" dirty="0">
              <a:solidFill>
                <a:schemeClr val="bg1"/>
              </a:solidFill>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59ECEE8E-AD15-610B-AEBD-C16077D8D545}"/>
              </a:ext>
            </a:extLst>
          </p:cNvPr>
          <p:cNvSpPr/>
          <p:nvPr/>
        </p:nvSpPr>
        <p:spPr>
          <a:xfrm>
            <a:off x="293873" y="2985161"/>
            <a:ext cx="2236510" cy="584775"/>
          </a:xfrm>
          <a:prstGeom prst="rect">
            <a:avLst/>
          </a:prstGeom>
        </p:spPr>
        <p:txBody>
          <a:bodyPr wrap="none">
            <a:spAutoFit/>
          </a:bodyPr>
          <a:lstStyle/>
          <a:p>
            <a:r>
              <a:rPr lang="ja-JP" altLang="en-US" sz="1600" b="1">
                <a:solidFill>
                  <a:schemeClr val="bg1"/>
                </a:solidFill>
                <a:latin typeface="Meiryo" panose="020B0604030504040204" pitchFamily="34" charset="-128"/>
                <a:ea typeface="Meiryo" panose="020B0604030504040204" pitchFamily="34" charset="-128"/>
              </a:rPr>
              <a:t>ルールベースと</a:t>
            </a:r>
            <a:endParaRPr lang="en-US" altLang="ja-JP" sz="1600" b="1" dirty="0">
              <a:solidFill>
                <a:schemeClr val="bg1"/>
              </a:solidFill>
              <a:latin typeface="Meiryo" panose="020B0604030504040204" pitchFamily="34" charset="-128"/>
              <a:ea typeface="Meiryo" panose="020B0604030504040204" pitchFamily="34" charset="-128"/>
            </a:endParaRPr>
          </a:p>
          <a:p>
            <a:r>
              <a:rPr lang="ja-JP" altLang="en-US" sz="1600" b="1">
                <a:solidFill>
                  <a:schemeClr val="bg1"/>
                </a:solidFill>
                <a:latin typeface="Meiryo" panose="020B0604030504040204" pitchFamily="34" charset="-128"/>
                <a:ea typeface="Meiryo" panose="020B0604030504040204" pitchFamily="34" charset="-128"/>
              </a:rPr>
              <a:t>エキスパートシステム</a:t>
            </a:r>
          </a:p>
        </p:txBody>
      </p:sp>
      <p:sp>
        <p:nvSpPr>
          <p:cNvPr id="17" name="正方形/長方形 16">
            <a:extLst>
              <a:ext uri="{FF2B5EF4-FFF2-40B4-BE49-F238E27FC236}">
                <a16:creationId xmlns:a16="http://schemas.microsoft.com/office/drawing/2014/main" id="{F1E19044-D339-7741-F62E-F06E6A7816D0}"/>
              </a:ext>
            </a:extLst>
          </p:cNvPr>
          <p:cNvSpPr/>
          <p:nvPr/>
        </p:nvSpPr>
        <p:spPr>
          <a:xfrm>
            <a:off x="293873" y="4426414"/>
            <a:ext cx="2482720" cy="707886"/>
          </a:xfrm>
          <a:prstGeom prst="rect">
            <a:avLst/>
          </a:prstGeom>
        </p:spPr>
        <p:txBody>
          <a:bodyPr wrap="square">
            <a:spAutoFit/>
          </a:bodyPr>
          <a:lstStyle/>
          <a:p>
            <a:r>
              <a:rPr lang="ja-JP" altLang="en-US" sz="2400" b="1">
                <a:solidFill>
                  <a:schemeClr val="bg1"/>
                </a:solidFill>
                <a:latin typeface="Meiryo" panose="020B0604030504040204" pitchFamily="34" charset="-128"/>
                <a:ea typeface="Meiryo" panose="020B0604030504040204" pitchFamily="34" charset="-128"/>
              </a:rPr>
              <a:t>機械学習</a:t>
            </a:r>
            <a:endParaRPr lang="en-US" altLang="ja-JP" sz="2400" b="1" dirty="0">
              <a:solidFill>
                <a:schemeClr val="bg1"/>
              </a:solidFill>
              <a:latin typeface="Meiryo" panose="020B0604030504040204" pitchFamily="34" charset="-128"/>
              <a:ea typeface="Meiryo" panose="020B0604030504040204" pitchFamily="34" charset="-128"/>
            </a:endParaRPr>
          </a:p>
          <a:p>
            <a:r>
              <a:rPr lang="ja-JP" altLang="en-US" sz="1600" b="1">
                <a:solidFill>
                  <a:schemeClr val="bg1"/>
                </a:solidFill>
                <a:latin typeface="Meiryo" panose="020B0604030504040204" pitchFamily="34" charset="-128"/>
                <a:ea typeface="Meiryo" panose="020B0604030504040204" pitchFamily="34" charset="-128"/>
              </a:rPr>
              <a:t>＋ディープ・ラーニング</a:t>
            </a:r>
            <a:endParaRPr lang="en-US" altLang="ja-JP" sz="1600" b="1" dirty="0">
              <a:solidFill>
                <a:schemeClr val="bg1"/>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AE1A9389-473F-2211-1676-74019A9A4728}"/>
              </a:ext>
            </a:extLst>
          </p:cNvPr>
          <p:cNvSpPr/>
          <p:nvPr/>
        </p:nvSpPr>
        <p:spPr>
          <a:xfrm>
            <a:off x="3020902" y="1070994"/>
            <a:ext cx="5738088" cy="1077218"/>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ルールとゴールが決められているゲームの中で、コンピューターがゴールにたどりつけるように選択肢を選んでいくもの。</a:t>
            </a:r>
            <a:endParaRPr lang="en-US" altLang="ja-JP" sz="1400" dirty="0">
              <a:solidFill>
                <a:schemeClr val="bg1"/>
              </a:solidFill>
              <a:latin typeface="Meiryo" panose="020B0604030504040204" pitchFamily="34" charset="-128"/>
              <a:ea typeface="Meiryo" panose="020B0604030504040204" pitchFamily="34" charset="-128"/>
            </a:endParaRPr>
          </a:p>
          <a:p>
            <a:pPr marL="357188" lvl="1" indent="-171450">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パズルや迷路を解く</a:t>
            </a:r>
            <a:endParaRPr lang="en-US" altLang="ja-JP" sz="1200" dirty="0">
              <a:solidFill>
                <a:schemeClr val="bg1"/>
              </a:solidFill>
              <a:latin typeface="Meiryo" panose="020B0604030504040204" pitchFamily="34" charset="-128"/>
              <a:ea typeface="Meiryo" panose="020B0604030504040204" pitchFamily="34" charset="-128"/>
            </a:endParaRPr>
          </a:p>
          <a:p>
            <a:pPr marL="357188" lvl="1" indent="-171450">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数学の定理を証明する</a:t>
            </a:r>
            <a:endParaRPr lang="en-US" altLang="ja-JP" sz="1200" dirty="0">
              <a:solidFill>
                <a:schemeClr val="bg1"/>
              </a:solidFill>
              <a:latin typeface="Meiryo" panose="020B0604030504040204" pitchFamily="34" charset="-128"/>
              <a:ea typeface="Meiryo" panose="020B0604030504040204" pitchFamily="34" charset="-128"/>
            </a:endParaRPr>
          </a:p>
          <a:p>
            <a:pPr marL="357188" lvl="1" indent="-171450">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チェスを指す　など</a:t>
            </a:r>
          </a:p>
        </p:txBody>
      </p:sp>
      <p:sp>
        <p:nvSpPr>
          <p:cNvPr id="20" name="正方形/長方形 19">
            <a:extLst>
              <a:ext uri="{FF2B5EF4-FFF2-40B4-BE49-F238E27FC236}">
                <a16:creationId xmlns:a16="http://schemas.microsoft.com/office/drawing/2014/main" id="{2BA0E47D-1527-3FB3-D799-87BE4D1EC633}"/>
              </a:ext>
            </a:extLst>
          </p:cNvPr>
          <p:cNvSpPr/>
          <p:nvPr/>
        </p:nvSpPr>
        <p:spPr>
          <a:xfrm>
            <a:off x="3020902" y="2460119"/>
            <a:ext cx="5738088" cy="1077218"/>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現実の問題を解くために専門家（エキスパート）の知識をコンピューターに移植することで現実の複雑な問題を解かせようとするもの。</a:t>
            </a:r>
          </a:p>
          <a:p>
            <a:pPr marL="357188" lvl="1" indent="-171450">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患者の症状から病名を特定する</a:t>
            </a:r>
            <a:endParaRPr lang="en-US" altLang="ja-JP" sz="1200" dirty="0">
              <a:solidFill>
                <a:schemeClr val="bg1"/>
              </a:solidFill>
              <a:latin typeface="Meiryo" panose="020B0604030504040204" pitchFamily="34" charset="-128"/>
              <a:ea typeface="Meiryo" panose="020B0604030504040204" pitchFamily="34" charset="-128"/>
            </a:endParaRPr>
          </a:p>
          <a:p>
            <a:pPr marL="357188" lvl="1" indent="-171450">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現象から機械の故障を診断する</a:t>
            </a:r>
            <a:endParaRPr lang="en-US" altLang="ja-JP" sz="1200" dirty="0">
              <a:solidFill>
                <a:schemeClr val="bg1"/>
              </a:solidFill>
              <a:latin typeface="Meiryo" panose="020B0604030504040204" pitchFamily="34" charset="-128"/>
              <a:ea typeface="Meiryo" panose="020B0604030504040204" pitchFamily="34" charset="-128"/>
            </a:endParaRPr>
          </a:p>
          <a:p>
            <a:pPr marL="357188" lvl="1" indent="-171450">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患者の症状から細菌感染を診断する</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50334B64-AA7F-0341-6911-9C1C82B01F58}"/>
              </a:ext>
            </a:extLst>
          </p:cNvPr>
          <p:cNvSpPr/>
          <p:nvPr/>
        </p:nvSpPr>
        <p:spPr>
          <a:xfrm>
            <a:off x="3020902" y="3891304"/>
            <a:ext cx="5738087" cy="1077218"/>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人間がルールや基準を与えるのではなく、データに含まれる規則や法則、特徴を計算によって見つけ、知的処理に使おうとするもの。</a:t>
            </a:r>
            <a:endParaRPr lang="en-US" altLang="ja-JP" sz="1400" b="1" dirty="0">
              <a:solidFill>
                <a:schemeClr val="bg1"/>
              </a:solidFill>
              <a:latin typeface="Meiryo" panose="020B0604030504040204" pitchFamily="34" charset="-128"/>
              <a:ea typeface="Meiryo" panose="020B0604030504040204" pitchFamily="34" charset="-128"/>
            </a:endParaRPr>
          </a:p>
          <a:p>
            <a:pPr marL="357188" lvl="1" indent="-171450">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画像を認識して分類する</a:t>
            </a:r>
            <a:endParaRPr lang="en-US" altLang="ja-JP" sz="1200" dirty="0">
              <a:solidFill>
                <a:schemeClr val="bg1"/>
              </a:solidFill>
              <a:latin typeface="Meiryo" panose="020B0604030504040204" pitchFamily="34" charset="-128"/>
              <a:ea typeface="Meiryo" panose="020B0604030504040204" pitchFamily="34" charset="-128"/>
            </a:endParaRPr>
          </a:p>
          <a:p>
            <a:pPr marL="357188" lvl="1" indent="-171450">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自然な表現の文章に翻訳する</a:t>
            </a:r>
            <a:endParaRPr lang="en-US" altLang="ja-JP" sz="1200" dirty="0">
              <a:solidFill>
                <a:schemeClr val="bg1"/>
              </a:solidFill>
              <a:latin typeface="Meiryo" panose="020B0604030504040204" pitchFamily="34" charset="-128"/>
              <a:ea typeface="Meiryo" panose="020B0604030504040204" pitchFamily="34" charset="-128"/>
            </a:endParaRPr>
          </a:p>
          <a:p>
            <a:pPr marL="357188" lvl="1" indent="-171450">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レントゲン写真から癌の病巣を見つける</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E16A1FC8-11B1-551E-9610-BDE641D735CA}"/>
              </a:ext>
            </a:extLst>
          </p:cNvPr>
          <p:cNvSpPr/>
          <p:nvPr/>
        </p:nvSpPr>
        <p:spPr>
          <a:xfrm>
            <a:off x="293873" y="1301752"/>
            <a:ext cx="1107996" cy="338554"/>
          </a:xfrm>
          <a:prstGeom prst="rect">
            <a:avLst/>
          </a:prstGeom>
        </p:spPr>
        <p:txBody>
          <a:bodyPr wrap="none">
            <a:spAutoFit/>
          </a:bodyPr>
          <a:lstStyle/>
          <a:p>
            <a:r>
              <a:rPr lang="en-US" altLang="ja-JP" sz="1600" dirty="0">
                <a:solidFill>
                  <a:schemeClr val="bg1"/>
                </a:solidFill>
                <a:latin typeface="Meiryo" panose="020B0604030504040204" pitchFamily="34" charset="-128"/>
                <a:ea typeface="Meiryo" panose="020B0604030504040204" pitchFamily="34" charset="-128"/>
              </a:rPr>
              <a:t>1960</a:t>
            </a:r>
            <a:r>
              <a:rPr lang="ja-JP" altLang="en-US" sz="1600">
                <a:solidFill>
                  <a:schemeClr val="bg1"/>
                </a:solidFill>
                <a:latin typeface="Meiryo" panose="020B0604030504040204" pitchFamily="34" charset="-128"/>
                <a:ea typeface="Meiryo" panose="020B0604030504040204" pitchFamily="34" charset="-128"/>
              </a:rPr>
              <a:t>年代</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29EC4904-28FF-07D3-40DC-760BEE1F885C}"/>
              </a:ext>
            </a:extLst>
          </p:cNvPr>
          <p:cNvSpPr/>
          <p:nvPr/>
        </p:nvSpPr>
        <p:spPr>
          <a:xfrm>
            <a:off x="293873" y="2723455"/>
            <a:ext cx="1107996" cy="338554"/>
          </a:xfrm>
          <a:prstGeom prst="rect">
            <a:avLst/>
          </a:prstGeom>
        </p:spPr>
        <p:txBody>
          <a:bodyPr wrap="none">
            <a:spAutoFit/>
          </a:bodyPr>
          <a:lstStyle/>
          <a:p>
            <a:r>
              <a:rPr lang="en-US" altLang="ja-JP" sz="1600" dirty="0">
                <a:solidFill>
                  <a:schemeClr val="bg1"/>
                </a:solidFill>
                <a:latin typeface="Meiryo" panose="020B0604030504040204" pitchFamily="34" charset="-128"/>
                <a:ea typeface="Meiryo" panose="020B0604030504040204" pitchFamily="34" charset="-128"/>
              </a:rPr>
              <a:t>1980</a:t>
            </a:r>
            <a:r>
              <a:rPr lang="ja-JP" altLang="en-US" sz="1600">
                <a:solidFill>
                  <a:schemeClr val="bg1"/>
                </a:solidFill>
                <a:latin typeface="Meiryo" panose="020B0604030504040204" pitchFamily="34" charset="-128"/>
                <a:ea typeface="Meiryo" panose="020B0604030504040204" pitchFamily="34" charset="-128"/>
              </a:rPr>
              <a:t>年代</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25" name="正方形/長方形 24">
            <a:extLst>
              <a:ext uri="{FF2B5EF4-FFF2-40B4-BE49-F238E27FC236}">
                <a16:creationId xmlns:a16="http://schemas.microsoft.com/office/drawing/2014/main" id="{175F7658-387B-4199-81DB-E0322ABB04FB}"/>
              </a:ext>
            </a:extLst>
          </p:cNvPr>
          <p:cNvSpPr/>
          <p:nvPr/>
        </p:nvSpPr>
        <p:spPr>
          <a:xfrm>
            <a:off x="312514" y="4171108"/>
            <a:ext cx="1107996" cy="338554"/>
          </a:xfrm>
          <a:prstGeom prst="rect">
            <a:avLst/>
          </a:prstGeom>
        </p:spPr>
        <p:txBody>
          <a:bodyPr wrap="none">
            <a:spAutoFit/>
          </a:bodyPr>
          <a:lstStyle/>
          <a:p>
            <a:r>
              <a:rPr lang="en-US" altLang="ja-JP" sz="1600" dirty="0">
                <a:solidFill>
                  <a:schemeClr val="bg1"/>
                </a:solidFill>
                <a:latin typeface="Meiryo" panose="020B0604030504040204" pitchFamily="34" charset="-128"/>
                <a:ea typeface="Meiryo" panose="020B0604030504040204" pitchFamily="34" charset="-128"/>
              </a:rPr>
              <a:t>2010</a:t>
            </a:r>
            <a:r>
              <a:rPr lang="ja-JP" altLang="en-US" sz="1600">
                <a:solidFill>
                  <a:schemeClr val="bg1"/>
                </a:solidFill>
                <a:latin typeface="Meiryo" panose="020B0604030504040204" pitchFamily="34" charset="-128"/>
                <a:ea typeface="Meiryo" panose="020B0604030504040204" pitchFamily="34" charset="-128"/>
              </a:rPr>
              <a:t>年代</a:t>
            </a:r>
            <a:endParaRPr lang="en-US" altLang="ja-JP" sz="1600" dirty="0">
              <a:solidFill>
                <a:schemeClr val="bg1"/>
              </a:solidFill>
              <a:latin typeface="Meiryo" panose="020B0604030504040204" pitchFamily="34" charset="-128"/>
              <a:ea typeface="Meiryo" panose="020B0604030504040204" pitchFamily="34" charset="-128"/>
            </a:endParaRPr>
          </a:p>
        </p:txBody>
      </p:sp>
      <p:grpSp>
        <p:nvGrpSpPr>
          <p:cNvPr id="4" name="グループ化 3">
            <a:extLst>
              <a:ext uri="{FF2B5EF4-FFF2-40B4-BE49-F238E27FC236}">
                <a16:creationId xmlns:a16="http://schemas.microsoft.com/office/drawing/2014/main" id="{984C3870-0FF9-52D9-D191-B9CE8EE6F829}"/>
              </a:ext>
            </a:extLst>
          </p:cNvPr>
          <p:cNvGrpSpPr/>
          <p:nvPr/>
        </p:nvGrpSpPr>
        <p:grpSpPr>
          <a:xfrm>
            <a:off x="230400" y="5201080"/>
            <a:ext cx="8619727" cy="1348992"/>
            <a:chOff x="230400" y="5201080"/>
            <a:chExt cx="8619727" cy="1348992"/>
          </a:xfrm>
        </p:grpSpPr>
        <p:sp>
          <p:nvSpPr>
            <p:cNvPr id="9" name="正方形/長方形 8">
              <a:extLst>
                <a:ext uri="{FF2B5EF4-FFF2-40B4-BE49-F238E27FC236}">
                  <a16:creationId xmlns:a16="http://schemas.microsoft.com/office/drawing/2014/main" id="{E550BFC8-28B6-52BF-2D3C-4EE30FB9D148}"/>
                </a:ext>
              </a:extLst>
            </p:cNvPr>
            <p:cNvSpPr/>
            <p:nvPr/>
          </p:nvSpPr>
          <p:spPr>
            <a:xfrm>
              <a:off x="230400" y="5201080"/>
              <a:ext cx="8619727" cy="132003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F9497D99-8552-4733-4A52-931E5C726C44}"/>
                </a:ext>
              </a:extLst>
            </p:cNvPr>
            <p:cNvSpPr txBox="1"/>
            <p:nvPr/>
          </p:nvSpPr>
          <p:spPr>
            <a:xfrm>
              <a:off x="293873" y="5257410"/>
              <a:ext cx="2727029"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第</a:t>
              </a:r>
              <a:r>
                <a:rPr kumimoji="1" lang="en-US" altLang="ja-JP" sz="2400" b="1" dirty="0">
                  <a:solidFill>
                    <a:schemeClr val="bg1"/>
                  </a:solidFill>
                  <a:latin typeface="Meiryo" panose="020B0604030504040204" pitchFamily="34" charset="-128"/>
                  <a:ea typeface="Meiryo" panose="020B0604030504040204" pitchFamily="34" charset="-128"/>
                </a:rPr>
                <a:t>4</a:t>
              </a:r>
              <a:r>
                <a:rPr kumimoji="1" lang="ja-JP" altLang="en-US" sz="2400" b="1">
                  <a:solidFill>
                    <a:schemeClr val="bg1"/>
                  </a:solidFill>
                  <a:latin typeface="Meiryo" panose="020B0604030504040204" pitchFamily="34" charset="-128"/>
                  <a:ea typeface="Meiryo" panose="020B0604030504040204" pitchFamily="34" charset="-128"/>
                </a:rPr>
                <a:t>次</a:t>
              </a:r>
              <a:r>
                <a:rPr kumimoji="1" lang="en-US" altLang="ja-JP" sz="2400" b="1" dirty="0">
                  <a:solidFill>
                    <a:schemeClr val="bg1"/>
                  </a:solidFill>
                  <a:latin typeface="Meiryo" panose="020B0604030504040204" pitchFamily="34" charset="-128"/>
                  <a:ea typeface="Meiryo" panose="020B0604030504040204" pitchFamily="34" charset="-128"/>
                </a:rPr>
                <a:t> AI</a:t>
              </a:r>
              <a:r>
                <a:rPr kumimoji="1" lang="ja-JP" altLang="en-US" sz="2400" b="1">
                  <a:solidFill>
                    <a:schemeClr val="bg1"/>
                  </a:solidFill>
                  <a:latin typeface="Meiryo" panose="020B0604030504040204" pitchFamily="34" charset="-128"/>
                  <a:ea typeface="Meiryo" panose="020B0604030504040204" pitchFamily="34" charset="-128"/>
                </a:rPr>
                <a:t>ブーム？</a:t>
              </a:r>
            </a:p>
          </p:txBody>
        </p:sp>
        <p:sp>
          <p:nvSpPr>
            <p:cNvPr id="18" name="正方形/長方形 17">
              <a:extLst>
                <a:ext uri="{FF2B5EF4-FFF2-40B4-BE49-F238E27FC236}">
                  <a16:creationId xmlns:a16="http://schemas.microsoft.com/office/drawing/2014/main" id="{7DC8D006-1027-6197-BDD2-743AFE4CE90C}"/>
                </a:ext>
              </a:extLst>
            </p:cNvPr>
            <p:cNvSpPr/>
            <p:nvPr/>
          </p:nvSpPr>
          <p:spPr>
            <a:xfrm>
              <a:off x="293873" y="5842186"/>
              <a:ext cx="2253274" cy="707886"/>
            </a:xfrm>
            <a:prstGeom prst="rect">
              <a:avLst/>
            </a:prstGeom>
          </p:spPr>
          <p:txBody>
            <a:bodyPr wrap="square">
              <a:spAutoFit/>
            </a:bodyPr>
            <a:lstStyle/>
            <a:p>
              <a:r>
                <a:rPr lang="ja-JP" altLang="en-US" sz="2400" b="1">
                  <a:solidFill>
                    <a:schemeClr val="bg1"/>
                  </a:solidFill>
                  <a:latin typeface="Meiryo" panose="020B0604030504040204" pitchFamily="34" charset="-128"/>
                  <a:ea typeface="Meiryo" panose="020B0604030504040204" pitchFamily="34" charset="-128"/>
                </a:rPr>
                <a:t>機械学習</a:t>
              </a:r>
              <a:endParaRPr lang="en-US" altLang="ja-JP" sz="2400" b="1" dirty="0">
                <a:solidFill>
                  <a:schemeClr val="bg1"/>
                </a:solidFill>
                <a:latin typeface="Meiryo" panose="020B0604030504040204" pitchFamily="34" charset="-128"/>
                <a:ea typeface="Meiryo" panose="020B0604030504040204" pitchFamily="34" charset="-128"/>
              </a:endParaRPr>
            </a:p>
            <a:p>
              <a:r>
                <a:rPr lang="ja-JP" altLang="en-US" sz="1600" b="1">
                  <a:solidFill>
                    <a:schemeClr val="bg1"/>
                  </a:solidFill>
                  <a:latin typeface="Meiryo" panose="020B0604030504040204" pitchFamily="34" charset="-128"/>
                  <a:ea typeface="Meiryo" panose="020B0604030504040204" pitchFamily="34" charset="-128"/>
                </a:rPr>
                <a:t>＋基盤モデル</a:t>
              </a:r>
              <a:r>
                <a:rPr lang="en-US" altLang="ja-JP" sz="1600" b="1" dirty="0">
                  <a:solidFill>
                    <a:schemeClr val="bg1"/>
                  </a:solidFill>
                  <a:latin typeface="Meiryo" panose="020B0604030504040204" pitchFamily="34" charset="-128"/>
                  <a:ea typeface="Meiryo" panose="020B0604030504040204" pitchFamily="34" charset="-128"/>
                </a:rPr>
                <a:t> </a:t>
              </a:r>
              <a:r>
                <a:rPr lang="ja-JP" altLang="en-US" sz="1600" b="1">
                  <a:solidFill>
                    <a:schemeClr val="bg1"/>
                  </a:solidFill>
                  <a:latin typeface="Meiryo" panose="020B0604030504040204" pitchFamily="34" charset="-128"/>
                  <a:ea typeface="Meiryo" panose="020B0604030504040204" pitchFamily="34" charset="-128"/>
                </a:rPr>
                <a:t>→</a:t>
              </a:r>
              <a:r>
                <a:rPr lang="en-US" altLang="ja-JP" sz="1600" b="1" dirty="0">
                  <a:solidFill>
                    <a:schemeClr val="bg1"/>
                  </a:solidFill>
                  <a:latin typeface="Meiryo" panose="020B0604030504040204" pitchFamily="34" charset="-128"/>
                  <a:ea typeface="Meiryo" panose="020B0604030504040204" pitchFamily="34" charset="-128"/>
                </a:rPr>
                <a:t> AGI</a:t>
              </a:r>
            </a:p>
          </p:txBody>
        </p:sp>
        <p:sp>
          <p:nvSpPr>
            <p:cNvPr id="22" name="正方形/長方形 21">
              <a:extLst>
                <a:ext uri="{FF2B5EF4-FFF2-40B4-BE49-F238E27FC236}">
                  <a16:creationId xmlns:a16="http://schemas.microsoft.com/office/drawing/2014/main" id="{86F4FDFE-022F-A0F9-604F-8995ACF5961E}"/>
                </a:ext>
              </a:extLst>
            </p:cNvPr>
            <p:cNvSpPr/>
            <p:nvPr/>
          </p:nvSpPr>
          <p:spPr>
            <a:xfrm>
              <a:off x="3020901" y="5257410"/>
              <a:ext cx="5738087" cy="1292662"/>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多様な形式のデータを使い、データ量と計算の規模を大幅に増やし、データの相互の関係も含めた規則や法則、特徴を見つけ、いろいろな知的処理に使えるようにしようとするもの。</a:t>
              </a:r>
              <a:endParaRPr lang="en-US" altLang="ja-JP" sz="1400" b="1" dirty="0">
                <a:solidFill>
                  <a:schemeClr val="bg1"/>
                </a:solidFill>
                <a:latin typeface="Meiryo" panose="020B0604030504040204" pitchFamily="34" charset="-128"/>
                <a:ea typeface="Meiryo" panose="020B0604030504040204" pitchFamily="34" charset="-128"/>
              </a:endParaRPr>
            </a:p>
            <a:p>
              <a:pPr marL="357188" lvl="1" indent="-171450">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テーマを与えれば、人間並みの自然な表現の文章を書く</a:t>
              </a:r>
              <a:endParaRPr lang="en-US" altLang="ja-JP" sz="1200" dirty="0">
                <a:solidFill>
                  <a:schemeClr val="bg1"/>
                </a:solidFill>
                <a:latin typeface="Meiryo" panose="020B0604030504040204" pitchFamily="34" charset="-128"/>
                <a:ea typeface="Meiryo" panose="020B0604030504040204" pitchFamily="34" charset="-128"/>
              </a:endParaRPr>
            </a:p>
            <a:p>
              <a:pPr marL="357188" lvl="1" indent="-171450">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説明文を与えれば、それにふさわしい、絵画や動画を創る</a:t>
              </a:r>
              <a:endParaRPr lang="en-US" altLang="ja-JP" sz="1200" dirty="0">
                <a:solidFill>
                  <a:schemeClr val="bg1"/>
                </a:solidFill>
                <a:latin typeface="Meiryo" panose="020B0604030504040204" pitchFamily="34" charset="-128"/>
                <a:ea typeface="Meiryo" panose="020B0604030504040204" pitchFamily="34" charset="-128"/>
              </a:endParaRPr>
            </a:p>
            <a:p>
              <a:pPr marL="357188" lvl="1" indent="-171450">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自然な言葉で質問すると、人間並みの自然な表現の文章で回答する</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26" name="正方形/長方形 25">
              <a:extLst>
                <a:ext uri="{FF2B5EF4-FFF2-40B4-BE49-F238E27FC236}">
                  <a16:creationId xmlns:a16="http://schemas.microsoft.com/office/drawing/2014/main" id="{0D402F68-04E1-CBDB-A0AC-6A804E278E4C}"/>
                </a:ext>
              </a:extLst>
            </p:cNvPr>
            <p:cNvSpPr/>
            <p:nvPr/>
          </p:nvSpPr>
          <p:spPr>
            <a:xfrm>
              <a:off x="312514" y="5584845"/>
              <a:ext cx="1107996" cy="338554"/>
            </a:xfrm>
            <a:prstGeom prst="rect">
              <a:avLst/>
            </a:prstGeom>
          </p:spPr>
          <p:txBody>
            <a:bodyPr wrap="none">
              <a:spAutoFit/>
            </a:bodyPr>
            <a:lstStyle/>
            <a:p>
              <a:r>
                <a:rPr lang="en-US" altLang="ja-JP" sz="1600" dirty="0">
                  <a:solidFill>
                    <a:schemeClr val="bg1"/>
                  </a:solidFill>
                  <a:latin typeface="Meiryo" panose="020B0604030504040204" pitchFamily="34" charset="-128"/>
                  <a:ea typeface="Meiryo" panose="020B0604030504040204" pitchFamily="34" charset="-128"/>
                </a:rPr>
                <a:t>2020</a:t>
              </a:r>
              <a:r>
                <a:rPr lang="ja-JP" altLang="en-US" sz="1600">
                  <a:solidFill>
                    <a:schemeClr val="bg1"/>
                  </a:solidFill>
                  <a:latin typeface="Meiryo" panose="020B0604030504040204" pitchFamily="34" charset="-128"/>
                  <a:ea typeface="Meiryo" panose="020B0604030504040204" pitchFamily="34" charset="-128"/>
                </a:rPr>
                <a:t>年代</a:t>
              </a:r>
              <a:endParaRPr lang="en-US" altLang="ja-JP" sz="1600" dirty="0">
                <a:solidFill>
                  <a:schemeClr val="bg1"/>
                </a:solidFill>
                <a:latin typeface="Meiryo" panose="020B0604030504040204" pitchFamily="34" charset="-128"/>
                <a:ea typeface="Meiryo" panose="020B0604030504040204" pitchFamily="34" charset="-128"/>
              </a:endParaRPr>
            </a:p>
          </p:txBody>
        </p:sp>
      </p:grpSp>
      <p:sp>
        <p:nvSpPr>
          <p:cNvPr id="27" name="正方形/長方形 26">
            <a:extLst>
              <a:ext uri="{FF2B5EF4-FFF2-40B4-BE49-F238E27FC236}">
                <a16:creationId xmlns:a16="http://schemas.microsoft.com/office/drawing/2014/main" id="{CC07E835-C994-F49F-EC36-C74458D4F012}"/>
              </a:ext>
            </a:extLst>
          </p:cNvPr>
          <p:cNvSpPr/>
          <p:nvPr/>
        </p:nvSpPr>
        <p:spPr>
          <a:xfrm>
            <a:off x="6685274" y="1563437"/>
            <a:ext cx="2091353" cy="584775"/>
          </a:xfrm>
          <a:prstGeom prst="rect">
            <a:avLst/>
          </a:prstGeom>
          <a:ln w="19050">
            <a:solidFill>
              <a:schemeClr val="bg1"/>
            </a:solidFill>
            <a:prstDash val="sysDot"/>
          </a:ln>
        </p:spPr>
        <p:txBody>
          <a:bodyPr wrap="square">
            <a:spAutoFit/>
          </a:bodyPr>
          <a:lstStyle/>
          <a:p>
            <a:pPr indent="-233362"/>
            <a:r>
              <a:rPr lang="ja-JP" altLang="en-US" sz="800">
                <a:solidFill>
                  <a:schemeClr val="bg1"/>
                </a:solidFill>
                <a:latin typeface="Meiryo" panose="020B0604030504040204" pitchFamily="34" charset="-128"/>
                <a:ea typeface="Meiryo" panose="020B0604030504040204" pitchFamily="34" charset="-128"/>
              </a:rPr>
              <a:t>ルールとゴールが厳密に決まっていることが前提。ルールが記述しきれず、ルールやゴールが曖昧である現実世界では役にたたない。</a:t>
            </a:r>
          </a:p>
        </p:txBody>
      </p:sp>
      <p:sp>
        <p:nvSpPr>
          <p:cNvPr id="28" name="正方形/長方形 27">
            <a:extLst>
              <a:ext uri="{FF2B5EF4-FFF2-40B4-BE49-F238E27FC236}">
                <a16:creationId xmlns:a16="http://schemas.microsoft.com/office/drawing/2014/main" id="{EEC89192-95AC-CED5-CDEA-69511B21369A}"/>
              </a:ext>
            </a:extLst>
          </p:cNvPr>
          <p:cNvSpPr/>
          <p:nvPr/>
        </p:nvSpPr>
        <p:spPr>
          <a:xfrm>
            <a:off x="6689559" y="2980752"/>
            <a:ext cx="2066287" cy="584775"/>
          </a:xfrm>
          <a:prstGeom prst="rect">
            <a:avLst/>
          </a:prstGeom>
          <a:ln w="19050">
            <a:solidFill>
              <a:schemeClr val="bg1"/>
            </a:solidFill>
            <a:prstDash val="sysDot"/>
          </a:ln>
        </p:spPr>
        <p:txBody>
          <a:bodyPr wrap="square">
            <a:spAutoFit/>
          </a:bodyPr>
          <a:lstStyle/>
          <a:p>
            <a:pPr indent="-279400"/>
            <a:r>
              <a:rPr lang="ja-JP" altLang="en-US" sz="800">
                <a:solidFill>
                  <a:schemeClr val="bg1"/>
                </a:solidFill>
                <a:latin typeface="Meiryo" panose="020B0604030504040204" pitchFamily="34" charset="-128"/>
                <a:ea typeface="Meiryo" panose="020B0604030504040204" pitchFamily="34" charset="-128"/>
              </a:rPr>
              <a:t>ルールとして教え込まなければならないし、互いに矛盾するルールも出てくると処理できない。また、教えていない例外的な事例が出てくると対処できない。</a:t>
            </a:r>
          </a:p>
        </p:txBody>
      </p:sp>
      <p:sp>
        <p:nvSpPr>
          <p:cNvPr id="29" name="正方形/長方形 28">
            <a:extLst>
              <a:ext uri="{FF2B5EF4-FFF2-40B4-BE49-F238E27FC236}">
                <a16:creationId xmlns:a16="http://schemas.microsoft.com/office/drawing/2014/main" id="{0561CAEA-4CB5-0D29-2EFC-8D55A8519B64}"/>
              </a:ext>
            </a:extLst>
          </p:cNvPr>
          <p:cNvSpPr/>
          <p:nvPr/>
        </p:nvSpPr>
        <p:spPr>
          <a:xfrm>
            <a:off x="6685274" y="4418244"/>
            <a:ext cx="2083027" cy="584775"/>
          </a:xfrm>
          <a:prstGeom prst="rect">
            <a:avLst/>
          </a:prstGeom>
          <a:ln w="19050">
            <a:solidFill>
              <a:schemeClr val="bg1"/>
            </a:solidFill>
            <a:prstDash val="sysDot"/>
          </a:ln>
        </p:spPr>
        <p:txBody>
          <a:bodyPr wrap="square">
            <a:spAutoFit/>
          </a:bodyPr>
          <a:lstStyle/>
          <a:p>
            <a:pPr indent="-279400"/>
            <a:r>
              <a:rPr lang="ja-JP" altLang="en-US" sz="800">
                <a:solidFill>
                  <a:schemeClr val="bg1"/>
                </a:solidFill>
                <a:latin typeface="Meiryo" panose="020B0604030504040204" pitchFamily="34" charset="-128"/>
                <a:ea typeface="Meiryo" panose="020B0604030504040204" pitchFamily="34" charset="-128"/>
              </a:rPr>
              <a:t>画像処理、音声認識</a:t>
            </a:r>
            <a:r>
              <a:rPr lang="ja-JP" altLang="en" sz="800">
                <a:solidFill>
                  <a:schemeClr val="bg1"/>
                </a:solidFill>
                <a:latin typeface="Meiryo" panose="020B0604030504040204" pitchFamily="34" charset="-128"/>
                <a:ea typeface="Meiryo" panose="020B0604030504040204" pitchFamily="34" charset="-128"/>
              </a:rPr>
              <a:t>、</a:t>
            </a:r>
            <a:r>
              <a:rPr lang="ja-JP" altLang="en-US" sz="800">
                <a:solidFill>
                  <a:schemeClr val="bg1"/>
                </a:solidFill>
                <a:latin typeface="Meiryo" panose="020B0604030504040204" pitchFamily="34" charset="-128"/>
                <a:ea typeface="Meiryo" panose="020B0604030504040204" pitchFamily="34" charset="-128"/>
              </a:rPr>
              <a:t>証券取引といった用途ごとに特化した技術が現状。人間の知能のように汎用的で、意識や心も宿すような技術ではない。</a:t>
            </a:r>
          </a:p>
        </p:txBody>
      </p:sp>
      <p:sp>
        <p:nvSpPr>
          <p:cNvPr id="31" name="乗算記号 30">
            <a:extLst>
              <a:ext uri="{FF2B5EF4-FFF2-40B4-BE49-F238E27FC236}">
                <a16:creationId xmlns:a16="http://schemas.microsoft.com/office/drawing/2014/main" id="{C13057A1-E2B2-38E6-8380-6EBAFE118BD8}"/>
              </a:ext>
            </a:extLst>
          </p:cNvPr>
          <p:cNvSpPr/>
          <p:nvPr/>
        </p:nvSpPr>
        <p:spPr>
          <a:xfrm>
            <a:off x="6277048" y="1587037"/>
            <a:ext cx="527232" cy="527232"/>
          </a:xfrm>
          <a:prstGeom prst="mathMultiply">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乗算記号 31">
            <a:extLst>
              <a:ext uri="{FF2B5EF4-FFF2-40B4-BE49-F238E27FC236}">
                <a16:creationId xmlns:a16="http://schemas.microsoft.com/office/drawing/2014/main" id="{22791EED-503D-21BE-AE36-8DE9DE9055C3}"/>
              </a:ext>
            </a:extLst>
          </p:cNvPr>
          <p:cNvSpPr/>
          <p:nvPr/>
        </p:nvSpPr>
        <p:spPr>
          <a:xfrm>
            <a:off x="6272055" y="3011252"/>
            <a:ext cx="527232" cy="527232"/>
          </a:xfrm>
          <a:prstGeom prst="mathMultiply">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乗算記号 32">
            <a:extLst>
              <a:ext uri="{FF2B5EF4-FFF2-40B4-BE49-F238E27FC236}">
                <a16:creationId xmlns:a16="http://schemas.microsoft.com/office/drawing/2014/main" id="{87B7DF2C-9353-6AD4-CA72-38563A0817DB}"/>
              </a:ext>
            </a:extLst>
          </p:cNvPr>
          <p:cNvSpPr/>
          <p:nvPr/>
        </p:nvSpPr>
        <p:spPr>
          <a:xfrm>
            <a:off x="6272055" y="4445744"/>
            <a:ext cx="527232" cy="527232"/>
          </a:xfrm>
          <a:prstGeom prst="mathMultiply">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62381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D5C57A-4D39-165B-1F3E-64DF6F46CF53}"/>
              </a:ext>
            </a:extLst>
          </p:cNvPr>
          <p:cNvSpPr>
            <a:spLocks noGrp="1"/>
          </p:cNvSpPr>
          <p:nvPr>
            <p:ph type="title"/>
          </p:nvPr>
        </p:nvSpPr>
        <p:spPr/>
        <p:txBody>
          <a:bodyPr/>
          <a:lstStyle/>
          <a:p>
            <a:r>
              <a:rPr kumimoji="1" lang="ja-JP" altLang="en-US"/>
              <a:t>参考：</a:t>
            </a:r>
            <a:r>
              <a:rPr kumimoji="1" lang="en-US" altLang="ja-JP" dirty="0"/>
              <a:t>AI</a:t>
            </a:r>
            <a:r>
              <a:rPr kumimoji="1" lang="ja-JP" altLang="en-US"/>
              <a:t>発展の歴史</a:t>
            </a:r>
          </a:p>
        </p:txBody>
      </p:sp>
      <p:sp>
        <p:nvSpPr>
          <p:cNvPr id="4" name="テキスト ボックス 3">
            <a:extLst>
              <a:ext uri="{FF2B5EF4-FFF2-40B4-BE49-F238E27FC236}">
                <a16:creationId xmlns:a16="http://schemas.microsoft.com/office/drawing/2014/main" id="{A9B5BB01-BD85-2E1A-4D4D-F61B5A0380BC}"/>
              </a:ext>
            </a:extLst>
          </p:cNvPr>
          <p:cNvSpPr txBox="1"/>
          <p:nvPr/>
        </p:nvSpPr>
        <p:spPr>
          <a:xfrm>
            <a:off x="4812145" y="1073225"/>
            <a:ext cx="4105055" cy="5170646"/>
          </a:xfrm>
          <a:prstGeom prst="rect">
            <a:avLst/>
          </a:prstGeom>
          <a:noFill/>
        </p:spPr>
        <p:txBody>
          <a:bodyPr wrap="square">
            <a:spAutoFit/>
          </a:bodyPr>
          <a:lstStyle/>
          <a:p>
            <a:pPr rtl="0"/>
            <a:r>
              <a:rPr lang="en" altLang="ja-JP" b="0" dirty="0">
                <a:effectLst/>
                <a:latin typeface="Meiryo" panose="020B0604030504040204" pitchFamily="34" charset="-128"/>
                <a:ea typeface="Meiryo" panose="020B0604030504040204" pitchFamily="34" charset="-128"/>
              </a:rPr>
              <a:t>AI</a:t>
            </a:r>
            <a:r>
              <a:rPr lang="ja-JP" altLang="en-US" b="0">
                <a:effectLst/>
                <a:latin typeface="Meiryo" panose="020B0604030504040204" pitchFamily="34" charset="-128"/>
                <a:ea typeface="Meiryo" panose="020B0604030504040204" pitchFamily="34" charset="-128"/>
              </a:rPr>
              <a:t>の</a:t>
            </a:r>
            <a:r>
              <a:rPr lang="en-US" altLang="ja-JP" b="0" dirty="0">
                <a:effectLst/>
                <a:latin typeface="Meiryo" panose="020B0604030504040204" pitchFamily="34" charset="-128"/>
                <a:ea typeface="Meiryo" panose="020B0604030504040204" pitchFamily="34" charset="-128"/>
              </a:rPr>
              <a:t>3</a:t>
            </a:r>
            <a:r>
              <a:rPr lang="ja-JP" altLang="en-US" b="0">
                <a:effectLst/>
                <a:latin typeface="Meiryo" panose="020B0604030504040204" pitchFamily="34" charset="-128"/>
                <a:ea typeface="Meiryo" panose="020B0604030504040204" pitchFamily="34" charset="-128"/>
              </a:rPr>
              <a:t>つの</a:t>
            </a:r>
            <a:r>
              <a:rPr lang="ja-JP" altLang="en-US">
                <a:latin typeface="Meiryo" panose="020B0604030504040204" pitchFamily="34" charset="-128"/>
                <a:ea typeface="Meiryo" panose="020B0604030504040204" pitchFamily="34" charset="-128"/>
              </a:rPr>
              <a:t>歴史区分：</a:t>
            </a:r>
            <a:endParaRPr lang="en-US" altLang="ja-JP" dirty="0">
              <a:latin typeface="Meiryo" panose="020B0604030504040204" pitchFamily="34" charset="-128"/>
              <a:ea typeface="Meiryo" panose="020B0604030504040204" pitchFamily="34" charset="-128"/>
            </a:endParaRPr>
          </a:p>
          <a:p>
            <a:pPr rtl="0"/>
            <a:endParaRPr lang="ja-JP" altLang="en-US" sz="1400" b="0">
              <a:effectLst/>
              <a:latin typeface="Meiryo" panose="020B0604030504040204" pitchFamily="34" charset="-128"/>
              <a:ea typeface="Meiryo" panose="020B0604030504040204" pitchFamily="34" charset="-128"/>
            </a:endParaRPr>
          </a:p>
          <a:p>
            <a:pPr rtl="0"/>
            <a:r>
              <a:rPr lang="en-US" altLang="ja-JP" sz="1600" b="1" u="sng" dirty="0">
                <a:solidFill>
                  <a:schemeClr val="accent3">
                    <a:lumMod val="50000"/>
                  </a:schemeClr>
                </a:solidFill>
                <a:effectLst/>
                <a:latin typeface="Meiryo" panose="020B0604030504040204" pitchFamily="34" charset="-128"/>
                <a:ea typeface="Meiryo" panose="020B0604030504040204" pitchFamily="34" charset="-128"/>
              </a:rPr>
              <a:t>1950</a:t>
            </a:r>
            <a:r>
              <a:rPr lang="ja-JP" altLang="en-US" sz="1600" b="1" u="sng">
                <a:solidFill>
                  <a:schemeClr val="accent3">
                    <a:lumMod val="50000"/>
                  </a:schemeClr>
                </a:solidFill>
                <a:effectLst/>
                <a:latin typeface="Meiryo" panose="020B0604030504040204" pitchFamily="34" charset="-128"/>
                <a:ea typeface="Meiryo" panose="020B0604030504040204" pitchFamily="34" charset="-128"/>
              </a:rPr>
              <a:t>年代から</a:t>
            </a:r>
            <a:r>
              <a:rPr lang="en-US" altLang="ja-JP" sz="1600" b="1" u="sng" dirty="0">
                <a:solidFill>
                  <a:schemeClr val="accent3">
                    <a:lumMod val="50000"/>
                  </a:schemeClr>
                </a:solidFill>
                <a:effectLst/>
                <a:latin typeface="Meiryo" panose="020B0604030504040204" pitchFamily="34" charset="-128"/>
                <a:ea typeface="Meiryo" panose="020B0604030504040204" pitchFamily="34" charset="-128"/>
              </a:rPr>
              <a:t>1970</a:t>
            </a:r>
            <a:r>
              <a:rPr lang="ja-JP" altLang="en-US" sz="1600" b="1" u="sng">
                <a:solidFill>
                  <a:schemeClr val="accent3">
                    <a:lumMod val="50000"/>
                  </a:schemeClr>
                </a:solidFill>
                <a:effectLst/>
                <a:latin typeface="Meiryo" panose="020B0604030504040204" pitchFamily="34" charset="-128"/>
                <a:ea typeface="Meiryo" panose="020B0604030504040204" pitchFamily="34" charset="-128"/>
              </a:rPr>
              <a:t>年代：</a:t>
            </a:r>
            <a:r>
              <a:rPr lang="en" altLang="ja-JP" sz="1600" b="1" u="sng" dirty="0">
                <a:solidFill>
                  <a:schemeClr val="accent3">
                    <a:lumMod val="50000"/>
                  </a:schemeClr>
                </a:solidFill>
                <a:effectLst/>
                <a:latin typeface="Meiryo" panose="020B0604030504040204" pitchFamily="34" charset="-128"/>
                <a:ea typeface="Meiryo" panose="020B0604030504040204" pitchFamily="34" charset="-128"/>
              </a:rPr>
              <a:t>AI</a:t>
            </a:r>
            <a:r>
              <a:rPr lang="ja-JP" altLang="en-US" sz="1600" b="1" u="sng">
                <a:solidFill>
                  <a:schemeClr val="accent3">
                    <a:lumMod val="50000"/>
                  </a:schemeClr>
                </a:solidFill>
                <a:effectLst/>
                <a:latin typeface="Meiryo" panose="020B0604030504040204" pitchFamily="34" charset="-128"/>
                <a:ea typeface="Meiryo" panose="020B0604030504040204" pitchFamily="34" charset="-128"/>
              </a:rPr>
              <a:t>黎明期</a:t>
            </a:r>
            <a:endParaRPr lang="en-US" altLang="ja-JP" sz="1600" b="1" u="sng" dirty="0">
              <a:solidFill>
                <a:schemeClr val="accent3">
                  <a:lumMod val="50000"/>
                </a:schemeClr>
              </a:solidFill>
              <a:effectLst/>
              <a:latin typeface="Meiryo" panose="020B0604030504040204" pitchFamily="34" charset="-128"/>
              <a:ea typeface="Meiryo" panose="020B0604030504040204" pitchFamily="34" charset="-128"/>
            </a:endParaRPr>
          </a:p>
          <a:p>
            <a:pPr rtl="0"/>
            <a:r>
              <a:rPr lang="ja-JP" altLang="en-US" sz="1400" b="0">
                <a:effectLst/>
                <a:latin typeface="Meiryo" panose="020B0604030504040204" pitchFamily="34" charset="-128"/>
                <a:ea typeface="Meiryo" panose="020B0604030504040204" pitchFamily="34" charset="-128"/>
              </a:rPr>
              <a:t>アラン・チューリングの論文によって、</a:t>
            </a:r>
            <a:r>
              <a:rPr lang="en" altLang="ja-JP" sz="1400" b="0" dirty="0">
                <a:effectLst/>
                <a:latin typeface="Meiryo" panose="020B0604030504040204" pitchFamily="34" charset="-128"/>
                <a:ea typeface="Meiryo" panose="020B0604030504040204" pitchFamily="34" charset="-128"/>
              </a:rPr>
              <a:t>AI</a:t>
            </a:r>
            <a:r>
              <a:rPr lang="ja-JP" altLang="en-US" sz="1400" b="0">
                <a:effectLst/>
                <a:latin typeface="Meiryo" panose="020B0604030504040204" pitchFamily="34" charset="-128"/>
                <a:ea typeface="Meiryo" panose="020B0604030504040204" pitchFamily="34" charset="-128"/>
              </a:rPr>
              <a:t>の概念が提唱され、ダートマス会議によって、</a:t>
            </a:r>
            <a:r>
              <a:rPr lang="en" altLang="ja-JP" sz="1400" b="0" dirty="0">
                <a:effectLst/>
                <a:latin typeface="Meiryo" panose="020B0604030504040204" pitchFamily="34" charset="-128"/>
                <a:ea typeface="Meiryo" panose="020B0604030504040204" pitchFamily="34" charset="-128"/>
              </a:rPr>
              <a:t>AI</a:t>
            </a:r>
            <a:r>
              <a:rPr lang="ja-JP" altLang="en-US" sz="1400" b="0">
                <a:effectLst/>
                <a:latin typeface="Meiryo" panose="020B0604030504040204" pitchFamily="34" charset="-128"/>
                <a:ea typeface="Meiryo" panose="020B0604030504040204" pitchFamily="34" charset="-128"/>
              </a:rPr>
              <a:t>の研究が本格的に始まる。この時期には、ジェネラル・アダプティブ・システムズやエキスパート・システムなどの概念が提唱されたが、シンボル処理系の限界が指摘され、</a:t>
            </a:r>
            <a:r>
              <a:rPr lang="en" altLang="ja-JP" sz="1400" b="0" dirty="0">
                <a:effectLst/>
                <a:latin typeface="Meiryo" panose="020B0604030504040204" pitchFamily="34" charset="-128"/>
                <a:ea typeface="Meiryo" panose="020B0604030504040204" pitchFamily="34" charset="-128"/>
              </a:rPr>
              <a:t>AI</a:t>
            </a:r>
            <a:r>
              <a:rPr lang="ja-JP" altLang="en-US" sz="1400" b="0">
                <a:effectLst/>
                <a:latin typeface="Meiryo" panose="020B0604030504040204" pitchFamily="34" charset="-128"/>
                <a:ea typeface="Meiryo" panose="020B0604030504040204" pitchFamily="34" charset="-128"/>
              </a:rPr>
              <a:t>研究は停滞。</a:t>
            </a:r>
            <a:endParaRPr lang="en-US" altLang="ja-JP" sz="1400" b="0" dirty="0">
              <a:effectLst/>
              <a:latin typeface="Meiryo" panose="020B0604030504040204" pitchFamily="34" charset="-128"/>
              <a:ea typeface="Meiryo" panose="020B0604030504040204" pitchFamily="34" charset="-128"/>
            </a:endParaRPr>
          </a:p>
          <a:p>
            <a:pPr rtl="0"/>
            <a:endParaRPr lang="ja-JP" altLang="en-US" sz="1400" b="0">
              <a:effectLst/>
              <a:latin typeface="Meiryo" panose="020B0604030504040204" pitchFamily="34" charset="-128"/>
              <a:ea typeface="Meiryo" panose="020B0604030504040204" pitchFamily="34" charset="-128"/>
            </a:endParaRPr>
          </a:p>
          <a:p>
            <a:pPr rtl="0"/>
            <a:r>
              <a:rPr lang="en-US" altLang="ja-JP" sz="1600" b="1" u="sng" dirty="0">
                <a:solidFill>
                  <a:srgbClr val="0070C0"/>
                </a:solidFill>
                <a:effectLst/>
                <a:latin typeface="Meiryo" panose="020B0604030504040204" pitchFamily="34" charset="-128"/>
                <a:ea typeface="Meiryo" panose="020B0604030504040204" pitchFamily="34" charset="-128"/>
              </a:rPr>
              <a:t>1980</a:t>
            </a:r>
            <a:r>
              <a:rPr lang="ja-JP" altLang="en-US" sz="1600" b="1" u="sng">
                <a:solidFill>
                  <a:srgbClr val="0070C0"/>
                </a:solidFill>
                <a:effectLst/>
                <a:latin typeface="Meiryo" panose="020B0604030504040204" pitchFamily="34" charset="-128"/>
                <a:ea typeface="Meiryo" panose="020B0604030504040204" pitchFamily="34" charset="-128"/>
              </a:rPr>
              <a:t>年代から</a:t>
            </a:r>
            <a:r>
              <a:rPr lang="en-US" altLang="ja-JP" sz="1600" b="1" u="sng" dirty="0">
                <a:solidFill>
                  <a:srgbClr val="0070C0"/>
                </a:solidFill>
                <a:effectLst/>
                <a:latin typeface="Meiryo" panose="020B0604030504040204" pitchFamily="34" charset="-128"/>
                <a:ea typeface="Meiryo" panose="020B0604030504040204" pitchFamily="34" charset="-128"/>
              </a:rPr>
              <a:t>1990</a:t>
            </a:r>
            <a:r>
              <a:rPr lang="ja-JP" altLang="en-US" sz="1600" b="1" u="sng">
                <a:solidFill>
                  <a:srgbClr val="0070C0"/>
                </a:solidFill>
                <a:effectLst/>
                <a:latin typeface="Meiryo" panose="020B0604030504040204" pitchFamily="34" charset="-128"/>
                <a:ea typeface="Meiryo" panose="020B0604030504040204" pitchFamily="34" charset="-128"/>
              </a:rPr>
              <a:t>年代：</a:t>
            </a:r>
            <a:r>
              <a:rPr lang="en" altLang="ja-JP" sz="1600" b="1" u="sng" dirty="0">
                <a:solidFill>
                  <a:srgbClr val="0070C0"/>
                </a:solidFill>
                <a:effectLst/>
                <a:latin typeface="Meiryo" panose="020B0604030504040204" pitchFamily="34" charset="-128"/>
                <a:ea typeface="Meiryo" panose="020B0604030504040204" pitchFamily="34" charset="-128"/>
              </a:rPr>
              <a:t>AI</a:t>
            </a:r>
            <a:r>
              <a:rPr lang="ja-JP" altLang="en-US" sz="1600" b="1" u="sng">
                <a:solidFill>
                  <a:srgbClr val="0070C0"/>
                </a:solidFill>
                <a:effectLst/>
                <a:latin typeface="Meiryo" panose="020B0604030504040204" pitchFamily="34" charset="-128"/>
                <a:ea typeface="Meiryo" panose="020B0604030504040204" pitchFamily="34" charset="-128"/>
              </a:rPr>
              <a:t>復興期</a:t>
            </a:r>
            <a:endParaRPr lang="en-US" altLang="ja-JP" sz="1600" b="1" u="sng" dirty="0">
              <a:solidFill>
                <a:srgbClr val="0070C0"/>
              </a:solidFill>
              <a:effectLst/>
              <a:latin typeface="Meiryo" panose="020B0604030504040204" pitchFamily="34" charset="-128"/>
              <a:ea typeface="Meiryo" panose="020B0604030504040204" pitchFamily="34" charset="-128"/>
            </a:endParaRPr>
          </a:p>
          <a:p>
            <a:pPr rtl="0"/>
            <a:r>
              <a:rPr lang="ja-JP" altLang="en-US" sz="1400" b="0">
                <a:effectLst/>
                <a:latin typeface="Meiryo" panose="020B0604030504040204" pitchFamily="34" charset="-128"/>
                <a:ea typeface="Meiryo" panose="020B0604030504040204" pitchFamily="34" charset="-128"/>
              </a:rPr>
              <a:t>ニューラルネットワークの研究が再び活発化し、機械学習やデータマイニングの技術が進歩。この時期には、機械翻訳や手書き文字認識などの分野で、</a:t>
            </a:r>
            <a:r>
              <a:rPr lang="en" altLang="ja-JP" sz="1400" b="0" dirty="0">
                <a:effectLst/>
                <a:latin typeface="Meiryo" panose="020B0604030504040204" pitchFamily="34" charset="-128"/>
                <a:ea typeface="Meiryo" panose="020B0604030504040204" pitchFamily="34" charset="-128"/>
              </a:rPr>
              <a:t>AI</a:t>
            </a:r>
            <a:r>
              <a:rPr lang="ja-JP" altLang="en-US" sz="1400" b="0">
                <a:effectLst/>
                <a:latin typeface="Meiryo" panose="020B0604030504040204" pitchFamily="34" charset="-128"/>
                <a:ea typeface="Meiryo" panose="020B0604030504040204" pitchFamily="34" charset="-128"/>
              </a:rPr>
              <a:t>が人間と同等の性能を達成する。</a:t>
            </a:r>
            <a:endParaRPr lang="en-US" altLang="ja-JP" sz="1400" b="0" dirty="0">
              <a:effectLst/>
              <a:latin typeface="Meiryo" panose="020B0604030504040204" pitchFamily="34" charset="-128"/>
              <a:ea typeface="Meiryo" panose="020B0604030504040204" pitchFamily="34" charset="-128"/>
            </a:endParaRPr>
          </a:p>
          <a:p>
            <a:pPr rtl="0"/>
            <a:endParaRPr lang="ja-JP" altLang="en-US" sz="1400" b="0">
              <a:effectLst/>
              <a:latin typeface="Meiryo" panose="020B0604030504040204" pitchFamily="34" charset="-128"/>
              <a:ea typeface="Meiryo" panose="020B0604030504040204" pitchFamily="34" charset="-128"/>
            </a:endParaRPr>
          </a:p>
          <a:p>
            <a:pPr rtl="0"/>
            <a:r>
              <a:rPr lang="en-US" altLang="ja-JP" sz="1600" b="1" u="sng" dirty="0">
                <a:solidFill>
                  <a:srgbClr val="7030A0"/>
                </a:solidFill>
                <a:effectLst/>
                <a:latin typeface="Meiryo" panose="020B0604030504040204" pitchFamily="34" charset="-128"/>
                <a:ea typeface="Meiryo" panose="020B0604030504040204" pitchFamily="34" charset="-128"/>
              </a:rPr>
              <a:t>2000</a:t>
            </a:r>
            <a:r>
              <a:rPr lang="ja-JP" altLang="en-US" sz="1600" b="1" u="sng">
                <a:solidFill>
                  <a:srgbClr val="7030A0"/>
                </a:solidFill>
                <a:effectLst/>
                <a:latin typeface="Meiryo" panose="020B0604030504040204" pitchFamily="34" charset="-128"/>
                <a:ea typeface="Meiryo" panose="020B0604030504040204" pitchFamily="34" charset="-128"/>
              </a:rPr>
              <a:t>年代から現在：</a:t>
            </a:r>
            <a:r>
              <a:rPr lang="en" altLang="ja-JP" sz="1600" b="1" u="sng" dirty="0">
                <a:solidFill>
                  <a:srgbClr val="7030A0"/>
                </a:solidFill>
                <a:effectLst/>
                <a:latin typeface="Meiryo" panose="020B0604030504040204" pitchFamily="34" charset="-128"/>
                <a:ea typeface="Meiryo" panose="020B0604030504040204" pitchFamily="34" charset="-128"/>
              </a:rPr>
              <a:t>AI</a:t>
            </a:r>
            <a:r>
              <a:rPr lang="ja-JP" altLang="en-US" sz="1600" b="1" u="sng">
                <a:solidFill>
                  <a:srgbClr val="7030A0"/>
                </a:solidFill>
                <a:effectLst/>
                <a:latin typeface="Meiryo" panose="020B0604030504040204" pitchFamily="34" charset="-128"/>
                <a:ea typeface="Meiryo" panose="020B0604030504040204" pitchFamily="34" charset="-128"/>
              </a:rPr>
              <a:t>爆発期</a:t>
            </a:r>
            <a:endParaRPr lang="en-US" altLang="ja-JP" sz="1600" b="1" u="sng" dirty="0">
              <a:solidFill>
                <a:srgbClr val="7030A0"/>
              </a:solidFill>
              <a:effectLst/>
              <a:latin typeface="Meiryo" panose="020B0604030504040204" pitchFamily="34" charset="-128"/>
              <a:ea typeface="Meiryo" panose="020B0604030504040204" pitchFamily="34" charset="-128"/>
            </a:endParaRPr>
          </a:p>
          <a:p>
            <a:pPr rtl="0"/>
            <a:r>
              <a:rPr lang="ja-JP" altLang="en-US" sz="1400" b="0">
                <a:effectLst/>
                <a:latin typeface="Meiryo" panose="020B0604030504040204" pitchFamily="34" charset="-128"/>
                <a:ea typeface="Meiryo" panose="020B0604030504040204" pitchFamily="34" charset="-128"/>
              </a:rPr>
              <a:t>ディープラーニングの技術が登場し、</a:t>
            </a:r>
            <a:r>
              <a:rPr lang="en" altLang="ja-JP" sz="1400" b="0" dirty="0">
                <a:effectLst/>
                <a:latin typeface="Meiryo" panose="020B0604030504040204" pitchFamily="34" charset="-128"/>
                <a:ea typeface="Meiryo" panose="020B0604030504040204" pitchFamily="34" charset="-128"/>
              </a:rPr>
              <a:t>AI</a:t>
            </a:r>
            <a:r>
              <a:rPr lang="ja-JP" altLang="en-US" sz="1400" b="0">
                <a:effectLst/>
                <a:latin typeface="Meiryo" panose="020B0604030504040204" pitchFamily="34" charset="-128"/>
                <a:ea typeface="Meiryo" panose="020B0604030504040204" pitchFamily="34" charset="-128"/>
              </a:rPr>
              <a:t>の性能が飛躍的に向上。この時期には、自然言語処理やコンピュータービジョンなどの分野で、</a:t>
            </a:r>
            <a:r>
              <a:rPr lang="en" altLang="ja-JP" sz="1400" b="0" dirty="0">
                <a:effectLst/>
                <a:latin typeface="Meiryo" panose="020B0604030504040204" pitchFamily="34" charset="-128"/>
                <a:ea typeface="Meiryo" panose="020B0604030504040204" pitchFamily="34" charset="-128"/>
              </a:rPr>
              <a:t>AI</a:t>
            </a:r>
            <a:r>
              <a:rPr lang="ja-JP" altLang="en-US" sz="1400" b="0">
                <a:effectLst/>
                <a:latin typeface="Meiryo" panose="020B0604030504040204" pitchFamily="34" charset="-128"/>
                <a:ea typeface="Meiryo" panose="020B0604030504040204" pitchFamily="34" charset="-128"/>
              </a:rPr>
              <a:t>が人間と同等の性能を達成するようになるとともに、大規模言語モデルや生成</a:t>
            </a:r>
            <a:r>
              <a:rPr lang="en" altLang="ja-JP" sz="1400" b="0" dirty="0">
                <a:effectLst/>
                <a:latin typeface="Meiryo" panose="020B0604030504040204" pitchFamily="34" charset="-128"/>
                <a:ea typeface="Meiryo" panose="020B0604030504040204" pitchFamily="34" charset="-128"/>
              </a:rPr>
              <a:t>AI</a:t>
            </a:r>
            <a:r>
              <a:rPr lang="ja-JP" altLang="en-US" sz="1400" b="0">
                <a:effectLst/>
                <a:latin typeface="Meiryo" panose="020B0604030504040204" pitchFamily="34" charset="-128"/>
                <a:ea typeface="Meiryo" panose="020B0604030504040204" pitchFamily="34" charset="-128"/>
              </a:rPr>
              <a:t>などの技術が登場し、</a:t>
            </a:r>
            <a:r>
              <a:rPr lang="en" altLang="ja-JP" sz="1400" b="0" dirty="0">
                <a:effectLst/>
                <a:latin typeface="Meiryo" panose="020B0604030504040204" pitchFamily="34" charset="-128"/>
                <a:ea typeface="Meiryo" panose="020B0604030504040204" pitchFamily="34" charset="-128"/>
              </a:rPr>
              <a:t>AI</a:t>
            </a:r>
            <a:r>
              <a:rPr lang="ja-JP" altLang="en-US" sz="1400" b="0">
                <a:effectLst/>
                <a:latin typeface="Meiryo" panose="020B0604030504040204" pitchFamily="34" charset="-128"/>
                <a:ea typeface="Meiryo" panose="020B0604030504040204" pitchFamily="34" charset="-128"/>
              </a:rPr>
              <a:t>の応用範囲が拡大。</a:t>
            </a:r>
            <a:endParaRPr lang="ja-JP" altLang="en-US" sz="1400">
              <a:effectLst/>
              <a:latin typeface="Meiryo" panose="020B0604030504040204" pitchFamily="34" charset="-128"/>
              <a:ea typeface="Meiryo" panose="020B0604030504040204" pitchFamily="34" charset="-128"/>
            </a:endParaRPr>
          </a:p>
        </p:txBody>
      </p:sp>
      <p:pic>
        <p:nvPicPr>
          <p:cNvPr id="6" name="図 5">
            <a:extLst>
              <a:ext uri="{FF2B5EF4-FFF2-40B4-BE49-F238E27FC236}">
                <a16:creationId xmlns:a16="http://schemas.microsoft.com/office/drawing/2014/main" id="{ADBA5068-B8E5-D2B2-4F03-C464BEFDCD09}"/>
              </a:ext>
            </a:extLst>
          </p:cNvPr>
          <p:cNvPicPr>
            <a:picLocks noChangeAspect="1"/>
          </p:cNvPicPr>
          <p:nvPr/>
        </p:nvPicPr>
        <p:blipFill>
          <a:blip r:embed="rId2"/>
          <a:stretch>
            <a:fillRect/>
          </a:stretch>
        </p:blipFill>
        <p:spPr>
          <a:xfrm>
            <a:off x="226800" y="968873"/>
            <a:ext cx="4427530" cy="5468873"/>
          </a:xfrm>
          <a:prstGeom prst="rect">
            <a:avLst/>
          </a:prstGeom>
        </p:spPr>
      </p:pic>
    </p:spTree>
    <p:extLst>
      <p:ext uri="{BB962C8B-B14F-4D97-AF65-F5344CB8AC3E}">
        <p14:creationId xmlns:p14="http://schemas.microsoft.com/office/powerpoint/2010/main" val="20458587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Meiryo" panose="020B0604030504040204" pitchFamily="34" charset="-128"/>
                <a:ea typeface="Meiryo" panose="020B0604030504040204" pitchFamily="34" charset="-128"/>
                <a:cs typeface="Arial" pitchFamily="34" charset="0"/>
              </a:rPr>
              <a:t>生成</a:t>
            </a:r>
            <a:r>
              <a:rPr lang="en-US" altLang="ja-JP" sz="2400" dirty="0">
                <a:solidFill>
                  <a:schemeClr val="bg1"/>
                </a:solidFill>
                <a:latin typeface="Meiryo" panose="020B0604030504040204" pitchFamily="34" charset="-128"/>
                <a:ea typeface="Meiryo" panose="020B0604030504040204" pitchFamily="34" charset="-128"/>
                <a:cs typeface="Arial" pitchFamily="34" charset="0"/>
              </a:rPr>
              <a:t>AI</a:t>
            </a:r>
          </a:p>
          <a:p>
            <a:pPr algn="r"/>
            <a:r>
              <a:rPr lang="en-US" altLang="ja-JP" sz="1600" dirty="0">
                <a:solidFill>
                  <a:schemeClr val="bg1"/>
                </a:solidFill>
                <a:latin typeface="Meiryo" panose="020B0604030504040204" pitchFamily="34" charset="-128"/>
                <a:ea typeface="Meiryo" panose="020B0604030504040204" pitchFamily="34" charset="-128"/>
                <a:cs typeface="Arial" pitchFamily="34" charset="0"/>
              </a:rPr>
              <a:t>Generative AI</a:t>
            </a:r>
            <a:endParaRPr lang="ja-JP" altLang="en-US" sz="1600" dirty="0">
              <a:solidFill>
                <a:schemeClr val="bg1"/>
              </a:solidFill>
              <a:latin typeface="Meiryo" panose="020B0604030504040204" pitchFamily="34" charset="-128"/>
              <a:ea typeface="Meiryo" panose="020B0604030504040204" pitchFamily="34"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5022268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190C14-352A-0013-3CD8-14A10F562362}"/>
              </a:ext>
            </a:extLst>
          </p:cNvPr>
          <p:cNvSpPr>
            <a:spLocks noGrp="1"/>
          </p:cNvSpPr>
          <p:nvPr>
            <p:ph type="title"/>
          </p:nvPr>
        </p:nvSpPr>
        <p:spPr/>
        <p:txBody>
          <a:bodyPr/>
          <a:lstStyle/>
          <a:p>
            <a:r>
              <a:rPr kumimoji="1" lang="ja-JP" altLang="en-US"/>
              <a:t>従来の</a:t>
            </a:r>
            <a:r>
              <a:rPr kumimoji="1" lang="en-US" altLang="ja-JP" dirty="0"/>
              <a:t>AI</a:t>
            </a:r>
            <a:r>
              <a:rPr kumimoji="1" lang="ja-JP" altLang="en-US"/>
              <a:t>と生成</a:t>
            </a:r>
            <a:r>
              <a:rPr kumimoji="1" lang="en-US" altLang="ja-JP" dirty="0"/>
              <a:t>AI</a:t>
            </a:r>
            <a:r>
              <a:rPr kumimoji="1" lang="ja-JP" altLang="en-US"/>
              <a:t>の違い</a:t>
            </a:r>
          </a:p>
        </p:txBody>
      </p:sp>
      <p:sp>
        <p:nvSpPr>
          <p:cNvPr id="3" name="正方形/長方形 2">
            <a:extLst>
              <a:ext uri="{FF2B5EF4-FFF2-40B4-BE49-F238E27FC236}">
                <a16:creationId xmlns:a16="http://schemas.microsoft.com/office/drawing/2014/main" id="{9FB6089E-8C5E-D582-937C-30EF501496CD}"/>
              </a:ext>
            </a:extLst>
          </p:cNvPr>
          <p:cNvSpPr/>
          <p:nvPr/>
        </p:nvSpPr>
        <p:spPr>
          <a:xfrm>
            <a:off x="823632" y="910782"/>
            <a:ext cx="7496735" cy="129543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テキスト ボックス 3">
            <a:extLst>
              <a:ext uri="{FF2B5EF4-FFF2-40B4-BE49-F238E27FC236}">
                <a16:creationId xmlns:a16="http://schemas.microsoft.com/office/drawing/2014/main" id="{36F86A0A-D76A-9A23-D74D-8287D5CF24AC}"/>
              </a:ext>
            </a:extLst>
          </p:cNvPr>
          <p:cNvSpPr txBox="1"/>
          <p:nvPr/>
        </p:nvSpPr>
        <p:spPr>
          <a:xfrm>
            <a:off x="1786620" y="1762487"/>
            <a:ext cx="5570757" cy="400110"/>
          </a:xfrm>
          <a:prstGeom prst="rect">
            <a:avLst/>
          </a:prstGeom>
          <a:noFill/>
        </p:spPr>
        <p:txBody>
          <a:bodyPr wrap="none" rtlCol="0">
            <a:spAutoFit/>
          </a:bodyPr>
          <a:lstStyle/>
          <a:p>
            <a:pPr algn="ct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データに</a:t>
            </a:r>
            <a:r>
              <a:rPr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含まれる</a:t>
            </a:r>
            <a:r>
              <a:rPr kumimoji="1" lang="ja-JP" altLang="en-US" sz="2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規則や法則・</a:t>
            </a:r>
            <a:r>
              <a:rPr lang="ja-JP" altLang="en-US" sz="2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特徴</a:t>
            </a: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を見つける</a:t>
            </a:r>
          </a:p>
        </p:txBody>
      </p:sp>
      <p:sp>
        <p:nvSpPr>
          <p:cNvPr id="5" name="テキスト ボックス 4">
            <a:extLst>
              <a:ext uri="{FF2B5EF4-FFF2-40B4-BE49-F238E27FC236}">
                <a16:creationId xmlns:a16="http://schemas.microsoft.com/office/drawing/2014/main" id="{537D6D2D-F18E-1A8F-74C0-7484B24C6A4D}"/>
              </a:ext>
            </a:extLst>
          </p:cNvPr>
          <p:cNvSpPr txBox="1"/>
          <p:nvPr/>
        </p:nvSpPr>
        <p:spPr>
          <a:xfrm>
            <a:off x="3761233" y="1010983"/>
            <a:ext cx="1621534" cy="707886"/>
          </a:xfrm>
          <a:prstGeom prst="rect">
            <a:avLst/>
          </a:prstGeom>
          <a:noFill/>
        </p:spPr>
        <p:txBody>
          <a:bodyPr wrap="none" rtlCol="0">
            <a:spAutoFit/>
          </a:bodyPr>
          <a:lstStyle/>
          <a:p>
            <a:pPr algn="ctr"/>
            <a:r>
              <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機械学習</a:t>
            </a:r>
            <a:endParaRPr kumimoji="1" lang="en-US" altLang="ja-JP" sz="28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en-US" altLang="ja-JP" sz="12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Machine Learning</a:t>
            </a:r>
            <a:endParaRPr kumimoji="1" lang="ja-JP" altLang="en-US" sz="1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6" name="正方形/長方形 5">
            <a:extLst>
              <a:ext uri="{FF2B5EF4-FFF2-40B4-BE49-F238E27FC236}">
                <a16:creationId xmlns:a16="http://schemas.microsoft.com/office/drawing/2014/main" id="{32178B33-AC4F-CEDC-2FA0-E17DE85A4AB5}"/>
              </a:ext>
            </a:extLst>
          </p:cNvPr>
          <p:cNvSpPr/>
          <p:nvPr/>
        </p:nvSpPr>
        <p:spPr>
          <a:xfrm>
            <a:off x="823632" y="2934557"/>
            <a:ext cx="3697473" cy="22031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67E22AC3-7D43-9593-2639-B7BF31C3093F}"/>
              </a:ext>
            </a:extLst>
          </p:cNvPr>
          <p:cNvSpPr/>
          <p:nvPr/>
        </p:nvSpPr>
        <p:spPr>
          <a:xfrm>
            <a:off x="4622894" y="2934557"/>
            <a:ext cx="3697473" cy="220311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88206F46-E556-6FE6-5B53-6FC4036AEF73}"/>
              </a:ext>
            </a:extLst>
          </p:cNvPr>
          <p:cNvSpPr txBox="1"/>
          <p:nvPr/>
        </p:nvSpPr>
        <p:spPr>
          <a:xfrm>
            <a:off x="1817005" y="3081823"/>
            <a:ext cx="1710725" cy="523220"/>
          </a:xfrm>
          <a:prstGeom prst="rect">
            <a:avLst/>
          </a:prstGeom>
          <a:noFill/>
        </p:spPr>
        <p:txBody>
          <a:bodyPr wrap="none" rtlCol="0">
            <a:spAutoFit/>
          </a:bodyPr>
          <a:lstStyle/>
          <a:p>
            <a:pPr algn="ctr"/>
            <a:r>
              <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従来の</a:t>
            </a:r>
            <a:r>
              <a:rPr kumimoji="1" lang="en-US" altLang="ja-JP" sz="28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endParaRPr kumimoji="1" lang="ja-JP" altLang="en-US" sz="1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AA620AE1-8B3D-90B8-995F-529E8FBCDE95}"/>
              </a:ext>
            </a:extLst>
          </p:cNvPr>
          <p:cNvSpPr txBox="1"/>
          <p:nvPr/>
        </p:nvSpPr>
        <p:spPr>
          <a:xfrm>
            <a:off x="5795804" y="3081823"/>
            <a:ext cx="1351652" cy="523220"/>
          </a:xfrm>
          <a:prstGeom prst="rect">
            <a:avLst/>
          </a:prstGeom>
          <a:noFill/>
        </p:spPr>
        <p:txBody>
          <a:bodyPr wrap="none" rtlCol="0">
            <a:spAutoFit/>
          </a:bodyPr>
          <a:lstStyle/>
          <a:p>
            <a:pPr algn="ctr"/>
            <a:r>
              <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生成</a:t>
            </a:r>
            <a:r>
              <a:rPr kumimoji="1" lang="en-US" altLang="ja-JP" sz="28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endParaRPr kumimoji="1" lang="ja-JP" altLang="en-US" sz="1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35D5CF77-18A6-8EA9-C88F-866F40B2CFCB}"/>
              </a:ext>
            </a:extLst>
          </p:cNvPr>
          <p:cNvSpPr txBox="1"/>
          <p:nvPr/>
        </p:nvSpPr>
        <p:spPr>
          <a:xfrm>
            <a:off x="823632" y="3605043"/>
            <a:ext cx="3697472" cy="1323439"/>
          </a:xfrm>
          <a:prstGeom prst="rect">
            <a:avLst/>
          </a:prstGeom>
          <a:noFill/>
        </p:spPr>
        <p:txBody>
          <a:bodyPr wrap="square" rtlCol="0">
            <a:spAutoFit/>
          </a:bodyPr>
          <a:lstStyle/>
          <a:p>
            <a:pPr algn="ctr"/>
            <a:r>
              <a:rPr lang="ja-JP" altLang="en-US" sz="2000" b="1">
                <a:solidFill>
                  <a:schemeClr val="bg1"/>
                </a:solidFill>
                <a:latin typeface="Meiryo" panose="020B0604030504040204" pitchFamily="34" charset="-128"/>
                <a:ea typeface="Meiryo" panose="020B0604030504040204" pitchFamily="34" charset="-128"/>
              </a:rPr>
              <a:t>情報の整理</a:t>
            </a:r>
            <a:endParaRPr lang="en-US" altLang="ja-JP" sz="2000" b="1"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（可視化、分類、予測、認識など）</a:t>
            </a:r>
            <a:endParaRPr lang="en-US" altLang="ja-JP" sz="1200" dirty="0">
              <a:solidFill>
                <a:schemeClr val="bg1"/>
              </a:solidFill>
              <a:latin typeface="Meiryo" panose="020B0604030504040204" pitchFamily="34" charset="-128"/>
              <a:ea typeface="Meiryo" panose="020B0604030504040204" pitchFamily="34" charset="-128"/>
            </a:endParaRPr>
          </a:p>
          <a:p>
            <a:pPr algn="ctr"/>
            <a:endParaRPr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人間の意思決定の精度向上や業務処理の自動化・効率化を実現する。</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E9879BA1-D601-7932-9437-6298F7502070}"/>
              </a:ext>
            </a:extLst>
          </p:cNvPr>
          <p:cNvSpPr txBox="1"/>
          <p:nvPr/>
        </p:nvSpPr>
        <p:spPr>
          <a:xfrm>
            <a:off x="4622893" y="3605043"/>
            <a:ext cx="3697473" cy="1323439"/>
          </a:xfrm>
          <a:prstGeom prst="rect">
            <a:avLst/>
          </a:prstGeom>
          <a:noFill/>
        </p:spPr>
        <p:txBody>
          <a:bodyPr wrap="squar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新たなコンテンツを創作</a:t>
            </a:r>
            <a:endParaRPr kumimoji="1" lang="en-US" altLang="ja-JP" sz="2000" b="1"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（文章や画像、音楽、プログラムなど）</a:t>
            </a:r>
            <a:endParaRPr lang="en-US" altLang="ja-JP" sz="1200" dirty="0">
              <a:solidFill>
                <a:schemeClr val="bg1"/>
              </a:solidFill>
              <a:latin typeface="Meiryo" panose="020B0604030504040204" pitchFamily="34" charset="-128"/>
              <a:ea typeface="Meiryo" panose="020B0604030504040204" pitchFamily="34" charset="-128"/>
            </a:endParaRPr>
          </a:p>
          <a:p>
            <a:pPr algn="ct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sz="1600">
                <a:solidFill>
                  <a:schemeClr val="bg1"/>
                </a:solidFill>
                <a:latin typeface="Meiryo" panose="020B0604030504040204" pitchFamily="34" charset="-128"/>
                <a:ea typeface="Meiryo" panose="020B0604030504040204" pitchFamily="34" charset="-128"/>
              </a:rPr>
              <a:t>人間が担っていたクリエイティブな</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sz="1600">
                <a:solidFill>
                  <a:schemeClr val="bg1"/>
                </a:solidFill>
                <a:latin typeface="Meiryo" panose="020B0604030504040204" pitchFamily="34" charset="-128"/>
                <a:ea typeface="Meiryo" panose="020B0604030504040204" pitchFamily="34" charset="-128"/>
              </a:rPr>
              <a:t>作業を代替／補完する。</a:t>
            </a:r>
          </a:p>
        </p:txBody>
      </p:sp>
      <p:sp>
        <p:nvSpPr>
          <p:cNvPr id="19" name="下矢印 18">
            <a:extLst>
              <a:ext uri="{FF2B5EF4-FFF2-40B4-BE49-F238E27FC236}">
                <a16:creationId xmlns:a16="http://schemas.microsoft.com/office/drawing/2014/main" id="{BAB0168C-9C78-41B4-F0CC-B81E44EC19D3}"/>
              </a:ext>
            </a:extLst>
          </p:cNvPr>
          <p:cNvSpPr/>
          <p:nvPr/>
        </p:nvSpPr>
        <p:spPr>
          <a:xfrm>
            <a:off x="2000013" y="2309864"/>
            <a:ext cx="1344706" cy="566838"/>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下矢印 19">
            <a:extLst>
              <a:ext uri="{FF2B5EF4-FFF2-40B4-BE49-F238E27FC236}">
                <a16:creationId xmlns:a16="http://schemas.microsoft.com/office/drawing/2014/main" id="{6E5922DC-9A2A-5E3D-E02F-67DD74F77F7E}"/>
              </a:ext>
            </a:extLst>
          </p:cNvPr>
          <p:cNvSpPr/>
          <p:nvPr/>
        </p:nvSpPr>
        <p:spPr>
          <a:xfrm>
            <a:off x="5872307" y="2309864"/>
            <a:ext cx="1344706" cy="566838"/>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7" name="グループ化 26">
            <a:extLst>
              <a:ext uri="{FF2B5EF4-FFF2-40B4-BE49-F238E27FC236}">
                <a16:creationId xmlns:a16="http://schemas.microsoft.com/office/drawing/2014/main" id="{167D9241-24F5-4F79-8E11-A0E80C9A06E7}"/>
              </a:ext>
            </a:extLst>
          </p:cNvPr>
          <p:cNvGrpSpPr/>
          <p:nvPr/>
        </p:nvGrpSpPr>
        <p:grpSpPr>
          <a:xfrm>
            <a:off x="787119" y="5277310"/>
            <a:ext cx="7533247" cy="1151876"/>
            <a:chOff x="787119" y="5277310"/>
            <a:chExt cx="6030541" cy="1151876"/>
          </a:xfrm>
        </p:grpSpPr>
        <p:sp>
          <p:nvSpPr>
            <p:cNvPr id="21" name="ホームベース 20">
              <a:extLst>
                <a:ext uri="{FF2B5EF4-FFF2-40B4-BE49-F238E27FC236}">
                  <a16:creationId xmlns:a16="http://schemas.microsoft.com/office/drawing/2014/main" id="{8F9A253F-0C65-07B3-EB9A-F1235AA870E1}"/>
                </a:ext>
              </a:extLst>
            </p:cNvPr>
            <p:cNvSpPr/>
            <p:nvPr/>
          </p:nvSpPr>
          <p:spPr>
            <a:xfrm>
              <a:off x="787122" y="5277310"/>
              <a:ext cx="6030538" cy="1151876"/>
            </a:xfrm>
            <a:prstGeom prst="homePlate">
              <a:avLst>
                <a:gd name="adj" fmla="val 34824"/>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DD182FD4-F74D-4C92-425F-76B55F0AA485}"/>
                </a:ext>
              </a:extLst>
            </p:cNvPr>
            <p:cNvSpPr txBox="1"/>
            <p:nvPr/>
          </p:nvSpPr>
          <p:spPr>
            <a:xfrm>
              <a:off x="787119" y="5376194"/>
              <a:ext cx="5862452" cy="954107"/>
            </a:xfrm>
            <a:prstGeom prst="rect">
              <a:avLst/>
            </a:prstGeom>
            <a:noFill/>
          </p:spPr>
          <p:txBody>
            <a:bodyPr wrap="squar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頭脳労働／知的作業の代替範囲が拡大</a:t>
              </a:r>
              <a:endParaRPr lang="en-US" altLang="ja-JP" sz="2000" b="1" u="sng" dirty="0">
                <a:solidFill>
                  <a:schemeClr val="bg1"/>
                </a:solidFill>
                <a:latin typeface="Meiryo" panose="020B0604030504040204" pitchFamily="34" charset="-128"/>
                <a:ea typeface="Meiryo" panose="020B0604030504040204" pitchFamily="34" charset="-128"/>
              </a:endParaRPr>
            </a:p>
            <a:p>
              <a:pPr marL="742950" lvl="1"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知的力仕事（パターン化できる知的作業）の代替が急速に進む。</a:t>
              </a:r>
              <a:endParaRPr lang="en-US" altLang="ja-JP" sz="1200" dirty="0">
                <a:solidFill>
                  <a:schemeClr val="bg1"/>
                </a:solidFill>
                <a:latin typeface="Meiryo" panose="020B0604030504040204" pitchFamily="34" charset="-128"/>
                <a:ea typeface="Meiryo" panose="020B0604030504040204" pitchFamily="34" charset="-128"/>
              </a:endParaRPr>
            </a:p>
            <a:p>
              <a:pPr marL="742950" lvl="1" indent="-285750">
                <a:buFont typeface="Wingdings" pitchFamily="2" charset="2"/>
                <a:buChar char="ü"/>
              </a:pPr>
              <a:r>
                <a:rPr lang="en-US" altLang="ja-JP" sz="1200" dirty="0">
                  <a:solidFill>
                    <a:schemeClr val="bg1"/>
                  </a:solidFill>
                  <a:latin typeface="Meiryo" panose="020B0604030504040204" pitchFamily="34" charset="-128"/>
                  <a:ea typeface="Meiryo" panose="020B0604030504040204" pitchFamily="34" charset="-128"/>
                </a:rPr>
                <a:t>AI</a:t>
              </a:r>
              <a:r>
                <a:rPr lang="ja-JP" altLang="en-US" sz="1200">
                  <a:solidFill>
                    <a:schemeClr val="bg1"/>
                  </a:solidFill>
                  <a:latin typeface="Meiryo" panose="020B0604030504040204" pitchFamily="34" charset="-128"/>
                  <a:ea typeface="Meiryo" panose="020B0604030504040204" pitchFamily="34" charset="-128"/>
                </a:rPr>
                <a:t>を使いこなせる人とできない人で、仕事のパフォーマンス格差が拡大する。</a:t>
              </a:r>
              <a:endParaRPr lang="en-US" altLang="ja-JP" sz="1200" dirty="0">
                <a:solidFill>
                  <a:schemeClr val="bg1"/>
                </a:solidFill>
                <a:latin typeface="Meiryo" panose="020B0604030504040204" pitchFamily="34" charset="-128"/>
                <a:ea typeface="Meiryo" panose="020B0604030504040204" pitchFamily="34" charset="-128"/>
              </a:endParaRPr>
            </a:p>
            <a:p>
              <a:pPr marL="742950" lvl="1" indent="-2857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機能や性能が短期間のうちに向上し、適応範囲が急速に拡大する。</a:t>
              </a:r>
              <a:endParaRPr kumimoji="1" lang="en-US" altLang="ja-JP" sz="1200" dirty="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116592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正方形/長方形 35">
            <a:extLst>
              <a:ext uri="{FF2B5EF4-FFF2-40B4-BE49-F238E27FC236}">
                <a16:creationId xmlns:a16="http://schemas.microsoft.com/office/drawing/2014/main" id="{4A9859DB-3493-768D-653D-277564042C43}"/>
              </a:ext>
            </a:extLst>
          </p:cNvPr>
          <p:cNvSpPr/>
          <p:nvPr/>
        </p:nvSpPr>
        <p:spPr>
          <a:xfrm>
            <a:off x="3986058" y="1758891"/>
            <a:ext cx="1174834" cy="4479073"/>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 name="図 2">
            <a:extLst>
              <a:ext uri="{FF2B5EF4-FFF2-40B4-BE49-F238E27FC236}">
                <a16:creationId xmlns:a16="http://schemas.microsoft.com/office/drawing/2014/main" id="{D9AC23DA-9026-86CE-0943-AF4265C7E3BA}"/>
              </a:ext>
            </a:extLst>
          </p:cNvPr>
          <p:cNvPicPr>
            <a:picLocks noChangeAspect="1"/>
          </p:cNvPicPr>
          <p:nvPr/>
        </p:nvPicPr>
        <p:blipFill>
          <a:blip r:embed="rId2">
            <a:clrChange>
              <a:clrFrom>
                <a:srgbClr val="FEFEFE"/>
              </a:clrFrom>
              <a:clrTo>
                <a:srgbClr val="FEFEFE">
                  <a:alpha val="0"/>
                </a:srgbClr>
              </a:clrTo>
            </a:clrChange>
          </a:blip>
          <a:stretch>
            <a:fillRect/>
          </a:stretch>
        </p:blipFill>
        <p:spPr>
          <a:xfrm>
            <a:off x="554596" y="2578849"/>
            <a:ext cx="1255387" cy="1255387"/>
          </a:xfrm>
          <a:prstGeom prst="rect">
            <a:avLst/>
          </a:prstGeom>
        </p:spPr>
      </p:pic>
      <p:pic>
        <p:nvPicPr>
          <p:cNvPr id="4" name="図 3">
            <a:extLst>
              <a:ext uri="{FF2B5EF4-FFF2-40B4-BE49-F238E27FC236}">
                <a16:creationId xmlns:a16="http://schemas.microsoft.com/office/drawing/2014/main" id="{3D9D517B-036A-0E5A-C517-17C6FFE941F4}"/>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19482" y="1469012"/>
            <a:ext cx="1146059" cy="1146059"/>
          </a:xfrm>
          <a:prstGeom prst="rect">
            <a:avLst/>
          </a:prstGeom>
        </p:spPr>
      </p:pic>
      <p:pic>
        <p:nvPicPr>
          <p:cNvPr id="6" name="図 5">
            <a:extLst>
              <a:ext uri="{FF2B5EF4-FFF2-40B4-BE49-F238E27FC236}">
                <a16:creationId xmlns:a16="http://schemas.microsoft.com/office/drawing/2014/main" id="{97B8DEE0-A34F-3A02-4948-22A451E3021E}"/>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45455" y="4837435"/>
            <a:ext cx="873667" cy="873667"/>
          </a:xfrm>
          <a:prstGeom prst="rect">
            <a:avLst/>
          </a:prstGeom>
        </p:spPr>
      </p:pic>
      <p:pic>
        <p:nvPicPr>
          <p:cNvPr id="10" name="図 9">
            <a:extLst>
              <a:ext uri="{FF2B5EF4-FFF2-40B4-BE49-F238E27FC236}">
                <a16:creationId xmlns:a16="http://schemas.microsoft.com/office/drawing/2014/main" id="{FA6A2ACA-5466-754F-F421-378D65BB9BEB}"/>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4954" y="3639955"/>
            <a:ext cx="1146058" cy="1146058"/>
          </a:xfrm>
          <a:prstGeom prst="rect">
            <a:avLst/>
          </a:prstGeom>
        </p:spPr>
      </p:pic>
      <p:sp>
        <p:nvSpPr>
          <p:cNvPr id="2" name="タイトル 1">
            <a:extLst>
              <a:ext uri="{FF2B5EF4-FFF2-40B4-BE49-F238E27FC236}">
                <a16:creationId xmlns:a16="http://schemas.microsoft.com/office/drawing/2014/main" id="{51D9C8B6-0111-6BCA-1B21-244FA6628325}"/>
              </a:ext>
            </a:extLst>
          </p:cNvPr>
          <p:cNvSpPr>
            <a:spLocks noGrp="1"/>
          </p:cNvSpPr>
          <p:nvPr>
            <p:ph type="title"/>
          </p:nvPr>
        </p:nvSpPr>
        <p:spPr/>
        <p:txBody>
          <a:bodyPr/>
          <a:lstStyle/>
          <a:p>
            <a:r>
              <a:rPr kumimoji="1" lang="ja-JP" altLang="en-US"/>
              <a:t>生成</a:t>
            </a:r>
            <a:r>
              <a:rPr kumimoji="1" lang="en-US" altLang="ja-JP" dirty="0"/>
              <a:t>AI</a:t>
            </a:r>
            <a:r>
              <a:rPr kumimoji="1" lang="ja-JP" altLang="en-US"/>
              <a:t>の実行プロセス</a:t>
            </a:r>
          </a:p>
        </p:txBody>
      </p:sp>
      <p:sp>
        <p:nvSpPr>
          <p:cNvPr id="7" name="テキスト ボックス 6">
            <a:extLst>
              <a:ext uri="{FF2B5EF4-FFF2-40B4-BE49-F238E27FC236}">
                <a16:creationId xmlns:a16="http://schemas.microsoft.com/office/drawing/2014/main" id="{A1DA796D-1A86-03E4-9361-60B3D0B6865D}"/>
              </a:ext>
            </a:extLst>
          </p:cNvPr>
          <p:cNvSpPr txBox="1"/>
          <p:nvPr/>
        </p:nvSpPr>
        <p:spPr>
          <a:xfrm>
            <a:off x="716704" y="2478484"/>
            <a:ext cx="951614" cy="338554"/>
          </a:xfrm>
          <a:prstGeom prst="rect">
            <a:avLst/>
          </a:prstGeom>
          <a:noFill/>
        </p:spPr>
        <p:txBody>
          <a:bodyPr wrap="square" rtlCol="0">
            <a:spAutoFit/>
          </a:bodyPr>
          <a:lstStyle/>
          <a:p>
            <a:pPr algn="ctr"/>
            <a:r>
              <a:rPr kumimoji="1" lang="ja-JP" altLang="en-US" sz="1600">
                <a:latin typeface="Meiryo" panose="020B0604030504040204" pitchFamily="34" charset="-128"/>
                <a:ea typeface="Meiryo" panose="020B0604030504040204" pitchFamily="34" charset="-128"/>
              </a:rPr>
              <a:t>文章</a:t>
            </a:r>
          </a:p>
        </p:txBody>
      </p:sp>
      <p:sp>
        <p:nvSpPr>
          <p:cNvPr id="8" name="テキスト ボックス 7">
            <a:extLst>
              <a:ext uri="{FF2B5EF4-FFF2-40B4-BE49-F238E27FC236}">
                <a16:creationId xmlns:a16="http://schemas.microsoft.com/office/drawing/2014/main" id="{411102CA-DE5E-F22F-B15F-BB01BD2DDBFC}"/>
              </a:ext>
            </a:extLst>
          </p:cNvPr>
          <p:cNvSpPr txBox="1"/>
          <p:nvPr/>
        </p:nvSpPr>
        <p:spPr>
          <a:xfrm>
            <a:off x="706482" y="3503095"/>
            <a:ext cx="951614" cy="338554"/>
          </a:xfrm>
          <a:prstGeom prst="rect">
            <a:avLst/>
          </a:prstGeom>
          <a:noFill/>
        </p:spPr>
        <p:txBody>
          <a:bodyPr wrap="square" rtlCol="0">
            <a:spAutoFit/>
          </a:bodyPr>
          <a:lstStyle/>
          <a:p>
            <a:pPr algn="ctr"/>
            <a:r>
              <a:rPr kumimoji="1" lang="ja-JP" altLang="en-US" sz="1600">
                <a:latin typeface="Meiryo" panose="020B0604030504040204" pitchFamily="34" charset="-128"/>
                <a:ea typeface="Meiryo" panose="020B0604030504040204" pitchFamily="34" charset="-128"/>
              </a:rPr>
              <a:t>画像</a:t>
            </a:r>
          </a:p>
        </p:txBody>
      </p:sp>
      <p:sp>
        <p:nvSpPr>
          <p:cNvPr id="9" name="テキスト ボックス 8">
            <a:extLst>
              <a:ext uri="{FF2B5EF4-FFF2-40B4-BE49-F238E27FC236}">
                <a16:creationId xmlns:a16="http://schemas.microsoft.com/office/drawing/2014/main" id="{C60CFD5F-E55C-34EF-E930-E91D728D80C0}"/>
              </a:ext>
            </a:extLst>
          </p:cNvPr>
          <p:cNvSpPr txBox="1"/>
          <p:nvPr/>
        </p:nvSpPr>
        <p:spPr>
          <a:xfrm>
            <a:off x="705622" y="5641620"/>
            <a:ext cx="951614" cy="338554"/>
          </a:xfrm>
          <a:prstGeom prst="rect">
            <a:avLst/>
          </a:prstGeom>
          <a:noFill/>
        </p:spPr>
        <p:txBody>
          <a:bodyPr wrap="square" rtlCol="0">
            <a:spAutoFit/>
          </a:bodyPr>
          <a:lstStyle/>
          <a:p>
            <a:pPr algn="ctr"/>
            <a:r>
              <a:rPr kumimoji="1" lang="ja-JP" altLang="en-US" sz="1600">
                <a:latin typeface="Meiryo" panose="020B0604030504040204" pitchFamily="34" charset="-128"/>
                <a:ea typeface="Meiryo" panose="020B0604030504040204" pitchFamily="34" charset="-128"/>
              </a:rPr>
              <a:t>音声</a:t>
            </a:r>
          </a:p>
        </p:txBody>
      </p:sp>
      <p:sp>
        <p:nvSpPr>
          <p:cNvPr id="11" name="テキスト ボックス 10">
            <a:extLst>
              <a:ext uri="{FF2B5EF4-FFF2-40B4-BE49-F238E27FC236}">
                <a16:creationId xmlns:a16="http://schemas.microsoft.com/office/drawing/2014/main" id="{3EC692B5-6931-A7C5-2AF1-A7D8DCBD9C63}"/>
              </a:ext>
            </a:extLst>
          </p:cNvPr>
          <p:cNvSpPr txBox="1"/>
          <p:nvPr/>
        </p:nvSpPr>
        <p:spPr>
          <a:xfrm>
            <a:off x="716704" y="4535237"/>
            <a:ext cx="951614" cy="338554"/>
          </a:xfrm>
          <a:prstGeom prst="rect">
            <a:avLst/>
          </a:prstGeom>
          <a:noFill/>
        </p:spPr>
        <p:txBody>
          <a:bodyPr wrap="square" rtlCol="0">
            <a:spAutoFit/>
          </a:bodyPr>
          <a:lstStyle/>
          <a:p>
            <a:pPr algn="ctr"/>
            <a:r>
              <a:rPr kumimoji="1" lang="ja-JP" altLang="en-US" sz="1600">
                <a:latin typeface="Meiryo" panose="020B0604030504040204" pitchFamily="34" charset="-128"/>
                <a:ea typeface="Meiryo" panose="020B0604030504040204" pitchFamily="34" charset="-128"/>
              </a:rPr>
              <a:t>動画</a:t>
            </a:r>
          </a:p>
        </p:txBody>
      </p:sp>
      <p:sp>
        <p:nvSpPr>
          <p:cNvPr id="12" name="テキスト ボックス 11">
            <a:extLst>
              <a:ext uri="{FF2B5EF4-FFF2-40B4-BE49-F238E27FC236}">
                <a16:creationId xmlns:a16="http://schemas.microsoft.com/office/drawing/2014/main" id="{8C7DEC20-E165-8B56-5283-502E20EBA03F}"/>
              </a:ext>
            </a:extLst>
          </p:cNvPr>
          <p:cNvSpPr txBox="1"/>
          <p:nvPr/>
        </p:nvSpPr>
        <p:spPr>
          <a:xfrm>
            <a:off x="819791" y="6017801"/>
            <a:ext cx="723275"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a:t>
            </a:r>
          </a:p>
        </p:txBody>
      </p:sp>
      <p:sp>
        <p:nvSpPr>
          <p:cNvPr id="13" name="テキスト ボックス 12">
            <a:extLst>
              <a:ext uri="{FF2B5EF4-FFF2-40B4-BE49-F238E27FC236}">
                <a16:creationId xmlns:a16="http://schemas.microsoft.com/office/drawing/2014/main" id="{F96407D9-96BA-3991-D48E-CA6FE5B4D018}"/>
              </a:ext>
            </a:extLst>
          </p:cNvPr>
          <p:cNvSpPr txBox="1"/>
          <p:nvPr/>
        </p:nvSpPr>
        <p:spPr>
          <a:xfrm>
            <a:off x="4133649" y="1077172"/>
            <a:ext cx="877163" cy="369332"/>
          </a:xfrm>
          <a:prstGeom prst="rect">
            <a:avLst/>
          </a:prstGeom>
          <a:noFill/>
        </p:spPr>
        <p:txBody>
          <a:bodyPr wrap="none" rtlCol="0">
            <a:spAutoFit/>
          </a:bodyPr>
          <a:lstStyle/>
          <a:p>
            <a:pPr algn="ctr"/>
            <a:r>
              <a:rPr kumimoji="1" lang="ja-JP" altLang="en-US" b="1">
                <a:latin typeface="Meiryo" panose="020B0604030504040204" pitchFamily="34" charset="-128"/>
                <a:ea typeface="Meiryo" panose="020B0604030504040204" pitchFamily="34" charset="-128"/>
              </a:rPr>
              <a:t>モデル</a:t>
            </a:r>
          </a:p>
        </p:txBody>
      </p:sp>
      <p:sp>
        <p:nvSpPr>
          <p:cNvPr id="14" name="正方形/長方形 13">
            <a:extLst>
              <a:ext uri="{FF2B5EF4-FFF2-40B4-BE49-F238E27FC236}">
                <a16:creationId xmlns:a16="http://schemas.microsoft.com/office/drawing/2014/main" id="{7A115B09-BB72-60E5-0D33-D9F6832373AB}"/>
              </a:ext>
            </a:extLst>
          </p:cNvPr>
          <p:cNvSpPr/>
          <p:nvPr/>
        </p:nvSpPr>
        <p:spPr>
          <a:xfrm>
            <a:off x="2280638" y="2927320"/>
            <a:ext cx="1557172" cy="14038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F9480790-D402-9912-8F79-00B7E42D5C84}"/>
              </a:ext>
            </a:extLst>
          </p:cNvPr>
          <p:cNvSpPr/>
          <p:nvPr/>
        </p:nvSpPr>
        <p:spPr>
          <a:xfrm>
            <a:off x="2556522" y="3027309"/>
            <a:ext cx="1005403" cy="584775"/>
          </a:xfrm>
          <a:prstGeom prst="rect">
            <a:avLst/>
          </a:prstGeom>
        </p:spPr>
        <p:txBody>
          <a:bodyPr vert="horz" wrap="none">
            <a:spAutoFit/>
          </a:bodyPr>
          <a:lstStyle/>
          <a:p>
            <a:pPr algn="ctr"/>
            <a:r>
              <a:rPr lang="ja-JP" altLang="en-US" sz="3200" b="1">
                <a:solidFill>
                  <a:schemeClr val="bg1"/>
                </a:solidFill>
                <a:latin typeface="Meiryo" panose="020B0604030504040204" pitchFamily="34" charset="-128"/>
                <a:ea typeface="Meiryo" panose="020B0604030504040204" pitchFamily="34" charset="-128"/>
              </a:rPr>
              <a:t>学習</a:t>
            </a:r>
          </a:p>
        </p:txBody>
      </p:sp>
      <p:pic>
        <p:nvPicPr>
          <p:cNvPr id="17" name="図 16">
            <a:extLst>
              <a:ext uri="{FF2B5EF4-FFF2-40B4-BE49-F238E27FC236}">
                <a16:creationId xmlns:a16="http://schemas.microsoft.com/office/drawing/2014/main" id="{99F31DEA-F5C7-6BDB-1AB1-CF835D57B031}"/>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223724" y="3129730"/>
            <a:ext cx="697015" cy="697015"/>
          </a:xfrm>
          <a:prstGeom prst="rect">
            <a:avLst/>
          </a:prstGeom>
        </p:spPr>
      </p:pic>
      <p:pic>
        <p:nvPicPr>
          <p:cNvPr id="19" name="図 18">
            <a:extLst>
              <a:ext uri="{FF2B5EF4-FFF2-40B4-BE49-F238E27FC236}">
                <a16:creationId xmlns:a16="http://schemas.microsoft.com/office/drawing/2014/main" id="{53C16E5B-98CD-EA67-D2B5-DBF5549CC030}"/>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334480" y="2927320"/>
            <a:ext cx="1446032" cy="1446032"/>
          </a:xfrm>
          <a:prstGeom prst="rect">
            <a:avLst/>
          </a:prstGeom>
        </p:spPr>
      </p:pic>
      <p:pic>
        <p:nvPicPr>
          <p:cNvPr id="20" name="図 19">
            <a:extLst>
              <a:ext uri="{FF2B5EF4-FFF2-40B4-BE49-F238E27FC236}">
                <a16:creationId xmlns:a16="http://schemas.microsoft.com/office/drawing/2014/main" id="{545B88E9-C0B9-8487-6251-99F75C0AC87A}"/>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223724" y="2603948"/>
            <a:ext cx="697015" cy="697015"/>
          </a:xfrm>
          <a:prstGeom prst="rect">
            <a:avLst/>
          </a:prstGeom>
        </p:spPr>
      </p:pic>
      <p:pic>
        <p:nvPicPr>
          <p:cNvPr id="21" name="図 20">
            <a:extLst>
              <a:ext uri="{FF2B5EF4-FFF2-40B4-BE49-F238E27FC236}">
                <a16:creationId xmlns:a16="http://schemas.microsoft.com/office/drawing/2014/main" id="{598FDC84-C24B-0C4C-F5D1-B6646BA97B3D}"/>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5400000">
            <a:off x="4223724" y="2040670"/>
            <a:ext cx="697015" cy="697015"/>
          </a:xfrm>
          <a:prstGeom prst="rect">
            <a:avLst/>
          </a:prstGeom>
        </p:spPr>
      </p:pic>
      <p:pic>
        <p:nvPicPr>
          <p:cNvPr id="23" name="図 22">
            <a:extLst>
              <a:ext uri="{FF2B5EF4-FFF2-40B4-BE49-F238E27FC236}">
                <a16:creationId xmlns:a16="http://schemas.microsoft.com/office/drawing/2014/main" id="{5C034935-6BC8-15C0-5B51-F6923F7ED6EB}"/>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205600" y="4214742"/>
            <a:ext cx="697015" cy="697015"/>
          </a:xfrm>
          <a:prstGeom prst="rect">
            <a:avLst/>
          </a:prstGeom>
        </p:spPr>
      </p:pic>
      <p:pic>
        <p:nvPicPr>
          <p:cNvPr id="24" name="図 23">
            <a:extLst>
              <a:ext uri="{FF2B5EF4-FFF2-40B4-BE49-F238E27FC236}">
                <a16:creationId xmlns:a16="http://schemas.microsoft.com/office/drawing/2014/main" id="{A940E49F-FA40-3EE1-2B21-BCA1ACB8731F}"/>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6200000">
            <a:off x="4205600" y="3688960"/>
            <a:ext cx="697015" cy="697015"/>
          </a:xfrm>
          <a:prstGeom prst="rect">
            <a:avLst/>
          </a:prstGeom>
        </p:spPr>
      </p:pic>
      <p:pic>
        <p:nvPicPr>
          <p:cNvPr id="26" name="図 25">
            <a:extLst>
              <a:ext uri="{FF2B5EF4-FFF2-40B4-BE49-F238E27FC236}">
                <a16:creationId xmlns:a16="http://schemas.microsoft.com/office/drawing/2014/main" id="{C072A38A-0082-4569-BF4F-A27154547FFE}"/>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5400000">
            <a:off x="4205600" y="4785527"/>
            <a:ext cx="697015" cy="697015"/>
          </a:xfrm>
          <a:prstGeom prst="rect">
            <a:avLst/>
          </a:prstGeom>
        </p:spPr>
      </p:pic>
      <p:sp>
        <p:nvSpPr>
          <p:cNvPr id="27" name="テキスト ボックス 26">
            <a:extLst>
              <a:ext uri="{FF2B5EF4-FFF2-40B4-BE49-F238E27FC236}">
                <a16:creationId xmlns:a16="http://schemas.microsoft.com/office/drawing/2014/main" id="{A67C37E1-99B3-5160-104D-8924F7C4F22D}"/>
              </a:ext>
            </a:extLst>
          </p:cNvPr>
          <p:cNvSpPr txBox="1"/>
          <p:nvPr/>
        </p:nvSpPr>
        <p:spPr>
          <a:xfrm>
            <a:off x="330734" y="1077172"/>
            <a:ext cx="1723549" cy="492443"/>
          </a:xfrm>
          <a:prstGeom prst="rect">
            <a:avLst/>
          </a:prstGeom>
          <a:noFill/>
        </p:spPr>
        <p:txBody>
          <a:bodyPr wrap="none" rtlCol="0">
            <a:spAutoFit/>
          </a:bodyPr>
          <a:lstStyle/>
          <a:p>
            <a:pPr algn="ctr"/>
            <a:r>
              <a:rPr kumimoji="1" lang="ja-JP" altLang="en-US" b="1">
                <a:latin typeface="Meiryo" panose="020B0604030504040204" pitchFamily="34" charset="-128"/>
                <a:ea typeface="Meiryo" panose="020B0604030504040204" pitchFamily="34" charset="-128"/>
              </a:rPr>
              <a:t>学習データ</a:t>
            </a:r>
            <a:endParaRPr kumimoji="1" lang="en-US" altLang="ja-JP" b="1" dirty="0">
              <a:latin typeface="Meiryo" panose="020B0604030504040204" pitchFamily="34" charset="-128"/>
              <a:ea typeface="Meiryo" panose="020B0604030504040204" pitchFamily="34" charset="-128"/>
            </a:endParaRPr>
          </a:p>
          <a:p>
            <a:pPr algn="ctr"/>
            <a:r>
              <a:rPr lang="ja-JP" altLang="en-US" sz="800">
                <a:latin typeface="Meiryo" panose="020B0604030504040204" pitchFamily="34" charset="-128"/>
                <a:ea typeface="Meiryo" panose="020B0604030504040204" pitchFamily="34" charset="-128"/>
              </a:rPr>
              <a:t>マルチモーダル・膨大なデータ量</a:t>
            </a:r>
            <a:endParaRPr kumimoji="1" lang="ja-JP" altLang="en-US" sz="800">
              <a:latin typeface="Meiryo" panose="020B0604030504040204" pitchFamily="34" charset="-128"/>
              <a:ea typeface="Meiryo" panose="020B0604030504040204" pitchFamily="34" charset="-128"/>
            </a:endParaRPr>
          </a:p>
        </p:txBody>
      </p:sp>
      <p:sp>
        <p:nvSpPr>
          <p:cNvPr id="28" name="正方形/長方形 27">
            <a:extLst>
              <a:ext uri="{FF2B5EF4-FFF2-40B4-BE49-F238E27FC236}">
                <a16:creationId xmlns:a16="http://schemas.microsoft.com/office/drawing/2014/main" id="{D7E30604-E4C0-15F4-E959-446FCBDA25C3}"/>
              </a:ext>
            </a:extLst>
          </p:cNvPr>
          <p:cNvSpPr/>
          <p:nvPr/>
        </p:nvSpPr>
        <p:spPr>
          <a:xfrm>
            <a:off x="5288529" y="2927320"/>
            <a:ext cx="1557172" cy="140382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5FFD105A-6101-4156-476F-0305FA1854E7}"/>
              </a:ext>
            </a:extLst>
          </p:cNvPr>
          <p:cNvSpPr/>
          <p:nvPr/>
        </p:nvSpPr>
        <p:spPr>
          <a:xfrm>
            <a:off x="5564412" y="3027309"/>
            <a:ext cx="1005403" cy="584775"/>
          </a:xfrm>
          <a:prstGeom prst="rect">
            <a:avLst/>
          </a:prstGeom>
        </p:spPr>
        <p:txBody>
          <a:bodyPr vert="horz" wrap="none">
            <a:spAutoFit/>
          </a:bodyPr>
          <a:lstStyle/>
          <a:p>
            <a:pPr algn="ctr"/>
            <a:r>
              <a:rPr lang="ja-JP" altLang="en-US" sz="3200" b="1">
                <a:solidFill>
                  <a:schemeClr val="bg1"/>
                </a:solidFill>
                <a:latin typeface="Meiryo" panose="020B0604030504040204" pitchFamily="34" charset="-128"/>
                <a:ea typeface="Meiryo" panose="020B0604030504040204" pitchFamily="34" charset="-128"/>
              </a:rPr>
              <a:t>生成</a:t>
            </a:r>
          </a:p>
        </p:txBody>
      </p:sp>
      <p:sp>
        <p:nvSpPr>
          <p:cNvPr id="30" name="テキスト ボックス 29">
            <a:extLst>
              <a:ext uri="{FF2B5EF4-FFF2-40B4-BE49-F238E27FC236}">
                <a16:creationId xmlns:a16="http://schemas.microsoft.com/office/drawing/2014/main" id="{521A4D5E-907B-8EDF-D28E-F9B2B3B3FD01}"/>
              </a:ext>
            </a:extLst>
          </p:cNvPr>
          <p:cNvSpPr txBox="1"/>
          <p:nvPr/>
        </p:nvSpPr>
        <p:spPr>
          <a:xfrm>
            <a:off x="7403069" y="1071804"/>
            <a:ext cx="1338828" cy="646331"/>
          </a:xfrm>
          <a:prstGeom prst="rect">
            <a:avLst/>
          </a:prstGeom>
          <a:noFill/>
        </p:spPr>
        <p:txBody>
          <a:bodyPr wrap="none" rtlCol="0">
            <a:spAutoFit/>
          </a:bodyPr>
          <a:lstStyle/>
          <a:p>
            <a:pPr algn="ctr"/>
            <a:r>
              <a:rPr kumimoji="1" lang="ja-JP" altLang="en-US" b="1">
                <a:latin typeface="Meiryo" panose="020B0604030504040204" pitchFamily="34" charset="-128"/>
                <a:ea typeface="Meiryo" panose="020B0604030504040204" pitchFamily="34" charset="-128"/>
              </a:rPr>
              <a:t>生成された</a:t>
            </a:r>
            <a:endParaRPr kumimoji="1" lang="en-US" altLang="ja-JP" b="1" dirty="0">
              <a:latin typeface="Meiryo" panose="020B0604030504040204" pitchFamily="34" charset="-128"/>
              <a:ea typeface="Meiryo" panose="020B0604030504040204" pitchFamily="34" charset="-128"/>
            </a:endParaRPr>
          </a:p>
          <a:p>
            <a:pPr algn="ctr"/>
            <a:r>
              <a:rPr lang="ja-JP" altLang="en-US" b="1">
                <a:latin typeface="Meiryo" panose="020B0604030504040204" pitchFamily="34" charset="-128"/>
                <a:ea typeface="Meiryo" panose="020B0604030504040204" pitchFamily="34" charset="-128"/>
              </a:rPr>
              <a:t>コンテンツ</a:t>
            </a:r>
            <a:endParaRPr kumimoji="1" lang="ja-JP" altLang="en-US" b="1">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AFAB877F-E48F-C694-97E7-20A870023882}"/>
              </a:ext>
            </a:extLst>
          </p:cNvPr>
          <p:cNvSpPr txBox="1"/>
          <p:nvPr/>
        </p:nvSpPr>
        <p:spPr>
          <a:xfrm>
            <a:off x="4069298" y="1367422"/>
            <a:ext cx="1005403" cy="338554"/>
          </a:xfrm>
          <a:prstGeom prst="rect">
            <a:avLst/>
          </a:prstGeom>
          <a:noFill/>
        </p:spPr>
        <p:txBody>
          <a:bodyPr wrap="none" rtlCol="0">
            <a:spAutoFit/>
          </a:bodyPr>
          <a:lstStyle/>
          <a:p>
            <a:pPr algn="ctr"/>
            <a:r>
              <a:rPr kumimoji="1" lang="ja-JP" altLang="en-US" sz="800">
                <a:latin typeface="Meiryo" panose="020B0604030504040204" pitchFamily="34" charset="-128"/>
                <a:ea typeface="Meiryo" panose="020B0604030504040204" pitchFamily="34" charset="-128"/>
              </a:rPr>
              <a:t>特徴の組合せ</a:t>
            </a:r>
            <a:endParaRPr kumimoji="1" lang="en-US" altLang="ja-JP" sz="800" dirty="0">
              <a:latin typeface="Meiryo" panose="020B0604030504040204" pitchFamily="34" charset="-128"/>
              <a:ea typeface="Meiryo" panose="020B0604030504040204" pitchFamily="34" charset="-128"/>
            </a:endParaRPr>
          </a:p>
          <a:p>
            <a:pPr algn="ctr"/>
            <a:r>
              <a:rPr kumimoji="1" lang="ja-JP" altLang="en-US" sz="800">
                <a:latin typeface="Meiryo" panose="020B0604030504040204" pitchFamily="34" charset="-128"/>
                <a:ea typeface="Meiryo" panose="020B0604030504040204" pitchFamily="34" charset="-128"/>
              </a:rPr>
              <a:t>コンテンツの雛形</a:t>
            </a:r>
          </a:p>
        </p:txBody>
      </p:sp>
      <p:sp>
        <p:nvSpPr>
          <p:cNvPr id="32" name="テキスト ボックス 31">
            <a:extLst>
              <a:ext uri="{FF2B5EF4-FFF2-40B4-BE49-F238E27FC236}">
                <a16:creationId xmlns:a16="http://schemas.microsoft.com/office/drawing/2014/main" id="{74E1EA79-45AF-4EC3-4457-AF6FD9630FB3}"/>
              </a:ext>
            </a:extLst>
          </p:cNvPr>
          <p:cNvSpPr txBox="1"/>
          <p:nvPr/>
        </p:nvSpPr>
        <p:spPr>
          <a:xfrm>
            <a:off x="5436777" y="3602280"/>
            <a:ext cx="1260673" cy="577081"/>
          </a:xfrm>
          <a:prstGeom prst="rect">
            <a:avLst/>
          </a:prstGeom>
          <a:noFill/>
        </p:spPr>
        <p:txBody>
          <a:bodyPr wrap="square" rtlCol="0">
            <a:spAutoFit/>
          </a:bodyPr>
          <a:lstStyle/>
          <a:p>
            <a:r>
              <a:rPr lang="ja-JP" altLang="en-US" sz="1050">
                <a:solidFill>
                  <a:schemeClr val="bg1"/>
                </a:solidFill>
                <a:latin typeface="Meiryo" panose="020B0604030504040204" pitchFamily="34" charset="-128"/>
                <a:ea typeface="Meiryo" panose="020B0604030504040204" pitchFamily="34" charset="-128"/>
              </a:rPr>
              <a:t>プロンプトに最も適した特徴の組合せを見つける計算</a:t>
            </a:r>
            <a:endParaRPr kumimoji="1" lang="en-US" altLang="ja-JP" sz="1050" dirty="0">
              <a:solidFill>
                <a:schemeClr val="bg1"/>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7F91DCC0-E44B-EF2A-7EA3-29C583BABB7B}"/>
              </a:ext>
            </a:extLst>
          </p:cNvPr>
          <p:cNvSpPr txBox="1"/>
          <p:nvPr/>
        </p:nvSpPr>
        <p:spPr>
          <a:xfrm>
            <a:off x="2419464" y="3608417"/>
            <a:ext cx="1267554" cy="577081"/>
          </a:xfrm>
          <a:prstGeom prst="rect">
            <a:avLst/>
          </a:prstGeom>
          <a:noFill/>
        </p:spPr>
        <p:txBody>
          <a:bodyPr wrap="squar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データに含まれる</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規則や法則、特徴</a:t>
            </a:r>
            <a:endParaRPr lang="en-US" altLang="ja-JP" sz="1050" dirty="0">
              <a:solidFill>
                <a:schemeClr val="bg1"/>
              </a:solidFill>
              <a:latin typeface="Meiryo" panose="020B0604030504040204" pitchFamily="34" charset="-128"/>
              <a:ea typeface="Meiryo" panose="020B0604030504040204" pitchFamily="34" charset="-128"/>
            </a:endParaRPr>
          </a:p>
          <a:p>
            <a:r>
              <a:rPr kumimoji="1" lang="ja-JP" altLang="en-US" sz="1050">
                <a:solidFill>
                  <a:schemeClr val="bg1"/>
                </a:solidFill>
                <a:latin typeface="Meiryo" panose="020B0604030504040204" pitchFamily="34" charset="-128"/>
                <a:ea typeface="Meiryo" panose="020B0604030504040204" pitchFamily="34" charset="-128"/>
              </a:rPr>
              <a:t>を見つける計算</a:t>
            </a:r>
          </a:p>
        </p:txBody>
      </p:sp>
      <p:sp>
        <p:nvSpPr>
          <p:cNvPr id="34" name="テキスト ボックス 33">
            <a:extLst>
              <a:ext uri="{FF2B5EF4-FFF2-40B4-BE49-F238E27FC236}">
                <a16:creationId xmlns:a16="http://schemas.microsoft.com/office/drawing/2014/main" id="{37210FF1-871F-3B8E-889B-E5A511EC441E}"/>
              </a:ext>
            </a:extLst>
          </p:cNvPr>
          <p:cNvSpPr txBox="1"/>
          <p:nvPr/>
        </p:nvSpPr>
        <p:spPr>
          <a:xfrm>
            <a:off x="4018002" y="5543489"/>
            <a:ext cx="1174834" cy="584775"/>
          </a:xfrm>
          <a:prstGeom prst="rect">
            <a:avLst/>
          </a:prstGeom>
          <a:noFill/>
        </p:spPr>
        <p:txBody>
          <a:bodyPr wrap="square" rtlCol="0">
            <a:spAutoFit/>
          </a:bodyPr>
          <a:lstStyle/>
          <a:p>
            <a:r>
              <a:rPr kumimoji="1" lang="ja-JP" altLang="en-US" sz="800">
                <a:solidFill>
                  <a:schemeClr val="bg1"/>
                </a:solidFill>
                <a:latin typeface="Meiryo" panose="020B0604030504040204" pitchFamily="34" charset="-128"/>
                <a:ea typeface="Meiryo" panose="020B0604030504040204" pitchFamily="34" charset="-128"/>
              </a:rPr>
              <a:t>入力に対して何らかの結果を出力をさせるためのルールや関数、基準、雛形</a:t>
            </a:r>
          </a:p>
        </p:txBody>
      </p:sp>
      <p:pic>
        <p:nvPicPr>
          <p:cNvPr id="35" name="図 34">
            <a:extLst>
              <a:ext uri="{FF2B5EF4-FFF2-40B4-BE49-F238E27FC236}">
                <a16:creationId xmlns:a16="http://schemas.microsoft.com/office/drawing/2014/main" id="{2B0F6824-EAB8-3A28-21DA-A7D399F2354B}"/>
              </a:ext>
            </a:extLst>
          </p:cNvPr>
          <p:cNvPicPr>
            <a:picLocks noChangeAspect="1"/>
          </p:cNvPicPr>
          <p:nvPr/>
        </p:nvPicPr>
        <p:blipFill>
          <a:blip r:embed="rId9"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5542282" y="884480"/>
            <a:ext cx="1049660" cy="1049660"/>
          </a:xfrm>
          <a:prstGeom prst="rect">
            <a:avLst/>
          </a:prstGeom>
        </p:spPr>
      </p:pic>
      <p:sp>
        <p:nvSpPr>
          <p:cNvPr id="37" name="右矢印 36">
            <a:extLst>
              <a:ext uri="{FF2B5EF4-FFF2-40B4-BE49-F238E27FC236}">
                <a16:creationId xmlns:a16="http://schemas.microsoft.com/office/drawing/2014/main" id="{3FDDE82C-29F9-A004-267B-1630BC194A07}"/>
              </a:ext>
            </a:extLst>
          </p:cNvPr>
          <p:cNvSpPr/>
          <p:nvPr/>
        </p:nvSpPr>
        <p:spPr>
          <a:xfrm>
            <a:off x="3785992" y="3239789"/>
            <a:ext cx="275884" cy="821093"/>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右矢印 37">
            <a:extLst>
              <a:ext uri="{FF2B5EF4-FFF2-40B4-BE49-F238E27FC236}">
                <a16:creationId xmlns:a16="http://schemas.microsoft.com/office/drawing/2014/main" id="{401C467A-BEBE-ED8E-91F0-69B61AABBA08}"/>
              </a:ext>
            </a:extLst>
          </p:cNvPr>
          <p:cNvSpPr/>
          <p:nvPr/>
        </p:nvSpPr>
        <p:spPr>
          <a:xfrm>
            <a:off x="5061919" y="3239789"/>
            <a:ext cx="275884" cy="821093"/>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右矢印 38">
            <a:extLst>
              <a:ext uri="{FF2B5EF4-FFF2-40B4-BE49-F238E27FC236}">
                <a16:creationId xmlns:a16="http://schemas.microsoft.com/office/drawing/2014/main" id="{7842645B-3416-F6F2-2E9E-E92EE64D96D2}"/>
              </a:ext>
            </a:extLst>
          </p:cNvPr>
          <p:cNvSpPr/>
          <p:nvPr/>
        </p:nvSpPr>
        <p:spPr>
          <a:xfrm>
            <a:off x="6928126" y="3252145"/>
            <a:ext cx="537040" cy="821093"/>
          </a:xfrm>
          <a:prstGeom prst="right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右矢印 56">
            <a:extLst>
              <a:ext uri="{FF2B5EF4-FFF2-40B4-BE49-F238E27FC236}">
                <a16:creationId xmlns:a16="http://schemas.microsoft.com/office/drawing/2014/main" id="{374789D3-2598-C473-8097-61FE7B2BECF9}"/>
              </a:ext>
            </a:extLst>
          </p:cNvPr>
          <p:cNvSpPr/>
          <p:nvPr/>
        </p:nvSpPr>
        <p:spPr>
          <a:xfrm>
            <a:off x="1682167" y="3252145"/>
            <a:ext cx="537040" cy="821093"/>
          </a:xfrm>
          <a:prstGeom prst="rightArrow">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テキスト ボックス 57">
            <a:extLst>
              <a:ext uri="{FF2B5EF4-FFF2-40B4-BE49-F238E27FC236}">
                <a16:creationId xmlns:a16="http://schemas.microsoft.com/office/drawing/2014/main" id="{3B1998B8-D4BB-D182-25D1-15939C51A539}"/>
              </a:ext>
            </a:extLst>
          </p:cNvPr>
          <p:cNvSpPr txBox="1"/>
          <p:nvPr/>
        </p:nvSpPr>
        <p:spPr>
          <a:xfrm>
            <a:off x="5397697" y="1758891"/>
            <a:ext cx="1338828" cy="615553"/>
          </a:xfrm>
          <a:prstGeom prst="rect">
            <a:avLst/>
          </a:prstGeom>
          <a:noFill/>
        </p:spPr>
        <p:txBody>
          <a:bodyPr wrap="none" rtlCol="0">
            <a:spAutoFit/>
          </a:bodyPr>
          <a:lstStyle/>
          <a:p>
            <a:pPr algn="ctr"/>
            <a:r>
              <a:rPr kumimoji="1" lang="ja-JP" altLang="en-US" b="1">
                <a:latin typeface="Meiryo" panose="020B0604030504040204" pitchFamily="34" charset="-128"/>
                <a:ea typeface="Meiryo" panose="020B0604030504040204" pitchFamily="34" charset="-128"/>
              </a:rPr>
              <a:t>プロンプト</a:t>
            </a:r>
            <a:endParaRPr kumimoji="1" lang="en-US" altLang="ja-JP" b="1" dirty="0">
              <a:latin typeface="Meiryo" panose="020B0604030504040204" pitchFamily="34" charset="-128"/>
              <a:ea typeface="Meiryo" panose="020B0604030504040204" pitchFamily="34" charset="-128"/>
            </a:endParaRPr>
          </a:p>
          <a:p>
            <a:pPr algn="ctr"/>
            <a:r>
              <a:rPr lang="ja-JP" altLang="en-US" sz="800">
                <a:latin typeface="Meiryo" panose="020B0604030504040204" pitchFamily="34" charset="-128"/>
                <a:ea typeface="Meiryo" panose="020B0604030504040204" pitchFamily="34" charset="-128"/>
              </a:rPr>
              <a:t>何を生成させたいか</a:t>
            </a:r>
            <a:endParaRPr lang="en-US" altLang="ja-JP" sz="800" dirty="0">
              <a:latin typeface="Meiryo" panose="020B0604030504040204" pitchFamily="34" charset="-128"/>
              <a:ea typeface="Meiryo" panose="020B0604030504040204" pitchFamily="34" charset="-128"/>
            </a:endParaRPr>
          </a:p>
          <a:p>
            <a:pPr algn="ctr"/>
            <a:r>
              <a:rPr lang="ja-JP" altLang="en-US" sz="800">
                <a:latin typeface="Meiryo" panose="020B0604030504040204" pitchFamily="34" charset="-128"/>
                <a:ea typeface="Meiryo" panose="020B0604030504040204" pitchFamily="34" charset="-128"/>
              </a:rPr>
              <a:t>を記述した指示情報</a:t>
            </a:r>
            <a:endParaRPr kumimoji="1" lang="ja-JP" altLang="en-US" sz="800">
              <a:latin typeface="Meiryo" panose="020B0604030504040204" pitchFamily="34" charset="-128"/>
              <a:ea typeface="Meiryo" panose="020B0604030504040204" pitchFamily="34" charset="-128"/>
            </a:endParaRPr>
          </a:p>
        </p:txBody>
      </p:sp>
      <p:sp>
        <p:nvSpPr>
          <p:cNvPr id="59" name="下矢印 58">
            <a:extLst>
              <a:ext uri="{FF2B5EF4-FFF2-40B4-BE49-F238E27FC236}">
                <a16:creationId xmlns:a16="http://schemas.microsoft.com/office/drawing/2014/main" id="{3A0A25FF-294B-5CC4-5D19-102728DAF6E7}"/>
              </a:ext>
            </a:extLst>
          </p:cNvPr>
          <p:cNvSpPr/>
          <p:nvPr/>
        </p:nvSpPr>
        <p:spPr>
          <a:xfrm>
            <a:off x="5913581" y="2400420"/>
            <a:ext cx="307059" cy="475110"/>
          </a:xfrm>
          <a:prstGeom prst="down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0" name="図 59">
            <a:extLst>
              <a:ext uri="{FF2B5EF4-FFF2-40B4-BE49-F238E27FC236}">
                <a16:creationId xmlns:a16="http://schemas.microsoft.com/office/drawing/2014/main" id="{902201FF-3C09-77EE-F850-F73B8AB8726A}"/>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16200000">
            <a:off x="7349467" y="1830046"/>
            <a:ext cx="1446032" cy="1446032"/>
          </a:xfrm>
          <a:prstGeom prst="rect">
            <a:avLst/>
          </a:prstGeom>
        </p:spPr>
      </p:pic>
      <p:pic>
        <p:nvPicPr>
          <p:cNvPr id="61" name="図 60">
            <a:extLst>
              <a:ext uri="{FF2B5EF4-FFF2-40B4-BE49-F238E27FC236}">
                <a16:creationId xmlns:a16="http://schemas.microsoft.com/office/drawing/2014/main" id="{AE613722-A9A4-CC0A-1384-76CF0DC1DFA9}"/>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5400000">
            <a:off x="7334480" y="4034320"/>
            <a:ext cx="1446032" cy="1446032"/>
          </a:xfrm>
          <a:prstGeom prst="rect">
            <a:avLst/>
          </a:prstGeom>
        </p:spPr>
      </p:pic>
    </p:spTree>
    <p:extLst>
      <p:ext uri="{BB962C8B-B14F-4D97-AF65-F5344CB8AC3E}">
        <p14:creationId xmlns:p14="http://schemas.microsoft.com/office/powerpoint/2010/main" val="470306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4DFAA55-6344-5330-C485-B85F659A4E05}"/>
              </a:ext>
            </a:extLst>
          </p:cNvPr>
          <p:cNvSpPr>
            <a:spLocks noGrp="1"/>
          </p:cNvSpPr>
          <p:nvPr>
            <p:ph type="title"/>
          </p:nvPr>
        </p:nvSpPr>
        <p:spPr>
          <a:xfrm>
            <a:off x="230400" y="266400"/>
            <a:ext cx="8686800" cy="416221"/>
          </a:xfrm>
        </p:spPr>
        <p:txBody>
          <a:bodyPr vert="horz" lIns="0" tIns="45720" rIns="0" bIns="45720" rtlCol="0" anchor="ctr">
            <a:normAutofit/>
          </a:bodyPr>
          <a:lstStyle/>
          <a:p>
            <a:pPr>
              <a:lnSpc>
                <a:spcPct val="90000"/>
              </a:lnSpc>
            </a:pPr>
            <a:r>
              <a:rPr kumimoji="1" lang="ja-JP" altLang="en-US" sz="2300" kern="1200">
                <a:latin typeface="Meiryo" panose="020B0604030504040204" pitchFamily="34" charset="-128"/>
                <a:ea typeface="Meiryo" panose="020B0604030504040204" pitchFamily="34" charset="-128"/>
                <a:cs typeface="+mj-cs"/>
              </a:rPr>
              <a:t>AIの知性と人間の知性</a:t>
            </a:r>
          </a:p>
        </p:txBody>
      </p:sp>
      <p:graphicFrame>
        <p:nvGraphicFramePr>
          <p:cNvPr id="5" name="テキスト ボックス 1">
            <a:extLst>
              <a:ext uri="{FF2B5EF4-FFF2-40B4-BE49-F238E27FC236}">
                <a16:creationId xmlns:a16="http://schemas.microsoft.com/office/drawing/2014/main" id="{3AC7432D-D55D-EE5F-C16F-2F5B462E6ED5}"/>
              </a:ext>
            </a:extLst>
          </p:cNvPr>
          <p:cNvGraphicFramePr/>
          <p:nvPr>
            <p:extLst>
              <p:ext uri="{D42A27DB-BD31-4B8C-83A1-F6EECF244321}">
                <p14:modId xmlns:p14="http://schemas.microsoft.com/office/powerpoint/2010/main" val="3827486508"/>
              </p:ext>
            </p:extLst>
          </p:nvPr>
        </p:nvGraphicFramePr>
        <p:xfrm>
          <a:off x="256216" y="822346"/>
          <a:ext cx="8631568" cy="39705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テキスト ボックス 5">
            <a:extLst>
              <a:ext uri="{FF2B5EF4-FFF2-40B4-BE49-F238E27FC236}">
                <a16:creationId xmlns:a16="http://schemas.microsoft.com/office/drawing/2014/main" id="{24AFB700-C373-28E7-DEB1-651E3389EC09}"/>
              </a:ext>
            </a:extLst>
          </p:cNvPr>
          <p:cNvSpPr txBox="1"/>
          <p:nvPr/>
        </p:nvSpPr>
        <p:spPr>
          <a:xfrm>
            <a:off x="230400" y="5112324"/>
            <a:ext cx="8686800" cy="923330"/>
          </a:xfrm>
          <a:prstGeom prst="rect">
            <a:avLst/>
          </a:prstGeom>
          <a:noFill/>
        </p:spPr>
        <p:txBody>
          <a:bodyPr wrap="square">
            <a:spAutoFit/>
          </a:bodyPr>
          <a:lstStyle/>
          <a:p>
            <a:pPr algn="just"/>
            <a:r>
              <a:rPr lang="ja-JP" altLang="ja-JP" sz="1800" kern="100">
                <a:effectLst/>
                <a:latin typeface="Meiryo" panose="020B0604030504040204" pitchFamily="34" charset="-128"/>
                <a:ea typeface="Meiryo" panose="020B0604030504040204" pitchFamily="34" charset="-128"/>
                <a:cs typeface="Times New Roman" panose="02020603050405020304" pitchFamily="18" charset="0"/>
              </a:rPr>
              <a:t>そんな</a:t>
            </a:r>
            <a:r>
              <a:rPr lang="en-US" altLang="ja-JP" sz="1800" kern="100" dirty="0">
                <a:effectLst/>
                <a:latin typeface="Meiryo" panose="020B0604030504040204" pitchFamily="34" charset="-128"/>
                <a:ea typeface="Meiryo" panose="020B0604030504040204" pitchFamily="34" charset="-128"/>
                <a:cs typeface="Times New Roman" panose="02020603050405020304" pitchFamily="18" charset="0"/>
              </a:rPr>
              <a:t>AI</a:t>
            </a:r>
            <a:r>
              <a:rPr lang="ja-JP" altLang="ja-JP" sz="1800" kern="100">
                <a:effectLst/>
                <a:latin typeface="Meiryo" panose="020B0604030504040204" pitchFamily="34" charset="-128"/>
                <a:ea typeface="Meiryo" panose="020B0604030504040204" pitchFamily="34" charset="-128"/>
                <a:cs typeface="Times New Roman" panose="02020603050405020304" pitchFamily="18" charset="0"/>
              </a:rPr>
              <a:t>と人間の知性の違いの本質を正しく理解すれば、人間は</a:t>
            </a:r>
            <a:r>
              <a:rPr lang="en-US" altLang="ja-JP" sz="1800" kern="100" dirty="0">
                <a:effectLst/>
                <a:latin typeface="Meiryo" panose="020B0604030504040204" pitchFamily="34" charset="-128"/>
                <a:ea typeface="Meiryo" panose="020B0604030504040204" pitchFamily="34" charset="-128"/>
                <a:cs typeface="Times New Roman" panose="02020603050405020304" pitchFamily="18" charset="0"/>
              </a:rPr>
              <a:t>AI</a:t>
            </a:r>
            <a:r>
              <a:rPr lang="ja-JP" altLang="ja-JP" sz="1800" kern="100">
                <a:effectLst/>
                <a:latin typeface="Meiryo" panose="020B0604030504040204" pitchFamily="34" charset="-128"/>
                <a:ea typeface="Meiryo" panose="020B0604030504040204" pitchFamily="34" charset="-128"/>
                <a:cs typeface="Times New Roman" panose="02020603050405020304" pitchFamily="18" charset="0"/>
              </a:rPr>
              <a:t>に仕事を奪われることなく、うまく使いこなしてパフォーマンスを高め、新たな価値を創り出すことができるようになります。</a:t>
            </a:r>
            <a:endParaRPr lang="ja-JP" altLang="en-US">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3533844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FBFF70-96BD-265E-6656-808AE1A6D65E}"/>
              </a:ext>
            </a:extLst>
          </p:cNvPr>
          <p:cNvSpPr>
            <a:spLocks noGrp="1"/>
          </p:cNvSpPr>
          <p:nvPr>
            <p:ph type="title"/>
          </p:nvPr>
        </p:nvSpPr>
        <p:spPr/>
        <p:txBody>
          <a:bodyPr/>
          <a:lstStyle/>
          <a:p>
            <a:r>
              <a:rPr kumimoji="1" lang="ja-JP" altLang="en-US"/>
              <a:t>生成</a:t>
            </a:r>
            <a:r>
              <a:rPr kumimoji="1" lang="en-US" altLang="ja-JP" dirty="0"/>
              <a:t>AI</a:t>
            </a:r>
            <a:r>
              <a:rPr kumimoji="1" lang="ja-JP" altLang="en-US"/>
              <a:t>の種類</a:t>
            </a:r>
          </a:p>
        </p:txBody>
      </p:sp>
      <p:pic>
        <p:nvPicPr>
          <p:cNvPr id="3" name="図 2">
            <a:extLst>
              <a:ext uri="{FF2B5EF4-FFF2-40B4-BE49-F238E27FC236}">
                <a16:creationId xmlns:a16="http://schemas.microsoft.com/office/drawing/2014/main" id="{71F8CA33-FCFA-65F5-C8BD-CC4D2F97D3C8}"/>
              </a:ext>
            </a:extLst>
          </p:cNvPr>
          <p:cNvPicPr>
            <a:picLocks noChangeAspect="1"/>
          </p:cNvPicPr>
          <p:nvPr/>
        </p:nvPicPr>
        <p:blipFill>
          <a:blip r:embed="rId2"/>
          <a:stretch>
            <a:fillRect/>
          </a:stretch>
        </p:blipFill>
        <p:spPr>
          <a:xfrm>
            <a:off x="284621" y="979055"/>
            <a:ext cx="8574758" cy="5403273"/>
          </a:xfrm>
          <a:prstGeom prst="rect">
            <a:avLst/>
          </a:prstGeom>
        </p:spPr>
      </p:pic>
    </p:spTree>
    <p:extLst>
      <p:ext uri="{BB962C8B-B14F-4D97-AF65-F5344CB8AC3E}">
        <p14:creationId xmlns:p14="http://schemas.microsoft.com/office/powerpoint/2010/main" val="23118951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C0341F01-1140-C303-1627-A248A3A4A360}"/>
              </a:ext>
            </a:extLst>
          </p:cNvPr>
          <p:cNvSpPr/>
          <p:nvPr/>
        </p:nvSpPr>
        <p:spPr>
          <a:xfrm>
            <a:off x="106219" y="771307"/>
            <a:ext cx="8913089" cy="1384996"/>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48CD3B43-5089-5F02-4ACC-22BD66F81A4B}"/>
              </a:ext>
            </a:extLst>
          </p:cNvPr>
          <p:cNvSpPr>
            <a:spLocks noGrp="1"/>
          </p:cNvSpPr>
          <p:nvPr>
            <p:ph type="title"/>
          </p:nvPr>
        </p:nvSpPr>
        <p:spPr/>
        <p:txBody>
          <a:bodyPr/>
          <a:lstStyle/>
          <a:p>
            <a:r>
              <a:rPr kumimoji="1" lang="en-US" altLang="ja-JP" dirty="0"/>
              <a:t>ChatGPT</a:t>
            </a:r>
            <a:r>
              <a:rPr kumimoji="1" lang="ja-JP" altLang="en-US"/>
              <a:t>（</a:t>
            </a:r>
            <a:r>
              <a:rPr kumimoji="1" lang="en-US" altLang="ja-JP" dirty="0"/>
              <a:t>GPT-4</a:t>
            </a:r>
            <a:r>
              <a:rPr kumimoji="1" lang="ja-JP" altLang="en-US"/>
              <a:t>）に聞いてみた</a:t>
            </a:r>
            <a:r>
              <a:rPr kumimoji="1" lang="en-US" altLang="ja-JP" dirty="0"/>
              <a:t> 1</a:t>
            </a:r>
            <a:endParaRPr kumimoji="1" lang="ja-JP" altLang="en-US"/>
          </a:p>
        </p:txBody>
      </p:sp>
      <p:pic>
        <p:nvPicPr>
          <p:cNvPr id="4" name="図 3">
            <a:extLst>
              <a:ext uri="{FF2B5EF4-FFF2-40B4-BE49-F238E27FC236}">
                <a16:creationId xmlns:a16="http://schemas.microsoft.com/office/drawing/2014/main" id="{411CE8B8-36FE-A08C-AFF2-EED1CD20644F}"/>
              </a:ext>
            </a:extLst>
          </p:cNvPr>
          <p:cNvPicPr>
            <a:picLocks noChangeAspect="1"/>
          </p:cNvPicPr>
          <p:nvPr/>
        </p:nvPicPr>
        <p:blipFill>
          <a:blip r:embed="rId2"/>
          <a:stretch>
            <a:fillRect/>
          </a:stretch>
        </p:blipFill>
        <p:spPr>
          <a:xfrm>
            <a:off x="106218" y="2232263"/>
            <a:ext cx="8913090" cy="4344571"/>
          </a:xfrm>
          <a:prstGeom prst="rect">
            <a:avLst/>
          </a:prstGeom>
        </p:spPr>
      </p:pic>
      <p:sp>
        <p:nvSpPr>
          <p:cNvPr id="6" name="テキスト ボックス 5">
            <a:extLst>
              <a:ext uri="{FF2B5EF4-FFF2-40B4-BE49-F238E27FC236}">
                <a16:creationId xmlns:a16="http://schemas.microsoft.com/office/drawing/2014/main" id="{781EF39D-C342-CC86-264A-2244455A2279}"/>
              </a:ext>
            </a:extLst>
          </p:cNvPr>
          <p:cNvSpPr txBox="1"/>
          <p:nvPr/>
        </p:nvSpPr>
        <p:spPr>
          <a:xfrm>
            <a:off x="563418" y="865228"/>
            <a:ext cx="4008582" cy="1223412"/>
          </a:xfrm>
          <a:prstGeom prst="rect">
            <a:avLst/>
          </a:prstGeom>
          <a:noFill/>
        </p:spPr>
        <p:txBody>
          <a:bodyPr wrap="square">
            <a:spAutoFit/>
          </a:bodyPr>
          <a:lstStyle/>
          <a:p>
            <a:r>
              <a:rPr lang="en-US" altLang="ja-JP" sz="1050" b="0" i="0" dirty="0">
                <a:solidFill>
                  <a:srgbClr val="343541"/>
                </a:solidFill>
                <a:effectLst/>
                <a:latin typeface="Meiryo" panose="020B0604030504040204" pitchFamily="34" charset="-128"/>
                <a:ea typeface="Meiryo" panose="020B0604030504040204" pitchFamily="34" charset="-128"/>
              </a:rPr>
              <a:t>###</a:t>
            </a:r>
            <a:r>
              <a:rPr lang="ja-JP" altLang="en-US" sz="1050" b="0" i="0">
                <a:solidFill>
                  <a:srgbClr val="343541"/>
                </a:solidFill>
                <a:effectLst/>
                <a:latin typeface="Meiryo" panose="020B0604030504040204" pitchFamily="34" charset="-128"/>
                <a:ea typeface="Meiryo" panose="020B0604030504040204" pitchFamily="34" charset="-128"/>
              </a:rPr>
              <a:t>設定 </a:t>
            </a:r>
            <a:endParaRPr lang="en-US" altLang="ja-JP" sz="1050" b="0" i="0" dirty="0">
              <a:solidFill>
                <a:srgbClr val="343541"/>
              </a:solidFill>
              <a:effectLst/>
              <a:latin typeface="Meiryo" panose="020B0604030504040204" pitchFamily="34" charset="-128"/>
              <a:ea typeface="Meiryo" panose="020B0604030504040204" pitchFamily="34" charset="-128"/>
            </a:endParaRPr>
          </a:p>
          <a:p>
            <a:r>
              <a:rPr lang="ja-JP" altLang="en-US" sz="1050" b="0" i="0">
                <a:solidFill>
                  <a:srgbClr val="343541"/>
                </a:solidFill>
                <a:effectLst/>
                <a:latin typeface="Meiryo" panose="020B0604030504040204" pitchFamily="34" charset="-128"/>
                <a:ea typeface="Meiryo" panose="020B0604030504040204" pitchFamily="34" charset="-128"/>
              </a:rPr>
              <a:t>　あなたは優秀な研修講師である</a:t>
            </a:r>
            <a:endParaRPr lang="en-US" altLang="ja-JP" sz="1050" b="0" i="0" dirty="0">
              <a:solidFill>
                <a:srgbClr val="343541"/>
              </a:solidFill>
              <a:effectLst/>
              <a:latin typeface="Meiryo" panose="020B0604030504040204" pitchFamily="34" charset="-128"/>
              <a:ea typeface="Meiryo" panose="020B0604030504040204" pitchFamily="34" charset="-128"/>
            </a:endParaRPr>
          </a:p>
          <a:p>
            <a:r>
              <a:rPr lang="en-US" altLang="ja-JP" sz="1050" b="0" i="0" dirty="0">
                <a:solidFill>
                  <a:srgbClr val="343541"/>
                </a:solidFill>
                <a:effectLst/>
                <a:latin typeface="Meiryo" panose="020B0604030504040204" pitchFamily="34" charset="-128"/>
                <a:ea typeface="Meiryo" panose="020B0604030504040204" pitchFamily="34" charset="-128"/>
              </a:rPr>
              <a:t>###</a:t>
            </a:r>
            <a:r>
              <a:rPr lang="ja-JP" altLang="en-US" sz="1050" b="0" i="0">
                <a:solidFill>
                  <a:srgbClr val="343541"/>
                </a:solidFill>
                <a:effectLst/>
                <a:latin typeface="Meiryo" panose="020B0604030504040204" pitchFamily="34" charset="-128"/>
                <a:ea typeface="Meiryo" panose="020B0604030504040204" pitchFamily="34" charset="-128"/>
              </a:rPr>
              <a:t>命令 </a:t>
            </a:r>
            <a:endParaRPr lang="en-US" altLang="ja-JP" sz="1050" b="0" i="0" dirty="0">
              <a:solidFill>
                <a:srgbClr val="343541"/>
              </a:solidFill>
              <a:effectLst/>
              <a:latin typeface="Meiryo" panose="020B0604030504040204" pitchFamily="34" charset="-128"/>
              <a:ea typeface="Meiryo" panose="020B0604030504040204" pitchFamily="34" charset="-128"/>
            </a:endParaRPr>
          </a:p>
          <a:p>
            <a:r>
              <a:rPr lang="ja-JP" altLang="en-US" sz="1050" b="0" i="0">
                <a:solidFill>
                  <a:srgbClr val="343541"/>
                </a:solidFill>
                <a:effectLst/>
                <a:latin typeface="Meiryo" panose="020B0604030504040204" pitchFamily="34" charset="-128"/>
                <a:ea typeface="Meiryo" panose="020B0604030504040204" pitchFamily="34" charset="-128"/>
              </a:rPr>
              <a:t>　いま注目すべき最新の</a:t>
            </a:r>
            <a:r>
              <a:rPr lang="en" altLang="ja-JP" sz="1050" b="0" i="0" dirty="0">
                <a:solidFill>
                  <a:srgbClr val="343541"/>
                </a:solidFill>
                <a:effectLst/>
                <a:latin typeface="Meiryo" panose="020B0604030504040204" pitchFamily="34" charset="-128"/>
                <a:ea typeface="Meiryo" panose="020B0604030504040204" pitchFamily="34" charset="-128"/>
              </a:rPr>
              <a:t>IT</a:t>
            </a:r>
            <a:r>
              <a:rPr lang="ja-JP" altLang="en-US" sz="1050" b="0" i="0">
                <a:solidFill>
                  <a:srgbClr val="343541"/>
                </a:solidFill>
                <a:effectLst/>
                <a:latin typeface="Meiryo" panose="020B0604030504040204" pitchFamily="34" charset="-128"/>
                <a:ea typeface="Meiryo" panose="020B0604030504040204" pitchFamily="34" charset="-128"/>
              </a:rPr>
              <a:t>トレンドについて説明せよ</a:t>
            </a:r>
            <a:endParaRPr lang="en-US" altLang="ja-JP" sz="1050" b="0" i="0" dirty="0">
              <a:solidFill>
                <a:srgbClr val="343541"/>
              </a:solidFill>
              <a:effectLst/>
              <a:latin typeface="Meiryo" panose="020B0604030504040204" pitchFamily="34" charset="-128"/>
              <a:ea typeface="Meiryo" panose="020B0604030504040204" pitchFamily="34" charset="-128"/>
            </a:endParaRPr>
          </a:p>
          <a:p>
            <a:r>
              <a:rPr lang="en-US" altLang="ja-JP" sz="1050" b="0" i="0" dirty="0">
                <a:solidFill>
                  <a:srgbClr val="343541"/>
                </a:solidFill>
                <a:effectLst/>
                <a:latin typeface="Meiryo" panose="020B0604030504040204" pitchFamily="34" charset="-128"/>
                <a:ea typeface="Meiryo" panose="020B0604030504040204" pitchFamily="34" charset="-128"/>
              </a:rPr>
              <a:t>###</a:t>
            </a:r>
            <a:r>
              <a:rPr lang="ja-JP" altLang="en-US" sz="1050" b="0" i="0">
                <a:solidFill>
                  <a:srgbClr val="343541"/>
                </a:solidFill>
                <a:effectLst/>
                <a:latin typeface="Meiryo" panose="020B0604030504040204" pitchFamily="34" charset="-128"/>
                <a:ea typeface="Meiryo" panose="020B0604030504040204" pitchFamily="34" charset="-128"/>
              </a:rPr>
              <a:t>対象 </a:t>
            </a:r>
            <a:endParaRPr lang="en-US" altLang="ja-JP" sz="1050" b="0" i="0" dirty="0">
              <a:solidFill>
                <a:srgbClr val="343541"/>
              </a:solidFill>
              <a:effectLst/>
              <a:latin typeface="Meiryo" panose="020B0604030504040204" pitchFamily="34" charset="-128"/>
              <a:ea typeface="Meiryo" panose="020B0604030504040204" pitchFamily="34" charset="-128"/>
            </a:endParaRPr>
          </a:p>
          <a:p>
            <a:r>
              <a:rPr lang="ja-JP" altLang="en-US" sz="1050" b="0" i="0">
                <a:solidFill>
                  <a:srgbClr val="343541"/>
                </a:solidFill>
                <a:effectLst/>
                <a:latin typeface="Meiryo" panose="020B0604030504040204" pitchFamily="34" charset="-128"/>
                <a:ea typeface="Meiryo" panose="020B0604030504040204" pitchFamily="34" charset="-128"/>
              </a:rPr>
              <a:t>　</a:t>
            </a:r>
            <a:r>
              <a:rPr lang="en" altLang="ja-JP" sz="1050" b="0" i="0" dirty="0">
                <a:solidFill>
                  <a:srgbClr val="343541"/>
                </a:solidFill>
                <a:effectLst/>
                <a:latin typeface="Meiryo" panose="020B0604030504040204" pitchFamily="34" charset="-128"/>
                <a:ea typeface="Meiryo" panose="020B0604030504040204" pitchFamily="34" charset="-128"/>
              </a:rPr>
              <a:t>IT</a:t>
            </a:r>
            <a:r>
              <a:rPr lang="ja-JP" altLang="en-US" sz="1050" b="0" i="0">
                <a:solidFill>
                  <a:srgbClr val="343541"/>
                </a:solidFill>
                <a:effectLst/>
                <a:latin typeface="Meiryo" panose="020B0604030504040204" pitchFamily="34" charset="-128"/>
                <a:ea typeface="Meiryo" panose="020B0604030504040204" pitchFamily="34" charset="-128"/>
              </a:rPr>
              <a:t>についての専門知識がない社会人 </a:t>
            </a:r>
            <a:endParaRPr lang="en-US" altLang="ja-JP" sz="1050" b="0" i="0" dirty="0">
              <a:solidFill>
                <a:srgbClr val="343541"/>
              </a:solidFill>
              <a:effectLst/>
              <a:latin typeface="Meiryo" panose="020B0604030504040204" pitchFamily="34" charset="-128"/>
              <a:ea typeface="Meiryo" panose="020B0604030504040204" pitchFamily="34" charset="-128"/>
            </a:endParaRPr>
          </a:p>
          <a:p>
            <a:endParaRPr lang="ja-JP" altLang="en-US" sz="1050">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BFBCAD4C-A8A3-B62E-AAD8-A9D146DD1A56}"/>
              </a:ext>
            </a:extLst>
          </p:cNvPr>
          <p:cNvSpPr txBox="1"/>
          <p:nvPr/>
        </p:nvSpPr>
        <p:spPr>
          <a:xfrm>
            <a:off x="4705927" y="865228"/>
            <a:ext cx="4008582" cy="1223412"/>
          </a:xfrm>
          <a:prstGeom prst="rect">
            <a:avLst/>
          </a:prstGeom>
          <a:noFill/>
        </p:spPr>
        <p:txBody>
          <a:bodyPr wrap="square">
            <a:spAutoFit/>
          </a:bodyPr>
          <a:lstStyle/>
          <a:p>
            <a:r>
              <a:rPr lang="en-US" altLang="ja-JP" sz="1050" b="0" i="0" dirty="0">
                <a:solidFill>
                  <a:srgbClr val="343541"/>
                </a:solidFill>
                <a:effectLst/>
                <a:latin typeface="Meiryo" panose="020B0604030504040204" pitchFamily="34" charset="-128"/>
                <a:ea typeface="Meiryo" panose="020B0604030504040204" pitchFamily="34" charset="-128"/>
              </a:rPr>
              <a:t>###</a:t>
            </a:r>
            <a:r>
              <a:rPr lang="ja-JP" altLang="en-US" sz="1050" b="0" i="0">
                <a:solidFill>
                  <a:srgbClr val="343541"/>
                </a:solidFill>
                <a:effectLst/>
                <a:latin typeface="Meiryo" panose="020B0604030504040204" pitchFamily="34" charset="-128"/>
                <a:ea typeface="Meiryo" panose="020B0604030504040204" pitchFamily="34" charset="-128"/>
              </a:rPr>
              <a:t>記載すべき内容</a:t>
            </a:r>
            <a:endParaRPr lang="en-US" altLang="ja-JP" sz="1050" b="0" i="0" dirty="0">
              <a:solidFill>
                <a:srgbClr val="343541"/>
              </a:solidFill>
              <a:effectLst/>
              <a:latin typeface="Meiryo" panose="020B0604030504040204" pitchFamily="34" charset="-128"/>
              <a:ea typeface="Meiryo" panose="020B0604030504040204" pitchFamily="34" charset="-128"/>
            </a:endParaRPr>
          </a:p>
          <a:p>
            <a:r>
              <a:rPr lang="ja-JP" altLang="en-US" sz="1050" b="0" i="0">
                <a:solidFill>
                  <a:srgbClr val="343541"/>
                </a:solidFill>
                <a:effectLst/>
                <a:latin typeface="Meiryo" panose="020B0604030504040204" pitchFamily="34" charset="-128"/>
                <a:ea typeface="Meiryo" panose="020B0604030504040204" pitchFamily="34" charset="-128"/>
              </a:rPr>
              <a:t>　社会やビジネスに影響の大きなキーワードを列挙せよ </a:t>
            </a:r>
            <a:endParaRPr lang="en-US" altLang="ja-JP" sz="1050" b="0" i="0" dirty="0">
              <a:solidFill>
                <a:srgbClr val="343541"/>
              </a:solidFill>
              <a:effectLst/>
              <a:latin typeface="Meiryo" panose="020B0604030504040204" pitchFamily="34" charset="-128"/>
              <a:ea typeface="Meiryo" panose="020B0604030504040204" pitchFamily="34" charset="-128"/>
            </a:endParaRPr>
          </a:p>
          <a:p>
            <a:r>
              <a:rPr lang="ja-JP" altLang="en-US" sz="1050" b="0" i="0">
                <a:solidFill>
                  <a:srgbClr val="343541"/>
                </a:solidFill>
                <a:effectLst/>
                <a:latin typeface="Meiryo" panose="020B0604030504040204" pitchFamily="34" charset="-128"/>
                <a:ea typeface="Meiryo" panose="020B0604030504040204" pitchFamily="34" charset="-128"/>
              </a:rPr>
              <a:t>　それらの概要を説明せよ </a:t>
            </a:r>
            <a:endParaRPr lang="en-US" altLang="ja-JP" sz="1050" b="0" i="0" dirty="0">
              <a:solidFill>
                <a:srgbClr val="343541"/>
              </a:solidFill>
              <a:effectLst/>
              <a:latin typeface="Meiryo" panose="020B0604030504040204" pitchFamily="34" charset="-128"/>
              <a:ea typeface="Meiryo" panose="020B0604030504040204" pitchFamily="34" charset="-128"/>
            </a:endParaRPr>
          </a:p>
          <a:p>
            <a:r>
              <a:rPr lang="ja-JP" altLang="en-US" sz="1050">
                <a:solidFill>
                  <a:srgbClr val="343541"/>
                </a:solidFill>
                <a:latin typeface="Meiryo" panose="020B0604030504040204" pitchFamily="34" charset="-128"/>
                <a:ea typeface="Meiryo" panose="020B0604030504040204" pitchFamily="34" charset="-128"/>
              </a:rPr>
              <a:t>　</a:t>
            </a:r>
            <a:r>
              <a:rPr lang="ja-JP" altLang="en-US" sz="1050" b="0" i="0">
                <a:solidFill>
                  <a:srgbClr val="343541"/>
                </a:solidFill>
                <a:effectLst/>
                <a:latin typeface="Meiryo" panose="020B0604030504040204" pitchFamily="34" charset="-128"/>
                <a:ea typeface="Meiryo" panose="020B0604030504040204" pitchFamily="34" charset="-128"/>
              </a:rPr>
              <a:t>なぜ重要なキーワードなのかを説明せよ </a:t>
            </a:r>
            <a:endParaRPr lang="en-US" altLang="ja-JP" sz="1050" b="0" i="0" dirty="0">
              <a:solidFill>
                <a:srgbClr val="343541"/>
              </a:solidFill>
              <a:effectLst/>
              <a:latin typeface="Meiryo" panose="020B0604030504040204" pitchFamily="34" charset="-128"/>
              <a:ea typeface="Meiryo" panose="020B0604030504040204" pitchFamily="34" charset="-128"/>
            </a:endParaRPr>
          </a:p>
          <a:p>
            <a:r>
              <a:rPr lang="en-US" altLang="ja-JP" sz="1050" b="0" i="0" dirty="0">
                <a:solidFill>
                  <a:srgbClr val="343541"/>
                </a:solidFill>
                <a:effectLst/>
                <a:latin typeface="Meiryo" panose="020B0604030504040204" pitchFamily="34" charset="-128"/>
                <a:ea typeface="Meiryo" panose="020B0604030504040204" pitchFamily="34" charset="-128"/>
              </a:rPr>
              <a:t>###</a:t>
            </a:r>
            <a:r>
              <a:rPr lang="ja-JP" altLang="en-US" sz="1050" b="0" i="0">
                <a:solidFill>
                  <a:srgbClr val="343541"/>
                </a:solidFill>
                <a:effectLst/>
                <a:latin typeface="Meiryo" panose="020B0604030504040204" pitchFamily="34" charset="-128"/>
                <a:ea typeface="Meiryo" panose="020B0604030504040204" pitchFamily="34" charset="-128"/>
              </a:rPr>
              <a:t>条件 </a:t>
            </a:r>
            <a:endParaRPr lang="en-US" altLang="ja-JP" sz="1050" b="0" i="0" dirty="0">
              <a:solidFill>
                <a:srgbClr val="343541"/>
              </a:solidFill>
              <a:effectLst/>
              <a:latin typeface="Meiryo" panose="020B0604030504040204" pitchFamily="34" charset="-128"/>
              <a:ea typeface="Meiryo" panose="020B0604030504040204" pitchFamily="34" charset="-128"/>
            </a:endParaRPr>
          </a:p>
          <a:p>
            <a:r>
              <a:rPr lang="ja-JP" altLang="en-US" sz="1050" b="0" i="0">
                <a:solidFill>
                  <a:srgbClr val="343541"/>
                </a:solidFill>
                <a:effectLst/>
                <a:latin typeface="Meiryo" panose="020B0604030504040204" pitchFamily="34" charset="-128"/>
                <a:ea typeface="Meiryo" panose="020B0604030504040204" pitchFamily="34" charset="-128"/>
              </a:rPr>
              <a:t>　表にまとめる</a:t>
            </a:r>
            <a:endParaRPr lang="en-US" altLang="ja-JP" sz="1050" b="0" i="0" dirty="0">
              <a:solidFill>
                <a:srgbClr val="343541"/>
              </a:solidFill>
              <a:effectLst/>
              <a:latin typeface="Meiryo" panose="020B0604030504040204" pitchFamily="34" charset="-128"/>
              <a:ea typeface="Meiryo" panose="020B0604030504040204" pitchFamily="34" charset="-128"/>
            </a:endParaRPr>
          </a:p>
          <a:p>
            <a:r>
              <a:rPr lang="ja-JP" altLang="en-US" sz="1050" b="0" i="0">
                <a:solidFill>
                  <a:srgbClr val="343541"/>
                </a:solidFill>
                <a:effectLst/>
                <a:latin typeface="Meiryo" panose="020B0604030504040204" pitchFamily="34" charset="-128"/>
                <a:ea typeface="Meiryo" panose="020B0604030504040204" pitchFamily="34" charset="-128"/>
              </a:rPr>
              <a:t>　優先度の高い</a:t>
            </a:r>
            <a:r>
              <a:rPr lang="en-US" altLang="ja-JP" sz="1050" b="0" i="0" dirty="0">
                <a:solidFill>
                  <a:srgbClr val="343541"/>
                </a:solidFill>
                <a:effectLst/>
                <a:latin typeface="Meiryo" panose="020B0604030504040204" pitchFamily="34" charset="-128"/>
                <a:ea typeface="Meiryo" panose="020B0604030504040204" pitchFamily="34" charset="-128"/>
              </a:rPr>
              <a:t>10</a:t>
            </a:r>
            <a:r>
              <a:rPr lang="ja-JP" altLang="en-US" sz="1050" b="0" i="0">
                <a:solidFill>
                  <a:srgbClr val="343541"/>
                </a:solidFill>
                <a:effectLst/>
                <a:latin typeface="Meiryo" panose="020B0604030504040204" pitchFamily="34" charset="-128"/>
                <a:ea typeface="Meiryo" panose="020B0604030504040204" pitchFamily="34" charset="-128"/>
              </a:rPr>
              <a:t>項目を列挙する</a:t>
            </a:r>
            <a:endParaRPr lang="ja-JP" altLang="en-US" sz="105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9252922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57F380C1-47FA-4CC4-1456-788EE52F5397}"/>
              </a:ext>
            </a:extLst>
          </p:cNvPr>
          <p:cNvSpPr/>
          <p:nvPr/>
        </p:nvSpPr>
        <p:spPr>
          <a:xfrm>
            <a:off x="106219" y="771306"/>
            <a:ext cx="8913090" cy="1791575"/>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FE9355FE-F3C7-B359-195E-AB0C5CEC3747}"/>
              </a:ext>
            </a:extLst>
          </p:cNvPr>
          <p:cNvSpPr/>
          <p:nvPr/>
        </p:nvSpPr>
        <p:spPr>
          <a:xfrm>
            <a:off x="110837" y="2641600"/>
            <a:ext cx="8913090" cy="395000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84B2EB4E-6AF8-A2E5-176C-E115ECE0EDBE}"/>
              </a:ext>
            </a:extLst>
          </p:cNvPr>
          <p:cNvSpPr>
            <a:spLocks noGrp="1"/>
          </p:cNvSpPr>
          <p:nvPr>
            <p:ph type="title"/>
          </p:nvPr>
        </p:nvSpPr>
        <p:spPr/>
        <p:txBody>
          <a:bodyPr/>
          <a:lstStyle/>
          <a:p>
            <a:r>
              <a:rPr kumimoji="1" lang="en-US" altLang="ja-JP" dirty="0"/>
              <a:t>ChatGPT</a:t>
            </a:r>
            <a:r>
              <a:rPr kumimoji="1" lang="ja-JP" altLang="en-US"/>
              <a:t>（</a:t>
            </a:r>
            <a:r>
              <a:rPr kumimoji="1" lang="en-US" altLang="ja-JP" dirty="0"/>
              <a:t>GPT-4</a:t>
            </a:r>
            <a:r>
              <a:rPr kumimoji="1" lang="ja-JP" altLang="en-US"/>
              <a:t>）に聞いてみた</a:t>
            </a:r>
            <a:r>
              <a:rPr kumimoji="1" lang="en-US" altLang="ja-JP" dirty="0"/>
              <a:t> 2</a:t>
            </a:r>
            <a:endParaRPr kumimoji="1" lang="ja-JP" altLang="en-US"/>
          </a:p>
        </p:txBody>
      </p:sp>
      <p:sp>
        <p:nvSpPr>
          <p:cNvPr id="8" name="テキスト ボックス 7">
            <a:extLst>
              <a:ext uri="{FF2B5EF4-FFF2-40B4-BE49-F238E27FC236}">
                <a16:creationId xmlns:a16="http://schemas.microsoft.com/office/drawing/2014/main" id="{3E7C9C3C-9446-9E10-37BB-6AC7C8D1C5DE}"/>
              </a:ext>
            </a:extLst>
          </p:cNvPr>
          <p:cNvSpPr txBox="1"/>
          <p:nvPr/>
        </p:nvSpPr>
        <p:spPr>
          <a:xfrm>
            <a:off x="138546" y="2773348"/>
            <a:ext cx="4433454" cy="3808735"/>
          </a:xfrm>
          <a:prstGeom prst="rect">
            <a:avLst/>
          </a:prstGeom>
          <a:noFill/>
        </p:spPr>
        <p:txBody>
          <a:bodyPr wrap="square">
            <a:spAutoFit/>
          </a:bodyPr>
          <a:lstStyle/>
          <a:p>
            <a:pPr algn="l"/>
            <a:r>
              <a:rPr lang="ja-JP" altLang="en-US" sz="1050" b="0" i="0">
                <a:solidFill>
                  <a:srgbClr val="374151"/>
                </a:solidFill>
                <a:effectLst/>
                <a:latin typeface="Meiryo" panose="020B0604030504040204" pitchFamily="34" charset="-128"/>
                <a:ea typeface="Meiryo" panose="020B0604030504040204" pitchFamily="34" charset="-128"/>
              </a:rPr>
              <a:t>あなたが</a:t>
            </a:r>
            <a:r>
              <a:rPr lang="en-US" altLang="ja-JP" sz="1050" b="0" i="0" dirty="0">
                <a:solidFill>
                  <a:srgbClr val="374151"/>
                </a:solidFill>
                <a:effectLst/>
                <a:latin typeface="Meiryo" panose="020B0604030504040204" pitchFamily="34" charset="-128"/>
                <a:ea typeface="Meiryo" panose="020B0604030504040204" pitchFamily="34" charset="-128"/>
              </a:rPr>
              <a:t>30</a:t>
            </a:r>
            <a:r>
              <a:rPr lang="ja-JP" altLang="en-US" sz="1050" b="0" i="0">
                <a:solidFill>
                  <a:srgbClr val="374151"/>
                </a:solidFill>
                <a:effectLst/>
                <a:latin typeface="Meiryo" panose="020B0604030504040204" pitchFamily="34" charset="-128"/>
                <a:ea typeface="Meiryo" panose="020B0604030504040204" pitchFamily="34" charset="-128"/>
              </a:rPr>
              <a:t>歳代のビジネス・パーソンとして、これからのキャリアと人生についての悩みを抱えていること、理解しています。あなたの状況を考慮して、人生とキャリアにおける向き合い方や行動指針を以下のように示します。</a:t>
            </a:r>
            <a:endParaRPr lang="en-US" altLang="ja-JP" sz="1050" b="0" i="0" dirty="0">
              <a:solidFill>
                <a:srgbClr val="374151"/>
              </a:solidFill>
              <a:effectLst/>
              <a:latin typeface="Meiryo" panose="020B0604030504040204" pitchFamily="34" charset="-128"/>
              <a:ea typeface="Meiryo" panose="020B0604030504040204" pitchFamily="34" charset="-128"/>
            </a:endParaRPr>
          </a:p>
          <a:p>
            <a:pPr algn="l"/>
            <a:endParaRPr lang="ja-JP" altLang="en-US" sz="1050" b="0" i="0">
              <a:solidFill>
                <a:srgbClr val="374151"/>
              </a:solidFill>
              <a:effectLst/>
              <a:latin typeface="Meiryo" panose="020B0604030504040204" pitchFamily="34" charset="-128"/>
              <a:ea typeface="Meiryo" panose="020B0604030504040204" pitchFamily="34" charset="-128"/>
            </a:endParaRPr>
          </a:p>
          <a:p>
            <a:pPr algn="l">
              <a:buFont typeface="+mj-lt"/>
              <a:buAutoNum type="arabicPeriod"/>
            </a:pPr>
            <a:r>
              <a:rPr lang="ja-JP" altLang="en-US" sz="1050" b="1" i="0">
                <a:solidFill>
                  <a:srgbClr val="374151"/>
                </a:solidFill>
                <a:effectLst/>
                <a:latin typeface="Meiryo" panose="020B0604030504040204" pitchFamily="34" charset="-128"/>
                <a:ea typeface="Meiryo" panose="020B0604030504040204" pitchFamily="34" charset="-128"/>
              </a:rPr>
              <a:t>自分の価値観を理解する</a:t>
            </a:r>
            <a:endParaRPr lang="ja-JP" altLang="en-US" sz="1050" b="0" i="0">
              <a:solidFill>
                <a:srgbClr val="374151"/>
              </a:solidFill>
              <a:effectLst/>
              <a:latin typeface="Meiryo" panose="020B0604030504040204" pitchFamily="34" charset="-128"/>
              <a:ea typeface="Meiryo" panose="020B0604030504040204" pitchFamily="34" charset="-128"/>
            </a:endParaRPr>
          </a:p>
          <a:p>
            <a:pPr marL="358775" lvl="1" indent="-222250">
              <a:buFont typeface="+mj-lt"/>
              <a:buAutoNum type="arabicPeriod"/>
            </a:pPr>
            <a:r>
              <a:rPr lang="ja-JP" altLang="en-US" sz="1050" b="0" i="0">
                <a:solidFill>
                  <a:srgbClr val="374151"/>
                </a:solidFill>
                <a:effectLst/>
                <a:latin typeface="Meiryo" panose="020B0604030504040204" pitchFamily="34" charset="-128"/>
                <a:ea typeface="Meiryo" panose="020B0604030504040204" pitchFamily="34" charset="-128"/>
              </a:rPr>
              <a:t>あなたが本当に大切に思うことは何か、定期的に考えてみましょう。</a:t>
            </a:r>
          </a:p>
          <a:p>
            <a:pPr marL="358775" lvl="1" indent="-222250">
              <a:buFont typeface="+mj-lt"/>
              <a:buAutoNum type="arabicPeriod"/>
            </a:pPr>
            <a:r>
              <a:rPr lang="ja-JP" altLang="en-US" sz="1050" b="0" i="0">
                <a:solidFill>
                  <a:srgbClr val="374151"/>
                </a:solidFill>
                <a:effectLst/>
                <a:latin typeface="Meiryo" panose="020B0604030504040204" pitchFamily="34" charset="-128"/>
                <a:ea typeface="Meiryo" panose="020B0604030504040204" pitchFamily="34" charset="-128"/>
              </a:rPr>
              <a:t>それは家族なのか、キャリアの成功なのか、社会貢献なのか。深く考える時間を持つことで、あなたの行動の指針となります。</a:t>
            </a:r>
          </a:p>
          <a:p>
            <a:pPr algn="l">
              <a:buFont typeface="+mj-lt"/>
              <a:buAutoNum type="arabicPeriod"/>
            </a:pPr>
            <a:r>
              <a:rPr lang="ja-JP" altLang="en-US" sz="1050" b="1" i="0">
                <a:solidFill>
                  <a:srgbClr val="374151"/>
                </a:solidFill>
                <a:effectLst/>
                <a:latin typeface="Meiryo" panose="020B0604030504040204" pitchFamily="34" charset="-128"/>
                <a:ea typeface="Meiryo" panose="020B0604030504040204" pitchFamily="34" charset="-128"/>
              </a:rPr>
              <a:t>自分の強みや得意を再確認する</a:t>
            </a:r>
            <a:endParaRPr lang="ja-JP" altLang="en-US" sz="1050" b="0" i="0">
              <a:solidFill>
                <a:srgbClr val="374151"/>
              </a:solidFill>
              <a:effectLst/>
              <a:latin typeface="Meiryo" panose="020B0604030504040204" pitchFamily="34" charset="-128"/>
              <a:ea typeface="Meiryo" panose="020B0604030504040204" pitchFamily="34" charset="-128"/>
            </a:endParaRPr>
          </a:p>
          <a:p>
            <a:pPr marL="358775" lvl="1" indent="-222250">
              <a:buFont typeface="+mj-lt"/>
              <a:buAutoNum type="arabicPeriod"/>
            </a:pPr>
            <a:r>
              <a:rPr lang="ja-JP" altLang="en-US" sz="1050">
                <a:solidFill>
                  <a:srgbClr val="374151"/>
                </a:solidFill>
                <a:latin typeface="Meiryo" panose="020B0604030504040204" pitchFamily="34" charset="-128"/>
                <a:ea typeface="Meiryo" panose="020B0604030504040204" pitchFamily="34" charset="-128"/>
              </a:rPr>
              <a:t>どんな時に最も活き活きとしているかを振り返ってみましょう。</a:t>
            </a:r>
          </a:p>
          <a:p>
            <a:pPr marL="358775" lvl="1" indent="-222250">
              <a:buFont typeface="+mj-lt"/>
              <a:buAutoNum type="arabicPeriod"/>
            </a:pPr>
            <a:r>
              <a:rPr lang="ja-JP" altLang="en-US" sz="1050">
                <a:solidFill>
                  <a:srgbClr val="374151"/>
                </a:solidFill>
                <a:latin typeface="Meiryo" panose="020B0604030504040204" pitchFamily="34" charset="-128"/>
                <a:ea typeface="Meiryo" panose="020B0604030504040204" pitchFamily="34" charset="-128"/>
              </a:rPr>
              <a:t>その強みを活かせる仕事や環境を模索すると、より有意義なキャリアが築けます。</a:t>
            </a:r>
          </a:p>
          <a:p>
            <a:pPr algn="l">
              <a:buFont typeface="+mj-lt"/>
              <a:buAutoNum type="arabicPeriod"/>
            </a:pPr>
            <a:r>
              <a:rPr lang="ja-JP" altLang="en-US" sz="1050" b="1" i="0">
                <a:solidFill>
                  <a:srgbClr val="374151"/>
                </a:solidFill>
                <a:effectLst/>
                <a:latin typeface="Meiryo" panose="020B0604030504040204" pitchFamily="34" charset="-128"/>
                <a:ea typeface="Meiryo" panose="020B0604030504040204" pitchFamily="34" charset="-128"/>
              </a:rPr>
              <a:t>メンターを持つ</a:t>
            </a:r>
            <a:endParaRPr lang="ja-JP" altLang="en-US" sz="1050" b="0" i="0">
              <a:solidFill>
                <a:srgbClr val="374151"/>
              </a:solidFill>
              <a:effectLst/>
              <a:latin typeface="Meiryo" panose="020B0604030504040204" pitchFamily="34" charset="-128"/>
              <a:ea typeface="Meiryo" panose="020B0604030504040204" pitchFamily="34" charset="-128"/>
            </a:endParaRPr>
          </a:p>
          <a:p>
            <a:pPr marL="358775" lvl="1" indent="-222250">
              <a:buFont typeface="+mj-lt"/>
              <a:buAutoNum type="arabicPeriod"/>
            </a:pPr>
            <a:r>
              <a:rPr lang="ja-JP" altLang="en-US" sz="1050">
                <a:solidFill>
                  <a:srgbClr val="374151"/>
                </a:solidFill>
                <a:latin typeface="Meiryo" panose="020B0604030504040204" pitchFamily="34" charset="-128"/>
                <a:ea typeface="Meiryo" panose="020B0604030504040204" pitchFamily="34" charset="-128"/>
              </a:rPr>
              <a:t>あなたの業界や興味を持っている分野で成功している人にアドバイスを求めてみましょう。</a:t>
            </a:r>
          </a:p>
          <a:p>
            <a:pPr marL="358775" lvl="1" indent="-222250">
              <a:buFont typeface="+mj-lt"/>
              <a:buAutoNum type="arabicPeriod"/>
            </a:pPr>
            <a:r>
              <a:rPr lang="ja-JP" altLang="en-US" sz="1050">
                <a:solidFill>
                  <a:srgbClr val="374151"/>
                </a:solidFill>
                <a:latin typeface="Meiryo" panose="020B0604030504040204" pitchFamily="34" charset="-128"/>
                <a:ea typeface="Meiryo" panose="020B0604030504040204" pitchFamily="34" charset="-128"/>
              </a:rPr>
              <a:t>彼らの経験や視点は、あなたのキャリアの選択肢を広げてくれます</a:t>
            </a:r>
            <a:r>
              <a:rPr lang="ja-JP" altLang="en-US" sz="1050" b="0" i="0">
                <a:solidFill>
                  <a:srgbClr val="374151"/>
                </a:solidFill>
                <a:effectLst/>
                <a:latin typeface="Meiryo" panose="020B0604030504040204" pitchFamily="34" charset="-128"/>
                <a:ea typeface="Meiryo" panose="020B0604030504040204" pitchFamily="34" charset="-128"/>
              </a:rPr>
              <a:t>。</a:t>
            </a:r>
          </a:p>
          <a:p>
            <a:pPr algn="l">
              <a:buFont typeface="+mj-lt"/>
              <a:buAutoNum type="arabicPeriod"/>
            </a:pPr>
            <a:r>
              <a:rPr lang="ja-JP" altLang="en-US" sz="1050" b="1" i="0">
                <a:solidFill>
                  <a:srgbClr val="374151"/>
                </a:solidFill>
                <a:effectLst/>
                <a:latin typeface="Meiryo" panose="020B0604030504040204" pitchFamily="34" charset="-128"/>
                <a:ea typeface="Meiryo" panose="020B0604030504040204" pitchFamily="34" charset="-128"/>
              </a:rPr>
              <a:t>挑戦的なプロジェクトに参加する</a:t>
            </a:r>
            <a:endParaRPr lang="ja-JP" altLang="en-US" sz="1050" b="0" i="0">
              <a:solidFill>
                <a:srgbClr val="374151"/>
              </a:solidFill>
              <a:effectLst/>
              <a:latin typeface="Meiryo" panose="020B0604030504040204" pitchFamily="34" charset="-128"/>
              <a:ea typeface="Meiryo" panose="020B0604030504040204" pitchFamily="34" charset="-128"/>
            </a:endParaRPr>
          </a:p>
          <a:p>
            <a:pPr marL="358775" lvl="1" indent="-222250">
              <a:buFont typeface="+mj-lt"/>
              <a:buAutoNum type="arabicPeriod"/>
            </a:pPr>
            <a:r>
              <a:rPr lang="ja-JP" altLang="en-US" sz="1050">
                <a:solidFill>
                  <a:srgbClr val="374151"/>
                </a:solidFill>
                <a:latin typeface="Meiryo" panose="020B0604030504040204" pitchFamily="34" charset="-128"/>
                <a:ea typeface="Meiryo" panose="020B0604030504040204" pitchFamily="34" charset="-128"/>
              </a:rPr>
              <a:t>成長を望むなら、常に新しいことに挑戦してみましょう。</a:t>
            </a:r>
          </a:p>
          <a:p>
            <a:pPr marL="358775" lvl="1" indent="-222250">
              <a:buFont typeface="+mj-lt"/>
              <a:buAutoNum type="arabicPeriod"/>
            </a:pPr>
            <a:r>
              <a:rPr lang="ja-JP" altLang="en-US" sz="1050">
                <a:solidFill>
                  <a:srgbClr val="374151"/>
                </a:solidFill>
                <a:latin typeface="Meiryo" panose="020B0604030504040204" pitchFamily="34" charset="-128"/>
                <a:ea typeface="Meiryo" panose="020B0604030504040204" pitchFamily="34" charset="-128"/>
              </a:rPr>
              <a:t>初めての経験や失敗から学ぶことが、あなたをさらに成長させるキーとなります。</a:t>
            </a:r>
          </a:p>
        </p:txBody>
      </p:sp>
      <p:sp>
        <p:nvSpPr>
          <p:cNvPr id="9" name="テキスト ボックス 8">
            <a:extLst>
              <a:ext uri="{FF2B5EF4-FFF2-40B4-BE49-F238E27FC236}">
                <a16:creationId xmlns:a16="http://schemas.microsoft.com/office/drawing/2014/main" id="{1E9A8911-C302-0110-53C7-FB140A133CC6}"/>
              </a:ext>
            </a:extLst>
          </p:cNvPr>
          <p:cNvSpPr txBox="1"/>
          <p:nvPr/>
        </p:nvSpPr>
        <p:spPr>
          <a:xfrm>
            <a:off x="4572000" y="2773348"/>
            <a:ext cx="4479636" cy="3808735"/>
          </a:xfrm>
          <a:prstGeom prst="rect">
            <a:avLst/>
          </a:prstGeom>
          <a:noFill/>
        </p:spPr>
        <p:txBody>
          <a:bodyPr wrap="square">
            <a:spAutoFit/>
          </a:bodyPr>
          <a:lstStyle/>
          <a:p>
            <a:pPr marL="228600" indent="-228600" algn="l">
              <a:buFont typeface="+mj-lt"/>
              <a:buAutoNum type="arabicPeriod" startAt="4"/>
            </a:pPr>
            <a:r>
              <a:rPr lang="ja-JP" altLang="en-US" sz="1050" b="1" i="0">
                <a:solidFill>
                  <a:srgbClr val="374151"/>
                </a:solidFill>
                <a:effectLst/>
                <a:latin typeface="Meiryo" panose="020B0604030504040204" pitchFamily="34" charset="-128"/>
                <a:ea typeface="Meiryo" panose="020B0604030504040204" pitchFamily="34" charset="-128"/>
              </a:rPr>
              <a:t>挑戦的なプロジェクトに参加する</a:t>
            </a:r>
            <a:endParaRPr lang="ja-JP" altLang="en-US" sz="1050" b="0" i="0">
              <a:solidFill>
                <a:srgbClr val="374151"/>
              </a:solidFill>
              <a:effectLst/>
              <a:latin typeface="Meiryo" panose="020B0604030504040204" pitchFamily="34" charset="-128"/>
              <a:ea typeface="Meiryo" panose="020B0604030504040204" pitchFamily="34" charset="-128"/>
            </a:endParaRPr>
          </a:p>
          <a:p>
            <a:pPr marL="358775" lvl="1" indent="-222250">
              <a:buFont typeface="+mj-lt"/>
              <a:buAutoNum type="arabicPeriod"/>
            </a:pPr>
            <a:r>
              <a:rPr lang="ja-JP" altLang="en-US" sz="1050">
                <a:solidFill>
                  <a:srgbClr val="374151"/>
                </a:solidFill>
                <a:latin typeface="Meiryo" panose="020B0604030504040204" pitchFamily="34" charset="-128"/>
                <a:ea typeface="Meiryo" panose="020B0604030504040204" pitchFamily="34" charset="-128"/>
              </a:rPr>
              <a:t>成長を望むなら、常に新しいことに挑戦してみましょう。</a:t>
            </a:r>
          </a:p>
          <a:p>
            <a:pPr marL="358775" lvl="1" indent="-222250">
              <a:buFont typeface="+mj-lt"/>
              <a:buAutoNum type="arabicPeriod"/>
            </a:pPr>
            <a:r>
              <a:rPr lang="ja-JP" altLang="en-US" sz="1050">
                <a:solidFill>
                  <a:srgbClr val="374151"/>
                </a:solidFill>
                <a:latin typeface="Meiryo" panose="020B0604030504040204" pitchFamily="34" charset="-128"/>
                <a:ea typeface="Meiryo" panose="020B0604030504040204" pitchFamily="34" charset="-128"/>
              </a:rPr>
              <a:t>初めての経験や失敗から学ぶことが、あなたをさらに成長させるキーとなります。</a:t>
            </a:r>
            <a:endParaRPr lang="en-US" altLang="ja-JP" sz="1050" dirty="0">
              <a:solidFill>
                <a:srgbClr val="374151"/>
              </a:solidFill>
              <a:latin typeface="Meiryo" panose="020B0604030504040204" pitchFamily="34" charset="-128"/>
              <a:ea typeface="Meiryo" panose="020B0604030504040204" pitchFamily="34" charset="-128"/>
            </a:endParaRPr>
          </a:p>
          <a:p>
            <a:pPr marL="228600" indent="-228600" algn="l">
              <a:buFont typeface="+mj-lt"/>
              <a:buAutoNum type="arabicPeriod" startAt="5"/>
            </a:pPr>
            <a:r>
              <a:rPr lang="ja-JP" altLang="en-US" sz="1050" b="1" i="0">
                <a:solidFill>
                  <a:srgbClr val="374151"/>
                </a:solidFill>
                <a:effectLst/>
                <a:latin typeface="Meiryo" panose="020B0604030504040204" pitchFamily="34" charset="-128"/>
                <a:ea typeface="Meiryo" panose="020B0604030504040204" pitchFamily="34" charset="-128"/>
              </a:rPr>
              <a:t>学びを続ける</a:t>
            </a:r>
            <a:endParaRPr lang="ja-JP" altLang="en-US" sz="1050" b="0" i="0">
              <a:solidFill>
                <a:srgbClr val="374151"/>
              </a:solidFill>
              <a:effectLst/>
              <a:latin typeface="Meiryo" panose="020B0604030504040204" pitchFamily="34" charset="-128"/>
              <a:ea typeface="Meiryo" panose="020B0604030504040204" pitchFamily="34" charset="-128"/>
            </a:endParaRPr>
          </a:p>
          <a:p>
            <a:pPr marL="358775" lvl="1" indent="-222250">
              <a:buFont typeface="+mj-lt"/>
              <a:buAutoNum type="arabicPeriod"/>
            </a:pPr>
            <a:r>
              <a:rPr lang="ja-JP" altLang="en-US" sz="1050">
                <a:solidFill>
                  <a:srgbClr val="374151"/>
                </a:solidFill>
                <a:latin typeface="Meiryo" panose="020B0604030504040204" pitchFamily="34" charset="-128"/>
                <a:ea typeface="Meiryo" panose="020B0604030504040204" pitchFamily="34" charset="-128"/>
              </a:rPr>
              <a:t>新しいスキルや知識を身につけることで、あなたの視野や選択肢は広がります。</a:t>
            </a:r>
          </a:p>
          <a:p>
            <a:pPr marL="358775" lvl="1" indent="-222250">
              <a:buFont typeface="+mj-lt"/>
              <a:buAutoNum type="arabicPeriod"/>
            </a:pPr>
            <a:r>
              <a:rPr lang="ja-JP" altLang="en-US" sz="1050">
                <a:solidFill>
                  <a:srgbClr val="374151"/>
                </a:solidFill>
                <a:latin typeface="Meiryo" panose="020B0604030504040204" pitchFamily="34" charset="-128"/>
                <a:ea typeface="Meiryo" panose="020B0604030504040204" pitchFamily="34" charset="-128"/>
              </a:rPr>
              <a:t>セミナー、ワークショップ、オンラインコースなど、学びの機会を逃さないようにしましょう。</a:t>
            </a:r>
          </a:p>
          <a:p>
            <a:pPr algn="l">
              <a:buFont typeface="+mj-lt"/>
              <a:buAutoNum type="arabicPeriod" startAt="5"/>
            </a:pPr>
            <a:r>
              <a:rPr lang="ja-JP" altLang="en-US" sz="1050" b="1" i="0">
                <a:solidFill>
                  <a:srgbClr val="374151"/>
                </a:solidFill>
                <a:effectLst/>
                <a:latin typeface="Meiryo" panose="020B0604030504040204" pitchFamily="34" charset="-128"/>
                <a:ea typeface="Meiryo" panose="020B0604030504040204" pitchFamily="34" charset="-128"/>
              </a:rPr>
              <a:t>バランスを大切にする</a:t>
            </a:r>
            <a:endParaRPr lang="ja-JP" altLang="en-US" sz="1050" b="0" i="0">
              <a:solidFill>
                <a:srgbClr val="374151"/>
              </a:solidFill>
              <a:effectLst/>
              <a:latin typeface="Meiryo" panose="020B0604030504040204" pitchFamily="34" charset="-128"/>
              <a:ea typeface="Meiryo" panose="020B0604030504040204" pitchFamily="34" charset="-128"/>
            </a:endParaRPr>
          </a:p>
          <a:p>
            <a:pPr marL="358775" lvl="1" indent="-222250">
              <a:buFont typeface="+mj-lt"/>
              <a:buAutoNum type="arabicPeriod"/>
            </a:pPr>
            <a:r>
              <a:rPr lang="ja-JP" altLang="en-US" sz="1050">
                <a:solidFill>
                  <a:srgbClr val="374151"/>
                </a:solidFill>
                <a:latin typeface="Meiryo" panose="020B0604030504040204" pitchFamily="34" charset="-128"/>
                <a:ea typeface="Meiryo" panose="020B0604030504040204" pitchFamily="34" charset="-128"/>
              </a:rPr>
              <a:t>仕事だけでなく、私生活や趣味、健康など、人生全体のバランスを保つことが大切です。</a:t>
            </a:r>
          </a:p>
          <a:p>
            <a:pPr marL="358775" lvl="1" indent="-222250">
              <a:buFont typeface="+mj-lt"/>
              <a:buAutoNum type="arabicPeriod"/>
            </a:pPr>
            <a:r>
              <a:rPr lang="ja-JP" altLang="en-US" sz="1050">
                <a:solidFill>
                  <a:srgbClr val="374151"/>
                </a:solidFill>
                <a:latin typeface="Meiryo" panose="020B0604030504040204" pitchFamily="34" charset="-128"/>
                <a:ea typeface="Meiryo" panose="020B0604030504040204" pitchFamily="34" charset="-128"/>
              </a:rPr>
              <a:t>忙しいと感じたら、一息ついてリフレッシュする時間を持つように心がけましょう。</a:t>
            </a:r>
          </a:p>
          <a:p>
            <a:pPr algn="l">
              <a:buFont typeface="+mj-lt"/>
              <a:buAutoNum type="arabicPeriod" startAt="5"/>
            </a:pPr>
            <a:r>
              <a:rPr lang="ja-JP" altLang="en-US" sz="1050" b="1" i="0">
                <a:solidFill>
                  <a:srgbClr val="374151"/>
                </a:solidFill>
                <a:effectLst/>
                <a:latin typeface="Meiryo" panose="020B0604030504040204" pitchFamily="34" charset="-128"/>
                <a:ea typeface="Meiryo" panose="020B0604030504040204" pitchFamily="34" charset="-128"/>
              </a:rPr>
              <a:t>小さな行動を積み重ねる</a:t>
            </a:r>
            <a:endParaRPr lang="ja-JP" altLang="en-US" sz="1050" b="0" i="0">
              <a:solidFill>
                <a:srgbClr val="374151"/>
              </a:solidFill>
              <a:effectLst/>
              <a:latin typeface="Meiryo" panose="020B0604030504040204" pitchFamily="34" charset="-128"/>
              <a:ea typeface="Meiryo" panose="020B0604030504040204" pitchFamily="34" charset="-128"/>
            </a:endParaRPr>
          </a:p>
          <a:p>
            <a:pPr marL="358775" lvl="1" indent="-222250">
              <a:buFont typeface="+mj-lt"/>
              <a:buAutoNum type="arabicPeriod"/>
            </a:pPr>
            <a:r>
              <a:rPr lang="ja-JP" altLang="en-US" sz="1050">
                <a:solidFill>
                  <a:srgbClr val="374151"/>
                </a:solidFill>
                <a:latin typeface="Meiryo" panose="020B0604030504040204" pitchFamily="34" charset="-128"/>
                <a:ea typeface="Meiryo" panose="020B0604030504040204" pitchFamily="34" charset="-128"/>
              </a:rPr>
              <a:t>未来の自分を想像して、その姿に向かって毎日一歩ずつ進んでみましょう。</a:t>
            </a:r>
          </a:p>
          <a:p>
            <a:pPr marL="358775" lvl="1" indent="-222250">
              <a:buFont typeface="+mj-lt"/>
              <a:buAutoNum type="arabicPeriod"/>
            </a:pPr>
            <a:r>
              <a:rPr lang="ja-JP" altLang="en-US" sz="1050">
                <a:solidFill>
                  <a:srgbClr val="374151"/>
                </a:solidFill>
                <a:latin typeface="Meiryo" panose="020B0604030504040204" pitchFamily="34" charset="-128"/>
                <a:ea typeface="Meiryo" panose="020B0604030504040204" pitchFamily="34" charset="-128"/>
              </a:rPr>
              <a:t>小さな努力が積み重なって、大きな変化を生むことがあります。</a:t>
            </a:r>
          </a:p>
          <a:p>
            <a:pPr algn="l"/>
            <a:endParaRPr lang="en-US" altLang="ja-JP" sz="1050" b="0" i="0" dirty="0">
              <a:solidFill>
                <a:srgbClr val="374151"/>
              </a:solidFill>
              <a:effectLst/>
              <a:latin typeface="Meiryo" panose="020B0604030504040204" pitchFamily="34" charset="-128"/>
              <a:ea typeface="Meiryo" panose="020B0604030504040204" pitchFamily="34" charset="-128"/>
            </a:endParaRPr>
          </a:p>
          <a:p>
            <a:pPr algn="l"/>
            <a:r>
              <a:rPr lang="ja-JP" altLang="en-US" sz="1050" b="0" i="0">
                <a:solidFill>
                  <a:srgbClr val="374151"/>
                </a:solidFill>
                <a:effectLst/>
                <a:latin typeface="Meiryo" panose="020B0604030504040204" pitchFamily="34" charset="-128"/>
                <a:ea typeface="Meiryo" panose="020B0604030504040204" pitchFamily="34" charset="-128"/>
              </a:rPr>
              <a:t>あなたのこれからの人生やキャリアについて、不安や迷いがあることは自然なことです。しかし、自分の価値観をしっかりと持ち、常に成長を目指す姿勢で向き合っていれば、あなたの道はきっと明るく開けるでしょう。</a:t>
            </a:r>
          </a:p>
        </p:txBody>
      </p:sp>
      <p:sp>
        <p:nvSpPr>
          <p:cNvPr id="11" name="テキスト ボックス 10">
            <a:extLst>
              <a:ext uri="{FF2B5EF4-FFF2-40B4-BE49-F238E27FC236}">
                <a16:creationId xmlns:a16="http://schemas.microsoft.com/office/drawing/2014/main" id="{6FF55787-FA7C-BF5B-1401-9F0E5C97D7F4}"/>
              </a:ext>
            </a:extLst>
          </p:cNvPr>
          <p:cNvSpPr txBox="1"/>
          <p:nvPr/>
        </p:nvSpPr>
        <p:spPr>
          <a:xfrm>
            <a:off x="175491" y="893804"/>
            <a:ext cx="4396509" cy="1546577"/>
          </a:xfrm>
          <a:prstGeom prst="rect">
            <a:avLst/>
          </a:prstGeom>
          <a:noFill/>
        </p:spPr>
        <p:txBody>
          <a:bodyPr wrap="square">
            <a:spAutoFit/>
          </a:bodyPr>
          <a:lstStyle/>
          <a:p>
            <a:r>
              <a:rPr lang="en-US" altLang="ja-JP" sz="1050" dirty="0">
                <a:effectLst/>
                <a:latin typeface="Meiryo" panose="020B0604030504040204" pitchFamily="34" charset="-128"/>
                <a:ea typeface="Meiryo" panose="020B0604030504040204" pitchFamily="34" charset="-128"/>
              </a:rPr>
              <a:t>###</a:t>
            </a:r>
            <a:r>
              <a:rPr lang="ja-JP" altLang="en-US" sz="1050">
                <a:effectLst/>
                <a:latin typeface="Meiryo" panose="020B0604030504040204" pitchFamily="34" charset="-128"/>
                <a:ea typeface="Meiryo" panose="020B0604030504040204" pitchFamily="34" charset="-128"/>
              </a:rPr>
              <a:t>設定 </a:t>
            </a:r>
            <a:endParaRPr lang="en-US" altLang="ja-JP" sz="1050" dirty="0">
              <a:effectLst/>
              <a:latin typeface="Meiryo" panose="020B0604030504040204" pitchFamily="34" charset="-128"/>
              <a:ea typeface="Meiryo" panose="020B0604030504040204" pitchFamily="34" charset="-128"/>
            </a:endParaRPr>
          </a:p>
          <a:p>
            <a:r>
              <a:rPr lang="ja-JP" altLang="en-US" sz="1050" b="1">
                <a:effectLst/>
                <a:latin typeface="Meiryo" panose="020B0604030504040204" pitchFamily="34" charset="-128"/>
                <a:ea typeface="Meiryo" panose="020B0604030504040204" pitchFamily="34" charset="-128"/>
              </a:rPr>
              <a:t>　</a:t>
            </a:r>
            <a:r>
              <a:rPr lang="ja-JP" altLang="en-US" sz="1050" b="1" u="sng">
                <a:effectLst/>
                <a:latin typeface="Meiryo" panose="020B0604030504040204" pitchFamily="34" charset="-128"/>
                <a:ea typeface="Meiryo" panose="020B0604030504040204" pitchFamily="34" charset="-128"/>
              </a:rPr>
              <a:t>あなたは世界的に有名な哲学者である </a:t>
            </a:r>
            <a:endParaRPr lang="en-US" altLang="ja-JP" sz="1050" b="1" u="sng" dirty="0">
              <a:effectLst/>
              <a:latin typeface="Meiryo" panose="020B0604030504040204" pitchFamily="34" charset="-128"/>
              <a:ea typeface="Meiryo" panose="020B0604030504040204" pitchFamily="34" charset="-128"/>
            </a:endParaRPr>
          </a:p>
          <a:p>
            <a:r>
              <a:rPr lang="en-US" altLang="ja-JP" sz="1050" dirty="0">
                <a:effectLst/>
                <a:latin typeface="Meiryo" panose="020B0604030504040204" pitchFamily="34" charset="-128"/>
                <a:ea typeface="Meiryo" panose="020B0604030504040204" pitchFamily="34" charset="-128"/>
              </a:rPr>
              <a:t>###</a:t>
            </a:r>
            <a:r>
              <a:rPr lang="ja-JP" altLang="en-US" sz="1050">
                <a:effectLst/>
                <a:latin typeface="Meiryo" panose="020B0604030504040204" pitchFamily="34" charset="-128"/>
                <a:ea typeface="Meiryo" panose="020B0604030504040204" pitchFamily="34" charset="-128"/>
              </a:rPr>
              <a:t>命令 </a:t>
            </a:r>
            <a:endParaRPr lang="en-US" altLang="ja-JP" sz="1050" dirty="0">
              <a:effectLst/>
              <a:latin typeface="Meiryo" panose="020B0604030504040204" pitchFamily="34" charset="-128"/>
              <a:ea typeface="Meiryo" panose="020B0604030504040204" pitchFamily="34" charset="-128"/>
            </a:endParaRPr>
          </a:p>
          <a:p>
            <a:r>
              <a:rPr lang="ja-JP" altLang="en-US" sz="1050">
                <a:effectLst/>
                <a:latin typeface="Meiryo" panose="020B0604030504040204" pitchFamily="34" charset="-128"/>
                <a:ea typeface="Meiryo" panose="020B0604030504040204" pitchFamily="34" charset="-128"/>
              </a:rPr>
              <a:t>　人生の悩みにどのように向きあえばいいのか説明せよ </a:t>
            </a:r>
            <a:endParaRPr lang="en-US" altLang="ja-JP" sz="1050" dirty="0">
              <a:effectLst/>
              <a:latin typeface="Meiryo" panose="020B0604030504040204" pitchFamily="34" charset="-128"/>
              <a:ea typeface="Meiryo" panose="020B0604030504040204" pitchFamily="34" charset="-128"/>
            </a:endParaRPr>
          </a:p>
          <a:p>
            <a:r>
              <a:rPr lang="en-US" altLang="ja-JP" sz="1050" dirty="0">
                <a:effectLst/>
                <a:latin typeface="Meiryo" panose="020B0604030504040204" pitchFamily="34" charset="-128"/>
                <a:ea typeface="Meiryo" panose="020B0604030504040204" pitchFamily="34" charset="-128"/>
              </a:rPr>
              <a:t>###</a:t>
            </a:r>
            <a:r>
              <a:rPr lang="ja-JP" altLang="en-US" sz="1050">
                <a:effectLst/>
                <a:latin typeface="Meiryo" panose="020B0604030504040204" pitchFamily="34" charset="-128"/>
                <a:ea typeface="Meiryo" panose="020B0604030504040204" pitchFamily="34" charset="-128"/>
              </a:rPr>
              <a:t>対象 </a:t>
            </a:r>
            <a:endParaRPr lang="en-US" altLang="ja-JP" sz="1050" dirty="0">
              <a:effectLst/>
              <a:latin typeface="Meiryo" panose="020B0604030504040204" pitchFamily="34" charset="-128"/>
              <a:ea typeface="Meiryo" panose="020B0604030504040204" pitchFamily="34" charset="-128"/>
            </a:endParaRPr>
          </a:p>
          <a:p>
            <a:r>
              <a:rPr lang="ja-JP" altLang="en-US" sz="1050">
                <a:effectLst/>
                <a:latin typeface="Meiryo" panose="020B0604030504040204" pitchFamily="34" charset="-128"/>
                <a:ea typeface="Meiryo" panose="020B0604030504040204" pitchFamily="34" charset="-128"/>
              </a:rPr>
              <a:t>　</a:t>
            </a:r>
            <a:r>
              <a:rPr lang="en-US" altLang="ja-JP" sz="1050" dirty="0">
                <a:effectLst/>
                <a:latin typeface="Meiryo" panose="020B0604030504040204" pitchFamily="34" charset="-128"/>
                <a:ea typeface="Meiryo" panose="020B0604030504040204" pitchFamily="34" charset="-128"/>
              </a:rPr>
              <a:t>30</a:t>
            </a:r>
            <a:r>
              <a:rPr lang="ja-JP" altLang="en-US" sz="1050">
                <a:effectLst/>
                <a:latin typeface="Meiryo" panose="020B0604030504040204" pitchFamily="34" charset="-128"/>
                <a:ea typeface="Meiryo" panose="020B0604030504040204" pitchFamily="34" charset="-128"/>
              </a:rPr>
              <a:t>歳代のビジネス・パーソン </a:t>
            </a:r>
            <a:endParaRPr lang="en-US" altLang="ja-JP" sz="1050" dirty="0">
              <a:effectLst/>
              <a:latin typeface="Meiryo" panose="020B0604030504040204" pitchFamily="34" charset="-128"/>
              <a:ea typeface="Meiryo" panose="020B0604030504040204" pitchFamily="34" charset="-128"/>
            </a:endParaRPr>
          </a:p>
          <a:p>
            <a:r>
              <a:rPr lang="ja-JP" altLang="en-US" sz="1050">
                <a:effectLst/>
                <a:latin typeface="Meiryo" panose="020B0604030504040204" pitchFamily="34" charset="-128"/>
                <a:ea typeface="Meiryo" panose="020B0604030504040204" pitchFamily="34" charset="-128"/>
              </a:rPr>
              <a:t>　いまの仕事は順調でやり甲斐を感じている </a:t>
            </a:r>
            <a:endParaRPr lang="en-US" altLang="ja-JP" sz="1050" dirty="0">
              <a:effectLst/>
              <a:latin typeface="Meiryo" panose="020B0604030504040204" pitchFamily="34" charset="-128"/>
              <a:ea typeface="Meiryo" panose="020B0604030504040204" pitchFamily="34" charset="-128"/>
            </a:endParaRPr>
          </a:p>
          <a:p>
            <a:r>
              <a:rPr lang="ja-JP" altLang="en-US" sz="1050">
                <a:effectLst/>
                <a:latin typeface="Meiryo" panose="020B0604030504040204" pitchFamily="34" charset="-128"/>
                <a:ea typeface="Meiryo" panose="020B0604030504040204" pitchFamily="34" charset="-128"/>
              </a:rPr>
              <a:t>　さらに自分を成長させたいと考えている </a:t>
            </a:r>
            <a:endParaRPr lang="en-US" altLang="ja-JP" sz="1050" dirty="0">
              <a:effectLst/>
              <a:latin typeface="Meiryo" panose="020B0604030504040204" pitchFamily="34" charset="-128"/>
              <a:ea typeface="Meiryo" panose="020B0604030504040204" pitchFamily="34" charset="-128"/>
            </a:endParaRPr>
          </a:p>
          <a:p>
            <a:r>
              <a:rPr lang="ja-JP" altLang="en-US" sz="1050">
                <a:effectLst/>
                <a:latin typeface="Meiryo" panose="020B0604030504040204" pitchFamily="34" charset="-128"/>
                <a:ea typeface="Meiryo" panose="020B0604030504040204" pitchFamily="34" charset="-128"/>
              </a:rPr>
              <a:t>　自分の今後のキャリアについて、どうすればいいかが分からない </a:t>
            </a:r>
            <a:endParaRPr lang="en-US" altLang="ja-JP" sz="1050" dirty="0">
              <a:effectLst/>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B281512F-F54B-DF30-1E69-6C64AE3F001A}"/>
              </a:ext>
            </a:extLst>
          </p:cNvPr>
          <p:cNvSpPr txBox="1"/>
          <p:nvPr/>
        </p:nvSpPr>
        <p:spPr>
          <a:xfrm>
            <a:off x="4562764" y="894662"/>
            <a:ext cx="4414981" cy="1384995"/>
          </a:xfrm>
          <a:prstGeom prst="rect">
            <a:avLst/>
          </a:prstGeom>
          <a:noFill/>
        </p:spPr>
        <p:txBody>
          <a:bodyPr wrap="square">
            <a:spAutoFit/>
          </a:bodyPr>
          <a:lstStyle/>
          <a:p>
            <a:r>
              <a:rPr lang="en-US" altLang="ja-JP" sz="1050" dirty="0">
                <a:effectLst/>
                <a:latin typeface="Meiryo" panose="020B0604030504040204" pitchFamily="34" charset="-128"/>
                <a:ea typeface="Meiryo" panose="020B0604030504040204" pitchFamily="34" charset="-128"/>
              </a:rPr>
              <a:t>###</a:t>
            </a:r>
            <a:r>
              <a:rPr lang="ja-JP" altLang="en-US" sz="1050">
                <a:effectLst/>
                <a:latin typeface="Meiryo" panose="020B0604030504040204" pitchFamily="34" charset="-128"/>
                <a:ea typeface="Meiryo" panose="020B0604030504040204" pitchFamily="34" charset="-128"/>
              </a:rPr>
              <a:t>記載すべき内容 </a:t>
            </a:r>
            <a:endParaRPr lang="en-US" altLang="ja-JP" sz="1050" dirty="0">
              <a:effectLst/>
              <a:latin typeface="Meiryo" panose="020B0604030504040204" pitchFamily="34" charset="-128"/>
              <a:ea typeface="Meiryo" panose="020B0604030504040204" pitchFamily="34" charset="-128"/>
            </a:endParaRPr>
          </a:p>
          <a:p>
            <a:pPr marL="136525" lvl="1"/>
            <a:r>
              <a:rPr lang="ja-JP" altLang="en-US" sz="1050">
                <a:effectLst/>
                <a:latin typeface="Meiryo" panose="020B0604030504040204" pitchFamily="34" charset="-128"/>
                <a:ea typeface="Meiryo" panose="020B0604030504040204" pitchFamily="34" charset="-128"/>
              </a:rPr>
              <a:t>自分のこれからの人生を考え、キャリアを考える上での参考になる考え方や指針を示す </a:t>
            </a:r>
            <a:endParaRPr lang="en-US" altLang="ja-JP" sz="1050" dirty="0">
              <a:effectLst/>
              <a:latin typeface="Meiryo" panose="020B0604030504040204" pitchFamily="34" charset="-128"/>
              <a:ea typeface="Meiryo" panose="020B0604030504040204" pitchFamily="34" charset="-128"/>
            </a:endParaRPr>
          </a:p>
          <a:p>
            <a:r>
              <a:rPr lang="ja-JP" altLang="en-US" sz="1050">
                <a:effectLst/>
                <a:latin typeface="Meiryo" panose="020B0604030504040204" pitchFamily="34" charset="-128"/>
                <a:ea typeface="Meiryo" panose="020B0604030504040204" pitchFamily="34" charset="-128"/>
              </a:rPr>
              <a:t>　具体的にどのような行動をとればいいのかを示す </a:t>
            </a:r>
            <a:endParaRPr lang="en-US" altLang="ja-JP" sz="1050" dirty="0">
              <a:effectLst/>
              <a:latin typeface="Meiryo" panose="020B0604030504040204" pitchFamily="34" charset="-128"/>
              <a:ea typeface="Meiryo" panose="020B0604030504040204" pitchFamily="34" charset="-128"/>
            </a:endParaRPr>
          </a:p>
          <a:p>
            <a:r>
              <a:rPr lang="en-US" altLang="ja-JP" sz="1050" dirty="0">
                <a:effectLst/>
                <a:latin typeface="Meiryo" panose="020B0604030504040204" pitchFamily="34" charset="-128"/>
                <a:ea typeface="Meiryo" panose="020B0604030504040204" pitchFamily="34" charset="-128"/>
              </a:rPr>
              <a:t>###</a:t>
            </a:r>
            <a:r>
              <a:rPr lang="ja-JP" altLang="en-US" sz="1050">
                <a:effectLst/>
                <a:latin typeface="Meiryo" panose="020B0604030504040204" pitchFamily="34" charset="-128"/>
                <a:ea typeface="Meiryo" panose="020B0604030504040204" pitchFamily="34" charset="-128"/>
              </a:rPr>
              <a:t>条件 </a:t>
            </a:r>
            <a:endParaRPr lang="en-US" altLang="ja-JP" sz="1050" dirty="0">
              <a:effectLst/>
              <a:latin typeface="Meiryo" panose="020B0604030504040204" pitchFamily="34" charset="-128"/>
              <a:ea typeface="Meiryo" panose="020B0604030504040204" pitchFamily="34" charset="-128"/>
            </a:endParaRPr>
          </a:p>
          <a:p>
            <a:r>
              <a:rPr lang="ja-JP" altLang="en-US" sz="1050">
                <a:effectLst/>
                <a:latin typeface="Meiryo" panose="020B0604030504040204" pitchFamily="34" charset="-128"/>
                <a:ea typeface="Meiryo" panose="020B0604030504040204" pitchFamily="34" charset="-128"/>
              </a:rPr>
              <a:t>　箇条書きにする </a:t>
            </a:r>
            <a:endParaRPr lang="en-US" altLang="ja-JP" sz="1050" dirty="0">
              <a:effectLst/>
              <a:latin typeface="Meiryo" panose="020B0604030504040204" pitchFamily="34" charset="-128"/>
              <a:ea typeface="Meiryo" panose="020B0604030504040204" pitchFamily="34" charset="-128"/>
            </a:endParaRPr>
          </a:p>
          <a:p>
            <a:r>
              <a:rPr lang="ja-JP" altLang="en-US" sz="1050">
                <a:effectLst/>
                <a:latin typeface="Meiryo" panose="020B0604030504040204" pitchFamily="34" charset="-128"/>
                <a:ea typeface="Meiryo" panose="020B0604030504040204" pitchFamily="34" charset="-128"/>
              </a:rPr>
              <a:t>　難しい言葉を使わない</a:t>
            </a:r>
            <a:endParaRPr lang="en-US" altLang="ja-JP" sz="1050" dirty="0">
              <a:effectLst/>
              <a:latin typeface="Meiryo" panose="020B0604030504040204" pitchFamily="34" charset="-128"/>
              <a:ea typeface="Meiryo" panose="020B0604030504040204" pitchFamily="34" charset="-128"/>
            </a:endParaRPr>
          </a:p>
          <a:p>
            <a:r>
              <a:rPr lang="ja-JP" altLang="en-US" sz="1050">
                <a:effectLst/>
                <a:latin typeface="Meiryo" panose="020B0604030504040204" pitchFamily="34" charset="-128"/>
                <a:ea typeface="Meiryo" panose="020B0604030504040204" pitchFamily="34" charset="-128"/>
              </a:rPr>
              <a:t>　語りかけるような表現にする</a:t>
            </a:r>
            <a:endParaRPr lang="en" altLang="ja-JP" sz="1050" b="0" i="0" dirty="0">
              <a:solidFill>
                <a:srgbClr val="343541"/>
              </a:solidFill>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4340237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57F380C1-47FA-4CC4-1456-788EE52F5397}"/>
              </a:ext>
            </a:extLst>
          </p:cNvPr>
          <p:cNvSpPr/>
          <p:nvPr/>
        </p:nvSpPr>
        <p:spPr>
          <a:xfrm>
            <a:off x="106219" y="771306"/>
            <a:ext cx="8913090" cy="1791575"/>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FE9355FE-F3C7-B359-195E-AB0C5CEC3747}"/>
              </a:ext>
            </a:extLst>
          </p:cNvPr>
          <p:cNvSpPr/>
          <p:nvPr/>
        </p:nvSpPr>
        <p:spPr>
          <a:xfrm>
            <a:off x="110837" y="2641600"/>
            <a:ext cx="8913090" cy="395000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84B2EB4E-6AF8-A2E5-176C-E115ECE0EDBE}"/>
              </a:ext>
            </a:extLst>
          </p:cNvPr>
          <p:cNvSpPr>
            <a:spLocks noGrp="1"/>
          </p:cNvSpPr>
          <p:nvPr>
            <p:ph type="title"/>
          </p:nvPr>
        </p:nvSpPr>
        <p:spPr/>
        <p:txBody>
          <a:bodyPr/>
          <a:lstStyle/>
          <a:p>
            <a:r>
              <a:rPr kumimoji="1" lang="en-US" altLang="ja-JP" dirty="0"/>
              <a:t>ChatGPT</a:t>
            </a:r>
            <a:r>
              <a:rPr kumimoji="1" lang="ja-JP" altLang="en-US" dirty="0"/>
              <a:t>（</a:t>
            </a:r>
            <a:r>
              <a:rPr kumimoji="1" lang="en-US" altLang="ja-JP" dirty="0"/>
              <a:t>GPT-4</a:t>
            </a:r>
            <a:r>
              <a:rPr kumimoji="1" lang="ja-JP" altLang="en-US" dirty="0"/>
              <a:t>）に聞いてみた</a:t>
            </a:r>
            <a:r>
              <a:rPr kumimoji="1" lang="en-US" altLang="ja-JP" dirty="0"/>
              <a:t> 3</a:t>
            </a:r>
            <a:endParaRPr kumimoji="1" lang="ja-JP" altLang="en-US" dirty="0"/>
          </a:p>
        </p:txBody>
      </p:sp>
      <p:sp>
        <p:nvSpPr>
          <p:cNvPr id="8" name="テキスト ボックス 7">
            <a:extLst>
              <a:ext uri="{FF2B5EF4-FFF2-40B4-BE49-F238E27FC236}">
                <a16:creationId xmlns:a16="http://schemas.microsoft.com/office/drawing/2014/main" id="{3E7C9C3C-9446-9E10-37BB-6AC7C8D1C5DE}"/>
              </a:ext>
            </a:extLst>
          </p:cNvPr>
          <p:cNvSpPr txBox="1"/>
          <p:nvPr/>
        </p:nvSpPr>
        <p:spPr>
          <a:xfrm>
            <a:off x="138546" y="2773348"/>
            <a:ext cx="4433454" cy="3647152"/>
          </a:xfrm>
          <a:prstGeom prst="rect">
            <a:avLst/>
          </a:prstGeom>
          <a:noFill/>
        </p:spPr>
        <p:txBody>
          <a:bodyPr wrap="square">
            <a:spAutoFit/>
          </a:bodyPr>
          <a:lstStyle/>
          <a:p>
            <a:pPr algn="l"/>
            <a:r>
              <a:rPr lang="ja-JP" altLang="en-US" sz="1050" b="0" i="0">
                <a:solidFill>
                  <a:srgbClr val="374151"/>
                </a:solidFill>
                <a:effectLst/>
                <a:latin typeface="Meiryo" panose="020B0604030504040204" pitchFamily="34" charset="-128"/>
                <a:ea typeface="Meiryo" panose="020B0604030504040204" pitchFamily="34" charset="-128"/>
              </a:rPr>
              <a:t>あなたが</a:t>
            </a:r>
            <a:r>
              <a:rPr lang="en-US" altLang="ja-JP" sz="1050" b="0" i="0" dirty="0">
                <a:solidFill>
                  <a:srgbClr val="374151"/>
                </a:solidFill>
                <a:effectLst/>
                <a:latin typeface="Meiryo" panose="020B0604030504040204" pitchFamily="34" charset="-128"/>
                <a:ea typeface="Meiryo" panose="020B0604030504040204" pitchFamily="34" charset="-128"/>
              </a:rPr>
              <a:t>30</a:t>
            </a:r>
            <a:r>
              <a:rPr lang="ja-JP" altLang="en-US" sz="1050" b="0" i="0">
                <a:solidFill>
                  <a:srgbClr val="374151"/>
                </a:solidFill>
                <a:effectLst/>
                <a:latin typeface="Meiryo" panose="020B0604030504040204" pitchFamily="34" charset="-128"/>
                <a:ea typeface="Meiryo" panose="020B0604030504040204" pitchFamily="34" charset="-128"/>
              </a:rPr>
              <a:t>歳代のビジネス・パーソンとして、これからのキャリアと人生についての悩みを抱えていること、理解しています。あなたの状況を考慮して、人生とキャリアにおける向き合い方や行動指針を以下のように示します。</a:t>
            </a:r>
            <a:endParaRPr lang="en-US" altLang="ja-JP" sz="1050" b="0" i="0" dirty="0">
              <a:solidFill>
                <a:srgbClr val="374151"/>
              </a:solidFill>
              <a:effectLst/>
              <a:latin typeface="Meiryo" panose="020B0604030504040204" pitchFamily="34" charset="-128"/>
              <a:ea typeface="Meiryo" panose="020B0604030504040204" pitchFamily="34" charset="-128"/>
            </a:endParaRPr>
          </a:p>
          <a:p>
            <a:pPr algn="l"/>
            <a:endParaRPr lang="ja-JP" altLang="en-US" sz="1050" b="0" i="0">
              <a:solidFill>
                <a:srgbClr val="374151"/>
              </a:solidFill>
              <a:effectLst/>
              <a:latin typeface="Meiryo" panose="020B0604030504040204" pitchFamily="34" charset="-128"/>
              <a:ea typeface="Meiryo" panose="020B0604030504040204" pitchFamily="34" charset="-128"/>
            </a:endParaRPr>
          </a:p>
          <a:p>
            <a:pPr algn="l">
              <a:buFont typeface="+mj-lt"/>
              <a:buAutoNum type="arabicPeriod"/>
            </a:pPr>
            <a:r>
              <a:rPr lang="ja-JP" altLang="en-US" sz="1050" b="1" i="0">
                <a:solidFill>
                  <a:srgbClr val="374151"/>
                </a:solidFill>
                <a:effectLst/>
                <a:latin typeface="Meiryo" panose="020B0604030504040204" pitchFamily="34" charset="-128"/>
                <a:ea typeface="Meiryo" panose="020B0604030504040204" pitchFamily="34" charset="-128"/>
              </a:rPr>
              <a:t>内なる声を聴く</a:t>
            </a:r>
          </a:p>
          <a:p>
            <a:pPr marL="266700" lvl="1" indent="-176213">
              <a:buFont typeface="Arial" panose="020B0604020202020204" pitchFamily="34" charset="0"/>
              <a:buChar char="•"/>
            </a:pPr>
            <a:r>
              <a:rPr lang="ja-JP" altLang="en-US" sz="1050" i="0">
                <a:solidFill>
                  <a:srgbClr val="374151"/>
                </a:solidFill>
                <a:effectLst/>
                <a:latin typeface="Meiryo" panose="020B0604030504040204" pitchFamily="34" charset="-128"/>
                <a:ea typeface="Meiryo" panose="020B0604030504040204" pitchFamily="34" charset="-128"/>
              </a:rPr>
              <a:t>毎日の中で、静かな時間を持ち、自分の心の声に耳を傾けてみましょう。</a:t>
            </a:r>
          </a:p>
          <a:p>
            <a:pPr marL="266700" lvl="1" indent="-176213">
              <a:buFont typeface="Arial" panose="020B0604020202020204" pitchFamily="34" charset="0"/>
              <a:buChar char="•"/>
            </a:pPr>
            <a:r>
              <a:rPr lang="ja-JP" altLang="en-US" sz="1050" i="0">
                <a:solidFill>
                  <a:srgbClr val="374151"/>
                </a:solidFill>
                <a:effectLst/>
                <a:latin typeface="Meiryo" panose="020B0604030504040204" pitchFamily="34" charset="-128"/>
                <a:ea typeface="Meiryo" panose="020B0604030504040204" pitchFamily="34" charset="-128"/>
              </a:rPr>
              <a:t>それはあなたの魂の声であり、真の目的や道を示してくれることがあります。</a:t>
            </a:r>
          </a:p>
          <a:p>
            <a:pPr algn="l">
              <a:buFont typeface="+mj-lt"/>
              <a:buAutoNum type="arabicPeriod"/>
            </a:pPr>
            <a:r>
              <a:rPr lang="ja-JP" altLang="en-US" sz="1050" b="1" i="0">
                <a:solidFill>
                  <a:srgbClr val="374151"/>
                </a:solidFill>
                <a:effectLst/>
                <a:latin typeface="Meiryo" panose="020B0604030504040204" pitchFamily="34" charset="-128"/>
                <a:ea typeface="Meiryo" panose="020B0604030504040204" pitchFamily="34" charset="-128"/>
              </a:rPr>
              <a:t>瞑想を取り入れる</a:t>
            </a:r>
          </a:p>
          <a:p>
            <a:pPr marL="228600" lvl="1" indent="-174625">
              <a:buFont typeface="Arial" panose="020B0604020202020204" pitchFamily="34" charset="0"/>
              <a:buChar char="•"/>
            </a:pPr>
            <a:r>
              <a:rPr lang="ja-JP" altLang="en-US" sz="1050" i="0">
                <a:solidFill>
                  <a:srgbClr val="374151"/>
                </a:solidFill>
                <a:effectLst/>
                <a:latin typeface="Meiryo" panose="020B0604030504040204" pitchFamily="34" charset="-128"/>
                <a:ea typeface="Meiryo" panose="020B0604030504040204" pitchFamily="34" charset="-128"/>
              </a:rPr>
              <a:t>瞑想は、心を落ち着かせ、宇宙や高次の存在と繋がる手段の一つです。</a:t>
            </a:r>
          </a:p>
          <a:p>
            <a:pPr marL="228600" lvl="1" indent="-174625">
              <a:buFont typeface="Arial" panose="020B0604020202020204" pitchFamily="34" charset="0"/>
              <a:buChar char="•"/>
            </a:pPr>
            <a:r>
              <a:rPr lang="ja-JP" altLang="en-US" sz="1050" i="0">
                <a:solidFill>
                  <a:srgbClr val="374151"/>
                </a:solidFill>
                <a:effectLst/>
                <a:latin typeface="Meiryo" panose="020B0604030504040204" pitchFamily="34" charset="-128"/>
                <a:ea typeface="Meiryo" panose="020B0604030504040204" pitchFamily="34" charset="-128"/>
              </a:rPr>
              <a:t>毎日の瞑想を通して、内なる平和や答えを見つけることができます。</a:t>
            </a:r>
          </a:p>
          <a:p>
            <a:pPr algn="l">
              <a:buFont typeface="+mj-lt"/>
              <a:buAutoNum type="arabicPeriod"/>
            </a:pPr>
            <a:r>
              <a:rPr lang="ja-JP" altLang="en-US" sz="1050" b="1" i="0">
                <a:solidFill>
                  <a:srgbClr val="374151"/>
                </a:solidFill>
                <a:effectLst/>
                <a:latin typeface="Meiryo" panose="020B0604030504040204" pitchFamily="34" charset="-128"/>
                <a:ea typeface="Meiryo" panose="020B0604030504040204" pitchFamily="34" charset="-128"/>
              </a:rPr>
              <a:t>エネルギーを浄化する</a:t>
            </a:r>
          </a:p>
          <a:p>
            <a:pPr marL="228600" lvl="1" indent="-174625">
              <a:buFont typeface="Arial" panose="020B0604020202020204" pitchFamily="34" charset="0"/>
              <a:buChar char="•"/>
            </a:pPr>
            <a:r>
              <a:rPr lang="ja-JP" altLang="en-US" sz="1050" i="0">
                <a:solidFill>
                  <a:srgbClr val="374151"/>
                </a:solidFill>
                <a:effectLst/>
                <a:latin typeface="Meiryo" panose="020B0604030504040204" pitchFamily="34" charset="-128"/>
                <a:ea typeface="Meiryo" panose="020B0604030504040204" pitchFamily="34" charset="-128"/>
              </a:rPr>
              <a:t>身の回りの物や環境、自分のエネルギーを時々浄化することで、クリアな視点を保ちやすくなります。</a:t>
            </a:r>
          </a:p>
          <a:p>
            <a:pPr marL="228600" lvl="1" indent="-174625">
              <a:buFont typeface="Arial" panose="020B0604020202020204" pitchFamily="34" charset="0"/>
              <a:buChar char="•"/>
            </a:pPr>
            <a:r>
              <a:rPr lang="ja-JP" altLang="en-US" sz="1050" i="0">
                <a:solidFill>
                  <a:srgbClr val="374151"/>
                </a:solidFill>
                <a:effectLst/>
                <a:latin typeface="Meiryo" panose="020B0604030504040204" pitchFamily="34" charset="-128"/>
                <a:ea typeface="Meiryo" panose="020B0604030504040204" pitchFamily="34" charset="-128"/>
              </a:rPr>
              <a:t>塩風呂やセージのスモーク、クリスタルを用いた浄化など、さまざまな方法があります。</a:t>
            </a:r>
          </a:p>
          <a:p>
            <a:pPr algn="l">
              <a:buFont typeface="+mj-lt"/>
              <a:buAutoNum type="arabicPeriod"/>
            </a:pPr>
            <a:r>
              <a:rPr lang="ja-JP" altLang="en-US" sz="1050" b="1" i="0">
                <a:solidFill>
                  <a:srgbClr val="374151"/>
                </a:solidFill>
                <a:effectLst/>
                <a:latin typeface="Meiryo" panose="020B0604030504040204" pitchFamily="34" charset="-128"/>
                <a:ea typeface="Meiryo" panose="020B0604030504040204" pitchFamily="34" charset="-128"/>
              </a:rPr>
              <a:t>直感を信じる</a:t>
            </a:r>
          </a:p>
          <a:p>
            <a:pPr marL="228600" lvl="1" indent="-174625">
              <a:buFont typeface="Arial" panose="020B0604020202020204" pitchFamily="34" charset="0"/>
              <a:buChar char="•"/>
            </a:pPr>
            <a:r>
              <a:rPr lang="ja-JP" altLang="en-US" sz="1050" i="0">
                <a:solidFill>
                  <a:srgbClr val="374151"/>
                </a:solidFill>
                <a:effectLst/>
                <a:latin typeface="Meiryo" panose="020B0604030504040204" pitchFamily="34" charset="-128"/>
                <a:ea typeface="Meiryo" panose="020B0604030504040204" pitchFamily="34" charset="-128"/>
              </a:rPr>
              <a:t>スピリチュアルな力は、強い直感として現れることがよくあります。</a:t>
            </a:r>
          </a:p>
          <a:p>
            <a:pPr marL="228600" lvl="1" indent="-174625">
              <a:buFont typeface="Arial" panose="020B0604020202020204" pitchFamily="34" charset="0"/>
              <a:buChar char="•"/>
            </a:pPr>
            <a:r>
              <a:rPr lang="ja-JP" altLang="en-US" sz="1050" i="0">
                <a:solidFill>
                  <a:srgbClr val="374151"/>
                </a:solidFill>
                <a:effectLst/>
                <a:latin typeface="Meiryo" panose="020B0604030504040204" pitchFamily="34" charset="-128"/>
                <a:ea typeface="Meiryo" panose="020B0604030504040204" pitchFamily="34" charset="-128"/>
              </a:rPr>
              <a:t>何かを選ぶとき、心が鳴るもの、感じるものに従ってみましょう。</a:t>
            </a:r>
            <a:endParaRPr lang="ja-JP" altLang="en-US" sz="1050">
              <a:solidFill>
                <a:srgbClr val="37415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1E9A8911-C302-0110-53C7-FB140A133CC6}"/>
              </a:ext>
            </a:extLst>
          </p:cNvPr>
          <p:cNvSpPr txBox="1"/>
          <p:nvPr/>
        </p:nvSpPr>
        <p:spPr>
          <a:xfrm>
            <a:off x="4572000" y="2773348"/>
            <a:ext cx="4479636" cy="3647152"/>
          </a:xfrm>
          <a:prstGeom prst="rect">
            <a:avLst/>
          </a:prstGeom>
          <a:noFill/>
        </p:spPr>
        <p:txBody>
          <a:bodyPr wrap="square">
            <a:spAutoFit/>
          </a:bodyPr>
          <a:lstStyle/>
          <a:p>
            <a:pPr algn="l">
              <a:buFont typeface="+mj-lt"/>
              <a:buAutoNum type="arabicPeriod"/>
            </a:pPr>
            <a:r>
              <a:rPr lang="ja-JP" altLang="en-US" sz="1050" b="1" i="0">
                <a:solidFill>
                  <a:srgbClr val="374151"/>
                </a:solidFill>
                <a:effectLst/>
                <a:latin typeface="Meiryo" panose="020B0604030504040204" pitchFamily="34" charset="-128"/>
                <a:ea typeface="Meiryo" panose="020B0604030504040204" pitchFamily="34" charset="-128"/>
              </a:rPr>
              <a:t>直感を信じる</a:t>
            </a:r>
            <a:endParaRPr lang="ja-JP" altLang="en-US" sz="1050" b="0" i="0">
              <a:solidFill>
                <a:srgbClr val="374151"/>
              </a:solidFill>
              <a:effectLst/>
              <a:latin typeface="Meiryo" panose="020B0604030504040204" pitchFamily="34" charset="-128"/>
              <a:ea typeface="Meiryo" panose="020B0604030504040204" pitchFamily="34" charset="-128"/>
            </a:endParaRPr>
          </a:p>
          <a:p>
            <a:pPr marL="266700" lvl="1" indent="-193675" algn="l">
              <a:buFont typeface="Arial" panose="020B0604020202020204" pitchFamily="34" charset="0"/>
              <a:buChar char="•"/>
            </a:pPr>
            <a:r>
              <a:rPr lang="ja-JP" altLang="en-US" sz="1050" b="0" i="0">
                <a:solidFill>
                  <a:srgbClr val="374151"/>
                </a:solidFill>
                <a:effectLst/>
                <a:latin typeface="Meiryo" panose="020B0604030504040204" pitchFamily="34" charset="-128"/>
                <a:ea typeface="Meiryo" panose="020B0604030504040204" pitchFamily="34" charset="-128"/>
              </a:rPr>
              <a:t>スピリチュアルな力は、強い直感として現れることがよくあります。</a:t>
            </a:r>
          </a:p>
          <a:p>
            <a:pPr marL="266700" lvl="1" indent="-193675" algn="l">
              <a:buFont typeface="Arial" panose="020B0604020202020204" pitchFamily="34" charset="0"/>
              <a:buChar char="•"/>
            </a:pPr>
            <a:r>
              <a:rPr lang="ja-JP" altLang="en-US" sz="1050" b="0" i="0">
                <a:solidFill>
                  <a:srgbClr val="374151"/>
                </a:solidFill>
                <a:effectLst/>
                <a:latin typeface="Meiryo" panose="020B0604030504040204" pitchFamily="34" charset="-128"/>
                <a:ea typeface="Meiryo" panose="020B0604030504040204" pitchFamily="34" charset="-128"/>
              </a:rPr>
              <a:t>何かを選ぶとき、心が鳴るもの、感じるものに従ってみましょう。</a:t>
            </a:r>
          </a:p>
          <a:p>
            <a:pPr algn="l">
              <a:buFont typeface="+mj-lt"/>
              <a:buAutoNum type="arabicPeriod"/>
            </a:pPr>
            <a:r>
              <a:rPr lang="ja-JP" altLang="en-US" sz="1050" b="1" i="0">
                <a:solidFill>
                  <a:srgbClr val="374151"/>
                </a:solidFill>
                <a:effectLst/>
                <a:latin typeface="Meiryo" panose="020B0604030504040204" pitchFamily="34" charset="-128"/>
                <a:ea typeface="Meiryo" panose="020B0604030504040204" pitchFamily="34" charset="-128"/>
              </a:rPr>
              <a:t>自然との繋がりを大切にする</a:t>
            </a:r>
            <a:endParaRPr lang="ja-JP" altLang="en-US" sz="1050" b="0" i="0">
              <a:solidFill>
                <a:srgbClr val="374151"/>
              </a:solidFill>
              <a:effectLst/>
              <a:latin typeface="Meiryo" panose="020B0604030504040204" pitchFamily="34" charset="-128"/>
              <a:ea typeface="Meiryo" panose="020B0604030504040204" pitchFamily="34" charset="-128"/>
            </a:endParaRPr>
          </a:p>
          <a:p>
            <a:pPr marL="266700" lvl="1" indent="-193675">
              <a:buFont typeface="Arial" panose="020B0604020202020204" pitchFamily="34" charset="0"/>
              <a:buChar char="•"/>
            </a:pPr>
            <a:r>
              <a:rPr lang="ja-JP" altLang="en-US" sz="1050">
                <a:solidFill>
                  <a:srgbClr val="374151"/>
                </a:solidFill>
                <a:latin typeface="Meiryo" panose="020B0604030504040204" pitchFamily="34" charset="-128"/>
                <a:ea typeface="Meiryo" panose="020B0604030504040204" pitchFamily="34" charset="-128"/>
              </a:rPr>
              <a:t>自然は私たちにエネルギーを供給してくれる場所です。</a:t>
            </a:r>
          </a:p>
          <a:p>
            <a:pPr marL="266700" lvl="1" indent="-193675">
              <a:buFont typeface="Arial" panose="020B0604020202020204" pitchFamily="34" charset="0"/>
              <a:buChar char="•"/>
            </a:pPr>
            <a:r>
              <a:rPr lang="ja-JP" altLang="en-US" sz="1050">
                <a:solidFill>
                  <a:srgbClr val="374151"/>
                </a:solidFill>
                <a:latin typeface="Meiryo" panose="020B0604030504040204" pitchFamily="34" charset="-128"/>
                <a:ea typeface="Meiryo" panose="020B0604030504040204" pitchFamily="34" charset="-128"/>
              </a:rPr>
              <a:t>森や海辺での散歩、自然の中での瞑想など、自然の中で過ごす時間を増やすことで、エネルギーをリセット・チャージできます。</a:t>
            </a:r>
          </a:p>
          <a:p>
            <a:pPr algn="l">
              <a:buFont typeface="+mj-lt"/>
              <a:buAutoNum type="arabicPeriod"/>
            </a:pPr>
            <a:r>
              <a:rPr lang="ja-JP" altLang="en-US" sz="1050" b="1" i="0">
                <a:solidFill>
                  <a:srgbClr val="374151"/>
                </a:solidFill>
                <a:effectLst/>
                <a:latin typeface="Meiryo" panose="020B0604030504040204" pitchFamily="34" charset="-128"/>
                <a:ea typeface="Meiryo" panose="020B0604030504040204" pitchFamily="34" charset="-128"/>
              </a:rPr>
              <a:t>感謝の気持ちを持つ</a:t>
            </a:r>
            <a:endParaRPr lang="ja-JP" altLang="en-US" sz="1050" b="0" i="0">
              <a:solidFill>
                <a:srgbClr val="374151"/>
              </a:solidFill>
              <a:effectLst/>
              <a:latin typeface="Meiryo" panose="020B0604030504040204" pitchFamily="34" charset="-128"/>
              <a:ea typeface="Meiryo" panose="020B0604030504040204" pitchFamily="34" charset="-128"/>
            </a:endParaRPr>
          </a:p>
          <a:p>
            <a:pPr marL="266700" lvl="1" indent="-193675">
              <a:buFont typeface="Arial" panose="020B0604020202020204" pitchFamily="34" charset="0"/>
              <a:buChar char="•"/>
            </a:pPr>
            <a:r>
              <a:rPr lang="ja-JP" altLang="en-US" sz="1050">
                <a:solidFill>
                  <a:srgbClr val="374151"/>
                </a:solidFill>
                <a:latin typeface="Meiryo" panose="020B0604030504040204" pitchFamily="34" charset="-128"/>
                <a:ea typeface="Meiryo" panose="020B0604030504040204" pitchFamily="34" charset="-128"/>
              </a:rPr>
              <a:t>ありのままの自分や環境、過去の経験に感謝することで、ポジティブなエネルギーを引き寄せることができます。</a:t>
            </a:r>
          </a:p>
          <a:p>
            <a:pPr marL="266700" lvl="1" indent="-193675">
              <a:buFont typeface="Arial" panose="020B0604020202020204" pitchFamily="34" charset="0"/>
              <a:buChar char="•"/>
            </a:pPr>
            <a:r>
              <a:rPr lang="ja-JP" altLang="en-US" sz="1050">
                <a:solidFill>
                  <a:srgbClr val="374151"/>
                </a:solidFill>
                <a:latin typeface="Meiryo" panose="020B0604030504040204" pitchFamily="34" charset="-128"/>
                <a:ea typeface="Meiryo" panose="020B0604030504040204" pitchFamily="34" charset="-128"/>
              </a:rPr>
              <a:t>毎日の終わりに、その日感謝したいことを</a:t>
            </a:r>
            <a:r>
              <a:rPr lang="en-US" altLang="ja-JP" sz="1050" dirty="0">
                <a:solidFill>
                  <a:srgbClr val="374151"/>
                </a:solidFill>
                <a:latin typeface="Meiryo" panose="020B0604030504040204" pitchFamily="34" charset="-128"/>
                <a:ea typeface="Meiryo" panose="020B0604030504040204" pitchFamily="34" charset="-128"/>
              </a:rPr>
              <a:t>3</a:t>
            </a:r>
            <a:r>
              <a:rPr lang="ja-JP" altLang="en-US" sz="1050">
                <a:solidFill>
                  <a:srgbClr val="374151"/>
                </a:solidFill>
                <a:latin typeface="Meiryo" panose="020B0604030504040204" pitchFamily="34" charset="-128"/>
                <a:ea typeface="Meiryo" panose="020B0604030504040204" pitchFamily="34" charset="-128"/>
              </a:rPr>
              <a:t>つ挙げる習慣をつけると良いでしょう。</a:t>
            </a:r>
          </a:p>
          <a:p>
            <a:pPr algn="l">
              <a:buFont typeface="+mj-lt"/>
              <a:buAutoNum type="arabicPeriod"/>
            </a:pPr>
            <a:r>
              <a:rPr lang="ja-JP" altLang="en-US" sz="1050" b="1" i="0">
                <a:solidFill>
                  <a:srgbClr val="374151"/>
                </a:solidFill>
                <a:effectLst/>
                <a:latin typeface="Meiryo" panose="020B0604030504040204" pitchFamily="34" charset="-128"/>
                <a:ea typeface="Meiryo" panose="020B0604030504040204" pitchFamily="34" charset="-128"/>
              </a:rPr>
              <a:t>スピリチュアルな友人やコミュニティを持つ</a:t>
            </a:r>
            <a:endParaRPr lang="ja-JP" altLang="en-US" sz="1050" b="0" i="0">
              <a:solidFill>
                <a:srgbClr val="374151"/>
              </a:solidFill>
              <a:effectLst/>
              <a:latin typeface="Meiryo" panose="020B0604030504040204" pitchFamily="34" charset="-128"/>
              <a:ea typeface="Meiryo" panose="020B0604030504040204" pitchFamily="34" charset="-128"/>
            </a:endParaRPr>
          </a:p>
          <a:p>
            <a:pPr marL="266700" lvl="1" indent="-193675">
              <a:buFont typeface="Arial" panose="020B0604020202020204" pitchFamily="34" charset="0"/>
              <a:buChar char="•"/>
            </a:pPr>
            <a:r>
              <a:rPr lang="ja-JP" altLang="en-US" sz="1050">
                <a:solidFill>
                  <a:srgbClr val="374151"/>
                </a:solidFill>
                <a:latin typeface="Meiryo" panose="020B0604030504040204" pitchFamily="34" charset="-128"/>
                <a:ea typeface="Meiryo" panose="020B0604030504040204" pitchFamily="34" charset="-128"/>
              </a:rPr>
              <a:t>同じ興味や価値観を共有する人々との繋がりは、あなたの成長をサポートしてくれます。</a:t>
            </a:r>
          </a:p>
          <a:p>
            <a:pPr marL="266700" lvl="1" indent="-193675">
              <a:buFont typeface="Arial" panose="020B0604020202020204" pitchFamily="34" charset="0"/>
              <a:buChar char="•"/>
            </a:pPr>
            <a:r>
              <a:rPr lang="ja-JP" altLang="en-US" sz="1050">
                <a:solidFill>
                  <a:srgbClr val="374151"/>
                </a:solidFill>
                <a:latin typeface="Meiryo" panose="020B0604030504040204" pitchFamily="34" charset="-128"/>
                <a:ea typeface="Meiryo" panose="020B0604030504040204" pitchFamily="34" charset="-128"/>
              </a:rPr>
              <a:t>スピリチュアルなワークショップやイベントに参加して、同じ志を持つ人々との交流を深めましょう。</a:t>
            </a:r>
          </a:p>
          <a:p>
            <a:pPr algn="l"/>
            <a:endParaRPr lang="en-US" altLang="ja-JP" sz="1050" b="0" i="0" dirty="0">
              <a:solidFill>
                <a:srgbClr val="374151"/>
              </a:solidFill>
              <a:effectLst/>
              <a:latin typeface="Meiryo" panose="020B0604030504040204" pitchFamily="34" charset="-128"/>
              <a:ea typeface="Meiryo" panose="020B0604030504040204" pitchFamily="34" charset="-128"/>
            </a:endParaRPr>
          </a:p>
          <a:p>
            <a:pPr algn="l"/>
            <a:r>
              <a:rPr lang="ja-JP" altLang="en-US" sz="1050" b="0" i="0">
                <a:solidFill>
                  <a:srgbClr val="374151"/>
                </a:solidFill>
                <a:effectLst/>
                <a:latin typeface="Meiryo" panose="020B0604030504040204" pitchFamily="34" charset="-128"/>
                <a:ea typeface="Meiryo" panose="020B0604030504040204" pitchFamily="34" charset="-128"/>
              </a:rPr>
              <a:t>スピリチュアルな道は、自分自身の内側への旅です。外からの答えを求めるのではなく、自分の内側にある答えやヒントを信じ、それに従って歩んでいくことで、あなたの真の目的や人生の意味を見つけることができるでしょう。</a:t>
            </a:r>
          </a:p>
        </p:txBody>
      </p:sp>
      <p:sp>
        <p:nvSpPr>
          <p:cNvPr id="11" name="テキスト ボックス 10">
            <a:extLst>
              <a:ext uri="{FF2B5EF4-FFF2-40B4-BE49-F238E27FC236}">
                <a16:creationId xmlns:a16="http://schemas.microsoft.com/office/drawing/2014/main" id="{6FF55787-FA7C-BF5B-1401-9F0E5C97D7F4}"/>
              </a:ext>
            </a:extLst>
          </p:cNvPr>
          <p:cNvSpPr txBox="1"/>
          <p:nvPr/>
        </p:nvSpPr>
        <p:spPr>
          <a:xfrm>
            <a:off x="175491" y="893804"/>
            <a:ext cx="4396509" cy="1546577"/>
          </a:xfrm>
          <a:prstGeom prst="rect">
            <a:avLst/>
          </a:prstGeom>
          <a:noFill/>
        </p:spPr>
        <p:txBody>
          <a:bodyPr wrap="square">
            <a:spAutoFit/>
          </a:bodyPr>
          <a:lstStyle/>
          <a:p>
            <a:r>
              <a:rPr lang="en-US" altLang="ja-JP" sz="1050" dirty="0">
                <a:effectLst/>
                <a:latin typeface="Meiryo" panose="020B0604030504040204" pitchFamily="34" charset="-128"/>
                <a:ea typeface="Meiryo" panose="020B0604030504040204" pitchFamily="34" charset="-128"/>
              </a:rPr>
              <a:t>###</a:t>
            </a:r>
            <a:r>
              <a:rPr lang="ja-JP" altLang="en-US" sz="1050">
                <a:effectLst/>
                <a:latin typeface="Meiryo" panose="020B0604030504040204" pitchFamily="34" charset="-128"/>
                <a:ea typeface="Meiryo" panose="020B0604030504040204" pitchFamily="34" charset="-128"/>
              </a:rPr>
              <a:t>設定 </a:t>
            </a:r>
            <a:endParaRPr lang="en-US" altLang="ja-JP" sz="1050" dirty="0">
              <a:effectLst/>
              <a:latin typeface="Meiryo" panose="020B0604030504040204" pitchFamily="34" charset="-128"/>
              <a:ea typeface="Meiryo" panose="020B0604030504040204" pitchFamily="34" charset="-128"/>
            </a:endParaRPr>
          </a:p>
          <a:p>
            <a:r>
              <a:rPr lang="ja-JP" altLang="en-US" sz="1050">
                <a:effectLst/>
                <a:latin typeface="Meiryo" panose="020B0604030504040204" pitchFamily="34" charset="-128"/>
                <a:ea typeface="Meiryo" panose="020B0604030504040204" pitchFamily="34" charset="-128"/>
              </a:rPr>
              <a:t>　</a:t>
            </a:r>
            <a:r>
              <a:rPr lang="ja-JP" altLang="en-US" sz="1050" b="1" u="sng">
                <a:effectLst/>
                <a:latin typeface="Meiryo" panose="020B0604030504040204" pitchFamily="34" charset="-128"/>
                <a:ea typeface="Meiryo" panose="020B0604030504040204" pitchFamily="34" charset="-128"/>
              </a:rPr>
              <a:t>あなたは有名なスビリッチュアルの能力を持った人物です</a:t>
            </a:r>
            <a:endParaRPr lang="en-US" altLang="ja-JP" sz="1050" b="1" u="sng" dirty="0">
              <a:effectLst/>
              <a:latin typeface="Meiryo" panose="020B0604030504040204" pitchFamily="34" charset="-128"/>
              <a:ea typeface="Meiryo" panose="020B0604030504040204" pitchFamily="34" charset="-128"/>
            </a:endParaRPr>
          </a:p>
          <a:p>
            <a:r>
              <a:rPr lang="en-US" altLang="ja-JP" sz="1050" dirty="0">
                <a:effectLst/>
                <a:latin typeface="Meiryo" panose="020B0604030504040204" pitchFamily="34" charset="-128"/>
                <a:ea typeface="Meiryo" panose="020B0604030504040204" pitchFamily="34" charset="-128"/>
              </a:rPr>
              <a:t>###</a:t>
            </a:r>
            <a:r>
              <a:rPr lang="ja-JP" altLang="en-US" sz="1050">
                <a:effectLst/>
                <a:latin typeface="Meiryo" panose="020B0604030504040204" pitchFamily="34" charset="-128"/>
                <a:ea typeface="Meiryo" panose="020B0604030504040204" pitchFamily="34" charset="-128"/>
              </a:rPr>
              <a:t>命令 </a:t>
            </a:r>
            <a:endParaRPr lang="en-US" altLang="ja-JP" sz="1050" dirty="0">
              <a:effectLst/>
              <a:latin typeface="Meiryo" panose="020B0604030504040204" pitchFamily="34" charset="-128"/>
              <a:ea typeface="Meiryo" panose="020B0604030504040204" pitchFamily="34" charset="-128"/>
            </a:endParaRPr>
          </a:p>
          <a:p>
            <a:r>
              <a:rPr lang="ja-JP" altLang="en-US" sz="1050">
                <a:effectLst/>
                <a:latin typeface="Meiryo" panose="020B0604030504040204" pitchFamily="34" charset="-128"/>
                <a:ea typeface="Meiryo" panose="020B0604030504040204" pitchFamily="34" charset="-128"/>
              </a:rPr>
              <a:t>　人生の悩みにどのように向きあえばいいのか説明せよ </a:t>
            </a:r>
            <a:endParaRPr lang="en-US" altLang="ja-JP" sz="1050" dirty="0">
              <a:effectLst/>
              <a:latin typeface="Meiryo" panose="020B0604030504040204" pitchFamily="34" charset="-128"/>
              <a:ea typeface="Meiryo" panose="020B0604030504040204" pitchFamily="34" charset="-128"/>
            </a:endParaRPr>
          </a:p>
          <a:p>
            <a:r>
              <a:rPr lang="en-US" altLang="ja-JP" sz="1050" dirty="0">
                <a:effectLst/>
                <a:latin typeface="Meiryo" panose="020B0604030504040204" pitchFamily="34" charset="-128"/>
                <a:ea typeface="Meiryo" panose="020B0604030504040204" pitchFamily="34" charset="-128"/>
              </a:rPr>
              <a:t>###</a:t>
            </a:r>
            <a:r>
              <a:rPr lang="ja-JP" altLang="en-US" sz="1050">
                <a:effectLst/>
                <a:latin typeface="Meiryo" panose="020B0604030504040204" pitchFamily="34" charset="-128"/>
                <a:ea typeface="Meiryo" panose="020B0604030504040204" pitchFamily="34" charset="-128"/>
              </a:rPr>
              <a:t>対象 </a:t>
            </a:r>
            <a:endParaRPr lang="en-US" altLang="ja-JP" sz="1050" dirty="0">
              <a:effectLst/>
              <a:latin typeface="Meiryo" panose="020B0604030504040204" pitchFamily="34" charset="-128"/>
              <a:ea typeface="Meiryo" panose="020B0604030504040204" pitchFamily="34" charset="-128"/>
            </a:endParaRPr>
          </a:p>
          <a:p>
            <a:r>
              <a:rPr lang="ja-JP" altLang="en-US" sz="1050">
                <a:effectLst/>
                <a:latin typeface="Meiryo" panose="020B0604030504040204" pitchFamily="34" charset="-128"/>
                <a:ea typeface="Meiryo" panose="020B0604030504040204" pitchFamily="34" charset="-128"/>
              </a:rPr>
              <a:t>　</a:t>
            </a:r>
            <a:r>
              <a:rPr lang="en-US" altLang="ja-JP" sz="1050" dirty="0">
                <a:effectLst/>
                <a:latin typeface="Meiryo" panose="020B0604030504040204" pitchFamily="34" charset="-128"/>
                <a:ea typeface="Meiryo" panose="020B0604030504040204" pitchFamily="34" charset="-128"/>
              </a:rPr>
              <a:t>30</a:t>
            </a:r>
            <a:r>
              <a:rPr lang="ja-JP" altLang="en-US" sz="1050">
                <a:effectLst/>
                <a:latin typeface="Meiryo" panose="020B0604030504040204" pitchFamily="34" charset="-128"/>
                <a:ea typeface="Meiryo" panose="020B0604030504040204" pitchFamily="34" charset="-128"/>
              </a:rPr>
              <a:t>歳代のビジネス・パーソン </a:t>
            </a:r>
            <a:endParaRPr lang="en-US" altLang="ja-JP" sz="1050" dirty="0">
              <a:effectLst/>
              <a:latin typeface="Meiryo" panose="020B0604030504040204" pitchFamily="34" charset="-128"/>
              <a:ea typeface="Meiryo" panose="020B0604030504040204" pitchFamily="34" charset="-128"/>
            </a:endParaRPr>
          </a:p>
          <a:p>
            <a:r>
              <a:rPr lang="ja-JP" altLang="en-US" sz="1050">
                <a:effectLst/>
                <a:latin typeface="Meiryo" panose="020B0604030504040204" pitchFamily="34" charset="-128"/>
                <a:ea typeface="Meiryo" panose="020B0604030504040204" pitchFamily="34" charset="-128"/>
              </a:rPr>
              <a:t>　いまの仕事は順調でやり甲斐を感じている </a:t>
            </a:r>
            <a:endParaRPr lang="en-US" altLang="ja-JP" sz="1050" dirty="0">
              <a:effectLst/>
              <a:latin typeface="Meiryo" panose="020B0604030504040204" pitchFamily="34" charset="-128"/>
              <a:ea typeface="Meiryo" panose="020B0604030504040204" pitchFamily="34" charset="-128"/>
            </a:endParaRPr>
          </a:p>
          <a:p>
            <a:r>
              <a:rPr lang="ja-JP" altLang="en-US" sz="1050">
                <a:effectLst/>
                <a:latin typeface="Meiryo" panose="020B0604030504040204" pitchFamily="34" charset="-128"/>
                <a:ea typeface="Meiryo" panose="020B0604030504040204" pitchFamily="34" charset="-128"/>
              </a:rPr>
              <a:t>　さらに自分を成長させたいと考えている </a:t>
            </a:r>
            <a:endParaRPr lang="en-US" altLang="ja-JP" sz="1050" dirty="0">
              <a:effectLst/>
              <a:latin typeface="Meiryo" panose="020B0604030504040204" pitchFamily="34" charset="-128"/>
              <a:ea typeface="Meiryo" panose="020B0604030504040204" pitchFamily="34" charset="-128"/>
            </a:endParaRPr>
          </a:p>
          <a:p>
            <a:r>
              <a:rPr lang="ja-JP" altLang="en-US" sz="1050">
                <a:effectLst/>
                <a:latin typeface="Meiryo" panose="020B0604030504040204" pitchFamily="34" charset="-128"/>
                <a:ea typeface="Meiryo" panose="020B0604030504040204" pitchFamily="34" charset="-128"/>
              </a:rPr>
              <a:t>　自分の今後のキャリアについて、どうすればいいかが分からない </a:t>
            </a:r>
            <a:endParaRPr lang="en-US" altLang="ja-JP" sz="1050" dirty="0">
              <a:effectLst/>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B281512F-F54B-DF30-1E69-6C64AE3F001A}"/>
              </a:ext>
            </a:extLst>
          </p:cNvPr>
          <p:cNvSpPr txBox="1"/>
          <p:nvPr/>
        </p:nvSpPr>
        <p:spPr>
          <a:xfrm>
            <a:off x="4562764" y="894662"/>
            <a:ext cx="4414981" cy="1384995"/>
          </a:xfrm>
          <a:prstGeom prst="rect">
            <a:avLst/>
          </a:prstGeom>
          <a:noFill/>
        </p:spPr>
        <p:txBody>
          <a:bodyPr wrap="square">
            <a:spAutoFit/>
          </a:bodyPr>
          <a:lstStyle/>
          <a:p>
            <a:r>
              <a:rPr lang="en-US" altLang="ja-JP" sz="1050" dirty="0">
                <a:effectLst/>
                <a:latin typeface="Meiryo" panose="020B0604030504040204" pitchFamily="34" charset="-128"/>
                <a:ea typeface="Meiryo" panose="020B0604030504040204" pitchFamily="34" charset="-128"/>
              </a:rPr>
              <a:t>###</a:t>
            </a:r>
            <a:r>
              <a:rPr lang="ja-JP" altLang="en-US" sz="1050">
                <a:effectLst/>
                <a:latin typeface="Meiryo" panose="020B0604030504040204" pitchFamily="34" charset="-128"/>
                <a:ea typeface="Meiryo" panose="020B0604030504040204" pitchFamily="34" charset="-128"/>
              </a:rPr>
              <a:t>記載すべき内容 </a:t>
            </a:r>
            <a:endParaRPr lang="en-US" altLang="ja-JP" sz="1050" dirty="0">
              <a:effectLst/>
              <a:latin typeface="Meiryo" panose="020B0604030504040204" pitchFamily="34" charset="-128"/>
              <a:ea typeface="Meiryo" panose="020B0604030504040204" pitchFamily="34" charset="-128"/>
            </a:endParaRPr>
          </a:p>
          <a:p>
            <a:pPr marL="136525" lvl="1"/>
            <a:r>
              <a:rPr lang="ja-JP" altLang="en-US" sz="1050">
                <a:effectLst/>
                <a:latin typeface="Meiryo" panose="020B0604030504040204" pitchFamily="34" charset="-128"/>
                <a:ea typeface="Meiryo" panose="020B0604030504040204" pitchFamily="34" charset="-128"/>
              </a:rPr>
              <a:t>自分のこれからの人生を考え、キャリアを考える上での参考になる考え方や指針を示す </a:t>
            </a:r>
            <a:endParaRPr lang="en-US" altLang="ja-JP" sz="1050" dirty="0">
              <a:effectLst/>
              <a:latin typeface="Meiryo" panose="020B0604030504040204" pitchFamily="34" charset="-128"/>
              <a:ea typeface="Meiryo" panose="020B0604030504040204" pitchFamily="34" charset="-128"/>
            </a:endParaRPr>
          </a:p>
          <a:p>
            <a:r>
              <a:rPr lang="ja-JP" altLang="en-US" sz="1050">
                <a:effectLst/>
                <a:latin typeface="Meiryo" panose="020B0604030504040204" pitchFamily="34" charset="-128"/>
                <a:ea typeface="Meiryo" panose="020B0604030504040204" pitchFamily="34" charset="-128"/>
              </a:rPr>
              <a:t>　具体的にどのような行動をとればいいのかを示す </a:t>
            </a:r>
            <a:endParaRPr lang="en-US" altLang="ja-JP" sz="1050" dirty="0">
              <a:effectLst/>
              <a:latin typeface="Meiryo" panose="020B0604030504040204" pitchFamily="34" charset="-128"/>
              <a:ea typeface="Meiryo" panose="020B0604030504040204" pitchFamily="34" charset="-128"/>
            </a:endParaRPr>
          </a:p>
          <a:p>
            <a:r>
              <a:rPr lang="en-US" altLang="ja-JP" sz="1050" dirty="0">
                <a:effectLst/>
                <a:latin typeface="Meiryo" panose="020B0604030504040204" pitchFamily="34" charset="-128"/>
                <a:ea typeface="Meiryo" panose="020B0604030504040204" pitchFamily="34" charset="-128"/>
              </a:rPr>
              <a:t>###</a:t>
            </a:r>
            <a:r>
              <a:rPr lang="ja-JP" altLang="en-US" sz="1050">
                <a:effectLst/>
                <a:latin typeface="Meiryo" panose="020B0604030504040204" pitchFamily="34" charset="-128"/>
                <a:ea typeface="Meiryo" panose="020B0604030504040204" pitchFamily="34" charset="-128"/>
              </a:rPr>
              <a:t>条件 </a:t>
            </a:r>
            <a:endParaRPr lang="en-US" altLang="ja-JP" sz="1050" dirty="0">
              <a:effectLst/>
              <a:latin typeface="Meiryo" panose="020B0604030504040204" pitchFamily="34" charset="-128"/>
              <a:ea typeface="Meiryo" panose="020B0604030504040204" pitchFamily="34" charset="-128"/>
            </a:endParaRPr>
          </a:p>
          <a:p>
            <a:r>
              <a:rPr lang="ja-JP" altLang="en-US" sz="1050">
                <a:effectLst/>
                <a:latin typeface="Meiryo" panose="020B0604030504040204" pitchFamily="34" charset="-128"/>
                <a:ea typeface="Meiryo" panose="020B0604030504040204" pitchFamily="34" charset="-128"/>
              </a:rPr>
              <a:t>　箇条書きにする </a:t>
            </a:r>
            <a:endParaRPr lang="en-US" altLang="ja-JP" sz="1050" dirty="0">
              <a:effectLst/>
              <a:latin typeface="Meiryo" panose="020B0604030504040204" pitchFamily="34" charset="-128"/>
              <a:ea typeface="Meiryo" panose="020B0604030504040204" pitchFamily="34" charset="-128"/>
            </a:endParaRPr>
          </a:p>
          <a:p>
            <a:r>
              <a:rPr lang="ja-JP" altLang="en-US" sz="1050">
                <a:effectLst/>
                <a:latin typeface="Meiryo" panose="020B0604030504040204" pitchFamily="34" charset="-128"/>
                <a:ea typeface="Meiryo" panose="020B0604030504040204" pitchFamily="34" charset="-128"/>
              </a:rPr>
              <a:t>　難しい言葉を使わない</a:t>
            </a:r>
            <a:endParaRPr lang="en-US" altLang="ja-JP" sz="1050" dirty="0">
              <a:effectLst/>
              <a:latin typeface="Meiryo" panose="020B0604030504040204" pitchFamily="34" charset="-128"/>
              <a:ea typeface="Meiryo" panose="020B0604030504040204" pitchFamily="34" charset="-128"/>
            </a:endParaRPr>
          </a:p>
          <a:p>
            <a:r>
              <a:rPr lang="ja-JP" altLang="en-US" sz="1050">
                <a:effectLst/>
                <a:latin typeface="Meiryo" panose="020B0604030504040204" pitchFamily="34" charset="-128"/>
                <a:ea typeface="Meiryo" panose="020B0604030504040204" pitchFamily="34" charset="-128"/>
              </a:rPr>
              <a:t>　語りかけるような表現にする</a:t>
            </a:r>
            <a:endParaRPr lang="en" altLang="ja-JP" sz="1050" b="0" i="0" dirty="0">
              <a:solidFill>
                <a:srgbClr val="343541"/>
              </a:solidFill>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7536910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B9DD74CD-EAB7-284B-4BC2-FD0A5B76100C}"/>
              </a:ext>
            </a:extLst>
          </p:cNvPr>
          <p:cNvSpPr/>
          <p:nvPr/>
        </p:nvSpPr>
        <p:spPr>
          <a:xfrm>
            <a:off x="135393" y="794633"/>
            <a:ext cx="4059061" cy="3073173"/>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8EF16272-72A5-A607-93BA-F077FA194442}"/>
              </a:ext>
            </a:extLst>
          </p:cNvPr>
          <p:cNvSpPr>
            <a:spLocks noGrp="1"/>
          </p:cNvSpPr>
          <p:nvPr>
            <p:ph type="title"/>
          </p:nvPr>
        </p:nvSpPr>
        <p:spPr/>
        <p:txBody>
          <a:bodyPr/>
          <a:lstStyle/>
          <a:p>
            <a:r>
              <a:rPr lang="en" altLang="ja-JP" sz="2800" b="0" i="0" dirty="0" err="1">
                <a:solidFill>
                  <a:schemeClr val="tx1">
                    <a:lumMod val="50000"/>
                    <a:lumOff val="50000"/>
                  </a:schemeClr>
                </a:solidFill>
                <a:effectLst/>
                <a:latin typeface="Meiryo" panose="020B0604030504040204" pitchFamily="34" charset="-128"/>
                <a:ea typeface="Meiryo" panose="020B0604030504040204" pitchFamily="34" charset="-128"/>
              </a:rPr>
              <a:t>ChatGPT</a:t>
            </a:r>
            <a:r>
              <a:rPr lang="ja-JP" altLang="en-US" sz="2800" b="0" i="0" dirty="0">
                <a:solidFill>
                  <a:schemeClr val="tx1">
                    <a:lumMod val="50000"/>
                    <a:lumOff val="50000"/>
                  </a:schemeClr>
                </a:solidFill>
                <a:effectLst/>
                <a:latin typeface="Meiryo" panose="020B0604030504040204" pitchFamily="34" charset="-128"/>
                <a:ea typeface="Meiryo" panose="020B0604030504040204" pitchFamily="34" charset="-128"/>
              </a:rPr>
              <a:t>は自信満々</a:t>
            </a:r>
            <a:r>
              <a:rPr lang="ja-JP" altLang="en-US" sz="2800" dirty="0">
                <a:solidFill>
                  <a:schemeClr val="tx1">
                    <a:lumMod val="50000"/>
                    <a:lumOff val="50000"/>
                  </a:schemeClr>
                </a:solidFill>
              </a:rPr>
              <a:t>にシラッと</a:t>
            </a:r>
            <a:r>
              <a:rPr lang="ja-JP" altLang="en-US" sz="2800" b="0" i="0" dirty="0">
                <a:solidFill>
                  <a:schemeClr val="tx1">
                    <a:lumMod val="50000"/>
                    <a:lumOff val="50000"/>
                  </a:schemeClr>
                </a:solidFill>
                <a:effectLst/>
                <a:latin typeface="Meiryo" panose="020B0604030504040204" pitchFamily="34" charset="-128"/>
                <a:ea typeface="Meiryo" panose="020B0604030504040204" pitchFamily="34" charset="-128"/>
              </a:rPr>
              <a:t>ウソをつく</a:t>
            </a:r>
            <a:endParaRPr kumimoji="1" lang="ja-JP" altLang="en-US" sz="2800" dirty="0">
              <a:solidFill>
                <a:schemeClr val="tx1">
                  <a:lumMod val="50000"/>
                  <a:lumOff val="50000"/>
                </a:schemeClr>
              </a:solidFill>
            </a:endParaRPr>
          </a:p>
        </p:txBody>
      </p:sp>
      <p:pic>
        <p:nvPicPr>
          <p:cNvPr id="3" name="図 2">
            <a:extLst>
              <a:ext uri="{FF2B5EF4-FFF2-40B4-BE49-F238E27FC236}">
                <a16:creationId xmlns:a16="http://schemas.microsoft.com/office/drawing/2014/main" id="{89D4EDE9-6726-371D-DE48-84F10A047C6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35488" y="794633"/>
            <a:ext cx="4503409" cy="5796967"/>
          </a:xfrm>
          <a:prstGeom prst="rect">
            <a:avLst/>
          </a:prstGeom>
        </p:spPr>
      </p:pic>
      <p:sp>
        <p:nvSpPr>
          <p:cNvPr id="5" name="テキスト ボックス 4">
            <a:extLst>
              <a:ext uri="{FF2B5EF4-FFF2-40B4-BE49-F238E27FC236}">
                <a16:creationId xmlns:a16="http://schemas.microsoft.com/office/drawing/2014/main" id="{EA7FD84F-FCBF-777D-F18F-47536632709F}"/>
              </a:ext>
            </a:extLst>
          </p:cNvPr>
          <p:cNvSpPr txBox="1"/>
          <p:nvPr/>
        </p:nvSpPr>
        <p:spPr>
          <a:xfrm>
            <a:off x="267806" y="1422092"/>
            <a:ext cx="3794233" cy="2308324"/>
          </a:xfrm>
          <a:prstGeom prst="rect">
            <a:avLst/>
          </a:prstGeom>
          <a:noFill/>
        </p:spPr>
        <p:txBody>
          <a:bodyPr wrap="square">
            <a:spAutoFit/>
          </a:bodyPr>
          <a:lstStyle/>
          <a:p>
            <a:r>
              <a:rPr lang="ja-JP" altLang="en-US">
                <a:latin typeface="Meiryo" panose="020B0604030504040204" pitchFamily="34" charset="-128"/>
                <a:ea typeface="Meiryo" panose="020B0604030504040204" pitchFamily="34" charset="-128"/>
              </a:rPr>
              <a:t>8世紀から19世紀までの時期におけるトルキスタンの歴史的展開について記述せよ。ただし、次のキーワードを使うこと。アンカラの戦い、カラハン朝、乾隆帝、宋、トルコ＝イスラーム文化、バーブル、ブハラ・ヒヴァ両ハン国、ホラズム朝。</a:t>
            </a:r>
          </a:p>
        </p:txBody>
      </p:sp>
      <p:sp>
        <p:nvSpPr>
          <p:cNvPr id="7" name="テキスト ボックス 6">
            <a:extLst>
              <a:ext uri="{FF2B5EF4-FFF2-40B4-BE49-F238E27FC236}">
                <a16:creationId xmlns:a16="http://schemas.microsoft.com/office/drawing/2014/main" id="{DF9490DB-05E1-CEC1-E7D0-A570B85D1115}"/>
              </a:ext>
            </a:extLst>
          </p:cNvPr>
          <p:cNvSpPr txBox="1"/>
          <p:nvPr/>
        </p:nvSpPr>
        <p:spPr>
          <a:xfrm>
            <a:off x="135393" y="946149"/>
            <a:ext cx="4059061" cy="338554"/>
          </a:xfrm>
          <a:prstGeom prst="rect">
            <a:avLst/>
          </a:prstGeom>
          <a:noFill/>
        </p:spPr>
        <p:txBody>
          <a:bodyPr wrap="square">
            <a:spAutoFit/>
          </a:bodyPr>
          <a:lstStyle/>
          <a:p>
            <a:pPr algn="ctr"/>
            <a:r>
              <a:rPr lang="en-US" altLang="ja-JP" sz="1600" u="sng" dirty="0">
                <a:latin typeface="Meiryo" panose="020B0604030504040204" pitchFamily="34" charset="-128"/>
                <a:ea typeface="Meiryo" panose="020B0604030504040204" pitchFamily="34" charset="-128"/>
              </a:rPr>
              <a:t>2022</a:t>
            </a:r>
            <a:r>
              <a:rPr lang="ja-JP" altLang="en-US" sz="1600" u="sng">
                <a:latin typeface="Meiryo" panose="020B0604030504040204" pitchFamily="34" charset="-128"/>
                <a:ea typeface="Meiryo" panose="020B0604030504040204" pitchFamily="34" charset="-128"/>
              </a:rPr>
              <a:t>年度の東京大学の世界史の第1問</a:t>
            </a:r>
          </a:p>
        </p:txBody>
      </p:sp>
      <p:sp>
        <p:nvSpPr>
          <p:cNvPr id="10" name="曲折矢印 9">
            <a:extLst>
              <a:ext uri="{FF2B5EF4-FFF2-40B4-BE49-F238E27FC236}">
                <a16:creationId xmlns:a16="http://schemas.microsoft.com/office/drawing/2014/main" id="{18DD5124-D729-0989-0723-FD9161A6F486}"/>
              </a:ext>
            </a:extLst>
          </p:cNvPr>
          <p:cNvSpPr/>
          <p:nvPr/>
        </p:nvSpPr>
        <p:spPr>
          <a:xfrm flipV="1">
            <a:off x="1910818" y="3978850"/>
            <a:ext cx="2624669" cy="1457057"/>
          </a:xfrm>
          <a:prstGeom prst="bentArrow">
            <a:avLst>
              <a:gd name="adj1" fmla="val 31125"/>
              <a:gd name="adj2" fmla="val 25000"/>
              <a:gd name="adj3" fmla="val 25000"/>
              <a:gd name="adj4" fmla="val 4375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32DBE056-8C28-EFFD-D739-E119776FF04E}"/>
              </a:ext>
            </a:extLst>
          </p:cNvPr>
          <p:cNvSpPr txBox="1"/>
          <p:nvPr/>
        </p:nvSpPr>
        <p:spPr>
          <a:xfrm>
            <a:off x="2708515" y="4174471"/>
            <a:ext cx="1159292" cy="646331"/>
          </a:xfrm>
          <a:prstGeom prst="rect">
            <a:avLst/>
          </a:prstGeom>
          <a:noFill/>
        </p:spPr>
        <p:txBody>
          <a:bodyPr wrap="none" rtlCol="0">
            <a:spAutoFit/>
          </a:bodyPr>
          <a:lstStyle/>
          <a:p>
            <a:r>
              <a:rPr kumimoji="1" lang="en-US" altLang="ja-JP" dirty="0">
                <a:solidFill>
                  <a:schemeClr val="accent6">
                    <a:lumMod val="75000"/>
                  </a:schemeClr>
                </a:solidFill>
                <a:latin typeface="Meiryo" panose="020B0604030504040204" pitchFamily="34" charset="-128"/>
                <a:ea typeface="Meiryo" panose="020B0604030504040204" pitchFamily="34" charset="-128"/>
              </a:rPr>
              <a:t>ChatGPT</a:t>
            </a:r>
          </a:p>
          <a:p>
            <a:r>
              <a:rPr lang="ja-JP" altLang="en-US">
                <a:solidFill>
                  <a:schemeClr val="accent6">
                    <a:lumMod val="75000"/>
                  </a:schemeClr>
                </a:solidFill>
                <a:latin typeface="Meiryo" panose="020B0604030504040204" pitchFamily="34" charset="-128"/>
                <a:ea typeface="Meiryo" panose="020B0604030504040204" pitchFamily="34" charset="-128"/>
              </a:rPr>
              <a:t>に入力</a:t>
            </a:r>
            <a:endParaRPr kumimoji="1" lang="en-US" altLang="ja-JP" dirty="0">
              <a:solidFill>
                <a:schemeClr val="accent6">
                  <a:lumMod val="75000"/>
                </a:schemeClr>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6A50D673-C32B-F398-12E3-EFA78AD86495}"/>
              </a:ext>
            </a:extLst>
          </p:cNvPr>
          <p:cNvSpPr txBox="1"/>
          <p:nvPr/>
        </p:nvSpPr>
        <p:spPr>
          <a:xfrm>
            <a:off x="4771255" y="2663489"/>
            <a:ext cx="4031873" cy="1692771"/>
          </a:xfrm>
          <a:prstGeom prst="rect">
            <a:avLst/>
          </a:prstGeom>
          <a:solidFill>
            <a:srgbClr val="FFFFFF">
              <a:alpha val="78039"/>
            </a:srgbClr>
          </a:solidFill>
        </p:spPr>
        <p:txBody>
          <a:bodyPr wrap="square" rtlCol="0">
            <a:spAutoFit/>
          </a:bodyPr>
          <a:lstStyle/>
          <a:p>
            <a:pPr algn="ctr"/>
            <a:r>
              <a:rPr kumimoji="1" lang="ja-JP" altLang="en-US" sz="4800">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採点：</a:t>
            </a:r>
            <a:r>
              <a:rPr kumimoji="1" lang="en-US" altLang="ja-JP" sz="8000" b="1" dirty="0">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O</a:t>
            </a:r>
            <a:r>
              <a:rPr kumimoji="1" lang="ja-JP" altLang="en-US" sz="8000" b="1">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点</a:t>
            </a:r>
            <a:endParaRPr kumimoji="1" lang="en-US" altLang="ja-JP" sz="8000" b="1" dirty="0">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2400">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部分点も付けられなかった</a:t>
            </a:r>
            <a:endParaRPr kumimoji="1" lang="ja-JP" altLang="en-US" sz="2400">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8EFACB62-A647-3C61-4F78-CA905C3EC3CC}"/>
              </a:ext>
            </a:extLst>
          </p:cNvPr>
          <p:cNvSpPr txBox="1"/>
          <p:nvPr/>
        </p:nvSpPr>
        <p:spPr>
          <a:xfrm>
            <a:off x="135393" y="5435907"/>
            <a:ext cx="4059061" cy="830997"/>
          </a:xfrm>
          <a:prstGeom prst="rect">
            <a:avLst/>
          </a:prstGeom>
          <a:noFill/>
        </p:spPr>
        <p:txBody>
          <a:bodyPr wrap="square">
            <a:spAutoFit/>
          </a:bodyPr>
          <a:lstStyle/>
          <a:p>
            <a:r>
              <a:rPr lang="en" altLang="ja-JP" sz="1600" b="0" i="0" dirty="0" err="1">
                <a:solidFill>
                  <a:srgbClr val="FF0000"/>
                </a:solidFill>
                <a:effectLst/>
                <a:latin typeface="Meiryo" panose="020B0604030504040204" pitchFamily="34" charset="-128"/>
                <a:ea typeface="Meiryo" panose="020B0604030504040204" pitchFamily="34" charset="-128"/>
              </a:rPr>
              <a:t>ChatGPT</a:t>
            </a:r>
            <a:r>
              <a:rPr lang="ja-JP" altLang="en-US" sz="1600" b="0" i="0">
                <a:solidFill>
                  <a:srgbClr val="FF0000"/>
                </a:solidFill>
                <a:effectLst/>
                <a:latin typeface="Meiryo" panose="020B0604030504040204" pitchFamily="34" charset="-128"/>
                <a:ea typeface="Meiryo" panose="020B0604030504040204" pitchFamily="34" charset="-128"/>
              </a:rPr>
              <a:t>をすごいと感じてしまうのは、自信満々かつスムーズにウソをつく“サイコパス”っぽさに起因している？</a:t>
            </a:r>
            <a:endParaRPr lang="ja-JP" altLang="en-US" sz="1600">
              <a:solidFill>
                <a:srgbClr val="FF0000"/>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064A7801-81D2-00F9-AF5F-C072847C36D7}"/>
              </a:ext>
            </a:extLst>
          </p:cNvPr>
          <p:cNvSpPr txBox="1"/>
          <p:nvPr/>
        </p:nvSpPr>
        <p:spPr>
          <a:xfrm>
            <a:off x="99913" y="6337129"/>
            <a:ext cx="4435574" cy="253916"/>
          </a:xfrm>
          <a:prstGeom prst="rect">
            <a:avLst/>
          </a:prstGeom>
          <a:noFill/>
        </p:spPr>
        <p:txBody>
          <a:bodyPr wrap="square">
            <a:spAutoFit/>
          </a:bodyPr>
          <a:lstStyle/>
          <a:p>
            <a:r>
              <a:rPr lang="ja-JP" altLang="en-US" sz="1050" b="0" i="0">
                <a:solidFill>
                  <a:srgbClr val="2D2D2D"/>
                </a:solidFill>
                <a:effectLst/>
                <a:latin typeface="Meiryo" panose="020B0604030504040204" pitchFamily="34" charset="-128"/>
                <a:ea typeface="Meiryo" panose="020B0604030504040204" pitchFamily="34" charset="-128"/>
                <a:hlinkClick r:id="rId3"/>
              </a:rPr>
              <a:t>新井 紀子／国立情報学研究所 社会共有知研究センター長・教授</a:t>
            </a:r>
            <a:endParaRPr lang="ja-JP" altLang="en-US" sz="105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52189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9"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a:extLst>
              <a:ext uri="{FF2B5EF4-FFF2-40B4-BE49-F238E27FC236}">
                <a16:creationId xmlns:a16="http://schemas.microsoft.com/office/drawing/2014/main" id="{4D81B79E-4A77-1315-50F1-93E5D47584A8}"/>
              </a:ext>
            </a:extLst>
          </p:cNvPr>
          <p:cNvSpPr/>
          <p:nvPr/>
        </p:nvSpPr>
        <p:spPr>
          <a:xfrm>
            <a:off x="554993" y="960976"/>
            <a:ext cx="4490757" cy="618133"/>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a:extLst>
              <a:ext uri="{FF2B5EF4-FFF2-40B4-BE49-F238E27FC236}">
                <a16:creationId xmlns:a16="http://schemas.microsoft.com/office/drawing/2014/main" id="{534D93F8-2165-077B-79A8-E42B594948D2}"/>
              </a:ext>
            </a:extLst>
          </p:cNvPr>
          <p:cNvSpPr/>
          <p:nvPr/>
        </p:nvSpPr>
        <p:spPr>
          <a:xfrm>
            <a:off x="522572" y="1811654"/>
            <a:ext cx="4490757" cy="4630367"/>
          </a:xfrm>
          <a:prstGeom prst="rect">
            <a:avLst/>
          </a:prstGeom>
          <a:solidFill>
            <a:srgbClr val="FFFD7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398E8156-C024-9C8D-7DD1-271BD898DC38}"/>
              </a:ext>
            </a:extLst>
          </p:cNvPr>
          <p:cNvSpPr txBox="1"/>
          <p:nvPr/>
        </p:nvSpPr>
        <p:spPr>
          <a:xfrm>
            <a:off x="678490" y="1079868"/>
            <a:ext cx="4178920" cy="461665"/>
          </a:xfrm>
          <a:prstGeom prst="rect">
            <a:avLst/>
          </a:prstGeom>
          <a:noFill/>
        </p:spPr>
        <p:txBody>
          <a:bodyPr wrap="square">
            <a:spAutoFit/>
          </a:bodyPr>
          <a:lstStyle/>
          <a:p>
            <a:pPr algn="ctr"/>
            <a:r>
              <a:rPr lang="ja-JP" altLang="en-US" sz="2400" b="0" i="0">
                <a:solidFill>
                  <a:srgbClr val="374151"/>
                </a:solidFill>
                <a:effectLst/>
                <a:latin typeface="Meiryo" panose="020B0604030504040204" pitchFamily="34" charset="-128"/>
                <a:ea typeface="Meiryo" panose="020B0604030504040204" pitchFamily="34" charset="-128"/>
              </a:rPr>
              <a:t>犬がボールを追いかけている</a:t>
            </a:r>
            <a:endParaRPr lang="ja-JP" altLang="en-US" sz="2400">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64B8C5DE-9D09-4139-5A58-419109F2F8AE}"/>
              </a:ext>
            </a:extLst>
          </p:cNvPr>
          <p:cNvSpPr txBox="1"/>
          <p:nvPr/>
        </p:nvSpPr>
        <p:spPr>
          <a:xfrm>
            <a:off x="612953" y="2500380"/>
            <a:ext cx="4096737" cy="492443"/>
          </a:xfrm>
          <a:prstGeom prst="rect">
            <a:avLst/>
          </a:prstGeom>
          <a:noFill/>
        </p:spPr>
        <p:txBody>
          <a:bodyPr wrap="square">
            <a:spAutoFit/>
          </a:bodyPr>
          <a:lstStyle/>
          <a:p>
            <a:r>
              <a:rPr lang="ja-JP" altLang="en-US" sz="1400" b="1" u="sng">
                <a:solidFill>
                  <a:srgbClr val="374151"/>
                </a:solidFill>
                <a:latin typeface="Meiryo" panose="020B0604030504040204" pitchFamily="34" charset="-128"/>
                <a:ea typeface="Meiryo" panose="020B0604030504040204" pitchFamily="34" charset="-128"/>
              </a:rPr>
              <a:t>ステップ</a:t>
            </a:r>
            <a:r>
              <a:rPr lang="en-US" altLang="ja-JP" sz="1400" b="1" u="sng" dirty="0">
                <a:solidFill>
                  <a:srgbClr val="374151"/>
                </a:solidFill>
                <a:latin typeface="Meiryo" panose="020B0604030504040204" pitchFamily="34" charset="-128"/>
                <a:ea typeface="Meiryo" panose="020B0604030504040204" pitchFamily="34" charset="-128"/>
              </a:rPr>
              <a:t>1 :</a:t>
            </a:r>
            <a:r>
              <a:rPr lang="ja-JP" altLang="en-US" sz="1400" b="1" u="sng">
                <a:solidFill>
                  <a:srgbClr val="374151"/>
                </a:solidFill>
                <a:latin typeface="Meiryo" panose="020B0604030504040204" pitchFamily="34" charset="-128"/>
                <a:ea typeface="Meiryo" panose="020B0604030504040204" pitchFamily="34" charset="-128"/>
              </a:rPr>
              <a:t>トークンへの分解</a:t>
            </a:r>
            <a:endParaRPr lang="en-US" altLang="ja-JP" sz="1400" b="1" u="sng" dirty="0">
              <a:solidFill>
                <a:srgbClr val="374151"/>
              </a:solidFill>
              <a:latin typeface="Meiryo" panose="020B0604030504040204" pitchFamily="34" charset="-128"/>
              <a:ea typeface="Meiryo" panose="020B0604030504040204" pitchFamily="34" charset="-128"/>
            </a:endParaRPr>
          </a:p>
          <a:p>
            <a:r>
              <a:rPr lang="ja-JP" altLang="en-US" sz="1200">
                <a:solidFill>
                  <a:srgbClr val="374151"/>
                </a:solidFill>
                <a:latin typeface="Meiryo" panose="020B0604030504040204" pitchFamily="34" charset="-128"/>
                <a:ea typeface="Meiryo" panose="020B0604030504040204" pitchFamily="34" charset="-128"/>
              </a:rPr>
              <a:t>トークン（単語又は意味まとまるの単位）に分解する</a:t>
            </a:r>
            <a:endParaRPr lang="en-US" altLang="ja-JP" sz="1200" dirty="0">
              <a:solidFill>
                <a:srgbClr val="374151"/>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AD33FD13-364D-E62B-D283-947D33B85B21}"/>
              </a:ext>
            </a:extLst>
          </p:cNvPr>
          <p:cNvSpPr txBox="1"/>
          <p:nvPr/>
        </p:nvSpPr>
        <p:spPr>
          <a:xfrm>
            <a:off x="612953" y="4318051"/>
            <a:ext cx="710892" cy="307777"/>
          </a:xfrm>
          <a:prstGeom prst="rect">
            <a:avLst/>
          </a:prstGeom>
          <a:noFill/>
        </p:spPr>
        <p:txBody>
          <a:bodyPr wrap="square">
            <a:spAutoFit/>
          </a:bodyPr>
          <a:lstStyle/>
          <a:p>
            <a:pPr algn="ctr"/>
            <a:r>
              <a:rPr lang="ja-JP" altLang="en-US" sz="1400">
                <a:solidFill>
                  <a:srgbClr val="374151"/>
                </a:solidFill>
                <a:latin typeface="Meiryo" panose="020B0604030504040204" pitchFamily="34" charset="-128"/>
                <a:ea typeface="Meiryo" panose="020B0604030504040204" pitchFamily="34" charset="-128"/>
              </a:rPr>
              <a:t>犬</a:t>
            </a:r>
            <a:endParaRPr lang="ja-JP" altLang="en-US" sz="1400">
              <a:latin typeface="Meiryo" panose="020B0604030504040204" pitchFamily="34" charset="-128"/>
              <a:ea typeface="Meiryo" panose="020B0604030504040204" pitchFamily="34" charset="-128"/>
            </a:endParaRPr>
          </a:p>
        </p:txBody>
      </p:sp>
      <p:sp>
        <p:nvSpPr>
          <p:cNvPr id="38" name="テキスト ボックス 37">
            <a:extLst>
              <a:ext uri="{FF2B5EF4-FFF2-40B4-BE49-F238E27FC236}">
                <a16:creationId xmlns:a16="http://schemas.microsoft.com/office/drawing/2014/main" id="{BF68308C-09EF-36C2-E352-F41BD61FE90D}"/>
              </a:ext>
            </a:extLst>
          </p:cNvPr>
          <p:cNvSpPr txBox="1"/>
          <p:nvPr/>
        </p:nvSpPr>
        <p:spPr>
          <a:xfrm>
            <a:off x="1334996" y="4318051"/>
            <a:ext cx="364202" cy="307777"/>
          </a:xfrm>
          <a:prstGeom prst="rect">
            <a:avLst/>
          </a:prstGeom>
          <a:noFill/>
        </p:spPr>
        <p:txBody>
          <a:bodyPr wrap="none" rtlCol="0">
            <a:spAutoFit/>
          </a:bodyPr>
          <a:lstStyle/>
          <a:p>
            <a:r>
              <a:rPr kumimoji="1" lang="ja-JP" altLang="en-US" sz="1400">
                <a:latin typeface="Meiryo" panose="020B0604030504040204" pitchFamily="34" charset="-128"/>
                <a:ea typeface="Meiryo" panose="020B0604030504040204" pitchFamily="34" charset="-128"/>
              </a:rPr>
              <a:t>が</a:t>
            </a:r>
          </a:p>
        </p:txBody>
      </p:sp>
      <p:sp>
        <p:nvSpPr>
          <p:cNvPr id="39" name="テキスト ボックス 38">
            <a:extLst>
              <a:ext uri="{FF2B5EF4-FFF2-40B4-BE49-F238E27FC236}">
                <a16:creationId xmlns:a16="http://schemas.microsoft.com/office/drawing/2014/main" id="{4D214AB3-24E2-9117-401F-01FD13F55FA6}"/>
              </a:ext>
            </a:extLst>
          </p:cNvPr>
          <p:cNvSpPr txBox="1"/>
          <p:nvPr/>
        </p:nvSpPr>
        <p:spPr>
          <a:xfrm>
            <a:off x="1334996" y="4742266"/>
            <a:ext cx="364202" cy="307777"/>
          </a:xfrm>
          <a:prstGeom prst="rect">
            <a:avLst/>
          </a:prstGeom>
          <a:noFill/>
        </p:spPr>
        <p:txBody>
          <a:bodyPr wrap="none" rtlCol="0">
            <a:spAutoFit/>
          </a:bodyPr>
          <a:lstStyle/>
          <a:p>
            <a:r>
              <a:rPr kumimoji="1" lang="ja-JP" altLang="en-US" sz="1400">
                <a:latin typeface="Meiryo" panose="020B0604030504040204" pitchFamily="34" charset="-128"/>
                <a:ea typeface="Meiryo" panose="020B0604030504040204" pitchFamily="34" charset="-128"/>
              </a:rPr>
              <a:t>は</a:t>
            </a:r>
          </a:p>
        </p:txBody>
      </p:sp>
      <p:sp>
        <p:nvSpPr>
          <p:cNvPr id="40" name="テキスト ボックス 39">
            <a:extLst>
              <a:ext uri="{FF2B5EF4-FFF2-40B4-BE49-F238E27FC236}">
                <a16:creationId xmlns:a16="http://schemas.microsoft.com/office/drawing/2014/main" id="{6B79803F-281C-F05C-89C6-2A2327F779A7}"/>
              </a:ext>
            </a:extLst>
          </p:cNvPr>
          <p:cNvSpPr txBox="1"/>
          <p:nvPr/>
        </p:nvSpPr>
        <p:spPr>
          <a:xfrm>
            <a:off x="1334996" y="5243956"/>
            <a:ext cx="364202" cy="307777"/>
          </a:xfrm>
          <a:prstGeom prst="rect">
            <a:avLst/>
          </a:prstGeom>
          <a:noFill/>
        </p:spPr>
        <p:txBody>
          <a:bodyPr wrap="none" rtlCol="0">
            <a:spAutoFit/>
          </a:bodyPr>
          <a:lstStyle/>
          <a:p>
            <a:r>
              <a:rPr kumimoji="1" lang="ja-JP" altLang="en-US" sz="1400">
                <a:latin typeface="Meiryo" panose="020B0604030504040204" pitchFamily="34" charset="-128"/>
                <a:ea typeface="Meiryo" panose="020B0604030504040204" pitchFamily="34" charset="-128"/>
              </a:rPr>
              <a:t>の</a:t>
            </a:r>
          </a:p>
        </p:txBody>
      </p:sp>
      <p:sp>
        <p:nvSpPr>
          <p:cNvPr id="41" name="テキスト ボックス 40">
            <a:extLst>
              <a:ext uri="{FF2B5EF4-FFF2-40B4-BE49-F238E27FC236}">
                <a16:creationId xmlns:a16="http://schemas.microsoft.com/office/drawing/2014/main" id="{60D8DDFA-4342-1EBE-8682-F0E9DAF3FC42}"/>
              </a:ext>
            </a:extLst>
          </p:cNvPr>
          <p:cNvSpPr txBox="1"/>
          <p:nvPr/>
        </p:nvSpPr>
        <p:spPr>
          <a:xfrm>
            <a:off x="1817470" y="4319801"/>
            <a:ext cx="855970" cy="307777"/>
          </a:xfrm>
          <a:prstGeom prst="rect">
            <a:avLst/>
          </a:prstGeom>
          <a:noFill/>
        </p:spPr>
        <p:txBody>
          <a:bodyPr wrap="square">
            <a:spAutoFit/>
          </a:bodyPr>
          <a:lstStyle/>
          <a:p>
            <a:pPr algn="ctr"/>
            <a:r>
              <a:rPr lang="ja-JP" altLang="en-US" sz="1400" b="0" i="0">
                <a:solidFill>
                  <a:srgbClr val="374151"/>
                </a:solidFill>
                <a:effectLst/>
                <a:latin typeface="Meiryo" panose="020B0604030504040204" pitchFamily="34" charset="-128"/>
                <a:ea typeface="Meiryo" panose="020B0604030504040204" pitchFamily="34" charset="-128"/>
              </a:rPr>
              <a:t>ボール</a:t>
            </a:r>
            <a:endParaRPr lang="ja-JP" altLang="en-US" sz="1400">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B0F1CBC1-D886-A7AF-D34E-A541DA357CC0}"/>
              </a:ext>
            </a:extLst>
          </p:cNvPr>
          <p:cNvSpPr txBox="1"/>
          <p:nvPr/>
        </p:nvSpPr>
        <p:spPr>
          <a:xfrm>
            <a:off x="1650259" y="4742266"/>
            <a:ext cx="1190392" cy="307777"/>
          </a:xfrm>
          <a:prstGeom prst="rect">
            <a:avLst/>
          </a:prstGeom>
          <a:noFill/>
        </p:spPr>
        <p:txBody>
          <a:bodyPr wrap="square">
            <a:spAutoFit/>
          </a:bodyPr>
          <a:lstStyle/>
          <a:p>
            <a:pPr algn="ctr"/>
            <a:r>
              <a:rPr lang="ja-JP" altLang="en-US" sz="1400">
                <a:latin typeface="Meiryo" panose="020B0604030504040204" pitchFamily="34" charset="-128"/>
                <a:ea typeface="Meiryo" panose="020B0604030504040204" pitchFamily="34" charset="-128"/>
              </a:rPr>
              <a:t>枝</a:t>
            </a:r>
          </a:p>
        </p:txBody>
      </p:sp>
      <p:sp>
        <p:nvSpPr>
          <p:cNvPr id="44" name="テキスト ボックス 43">
            <a:extLst>
              <a:ext uri="{FF2B5EF4-FFF2-40B4-BE49-F238E27FC236}">
                <a16:creationId xmlns:a16="http://schemas.microsoft.com/office/drawing/2014/main" id="{EFBFBB1C-72A4-E132-59B6-BC1459208D0B}"/>
              </a:ext>
            </a:extLst>
          </p:cNvPr>
          <p:cNvSpPr txBox="1"/>
          <p:nvPr/>
        </p:nvSpPr>
        <p:spPr>
          <a:xfrm>
            <a:off x="2068977" y="5240153"/>
            <a:ext cx="352956" cy="307777"/>
          </a:xfrm>
          <a:prstGeom prst="rect">
            <a:avLst/>
          </a:prstGeom>
          <a:noFill/>
        </p:spPr>
        <p:txBody>
          <a:bodyPr wrap="square">
            <a:spAutoFit/>
          </a:bodyPr>
          <a:lstStyle/>
          <a:p>
            <a:pPr algn="ctr"/>
            <a:r>
              <a:rPr lang="ja-JP" altLang="en-US" sz="1400">
                <a:latin typeface="Meiryo" panose="020B0604030504040204" pitchFamily="34" charset="-128"/>
                <a:ea typeface="Meiryo" panose="020B0604030504040204" pitchFamily="34" charset="-128"/>
              </a:rPr>
              <a:t>石</a:t>
            </a:r>
          </a:p>
        </p:txBody>
      </p:sp>
      <p:sp>
        <p:nvSpPr>
          <p:cNvPr id="45" name="テキスト ボックス 44">
            <a:extLst>
              <a:ext uri="{FF2B5EF4-FFF2-40B4-BE49-F238E27FC236}">
                <a16:creationId xmlns:a16="http://schemas.microsoft.com/office/drawing/2014/main" id="{364BB5E6-AE51-17E9-6765-1364C60FA021}"/>
              </a:ext>
            </a:extLst>
          </p:cNvPr>
          <p:cNvSpPr txBox="1"/>
          <p:nvPr/>
        </p:nvSpPr>
        <p:spPr>
          <a:xfrm>
            <a:off x="3300938" y="4312309"/>
            <a:ext cx="1620715" cy="307777"/>
          </a:xfrm>
          <a:prstGeom prst="rect">
            <a:avLst/>
          </a:prstGeom>
          <a:noFill/>
        </p:spPr>
        <p:txBody>
          <a:bodyPr wrap="square">
            <a:spAutoFit/>
          </a:bodyPr>
          <a:lstStyle/>
          <a:p>
            <a:pPr algn="ctr"/>
            <a:r>
              <a:rPr lang="ja-JP" altLang="en-US" sz="1400" b="0" i="0">
                <a:solidFill>
                  <a:srgbClr val="374151"/>
                </a:solidFill>
                <a:effectLst/>
                <a:latin typeface="Meiryo" panose="020B0604030504040204" pitchFamily="34" charset="-128"/>
                <a:ea typeface="Meiryo" panose="020B0604030504040204" pitchFamily="34" charset="-128"/>
              </a:rPr>
              <a:t>追いかけている</a:t>
            </a:r>
            <a:endParaRPr lang="ja-JP" altLang="en-US" sz="1400">
              <a:latin typeface="Meiryo" panose="020B0604030504040204" pitchFamily="34" charset="-128"/>
              <a:ea typeface="Meiryo" panose="020B0604030504040204" pitchFamily="34" charset="-128"/>
            </a:endParaRPr>
          </a:p>
        </p:txBody>
      </p:sp>
      <p:sp>
        <p:nvSpPr>
          <p:cNvPr id="46" name="テキスト ボックス 45">
            <a:extLst>
              <a:ext uri="{FF2B5EF4-FFF2-40B4-BE49-F238E27FC236}">
                <a16:creationId xmlns:a16="http://schemas.microsoft.com/office/drawing/2014/main" id="{155280DD-3A5E-810E-ADF0-B6F18E26D933}"/>
              </a:ext>
            </a:extLst>
          </p:cNvPr>
          <p:cNvSpPr txBox="1"/>
          <p:nvPr/>
        </p:nvSpPr>
        <p:spPr>
          <a:xfrm>
            <a:off x="2770809" y="4319801"/>
            <a:ext cx="468351" cy="307777"/>
          </a:xfrm>
          <a:prstGeom prst="rect">
            <a:avLst/>
          </a:prstGeom>
          <a:noFill/>
        </p:spPr>
        <p:txBody>
          <a:bodyPr wrap="square">
            <a:spAutoFit/>
          </a:bodyPr>
          <a:lstStyle/>
          <a:p>
            <a:pPr algn="ctr"/>
            <a:r>
              <a:rPr lang="ja-JP" altLang="en-US" sz="1400" b="0" i="0">
                <a:solidFill>
                  <a:srgbClr val="374151"/>
                </a:solidFill>
                <a:effectLst/>
                <a:latin typeface="Meiryo" panose="020B0604030504040204" pitchFamily="34" charset="-128"/>
                <a:ea typeface="Meiryo" panose="020B0604030504040204" pitchFamily="34" charset="-128"/>
              </a:rPr>
              <a:t>を</a:t>
            </a:r>
            <a:endParaRPr lang="ja-JP" altLang="en-US" sz="1400">
              <a:latin typeface="Meiryo" panose="020B0604030504040204" pitchFamily="34" charset="-128"/>
              <a:ea typeface="Meiryo" panose="020B0604030504040204" pitchFamily="34" charset="-128"/>
            </a:endParaRPr>
          </a:p>
        </p:txBody>
      </p:sp>
      <p:sp>
        <p:nvSpPr>
          <p:cNvPr id="47" name="テキスト ボックス 46">
            <a:extLst>
              <a:ext uri="{FF2B5EF4-FFF2-40B4-BE49-F238E27FC236}">
                <a16:creationId xmlns:a16="http://schemas.microsoft.com/office/drawing/2014/main" id="{9AE03923-16E5-8BFD-F228-9BA4F8EB8C8C}"/>
              </a:ext>
            </a:extLst>
          </p:cNvPr>
          <p:cNvSpPr txBox="1"/>
          <p:nvPr/>
        </p:nvSpPr>
        <p:spPr>
          <a:xfrm>
            <a:off x="2756198" y="4766861"/>
            <a:ext cx="468351" cy="307777"/>
          </a:xfrm>
          <a:prstGeom prst="rect">
            <a:avLst/>
          </a:prstGeom>
          <a:noFill/>
        </p:spPr>
        <p:txBody>
          <a:bodyPr wrap="square">
            <a:spAutoFit/>
          </a:bodyPr>
          <a:lstStyle/>
          <a:p>
            <a:pPr algn="ctr"/>
            <a:r>
              <a:rPr lang="ja-JP" altLang="en-US" sz="1400" b="0" i="0">
                <a:solidFill>
                  <a:srgbClr val="374151"/>
                </a:solidFill>
                <a:effectLst/>
                <a:latin typeface="Meiryo" panose="020B0604030504040204" pitchFamily="34" charset="-128"/>
                <a:ea typeface="Meiryo" panose="020B0604030504040204" pitchFamily="34" charset="-128"/>
              </a:rPr>
              <a:t>へ</a:t>
            </a:r>
            <a:endParaRPr lang="ja-JP" altLang="en-US" sz="1400">
              <a:latin typeface="Meiryo" panose="020B0604030504040204" pitchFamily="34" charset="-128"/>
              <a:ea typeface="Meiryo" panose="020B0604030504040204" pitchFamily="34" charset="-128"/>
            </a:endParaRPr>
          </a:p>
        </p:txBody>
      </p:sp>
      <p:sp>
        <p:nvSpPr>
          <p:cNvPr id="49" name="テキスト ボックス 48">
            <a:extLst>
              <a:ext uri="{FF2B5EF4-FFF2-40B4-BE49-F238E27FC236}">
                <a16:creationId xmlns:a16="http://schemas.microsoft.com/office/drawing/2014/main" id="{6B1971D5-E771-9F76-3D69-1DD1ACA6BDE4}"/>
              </a:ext>
            </a:extLst>
          </p:cNvPr>
          <p:cNvSpPr txBox="1"/>
          <p:nvPr/>
        </p:nvSpPr>
        <p:spPr>
          <a:xfrm>
            <a:off x="2770809" y="5246848"/>
            <a:ext cx="468351" cy="307777"/>
          </a:xfrm>
          <a:prstGeom prst="rect">
            <a:avLst/>
          </a:prstGeom>
          <a:noFill/>
        </p:spPr>
        <p:txBody>
          <a:bodyPr wrap="square">
            <a:spAutoFit/>
          </a:bodyPr>
          <a:lstStyle/>
          <a:p>
            <a:pPr algn="ctr"/>
            <a:r>
              <a:rPr lang="ja-JP" altLang="en-US" sz="1400" b="0" i="0">
                <a:solidFill>
                  <a:srgbClr val="374151"/>
                </a:solidFill>
                <a:effectLst/>
                <a:latin typeface="Meiryo" panose="020B0604030504040204" pitchFamily="34" charset="-128"/>
                <a:ea typeface="Meiryo" panose="020B0604030504040204" pitchFamily="34" charset="-128"/>
              </a:rPr>
              <a:t>に</a:t>
            </a:r>
            <a:endParaRPr lang="ja-JP" altLang="en-US" sz="1400">
              <a:latin typeface="Meiryo" panose="020B0604030504040204" pitchFamily="34" charset="-128"/>
              <a:ea typeface="Meiryo" panose="020B0604030504040204" pitchFamily="34" charset="-128"/>
            </a:endParaRPr>
          </a:p>
        </p:txBody>
      </p:sp>
      <p:sp>
        <p:nvSpPr>
          <p:cNvPr id="50" name="テキスト ボックス 49">
            <a:extLst>
              <a:ext uri="{FF2B5EF4-FFF2-40B4-BE49-F238E27FC236}">
                <a16:creationId xmlns:a16="http://schemas.microsoft.com/office/drawing/2014/main" id="{52E8407D-3EE1-7870-36DB-A9A6DAEC504B}"/>
              </a:ext>
            </a:extLst>
          </p:cNvPr>
          <p:cNvSpPr txBox="1"/>
          <p:nvPr/>
        </p:nvSpPr>
        <p:spPr>
          <a:xfrm>
            <a:off x="3225505" y="4742666"/>
            <a:ext cx="1620715" cy="307777"/>
          </a:xfrm>
          <a:prstGeom prst="rect">
            <a:avLst/>
          </a:prstGeom>
          <a:noFill/>
        </p:spPr>
        <p:txBody>
          <a:bodyPr wrap="square">
            <a:spAutoFit/>
          </a:bodyPr>
          <a:lstStyle/>
          <a:p>
            <a:pPr algn="ctr"/>
            <a:r>
              <a:rPr lang="ja-JP" altLang="en-US" sz="1400" b="0" i="0">
                <a:solidFill>
                  <a:srgbClr val="374151"/>
                </a:solidFill>
                <a:effectLst/>
                <a:latin typeface="Meiryo" panose="020B0604030504040204" pitchFamily="34" charset="-128"/>
                <a:ea typeface="Meiryo" panose="020B0604030504040204" pitchFamily="34" charset="-128"/>
              </a:rPr>
              <a:t>かじっている</a:t>
            </a:r>
            <a:endParaRPr lang="ja-JP" altLang="en-US" sz="1400">
              <a:latin typeface="Meiryo" panose="020B0604030504040204" pitchFamily="34" charset="-128"/>
              <a:ea typeface="Meiryo" panose="020B0604030504040204" pitchFamily="34" charset="-128"/>
            </a:endParaRPr>
          </a:p>
        </p:txBody>
      </p:sp>
      <p:sp>
        <p:nvSpPr>
          <p:cNvPr id="51" name="テキスト ボックス 50">
            <a:extLst>
              <a:ext uri="{FF2B5EF4-FFF2-40B4-BE49-F238E27FC236}">
                <a16:creationId xmlns:a16="http://schemas.microsoft.com/office/drawing/2014/main" id="{7B2FA51E-6F53-9807-3A0F-FAC181181907}"/>
              </a:ext>
            </a:extLst>
          </p:cNvPr>
          <p:cNvSpPr txBox="1"/>
          <p:nvPr/>
        </p:nvSpPr>
        <p:spPr>
          <a:xfrm>
            <a:off x="3300937" y="5240152"/>
            <a:ext cx="1620715" cy="307777"/>
          </a:xfrm>
          <a:prstGeom prst="rect">
            <a:avLst/>
          </a:prstGeom>
          <a:noFill/>
        </p:spPr>
        <p:txBody>
          <a:bodyPr wrap="square">
            <a:spAutoFit/>
          </a:bodyPr>
          <a:lstStyle/>
          <a:p>
            <a:pPr algn="ctr"/>
            <a:r>
              <a:rPr lang="ja-JP" altLang="en-US" sz="1400" b="0" i="0">
                <a:solidFill>
                  <a:srgbClr val="374151"/>
                </a:solidFill>
                <a:effectLst/>
                <a:latin typeface="Meiryo" panose="020B0604030504040204" pitchFamily="34" charset="-128"/>
                <a:ea typeface="Meiryo" panose="020B0604030504040204" pitchFamily="34" charset="-128"/>
              </a:rPr>
              <a:t>のっかっている</a:t>
            </a:r>
            <a:endParaRPr lang="ja-JP" altLang="en-US" sz="1400">
              <a:latin typeface="Meiryo" panose="020B0604030504040204" pitchFamily="34" charset="-128"/>
              <a:ea typeface="Meiryo" panose="020B0604030504040204" pitchFamily="34" charset="-128"/>
            </a:endParaRPr>
          </a:p>
        </p:txBody>
      </p:sp>
      <p:sp>
        <p:nvSpPr>
          <p:cNvPr id="53" name="テキスト ボックス 52">
            <a:extLst>
              <a:ext uri="{FF2B5EF4-FFF2-40B4-BE49-F238E27FC236}">
                <a16:creationId xmlns:a16="http://schemas.microsoft.com/office/drawing/2014/main" id="{6F872256-BF2D-7FC0-FB31-EC78144E2E83}"/>
              </a:ext>
            </a:extLst>
          </p:cNvPr>
          <p:cNvSpPr txBox="1"/>
          <p:nvPr/>
        </p:nvSpPr>
        <p:spPr>
          <a:xfrm>
            <a:off x="651979" y="2989872"/>
            <a:ext cx="4178921" cy="369332"/>
          </a:xfrm>
          <a:prstGeom prst="rect">
            <a:avLst/>
          </a:prstGeom>
          <a:noFill/>
        </p:spPr>
        <p:txBody>
          <a:bodyPr wrap="square">
            <a:spAutoFit/>
          </a:bodyPr>
          <a:lstStyle/>
          <a:p>
            <a:pPr algn="ctr"/>
            <a:r>
              <a:rPr lang="ja-JP" altLang="en-US" sz="1800" b="0" i="0">
                <a:solidFill>
                  <a:srgbClr val="374151"/>
                </a:solidFill>
                <a:effectLst/>
                <a:latin typeface="Meiryo" panose="020B0604030504040204" pitchFamily="34" charset="-128"/>
                <a:ea typeface="Meiryo" panose="020B0604030504040204" pitchFamily="34" charset="-128"/>
              </a:rPr>
              <a:t>犬／が</a:t>
            </a:r>
            <a:r>
              <a:rPr lang="ja-JP" altLang="en-US">
                <a:solidFill>
                  <a:srgbClr val="374151"/>
                </a:solidFill>
                <a:latin typeface="Meiryo" panose="020B0604030504040204" pitchFamily="34" charset="-128"/>
                <a:ea typeface="Meiryo" panose="020B0604030504040204" pitchFamily="34" charset="-128"/>
              </a:rPr>
              <a:t>／</a:t>
            </a:r>
            <a:r>
              <a:rPr lang="ja-JP" altLang="en-US" sz="1800" b="0" i="0">
                <a:solidFill>
                  <a:srgbClr val="374151"/>
                </a:solidFill>
                <a:effectLst/>
                <a:latin typeface="Meiryo" panose="020B0604030504040204" pitchFamily="34" charset="-128"/>
                <a:ea typeface="Meiryo" panose="020B0604030504040204" pitchFamily="34" charset="-128"/>
              </a:rPr>
              <a:t>ボール</a:t>
            </a:r>
            <a:r>
              <a:rPr lang="ja-JP" altLang="en-US">
                <a:solidFill>
                  <a:srgbClr val="374151"/>
                </a:solidFill>
                <a:latin typeface="Meiryo" panose="020B0604030504040204" pitchFamily="34" charset="-128"/>
                <a:ea typeface="Meiryo" panose="020B0604030504040204" pitchFamily="34" charset="-128"/>
              </a:rPr>
              <a:t>／</a:t>
            </a:r>
            <a:r>
              <a:rPr lang="ja-JP" altLang="en-US" sz="1800" b="0" i="0">
                <a:solidFill>
                  <a:srgbClr val="374151"/>
                </a:solidFill>
                <a:effectLst/>
                <a:latin typeface="Meiryo" panose="020B0604030504040204" pitchFamily="34" charset="-128"/>
                <a:ea typeface="Meiryo" panose="020B0604030504040204" pitchFamily="34" charset="-128"/>
              </a:rPr>
              <a:t>を</a:t>
            </a:r>
            <a:r>
              <a:rPr lang="ja-JP" altLang="en-US">
                <a:solidFill>
                  <a:srgbClr val="374151"/>
                </a:solidFill>
                <a:latin typeface="Meiryo" panose="020B0604030504040204" pitchFamily="34" charset="-128"/>
                <a:ea typeface="Meiryo" panose="020B0604030504040204" pitchFamily="34" charset="-128"/>
              </a:rPr>
              <a:t>／</a:t>
            </a:r>
            <a:r>
              <a:rPr lang="ja-JP" altLang="en-US" sz="1800" b="0" i="0">
                <a:solidFill>
                  <a:srgbClr val="374151"/>
                </a:solidFill>
                <a:effectLst/>
                <a:latin typeface="Meiryo" panose="020B0604030504040204" pitchFamily="34" charset="-128"/>
                <a:ea typeface="Meiryo" panose="020B0604030504040204" pitchFamily="34" charset="-128"/>
              </a:rPr>
              <a:t>追いかけている</a:t>
            </a:r>
            <a:endParaRPr lang="en-US" altLang="ja-JP" sz="1800" b="0" i="0" dirty="0">
              <a:solidFill>
                <a:srgbClr val="374151"/>
              </a:solidFill>
              <a:effectLst/>
              <a:latin typeface="Meiryo" panose="020B0604030504040204" pitchFamily="34" charset="-128"/>
              <a:ea typeface="Meiryo" panose="020B0604030504040204" pitchFamily="34" charset="-128"/>
            </a:endParaRPr>
          </a:p>
        </p:txBody>
      </p:sp>
      <p:sp>
        <p:nvSpPr>
          <p:cNvPr id="54" name="テキスト ボックス 53">
            <a:extLst>
              <a:ext uri="{FF2B5EF4-FFF2-40B4-BE49-F238E27FC236}">
                <a16:creationId xmlns:a16="http://schemas.microsoft.com/office/drawing/2014/main" id="{C237E25A-7E14-8A4F-1CFE-EF85AE21F628}"/>
              </a:ext>
            </a:extLst>
          </p:cNvPr>
          <p:cNvSpPr txBox="1"/>
          <p:nvPr/>
        </p:nvSpPr>
        <p:spPr>
          <a:xfrm>
            <a:off x="654044" y="3409442"/>
            <a:ext cx="4283510" cy="861774"/>
          </a:xfrm>
          <a:prstGeom prst="rect">
            <a:avLst/>
          </a:prstGeom>
          <a:noFill/>
        </p:spPr>
        <p:txBody>
          <a:bodyPr wrap="square">
            <a:spAutoFit/>
          </a:bodyPr>
          <a:lstStyle/>
          <a:p>
            <a:r>
              <a:rPr lang="ja-JP" altLang="en-US" sz="1400" b="1" u="sng">
                <a:latin typeface="Meiryo" panose="020B0604030504040204" pitchFamily="34" charset="-128"/>
                <a:ea typeface="Meiryo" panose="020B0604030504040204" pitchFamily="34" charset="-128"/>
              </a:rPr>
              <a:t>ステップ</a:t>
            </a:r>
            <a:r>
              <a:rPr lang="en-US" altLang="ja-JP" sz="1400" b="1" u="sng" dirty="0">
                <a:latin typeface="Meiryo" panose="020B0604030504040204" pitchFamily="34" charset="-128"/>
                <a:ea typeface="Meiryo" panose="020B0604030504040204" pitchFamily="34" charset="-128"/>
              </a:rPr>
              <a:t>2:Attention</a:t>
            </a:r>
            <a:r>
              <a:rPr lang="ja-JP" altLang="en-US" sz="1400" b="1" u="sng">
                <a:latin typeface="Meiryo" panose="020B0604030504040204" pitchFamily="34" charset="-128"/>
                <a:ea typeface="Meiryo" panose="020B0604030504040204" pitchFamily="34" charset="-128"/>
              </a:rPr>
              <a:t>の計算</a:t>
            </a:r>
            <a:endParaRPr lang="en-US" altLang="ja-JP" sz="1400" b="1" u="sng"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各トークンそれぞれが他の各トークンとどれほど関連しているかを計算する。「関連性」は、トークン間の類似性や単語間の位置関係などを考慮して計算される。</a:t>
            </a:r>
          </a:p>
        </p:txBody>
      </p:sp>
      <p:cxnSp>
        <p:nvCxnSpPr>
          <p:cNvPr id="71" name="直線矢印コネクタ 70">
            <a:extLst>
              <a:ext uri="{FF2B5EF4-FFF2-40B4-BE49-F238E27FC236}">
                <a16:creationId xmlns:a16="http://schemas.microsoft.com/office/drawing/2014/main" id="{F0B32E42-778E-3F44-E147-BA3AFEB89F16}"/>
              </a:ext>
            </a:extLst>
          </p:cNvPr>
          <p:cNvCxnSpPr/>
          <p:nvPr/>
        </p:nvCxnSpPr>
        <p:spPr>
          <a:xfrm>
            <a:off x="1075416" y="4463794"/>
            <a:ext cx="329184"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72" name="直線矢印コネクタ 71">
            <a:extLst>
              <a:ext uri="{FF2B5EF4-FFF2-40B4-BE49-F238E27FC236}">
                <a16:creationId xmlns:a16="http://schemas.microsoft.com/office/drawing/2014/main" id="{B97BEBB0-7E36-B0CE-22A7-DB6194803882}"/>
              </a:ext>
            </a:extLst>
          </p:cNvPr>
          <p:cNvCxnSpPr/>
          <p:nvPr/>
        </p:nvCxnSpPr>
        <p:spPr>
          <a:xfrm>
            <a:off x="1614390" y="4454038"/>
            <a:ext cx="329184"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0" name="直線矢印コネクタ 79">
            <a:extLst>
              <a:ext uri="{FF2B5EF4-FFF2-40B4-BE49-F238E27FC236}">
                <a16:creationId xmlns:a16="http://schemas.microsoft.com/office/drawing/2014/main" id="{1F656BE0-F789-6937-0864-B63356EED2B9}"/>
              </a:ext>
            </a:extLst>
          </p:cNvPr>
          <p:cNvCxnSpPr/>
          <p:nvPr/>
        </p:nvCxnSpPr>
        <p:spPr>
          <a:xfrm>
            <a:off x="2537820" y="4454038"/>
            <a:ext cx="329184"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1" name="直線矢印コネクタ 80">
            <a:extLst>
              <a:ext uri="{FF2B5EF4-FFF2-40B4-BE49-F238E27FC236}">
                <a16:creationId xmlns:a16="http://schemas.microsoft.com/office/drawing/2014/main" id="{5FBAA5D5-CEB8-2BCB-66AE-BE76B4BFF065}"/>
              </a:ext>
            </a:extLst>
          </p:cNvPr>
          <p:cNvCxnSpPr/>
          <p:nvPr/>
        </p:nvCxnSpPr>
        <p:spPr>
          <a:xfrm>
            <a:off x="3119712" y="4454038"/>
            <a:ext cx="329184"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2" name="直線矢印コネクタ 81">
            <a:extLst>
              <a:ext uri="{FF2B5EF4-FFF2-40B4-BE49-F238E27FC236}">
                <a16:creationId xmlns:a16="http://schemas.microsoft.com/office/drawing/2014/main" id="{E125B470-494B-F3C1-F28F-CE48435D5CB5}"/>
              </a:ext>
            </a:extLst>
          </p:cNvPr>
          <p:cNvCxnSpPr>
            <a:cxnSpLocks/>
          </p:cNvCxnSpPr>
          <p:nvPr/>
        </p:nvCxnSpPr>
        <p:spPr>
          <a:xfrm>
            <a:off x="1619643" y="4447448"/>
            <a:ext cx="382715" cy="429958"/>
          </a:xfrm>
          <a:prstGeom prst="straightConnector1">
            <a:avLst/>
          </a:prstGeom>
          <a:ln>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83" name="直線矢印コネクタ 82">
            <a:extLst>
              <a:ext uri="{FF2B5EF4-FFF2-40B4-BE49-F238E27FC236}">
                <a16:creationId xmlns:a16="http://schemas.microsoft.com/office/drawing/2014/main" id="{C83217F2-4E8E-CBF9-AB61-37329C7AC2B2}"/>
              </a:ext>
            </a:extLst>
          </p:cNvPr>
          <p:cNvCxnSpPr>
            <a:cxnSpLocks/>
          </p:cNvCxnSpPr>
          <p:nvPr/>
        </p:nvCxnSpPr>
        <p:spPr>
          <a:xfrm>
            <a:off x="2544305" y="4440963"/>
            <a:ext cx="330494" cy="448707"/>
          </a:xfrm>
          <a:prstGeom prst="straightConnector1">
            <a:avLst/>
          </a:prstGeom>
          <a:ln>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84" name="直線矢印コネクタ 83">
            <a:extLst>
              <a:ext uri="{FF2B5EF4-FFF2-40B4-BE49-F238E27FC236}">
                <a16:creationId xmlns:a16="http://schemas.microsoft.com/office/drawing/2014/main" id="{CA07C394-04D0-F048-80CC-1D3A7A3E0E1F}"/>
              </a:ext>
            </a:extLst>
          </p:cNvPr>
          <p:cNvCxnSpPr>
            <a:cxnSpLocks/>
          </p:cNvCxnSpPr>
          <p:nvPr/>
        </p:nvCxnSpPr>
        <p:spPr>
          <a:xfrm>
            <a:off x="3119712" y="4446724"/>
            <a:ext cx="330494" cy="449431"/>
          </a:xfrm>
          <a:prstGeom prst="straightConnector1">
            <a:avLst/>
          </a:prstGeom>
          <a:ln>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85" name="直線矢印コネクタ 84">
            <a:extLst>
              <a:ext uri="{FF2B5EF4-FFF2-40B4-BE49-F238E27FC236}">
                <a16:creationId xmlns:a16="http://schemas.microsoft.com/office/drawing/2014/main" id="{93F6A2F9-EA7D-D889-2C6E-B47099208540}"/>
              </a:ext>
            </a:extLst>
          </p:cNvPr>
          <p:cNvCxnSpPr>
            <a:cxnSpLocks/>
          </p:cNvCxnSpPr>
          <p:nvPr/>
        </p:nvCxnSpPr>
        <p:spPr>
          <a:xfrm>
            <a:off x="1081901" y="4453227"/>
            <a:ext cx="259580" cy="429958"/>
          </a:xfrm>
          <a:prstGeom prst="straightConnector1">
            <a:avLst/>
          </a:prstGeom>
          <a:ln>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86" name="直線矢印コネクタ 85">
            <a:extLst>
              <a:ext uri="{FF2B5EF4-FFF2-40B4-BE49-F238E27FC236}">
                <a16:creationId xmlns:a16="http://schemas.microsoft.com/office/drawing/2014/main" id="{AD28C347-A13A-985F-7B04-1130A83B943C}"/>
              </a:ext>
            </a:extLst>
          </p:cNvPr>
          <p:cNvCxnSpPr>
            <a:cxnSpLocks/>
          </p:cNvCxnSpPr>
          <p:nvPr/>
        </p:nvCxnSpPr>
        <p:spPr>
          <a:xfrm>
            <a:off x="1080046" y="4465376"/>
            <a:ext cx="273126" cy="803782"/>
          </a:xfrm>
          <a:prstGeom prst="straightConnector1">
            <a:avLst/>
          </a:prstGeom>
          <a:ln>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87" name="直線矢印コネクタ 86">
            <a:extLst>
              <a:ext uri="{FF2B5EF4-FFF2-40B4-BE49-F238E27FC236}">
                <a16:creationId xmlns:a16="http://schemas.microsoft.com/office/drawing/2014/main" id="{E2B6FB4D-96D2-82A8-1B36-8E811CA10397}"/>
              </a:ext>
            </a:extLst>
          </p:cNvPr>
          <p:cNvCxnSpPr>
            <a:cxnSpLocks/>
          </p:cNvCxnSpPr>
          <p:nvPr/>
        </p:nvCxnSpPr>
        <p:spPr>
          <a:xfrm>
            <a:off x="1613158" y="4437800"/>
            <a:ext cx="438494" cy="956242"/>
          </a:xfrm>
          <a:prstGeom prst="straightConnector1">
            <a:avLst/>
          </a:prstGeom>
          <a:ln>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88" name="直線矢印コネクタ 87">
            <a:extLst>
              <a:ext uri="{FF2B5EF4-FFF2-40B4-BE49-F238E27FC236}">
                <a16:creationId xmlns:a16="http://schemas.microsoft.com/office/drawing/2014/main" id="{638C7EF4-FBF6-E028-2F91-45672AB33C46}"/>
              </a:ext>
            </a:extLst>
          </p:cNvPr>
          <p:cNvCxnSpPr>
            <a:cxnSpLocks/>
          </p:cNvCxnSpPr>
          <p:nvPr/>
        </p:nvCxnSpPr>
        <p:spPr>
          <a:xfrm>
            <a:off x="2541603" y="4446724"/>
            <a:ext cx="356700" cy="941041"/>
          </a:xfrm>
          <a:prstGeom prst="straightConnector1">
            <a:avLst/>
          </a:prstGeom>
          <a:ln>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89" name="直線矢印コネクタ 88">
            <a:extLst>
              <a:ext uri="{FF2B5EF4-FFF2-40B4-BE49-F238E27FC236}">
                <a16:creationId xmlns:a16="http://schemas.microsoft.com/office/drawing/2014/main" id="{F2BA325F-E0A0-2994-9E8E-7BC26CD25BB1}"/>
              </a:ext>
            </a:extLst>
          </p:cNvPr>
          <p:cNvCxnSpPr>
            <a:cxnSpLocks/>
          </p:cNvCxnSpPr>
          <p:nvPr/>
        </p:nvCxnSpPr>
        <p:spPr>
          <a:xfrm>
            <a:off x="3119712" y="4453227"/>
            <a:ext cx="329184" cy="934538"/>
          </a:xfrm>
          <a:prstGeom prst="straightConnector1">
            <a:avLst/>
          </a:prstGeom>
          <a:ln>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91" name="テキスト ボックス 90">
            <a:extLst>
              <a:ext uri="{FF2B5EF4-FFF2-40B4-BE49-F238E27FC236}">
                <a16:creationId xmlns:a16="http://schemas.microsoft.com/office/drawing/2014/main" id="{F7884CD2-5C33-7508-A810-BBAC88EF7B6C}"/>
              </a:ext>
            </a:extLst>
          </p:cNvPr>
          <p:cNvSpPr txBox="1"/>
          <p:nvPr/>
        </p:nvSpPr>
        <p:spPr>
          <a:xfrm>
            <a:off x="1294116" y="4506344"/>
            <a:ext cx="452368" cy="253916"/>
          </a:xfrm>
          <a:prstGeom prst="rect">
            <a:avLst/>
          </a:prstGeom>
          <a:noFill/>
        </p:spPr>
        <p:txBody>
          <a:bodyPr wrap="none" rtlCol="0">
            <a:spAutoFit/>
          </a:bodyPr>
          <a:lstStyle/>
          <a:p>
            <a:pPr algn="ctr"/>
            <a:r>
              <a:rPr kumimoji="1" lang="en-US" altLang="ja-JP" sz="1050" dirty="0">
                <a:solidFill>
                  <a:srgbClr val="1F33E8"/>
                </a:solidFill>
              </a:rPr>
              <a:t>4.5%</a:t>
            </a:r>
            <a:endParaRPr kumimoji="1" lang="ja-JP" altLang="en-US" sz="1050">
              <a:solidFill>
                <a:srgbClr val="1F33E8"/>
              </a:solidFill>
            </a:endParaRPr>
          </a:p>
        </p:txBody>
      </p:sp>
      <p:sp>
        <p:nvSpPr>
          <p:cNvPr id="92" name="テキスト ボックス 91">
            <a:extLst>
              <a:ext uri="{FF2B5EF4-FFF2-40B4-BE49-F238E27FC236}">
                <a16:creationId xmlns:a16="http://schemas.microsoft.com/office/drawing/2014/main" id="{EC2018F3-D8C6-8AA9-0437-0CF76A29AD56}"/>
              </a:ext>
            </a:extLst>
          </p:cNvPr>
          <p:cNvSpPr txBox="1"/>
          <p:nvPr/>
        </p:nvSpPr>
        <p:spPr>
          <a:xfrm>
            <a:off x="1303942" y="4947430"/>
            <a:ext cx="452368" cy="253916"/>
          </a:xfrm>
          <a:prstGeom prst="rect">
            <a:avLst/>
          </a:prstGeom>
          <a:noFill/>
        </p:spPr>
        <p:txBody>
          <a:bodyPr wrap="none" rtlCol="0">
            <a:spAutoFit/>
          </a:bodyPr>
          <a:lstStyle/>
          <a:p>
            <a:pPr algn="ctr"/>
            <a:r>
              <a:rPr lang="en-US" altLang="ja-JP" sz="1050" dirty="0"/>
              <a:t>4.</a:t>
            </a:r>
            <a:r>
              <a:rPr kumimoji="1" lang="en-US" altLang="ja-JP" sz="1050" dirty="0"/>
              <a:t>0%</a:t>
            </a:r>
            <a:endParaRPr kumimoji="1" lang="ja-JP" altLang="en-US" sz="1050"/>
          </a:p>
        </p:txBody>
      </p:sp>
      <p:sp>
        <p:nvSpPr>
          <p:cNvPr id="93" name="テキスト ボックス 92">
            <a:extLst>
              <a:ext uri="{FF2B5EF4-FFF2-40B4-BE49-F238E27FC236}">
                <a16:creationId xmlns:a16="http://schemas.microsoft.com/office/drawing/2014/main" id="{27FCDA52-A59C-4457-3ADB-A94C612AC36C}"/>
              </a:ext>
            </a:extLst>
          </p:cNvPr>
          <p:cNvSpPr txBox="1"/>
          <p:nvPr/>
        </p:nvSpPr>
        <p:spPr>
          <a:xfrm>
            <a:off x="1294116" y="5427667"/>
            <a:ext cx="452368" cy="253916"/>
          </a:xfrm>
          <a:prstGeom prst="rect">
            <a:avLst/>
          </a:prstGeom>
          <a:noFill/>
        </p:spPr>
        <p:txBody>
          <a:bodyPr wrap="none" rtlCol="0">
            <a:spAutoFit/>
          </a:bodyPr>
          <a:lstStyle/>
          <a:p>
            <a:pPr algn="ctr"/>
            <a:r>
              <a:rPr lang="en-US" altLang="ja-JP" sz="1050" dirty="0"/>
              <a:t>3.6</a:t>
            </a:r>
            <a:r>
              <a:rPr kumimoji="1" lang="en-US" altLang="ja-JP" sz="1050" dirty="0"/>
              <a:t>%</a:t>
            </a:r>
            <a:endParaRPr kumimoji="1" lang="ja-JP" altLang="en-US" sz="1050"/>
          </a:p>
        </p:txBody>
      </p:sp>
      <p:sp>
        <p:nvSpPr>
          <p:cNvPr id="95" name="テキスト ボックス 94">
            <a:extLst>
              <a:ext uri="{FF2B5EF4-FFF2-40B4-BE49-F238E27FC236}">
                <a16:creationId xmlns:a16="http://schemas.microsoft.com/office/drawing/2014/main" id="{9081812C-4CCF-568E-D658-A7B480039A66}"/>
              </a:ext>
            </a:extLst>
          </p:cNvPr>
          <p:cNvSpPr txBox="1"/>
          <p:nvPr/>
        </p:nvSpPr>
        <p:spPr>
          <a:xfrm>
            <a:off x="2011636" y="4506344"/>
            <a:ext cx="452368" cy="253916"/>
          </a:xfrm>
          <a:prstGeom prst="rect">
            <a:avLst/>
          </a:prstGeom>
          <a:noFill/>
        </p:spPr>
        <p:txBody>
          <a:bodyPr wrap="none" rtlCol="0">
            <a:spAutoFit/>
          </a:bodyPr>
          <a:lstStyle/>
          <a:p>
            <a:pPr algn="ctr"/>
            <a:r>
              <a:rPr kumimoji="1" lang="en-US" altLang="ja-JP" sz="1050" dirty="0">
                <a:solidFill>
                  <a:srgbClr val="1F33E8"/>
                </a:solidFill>
              </a:rPr>
              <a:t>5.2%</a:t>
            </a:r>
            <a:endParaRPr kumimoji="1" lang="ja-JP" altLang="en-US" sz="1050">
              <a:solidFill>
                <a:srgbClr val="1F33E8"/>
              </a:solidFill>
            </a:endParaRPr>
          </a:p>
        </p:txBody>
      </p:sp>
      <p:sp>
        <p:nvSpPr>
          <p:cNvPr id="96" name="テキスト ボックス 95">
            <a:extLst>
              <a:ext uri="{FF2B5EF4-FFF2-40B4-BE49-F238E27FC236}">
                <a16:creationId xmlns:a16="http://schemas.microsoft.com/office/drawing/2014/main" id="{D96BE078-E715-7DF3-8C12-3438D29D2E29}"/>
              </a:ext>
            </a:extLst>
          </p:cNvPr>
          <p:cNvSpPr txBox="1"/>
          <p:nvPr/>
        </p:nvSpPr>
        <p:spPr>
          <a:xfrm>
            <a:off x="2021463" y="4947430"/>
            <a:ext cx="452368" cy="253916"/>
          </a:xfrm>
          <a:prstGeom prst="rect">
            <a:avLst/>
          </a:prstGeom>
          <a:noFill/>
        </p:spPr>
        <p:txBody>
          <a:bodyPr wrap="none" rtlCol="0">
            <a:spAutoFit/>
          </a:bodyPr>
          <a:lstStyle/>
          <a:p>
            <a:pPr algn="ctr"/>
            <a:r>
              <a:rPr lang="en-US" altLang="ja-JP" sz="1050" dirty="0"/>
              <a:t>4.8</a:t>
            </a:r>
            <a:r>
              <a:rPr kumimoji="1" lang="en-US" altLang="ja-JP" sz="1050" dirty="0"/>
              <a:t>%</a:t>
            </a:r>
            <a:endParaRPr kumimoji="1" lang="ja-JP" altLang="en-US" sz="1050"/>
          </a:p>
        </p:txBody>
      </p:sp>
      <p:sp>
        <p:nvSpPr>
          <p:cNvPr id="98" name="テキスト ボックス 97">
            <a:extLst>
              <a:ext uri="{FF2B5EF4-FFF2-40B4-BE49-F238E27FC236}">
                <a16:creationId xmlns:a16="http://schemas.microsoft.com/office/drawing/2014/main" id="{D4AC9D93-2B0E-1BC4-4CF0-6F71BA922D91}"/>
              </a:ext>
            </a:extLst>
          </p:cNvPr>
          <p:cNvSpPr txBox="1"/>
          <p:nvPr/>
        </p:nvSpPr>
        <p:spPr>
          <a:xfrm>
            <a:off x="2011636" y="5427667"/>
            <a:ext cx="452368" cy="253916"/>
          </a:xfrm>
          <a:prstGeom prst="rect">
            <a:avLst/>
          </a:prstGeom>
          <a:noFill/>
        </p:spPr>
        <p:txBody>
          <a:bodyPr wrap="none" rtlCol="0">
            <a:spAutoFit/>
          </a:bodyPr>
          <a:lstStyle/>
          <a:p>
            <a:pPr algn="ctr"/>
            <a:r>
              <a:rPr lang="en-US" altLang="ja-JP" sz="1050" dirty="0"/>
              <a:t>4.2</a:t>
            </a:r>
            <a:r>
              <a:rPr kumimoji="1" lang="en-US" altLang="ja-JP" sz="1050" dirty="0"/>
              <a:t>%</a:t>
            </a:r>
            <a:endParaRPr kumimoji="1" lang="ja-JP" altLang="en-US" sz="1050"/>
          </a:p>
        </p:txBody>
      </p:sp>
      <p:sp>
        <p:nvSpPr>
          <p:cNvPr id="99" name="テキスト ボックス 98">
            <a:extLst>
              <a:ext uri="{FF2B5EF4-FFF2-40B4-BE49-F238E27FC236}">
                <a16:creationId xmlns:a16="http://schemas.microsoft.com/office/drawing/2014/main" id="{C029767A-95B7-37B2-54E9-81F18817423A}"/>
              </a:ext>
            </a:extLst>
          </p:cNvPr>
          <p:cNvSpPr txBox="1"/>
          <p:nvPr/>
        </p:nvSpPr>
        <p:spPr>
          <a:xfrm>
            <a:off x="2789355" y="4506344"/>
            <a:ext cx="452368" cy="253916"/>
          </a:xfrm>
          <a:prstGeom prst="rect">
            <a:avLst/>
          </a:prstGeom>
          <a:noFill/>
        </p:spPr>
        <p:txBody>
          <a:bodyPr wrap="none" rtlCol="0">
            <a:spAutoFit/>
          </a:bodyPr>
          <a:lstStyle/>
          <a:p>
            <a:pPr algn="ctr"/>
            <a:r>
              <a:rPr lang="en-US" altLang="ja-JP" sz="1050" dirty="0">
                <a:solidFill>
                  <a:srgbClr val="1F33E8"/>
                </a:solidFill>
              </a:rPr>
              <a:t>5.0</a:t>
            </a:r>
            <a:r>
              <a:rPr kumimoji="1" lang="en-US" altLang="ja-JP" sz="1050" dirty="0">
                <a:solidFill>
                  <a:srgbClr val="1F33E8"/>
                </a:solidFill>
              </a:rPr>
              <a:t>%</a:t>
            </a:r>
            <a:endParaRPr kumimoji="1" lang="ja-JP" altLang="en-US" sz="1050">
              <a:solidFill>
                <a:srgbClr val="1F33E8"/>
              </a:solidFill>
            </a:endParaRPr>
          </a:p>
        </p:txBody>
      </p:sp>
      <p:sp>
        <p:nvSpPr>
          <p:cNvPr id="100" name="テキスト ボックス 99">
            <a:extLst>
              <a:ext uri="{FF2B5EF4-FFF2-40B4-BE49-F238E27FC236}">
                <a16:creationId xmlns:a16="http://schemas.microsoft.com/office/drawing/2014/main" id="{86320A3A-A8AC-A2FC-89DA-932E7BD0B6E6}"/>
              </a:ext>
            </a:extLst>
          </p:cNvPr>
          <p:cNvSpPr txBox="1"/>
          <p:nvPr/>
        </p:nvSpPr>
        <p:spPr>
          <a:xfrm>
            <a:off x="2799183" y="4947430"/>
            <a:ext cx="452368" cy="253916"/>
          </a:xfrm>
          <a:prstGeom prst="rect">
            <a:avLst/>
          </a:prstGeom>
          <a:noFill/>
        </p:spPr>
        <p:txBody>
          <a:bodyPr wrap="none" rtlCol="0">
            <a:spAutoFit/>
          </a:bodyPr>
          <a:lstStyle/>
          <a:p>
            <a:pPr algn="ctr"/>
            <a:r>
              <a:rPr lang="en-US" altLang="ja-JP" sz="1050" dirty="0"/>
              <a:t>4.4</a:t>
            </a:r>
            <a:r>
              <a:rPr kumimoji="1" lang="en-US" altLang="ja-JP" sz="1050" dirty="0"/>
              <a:t>%</a:t>
            </a:r>
            <a:endParaRPr kumimoji="1" lang="ja-JP" altLang="en-US" sz="1050"/>
          </a:p>
        </p:txBody>
      </p:sp>
      <p:sp>
        <p:nvSpPr>
          <p:cNvPr id="101" name="テキスト ボックス 100">
            <a:extLst>
              <a:ext uri="{FF2B5EF4-FFF2-40B4-BE49-F238E27FC236}">
                <a16:creationId xmlns:a16="http://schemas.microsoft.com/office/drawing/2014/main" id="{F9158E62-DAB0-6C6C-7F6A-927115D27638}"/>
              </a:ext>
            </a:extLst>
          </p:cNvPr>
          <p:cNvSpPr txBox="1"/>
          <p:nvPr/>
        </p:nvSpPr>
        <p:spPr>
          <a:xfrm>
            <a:off x="2789356" y="5427667"/>
            <a:ext cx="452368" cy="253916"/>
          </a:xfrm>
          <a:prstGeom prst="rect">
            <a:avLst/>
          </a:prstGeom>
          <a:noFill/>
        </p:spPr>
        <p:txBody>
          <a:bodyPr wrap="none" rtlCol="0">
            <a:spAutoFit/>
          </a:bodyPr>
          <a:lstStyle/>
          <a:p>
            <a:pPr algn="ctr"/>
            <a:r>
              <a:rPr lang="en-US" altLang="ja-JP" sz="1050" dirty="0"/>
              <a:t>3.3</a:t>
            </a:r>
            <a:r>
              <a:rPr kumimoji="1" lang="en-US" altLang="ja-JP" sz="1050" dirty="0"/>
              <a:t>%</a:t>
            </a:r>
            <a:endParaRPr kumimoji="1" lang="ja-JP" altLang="en-US" sz="1050"/>
          </a:p>
        </p:txBody>
      </p:sp>
      <p:sp>
        <p:nvSpPr>
          <p:cNvPr id="102" name="テキスト ボックス 101">
            <a:extLst>
              <a:ext uri="{FF2B5EF4-FFF2-40B4-BE49-F238E27FC236}">
                <a16:creationId xmlns:a16="http://schemas.microsoft.com/office/drawing/2014/main" id="{E2184A2A-87F6-3A90-E64F-A57CEA794296}"/>
              </a:ext>
            </a:extLst>
          </p:cNvPr>
          <p:cNvSpPr txBox="1"/>
          <p:nvPr/>
        </p:nvSpPr>
        <p:spPr>
          <a:xfrm>
            <a:off x="3797490" y="4506344"/>
            <a:ext cx="452368" cy="253916"/>
          </a:xfrm>
          <a:prstGeom prst="rect">
            <a:avLst/>
          </a:prstGeom>
          <a:noFill/>
        </p:spPr>
        <p:txBody>
          <a:bodyPr wrap="none" rtlCol="0">
            <a:spAutoFit/>
          </a:bodyPr>
          <a:lstStyle/>
          <a:p>
            <a:pPr algn="ctr"/>
            <a:r>
              <a:rPr lang="en-US" altLang="ja-JP" sz="1050" dirty="0">
                <a:solidFill>
                  <a:srgbClr val="1F33E8"/>
                </a:solidFill>
              </a:rPr>
              <a:t>6.2</a:t>
            </a:r>
            <a:r>
              <a:rPr kumimoji="1" lang="en-US" altLang="ja-JP" sz="1050" dirty="0">
                <a:solidFill>
                  <a:srgbClr val="1F33E8"/>
                </a:solidFill>
              </a:rPr>
              <a:t>%</a:t>
            </a:r>
            <a:endParaRPr kumimoji="1" lang="ja-JP" altLang="en-US" sz="1050">
              <a:solidFill>
                <a:srgbClr val="1F33E8"/>
              </a:solidFill>
            </a:endParaRPr>
          </a:p>
        </p:txBody>
      </p:sp>
      <p:sp>
        <p:nvSpPr>
          <p:cNvPr id="103" name="テキスト ボックス 102">
            <a:extLst>
              <a:ext uri="{FF2B5EF4-FFF2-40B4-BE49-F238E27FC236}">
                <a16:creationId xmlns:a16="http://schemas.microsoft.com/office/drawing/2014/main" id="{CA2E18BD-75DE-B284-6FD7-964767A0F476}"/>
              </a:ext>
            </a:extLst>
          </p:cNvPr>
          <p:cNvSpPr txBox="1"/>
          <p:nvPr/>
        </p:nvSpPr>
        <p:spPr>
          <a:xfrm>
            <a:off x="3807317" y="4947430"/>
            <a:ext cx="452368" cy="253916"/>
          </a:xfrm>
          <a:prstGeom prst="rect">
            <a:avLst/>
          </a:prstGeom>
          <a:noFill/>
        </p:spPr>
        <p:txBody>
          <a:bodyPr wrap="none" rtlCol="0">
            <a:spAutoFit/>
          </a:bodyPr>
          <a:lstStyle/>
          <a:p>
            <a:pPr algn="ctr"/>
            <a:r>
              <a:rPr kumimoji="1" lang="en-US" altLang="ja-JP" sz="1050" dirty="0"/>
              <a:t>5.8%</a:t>
            </a:r>
            <a:endParaRPr kumimoji="1" lang="ja-JP" altLang="en-US" sz="1050"/>
          </a:p>
        </p:txBody>
      </p:sp>
      <p:sp>
        <p:nvSpPr>
          <p:cNvPr id="104" name="テキスト ボックス 103">
            <a:extLst>
              <a:ext uri="{FF2B5EF4-FFF2-40B4-BE49-F238E27FC236}">
                <a16:creationId xmlns:a16="http://schemas.microsoft.com/office/drawing/2014/main" id="{35925AD4-E7C1-5FAF-E852-4608243BF801}"/>
              </a:ext>
            </a:extLst>
          </p:cNvPr>
          <p:cNvSpPr txBox="1"/>
          <p:nvPr/>
        </p:nvSpPr>
        <p:spPr>
          <a:xfrm>
            <a:off x="3797490" y="5427667"/>
            <a:ext cx="452368" cy="253916"/>
          </a:xfrm>
          <a:prstGeom prst="rect">
            <a:avLst/>
          </a:prstGeom>
          <a:noFill/>
        </p:spPr>
        <p:txBody>
          <a:bodyPr wrap="none" rtlCol="0">
            <a:spAutoFit/>
          </a:bodyPr>
          <a:lstStyle/>
          <a:p>
            <a:pPr algn="ctr"/>
            <a:r>
              <a:rPr kumimoji="1" lang="en-US" altLang="ja-JP" sz="1050" dirty="0"/>
              <a:t>5.3%</a:t>
            </a:r>
            <a:endParaRPr kumimoji="1" lang="ja-JP" altLang="en-US" sz="1050"/>
          </a:p>
        </p:txBody>
      </p:sp>
      <p:sp>
        <p:nvSpPr>
          <p:cNvPr id="105" name="テキスト ボックス 104">
            <a:extLst>
              <a:ext uri="{FF2B5EF4-FFF2-40B4-BE49-F238E27FC236}">
                <a16:creationId xmlns:a16="http://schemas.microsoft.com/office/drawing/2014/main" id="{3974EE30-FEF3-EF1C-9658-9641B0C6568C}"/>
              </a:ext>
            </a:extLst>
          </p:cNvPr>
          <p:cNvSpPr txBox="1"/>
          <p:nvPr/>
        </p:nvSpPr>
        <p:spPr>
          <a:xfrm>
            <a:off x="654045" y="5807667"/>
            <a:ext cx="3977094" cy="492443"/>
          </a:xfrm>
          <a:prstGeom prst="rect">
            <a:avLst/>
          </a:prstGeom>
          <a:noFill/>
        </p:spPr>
        <p:txBody>
          <a:bodyPr wrap="square">
            <a:spAutoFit/>
          </a:bodyPr>
          <a:lstStyle/>
          <a:p>
            <a:r>
              <a:rPr lang="ja-JP" altLang="en-US" sz="1400" b="1" u="sng">
                <a:latin typeface="Meiryo" panose="020B0604030504040204" pitchFamily="34" charset="-128"/>
                <a:ea typeface="Meiryo" panose="020B0604030504040204" pitchFamily="34" charset="-128"/>
              </a:rPr>
              <a:t>ステップ</a:t>
            </a:r>
            <a:r>
              <a:rPr lang="en-US" altLang="ja-JP" sz="1400" b="1" u="sng" dirty="0">
                <a:latin typeface="Meiryo" panose="020B0604030504040204" pitchFamily="34" charset="-128"/>
                <a:ea typeface="Meiryo" panose="020B0604030504040204" pitchFamily="34" charset="-128"/>
              </a:rPr>
              <a:t>3:</a:t>
            </a:r>
            <a:r>
              <a:rPr lang="ja-JP" altLang="en-US" sz="1400" b="1" u="sng">
                <a:latin typeface="Meiryo" panose="020B0604030504040204" pitchFamily="34" charset="-128"/>
                <a:ea typeface="Meiryo" panose="020B0604030504040204" pitchFamily="34" charset="-128"/>
              </a:rPr>
              <a:t>トークン間の関連性マップを作成</a:t>
            </a:r>
            <a:endParaRPr lang="en-US" altLang="ja-JP" sz="1400" b="1" u="sng" dirty="0">
              <a:latin typeface="Meiryo" panose="020B0604030504040204" pitchFamily="34" charset="-128"/>
              <a:ea typeface="Meiryo" panose="020B0604030504040204" pitchFamily="34" charset="-128"/>
            </a:endParaRPr>
          </a:p>
          <a:p>
            <a:pPr algn="l"/>
            <a:r>
              <a:rPr lang="ja-JP" altLang="en-US" sz="1200" b="0" i="0">
                <a:solidFill>
                  <a:srgbClr val="374151"/>
                </a:solidFill>
                <a:effectLst/>
                <a:latin typeface="Meiryo" panose="020B0604030504040204" pitchFamily="34" charset="-128"/>
                <a:ea typeface="Meiryo" panose="020B0604030504040204" pitchFamily="34" charset="-128"/>
              </a:rPr>
              <a:t>「関連性」マトリクス</a:t>
            </a:r>
            <a:r>
              <a:rPr lang="ja-JP" altLang="en-US" sz="1200">
                <a:solidFill>
                  <a:srgbClr val="374151"/>
                </a:solidFill>
                <a:latin typeface="Meiryo" panose="020B0604030504040204" pitchFamily="34" charset="-128"/>
                <a:ea typeface="Meiryo" panose="020B0604030504040204" pitchFamily="34" charset="-128"/>
              </a:rPr>
              <a:t>を</a:t>
            </a:r>
            <a:r>
              <a:rPr lang="ja-JP" altLang="en-US" sz="1200" b="0" i="0">
                <a:solidFill>
                  <a:srgbClr val="374151"/>
                </a:solidFill>
                <a:effectLst/>
                <a:latin typeface="Meiryo" panose="020B0604030504040204" pitchFamily="34" charset="-128"/>
                <a:ea typeface="Meiryo" panose="020B0604030504040204" pitchFamily="34" charset="-128"/>
              </a:rPr>
              <a:t>作成する。</a:t>
            </a:r>
          </a:p>
        </p:txBody>
      </p:sp>
      <p:sp>
        <p:nvSpPr>
          <p:cNvPr id="106" name="下矢印 105">
            <a:extLst>
              <a:ext uri="{FF2B5EF4-FFF2-40B4-BE49-F238E27FC236}">
                <a16:creationId xmlns:a16="http://schemas.microsoft.com/office/drawing/2014/main" id="{E17B0DC9-FD1F-757B-F089-8B857A5B11E2}"/>
              </a:ext>
            </a:extLst>
          </p:cNvPr>
          <p:cNvSpPr/>
          <p:nvPr/>
        </p:nvSpPr>
        <p:spPr>
          <a:xfrm>
            <a:off x="2342501" y="1496304"/>
            <a:ext cx="927371" cy="382621"/>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テキスト ボックス 106">
            <a:extLst>
              <a:ext uri="{FF2B5EF4-FFF2-40B4-BE49-F238E27FC236}">
                <a16:creationId xmlns:a16="http://schemas.microsoft.com/office/drawing/2014/main" id="{8EDA1E70-F8B8-A100-844B-126657803DF4}"/>
              </a:ext>
            </a:extLst>
          </p:cNvPr>
          <p:cNvSpPr txBox="1"/>
          <p:nvPr/>
        </p:nvSpPr>
        <p:spPr>
          <a:xfrm>
            <a:off x="522572" y="1967401"/>
            <a:ext cx="4490757" cy="461665"/>
          </a:xfrm>
          <a:prstGeom prst="rect">
            <a:avLst/>
          </a:prstGeom>
          <a:noFill/>
        </p:spPr>
        <p:txBody>
          <a:bodyPr wrap="square">
            <a:spAutoFit/>
          </a:bodyPr>
          <a:lstStyle/>
          <a:p>
            <a:pPr algn="ctr"/>
            <a:r>
              <a:rPr lang="en-US" altLang="ja-JP" sz="2400" b="1" dirty="0">
                <a:solidFill>
                  <a:srgbClr val="1F33E8"/>
                </a:solidFill>
                <a:latin typeface="Meiryo" panose="020B0604030504040204" pitchFamily="34" charset="-128"/>
                <a:ea typeface="Meiryo" panose="020B0604030504040204" pitchFamily="34" charset="-128"/>
              </a:rPr>
              <a:t>Transformer</a:t>
            </a:r>
            <a:r>
              <a:rPr lang="ja-JP" altLang="en-US" sz="2400">
                <a:latin typeface="Meiryo" panose="020B0604030504040204" pitchFamily="34" charset="-128"/>
                <a:ea typeface="Meiryo" panose="020B0604030504040204" pitchFamily="34" charset="-128"/>
              </a:rPr>
              <a:t>アルゴリズム</a:t>
            </a:r>
          </a:p>
        </p:txBody>
      </p:sp>
      <p:sp>
        <p:nvSpPr>
          <p:cNvPr id="4" name="タイトル 3">
            <a:extLst>
              <a:ext uri="{FF2B5EF4-FFF2-40B4-BE49-F238E27FC236}">
                <a16:creationId xmlns:a16="http://schemas.microsoft.com/office/drawing/2014/main" id="{BDA86FB2-5497-A8A5-38D5-A7280014352F}"/>
              </a:ext>
            </a:extLst>
          </p:cNvPr>
          <p:cNvSpPr>
            <a:spLocks noGrp="1"/>
          </p:cNvSpPr>
          <p:nvPr>
            <p:ph type="title"/>
          </p:nvPr>
        </p:nvSpPr>
        <p:spPr/>
        <p:txBody>
          <a:bodyPr/>
          <a:lstStyle/>
          <a:p>
            <a:r>
              <a:rPr lang="en-US" altLang="ja-JP" dirty="0"/>
              <a:t>Transformer</a:t>
            </a:r>
            <a:r>
              <a:rPr lang="ja-JP" altLang="en-US"/>
              <a:t>の原理</a:t>
            </a:r>
            <a:endParaRPr lang="ja-JP" altLang="en-US" dirty="0"/>
          </a:p>
        </p:txBody>
      </p:sp>
      <p:grpSp>
        <p:nvGrpSpPr>
          <p:cNvPr id="9" name="グループ化 8">
            <a:extLst>
              <a:ext uri="{FF2B5EF4-FFF2-40B4-BE49-F238E27FC236}">
                <a16:creationId xmlns:a16="http://schemas.microsoft.com/office/drawing/2014/main" id="{AD887D0A-EE21-FE43-4E5A-1288DDDA6CB8}"/>
              </a:ext>
            </a:extLst>
          </p:cNvPr>
          <p:cNvGrpSpPr/>
          <p:nvPr/>
        </p:nvGrpSpPr>
        <p:grpSpPr>
          <a:xfrm>
            <a:off x="5279044" y="3626131"/>
            <a:ext cx="3340612" cy="1562111"/>
            <a:chOff x="5279044" y="3626131"/>
            <a:chExt cx="3340612" cy="1562111"/>
          </a:xfrm>
        </p:grpSpPr>
        <p:sp>
          <p:nvSpPr>
            <p:cNvPr id="74" name="正方形/長方形 73">
              <a:extLst>
                <a:ext uri="{FF2B5EF4-FFF2-40B4-BE49-F238E27FC236}">
                  <a16:creationId xmlns:a16="http://schemas.microsoft.com/office/drawing/2014/main" id="{E13125C6-CCE4-24CC-5F9B-D206BBF81115}"/>
                </a:ext>
              </a:extLst>
            </p:cNvPr>
            <p:cNvSpPr/>
            <p:nvPr/>
          </p:nvSpPr>
          <p:spPr>
            <a:xfrm>
              <a:off x="5279044" y="3626131"/>
              <a:ext cx="3340612" cy="66796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テキスト ボックス 74">
              <a:extLst>
                <a:ext uri="{FF2B5EF4-FFF2-40B4-BE49-F238E27FC236}">
                  <a16:creationId xmlns:a16="http://schemas.microsoft.com/office/drawing/2014/main" id="{47D225C3-3729-494C-B7BD-790AF6908803}"/>
                </a:ext>
              </a:extLst>
            </p:cNvPr>
            <p:cNvSpPr txBox="1"/>
            <p:nvPr/>
          </p:nvSpPr>
          <p:spPr>
            <a:xfrm>
              <a:off x="6240231" y="3768994"/>
              <a:ext cx="1415772" cy="461665"/>
            </a:xfrm>
            <a:prstGeom prst="rect">
              <a:avLst/>
            </a:prstGeom>
            <a:noFill/>
          </p:spPr>
          <p:txBody>
            <a:bodyPr wrap="non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注意機構</a:t>
              </a:r>
            </a:p>
          </p:txBody>
        </p:sp>
        <p:sp>
          <p:nvSpPr>
            <p:cNvPr id="76" name="正方形/長方形 75">
              <a:extLst>
                <a:ext uri="{FF2B5EF4-FFF2-40B4-BE49-F238E27FC236}">
                  <a16:creationId xmlns:a16="http://schemas.microsoft.com/office/drawing/2014/main" id="{EC44A991-3389-0347-0EA1-33555B081307}"/>
                </a:ext>
              </a:extLst>
            </p:cNvPr>
            <p:cNvSpPr/>
            <p:nvPr/>
          </p:nvSpPr>
          <p:spPr>
            <a:xfrm>
              <a:off x="5279044" y="4520276"/>
              <a:ext cx="3340612" cy="66796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テキスト ボックス 76">
              <a:extLst>
                <a:ext uri="{FF2B5EF4-FFF2-40B4-BE49-F238E27FC236}">
                  <a16:creationId xmlns:a16="http://schemas.microsoft.com/office/drawing/2014/main" id="{D2400736-9378-2FBD-74A8-A79AF2F3F344}"/>
                </a:ext>
              </a:extLst>
            </p:cNvPr>
            <p:cNvSpPr txBox="1"/>
            <p:nvPr/>
          </p:nvSpPr>
          <p:spPr>
            <a:xfrm>
              <a:off x="5625913" y="4674665"/>
              <a:ext cx="2646878" cy="461665"/>
            </a:xfrm>
            <a:prstGeom prst="rect">
              <a:avLst/>
            </a:prstGeom>
            <a:noFill/>
          </p:spPr>
          <p:txBody>
            <a:bodyPr wrap="non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自己教師あり学習</a:t>
              </a:r>
            </a:p>
          </p:txBody>
        </p:sp>
      </p:grpSp>
      <p:grpSp>
        <p:nvGrpSpPr>
          <p:cNvPr id="8" name="グループ化 7">
            <a:extLst>
              <a:ext uri="{FF2B5EF4-FFF2-40B4-BE49-F238E27FC236}">
                <a16:creationId xmlns:a16="http://schemas.microsoft.com/office/drawing/2014/main" id="{78323A28-4F7F-9E5A-1690-F16A678DFAFF}"/>
              </a:ext>
            </a:extLst>
          </p:cNvPr>
          <p:cNvGrpSpPr/>
          <p:nvPr/>
        </p:nvGrpSpPr>
        <p:grpSpPr>
          <a:xfrm>
            <a:off x="5279043" y="960977"/>
            <a:ext cx="3340614" cy="1390338"/>
            <a:chOff x="5279043" y="960977"/>
            <a:chExt cx="3340614" cy="1390338"/>
          </a:xfrm>
        </p:grpSpPr>
        <p:sp>
          <p:nvSpPr>
            <p:cNvPr id="108" name="四角形吹き出し 107">
              <a:extLst>
                <a:ext uri="{FF2B5EF4-FFF2-40B4-BE49-F238E27FC236}">
                  <a16:creationId xmlns:a16="http://schemas.microsoft.com/office/drawing/2014/main" id="{FD9E8C8D-DBE9-B151-59CA-E8B99D6AEE7D}"/>
                </a:ext>
              </a:extLst>
            </p:cNvPr>
            <p:cNvSpPr/>
            <p:nvPr/>
          </p:nvSpPr>
          <p:spPr>
            <a:xfrm>
              <a:off x="5279043" y="960977"/>
              <a:ext cx="3340613" cy="1390338"/>
            </a:xfrm>
            <a:prstGeom prst="wedgeRectCallout">
              <a:avLst>
                <a:gd name="adj1" fmla="val -68522"/>
                <a:gd name="adj2" fmla="val 29321"/>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テキスト ボックス 108">
              <a:extLst>
                <a:ext uri="{FF2B5EF4-FFF2-40B4-BE49-F238E27FC236}">
                  <a16:creationId xmlns:a16="http://schemas.microsoft.com/office/drawing/2014/main" id="{8A1A590D-0F35-14AE-729E-DB4E6C138314}"/>
                </a:ext>
              </a:extLst>
            </p:cNvPr>
            <p:cNvSpPr txBox="1"/>
            <p:nvPr/>
          </p:nvSpPr>
          <p:spPr>
            <a:xfrm>
              <a:off x="5279044" y="1043509"/>
              <a:ext cx="3340613" cy="1200329"/>
            </a:xfrm>
            <a:prstGeom prst="rect">
              <a:avLst/>
            </a:prstGeom>
            <a:noFill/>
          </p:spPr>
          <p:txBody>
            <a:bodyPr wrap="squar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次に出てくる言葉を予測する</a:t>
              </a:r>
              <a:r>
                <a:rPr kumimoji="1" lang="en-US" altLang="ja-JP" sz="1600" b="1" dirty="0">
                  <a:solidFill>
                    <a:schemeClr val="bg1"/>
                  </a:solidFill>
                  <a:latin typeface="Meiryo" panose="020B0604030504040204" pitchFamily="34" charset="-128"/>
                  <a:ea typeface="Meiryo" panose="020B0604030504040204" pitchFamily="34" charset="-128"/>
                </a:rPr>
                <a:t>AI</a:t>
              </a:r>
            </a:p>
            <a:p>
              <a:endParaRPr lang="en-US" altLang="ja-JP" sz="1400" dirty="0">
                <a:solidFill>
                  <a:schemeClr val="bg1"/>
                </a:solidFill>
                <a:latin typeface="Meiryo" panose="020B0604030504040204" pitchFamily="34" charset="-128"/>
                <a:ea typeface="Meiryo" panose="020B0604030504040204" pitchFamily="34" charset="-128"/>
              </a:endParaRPr>
            </a:p>
            <a:p>
              <a:r>
                <a:rPr kumimoji="1" lang="ja-JP" altLang="en-US" sz="1400">
                  <a:solidFill>
                    <a:schemeClr val="bg1"/>
                  </a:solidFill>
                  <a:latin typeface="Meiryo" panose="020B0604030504040204" pitchFamily="34" charset="-128"/>
                  <a:ea typeface="Meiryo" panose="020B0604030504040204" pitchFamily="34" charset="-128"/>
                </a:rPr>
                <a:t>億単位のウエブ・ページを見たうえで、次に人間が書きそうだと予測される言葉をつなぎ合わせている。</a:t>
              </a:r>
            </a:p>
          </p:txBody>
        </p:sp>
      </p:grpSp>
      <p:grpSp>
        <p:nvGrpSpPr>
          <p:cNvPr id="10" name="グループ化 9">
            <a:extLst>
              <a:ext uri="{FF2B5EF4-FFF2-40B4-BE49-F238E27FC236}">
                <a16:creationId xmlns:a16="http://schemas.microsoft.com/office/drawing/2014/main" id="{5CFD7C49-2969-FC7D-C3A2-60FB0680F3CE}"/>
              </a:ext>
            </a:extLst>
          </p:cNvPr>
          <p:cNvGrpSpPr/>
          <p:nvPr/>
        </p:nvGrpSpPr>
        <p:grpSpPr>
          <a:xfrm>
            <a:off x="5279043" y="5305812"/>
            <a:ext cx="3340612" cy="897451"/>
            <a:chOff x="5279043" y="5305812"/>
            <a:chExt cx="3340612" cy="897451"/>
          </a:xfrm>
        </p:grpSpPr>
        <p:sp>
          <p:nvSpPr>
            <p:cNvPr id="5" name="テキスト ボックス 4">
              <a:extLst>
                <a:ext uri="{FF2B5EF4-FFF2-40B4-BE49-F238E27FC236}">
                  <a16:creationId xmlns:a16="http://schemas.microsoft.com/office/drawing/2014/main" id="{77FAEBB8-1B45-11F2-6515-8264F4D8CEAE}"/>
                </a:ext>
              </a:extLst>
            </p:cNvPr>
            <p:cNvSpPr txBox="1"/>
            <p:nvPr/>
          </p:nvSpPr>
          <p:spPr>
            <a:xfrm>
              <a:off x="5279043" y="5803153"/>
              <a:ext cx="3340612" cy="400110"/>
            </a:xfrm>
            <a:prstGeom prst="rect">
              <a:avLst/>
            </a:prstGeom>
            <a:noFill/>
          </p:spPr>
          <p:txBody>
            <a:bodyPr wrap="square">
              <a:spAutoFit/>
            </a:bodyPr>
            <a:lstStyle/>
            <a:p>
              <a:pPr algn="ctr"/>
              <a:r>
                <a:rPr lang="ja-JP" altLang="en-US" sz="2000" b="1" i="0">
                  <a:solidFill>
                    <a:srgbClr val="252525"/>
                  </a:solidFill>
                  <a:effectLst/>
                  <a:latin typeface="Meiryo" panose="020B0604030504040204" pitchFamily="34" charset="-128"/>
                  <a:ea typeface="Meiryo" panose="020B0604030504040204" pitchFamily="34" charset="-128"/>
                </a:rPr>
                <a:t>高速化、高精度化、汎用化</a:t>
              </a:r>
              <a:endParaRPr lang="ja-JP" altLang="en-US" sz="2000">
                <a:latin typeface="Meiryo" panose="020B0604030504040204" pitchFamily="34" charset="-128"/>
                <a:ea typeface="Meiryo" panose="020B0604030504040204" pitchFamily="34" charset="-128"/>
              </a:endParaRPr>
            </a:p>
          </p:txBody>
        </p:sp>
        <p:sp>
          <p:nvSpPr>
            <p:cNvPr id="6" name="下矢印 5">
              <a:extLst>
                <a:ext uri="{FF2B5EF4-FFF2-40B4-BE49-F238E27FC236}">
                  <a16:creationId xmlns:a16="http://schemas.microsoft.com/office/drawing/2014/main" id="{7DA044C2-1C7F-1F67-C766-9AB1610B25C4}"/>
                </a:ext>
              </a:extLst>
            </p:cNvPr>
            <p:cNvSpPr/>
            <p:nvPr/>
          </p:nvSpPr>
          <p:spPr>
            <a:xfrm>
              <a:off x="6484433" y="5305812"/>
              <a:ext cx="927371" cy="382621"/>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 name="テキスト ボックス 6">
            <a:extLst>
              <a:ext uri="{FF2B5EF4-FFF2-40B4-BE49-F238E27FC236}">
                <a16:creationId xmlns:a16="http://schemas.microsoft.com/office/drawing/2014/main" id="{520C8C5F-2B7C-E517-C066-809B384007E0}"/>
              </a:ext>
            </a:extLst>
          </p:cNvPr>
          <p:cNvSpPr txBox="1"/>
          <p:nvPr/>
        </p:nvSpPr>
        <p:spPr>
          <a:xfrm>
            <a:off x="5664529" y="2682158"/>
            <a:ext cx="2567178" cy="707886"/>
          </a:xfrm>
          <a:prstGeom prst="rect">
            <a:avLst/>
          </a:prstGeom>
          <a:noFill/>
        </p:spPr>
        <p:txBody>
          <a:bodyPr wrap="none" rtlCol="0">
            <a:spAutoFit/>
          </a:bodyPr>
          <a:lstStyle/>
          <a:p>
            <a:pPr algn="ctr"/>
            <a:r>
              <a:rPr kumimoji="1" lang="ja-JP" altLang="en-US" sz="2800" b="1">
                <a:latin typeface="Meiryo" panose="020B0604030504040204" pitchFamily="34" charset="-128"/>
                <a:ea typeface="Meiryo" panose="020B0604030504040204" pitchFamily="34" charset="-128"/>
              </a:rPr>
              <a:t>自然言語処理</a:t>
            </a:r>
            <a:endParaRPr kumimoji="1" lang="en-US" altLang="ja-JP" sz="2800" b="1" dirty="0">
              <a:latin typeface="Meiryo" panose="020B0604030504040204" pitchFamily="34" charset="-128"/>
              <a:ea typeface="Meiryo" panose="020B0604030504040204" pitchFamily="34" charset="-128"/>
            </a:endParaRPr>
          </a:p>
          <a:p>
            <a:pPr algn="ctr"/>
            <a:r>
              <a:rPr lang="en-US" altLang="ja-JP" sz="1200" b="1" dirty="0">
                <a:latin typeface="Meiryo" panose="020B0604030504040204" pitchFamily="34" charset="-128"/>
                <a:ea typeface="Meiryo" panose="020B0604030504040204" pitchFamily="34" charset="-128"/>
              </a:rPr>
              <a:t>Natural Language Processing</a:t>
            </a:r>
            <a:endParaRPr kumimoji="1" lang="ja-JP" altLang="en-US" sz="1200" b="1">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58915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FA86F-BF98-B04A-B3E4-42D408EB37A8}"/>
            </a:ext>
          </a:extLst>
        </p:cNvPr>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1E84743B-13AA-C097-8305-D14C1667ECF6}"/>
              </a:ext>
            </a:extLst>
          </p:cNvPr>
          <p:cNvSpPr/>
          <p:nvPr/>
        </p:nvSpPr>
        <p:spPr>
          <a:xfrm>
            <a:off x="761776" y="3619812"/>
            <a:ext cx="3507943" cy="557331"/>
          </a:xfrm>
          <a:prstGeom prst="rect">
            <a:avLst/>
          </a:prstGeom>
          <a:solidFill>
            <a:schemeClr val="bg1"/>
          </a:solidFill>
          <a:ln w="38100">
            <a:solidFill>
              <a:srgbClr val="0070C0"/>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a:extLst>
              <a:ext uri="{FF2B5EF4-FFF2-40B4-BE49-F238E27FC236}">
                <a16:creationId xmlns:a16="http://schemas.microsoft.com/office/drawing/2014/main" id="{0666949B-41DA-FA36-DF02-D37075FAA7DA}"/>
              </a:ext>
            </a:extLst>
          </p:cNvPr>
          <p:cNvSpPr/>
          <p:nvPr/>
        </p:nvSpPr>
        <p:spPr>
          <a:xfrm>
            <a:off x="4430013" y="3619812"/>
            <a:ext cx="3671118" cy="557331"/>
          </a:xfrm>
          <a:prstGeom prst="rect">
            <a:avLst/>
          </a:prstGeom>
          <a:solidFill>
            <a:schemeClr val="bg1"/>
          </a:solidFill>
          <a:ln w="38100">
            <a:solidFill>
              <a:schemeClr val="accent3">
                <a:lumMod val="75000"/>
              </a:schemeClr>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476E8BD7-C4CB-A88E-8DE7-9202A5021C2E}"/>
              </a:ext>
            </a:extLst>
          </p:cNvPr>
          <p:cNvSpPr>
            <a:spLocks noGrp="1"/>
          </p:cNvSpPr>
          <p:nvPr>
            <p:ph type="title"/>
          </p:nvPr>
        </p:nvSpPr>
        <p:spPr/>
        <p:txBody>
          <a:bodyPr/>
          <a:lstStyle/>
          <a:p>
            <a:r>
              <a:rPr kumimoji="1" lang="ja-JP" altLang="en-US"/>
              <a:t>注意機構（</a:t>
            </a:r>
            <a:r>
              <a:rPr kumimoji="1" lang="en-US" altLang="ja-JP" dirty="0"/>
              <a:t>Attention Mechanism</a:t>
            </a:r>
            <a:r>
              <a:rPr kumimoji="1" lang="ja-JP" altLang="en-US"/>
              <a:t>）</a:t>
            </a:r>
          </a:p>
        </p:txBody>
      </p:sp>
      <p:sp>
        <p:nvSpPr>
          <p:cNvPr id="4" name="テキスト ボックス 3">
            <a:extLst>
              <a:ext uri="{FF2B5EF4-FFF2-40B4-BE49-F238E27FC236}">
                <a16:creationId xmlns:a16="http://schemas.microsoft.com/office/drawing/2014/main" id="{3E740656-92DF-60EA-8E09-80988C603569}"/>
              </a:ext>
            </a:extLst>
          </p:cNvPr>
          <p:cNvSpPr txBox="1"/>
          <p:nvPr/>
        </p:nvSpPr>
        <p:spPr>
          <a:xfrm>
            <a:off x="774477" y="4582541"/>
            <a:ext cx="7326654" cy="830997"/>
          </a:xfrm>
          <a:prstGeom prst="rect">
            <a:avLst/>
          </a:prstGeom>
          <a:noFill/>
        </p:spPr>
        <p:txBody>
          <a:bodyPr wrap="square">
            <a:spAutoFit/>
          </a:bodyPr>
          <a:lstStyle/>
          <a:p>
            <a:pPr marL="285750" indent="-285750" algn="just">
              <a:buFont typeface="Wingdings" pitchFamily="2" charset="2"/>
              <a:buChar char="l"/>
              <a:tabLst>
                <a:tab pos="462915" algn="l"/>
              </a:tabLst>
            </a:pPr>
            <a:r>
              <a:rPr lang="ja-JP" altLang="ja-JP" sz="1600" kern="100">
                <a:effectLst/>
                <a:latin typeface="Meiryo" panose="020B0604030504040204" pitchFamily="34" charset="-128"/>
                <a:ea typeface="Meiryo" panose="020B0604030504040204" pitchFamily="34" charset="-128"/>
                <a:cs typeface="Times New Roman" panose="02020603050405020304" pitchFamily="18" charset="0"/>
              </a:rPr>
              <a:t>テキスト内の全ての単語間の関係を把握</a:t>
            </a:r>
            <a:r>
              <a:rPr lang="ja-JP" altLang="en-US" sz="1600" kern="100">
                <a:effectLst/>
                <a:latin typeface="Meiryo" panose="020B0604030504040204" pitchFamily="34" charset="-128"/>
                <a:ea typeface="Meiryo" panose="020B0604030504040204" pitchFamily="34" charset="-128"/>
                <a:cs typeface="Times New Roman" panose="02020603050405020304" pitchFamily="18" charset="0"/>
              </a:rPr>
              <a:t>す。</a:t>
            </a:r>
            <a:endParaRPr lang="en-US" altLang="ja-JP" sz="1600" kern="100" dirty="0">
              <a:effectLst/>
              <a:latin typeface="Meiryo" panose="020B0604030504040204" pitchFamily="34" charset="-128"/>
              <a:ea typeface="Meiryo" panose="020B0604030504040204" pitchFamily="34" charset="-128"/>
              <a:cs typeface="Times New Roman" panose="02020603050405020304" pitchFamily="18" charset="0"/>
            </a:endParaRPr>
          </a:p>
          <a:p>
            <a:pPr marL="285750" indent="-285750" algn="just">
              <a:buFont typeface="Wingdings" pitchFamily="2" charset="2"/>
              <a:buChar char="l"/>
              <a:tabLst>
                <a:tab pos="462915" algn="l"/>
              </a:tabLst>
            </a:pPr>
            <a:r>
              <a:rPr lang="ja-JP" altLang="ja-JP" sz="1600" kern="100">
                <a:effectLst/>
                <a:latin typeface="Meiryo" panose="020B0604030504040204" pitchFamily="34" charset="-128"/>
                <a:ea typeface="Meiryo" panose="020B0604030504040204" pitchFamily="34" charset="-128"/>
                <a:cs typeface="Times New Roman" panose="02020603050405020304" pitchFamily="18" charset="0"/>
              </a:rPr>
              <a:t>特定の単語がどのような文脈で使われているのかを正確に理解できる</a:t>
            </a:r>
            <a:r>
              <a:rPr lang="ja-JP" altLang="en-US" sz="1600" kern="100">
                <a:effectLst/>
                <a:latin typeface="Meiryo" panose="020B0604030504040204" pitchFamily="34" charset="-128"/>
                <a:ea typeface="Meiryo" panose="020B0604030504040204" pitchFamily="34" charset="-128"/>
                <a:cs typeface="Times New Roman" panose="02020603050405020304" pitchFamily="18" charset="0"/>
              </a:rPr>
              <a:t>。</a:t>
            </a:r>
            <a:endParaRPr lang="en-US" altLang="ja-JP" sz="1600" kern="100" dirty="0">
              <a:effectLst/>
              <a:latin typeface="Meiryo" panose="020B0604030504040204" pitchFamily="34" charset="-128"/>
              <a:ea typeface="Meiryo" panose="020B0604030504040204" pitchFamily="34" charset="-128"/>
              <a:cs typeface="Times New Roman" panose="02020603050405020304" pitchFamily="18" charset="0"/>
            </a:endParaRPr>
          </a:p>
          <a:p>
            <a:pPr marL="285750" indent="-285750" algn="just">
              <a:buFont typeface="Wingdings" pitchFamily="2" charset="2"/>
              <a:buChar char="l"/>
              <a:tabLst>
                <a:tab pos="462915" algn="l"/>
              </a:tabLst>
            </a:pPr>
            <a:r>
              <a:rPr lang="ja-JP" altLang="ja-JP" sz="1600" kern="100">
                <a:effectLst/>
                <a:latin typeface="Meiryo" panose="020B0604030504040204" pitchFamily="34" charset="-128"/>
                <a:ea typeface="Meiryo" panose="020B0604030504040204" pitchFamily="34" charset="-128"/>
                <a:cs typeface="Times New Roman" panose="02020603050405020304" pitchFamily="18" charset="0"/>
              </a:rPr>
              <a:t>この文脈理解によって、精度の高い言語生成や翻訳、要約などを実現</a:t>
            </a:r>
            <a:r>
              <a:rPr lang="ja-JP" altLang="en-US" sz="1600" kern="100">
                <a:effectLst/>
                <a:latin typeface="Meiryo" panose="020B0604030504040204" pitchFamily="34" charset="-128"/>
                <a:ea typeface="Meiryo" panose="020B0604030504040204" pitchFamily="34" charset="-128"/>
                <a:cs typeface="Times New Roman" panose="02020603050405020304" pitchFamily="18" charset="0"/>
              </a:rPr>
              <a:t>する。</a:t>
            </a:r>
            <a:endParaRPr lang="ja-JP" altLang="ja-JP" sz="1600" kern="100">
              <a:effectLst/>
              <a:latin typeface="Meiryo" panose="020B0604030504040204" pitchFamily="34" charset="-128"/>
              <a:ea typeface="Meiryo" panose="020B0604030504040204" pitchFamily="34" charset="-128"/>
              <a:cs typeface="Times New Roman" panose="02020603050405020304" pitchFamily="18" charset="0"/>
            </a:endParaRPr>
          </a:p>
        </p:txBody>
      </p:sp>
      <p:sp>
        <p:nvSpPr>
          <p:cNvPr id="6" name="テキスト ボックス 5">
            <a:extLst>
              <a:ext uri="{FF2B5EF4-FFF2-40B4-BE49-F238E27FC236}">
                <a16:creationId xmlns:a16="http://schemas.microsoft.com/office/drawing/2014/main" id="{EBBF570A-9A40-17BD-4FCF-BDF51E71283C}"/>
              </a:ext>
            </a:extLst>
          </p:cNvPr>
          <p:cNvSpPr txBox="1"/>
          <p:nvPr/>
        </p:nvSpPr>
        <p:spPr>
          <a:xfrm>
            <a:off x="761776" y="1697571"/>
            <a:ext cx="7339355" cy="400110"/>
          </a:xfrm>
          <a:prstGeom prst="rect">
            <a:avLst/>
          </a:prstGeom>
          <a:noFill/>
        </p:spPr>
        <p:txBody>
          <a:bodyPr wrap="square">
            <a:spAutoFit/>
          </a:bodyPr>
          <a:lstStyle/>
          <a:p>
            <a:pPr algn="ctr"/>
            <a:r>
              <a:rPr lang="ja-JP" altLang="ja-JP" sz="2000" kern="100">
                <a:effectLst/>
                <a:latin typeface="Meiryo" panose="020B0604030504040204" pitchFamily="34" charset="-128"/>
                <a:ea typeface="Meiryo" panose="020B0604030504040204" pitchFamily="34" charset="-128"/>
                <a:cs typeface="Times New Roman" panose="02020603050405020304" pitchFamily="18" charset="0"/>
              </a:rPr>
              <a:t>彼女は</a:t>
            </a:r>
            <a:r>
              <a:rPr lang="ja-JP" altLang="en-US" sz="2000" kern="100">
                <a:effectLst/>
                <a:latin typeface="Meiryo" panose="020B0604030504040204" pitchFamily="34" charset="-128"/>
                <a:ea typeface="Meiryo" panose="020B0604030504040204" pitchFamily="34" charset="-128"/>
                <a:cs typeface="Times New Roman" panose="02020603050405020304" pitchFamily="18" charset="0"/>
              </a:rPr>
              <a:t>、</a:t>
            </a:r>
            <a:r>
              <a:rPr lang="ja-JP" altLang="ja-JP" sz="2000" kern="100">
                <a:effectLst/>
                <a:latin typeface="Meiryo" panose="020B0604030504040204" pitchFamily="34" charset="-128"/>
                <a:ea typeface="Meiryo" panose="020B0604030504040204" pitchFamily="34" charset="-128"/>
                <a:cs typeface="Times New Roman" panose="02020603050405020304" pitchFamily="18" charset="0"/>
              </a:rPr>
              <a:t>そのニュースを聞いて驚いたが、すぐに落ち着いた。</a:t>
            </a:r>
            <a:endParaRPr lang="ja-JP" altLang="en-US" sz="2000">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CC7A84F8-76B9-4CB7-AC55-93E8B72DCC2E}"/>
              </a:ext>
            </a:extLst>
          </p:cNvPr>
          <p:cNvSpPr txBox="1"/>
          <p:nvPr/>
        </p:nvSpPr>
        <p:spPr>
          <a:xfrm>
            <a:off x="761776" y="2604203"/>
            <a:ext cx="7339355" cy="400110"/>
          </a:xfrm>
          <a:prstGeom prst="rect">
            <a:avLst/>
          </a:prstGeom>
          <a:noFill/>
        </p:spPr>
        <p:txBody>
          <a:bodyPr wrap="square">
            <a:spAutoFit/>
          </a:bodyPr>
          <a:lstStyle/>
          <a:p>
            <a:pPr algn="ctr"/>
            <a:r>
              <a:rPr lang="ja-JP" altLang="ja-JP" sz="2000" kern="100">
                <a:solidFill>
                  <a:schemeClr val="bg1">
                    <a:lumMod val="75000"/>
                  </a:schemeClr>
                </a:solidFill>
                <a:effectLst/>
                <a:latin typeface="Meiryo" panose="020B0604030504040204" pitchFamily="34" charset="-128"/>
                <a:ea typeface="Meiryo" panose="020B0604030504040204" pitchFamily="34" charset="-128"/>
                <a:cs typeface="Times New Roman" panose="02020603050405020304" pitchFamily="18" charset="0"/>
              </a:rPr>
              <a:t>彼女は</a:t>
            </a:r>
            <a:r>
              <a:rPr lang="ja-JP" altLang="en-US" sz="2000" kern="100">
                <a:solidFill>
                  <a:schemeClr val="bg1">
                    <a:lumMod val="75000"/>
                  </a:schemeClr>
                </a:solidFill>
                <a:effectLst/>
                <a:latin typeface="Meiryo" panose="020B0604030504040204" pitchFamily="34" charset="-128"/>
                <a:ea typeface="Meiryo" panose="020B0604030504040204" pitchFamily="34" charset="-128"/>
                <a:cs typeface="Times New Roman" panose="02020603050405020304" pitchFamily="18" charset="0"/>
              </a:rPr>
              <a:t>、</a:t>
            </a:r>
            <a:r>
              <a:rPr lang="ja-JP" altLang="ja-JP" sz="2000" kern="100">
                <a:solidFill>
                  <a:schemeClr val="bg1">
                    <a:lumMod val="75000"/>
                  </a:schemeClr>
                </a:solidFill>
                <a:effectLst/>
                <a:latin typeface="Meiryo" panose="020B0604030504040204" pitchFamily="34" charset="-128"/>
                <a:ea typeface="Meiryo" panose="020B0604030504040204" pitchFamily="34" charset="-128"/>
                <a:cs typeface="Times New Roman" panose="02020603050405020304" pitchFamily="18" charset="0"/>
              </a:rPr>
              <a:t>その</a:t>
            </a:r>
            <a:r>
              <a:rPr lang="ja-JP" altLang="ja-JP" sz="2000" b="1" kern="100">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ニュース</a:t>
            </a:r>
            <a:r>
              <a:rPr lang="ja-JP" altLang="ja-JP" sz="2000" kern="100">
                <a:solidFill>
                  <a:schemeClr val="bg1">
                    <a:lumMod val="75000"/>
                  </a:schemeClr>
                </a:solidFill>
                <a:effectLst/>
                <a:latin typeface="Meiryo" panose="020B0604030504040204" pitchFamily="34" charset="-128"/>
                <a:ea typeface="Meiryo" panose="020B0604030504040204" pitchFamily="34" charset="-128"/>
                <a:cs typeface="Times New Roman" panose="02020603050405020304" pitchFamily="18" charset="0"/>
              </a:rPr>
              <a:t>を聞いて</a:t>
            </a:r>
            <a:r>
              <a:rPr lang="ja-JP" altLang="ja-JP" sz="2000" b="1" kern="100">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驚いた</a:t>
            </a:r>
            <a:r>
              <a:rPr lang="ja-JP" altLang="ja-JP" sz="2000" kern="100">
                <a:solidFill>
                  <a:schemeClr val="bg1">
                    <a:lumMod val="75000"/>
                  </a:schemeClr>
                </a:solidFill>
                <a:effectLst/>
                <a:latin typeface="Meiryo" panose="020B0604030504040204" pitchFamily="34" charset="-128"/>
                <a:ea typeface="Meiryo" panose="020B0604030504040204" pitchFamily="34" charset="-128"/>
                <a:cs typeface="Times New Roman" panose="02020603050405020304" pitchFamily="18" charset="0"/>
              </a:rPr>
              <a:t>が、すぐに落ち着いた。</a:t>
            </a:r>
            <a:endParaRPr lang="ja-JP" altLang="en-US" sz="2000">
              <a:solidFill>
                <a:schemeClr val="bg1">
                  <a:lumMod val="75000"/>
                </a:schemeClr>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1C2BD084-6391-E9D2-23EC-486A72322176}"/>
              </a:ext>
            </a:extLst>
          </p:cNvPr>
          <p:cNvSpPr txBox="1"/>
          <p:nvPr/>
        </p:nvSpPr>
        <p:spPr>
          <a:xfrm>
            <a:off x="761776" y="2957890"/>
            <a:ext cx="7339355" cy="400110"/>
          </a:xfrm>
          <a:prstGeom prst="rect">
            <a:avLst/>
          </a:prstGeom>
          <a:noFill/>
        </p:spPr>
        <p:txBody>
          <a:bodyPr wrap="square">
            <a:spAutoFit/>
          </a:bodyPr>
          <a:lstStyle/>
          <a:p>
            <a:pPr algn="ctr"/>
            <a:r>
              <a:rPr lang="ja-JP" altLang="ja-JP" sz="2000" b="1" kern="100">
                <a:solidFill>
                  <a:schemeClr val="accent3">
                    <a:lumMod val="75000"/>
                  </a:schemeClr>
                </a:solidFill>
                <a:effectLst/>
                <a:latin typeface="Meiryo" panose="020B0604030504040204" pitchFamily="34" charset="-128"/>
                <a:ea typeface="Meiryo" panose="020B0604030504040204" pitchFamily="34" charset="-128"/>
                <a:cs typeface="Times New Roman" panose="02020603050405020304" pitchFamily="18" charset="0"/>
              </a:rPr>
              <a:t>彼女</a:t>
            </a:r>
            <a:r>
              <a:rPr lang="ja-JP" altLang="ja-JP" sz="2000" kern="100">
                <a:solidFill>
                  <a:schemeClr val="bg1">
                    <a:lumMod val="75000"/>
                  </a:schemeClr>
                </a:solidFill>
                <a:effectLst/>
                <a:latin typeface="Meiryo" panose="020B0604030504040204" pitchFamily="34" charset="-128"/>
                <a:ea typeface="Meiryo" panose="020B0604030504040204" pitchFamily="34" charset="-128"/>
                <a:cs typeface="Times New Roman" panose="02020603050405020304" pitchFamily="18" charset="0"/>
              </a:rPr>
              <a:t>は</a:t>
            </a:r>
            <a:r>
              <a:rPr lang="ja-JP" altLang="en-US" sz="2000" kern="100">
                <a:solidFill>
                  <a:schemeClr val="bg1">
                    <a:lumMod val="75000"/>
                  </a:schemeClr>
                </a:solidFill>
                <a:effectLst/>
                <a:latin typeface="Meiryo" panose="020B0604030504040204" pitchFamily="34" charset="-128"/>
                <a:ea typeface="Meiryo" panose="020B0604030504040204" pitchFamily="34" charset="-128"/>
                <a:cs typeface="Times New Roman" panose="02020603050405020304" pitchFamily="18" charset="0"/>
              </a:rPr>
              <a:t>、</a:t>
            </a:r>
            <a:r>
              <a:rPr lang="ja-JP" altLang="ja-JP" sz="2000" kern="100">
                <a:solidFill>
                  <a:schemeClr val="bg1">
                    <a:lumMod val="75000"/>
                  </a:schemeClr>
                </a:solidFill>
                <a:effectLst/>
                <a:latin typeface="Meiryo" panose="020B0604030504040204" pitchFamily="34" charset="-128"/>
                <a:ea typeface="Meiryo" panose="020B0604030504040204" pitchFamily="34" charset="-128"/>
                <a:cs typeface="Times New Roman" panose="02020603050405020304" pitchFamily="18" charset="0"/>
              </a:rPr>
              <a:t>そのニュースを聞いて</a:t>
            </a:r>
            <a:r>
              <a:rPr lang="ja-JP" altLang="ja-JP" sz="2000" b="1" kern="100">
                <a:solidFill>
                  <a:schemeClr val="accent3">
                    <a:lumMod val="75000"/>
                  </a:schemeClr>
                </a:solidFill>
                <a:effectLst/>
                <a:latin typeface="Meiryo" panose="020B0604030504040204" pitchFamily="34" charset="-128"/>
                <a:ea typeface="Meiryo" panose="020B0604030504040204" pitchFamily="34" charset="-128"/>
                <a:cs typeface="Times New Roman" panose="02020603050405020304" pitchFamily="18" charset="0"/>
              </a:rPr>
              <a:t>驚いた</a:t>
            </a:r>
            <a:r>
              <a:rPr lang="ja-JP" altLang="ja-JP" sz="2000" kern="100">
                <a:solidFill>
                  <a:schemeClr val="bg1">
                    <a:lumMod val="75000"/>
                  </a:schemeClr>
                </a:solidFill>
                <a:effectLst/>
                <a:latin typeface="Meiryo" panose="020B0604030504040204" pitchFamily="34" charset="-128"/>
                <a:ea typeface="Meiryo" panose="020B0604030504040204" pitchFamily="34" charset="-128"/>
                <a:cs typeface="Times New Roman" panose="02020603050405020304" pitchFamily="18" charset="0"/>
              </a:rPr>
              <a:t>が、すぐに</a:t>
            </a:r>
            <a:r>
              <a:rPr lang="ja-JP" altLang="ja-JP" sz="2000" b="1" kern="100">
                <a:solidFill>
                  <a:schemeClr val="accent3">
                    <a:lumMod val="75000"/>
                  </a:schemeClr>
                </a:solidFill>
                <a:effectLst/>
                <a:latin typeface="Meiryo" panose="020B0604030504040204" pitchFamily="34" charset="-128"/>
                <a:ea typeface="Meiryo" panose="020B0604030504040204" pitchFamily="34" charset="-128"/>
                <a:cs typeface="Times New Roman" panose="02020603050405020304" pitchFamily="18" charset="0"/>
              </a:rPr>
              <a:t>落ち着いた</a:t>
            </a:r>
            <a:r>
              <a:rPr lang="ja-JP" altLang="ja-JP" sz="2000" kern="100">
                <a:solidFill>
                  <a:schemeClr val="bg1">
                    <a:lumMod val="75000"/>
                  </a:schemeClr>
                </a:solidFill>
                <a:effectLst/>
                <a:latin typeface="Meiryo" panose="020B0604030504040204" pitchFamily="34" charset="-128"/>
                <a:ea typeface="Meiryo" panose="020B0604030504040204" pitchFamily="34" charset="-128"/>
                <a:cs typeface="Times New Roman" panose="02020603050405020304" pitchFamily="18" charset="0"/>
              </a:rPr>
              <a:t>。</a:t>
            </a:r>
            <a:endParaRPr lang="ja-JP" altLang="en-US" sz="2000">
              <a:solidFill>
                <a:schemeClr val="bg1">
                  <a:lumMod val="75000"/>
                </a:schemeClr>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3E4DC476-9B93-D6E6-EDED-3E3988B6E294}"/>
              </a:ext>
            </a:extLst>
          </p:cNvPr>
          <p:cNvSpPr txBox="1"/>
          <p:nvPr/>
        </p:nvSpPr>
        <p:spPr>
          <a:xfrm>
            <a:off x="948228" y="3743327"/>
            <a:ext cx="3737127" cy="400110"/>
          </a:xfrm>
          <a:prstGeom prst="rect">
            <a:avLst/>
          </a:prstGeom>
          <a:noFill/>
        </p:spPr>
        <p:txBody>
          <a:bodyPr wrap="square">
            <a:spAutoFit/>
          </a:bodyPr>
          <a:lstStyle/>
          <a:p>
            <a:r>
              <a:rPr lang="ja-JP" altLang="ja-JP" sz="2000" b="1" kern="100">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ニュース</a:t>
            </a:r>
            <a:r>
              <a:rPr lang="en-US" altLang="ja-JP" sz="2000" b="1"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2000" kern="100">
                <a:effectLst/>
                <a:latin typeface="Meiryo" panose="020B0604030504040204" pitchFamily="34" charset="-128"/>
                <a:ea typeface="Meiryo" panose="020B0604030504040204" pitchFamily="34" charset="-128"/>
                <a:cs typeface="Times New Roman" panose="02020603050405020304" pitchFamily="18" charset="0"/>
              </a:rPr>
              <a:t>によって</a:t>
            </a:r>
            <a:r>
              <a:rPr lang="en-US" altLang="ja-JP" sz="2000" kern="100" dirty="0">
                <a:effectLst/>
                <a:latin typeface="Meiryo" panose="020B0604030504040204" pitchFamily="34" charset="-128"/>
                <a:ea typeface="Meiryo" panose="020B0604030504040204" pitchFamily="34" charset="-128"/>
                <a:cs typeface="Times New Roman" panose="02020603050405020304" pitchFamily="18" charset="0"/>
              </a:rPr>
              <a:t> </a:t>
            </a:r>
            <a:r>
              <a:rPr lang="ja-JP" altLang="ja-JP" sz="2000" b="1" kern="100">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驚いた</a:t>
            </a:r>
            <a:endParaRPr lang="ja-JP" altLang="en-US" sz="2000">
              <a:solidFill>
                <a:srgbClr val="0070C0"/>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AC354343-7015-5DFA-42BE-4002E7FAC1B4}"/>
              </a:ext>
            </a:extLst>
          </p:cNvPr>
          <p:cNvSpPr txBox="1"/>
          <p:nvPr/>
        </p:nvSpPr>
        <p:spPr>
          <a:xfrm>
            <a:off x="4269719" y="3741438"/>
            <a:ext cx="3766591" cy="400110"/>
          </a:xfrm>
          <a:prstGeom prst="rect">
            <a:avLst/>
          </a:prstGeom>
          <a:noFill/>
        </p:spPr>
        <p:txBody>
          <a:bodyPr wrap="square">
            <a:spAutoFit/>
          </a:bodyPr>
          <a:lstStyle/>
          <a:p>
            <a:pPr algn="r"/>
            <a:r>
              <a:rPr lang="ja-JP" altLang="ja-JP" sz="2000" b="1" kern="100">
                <a:solidFill>
                  <a:schemeClr val="accent3">
                    <a:lumMod val="75000"/>
                  </a:schemeClr>
                </a:solidFill>
                <a:effectLst/>
                <a:latin typeface="Meiryo" panose="020B0604030504040204" pitchFamily="34" charset="-128"/>
                <a:ea typeface="Meiryo" panose="020B0604030504040204" pitchFamily="34" charset="-128"/>
                <a:cs typeface="Times New Roman" panose="02020603050405020304" pitchFamily="18" charset="0"/>
              </a:rPr>
              <a:t>彼女</a:t>
            </a:r>
            <a:r>
              <a:rPr lang="en-US" altLang="ja-JP" sz="2000" b="1" kern="100" dirty="0">
                <a:solidFill>
                  <a:schemeClr val="accent3">
                    <a:lumMod val="75000"/>
                  </a:schemeClr>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2000" kern="100">
                <a:effectLst/>
                <a:latin typeface="Meiryo" panose="020B0604030504040204" pitchFamily="34" charset="-128"/>
                <a:ea typeface="Meiryo" panose="020B0604030504040204" pitchFamily="34" charset="-128"/>
                <a:cs typeface="Times New Roman" panose="02020603050405020304" pitchFamily="18" charset="0"/>
              </a:rPr>
              <a:t>は</a:t>
            </a:r>
            <a:r>
              <a:rPr lang="en-US" altLang="ja-JP" sz="2000" kern="100" dirty="0">
                <a:effectLst/>
                <a:latin typeface="Meiryo" panose="020B0604030504040204" pitchFamily="34" charset="-128"/>
                <a:ea typeface="Meiryo" panose="020B0604030504040204" pitchFamily="34" charset="-128"/>
                <a:cs typeface="Times New Roman" panose="02020603050405020304" pitchFamily="18" charset="0"/>
              </a:rPr>
              <a:t> </a:t>
            </a:r>
            <a:r>
              <a:rPr lang="ja-JP" altLang="ja-JP" sz="2000" b="1" kern="100">
                <a:solidFill>
                  <a:schemeClr val="accent3">
                    <a:lumMod val="75000"/>
                  </a:schemeClr>
                </a:solidFill>
                <a:effectLst/>
                <a:latin typeface="Meiryo" panose="020B0604030504040204" pitchFamily="34" charset="-128"/>
                <a:ea typeface="Meiryo" panose="020B0604030504040204" pitchFamily="34" charset="-128"/>
                <a:cs typeface="Times New Roman" panose="02020603050405020304" pitchFamily="18" charset="0"/>
              </a:rPr>
              <a:t>驚いた</a:t>
            </a:r>
            <a:r>
              <a:rPr lang="en-US" altLang="ja-JP" sz="2000" b="1" kern="100" dirty="0">
                <a:solidFill>
                  <a:schemeClr val="accent3">
                    <a:lumMod val="75000"/>
                  </a:schemeClr>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2000" kern="100">
                <a:effectLst/>
                <a:latin typeface="Meiryo" panose="020B0604030504040204" pitchFamily="34" charset="-128"/>
                <a:ea typeface="Meiryo" panose="020B0604030504040204" pitchFamily="34" charset="-128"/>
                <a:cs typeface="Times New Roman" panose="02020603050405020304" pitchFamily="18" charset="0"/>
              </a:rPr>
              <a:t>が</a:t>
            </a:r>
            <a:r>
              <a:rPr lang="en-US" altLang="ja-JP" sz="2000" kern="100" dirty="0">
                <a:effectLst/>
                <a:latin typeface="Meiryo" panose="020B0604030504040204" pitchFamily="34" charset="-128"/>
                <a:ea typeface="Meiryo" panose="020B0604030504040204" pitchFamily="34" charset="-128"/>
                <a:cs typeface="Times New Roman" panose="02020603050405020304" pitchFamily="18" charset="0"/>
              </a:rPr>
              <a:t> </a:t>
            </a:r>
            <a:r>
              <a:rPr lang="ja-JP" altLang="ja-JP" sz="2000" b="1" kern="100">
                <a:solidFill>
                  <a:schemeClr val="accent3">
                    <a:lumMod val="75000"/>
                  </a:schemeClr>
                </a:solidFill>
                <a:effectLst/>
                <a:latin typeface="Meiryo" panose="020B0604030504040204" pitchFamily="34" charset="-128"/>
                <a:ea typeface="Meiryo" panose="020B0604030504040204" pitchFamily="34" charset="-128"/>
                <a:cs typeface="Times New Roman" panose="02020603050405020304" pitchFamily="18" charset="0"/>
              </a:rPr>
              <a:t>落ち着いた</a:t>
            </a:r>
            <a:endParaRPr lang="ja-JP" altLang="en-US" sz="2000">
              <a:solidFill>
                <a:schemeClr val="bg1">
                  <a:lumMod val="75000"/>
                </a:schemeClr>
              </a:solidFill>
              <a:latin typeface="Meiryo" panose="020B0604030504040204" pitchFamily="34" charset="-128"/>
              <a:ea typeface="Meiryo" panose="020B0604030504040204" pitchFamily="34" charset="-128"/>
            </a:endParaRPr>
          </a:p>
        </p:txBody>
      </p:sp>
      <p:sp>
        <p:nvSpPr>
          <p:cNvPr id="14" name="下矢印 13">
            <a:extLst>
              <a:ext uri="{FF2B5EF4-FFF2-40B4-BE49-F238E27FC236}">
                <a16:creationId xmlns:a16="http://schemas.microsoft.com/office/drawing/2014/main" id="{2DBF41F6-B7BA-9622-2285-0FF8B813DD3E}"/>
              </a:ext>
            </a:extLst>
          </p:cNvPr>
          <p:cNvSpPr/>
          <p:nvPr/>
        </p:nvSpPr>
        <p:spPr>
          <a:xfrm>
            <a:off x="3950142" y="2035495"/>
            <a:ext cx="959742" cy="467584"/>
          </a:xfrm>
          <a:prstGeom prst="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 name="曲線コネクタ 15">
            <a:extLst>
              <a:ext uri="{FF2B5EF4-FFF2-40B4-BE49-F238E27FC236}">
                <a16:creationId xmlns:a16="http://schemas.microsoft.com/office/drawing/2014/main" id="{57205B0B-7ED0-51C8-DF44-B34DE2BDD4AF}"/>
              </a:ext>
            </a:extLst>
          </p:cNvPr>
          <p:cNvCxnSpPr>
            <a:stCxn id="7" idx="1"/>
            <a:endCxn id="12" idx="1"/>
          </p:cNvCxnSpPr>
          <p:nvPr/>
        </p:nvCxnSpPr>
        <p:spPr>
          <a:xfrm rot="10800000" flipV="1">
            <a:off x="761776" y="2804258"/>
            <a:ext cx="12700" cy="1094220"/>
          </a:xfrm>
          <a:prstGeom prst="curvedConnector3">
            <a:avLst>
              <a:gd name="adj1" fmla="val 1800000"/>
            </a:avLst>
          </a:prstGeom>
          <a:ln w="28575">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7" name="曲線コネクタ 16">
            <a:extLst>
              <a:ext uri="{FF2B5EF4-FFF2-40B4-BE49-F238E27FC236}">
                <a16:creationId xmlns:a16="http://schemas.microsoft.com/office/drawing/2014/main" id="{4D527412-E49A-78BD-7DF4-B343EA4F4D77}"/>
              </a:ext>
            </a:extLst>
          </p:cNvPr>
          <p:cNvCxnSpPr>
            <a:cxnSpLocks/>
            <a:stCxn id="9" idx="3"/>
            <a:endCxn id="13" idx="3"/>
          </p:cNvCxnSpPr>
          <p:nvPr/>
        </p:nvCxnSpPr>
        <p:spPr>
          <a:xfrm>
            <a:off x="8101131" y="3157945"/>
            <a:ext cx="12700" cy="740533"/>
          </a:xfrm>
          <a:prstGeom prst="curvedConnector3">
            <a:avLst>
              <a:gd name="adj1" fmla="val 1800000"/>
            </a:avLst>
          </a:prstGeom>
          <a:ln w="28575">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51850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5C3210-559E-687A-F0BC-A6D4EA1621FC}"/>
              </a:ext>
            </a:extLst>
          </p:cNvPr>
          <p:cNvSpPr>
            <a:spLocks noGrp="1"/>
          </p:cNvSpPr>
          <p:nvPr>
            <p:ph type="title"/>
          </p:nvPr>
        </p:nvSpPr>
        <p:spPr/>
        <p:txBody>
          <a:bodyPr/>
          <a:lstStyle/>
          <a:p>
            <a:r>
              <a:rPr kumimoji="1" lang="ja-JP" altLang="en-US"/>
              <a:t>自己教師あり学習（元の状態を正しく復元する）</a:t>
            </a:r>
          </a:p>
        </p:txBody>
      </p:sp>
      <p:sp>
        <p:nvSpPr>
          <p:cNvPr id="4" name="テキスト ボックス 3">
            <a:extLst>
              <a:ext uri="{FF2B5EF4-FFF2-40B4-BE49-F238E27FC236}">
                <a16:creationId xmlns:a16="http://schemas.microsoft.com/office/drawing/2014/main" id="{D85E6016-1CBA-FE41-5BC2-22E0B5EC6B6A}"/>
              </a:ext>
            </a:extLst>
          </p:cNvPr>
          <p:cNvSpPr txBox="1"/>
          <p:nvPr/>
        </p:nvSpPr>
        <p:spPr>
          <a:xfrm>
            <a:off x="414059" y="1054743"/>
            <a:ext cx="8315882" cy="1046440"/>
          </a:xfrm>
          <a:prstGeom prst="rect">
            <a:avLst/>
          </a:prstGeom>
          <a:noFill/>
        </p:spPr>
        <p:txBody>
          <a:bodyPr wrap="square">
            <a:spAutoFit/>
          </a:bodyPr>
          <a:lstStyle/>
          <a:p>
            <a:pPr algn="l" fontAlgn="base"/>
            <a:endParaRPr lang="en-US" altLang="ja-JP" sz="800" b="0" i="0" dirty="0">
              <a:solidFill>
                <a:srgbClr val="253947"/>
              </a:solidFill>
              <a:effectLst/>
              <a:latin typeface="Meiryo" panose="020B0604030504040204" pitchFamily="34" charset="-128"/>
              <a:ea typeface="Meiryo" panose="020B0604030504040204" pitchFamily="34" charset="-128"/>
            </a:endParaRPr>
          </a:p>
          <a:p>
            <a:pPr algn="l" fontAlgn="base"/>
            <a:r>
              <a:rPr lang="ja-JP" altLang="en-US" b="0" i="0">
                <a:solidFill>
                  <a:srgbClr val="253947"/>
                </a:solidFill>
                <a:effectLst/>
                <a:latin typeface="Meiryo" panose="020B0604030504040204" pitchFamily="34" charset="-128"/>
                <a:ea typeface="Meiryo" panose="020B0604030504040204" pitchFamily="34" charset="-128"/>
              </a:rPr>
              <a:t>教師あり学習と教師なし学習の中間的な方法。ラベルのついていないデータとラベルのついているデータを同時に学習することで、データの特徴を見つけ、元の状態を正しく復元できるモデルを作る手法。</a:t>
            </a:r>
            <a:endParaRPr lang="ja-JP" altLang="en-US">
              <a:latin typeface="Meiryo" panose="020B0604030504040204" pitchFamily="34" charset="-128"/>
              <a:ea typeface="Meiryo" panose="020B0604030504040204" pitchFamily="34" charset="-128"/>
            </a:endParaRPr>
          </a:p>
        </p:txBody>
      </p:sp>
      <p:sp>
        <p:nvSpPr>
          <p:cNvPr id="52" name="テキスト ボックス 51">
            <a:extLst>
              <a:ext uri="{FF2B5EF4-FFF2-40B4-BE49-F238E27FC236}">
                <a16:creationId xmlns:a16="http://schemas.microsoft.com/office/drawing/2014/main" id="{57825287-8C0F-0367-A11C-76AF861E9D93}"/>
              </a:ext>
            </a:extLst>
          </p:cNvPr>
          <p:cNvSpPr txBox="1"/>
          <p:nvPr/>
        </p:nvSpPr>
        <p:spPr>
          <a:xfrm>
            <a:off x="576724" y="3277766"/>
            <a:ext cx="1056029" cy="276999"/>
          </a:xfrm>
          <a:prstGeom prst="rect">
            <a:avLst/>
          </a:prstGeom>
          <a:noFill/>
        </p:spPr>
        <p:txBody>
          <a:bodyPr wrap="square" rtlCol="0">
            <a:spAutoFit/>
          </a:bodyPr>
          <a:lstStyle/>
          <a:p>
            <a:r>
              <a:rPr kumimoji="1" lang="ja-JP" altLang="en-US" sz="1200">
                <a:latin typeface="Meiryo" panose="020B0604030504040204" pitchFamily="34" charset="-128"/>
                <a:ea typeface="Meiryo" panose="020B0604030504040204" pitchFamily="34" charset="-128"/>
              </a:rPr>
              <a:t>日本の</a:t>
            </a:r>
          </a:p>
        </p:txBody>
      </p:sp>
      <p:sp>
        <p:nvSpPr>
          <p:cNvPr id="53" name="テキスト ボックス 52">
            <a:extLst>
              <a:ext uri="{FF2B5EF4-FFF2-40B4-BE49-F238E27FC236}">
                <a16:creationId xmlns:a16="http://schemas.microsoft.com/office/drawing/2014/main" id="{EAE23B46-B25A-32D0-F60C-264CEEE6C4F2}"/>
              </a:ext>
            </a:extLst>
          </p:cNvPr>
          <p:cNvSpPr txBox="1"/>
          <p:nvPr/>
        </p:nvSpPr>
        <p:spPr>
          <a:xfrm>
            <a:off x="1791885" y="3277766"/>
            <a:ext cx="514475" cy="276999"/>
          </a:xfrm>
          <a:prstGeom prst="rect">
            <a:avLst/>
          </a:prstGeom>
          <a:noFill/>
        </p:spPr>
        <p:txBody>
          <a:bodyPr wrap="square" rtlCol="0">
            <a:spAutoFit/>
          </a:bodyPr>
          <a:lstStyle/>
          <a:p>
            <a:r>
              <a:rPr kumimoji="1" lang="ja-JP" altLang="en-US" sz="1200">
                <a:latin typeface="Meiryo" panose="020B0604030504040204" pitchFamily="34" charset="-128"/>
                <a:ea typeface="Meiryo" panose="020B0604030504040204" pitchFamily="34" charset="-128"/>
              </a:rPr>
              <a:t>は</a:t>
            </a:r>
          </a:p>
        </p:txBody>
      </p:sp>
      <p:sp>
        <p:nvSpPr>
          <p:cNvPr id="54" name="テキスト ボックス 53">
            <a:extLst>
              <a:ext uri="{FF2B5EF4-FFF2-40B4-BE49-F238E27FC236}">
                <a16:creationId xmlns:a16="http://schemas.microsoft.com/office/drawing/2014/main" id="{1DC7D683-C09C-B820-5520-7B761E09373A}"/>
              </a:ext>
            </a:extLst>
          </p:cNvPr>
          <p:cNvSpPr txBox="1"/>
          <p:nvPr/>
        </p:nvSpPr>
        <p:spPr>
          <a:xfrm>
            <a:off x="2763486" y="3277766"/>
            <a:ext cx="675924" cy="276999"/>
          </a:xfrm>
          <a:prstGeom prst="rect">
            <a:avLst/>
          </a:prstGeom>
          <a:noFill/>
        </p:spPr>
        <p:txBody>
          <a:bodyPr wrap="square" rtlCol="0">
            <a:spAutoFit/>
          </a:bodyPr>
          <a:lstStyle/>
          <a:p>
            <a:r>
              <a:rPr kumimoji="1" lang="ja-JP" altLang="en-US" sz="1200">
                <a:latin typeface="Meiryo" panose="020B0604030504040204" pitchFamily="34" charset="-128"/>
                <a:ea typeface="Meiryo" panose="020B0604030504040204" pitchFamily="34" charset="-128"/>
              </a:rPr>
              <a:t>である</a:t>
            </a:r>
          </a:p>
        </p:txBody>
      </p:sp>
      <p:sp>
        <p:nvSpPr>
          <p:cNvPr id="55" name="正方形/長方形 54">
            <a:extLst>
              <a:ext uri="{FF2B5EF4-FFF2-40B4-BE49-F238E27FC236}">
                <a16:creationId xmlns:a16="http://schemas.microsoft.com/office/drawing/2014/main" id="{5BEB4779-ECBC-BDCC-ED20-34B79AD3AFE6}"/>
              </a:ext>
            </a:extLst>
          </p:cNvPr>
          <p:cNvSpPr/>
          <p:nvPr/>
        </p:nvSpPr>
        <p:spPr>
          <a:xfrm>
            <a:off x="1164877" y="3214251"/>
            <a:ext cx="613588" cy="319335"/>
          </a:xfrm>
          <a:prstGeom prst="rect">
            <a:avLst/>
          </a:prstGeom>
          <a:solidFill>
            <a:schemeClr val="bg1"/>
          </a:solidFill>
          <a:ln>
            <a:solidFill>
              <a:schemeClr val="accent6">
                <a:lumMod val="75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chemeClr val="accent6">
                    <a:lumMod val="75000"/>
                  </a:schemeClr>
                </a:solidFill>
                <a:latin typeface="ＭＳ Ｐゴシック"/>
                <a:ea typeface="ＭＳ Ｐゴシック"/>
                <a:cs typeface="ＭＳ Ｐゴシック"/>
              </a:rPr>
              <a:t>?</a:t>
            </a:r>
            <a:endParaRPr kumimoji="1" lang="ja-JP" altLang="en-US" dirty="0">
              <a:solidFill>
                <a:schemeClr val="accent6">
                  <a:lumMod val="75000"/>
                </a:schemeClr>
              </a:solidFill>
              <a:latin typeface="ＭＳ Ｐゴシック"/>
              <a:ea typeface="ＭＳ Ｐゴシック"/>
              <a:cs typeface="ＭＳ Ｐゴシック"/>
            </a:endParaRPr>
          </a:p>
        </p:txBody>
      </p:sp>
      <p:sp>
        <p:nvSpPr>
          <p:cNvPr id="56" name="正方形/長方形 55">
            <a:extLst>
              <a:ext uri="{FF2B5EF4-FFF2-40B4-BE49-F238E27FC236}">
                <a16:creationId xmlns:a16="http://schemas.microsoft.com/office/drawing/2014/main" id="{B0DE779A-CB0D-0686-2ADE-3DB4072ADF1B}"/>
              </a:ext>
            </a:extLst>
          </p:cNvPr>
          <p:cNvSpPr/>
          <p:nvPr/>
        </p:nvSpPr>
        <p:spPr>
          <a:xfrm>
            <a:off x="2139181" y="3214251"/>
            <a:ext cx="613588" cy="319335"/>
          </a:xfrm>
          <a:prstGeom prst="rect">
            <a:avLst/>
          </a:prstGeom>
          <a:solidFill>
            <a:schemeClr val="bg1"/>
          </a:solidFill>
          <a:ln>
            <a:solidFill>
              <a:schemeClr val="accent6">
                <a:lumMod val="75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chemeClr val="accent6">
                    <a:lumMod val="75000"/>
                  </a:schemeClr>
                </a:solidFill>
                <a:latin typeface="ＭＳ Ｐゴシック"/>
                <a:ea typeface="ＭＳ Ｐゴシック"/>
                <a:cs typeface="ＭＳ Ｐゴシック"/>
              </a:rPr>
              <a:t>?</a:t>
            </a:r>
            <a:endParaRPr kumimoji="1" lang="ja-JP" altLang="en-US" dirty="0">
              <a:solidFill>
                <a:schemeClr val="accent6">
                  <a:lumMod val="75000"/>
                </a:schemeClr>
              </a:solidFill>
              <a:latin typeface="ＭＳ Ｐゴシック"/>
              <a:ea typeface="ＭＳ Ｐゴシック"/>
              <a:cs typeface="ＭＳ Ｐゴシック"/>
            </a:endParaRPr>
          </a:p>
        </p:txBody>
      </p:sp>
      <p:sp>
        <p:nvSpPr>
          <p:cNvPr id="57" name="テキスト ボックス 56">
            <a:extLst>
              <a:ext uri="{FF2B5EF4-FFF2-40B4-BE49-F238E27FC236}">
                <a16:creationId xmlns:a16="http://schemas.microsoft.com/office/drawing/2014/main" id="{3D7D7678-2F16-0DB9-0078-98BE702B9154}"/>
              </a:ext>
            </a:extLst>
          </p:cNvPr>
          <p:cNvSpPr txBox="1"/>
          <p:nvPr/>
        </p:nvSpPr>
        <p:spPr>
          <a:xfrm>
            <a:off x="565164" y="3679539"/>
            <a:ext cx="1056029" cy="276999"/>
          </a:xfrm>
          <a:prstGeom prst="rect">
            <a:avLst/>
          </a:prstGeom>
          <a:noFill/>
        </p:spPr>
        <p:txBody>
          <a:bodyPr wrap="square" rtlCol="0">
            <a:spAutoFit/>
          </a:bodyPr>
          <a:lstStyle/>
          <a:p>
            <a:r>
              <a:rPr kumimoji="1" lang="ja-JP" altLang="en-US" sz="1200">
                <a:latin typeface="Meiryo" panose="020B0604030504040204" pitchFamily="34" charset="-128"/>
                <a:ea typeface="Meiryo" panose="020B0604030504040204" pitchFamily="34" charset="-128"/>
              </a:rPr>
              <a:t>日本の</a:t>
            </a:r>
          </a:p>
        </p:txBody>
      </p:sp>
      <p:sp>
        <p:nvSpPr>
          <p:cNvPr id="58" name="テキスト ボックス 57">
            <a:extLst>
              <a:ext uri="{FF2B5EF4-FFF2-40B4-BE49-F238E27FC236}">
                <a16:creationId xmlns:a16="http://schemas.microsoft.com/office/drawing/2014/main" id="{55D4E478-CCE6-BE8E-DD04-495E46FA0F21}"/>
              </a:ext>
            </a:extLst>
          </p:cNvPr>
          <p:cNvSpPr txBox="1"/>
          <p:nvPr/>
        </p:nvSpPr>
        <p:spPr>
          <a:xfrm>
            <a:off x="1780325" y="3679539"/>
            <a:ext cx="514475" cy="276999"/>
          </a:xfrm>
          <a:prstGeom prst="rect">
            <a:avLst/>
          </a:prstGeom>
          <a:noFill/>
        </p:spPr>
        <p:txBody>
          <a:bodyPr wrap="square" rtlCol="0">
            <a:spAutoFit/>
          </a:bodyPr>
          <a:lstStyle/>
          <a:p>
            <a:r>
              <a:rPr kumimoji="1" lang="ja-JP" altLang="en-US" sz="1200">
                <a:latin typeface="Meiryo" panose="020B0604030504040204" pitchFamily="34" charset="-128"/>
                <a:ea typeface="Meiryo" panose="020B0604030504040204" pitchFamily="34" charset="-128"/>
              </a:rPr>
              <a:t>は</a:t>
            </a:r>
          </a:p>
        </p:txBody>
      </p:sp>
      <p:sp>
        <p:nvSpPr>
          <p:cNvPr id="59" name="テキスト ボックス 58">
            <a:extLst>
              <a:ext uri="{FF2B5EF4-FFF2-40B4-BE49-F238E27FC236}">
                <a16:creationId xmlns:a16="http://schemas.microsoft.com/office/drawing/2014/main" id="{5EFD0C14-26A4-FB42-B87C-C8853A19B5B6}"/>
              </a:ext>
            </a:extLst>
          </p:cNvPr>
          <p:cNvSpPr txBox="1"/>
          <p:nvPr/>
        </p:nvSpPr>
        <p:spPr>
          <a:xfrm>
            <a:off x="2751926" y="3679539"/>
            <a:ext cx="675924" cy="276999"/>
          </a:xfrm>
          <a:prstGeom prst="rect">
            <a:avLst/>
          </a:prstGeom>
          <a:noFill/>
        </p:spPr>
        <p:txBody>
          <a:bodyPr wrap="square" rtlCol="0">
            <a:spAutoFit/>
          </a:bodyPr>
          <a:lstStyle/>
          <a:p>
            <a:r>
              <a:rPr kumimoji="1" lang="ja-JP" altLang="en-US" sz="1200">
                <a:latin typeface="Meiryo" panose="020B0604030504040204" pitchFamily="34" charset="-128"/>
                <a:ea typeface="Meiryo" panose="020B0604030504040204" pitchFamily="34" charset="-128"/>
              </a:rPr>
              <a:t>である</a:t>
            </a:r>
          </a:p>
        </p:txBody>
      </p:sp>
      <p:sp>
        <p:nvSpPr>
          <p:cNvPr id="60" name="正方形/長方形 59">
            <a:extLst>
              <a:ext uri="{FF2B5EF4-FFF2-40B4-BE49-F238E27FC236}">
                <a16:creationId xmlns:a16="http://schemas.microsoft.com/office/drawing/2014/main" id="{14C76ABF-6943-EE18-3616-B2AAAA8B1B34}"/>
              </a:ext>
            </a:extLst>
          </p:cNvPr>
          <p:cNvSpPr/>
          <p:nvPr/>
        </p:nvSpPr>
        <p:spPr>
          <a:xfrm>
            <a:off x="1153317" y="3616024"/>
            <a:ext cx="613588" cy="319335"/>
          </a:xfrm>
          <a:prstGeom prst="rect">
            <a:avLst/>
          </a:prstGeom>
          <a:solidFill>
            <a:schemeClr val="bg1"/>
          </a:solidFill>
          <a:ln>
            <a:solidFill>
              <a:schemeClr val="accent6">
                <a:lumMod val="75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chemeClr val="accent6">
                    <a:lumMod val="75000"/>
                  </a:schemeClr>
                </a:solidFill>
                <a:latin typeface="ＭＳ Ｐゴシック"/>
                <a:ea typeface="ＭＳ Ｐゴシック"/>
                <a:cs typeface="ＭＳ Ｐゴシック"/>
              </a:rPr>
              <a:t>首都</a:t>
            </a: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8733CEA3-9BF9-B351-3254-90CED7074ED0}"/>
              </a:ext>
            </a:extLst>
          </p:cNvPr>
          <p:cNvSpPr/>
          <p:nvPr/>
        </p:nvSpPr>
        <p:spPr>
          <a:xfrm>
            <a:off x="2127621" y="3616024"/>
            <a:ext cx="613588" cy="319335"/>
          </a:xfrm>
          <a:prstGeom prst="rect">
            <a:avLst/>
          </a:prstGeom>
          <a:solidFill>
            <a:schemeClr val="bg1"/>
          </a:solidFill>
          <a:ln>
            <a:solidFill>
              <a:schemeClr val="accent6">
                <a:lumMod val="75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chemeClr val="accent6">
                    <a:lumMod val="75000"/>
                  </a:schemeClr>
                </a:solidFill>
                <a:latin typeface="ＭＳ Ｐゴシック"/>
                <a:ea typeface="ＭＳ Ｐゴシック"/>
                <a:cs typeface="ＭＳ Ｐゴシック"/>
              </a:rPr>
              <a:t>?</a:t>
            </a:r>
            <a:endParaRPr kumimoji="1" lang="ja-JP" altLang="en-US" dirty="0">
              <a:solidFill>
                <a:schemeClr val="accent6">
                  <a:lumMod val="75000"/>
                </a:schemeClr>
              </a:solidFill>
              <a:latin typeface="ＭＳ Ｐゴシック"/>
              <a:ea typeface="ＭＳ Ｐゴシック"/>
              <a:cs typeface="ＭＳ Ｐゴシック"/>
            </a:endParaRPr>
          </a:p>
        </p:txBody>
      </p:sp>
      <p:sp>
        <p:nvSpPr>
          <p:cNvPr id="62" name="テキスト ボックス 61">
            <a:extLst>
              <a:ext uri="{FF2B5EF4-FFF2-40B4-BE49-F238E27FC236}">
                <a16:creationId xmlns:a16="http://schemas.microsoft.com/office/drawing/2014/main" id="{51FFF400-F080-D274-C61B-95D983841E5E}"/>
              </a:ext>
            </a:extLst>
          </p:cNvPr>
          <p:cNvSpPr txBox="1"/>
          <p:nvPr/>
        </p:nvSpPr>
        <p:spPr>
          <a:xfrm>
            <a:off x="582952" y="4144448"/>
            <a:ext cx="1056029" cy="276999"/>
          </a:xfrm>
          <a:prstGeom prst="rect">
            <a:avLst/>
          </a:prstGeom>
          <a:noFill/>
        </p:spPr>
        <p:txBody>
          <a:bodyPr wrap="square" rtlCol="0">
            <a:spAutoFit/>
          </a:bodyPr>
          <a:lstStyle/>
          <a:p>
            <a:r>
              <a:rPr kumimoji="1" lang="ja-JP" altLang="en-US" sz="1200">
                <a:latin typeface="Meiryo" panose="020B0604030504040204" pitchFamily="34" charset="-128"/>
                <a:ea typeface="Meiryo" panose="020B0604030504040204" pitchFamily="34" charset="-128"/>
              </a:rPr>
              <a:t>日本の</a:t>
            </a:r>
          </a:p>
        </p:txBody>
      </p:sp>
      <p:sp>
        <p:nvSpPr>
          <p:cNvPr id="63" name="テキスト ボックス 62">
            <a:extLst>
              <a:ext uri="{FF2B5EF4-FFF2-40B4-BE49-F238E27FC236}">
                <a16:creationId xmlns:a16="http://schemas.microsoft.com/office/drawing/2014/main" id="{1033225A-50EC-9B2E-AA90-0ECC268701DF}"/>
              </a:ext>
            </a:extLst>
          </p:cNvPr>
          <p:cNvSpPr txBox="1"/>
          <p:nvPr/>
        </p:nvSpPr>
        <p:spPr>
          <a:xfrm>
            <a:off x="1798113" y="4144448"/>
            <a:ext cx="514475" cy="276999"/>
          </a:xfrm>
          <a:prstGeom prst="rect">
            <a:avLst/>
          </a:prstGeom>
          <a:noFill/>
        </p:spPr>
        <p:txBody>
          <a:bodyPr wrap="square" rtlCol="0">
            <a:spAutoFit/>
          </a:bodyPr>
          <a:lstStyle/>
          <a:p>
            <a:r>
              <a:rPr kumimoji="1" lang="ja-JP" altLang="en-US" sz="1200">
                <a:latin typeface="Meiryo" panose="020B0604030504040204" pitchFamily="34" charset="-128"/>
                <a:ea typeface="Meiryo" panose="020B0604030504040204" pitchFamily="34" charset="-128"/>
              </a:rPr>
              <a:t>は</a:t>
            </a:r>
          </a:p>
        </p:txBody>
      </p:sp>
      <p:sp>
        <p:nvSpPr>
          <p:cNvPr id="64" name="テキスト ボックス 63">
            <a:extLst>
              <a:ext uri="{FF2B5EF4-FFF2-40B4-BE49-F238E27FC236}">
                <a16:creationId xmlns:a16="http://schemas.microsoft.com/office/drawing/2014/main" id="{49B377DD-81F8-6F69-FE87-C6D0F0493F93}"/>
              </a:ext>
            </a:extLst>
          </p:cNvPr>
          <p:cNvSpPr txBox="1"/>
          <p:nvPr/>
        </p:nvSpPr>
        <p:spPr>
          <a:xfrm>
            <a:off x="2769714" y="4144448"/>
            <a:ext cx="675924" cy="276999"/>
          </a:xfrm>
          <a:prstGeom prst="rect">
            <a:avLst/>
          </a:prstGeom>
          <a:noFill/>
        </p:spPr>
        <p:txBody>
          <a:bodyPr wrap="square" rtlCol="0">
            <a:spAutoFit/>
          </a:bodyPr>
          <a:lstStyle/>
          <a:p>
            <a:r>
              <a:rPr kumimoji="1" lang="ja-JP" altLang="en-US" sz="1200">
                <a:latin typeface="Meiryo" panose="020B0604030504040204" pitchFamily="34" charset="-128"/>
                <a:ea typeface="Meiryo" panose="020B0604030504040204" pitchFamily="34" charset="-128"/>
              </a:rPr>
              <a:t>である</a:t>
            </a:r>
          </a:p>
        </p:txBody>
      </p:sp>
      <p:sp>
        <p:nvSpPr>
          <p:cNvPr id="65" name="正方形/長方形 64">
            <a:extLst>
              <a:ext uri="{FF2B5EF4-FFF2-40B4-BE49-F238E27FC236}">
                <a16:creationId xmlns:a16="http://schemas.microsoft.com/office/drawing/2014/main" id="{CC0D91C5-A8FD-49C4-0F69-4638DBF42848}"/>
              </a:ext>
            </a:extLst>
          </p:cNvPr>
          <p:cNvSpPr/>
          <p:nvPr/>
        </p:nvSpPr>
        <p:spPr>
          <a:xfrm>
            <a:off x="1171105" y="4080933"/>
            <a:ext cx="613588" cy="319335"/>
          </a:xfrm>
          <a:prstGeom prst="rect">
            <a:avLst/>
          </a:prstGeom>
          <a:solidFill>
            <a:schemeClr val="bg1"/>
          </a:solidFill>
          <a:ln>
            <a:solidFill>
              <a:schemeClr val="accent6">
                <a:lumMod val="75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chemeClr val="accent6">
                    <a:lumMod val="75000"/>
                  </a:schemeClr>
                </a:solidFill>
                <a:latin typeface="ＭＳ Ｐゴシック"/>
                <a:ea typeface="ＭＳ Ｐゴシック"/>
                <a:cs typeface="ＭＳ Ｐゴシック"/>
              </a:rPr>
              <a:t>?</a:t>
            </a:r>
            <a:endParaRPr kumimoji="1" lang="ja-JP" altLang="en-US" dirty="0">
              <a:solidFill>
                <a:schemeClr val="accent6">
                  <a:lumMod val="75000"/>
                </a:schemeClr>
              </a:solidFill>
              <a:latin typeface="ＭＳ Ｐゴシック"/>
              <a:ea typeface="ＭＳ Ｐゴシック"/>
              <a:cs typeface="ＭＳ Ｐゴシック"/>
            </a:endParaRPr>
          </a:p>
        </p:txBody>
      </p:sp>
      <p:sp>
        <p:nvSpPr>
          <p:cNvPr id="66" name="正方形/長方形 65">
            <a:extLst>
              <a:ext uri="{FF2B5EF4-FFF2-40B4-BE49-F238E27FC236}">
                <a16:creationId xmlns:a16="http://schemas.microsoft.com/office/drawing/2014/main" id="{75C3D695-9F3C-C18A-5C66-13F732A79909}"/>
              </a:ext>
            </a:extLst>
          </p:cNvPr>
          <p:cNvSpPr/>
          <p:nvPr/>
        </p:nvSpPr>
        <p:spPr>
          <a:xfrm>
            <a:off x="2145409" y="4080933"/>
            <a:ext cx="613588" cy="319335"/>
          </a:xfrm>
          <a:prstGeom prst="rect">
            <a:avLst/>
          </a:prstGeom>
          <a:solidFill>
            <a:schemeClr val="bg1"/>
          </a:solidFill>
          <a:ln>
            <a:solidFill>
              <a:schemeClr val="accent6">
                <a:lumMod val="75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chemeClr val="accent6">
                    <a:lumMod val="75000"/>
                  </a:schemeClr>
                </a:solidFill>
                <a:latin typeface="ＭＳ Ｐゴシック"/>
                <a:ea typeface="ＭＳ Ｐゴシック"/>
                <a:cs typeface="ＭＳ Ｐゴシック"/>
              </a:rPr>
              <a:t>東京</a:t>
            </a: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67" name="テキスト ボックス 66">
            <a:extLst>
              <a:ext uri="{FF2B5EF4-FFF2-40B4-BE49-F238E27FC236}">
                <a16:creationId xmlns:a16="http://schemas.microsoft.com/office/drawing/2014/main" id="{23DBB790-F03A-9B53-2E93-0D3EEE02D753}"/>
              </a:ext>
            </a:extLst>
          </p:cNvPr>
          <p:cNvSpPr txBox="1"/>
          <p:nvPr/>
        </p:nvSpPr>
        <p:spPr>
          <a:xfrm>
            <a:off x="574191" y="4609357"/>
            <a:ext cx="1056029" cy="276999"/>
          </a:xfrm>
          <a:prstGeom prst="rect">
            <a:avLst/>
          </a:prstGeom>
          <a:noFill/>
        </p:spPr>
        <p:txBody>
          <a:bodyPr wrap="square" rtlCol="0">
            <a:spAutoFit/>
          </a:bodyPr>
          <a:lstStyle/>
          <a:p>
            <a:r>
              <a:rPr kumimoji="1" lang="ja-JP" altLang="en-US" sz="1200">
                <a:latin typeface="Meiryo" panose="020B0604030504040204" pitchFamily="34" charset="-128"/>
                <a:ea typeface="Meiryo" panose="020B0604030504040204" pitchFamily="34" charset="-128"/>
              </a:rPr>
              <a:t>日本の</a:t>
            </a:r>
          </a:p>
        </p:txBody>
      </p:sp>
      <p:sp>
        <p:nvSpPr>
          <p:cNvPr id="68" name="テキスト ボックス 67">
            <a:extLst>
              <a:ext uri="{FF2B5EF4-FFF2-40B4-BE49-F238E27FC236}">
                <a16:creationId xmlns:a16="http://schemas.microsoft.com/office/drawing/2014/main" id="{2064890B-50AE-5881-B1B9-EE19AE7B4C36}"/>
              </a:ext>
            </a:extLst>
          </p:cNvPr>
          <p:cNvSpPr txBox="1"/>
          <p:nvPr/>
        </p:nvSpPr>
        <p:spPr>
          <a:xfrm>
            <a:off x="1789352" y="4609357"/>
            <a:ext cx="514475" cy="276999"/>
          </a:xfrm>
          <a:prstGeom prst="rect">
            <a:avLst/>
          </a:prstGeom>
          <a:noFill/>
        </p:spPr>
        <p:txBody>
          <a:bodyPr wrap="square" rtlCol="0">
            <a:spAutoFit/>
          </a:bodyPr>
          <a:lstStyle/>
          <a:p>
            <a:r>
              <a:rPr kumimoji="1" lang="ja-JP" altLang="en-US" sz="1200">
                <a:latin typeface="Meiryo" panose="020B0604030504040204" pitchFamily="34" charset="-128"/>
                <a:ea typeface="Meiryo" panose="020B0604030504040204" pitchFamily="34" charset="-128"/>
              </a:rPr>
              <a:t>は</a:t>
            </a:r>
          </a:p>
        </p:txBody>
      </p:sp>
      <p:sp>
        <p:nvSpPr>
          <p:cNvPr id="69" name="テキスト ボックス 68">
            <a:extLst>
              <a:ext uri="{FF2B5EF4-FFF2-40B4-BE49-F238E27FC236}">
                <a16:creationId xmlns:a16="http://schemas.microsoft.com/office/drawing/2014/main" id="{0E4372E0-0552-FBBE-1495-75C3B49144FD}"/>
              </a:ext>
            </a:extLst>
          </p:cNvPr>
          <p:cNvSpPr txBox="1"/>
          <p:nvPr/>
        </p:nvSpPr>
        <p:spPr>
          <a:xfrm>
            <a:off x="2760953" y="4609357"/>
            <a:ext cx="675924" cy="276999"/>
          </a:xfrm>
          <a:prstGeom prst="rect">
            <a:avLst/>
          </a:prstGeom>
          <a:noFill/>
        </p:spPr>
        <p:txBody>
          <a:bodyPr wrap="square" rtlCol="0">
            <a:spAutoFit/>
          </a:bodyPr>
          <a:lstStyle/>
          <a:p>
            <a:r>
              <a:rPr kumimoji="1" lang="ja-JP" altLang="en-US" sz="1200">
                <a:latin typeface="Meiryo" panose="020B0604030504040204" pitchFamily="34" charset="-128"/>
                <a:ea typeface="Meiryo" panose="020B0604030504040204" pitchFamily="34" charset="-128"/>
              </a:rPr>
              <a:t>である</a:t>
            </a:r>
          </a:p>
        </p:txBody>
      </p:sp>
      <p:sp>
        <p:nvSpPr>
          <p:cNvPr id="70" name="正方形/長方形 69">
            <a:extLst>
              <a:ext uri="{FF2B5EF4-FFF2-40B4-BE49-F238E27FC236}">
                <a16:creationId xmlns:a16="http://schemas.microsoft.com/office/drawing/2014/main" id="{154CB14A-777B-83F1-E0BE-B49620A4A836}"/>
              </a:ext>
            </a:extLst>
          </p:cNvPr>
          <p:cNvSpPr/>
          <p:nvPr/>
        </p:nvSpPr>
        <p:spPr>
          <a:xfrm>
            <a:off x="1162344" y="4545842"/>
            <a:ext cx="613588" cy="319335"/>
          </a:xfrm>
          <a:prstGeom prst="rect">
            <a:avLst/>
          </a:prstGeom>
          <a:solidFill>
            <a:schemeClr val="bg1"/>
          </a:solidFill>
          <a:ln>
            <a:solidFill>
              <a:schemeClr val="accent6">
                <a:lumMod val="75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chemeClr val="accent6">
                    <a:lumMod val="75000"/>
                  </a:schemeClr>
                </a:solidFill>
                <a:latin typeface="ＭＳ Ｐゴシック"/>
                <a:ea typeface="ＭＳ Ｐゴシック"/>
                <a:cs typeface="ＭＳ Ｐゴシック"/>
              </a:rPr>
              <a:t>通貨</a:t>
            </a: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71" name="正方形/長方形 70">
            <a:extLst>
              <a:ext uri="{FF2B5EF4-FFF2-40B4-BE49-F238E27FC236}">
                <a16:creationId xmlns:a16="http://schemas.microsoft.com/office/drawing/2014/main" id="{22333886-FBAB-B579-3AD2-A4155378927D}"/>
              </a:ext>
            </a:extLst>
          </p:cNvPr>
          <p:cNvSpPr/>
          <p:nvPr/>
        </p:nvSpPr>
        <p:spPr>
          <a:xfrm>
            <a:off x="2136648" y="4545842"/>
            <a:ext cx="613588" cy="319335"/>
          </a:xfrm>
          <a:prstGeom prst="rect">
            <a:avLst/>
          </a:prstGeom>
          <a:solidFill>
            <a:schemeClr val="bg1"/>
          </a:solidFill>
          <a:ln>
            <a:solidFill>
              <a:schemeClr val="accent6">
                <a:lumMod val="75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chemeClr val="accent6">
                    <a:lumMod val="75000"/>
                  </a:schemeClr>
                </a:solidFill>
                <a:latin typeface="ＭＳ Ｐゴシック"/>
                <a:ea typeface="ＭＳ Ｐゴシック"/>
                <a:cs typeface="ＭＳ Ｐゴシック"/>
              </a:rPr>
              <a:t>?</a:t>
            </a:r>
            <a:endParaRPr kumimoji="1" lang="ja-JP" altLang="en-US" dirty="0">
              <a:solidFill>
                <a:schemeClr val="accent6">
                  <a:lumMod val="75000"/>
                </a:schemeClr>
              </a:solidFill>
              <a:latin typeface="ＭＳ Ｐゴシック"/>
              <a:ea typeface="ＭＳ Ｐゴシック"/>
              <a:cs typeface="ＭＳ Ｐゴシック"/>
            </a:endParaRPr>
          </a:p>
        </p:txBody>
      </p:sp>
      <p:sp>
        <p:nvSpPr>
          <p:cNvPr id="72" name="正方形/長方形 71">
            <a:extLst>
              <a:ext uri="{FF2B5EF4-FFF2-40B4-BE49-F238E27FC236}">
                <a16:creationId xmlns:a16="http://schemas.microsoft.com/office/drawing/2014/main" id="{892CEF26-F744-C82D-4286-CCEB188AD362}"/>
              </a:ext>
            </a:extLst>
          </p:cNvPr>
          <p:cNvSpPr/>
          <p:nvPr/>
        </p:nvSpPr>
        <p:spPr>
          <a:xfrm>
            <a:off x="3710577" y="3543054"/>
            <a:ext cx="1056029" cy="91151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73" name="円柱 72">
            <a:extLst>
              <a:ext uri="{FF2B5EF4-FFF2-40B4-BE49-F238E27FC236}">
                <a16:creationId xmlns:a16="http://schemas.microsoft.com/office/drawing/2014/main" id="{04FC3F7B-8BD2-6814-416D-38A03A482035}"/>
              </a:ext>
            </a:extLst>
          </p:cNvPr>
          <p:cNvSpPr/>
          <p:nvPr/>
        </p:nvSpPr>
        <p:spPr>
          <a:xfrm>
            <a:off x="5122095" y="3787085"/>
            <a:ext cx="745958" cy="423452"/>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テキスト ボックス 73">
            <a:extLst>
              <a:ext uri="{FF2B5EF4-FFF2-40B4-BE49-F238E27FC236}">
                <a16:creationId xmlns:a16="http://schemas.microsoft.com/office/drawing/2014/main" id="{D1C91627-54A5-C2D3-7B3F-F3B01096CBBD}"/>
              </a:ext>
            </a:extLst>
          </p:cNvPr>
          <p:cNvSpPr txBox="1"/>
          <p:nvPr/>
        </p:nvSpPr>
        <p:spPr>
          <a:xfrm>
            <a:off x="5130116" y="3916143"/>
            <a:ext cx="745958" cy="276999"/>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モデル</a:t>
            </a:r>
          </a:p>
        </p:txBody>
      </p:sp>
      <p:sp>
        <p:nvSpPr>
          <p:cNvPr id="75" name="正方形/長方形 74">
            <a:extLst>
              <a:ext uri="{FF2B5EF4-FFF2-40B4-BE49-F238E27FC236}">
                <a16:creationId xmlns:a16="http://schemas.microsoft.com/office/drawing/2014/main" id="{6784BED8-B295-8FA6-450A-92202F9ABB19}"/>
              </a:ext>
            </a:extLst>
          </p:cNvPr>
          <p:cNvSpPr/>
          <p:nvPr/>
        </p:nvSpPr>
        <p:spPr>
          <a:xfrm>
            <a:off x="6216735" y="3543054"/>
            <a:ext cx="1056029" cy="911514"/>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76" name="テキスト ボックス 75">
            <a:extLst>
              <a:ext uri="{FF2B5EF4-FFF2-40B4-BE49-F238E27FC236}">
                <a16:creationId xmlns:a16="http://schemas.microsoft.com/office/drawing/2014/main" id="{35EA5253-DB69-F827-5EF7-29C107C5D347}"/>
              </a:ext>
            </a:extLst>
          </p:cNvPr>
          <p:cNvSpPr txBox="1"/>
          <p:nvPr/>
        </p:nvSpPr>
        <p:spPr>
          <a:xfrm>
            <a:off x="3882300" y="3823810"/>
            <a:ext cx="646331"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学習</a:t>
            </a:r>
          </a:p>
        </p:txBody>
      </p:sp>
      <p:sp>
        <p:nvSpPr>
          <p:cNvPr id="77" name="テキスト ボックス 76">
            <a:extLst>
              <a:ext uri="{FF2B5EF4-FFF2-40B4-BE49-F238E27FC236}">
                <a16:creationId xmlns:a16="http://schemas.microsoft.com/office/drawing/2014/main" id="{D10C195B-C968-5E0A-432C-26C7E6F0D0E8}"/>
              </a:ext>
            </a:extLst>
          </p:cNvPr>
          <p:cNvSpPr txBox="1"/>
          <p:nvPr/>
        </p:nvSpPr>
        <p:spPr>
          <a:xfrm>
            <a:off x="6393034" y="3823810"/>
            <a:ext cx="745957" cy="369332"/>
          </a:xfrm>
          <a:prstGeom prst="rect">
            <a:avLst/>
          </a:prstGeom>
          <a:noFill/>
        </p:spPr>
        <p:txBody>
          <a:bodyPr wrap="squar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推論</a:t>
            </a:r>
          </a:p>
        </p:txBody>
      </p:sp>
      <p:sp>
        <p:nvSpPr>
          <p:cNvPr id="78" name="テキスト ボックス 77">
            <a:extLst>
              <a:ext uri="{FF2B5EF4-FFF2-40B4-BE49-F238E27FC236}">
                <a16:creationId xmlns:a16="http://schemas.microsoft.com/office/drawing/2014/main" id="{336D4D06-DF75-09D3-5B06-A2E3FAFCB0DE}"/>
              </a:ext>
            </a:extLst>
          </p:cNvPr>
          <p:cNvSpPr txBox="1"/>
          <p:nvPr/>
        </p:nvSpPr>
        <p:spPr>
          <a:xfrm>
            <a:off x="7724538" y="3496375"/>
            <a:ext cx="1005403" cy="1077218"/>
          </a:xfrm>
          <a:prstGeom prst="rect">
            <a:avLst/>
          </a:prstGeom>
          <a:noFill/>
        </p:spPr>
        <p:txBody>
          <a:bodyPr wrap="none" rtlCol="0">
            <a:spAutoFit/>
          </a:bodyPr>
          <a:lstStyle/>
          <a:p>
            <a:r>
              <a:rPr kumimoji="1" lang="ja-JP" altLang="en-US" sz="1600">
                <a:solidFill>
                  <a:srgbClr val="3366FF"/>
                </a:solidFill>
                <a:latin typeface="メイリオ"/>
                <a:ea typeface="メイリオ"/>
                <a:cs typeface="メイリオ"/>
              </a:rPr>
              <a:t>文書生成</a:t>
            </a:r>
            <a:endParaRPr kumimoji="1" lang="en-US" altLang="ja-JP" sz="1600" dirty="0">
              <a:solidFill>
                <a:srgbClr val="3366FF"/>
              </a:solidFill>
              <a:latin typeface="メイリオ"/>
              <a:ea typeface="メイリオ"/>
              <a:cs typeface="メイリオ"/>
            </a:endParaRPr>
          </a:p>
          <a:p>
            <a:r>
              <a:rPr lang="ja-JP" altLang="en-US" sz="1600">
                <a:solidFill>
                  <a:srgbClr val="3366FF"/>
                </a:solidFill>
                <a:latin typeface="メイリオ"/>
                <a:ea typeface="メイリオ"/>
                <a:cs typeface="メイリオ"/>
              </a:rPr>
              <a:t>質問回答</a:t>
            </a:r>
            <a:endParaRPr lang="en-US" altLang="ja-JP" sz="1600" dirty="0">
              <a:solidFill>
                <a:srgbClr val="3366FF"/>
              </a:solidFill>
              <a:latin typeface="メイリオ"/>
              <a:ea typeface="メイリオ"/>
              <a:cs typeface="メイリオ"/>
            </a:endParaRPr>
          </a:p>
          <a:p>
            <a:r>
              <a:rPr lang="ja-JP" altLang="en-US" sz="1600">
                <a:solidFill>
                  <a:srgbClr val="3366FF"/>
                </a:solidFill>
                <a:latin typeface="メイリオ"/>
                <a:ea typeface="メイリオ"/>
                <a:cs typeface="メイリオ"/>
              </a:rPr>
              <a:t>機械翻訳</a:t>
            </a:r>
            <a:endParaRPr lang="en-US" altLang="ja-JP" sz="1600" dirty="0">
              <a:solidFill>
                <a:srgbClr val="3366FF"/>
              </a:solidFill>
              <a:latin typeface="メイリオ"/>
              <a:ea typeface="メイリオ"/>
              <a:cs typeface="メイリオ"/>
            </a:endParaRPr>
          </a:p>
          <a:p>
            <a:r>
              <a:rPr kumimoji="1" lang="ja-JP" altLang="en-US" sz="1600">
                <a:solidFill>
                  <a:srgbClr val="3366FF"/>
                </a:solidFill>
                <a:latin typeface="メイリオ"/>
                <a:ea typeface="メイリオ"/>
                <a:cs typeface="メイリオ"/>
              </a:rPr>
              <a:t>など</a:t>
            </a:r>
            <a:endParaRPr kumimoji="1" lang="ja-JP" altLang="en-US" sz="1600" dirty="0">
              <a:solidFill>
                <a:srgbClr val="3366FF"/>
              </a:solidFill>
              <a:latin typeface="メイリオ"/>
              <a:ea typeface="メイリオ"/>
              <a:cs typeface="メイリオ"/>
            </a:endParaRPr>
          </a:p>
        </p:txBody>
      </p:sp>
      <p:sp>
        <p:nvSpPr>
          <p:cNvPr id="81" name="右矢印 80">
            <a:extLst>
              <a:ext uri="{FF2B5EF4-FFF2-40B4-BE49-F238E27FC236}">
                <a16:creationId xmlns:a16="http://schemas.microsoft.com/office/drawing/2014/main" id="{35CD9B66-20A5-B8CD-32DC-9581D399E04F}"/>
              </a:ext>
            </a:extLst>
          </p:cNvPr>
          <p:cNvSpPr/>
          <p:nvPr/>
        </p:nvSpPr>
        <p:spPr>
          <a:xfrm>
            <a:off x="3406562" y="3703412"/>
            <a:ext cx="262604" cy="590797"/>
          </a:xfrm>
          <a:prstGeom prst="right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右矢印 90">
            <a:extLst>
              <a:ext uri="{FF2B5EF4-FFF2-40B4-BE49-F238E27FC236}">
                <a16:creationId xmlns:a16="http://schemas.microsoft.com/office/drawing/2014/main" id="{CA3E0D91-7AB6-17D2-7881-52620C2FC00F}"/>
              </a:ext>
            </a:extLst>
          </p:cNvPr>
          <p:cNvSpPr/>
          <p:nvPr/>
        </p:nvSpPr>
        <p:spPr>
          <a:xfrm>
            <a:off x="7385564" y="3703412"/>
            <a:ext cx="262604" cy="590797"/>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右矢印 91">
            <a:extLst>
              <a:ext uri="{FF2B5EF4-FFF2-40B4-BE49-F238E27FC236}">
                <a16:creationId xmlns:a16="http://schemas.microsoft.com/office/drawing/2014/main" id="{8E43A9D0-1680-2DE2-30DE-072EBBB87327}"/>
              </a:ext>
            </a:extLst>
          </p:cNvPr>
          <p:cNvSpPr/>
          <p:nvPr/>
        </p:nvSpPr>
        <p:spPr>
          <a:xfrm>
            <a:off x="4887926" y="3703412"/>
            <a:ext cx="163442" cy="590797"/>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右矢印 92">
            <a:extLst>
              <a:ext uri="{FF2B5EF4-FFF2-40B4-BE49-F238E27FC236}">
                <a16:creationId xmlns:a16="http://schemas.microsoft.com/office/drawing/2014/main" id="{109C350F-D464-E849-98B5-9BC7C0D4E56A}"/>
              </a:ext>
            </a:extLst>
          </p:cNvPr>
          <p:cNvSpPr/>
          <p:nvPr/>
        </p:nvSpPr>
        <p:spPr>
          <a:xfrm>
            <a:off x="5955839" y="3703412"/>
            <a:ext cx="163442" cy="590797"/>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テキスト ボックス 93">
            <a:extLst>
              <a:ext uri="{FF2B5EF4-FFF2-40B4-BE49-F238E27FC236}">
                <a16:creationId xmlns:a16="http://schemas.microsoft.com/office/drawing/2014/main" id="{CEB3CC0E-36AD-9ACE-70F6-9681EF2881A3}"/>
              </a:ext>
            </a:extLst>
          </p:cNvPr>
          <p:cNvSpPr txBox="1"/>
          <p:nvPr/>
        </p:nvSpPr>
        <p:spPr>
          <a:xfrm>
            <a:off x="414059" y="5299760"/>
            <a:ext cx="8315882" cy="830997"/>
          </a:xfrm>
          <a:prstGeom prst="rect">
            <a:avLst/>
          </a:prstGeom>
          <a:noFill/>
        </p:spPr>
        <p:txBody>
          <a:bodyPr wrap="square" rtlCol="0">
            <a:spAutoFit/>
          </a:bodyPr>
          <a:lstStyle/>
          <a:p>
            <a:pPr algn="ctr"/>
            <a:r>
              <a:rPr kumimoji="1" lang="ja-JP" altLang="en-US" sz="2400">
                <a:solidFill>
                  <a:schemeClr val="accent6">
                    <a:lumMod val="75000"/>
                  </a:schemeClr>
                </a:solidFill>
                <a:latin typeface="Meiryo" panose="020B0604030504040204" pitchFamily="34" charset="-128"/>
                <a:ea typeface="Meiryo" panose="020B0604030504040204" pitchFamily="34" charset="-128"/>
              </a:rPr>
              <a:t>多数の穴埋め問題を自動生成しこれを大量にこなして</a:t>
            </a:r>
            <a:endParaRPr kumimoji="1" lang="en-US" altLang="ja-JP" sz="2400" dirty="0">
              <a:solidFill>
                <a:schemeClr val="accent6">
                  <a:lumMod val="75000"/>
                </a:schemeClr>
              </a:solidFill>
              <a:latin typeface="Meiryo" panose="020B0604030504040204" pitchFamily="34" charset="-128"/>
              <a:ea typeface="Meiryo" panose="020B0604030504040204" pitchFamily="34" charset="-128"/>
            </a:endParaRPr>
          </a:p>
          <a:p>
            <a:pPr algn="ctr"/>
            <a:r>
              <a:rPr kumimoji="1" lang="ja-JP" altLang="en-US" sz="2400">
                <a:solidFill>
                  <a:schemeClr val="accent6">
                    <a:lumMod val="75000"/>
                  </a:schemeClr>
                </a:solidFill>
                <a:latin typeface="Meiryo" panose="020B0604030504040204" pitchFamily="34" charset="-128"/>
                <a:ea typeface="Meiryo" panose="020B0604030504040204" pitchFamily="34" charset="-128"/>
              </a:rPr>
              <a:t>穴を埋めるにふさわしい言葉を見つけ出す訓練を行う</a:t>
            </a:r>
          </a:p>
        </p:txBody>
      </p:sp>
      <p:sp>
        <p:nvSpPr>
          <p:cNvPr id="96" name="テキスト ボックス 95">
            <a:extLst>
              <a:ext uri="{FF2B5EF4-FFF2-40B4-BE49-F238E27FC236}">
                <a16:creationId xmlns:a16="http://schemas.microsoft.com/office/drawing/2014/main" id="{3118E876-FF6A-FFE5-9E8C-753A7D8CBB5A}"/>
              </a:ext>
            </a:extLst>
          </p:cNvPr>
          <p:cNvSpPr txBox="1"/>
          <p:nvPr/>
        </p:nvSpPr>
        <p:spPr>
          <a:xfrm>
            <a:off x="414059" y="2714836"/>
            <a:ext cx="6063158" cy="307777"/>
          </a:xfrm>
          <a:prstGeom prst="rect">
            <a:avLst/>
          </a:prstGeom>
          <a:noFill/>
        </p:spPr>
        <p:txBody>
          <a:bodyPr wrap="square">
            <a:spAutoFit/>
          </a:bodyPr>
          <a:lstStyle/>
          <a:p>
            <a:pPr algn="l" fontAlgn="base"/>
            <a:r>
              <a:rPr lang="ja-JP" altLang="en-US" sz="1400" b="1">
                <a:latin typeface="Meiryo" panose="020B0604030504040204" pitchFamily="34" charset="-128"/>
                <a:ea typeface="Meiryo" panose="020B0604030504040204" pitchFamily="34" charset="-128"/>
              </a:rPr>
              <a:t>大規模言語モデル（</a:t>
            </a:r>
            <a:r>
              <a:rPr lang="en-US" altLang="ja-JP" sz="1400" b="1" dirty="0">
                <a:latin typeface="Meiryo" panose="020B0604030504040204" pitchFamily="34" charset="-128"/>
                <a:ea typeface="Meiryo" panose="020B0604030504040204" pitchFamily="34" charset="-128"/>
              </a:rPr>
              <a:t>LLM: Large Language Model</a:t>
            </a:r>
            <a:r>
              <a:rPr lang="ja-JP" altLang="en-US" sz="1400" b="1">
                <a:latin typeface="Meiryo" panose="020B0604030504040204" pitchFamily="34" charset="-128"/>
                <a:ea typeface="Meiryo" panose="020B0604030504040204" pitchFamily="34" charset="-128"/>
              </a:rPr>
              <a:t>）の場合</a:t>
            </a:r>
          </a:p>
        </p:txBody>
      </p:sp>
    </p:spTree>
    <p:extLst>
      <p:ext uri="{BB962C8B-B14F-4D97-AF65-F5344CB8AC3E}">
        <p14:creationId xmlns:p14="http://schemas.microsoft.com/office/powerpoint/2010/main" val="37199462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a:extLst>
              <a:ext uri="{FF2B5EF4-FFF2-40B4-BE49-F238E27FC236}">
                <a16:creationId xmlns:a16="http://schemas.microsoft.com/office/drawing/2014/main" id="{F24E1E6A-6519-6997-30AA-F2DF91DBC2C4}"/>
              </a:ext>
            </a:extLst>
          </p:cNvPr>
          <p:cNvSpPr/>
          <p:nvPr/>
        </p:nvSpPr>
        <p:spPr>
          <a:xfrm>
            <a:off x="230400" y="933913"/>
            <a:ext cx="8686800" cy="5478178"/>
          </a:xfrm>
          <a:prstGeom prst="roundRect">
            <a:avLst>
              <a:gd name="adj" fmla="val 8542"/>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C704AACA-7E2D-A577-D71D-44D29C14B50D}"/>
              </a:ext>
            </a:extLst>
          </p:cNvPr>
          <p:cNvSpPr>
            <a:spLocks noGrp="1"/>
          </p:cNvSpPr>
          <p:nvPr>
            <p:ph type="title"/>
          </p:nvPr>
        </p:nvSpPr>
        <p:spPr/>
        <p:txBody>
          <a:bodyPr/>
          <a:lstStyle/>
          <a:p>
            <a:r>
              <a:rPr kumimoji="1" lang="ja-JP" altLang="en-US"/>
              <a:t>次の言葉を予測する</a:t>
            </a:r>
            <a:r>
              <a:rPr kumimoji="1" lang="en-US" altLang="ja-JP" dirty="0"/>
              <a:t>AI</a:t>
            </a:r>
            <a:r>
              <a:rPr lang="ja-JP" altLang="en-US"/>
              <a:t>がなぜ賢いのか</a:t>
            </a:r>
            <a:endParaRPr kumimoji="1" lang="ja-JP" altLang="en-US"/>
          </a:p>
        </p:txBody>
      </p:sp>
      <p:sp>
        <p:nvSpPr>
          <p:cNvPr id="5" name="テキスト ボックス 4">
            <a:extLst>
              <a:ext uri="{FF2B5EF4-FFF2-40B4-BE49-F238E27FC236}">
                <a16:creationId xmlns:a16="http://schemas.microsoft.com/office/drawing/2014/main" id="{3D65A1ED-9B4B-2999-EFA0-54F52AB77438}"/>
              </a:ext>
            </a:extLst>
          </p:cNvPr>
          <p:cNvSpPr txBox="1"/>
          <p:nvPr/>
        </p:nvSpPr>
        <p:spPr>
          <a:xfrm>
            <a:off x="3881746" y="1052830"/>
            <a:ext cx="1380507" cy="954107"/>
          </a:xfrm>
          <a:prstGeom prst="rect">
            <a:avLst/>
          </a:prstGeom>
          <a:noFill/>
        </p:spPr>
        <p:txBody>
          <a:bodyPr wrap="none" rtlCol="0">
            <a:spAutoFit/>
          </a:bodyPr>
          <a:lstStyle/>
          <a:p>
            <a:pPr algn="ctr"/>
            <a:r>
              <a:rPr kumimoji="1" lang="ja-JP" altLang="en-US" sz="4000" b="1">
                <a:solidFill>
                  <a:schemeClr val="bg1"/>
                </a:solidFill>
                <a:latin typeface="Meiryo" panose="020B0604030504040204" pitchFamily="34" charset="-128"/>
                <a:ea typeface="Meiryo" panose="020B0604030504040204" pitchFamily="34" charset="-128"/>
              </a:rPr>
              <a:t>知</a:t>
            </a:r>
            <a:r>
              <a:rPr kumimoji="1" lang="en-US" altLang="ja-JP" sz="4000" b="1" dirty="0">
                <a:solidFill>
                  <a:schemeClr val="bg1"/>
                </a:solidFill>
                <a:latin typeface="Meiryo" panose="020B0604030504040204" pitchFamily="34" charset="-128"/>
                <a:ea typeface="Meiryo" panose="020B0604030504040204" pitchFamily="34" charset="-128"/>
              </a:rPr>
              <a:t> </a:t>
            </a:r>
            <a:r>
              <a:rPr kumimoji="1" lang="ja-JP" altLang="en-US" sz="4000" b="1">
                <a:solidFill>
                  <a:schemeClr val="bg1"/>
                </a:solidFill>
                <a:latin typeface="Meiryo" panose="020B0604030504040204" pitchFamily="34" charset="-128"/>
                <a:ea typeface="Meiryo" panose="020B0604030504040204" pitchFamily="34" charset="-128"/>
              </a:rPr>
              <a:t>能</a:t>
            </a:r>
            <a:endParaRPr kumimoji="1" lang="en-US" altLang="ja-JP" sz="4000" b="1" dirty="0">
              <a:solidFill>
                <a:schemeClr val="bg1"/>
              </a:solidFill>
              <a:latin typeface="Meiryo" panose="020B0604030504040204" pitchFamily="34" charset="-128"/>
              <a:ea typeface="Meiryo" panose="020B0604030504040204" pitchFamily="34" charset="-128"/>
            </a:endParaRPr>
          </a:p>
          <a:p>
            <a:pPr algn="ctr"/>
            <a:r>
              <a:rPr lang="en-US" altLang="ja-JP" sz="1600" dirty="0">
                <a:solidFill>
                  <a:schemeClr val="bg1"/>
                </a:solidFill>
                <a:latin typeface="Meiryo" panose="020B0604030504040204" pitchFamily="34" charset="-128"/>
                <a:ea typeface="Meiryo" panose="020B0604030504040204" pitchFamily="34" charset="-128"/>
              </a:rPr>
              <a:t>Intelligence</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CAC69B73-A5C8-6BDD-CE3A-F0E6D41ADB51}"/>
              </a:ext>
            </a:extLst>
          </p:cNvPr>
          <p:cNvSpPr txBox="1"/>
          <p:nvPr/>
        </p:nvSpPr>
        <p:spPr>
          <a:xfrm>
            <a:off x="388803" y="2005677"/>
            <a:ext cx="8366393" cy="430887"/>
          </a:xfrm>
          <a:prstGeom prst="rect">
            <a:avLst/>
          </a:prstGeom>
          <a:noFill/>
        </p:spPr>
        <p:txBody>
          <a:bodyPr wrap="none" rtlCol="0">
            <a:spAutoFit/>
          </a:bodyPr>
          <a:lstStyle/>
          <a:p>
            <a:pPr algn="ctr"/>
            <a:r>
              <a:rPr lang="ja-JP" altLang="en-US" sz="2200" b="1">
                <a:solidFill>
                  <a:schemeClr val="bg1"/>
                </a:solidFill>
                <a:latin typeface="Meiryo" panose="020B0604030504040204" pitchFamily="34" charset="-128"/>
                <a:ea typeface="Meiryo" panose="020B0604030504040204" pitchFamily="34" charset="-128"/>
              </a:rPr>
              <a:t>合目的的に行動し、自己の環境に能率的に適応する総合的な能力</a:t>
            </a:r>
            <a:endParaRPr lang="en-US" altLang="ja-JP" sz="2200" b="1" dirty="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4D8C282C-3C52-72AB-D59D-994EA2E263F2}"/>
              </a:ext>
            </a:extLst>
          </p:cNvPr>
          <p:cNvSpPr txBox="1"/>
          <p:nvPr/>
        </p:nvSpPr>
        <p:spPr>
          <a:xfrm>
            <a:off x="465334" y="2442615"/>
            <a:ext cx="8213330" cy="584775"/>
          </a:xfrm>
          <a:prstGeom prst="rect">
            <a:avLst/>
          </a:prstGeom>
          <a:noFill/>
        </p:spPr>
        <p:txBody>
          <a:bodyPr wrap="square">
            <a:spAutoFit/>
          </a:bodyPr>
          <a:lstStyle/>
          <a:p>
            <a:r>
              <a:rPr lang="ja-JP" altLang="en-US" sz="1600" b="1" u="sng">
                <a:solidFill>
                  <a:schemeClr val="bg1"/>
                </a:solidFill>
                <a:latin typeface="Meiryo" panose="020B0604030504040204" pitchFamily="34" charset="-128"/>
                <a:ea typeface="Meiryo" panose="020B0604030504040204" pitchFamily="34" charset="-128"/>
              </a:rPr>
              <a:t>統一的な定義は存在しない</a:t>
            </a:r>
            <a:r>
              <a:rPr lang="ja-JP" altLang="en-US" sz="1600">
                <a:solidFill>
                  <a:schemeClr val="bg1"/>
                </a:solidFill>
                <a:latin typeface="Meiryo" panose="020B0604030504040204" pitchFamily="34" charset="-128"/>
                <a:ea typeface="Meiryo" panose="020B0604030504040204" pitchFamily="34" charset="-128"/>
              </a:rPr>
              <a:t>。主として推理能力、新規課題への理解と対応、知識量およびその運用力、概念化能力などが含まれる。また、社会的能力・対人的能力も含まれる。</a:t>
            </a:r>
          </a:p>
        </p:txBody>
      </p:sp>
      <p:sp>
        <p:nvSpPr>
          <p:cNvPr id="12" name="テキスト ボックス 11">
            <a:extLst>
              <a:ext uri="{FF2B5EF4-FFF2-40B4-BE49-F238E27FC236}">
                <a16:creationId xmlns:a16="http://schemas.microsoft.com/office/drawing/2014/main" id="{3650BBB0-AE70-8382-2E67-033F7BB23779}"/>
              </a:ext>
            </a:extLst>
          </p:cNvPr>
          <p:cNvSpPr txBox="1"/>
          <p:nvPr/>
        </p:nvSpPr>
        <p:spPr>
          <a:xfrm>
            <a:off x="402040" y="3102736"/>
            <a:ext cx="8366394" cy="430887"/>
          </a:xfrm>
          <a:prstGeom prst="rect">
            <a:avLst/>
          </a:prstGeom>
          <a:noFill/>
        </p:spPr>
        <p:txBody>
          <a:bodyPr wrap="none" rtlCol="0">
            <a:spAutoFit/>
          </a:bodyPr>
          <a:lstStyle/>
          <a:p>
            <a:pPr algn="ctr"/>
            <a:r>
              <a:rPr lang="ja-JP" altLang="en-US" sz="2200" b="1">
                <a:solidFill>
                  <a:schemeClr val="bg1"/>
                </a:solidFill>
                <a:latin typeface="Meiryo" panose="020B0604030504040204" pitchFamily="34" charset="-128"/>
                <a:ea typeface="Meiryo" panose="020B0604030504040204" pitchFamily="34" charset="-128"/>
              </a:rPr>
              <a:t>生存と繁殖のための課題を解決するために進化した脳の高次機能</a:t>
            </a:r>
            <a:endParaRPr lang="en-US" altLang="ja-JP" sz="2200" b="1" dirty="0">
              <a:solidFill>
                <a:schemeClr val="bg1"/>
              </a:solidFill>
              <a:latin typeface="Meiryo" panose="020B0604030504040204" pitchFamily="34" charset="-128"/>
              <a:ea typeface="Meiryo" panose="020B0604030504040204" pitchFamily="34" charset="-128"/>
            </a:endParaRPr>
          </a:p>
        </p:txBody>
      </p:sp>
      <p:grpSp>
        <p:nvGrpSpPr>
          <p:cNvPr id="21" name="グループ化 20">
            <a:extLst>
              <a:ext uri="{FF2B5EF4-FFF2-40B4-BE49-F238E27FC236}">
                <a16:creationId xmlns:a16="http://schemas.microsoft.com/office/drawing/2014/main" id="{B77A241A-CE3C-CDB0-75E8-E8EBC9623CAE}"/>
              </a:ext>
            </a:extLst>
          </p:cNvPr>
          <p:cNvGrpSpPr/>
          <p:nvPr/>
        </p:nvGrpSpPr>
        <p:grpSpPr>
          <a:xfrm>
            <a:off x="611943" y="3599375"/>
            <a:ext cx="7920111" cy="1212500"/>
            <a:chOff x="-710461" y="3819906"/>
            <a:chExt cx="7920111" cy="1212500"/>
          </a:xfrm>
        </p:grpSpPr>
        <p:sp>
          <p:nvSpPr>
            <p:cNvPr id="4" name="角丸四角形 3">
              <a:extLst>
                <a:ext uri="{FF2B5EF4-FFF2-40B4-BE49-F238E27FC236}">
                  <a16:creationId xmlns:a16="http://schemas.microsoft.com/office/drawing/2014/main" id="{261D5C7C-8E7D-8990-D4F1-2EC126C45B68}"/>
                </a:ext>
              </a:extLst>
            </p:cNvPr>
            <p:cNvSpPr/>
            <p:nvPr/>
          </p:nvSpPr>
          <p:spPr>
            <a:xfrm>
              <a:off x="-710461" y="3819906"/>
              <a:ext cx="7920111" cy="1179344"/>
            </a:xfrm>
            <a:prstGeom prst="round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054DAB3C-1BA3-8D7A-1D42-9362D355761E}"/>
                </a:ext>
              </a:extLst>
            </p:cNvPr>
            <p:cNvSpPr txBox="1"/>
            <p:nvPr/>
          </p:nvSpPr>
          <p:spPr>
            <a:xfrm>
              <a:off x="1921758" y="4324520"/>
              <a:ext cx="2664511" cy="707886"/>
            </a:xfrm>
            <a:prstGeom prst="rect">
              <a:avLst/>
            </a:prstGeom>
            <a:noFill/>
          </p:spPr>
          <p:txBody>
            <a:bodyPr wrap="none" rtlCol="0">
              <a:spAutoFit/>
            </a:bodyPr>
            <a:lstStyle/>
            <a:p>
              <a:pPr algn="ctr"/>
              <a:r>
                <a:rPr kumimoji="1" lang="ja-JP" altLang="en-US" sz="4000" b="1">
                  <a:solidFill>
                    <a:schemeClr val="bg1"/>
                  </a:solidFill>
                  <a:latin typeface="Meiryo" panose="020B0604030504040204" pitchFamily="34" charset="-128"/>
                  <a:ea typeface="Meiryo" panose="020B0604030504040204" pitchFamily="34" charset="-128"/>
                </a:rPr>
                <a:t>言語</a:t>
              </a:r>
              <a:r>
                <a:rPr kumimoji="1" lang="en-US" altLang="ja-JP" sz="4000" b="1" dirty="0">
                  <a:solidFill>
                    <a:schemeClr val="bg1"/>
                  </a:solidFill>
                  <a:latin typeface="Meiryo" panose="020B0604030504040204" pitchFamily="34" charset="-128"/>
                  <a:ea typeface="Meiryo" panose="020B0604030504040204" pitchFamily="34" charset="-128"/>
                </a:rPr>
                <a:t>×</a:t>
              </a:r>
              <a:r>
                <a:rPr kumimoji="1" lang="ja-JP" altLang="en-US" sz="4000" b="1">
                  <a:solidFill>
                    <a:schemeClr val="bg1"/>
                  </a:solidFill>
                  <a:latin typeface="Meiryo" panose="020B0604030504040204" pitchFamily="34" charset="-128"/>
                  <a:ea typeface="Meiryo" panose="020B0604030504040204" pitchFamily="34" charset="-128"/>
                </a:rPr>
                <a:t>予測</a:t>
              </a:r>
            </a:p>
          </p:txBody>
        </p:sp>
        <p:sp>
          <p:nvSpPr>
            <p:cNvPr id="16" name="テキスト ボックス 15">
              <a:extLst>
                <a:ext uri="{FF2B5EF4-FFF2-40B4-BE49-F238E27FC236}">
                  <a16:creationId xmlns:a16="http://schemas.microsoft.com/office/drawing/2014/main" id="{964D94C2-D08B-31F3-5FE2-4278B92FF84A}"/>
                </a:ext>
              </a:extLst>
            </p:cNvPr>
            <p:cNvSpPr txBox="1"/>
            <p:nvPr/>
          </p:nvSpPr>
          <p:spPr>
            <a:xfrm>
              <a:off x="1939390" y="3900249"/>
              <a:ext cx="2646879"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言語化できる知識</a:t>
              </a:r>
            </a:p>
          </p:txBody>
        </p:sp>
      </p:grpSp>
      <p:grpSp>
        <p:nvGrpSpPr>
          <p:cNvPr id="22" name="グループ化 21">
            <a:extLst>
              <a:ext uri="{FF2B5EF4-FFF2-40B4-BE49-F238E27FC236}">
                <a16:creationId xmlns:a16="http://schemas.microsoft.com/office/drawing/2014/main" id="{D2157580-0E1A-35B3-469A-6A6BB60ADACD}"/>
              </a:ext>
            </a:extLst>
          </p:cNvPr>
          <p:cNvGrpSpPr/>
          <p:nvPr/>
        </p:nvGrpSpPr>
        <p:grpSpPr>
          <a:xfrm>
            <a:off x="625180" y="5050630"/>
            <a:ext cx="7920110" cy="1201113"/>
            <a:chOff x="792303" y="5055306"/>
            <a:chExt cx="7920110" cy="1201113"/>
          </a:xfrm>
        </p:grpSpPr>
        <p:sp>
          <p:nvSpPr>
            <p:cNvPr id="14" name="角丸四角形 13">
              <a:extLst>
                <a:ext uri="{FF2B5EF4-FFF2-40B4-BE49-F238E27FC236}">
                  <a16:creationId xmlns:a16="http://schemas.microsoft.com/office/drawing/2014/main" id="{E49D0371-F818-CA35-67FC-182578F0CAFB}"/>
                </a:ext>
              </a:extLst>
            </p:cNvPr>
            <p:cNvSpPr/>
            <p:nvPr/>
          </p:nvSpPr>
          <p:spPr>
            <a:xfrm>
              <a:off x="792303" y="5055306"/>
              <a:ext cx="7920110" cy="1186130"/>
            </a:xfrm>
            <a:prstGeom prst="round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C68EC60A-8E60-3A31-8BEA-418657D065E5}"/>
                </a:ext>
              </a:extLst>
            </p:cNvPr>
            <p:cNvSpPr txBox="1"/>
            <p:nvPr/>
          </p:nvSpPr>
          <p:spPr>
            <a:xfrm>
              <a:off x="998074" y="5216864"/>
              <a:ext cx="3685624" cy="561692"/>
            </a:xfrm>
            <a:prstGeom prst="rect">
              <a:avLst/>
            </a:prstGeom>
            <a:noFill/>
          </p:spPr>
          <p:txBody>
            <a:bodyPr wrap="none" rtlCol="0">
              <a:spAutoFit/>
            </a:bodyPr>
            <a:lstStyle/>
            <a:p>
              <a:r>
                <a:rPr kumimoji="1" lang="ja-JP" altLang="en-US" sz="2000" b="1">
                  <a:solidFill>
                    <a:schemeClr val="bg1"/>
                  </a:solidFill>
                  <a:latin typeface="Meiryo" panose="020B0604030504040204" pitchFamily="34" charset="-128"/>
                  <a:ea typeface="Meiryo" panose="020B0604030504040204" pitchFamily="34" charset="-128"/>
                </a:rPr>
                <a:t>身体から得られる知識</a:t>
              </a:r>
              <a:endParaRPr kumimoji="1" lang="en-US" altLang="ja-JP" sz="2000" b="1" dirty="0">
                <a:solidFill>
                  <a:schemeClr val="bg1"/>
                </a:solidFill>
                <a:latin typeface="Meiryo" panose="020B0604030504040204" pitchFamily="34" charset="-128"/>
                <a:ea typeface="Meiryo" panose="020B0604030504040204" pitchFamily="34" charset="-128"/>
              </a:endParaRPr>
            </a:p>
            <a:p>
              <a:r>
                <a:rPr lang="ja-JP" altLang="en-US" sz="1050">
                  <a:solidFill>
                    <a:schemeClr val="bg1"/>
                  </a:solidFill>
                  <a:latin typeface="Meiryo" panose="020B0604030504040204" pitchFamily="34" charset="-128"/>
                  <a:ea typeface="Meiryo" panose="020B0604030504040204" pitchFamily="34" charset="-128"/>
                </a:rPr>
                <a:t>身体・生命を維持するための知覚／運動／内分泌系など</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2E2D4157-7A66-F0DB-9AB9-4D234C41484C}"/>
                </a:ext>
              </a:extLst>
            </p:cNvPr>
            <p:cNvSpPr txBox="1"/>
            <p:nvPr/>
          </p:nvSpPr>
          <p:spPr>
            <a:xfrm>
              <a:off x="5198746" y="5216864"/>
              <a:ext cx="3281668" cy="561692"/>
            </a:xfrm>
            <a:prstGeom prst="rect">
              <a:avLst/>
            </a:prstGeom>
            <a:noFill/>
          </p:spPr>
          <p:txBody>
            <a:bodyPr wrap="none" rtlCol="0">
              <a:spAutoFit/>
            </a:bodyPr>
            <a:lstStyle/>
            <a:p>
              <a:pPr algn="r"/>
              <a:r>
                <a:rPr kumimoji="1" lang="ja-JP" altLang="en-US" sz="2000" b="1">
                  <a:solidFill>
                    <a:schemeClr val="bg1"/>
                  </a:solidFill>
                  <a:latin typeface="Meiryo" panose="020B0604030504040204" pitchFamily="34" charset="-128"/>
                  <a:ea typeface="Meiryo" panose="020B0604030504040204" pitchFamily="34" charset="-128"/>
                </a:rPr>
                <a:t>人間関係から得られる知識</a:t>
              </a:r>
              <a:endParaRPr kumimoji="1" lang="en-US" altLang="ja-JP" sz="2000" b="1" dirty="0">
                <a:solidFill>
                  <a:schemeClr val="bg1"/>
                </a:solidFill>
                <a:latin typeface="Meiryo" panose="020B0604030504040204" pitchFamily="34" charset="-128"/>
                <a:ea typeface="Meiryo" panose="020B0604030504040204" pitchFamily="34" charset="-128"/>
              </a:endParaRPr>
            </a:p>
            <a:p>
              <a:pPr algn="r"/>
              <a:r>
                <a:rPr lang="ja-JP" altLang="en-US" sz="1050">
                  <a:solidFill>
                    <a:schemeClr val="bg1"/>
                  </a:solidFill>
                  <a:latin typeface="Meiryo" panose="020B0604030504040204" pitchFamily="34" charset="-128"/>
                  <a:ea typeface="Meiryo" panose="020B0604030504040204" pitchFamily="34" charset="-128"/>
                </a:rPr>
                <a:t>社会関係を維持するための共感／依存／倫理観など</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539884B8-A88B-1F74-CF03-40038611385D}"/>
                </a:ext>
              </a:extLst>
            </p:cNvPr>
            <p:cNvSpPr txBox="1"/>
            <p:nvPr/>
          </p:nvSpPr>
          <p:spPr>
            <a:xfrm>
              <a:off x="3275028" y="5794754"/>
              <a:ext cx="2954655"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言語化できない知識</a:t>
              </a:r>
            </a:p>
          </p:txBody>
        </p:sp>
      </p:grpSp>
      <p:grpSp>
        <p:nvGrpSpPr>
          <p:cNvPr id="20" name="グループ化 19">
            <a:extLst>
              <a:ext uri="{FF2B5EF4-FFF2-40B4-BE49-F238E27FC236}">
                <a16:creationId xmlns:a16="http://schemas.microsoft.com/office/drawing/2014/main" id="{9C38A45E-9EDA-9332-6FC5-41D63E8FD408}"/>
              </a:ext>
            </a:extLst>
          </p:cNvPr>
          <p:cNvGrpSpPr/>
          <p:nvPr/>
        </p:nvGrpSpPr>
        <p:grpSpPr>
          <a:xfrm>
            <a:off x="7376471" y="3910550"/>
            <a:ext cx="1348156" cy="566990"/>
            <a:chOff x="124178" y="5854955"/>
            <a:chExt cx="1438466" cy="691534"/>
          </a:xfrm>
        </p:grpSpPr>
        <p:sp>
          <p:nvSpPr>
            <p:cNvPr id="18" name="四角形吹き出し 17">
              <a:extLst>
                <a:ext uri="{FF2B5EF4-FFF2-40B4-BE49-F238E27FC236}">
                  <a16:creationId xmlns:a16="http://schemas.microsoft.com/office/drawing/2014/main" id="{245E9841-7FA4-86A7-77D2-788ADFFE2C0E}"/>
                </a:ext>
              </a:extLst>
            </p:cNvPr>
            <p:cNvSpPr/>
            <p:nvPr/>
          </p:nvSpPr>
          <p:spPr>
            <a:xfrm>
              <a:off x="124178" y="5854955"/>
              <a:ext cx="1438466" cy="691534"/>
            </a:xfrm>
            <a:prstGeom prst="wedgeRectCallout">
              <a:avLst>
                <a:gd name="adj1" fmla="val -85887"/>
                <a:gd name="adj2" fmla="val 40674"/>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0C95C9AE-893F-7790-ADDE-F9E8F3C9D8E5}"/>
                </a:ext>
              </a:extLst>
            </p:cNvPr>
            <p:cNvSpPr txBox="1"/>
            <p:nvPr/>
          </p:nvSpPr>
          <p:spPr>
            <a:xfrm>
              <a:off x="186821" y="5915809"/>
              <a:ext cx="1313180" cy="569386"/>
            </a:xfrm>
            <a:prstGeom prst="rect">
              <a:avLst/>
            </a:prstGeom>
            <a:noFill/>
          </p:spPr>
          <p:txBody>
            <a:bodyPr wrap="none" rtlCol="0">
              <a:spAutoFit/>
            </a:bodyPr>
            <a:lstStyle/>
            <a:p>
              <a:pPr algn="ctr"/>
              <a:r>
                <a:rPr lang="ja-JP" altLang="en-US" sz="1100" b="1">
                  <a:solidFill>
                    <a:schemeClr val="bg1"/>
                  </a:solidFill>
                  <a:latin typeface="Meiryo" panose="020B0604030504040204" pitchFamily="34" charset="-128"/>
                  <a:ea typeface="Meiryo" panose="020B0604030504040204" pitchFamily="34" charset="-128"/>
                </a:rPr>
                <a:t>大規模言語モデル</a:t>
              </a:r>
              <a:endParaRPr lang="en-US" altLang="ja-JP" sz="1100" b="1" dirty="0">
                <a:solidFill>
                  <a:schemeClr val="bg1"/>
                </a:solidFill>
                <a:latin typeface="Meiryo" panose="020B0604030504040204" pitchFamily="34" charset="-128"/>
                <a:ea typeface="Meiryo" panose="020B0604030504040204" pitchFamily="34" charset="-128"/>
              </a:endParaRPr>
            </a:p>
            <a:p>
              <a:pPr algn="ctr"/>
              <a:r>
                <a:rPr lang="en-US" altLang="ja-JP" sz="2000" b="1" dirty="0">
                  <a:solidFill>
                    <a:schemeClr val="bg1"/>
                  </a:solidFill>
                  <a:latin typeface="Meiryo" panose="020B0604030504040204" pitchFamily="34" charset="-128"/>
                  <a:ea typeface="Meiryo" panose="020B0604030504040204" pitchFamily="34" charset="-128"/>
                </a:rPr>
                <a:t>LLM</a:t>
              </a:r>
            </a:p>
          </p:txBody>
        </p:sp>
      </p:grpSp>
      <p:pic>
        <p:nvPicPr>
          <p:cNvPr id="24" name="Picture 12" descr="カラーサークル矢印">
            <a:extLst>
              <a:ext uri="{FF2B5EF4-FFF2-40B4-BE49-F238E27FC236}">
                <a16:creationId xmlns:a16="http://schemas.microsoft.com/office/drawing/2014/main" id="{80430D38-E0FF-C980-6BF6-ED57A03101B0}"/>
              </a:ext>
            </a:extLst>
          </p:cNvPr>
          <p:cNvPicPr>
            <a:picLocks noChangeAspect="1" noChangeArrowheads="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a:ext>
            </a:extLst>
          </a:blip>
          <a:srcRect/>
          <a:stretch/>
        </p:blipFill>
        <p:spPr bwMode="auto">
          <a:xfrm>
            <a:off x="4141538" y="4567823"/>
            <a:ext cx="860923" cy="90541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16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ppt_w</p:attrName>
                                        </p:attrNameLst>
                                      </p:cBhvr>
                                      <p:tavLst>
                                        <p:tav tm="0">
                                          <p:val>
                                            <p:fltVal val="0"/>
                                          </p:val>
                                        </p:tav>
                                        <p:tav tm="100000">
                                          <p:val>
                                            <p:strVal val="#ppt_w"/>
                                          </p:val>
                                        </p:tav>
                                      </p:tavLst>
                                    </p:anim>
                                    <p:anim calcmode="lin" valueType="num">
                                      <p:cBhvr>
                                        <p:cTn id="19" dur="500" fill="hold"/>
                                        <p:tgtEl>
                                          <p:spTgt spid="24"/>
                                        </p:tgtEl>
                                        <p:attrNameLst>
                                          <p:attrName>ppt_h</p:attrName>
                                        </p:attrNameLst>
                                      </p:cBhvr>
                                      <p:tavLst>
                                        <p:tav tm="0">
                                          <p:val>
                                            <p:fltVal val="0"/>
                                          </p:val>
                                        </p:tav>
                                        <p:tav tm="100000">
                                          <p:val>
                                            <p:strVal val="#ppt_h"/>
                                          </p:val>
                                        </p:tav>
                                      </p:tavLst>
                                    </p:anim>
                                    <p:anim calcmode="lin" valueType="num">
                                      <p:cBhvr>
                                        <p:cTn id="20" dur="500" fill="hold"/>
                                        <p:tgtEl>
                                          <p:spTgt spid="24"/>
                                        </p:tgtEl>
                                        <p:attrNameLst>
                                          <p:attrName>style.rotation</p:attrName>
                                        </p:attrNameLst>
                                      </p:cBhvr>
                                      <p:tavLst>
                                        <p:tav tm="0">
                                          <p:val>
                                            <p:fltVal val="360"/>
                                          </p:val>
                                        </p:tav>
                                        <p:tav tm="100000">
                                          <p:val>
                                            <p:fltVal val="0"/>
                                          </p:val>
                                        </p:tav>
                                      </p:tavLst>
                                    </p:anim>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up)">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正方形/長方形 46">
            <a:extLst>
              <a:ext uri="{FF2B5EF4-FFF2-40B4-BE49-F238E27FC236}">
                <a16:creationId xmlns:a16="http://schemas.microsoft.com/office/drawing/2014/main" id="{305C5EDC-F580-0048-9612-2729A90DC042}"/>
              </a:ext>
            </a:extLst>
          </p:cNvPr>
          <p:cNvSpPr/>
          <p:nvPr/>
        </p:nvSpPr>
        <p:spPr>
          <a:xfrm>
            <a:off x="3080375" y="1821666"/>
            <a:ext cx="1066800" cy="758892"/>
          </a:xfrm>
          <a:prstGeom prst="rect">
            <a:avLst/>
          </a:prstGeom>
          <a:solidFill>
            <a:schemeClr val="accent4">
              <a:alpha val="44025"/>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D87F53C0-5D75-3CF3-961E-FCD4A7BAFDBD}"/>
              </a:ext>
            </a:extLst>
          </p:cNvPr>
          <p:cNvSpPr/>
          <p:nvPr/>
        </p:nvSpPr>
        <p:spPr>
          <a:xfrm>
            <a:off x="3075936" y="2695892"/>
            <a:ext cx="1066800" cy="758892"/>
          </a:xfrm>
          <a:prstGeom prst="rect">
            <a:avLst/>
          </a:prstGeom>
          <a:solidFill>
            <a:schemeClr val="accent4">
              <a:alpha val="44025"/>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a:extLst>
              <a:ext uri="{FF2B5EF4-FFF2-40B4-BE49-F238E27FC236}">
                <a16:creationId xmlns:a16="http://schemas.microsoft.com/office/drawing/2014/main" id="{8A76ACC6-8BFE-C6E2-BA80-3040544FDE46}"/>
              </a:ext>
            </a:extLst>
          </p:cNvPr>
          <p:cNvSpPr/>
          <p:nvPr/>
        </p:nvSpPr>
        <p:spPr>
          <a:xfrm>
            <a:off x="3071560" y="3570118"/>
            <a:ext cx="1066800" cy="758892"/>
          </a:xfrm>
          <a:prstGeom prst="rect">
            <a:avLst/>
          </a:prstGeom>
          <a:solidFill>
            <a:schemeClr val="accent4">
              <a:alpha val="44025"/>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a:extLst>
              <a:ext uri="{FF2B5EF4-FFF2-40B4-BE49-F238E27FC236}">
                <a16:creationId xmlns:a16="http://schemas.microsoft.com/office/drawing/2014/main" id="{975EC4FC-0EAD-D9C3-4807-F809A8351B62}"/>
              </a:ext>
            </a:extLst>
          </p:cNvPr>
          <p:cNvSpPr/>
          <p:nvPr/>
        </p:nvSpPr>
        <p:spPr>
          <a:xfrm>
            <a:off x="3064567" y="4437644"/>
            <a:ext cx="1066800" cy="758892"/>
          </a:xfrm>
          <a:prstGeom prst="rect">
            <a:avLst/>
          </a:prstGeom>
          <a:solidFill>
            <a:schemeClr val="accent4">
              <a:alpha val="44025"/>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a:extLst>
              <a:ext uri="{FF2B5EF4-FFF2-40B4-BE49-F238E27FC236}">
                <a16:creationId xmlns:a16="http://schemas.microsoft.com/office/drawing/2014/main" id="{BE424421-FE52-36A0-4C4B-975DAE8359BE}"/>
              </a:ext>
            </a:extLst>
          </p:cNvPr>
          <p:cNvSpPr/>
          <p:nvPr/>
        </p:nvSpPr>
        <p:spPr>
          <a:xfrm>
            <a:off x="3080375" y="5286763"/>
            <a:ext cx="1066800" cy="758892"/>
          </a:xfrm>
          <a:prstGeom prst="rect">
            <a:avLst/>
          </a:prstGeom>
          <a:solidFill>
            <a:schemeClr val="accent4">
              <a:alpha val="44025"/>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a:extLst>
              <a:ext uri="{FF2B5EF4-FFF2-40B4-BE49-F238E27FC236}">
                <a16:creationId xmlns:a16="http://schemas.microsoft.com/office/drawing/2014/main" id="{BE7717AE-D03A-2595-27D4-66F3E3B1B594}"/>
              </a:ext>
            </a:extLst>
          </p:cNvPr>
          <p:cNvSpPr/>
          <p:nvPr/>
        </p:nvSpPr>
        <p:spPr>
          <a:xfrm>
            <a:off x="6443748" y="1821666"/>
            <a:ext cx="1066800" cy="4224338"/>
          </a:xfrm>
          <a:prstGeom prst="rect">
            <a:avLst/>
          </a:prstGeom>
          <a:solidFill>
            <a:schemeClr val="accent6">
              <a:lumMod val="60000"/>
              <a:lumOff val="40000"/>
              <a:alpha val="29129"/>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a:extLst>
              <a:ext uri="{FF2B5EF4-FFF2-40B4-BE49-F238E27FC236}">
                <a16:creationId xmlns:a16="http://schemas.microsoft.com/office/drawing/2014/main" id="{C9E1A742-87A2-96DD-E710-F2D7CB8B4895}"/>
              </a:ext>
            </a:extLst>
          </p:cNvPr>
          <p:cNvSpPr/>
          <p:nvPr/>
        </p:nvSpPr>
        <p:spPr>
          <a:xfrm>
            <a:off x="5022574" y="1821667"/>
            <a:ext cx="1066800" cy="4224338"/>
          </a:xfrm>
          <a:prstGeom prst="rect">
            <a:avLst/>
          </a:prstGeom>
          <a:solidFill>
            <a:schemeClr val="accent4">
              <a:lumMod val="60000"/>
              <a:lumOff val="40000"/>
              <a:alpha val="44025"/>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0DDDADE-F49B-5E10-9541-BEFA5FE4FFCA}"/>
              </a:ext>
            </a:extLst>
          </p:cNvPr>
          <p:cNvSpPr>
            <a:spLocks noGrp="1"/>
          </p:cNvSpPr>
          <p:nvPr>
            <p:ph type="title"/>
          </p:nvPr>
        </p:nvSpPr>
        <p:spPr/>
        <p:txBody>
          <a:bodyPr/>
          <a:lstStyle/>
          <a:p>
            <a:r>
              <a:rPr kumimoji="1" lang="ja-JP" altLang="en-US"/>
              <a:t>基盤モデル</a:t>
            </a:r>
            <a:r>
              <a:rPr kumimoji="1" lang="en-US" altLang="ja-JP" dirty="0"/>
              <a:t> Foundation Model</a:t>
            </a:r>
            <a:endParaRPr kumimoji="1" lang="ja-JP" altLang="en-US"/>
          </a:p>
        </p:txBody>
      </p:sp>
      <p:sp>
        <p:nvSpPr>
          <p:cNvPr id="3" name="正方形/長方形 2">
            <a:extLst>
              <a:ext uri="{FF2B5EF4-FFF2-40B4-BE49-F238E27FC236}">
                <a16:creationId xmlns:a16="http://schemas.microsoft.com/office/drawing/2014/main" id="{53DD5E10-C204-A3DB-D586-156A30F7C2E1}"/>
              </a:ext>
            </a:extLst>
          </p:cNvPr>
          <p:cNvSpPr/>
          <p:nvPr/>
        </p:nvSpPr>
        <p:spPr>
          <a:xfrm>
            <a:off x="4015408" y="1940728"/>
            <a:ext cx="1113183" cy="52346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A954CBAF-3F2C-C550-E1A9-70C0F011043B}"/>
              </a:ext>
            </a:extLst>
          </p:cNvPr>
          <p:cNvSpPr/>
          <p:nvPr/>
        </p:nvSpPr>
        <p:spPr>
          <a:xfrm>
            <a:off x="4015408" y="2795494"/>
            <a:ext cx="1113183" cy="52346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B3E0ED27-4EE2-B517-912C-FFF9DB7D6654}"/>
              </a:ext>
            </a:extLst>
          </p:cNvPr>
          <p:cNvSpPr/>
          <p:nvPr/>
        </p:nvSpPr>
        <p:spPr>
          <a:xfrm>
            <a:off x="4015408" y="3650260"/>
            <a:ext cx="1113183" cy="52346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22D7DE99-6504-92F3-FD61-6D5890B50074}"/>
              </a:ext>
            </a:extLst>
          </p:cNvPr>
          <p:cNvSpPr/>
          <p:nvPr/>
        </p:nvSpPr>
        <p:spPr>
          <a:xfrm>
            <a:off x="4015407" y="4505026"/>
            <a:ext cx="1113183" cy="52346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E03338EB-F1EE-F977-BA54-C0D62CF0CE3B}"/>
              </a:ext>
            </a:extLst>
          </p:cNvPr>
          <p:cNvSpPr/>
          <p:nvPr/>
        </p:nvSpPr>
        <p:spPr>
          <a:xfrm>
            <a:off x="4015406" y="5359792"/>
            <a:ext cx="1113183" cy="52346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柱 7">
            <a:extLst>
              <a:ext uri="{FF2B5EF4-FFF2-40B4-BE49-F238E27FC236}">
                <a16:creationId xmlns:a16="http://schemas.microsoft.com/office/drawing/2014/main" id="{08B08586-0F57-5AC2-85E8-BF74DE9E447C}"/>
              </a:ext>
            </a:extLst>
          </p:cNvPr>
          <p:cNvSpPr/>
          <p:nvPr/>
        </p:nvSpPr>
        <p:spPr>
          <a:xfrm>
            <a:off x="2451652" y="1940728"/>
            <a:ext cx="848140" cy="523461"/>
          </a:xfrm>
          <a:prstGeom prst="can">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柱 8">
            <a:extLst>
              <a:ext uri="{FF2B5EF4-FFF2-40B4-BE49-F238E27FC236}">
                <a16:creationId xmlns:a16="http://schemas.microsoft.com/office/drawing/2014/main" id="{9796EBA5-147A-BFF4-9F1C-73C22149E888}"/>
              </a:ext>
            </a:extLst>
          </p:cNvPr>
          <p:cNvSpPr/>
          <p:nvPr/>
        </p:nvSpPr>
        <p:spPr>
          <a:xfrm>
            <a:off x="2451652" y="2795495"/>
            <a:ext cx="848140" cy="523461"/>
          </a:xfrm>
          <a:prstGeom prst="can">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円柱 9">
            <a:extLst>
              <a:ext uri="{FF2B5EF4-FFF2-40B4-BE49-F238E27FC236}">
                <a16:creationId xmlns:a16="http://schemas.microsoft.com/office/drawing/2014/main" id="{801E6E35-6838-EA2E-A6E5-1A98E58A0062}"/>
              </a:ext>
            </a:extLst>
          </p:cNvPr>
          <p:cNvSpPr/>
          <p:nvPr/>
        </p:nvSpPr>
        <p:spPr>
          <a:xfrm>
            <a:off x="2451652" y="3650260"/>
            <a:ext cx="848140" cy="523461"/>
          </a:xfrm>
          <a:prstGeom prst="can">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円柱 10">
            <a:extLst>
              <a:ext uri="{FF2B5EF4-FFF2-40B4-BE49-F238E27FC236}">
                <a16:creationId xmlns:a16="http://schemas.microsoft.com/office/drawing/2014/main" id="{D4CDCBFC-2312-F7C5-A817-DEEA1D427FF2}"/>
              </a:ext>
            </a:extLst>
          </p:cNvPr>
          <p:cNvSpPr/>
          <p:nvPr/>
        </p:nvSpPr>
        <p:spPr>
          <a:xfrm>
            <a:off x="2451652" y="4505027"/>
            <a:ext cx="848140" cy="523461"/>
          </a:xfrm>
          <a:prstGeom prst="can">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柱 11">
            <a:extLst>
              <a:ext uri="{FF2B5EF4-FFF2-40B4-BE49-F238E27FC236}">
                <a16:creationId xmlns:a16="http://schemas.microsoft.com/office/drawing/2014/main" id="{CCF3A42D-DFAB-9A2E-9D3D-48EFEF04581E}"/>
              </a:ext>
            </a:extLst>
          </p:cNvPr>
          <p:cNvSpPr/>
          <p:nvPr/>
        </p:nvSpPr>
        <p:spPr>
          <a:xfrm>
            <a:off x="2451652" y="5359791"/>
            <a:ext cx="848140" cy="523461"/>
          </a:xfrm>
          <a:prstGeom prst="can">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円柱 12">
            <a:extLst>
              <a:ext uri="{FF2B5EF4-FFF2-40B4-BE49-F238E27FC236}">
                <a16:creationId xmlns:a16="http://schemas.microsoft.com/office/drawing/2014/main" id="{F4FE4142-B8E3-F8D0-E04B-3253EBED57F8}"/>
              </a:ext>
            </a:extLst>
          </p:cNvPr>
          <p:cNvSpPr/>
          <p:nvPr/>
        </p:nvSpPr>
        <p:spPr>
          <a:xfrm>
            <a:off x="5844205" y="3318955"/>
            <a:ext cx="848140" cy="1186071"/>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a:extLst>
              <a:ext uri="{FF2B5EF4-FFF2-40B4-BE49-F238E27FC236}">
                <a16:creationId xmlns:a16="http://schemas.microsoft.com/office/drawing/2014/main" id="{0011FDA3-3236-111B-6E6B-A94E95E7F5A9}"/>
              </a:ext>
            </a:extLst>
          </p:cNvPr>
          <p:cNvSpPr/>
          <p:nvPr/>
        </p:nvSpPr>
        <p:spPr>
          <a:xfrm>
            <a:off x="622855" y="1940727"/>
            <a:ext cx="1113183" cy="523461"/>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B6EC5600-F7AB-A6EE-7431-A48578BE3A61}"/>
              </a:ext>
            </a:extLst>
          </p:cNvPr>
          <p:cNvSpPr/>
          <p:nvPr/>
        </p:nvSpPr>
        <p:spPr>
          <a:xfrm>
            <a:off x="622855" y="2795493"/>
            <a:ext cx="1113183" cy="523461"/>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C95A58CE-301C-0D9E-11B3-D6FB33AB5324}"/>
              </a:ext>
            </a:extLst>
          </p:cNvPr>
          <p:cNvSpPr/>
          <p:nvPr/>
        </p:nvSpPr>
        <p:spPr>
          <a:xfrm>
            <a:off x="622855" y="3650259"/>
            <a:ext cx="1113183" cy="523461"/>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5A35E1AE-7955-CB8C-E218-452DB0147A3E}"/>
              </a:ext>
            </a:extLst>
          </p:cNvPr>
          <p:cNvSpPr/>
          <p:nvPr/>
        </p:nvSpPr>
        <p:spPr>
          <a:xfrm>
            <a:off x="622854" y="4505025"/>
            <a:ext cx="1113183" cy="523461"/>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54ED7FE7-3D35-BA19-2858-E02A12CE5DDB}"/>
              </a:ext>
            </a:extLst>
          </p:cNvPr>
          <p:cNvSpPr/>
          <p:nvPr/>
        </p:nvSpPr>
        <p:spPr>
          <a:xfrm>
            <a:off x="622853" y="5359791"/>
            <a:ext cx="1113183" cy="523461"/>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60478F8A-AD86-B0C7-5DE2-21C1D23A2FF0}"/>
              </a:ext>
            </a:extLst>
          </p:cNvPr>
          <p:cNvSpPr/>
          <p:nvPr/>
        </p:nvSpPr>
        <p:spPr>
          <a:xfrm>
            <a:off x="7407961" y="1940727"/>
            <a:ext cx="1113183" cy="52346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B7289393-DF2A-9CCD-94A8-084839DFEE07}"/>
              </a:ext>
            </a:extLst>
          </p:cNvPr>
          <p:cNvSpPr/>
          <p:nvPr/>
        </p:nvSpPr>
        <p:spPr>
          <a:xfrm>
            <a:off x="7407961" y="2795493"/>
            <a:ext cx="1113183" cy="52346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CA1BB230-8F25-1BC5-5E76-77CA14DB106D}"/>
              </a:ext>
            </a:extLst>
          </p:cNvPr>
          <p:cNvSpPr/>
          <p:nvPr/>
        </p:nvSpPr>
        <p:spPr>
          <a:xfrm>
            <a:off x="7407961" y="3650259"/>
            <a:ext cx="1113183" cy="52346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F0049CA1-B078-5CAE-6ECD-3C624917AF53}"/>
              </a:ext>
            </a:extLst>
          </p:cNvPr>
          <p:cNvSpPr/>
          <p:nvPr/>
        </p:nvSpPr>
        <p:spPr>
          <a:xfrm>
            <a:off x="7407960" y="4505025"/>
            <a:ext cx="1113183" cy="52346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247E5163-0660-514F-44B5-4269310E27F8}"/>
              </a:ext>
            </a:extLst>
          </p:cNvPr>
          <p:cNvSpPr/>
          <p:nvPr/>
        </p:nvSpPr>
        <p:spPr>
          <a:xfrm>
            <a:off x="7407959" y="5359791"/>
            <a:ext cx="1113183" cy="52346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7D696101-BE57-C3F5-6067-EEEEF0A2EFD3}"/>
              </a:ext>
            </a:extLst>
          </p:cNvPr>
          <p:cNvSpPr txBox="1"/>
          <p:nvPr/>
        </p:nvSpPr>
        <p:spPr>
          <a:xfrm>
            <a:off x="4071889" y="2063725"/>
            <a:ext cx="1005403"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テキスト</a:t>
            </a:r>
          </a:p>
        </p:txBody>
      </p:sp>
      <p:sp>
        <p:nvSpPr>
          <p:cNvPr id="25" name="テキスト ボックス 24">
            <a:extLst>
              <a:ext uri="{FF2B5EF4-FFF2-40B4-BE49-F238E27FC236}">
                <a16:creationId xmlns:a16="http://schemas.microsoft.com/office/drawing/2014/main" id="{34256558-E05B-E6B9-95B0-F83BA42F22CB}"/>
              </a:ext>
            </a:extLst>
          </p:cNvPr>
          <p:cNvSpPr txBox="1"/>
          <p:nvPr/>
        </p:nvSpPr>
        <p:spPr>
          <a:xfrm>
            <a:off x="4277073" y="2942232"/>
            <a:ext cx="595035"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画像</a:t>
            </a:r>
          </a:p>
        </p:txBody>
      </p:sp>
      <p:sp>
        <p:nvSpPr>
          <p:cNvPr id="26" name="テキスト ボックス 25">
            <a:extLst>
              <a:ext uri="{FF2B5EF4-FFF2-40B4-BE49-F238E27FC236}">
                <a16:creationId xmlns:a16="http://schemas.microsoft.com/office/drawing/2014/main" id="{CFB02BAA-2530-D074-683B-5E354B65D554}"/>
              </a:ext>
            </a:extLst>
          </p:cNvPr>
          <p:cNvSpPr txBox="1"/>
          <p:nvPr/>
        </p:nvSpPr>
        <p:spPr>
          <a:xfrm>
            <a:off x="4274479" y="3804035"/>
            <a:ext cx="595035"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音声</a:t>
            </a:r>
          </a:p>
        </p:txBody>
      </p:sp>
      <p:sp>
        <p:nvSpPr>
          <p:cNvPr id="27" name="テキスト ボックス 26">
            <a:extLst>
              <a:ext uri="{FF2B5EF4-FFF2-40B4-BE49-F238E27FC236}">
                <a16:creationId xmlns:a16="http://schemas.microsoft.com/office/drawing/2014/main" id="{B843E613-DCCA-A440-E73A-0F4E73FDA827}"/>
              </a:ext>
            </a:extLst>
          </p:cNvPr>
          <p:cNvSpPr txBox="1"/>
          <p:nvPr/>
        </p:nvSpPr>
        <p:spPr>
          <a:xfrm>
            <a:off x="4024348" y="4665774"/>
            <a:ext cx="1107996"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構造化データ</a:t>
            </a:r>
          </a:p>
        </p:txBody>
      </p:sp>
      <p:sp>
        <p:nvSpPr>
          <p:cNvPr id="28" name="テキスト ボックス 27">
            <a:extLst>
              <a:ext uri="{FF2B5EF4-FFF2-40B4-BE49-F238E27FC236}">
                <a16:creationId xmlns:a16="http://schemas.microsoft.com/office/drawing/2014/main" id="{747D3C84-FD56-D03D-5920-EE90A67C2931}"/>
              </a:ext>
            </a:extLst>
          </p:cNvPr>
          <p:cNvSpPr txBox="1"/>
          <p:nvPr/>
        </p:nvSpPr>
        <p:spPr>
          <a:xfrm>
            <a:off x="4171887" y="5491042"/>
            <a:ext cx="800219" cy="338554"/>
          </a:xfrm>
          <a:prstGeom prst="rect">
            <a:avLst/>
          </a:prstGeom>
          <a:noFill/>
        </p:spPr>
        <p:txBody>
          <a:bodyPr wrap="none" rtlCol="0">
            <a:spAutoFit/>
          </a:bodyPr>
          <a:lstStyle/>
          <a:p>
            <a:pPr algn="ctr"/>
            <a:r>
              <a:rPr lang="ja-JP" altLang="en-US" sz="1600">
                <a:solidFill>
                  <a:schemeClr val="bg1"/>
                </a:solidFill>
                <a:latin typeface="Meiryo" panose="020B0604030504040204" pitchFamily="34" charset="-128"/>
                <a:ea typeface="Meiryo" panose="020B0604030504040204" pitchFamily="34" charset="-128"/>
              </a:rPr>
              <a:t>・・・</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5E9D57DC-4F84-7C21-E3AB-91449F002E7A}"/>
              </a:ext>
            </a:extLst>
          </p:cNvPr>
          <p:cNvSpPr txBox="1"/>
          <p:nvPr/>
        </p:nvSpPr>
        <p:spPr>
          <a:xfrm>
            <a:off x="5892126" y="3650259"/>
            <a:ext cx="800219" cy="830997"/>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基</a:t>
            </a:r>
            <a:r>
              <a:rPr lang="ja-JP" altLang="en-US" sz="1600">
                <a:solidFill>
                  <a:schemeClr val="bg1"/>
                </a:solidFill>
                <a:latin typeface="Meiryo" panose="020B0604030504040204" pitchFamily="34" charset="-128"/>
                <a:ea typeface="Meiryo" panose="020B0604030504040204" pitchFamily="34" charset="-128"/>
              </a:rPr>
              <a:t>　</a:t>
            </a:r>
            <a:r>
              <a:rPr kumimoji="1" lang="ja-JP" altLang="en-US" sz="1600">
                <a:solidFill>
                  <a:schemeClr val="bg1"/>
                </a:solidFill>
                <a:latin typeface="Meiryo" panose="020B0604030504040204" pitchFamily="34" charset="-128"/>
                <a:ea typeface="Meiryo" panose="020B0604030504040204" pitchFamily="34" charset="-128"/>
              </a:rPr>
              <a:t>盤</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モデル</a:t>
            </a:r>
            <a:endParaRPr lang="en-US" altLang="ja-JP" sz="1600" dirty="0">
              <a:solidFill>
                <a:schemeClr val="bg1"/>
              </a:solidFill>
              <a:latin typeface="Meiryo" panose="020B0604030504040204" pitchFamily="34" charset="-128"/>
              <a:ea typeface="Meiryo" panose="020B0604030504040204" pitchFamily="34" charset="-128"/>
            </a:endParaRPr>
          </a:p>
          <a:p>
            <a:pPr algn="ctr"/>
            <a:r>
              <a:rPr kumimoji="1" lang="en-US" altLang="ja-JP" sz="800" dirty="0">
                <a:solidFill>
                  <a:schemeClr val="bg1"/>
                </a:solidFill>
                <a:latin typeface="Meiryo" panose="020B0604030504040204" pitchFamily="34" charset="-128"/>
                <a:ea typeface="Meiryo" panose="020B0604030504040204" pitchFamily="34" charset="-128"/>
              </a:rPr>
              <a:t>Foundation</a:t>
            </a:r>
          </a:p>
          <a:p>
            <a:pPr algn="ctr"/>
            <a:r>
              <a:rPr kumimoji="1" lang="en-US" altLang="ja-JP" sz="800" dirty="0">
                <a:solidFill>
                  <a:schemeClr val="bg1"/>
                </a:solidFill>
                <a:latin typeface="Meiryo" panose="020B0604030504040204" pitchFamily="34" charset="-128"/>
                <a:ea typeface="Meiryo" panose="020B0604030504040204" pitchFamily="34" charset="-128"/>
              </a:rPr>
              <a:t>Model</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473CD900-08CD-B4B1-207C-1A28BADB153A}"/>
              </a:ext>
            </a:extLst>
          </p:cNvPr>
          <p:cNvSpPr txBox="1"/>
          <p:nvPr/>
        </p:nvSpPr>
        <p:spPr>
          <a:xfrm>
            <a:off x="2475612" y="2056013"/>
            <a:ext cx="800219"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テキスト</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モデル</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76AC585B-4EA6-60A4-30D8-2C3D23D9871B}"/>
              </a:ext>
            </a:extLst>
          </p:cNvPr>
          <p:cNvSpPr txBox="1"/>
          <p:nvPr/>
        </p:nvSpPr>
        <p:spPr>
          <a:xfrm>
            <a:off x="2545931" y="2911864"/>
            <a:ext cx="646331"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画像</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モデル</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EE27954B-626B-5F90-6FC3-2A24E500C790}"/>
              </a:ext>
            </a:extLst>
          </p:cNvPr>
          <p:cNvSpPr txBox="1"/>
          <p:nvPr/>
        </p:nvSpPr>
        <p:spPr>
          <a:xfrm>
            <a:off x="2565810" y="3766629"/>
            <a:ext cx="646331"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音声</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モデル</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E99CEB62-D471-3D01-8AB5-F0BBA566BED1}"/>
              </a:ext>
            </a:extLst>
          </p:cNvPr>
          <p:cNvSpPr txBox="1"/>
          <p:nvPr/>
        </p:nvSpPr>
        <p:spPr>
          <a:xfrm>
            <a:off x="2488866" y="4627816"/>
            <a:ext cx="800219" cy="400110"/>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構造化データ</a:t>
            </a:r>
            <a:endParaRPr kumimoji="1" lang="en-US" altLang="ja-JP" sz="8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モデル</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B594445A-2017-1F7C-61C2-C8120C7B56E0}"/>
              </a:ext>
            </a:extLst>
          </p:cNvPr>
          <p:cNvSpPr txBox="1"/>
          <p:nvPr/>
        </p:nvSpPr>
        <p:spPr>
          <a:xfrm>
            <a:off x="2559179" y="5537424"/>
            <a:ext cx="646331" cy="276999"/>
          </a:xfrm>
          <a:prstGeom prst="rect">
            <a:avLst/>
          </a:prstGeom>
          <a:noFill/>
        </p:spPr>
        <p:txBody>
          <a:bodyPr wrap="none" rtlCol="0">
            <a:spAutoFit/>
          </a:bodyPr>
          <a:lstStyle/>
          <a:p>
            <a:pPr algn="ctr"/>
            <a:r>
              <a:rPr lang="ja-JP" altLang="en-US" sz="1200">
                <a:solidFill>
                  <a:schemeClr val="bg1"/>
                </a:solidFill>
                <a:latin typeface="Meiryo" panose="020B0604030504040204" pitchFamily="34" charset="-128"/>
                <a:ea typeface="Meiryo" panose="020B0604030504040204" pitchFamily="34" charset="-128"/>
              </a:rPr>
              <a:t>・・・</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88841C0B-3C57-94C6-43A7-A86FD0E56275}"/>
              </a:ext>
            </a:extLst>
          </p:cNvPr>
          <p:cNvSpPr txBox="1"/>
          <p:nvPr/>
        </p:nvSpPr>
        <p:spPr>
          <a:xfrm>
            <a:off x="7461849" y="2065589"/>
            <a:ext cx="1005403"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質問応答</a:t>
            </a:r>
          </a:p>
        </p:txBody>
      </p:sp>
      <p:sp>
        <p:nvSpPr>
          <p:cNvPr id="36" name="テキスト ボックス 35">
            <a:extLst>
              <a:ext uri="{FF2B5EF4-FFF2-40B4-BE49-F238E27FC236}">
                <a16:creationId xmlns:a16="http://schemas.microsoft.com/office/drawing/2014/main" id="{DC0D441C-E28D-B43F-25DC-5BBD74A68449}"/>
              </a:ext>
            </a:extLst>
          </p:cNvPr>
          <p:cNvSpPr txBox="1"/>
          <p:nvPr/>
        </p:nvSpPr>
        <p:spPr>
          <a:xfrm>
            <a:off x="7410552" y="2857289"/>
            <a:ext cx="1107996"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テキストから</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画像生成</a:t>
            </a:r>
          </a:p>
        </p:txBody>
      </p:sp>
      <p:sp>
        <p:nvSpPr>
          <p:cNvPr id="37" name="テキスト ボックス 36">
            <a:extLst>
              <a:ext uri="{FF2B5EF4-FFF2-40B4-BE49-F238E27FC236}">
                <a16:creationId xmlns:a16="http://schemas.microsoft.com/office/drawing/2014/main" id="{74432C2D-F5FE-17ED-E6EC-0076DE667A4E}"/>
              </a:ext>
            </a:extLst>
          </p:cNvPr>
          <p:cNvSpPr txBox="1"/>
          <p:nvPr/>
        </p:nvSpPr>
        <p:spPr>
          <a:xfrm>
            <a:off x="7415467" y="3788371"/>
            <a:ext cx="1103081"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翻訳</a:t>
            </a:r>
          </a:p>
        </p:txBody>
      </p:sp>
      <p:sp>
        <p:nvSpPr>
          <p:cNvPr id="38" name="テキスト ボックス 37">
            <a:extLst>
              <a:ext uri="{FF2B5EF4-FFF2-40B4-BE49-F238E27FC236}">
                <a16:creationId xmlns:a16="http://schemas.microsoft.com/office/drawing/2014/main" id="{A18029E6-EE65-7660-EE0C-EF87A6B916BA}"/>
              </a:ext>
            </a:extLst>
          </p:cNvPr>
          <p:cNvSpPr txBox="1"/>
          <p:nvPr/>
        </p:nvSpPr>
        <p:spPr>
          <a:xfrm>
            <a:off x="7415467" y="4656388"/>
            <a:ext cx="1103081"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物体検出</a:t>
            </a:r>
          </a:p>
        </p:txBody>
      </p:sp>
      <p:sp>
        <p:nvSpPr>
          <p:cNvPr id="39" name="テキスト ボックス 38">
            <a:extLst>
              <a:ext uri="{FF2B5EF4-FFF2-40B4-BE49-F238E27FC236}">
                <a16:creationId xmlns:a16="http://schemas.microsoft.com/office/drawing/2014/main" id="{6A518824-B9FD-82F1-DFB5-5C43F0C29031}"/>
              </a:ext>
            </a:extLst>
          </p:cNvPr>
          <p:cNvSpPr txBox="1"/>
          <p:nvPr/>
        </p:nvSpPr>
        <p:spPr>
          <a:xfrm>
            <a:off x="623728" y="2933605"/>
            <a:ext cx="1103081"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物体検出</a:t>
            </a:r>
          </a:p>
        </p:txBody>
      </p:sp>
      <p:sp>
        <p:nvSpPr>
          <p:cNvPr id="40" name="テキスト ボックス 39">
            <a:extLst>
              <a:ext uri="{FF2B5EF4-FFF2-40B4-BE49-F238E27FC236}">
                <a16:creationId xmlns:a16="http://schemas.microsoft.com/office/drawing/2014/main" id="{CDE27878-977D-7CDF-E218-6938C2CC8528}"/>
              </a:ext>
            </a:extLst>
          </p:cNvPr>
          <p:cNvSpPr txBox="1"/>
          <p:nvPr/>
        </p:nvSpPr>
        <p:spPr>
          <a:xfrm>
            <a:off x="635279" y="3766352"/>
            <a:ext cx="1103081"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音声認識</a:t>
            </a:r>
          </a:p>
        </p:txBody>
      </p:sp>
      <p:sp>
        <p:nvSpPr>
          <p:cNvPr id="41" name="テキスト ボックス 40">
            <a:extLst>
              <a:ext uri="{FF2B5EF4-FFF2-40B4-BE49-F238E27FC236}">
                <a16:creationId xmlns:a16="http://schemas.microsoft.com/office/drawing/2014/main" id="{E034D427-DBCA-FC45-BCFC-4027B73CDDE9}"/>
              </a:ext>
            </a:extLst>
          </p:cNvPr>
          <p:cNvSpPr txBox="1"/>
          <p:nvPr/>
        </p:nvSpPr>
        <p:spPr>
          <a:xfrm>
            <a:off x="612147" y="4552304"/>
            <a:ext cx="1103081" cy="461665"/>
          </a:xfrm>
          <a:prstGeom prst="rect">
            <a:avLst/>
          </a:prstGeom>
          <a:noFill/>
        </p:spPr>
        <p:txBody>
          <a:bodyPr wrap="square" rtlCol="0">
            <a:spAutoFit/>
          </a:bodyPr>
          <a:lstStyle/>
          <a:p>
            <a:pPr algn="ctr"/>
            <a:r>
              <a:rPr lang="ja-JP" altLang="en-US" sz="1200">
                <a:solidFill>
                  <a:schemeClr val="bg1"/>
                </a:solidFill>
                <a:latin typeface="Meiryo" panose="020B0604030504040204" pitchFamily="34" charset="-128"/>
                <a:ea typeface="Meiryo" panose="020B0604030504040204" pitchFamily="34" charset="-128"/>
              </a:rPr>
              <a:t>データ構造</a:t>
            </a:r>
            <a:endParaRPr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の見える化</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E3201524-8CE4-5FDD-9C30-3BD5D83D40F8}"/>
              </a:ext>
            </a:extLst>
          </p:cNvPr>
          <p:cNvSpPr txBox="1"/>
          <p:nvPr/>
        </p:nvSpPr>
        <p:spPr>
          <a:xfrm>
            <a:off x="760994" y="5494356"/>
            <a:ext cx="800219" cy="338554"/>
          </a:xfrm>
          <a:prstGeom prst="rect">
            <a:avLst/>
          </a:prstGeom>
          <a:noFill/>
        </p:spPr>
        <p:txBody>
          <a:bodyPr wrap="none" rtlCol="0">
            <a:spAutoFit/>
          </a:bodyPr>
          <a:lstStyle/>
          <a:p>
            <a:pPr algn="ctr"/>
            <a:r>
              <a:rPr lang="ja-JP" altLang="en-US" sz="1600">
                <a:solidFill>
                  <a:schemeClr val="bg1"/>
                </a:solidFill>
                <a:latin typeface="Meiryo" panose="020B0604030504040204" pitchFamily="34" charset="-128"/>
                <a:ea typeface="Meiryo" panose="020B0604030504040204" pitchFamily="34" charset="-128"/>
              </a:rPr>
              <a:t>・・・</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43" name="テキスト ボックス 42">
            <a:extLst>
              <a:ext uri="{FF2B5EF4-FFF2-40B4-BE49-F238E27FC236}">
                <a16:creationId xmlns:a16="http://schemas.microsoft.com/office/drawing/2014/main" id="{B760509F-B53B-63E4-6A47-4F6475847B8B}"/>
              </a:ext>
            </a:extLst>
          </p:cNvPr>
          <p:cNvSpPr txBox="1"/>
          <p:nvPr/>
        </p:nvSpPr>
        <p:spPr>
          <a:xfrm>
            <a:off x="7564440" y="5491042"/>
            <a:ext cx="800219" cy="338554"/>
          </a:xfrm>
          <a:prstGeom prst="rect">
            <a:avLst/>
          </a:prstGeom>
          <a:noFill/>
        </p:spPr>
        <p:txBody>
          <a:bodyPr wrap="none" rtlCol="0">
            <a:spAutoFit/>
          </a:bodyPr>
          <a:lstStyle/>
          <a:p>
            <a:pPr algn="ctr"/>
            <a:r>
              <a:rPr lang="ja-JP" altLang="en-US" sz="1600">
                <a:solidFill>
                  <a:schemeClr val="bg1"/>
                </a:solidFill>
                <a:latin typeface="Meiryo" panose="020B0604030504040204" pitchFamily="34" charset="-128"/>
                <a:ea typeface="Meiryo" panose="020B0604030504040204" pitchFamily="34" charset="-128"/>
              </a:rPr>
              <a:t>・・・</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52" name="テキスト ボックス 51">
            <a:extLst>
              <a:ext uri="{FF2B5EF4-FFF2-40B4-BE49-F238E27FC236}">
                <a16:creationId xmlns:a16="http://schemas.microsoft.com/office/drawing/2014/main" id="{163AF218-C73C-46EF-3289-91920B7A2E66}"/>
              </a:ext>
            </a:extLst>
          </p:cNvPr>
          <p:cNvSpPr txBox="1"/>
          <p:nvPr/>
        </p:nvSpPr>
        <p:spPr>
          <a:xfrm>
            <a:off x="623727" y="2063725"/>
            <a:ext cx="1103081"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文書生成</a:t>
            </a:r>
          </a:p>
        </p:txBody>
      </p:sp>
      <p:cxnSp>
        <p:nvCxnSpPr>
          <p:cNvPr id="54" name="直線矢印コネクタ 53">
            <a:extLst>
              <a:ext uri="{FF2B5EF4-FFF2-40B4-BE49-F238E27FC236}">
                <a16:creationId xmlns:a16="http://schemas.microsoft.com/office/drawing/2014/main" id="{B8BF3E53-C86D-7A3B-E902-4B6A2D101F5E}"/>
              </a:ext>
            </a:extLst>
          </p:cNvPr>
          <p:cNvCxnSpPr>
            <a:stCxn id="13" idx="4"/>
            <a:endCxn id="19" idx="1"/>
          </p:cNvCxnSpPr>
          <p:nvPr/>
        </p:nvCxnSpPr>
        <p:spPr>
          <a:xfrm flipV="1">
            <a:off x="6692345" y="2202458"/>
            <a:ext cx="715616" cy="1709533"/>
          </a:xfrm>
          <a:prstGeom prst="straightConnector1">
            <a:avLst/>
          </a:prstGeom>
          <a:ln cap="flat">
            <a:solidFill>
              <a:schemeClr val="accent6">
                <a:lumMod val="75000"/>
              </a:schemeClr>
            </a:solidFill>
            <a:headEnd type="none"/>
            <a:tailEnd type="stealth"/>
          </a:ln>
          <a:effectLst/>
        </p:spPr>
        <p:style>
          <a:lnRef idx="2">
            <a:schemeClr val="accent1"/>
          </a:lnRef>
          <a:fillRef idx="0">
            <a:schemeClr val="accent1"/>
          </a:fillRef>
          <a:effectRef idx="1">
            <a:schemeClr val="accent1"/>
          </a:effectRef>
          <a:fontRef idx="minor">
            <a:schemeClr val="tx1"/>
          </a:fontRef>
        </p:style>
      </p:cxnSp>
      <p:cxnSp>
        <p:nvCxnSpPr>
          <p:cNvPr id="55" name="直線矢印コネクタ 54">
            <a:extLst>
              <a:ext uri="{FF2B5EF4-FFF2-40B4-BE49-F238E27FC236}">
                <a16:creationId xmlns:a16="http://schemas.microsoft.com/office/drawing/2014/main" id="{1384872B-79FE-0474-3B01-7D4BDE6CDFCB}"/>
              </a:ext>
            </a:extLst>
          </p:cNvPr>
          <p:cNvCxnSpPr>
            <a:cxnSpLocks/>
            <a:stCxn id="13" idx="4"/>
            <a:endCxn id="36" idx="1"/>
          </p:cNvCxnSpPr>
          <p:nvPr/>
        </p:nvCxnSpPr>
        <p:spPr>
          <a:xfrm flipV="1">
            <a:off x="6692345" y="3088122"/>
            <a:ext cx="718207" cy="823869"/>
          </a:xfrm>
          <a:prstGeom prst="straightConnector1">
            <a:avLst/>
          </a:prstGeom>
          <a:ln cap="flat">
            <a:solidFill>
              <a:schemeClr val="accent6">
                <a:lumMod val="75000"/>
              </a:schemeClr>
            </a:solidFill>
            <a:headEnd type="none"/>
            <a:tailEnd type="stealth"/>
          </a:ln>
          <a:effectLst/>
        </p:spPr>
        <p:style>
          <a:lnRef idx="2">
            <a:schemeClr val="accent1"/>
          </a:lnRef>
          <a:fillRef idx="0">
            <a:schemeClr val="accent1"/>
          </a:fillRef>
          <a:effectRef idx="1">
            <a:schemeClr val="accent1"/>
          </a:effectRef>
          <a:fontRef idx="minor">
            <a:schemeClr val="tx1"/>
          </a:fontRef>
        </p:style>
      </p:cxnSp>
      <p:cxnSp>
        <p:nvCxnSpPr>
          <p:cNvPr id="58" name="直線矢印コネクタ 57">
            <a:extLst>
              <a:ext uri="{FF2B5EF4-FFF2-40B4-BE49-F238E27FC236}">
                <a16:creationId xmlns:a16="http://schemas.microsoft.com/office/drawing/2014/main" id="{D4E3C963-454B-0E44-4B3D-21E43D66A35A}"/>
              </a:ext>
            </a:extLst>
          </p:cNvPr>
          <p:cNvCxnSpPr>
            <a:cxnSpLocks/>
            <a:stCxn id="13" idx="4"/>
          </p:cNvCxnSpPr>
          <p:nvPr/>
        </p:nvCxnSpPr>
        <p:spPr>
          <a:xfrm flipV="1">
            <a:off x="6692345" y="3911988"/>
            <a:ext cx="713292" cy="3"/>
          </a:xfrm>
          <a:prstGeom prst="straightConnector1">
            <a:avLst/>
          </a:prstGeom>
          <a:ln cap="flat">
            <a:solidFill>
              <a:schemeClr val="accent6">
                <a:lumMod val="75000"/>
              </a:schemeClr>
            </a:solidFill>
            <a:headEnd type="none"/>
            <a:tailEnd type="stealth"/>
          </a:ln>
          <a:effectLst/>
        </p:spPr>
        <p:style>
          <a:lnRef idx="2">
            <a:schemeClr val="accent1"/>
          </a:lnRef>
          <a:fillRef idx="0">
            <a:schemeClr val="accent1"/>
          </a:fillRef>
          <a:effectRef idx="1">
            <a:schemeClr val="accent1"/>
          </a:effectRef>
          <a:fontRef idx="minor">
            <a:schemeClr val="tx1"/>
          </a:fontRef>
        </p:style>
      </p:cxnSp>
      <p:cxnSp>
        <p:nvCxnSpPr>
          <p:cNvPr id="61" name="直線矢印コネクタ 60">
            <a:extLst>
              <a:ext uri="{FF2B5EF4-FFF2-40B4-BE49-F238E27FC236}">
                <a16:creationId xmlns:a16="http://schemas.microsoft.com/office/drawing/2014/main" id="{9CE6F41E-A7E7-34D8-4BAE-780F6F7FB3C7}"/>
              </a:ext>
            </a:extLst>
          </p:cNvPr>
          <p:cNvCxnSpPr>
            <a:cxnSpLocks/>
            <a:endCxn id="22" idx="1"/>
          </p:cNvCxnSpPr>
          <p:nvPr/>
        </p:nvCxnSpPr>
        <p:spPr>
          <a:xfrm>
            <a:off x="6692345" y="3911987"/>
            <a:ext cx="715615" cy="854769"/>
          </a:xfrm>
          <a:prstGeom prst="straightConnector1">
            <a:avLst/>
          </a:prstGeom>
          <a:ln cap="flat">
            <a:solidFill>
              <a:schemeClr val="accent6">
                <a:lumMod val="75000"/>
              </a:schemeClr>
            </a:solidFill>
            <a:headEnd type="none"/>
            <a:tailEnd type="stealth"/>
          </a:ln>
          <a:effectLst/>
        </p:spPr>
        <p:style>
          <a:lnRef idx="2">
            <a:schemeClr val="accent1"/>
          </a:lnRef>
          <a:fillRef idx="0">
            <a:schemeClr val="accent1"/>
          </a:fillRef>
          <a:effectRef idx="1">
            <a:schemeClr val="accent1"/>
          </a:effectRef>
          <a:fontRef idx="minor">
            <a:schemeClr val="tx1"/>
          </a:fontRef>
        </p:style>
      </p:cxnSp>
      <p:cxnSp>
        <p:nvCxnSpPr>
          <p:cNvPr id="62" name="直線矢印コネクタ 61">
            <a:extLst>
              <a:ext uri="{FF2B5EF4-FFF2-40B4-BE49-F238E27FC236}">
                <a16:creationId xmlns:a16="http://schemas.microsoft.com/office/drawing/2014/main" id="{1C652101-8629-CEE2-A1E8-B6822A171E58}"/>
              </a:ext>
            </a:extLst>
          </p:cNvPr>
          <p:cNvCxnSpPr>
            <a:cxnSpLocks/>
          </p:cNvCxnSpPr>
          <p:nvPr/>
        </p:nvCxnSpPr>
        <p:spPr>
          <a:xfrm>
            <a:off x="6692345" y="3893634"/>
            <a:ext cx="713292" cy="1709532"/>
          </a:xfrm>
          <a:prstGeom prst="straightConnector1">
            <a:avLst/>
          </a:prstGeom>
          <a:ln cap="flat">
            <a:solidFill>
              <a:schemeClr val="accent6">
                <a:lumMod val="75000"/>
              </a:schemeClr>
            </a:solidFill>
            <a:headEnd type="none"/>
            <a:tailEnd type="stealth"/>
          </a:ln>
          <a:effectLst/>
        </p:spPr>
        <p:style>
          <a:lnRef idx="2">
            <a:schemeClr val="accent1"/>
          </a:lnRef>
          <a:fillRef idx="0">
            <a:schemeClr val="accent1"/>
          </a:fillRef>
          <a:effectRef idx="1">
            <a:schemeClr val="accent1"/>
          </a:effectRef>
          <a:fontRef idx="minor">
            <a:schemeClr val="tx1"/>
          </a:fontRef>
        </p:style>
      </p:cxnSp>
      <p:cxnSp>
        <p:nvCxnSpPr>
          <p:cNvPr id="67" name="直線矢印コネクタ 66">
            <a:extLst>
              <a:ext uri="{FF2B5EF4-FFF2-40B4-BE49-F238E27FC236}">
                <a16:creationId xmlns:a16="http://schemas.microsoft.com/office/drawing/2014/main" id="{EC3293A4-2DA3-0C5F-34D2-9D154DD57D28}"/>
              </a:ext>
            </a:extLst>
          </p:cNvPr>
          <p:cNvCxnSpPr>
            <a:cxnSpLocks/>
            <a:stCxn id="3" idx="3"/>
            <a:endCxn id="13" idx="2"/>
          </p:cNvCxnSpPr>
          <p:nvPr/>
        </p:nvCxnSpPr>
        <p:spPr>
          <a:xfrm>
            <a:off x="5128591" y="2202459"/>
            <a:ext cx="715614" cy="1709532"/>
          </a:xfrm>
          <a:prstGeom prst="straightConnector1">
            <a:avLst/>
          </a:prstGeom>
          <a:ln w="38100" cap="flat">
            <a:solidFill>
              <a:srgbClr val="7030A0"/>
            </a:solidFill>
            <a:headEnd type="none"/>
            <a:tailEnd type="stealth"/>
          </a:ln>
          <a:effectLst/>
        </p:spPr>
        <p:style>
          <a:lnRef idx="2">
            <a:schemeClr val="accent1"/>
          </a:lnRef>
          <a:fillRef idx="0">
            <a:schemeClr val="accent1"/>
          </a:fillRef>
          <a:effectRef idx="1">
            <a:schemeClr val="accent1"/>
          </a:effectRef>
          <a:fontRef idx="minor">
            <a:schemeClr val="tx1"/>
          </a:fontRef>
        </p:style>
      </p:cxnSp>
      <p:cxnSp>
        <p:nvCxnSpPr>
          <p:cNvPr id="68" name="直線矢印コネクタ 67">
            <a:extLst>
              <a:ext uri="{FF2B5EF4-FFF2-40B4-BE49-F238E27FC236}">
                <a16:creationId xmlns:a16="http://schemas.microsoft.com/office/drawing/2014/main" id="{D6090510-0960-0C2D-46A2-DB370EF32D45}"/>
              </a:ext>
            </a:extLst>
          </p:cNvPr>
          <p:cNvCxnSpPr>
            <a:cxnSpLocks/>
            <a:stCxn id="4" idx="3"/>
            <a:endCxn id="13" idx="2"/>
          </p:cNvCxnSpPr>
          <p:nvPr/>
        </p:nvCxnSpPr>
        <p:spPr>
          <a:xfrm>
            <a:off x="5128591" y="3057225"/>
            <a:ext cx="715614" cy="854766"/>
          </a:xfrm>
          <a:prstGeom prst="straightConnector1">
            <a:avLst/>
          </a:prstGeom>
          <a:ln w="38100" cap="flat">
            <a:solidFill>
              <a:srgbClr val="7030A0"/>
            </a:solidFill>
            <a:headEnd type="none"/>
            <a:tailEnd type="stealth"/>
          </a:ln>
          <a:effectLst/>
        </p:spPr>
        <p:style>
          <a:lnRef idx="2">
            <a:schemeClr val="accent1"/>
          </a:lnRef>
          <a:fillRef idx="0">
            <a:schemeClr val="accent1"/>
          </a:fillRef>
          <a:effectRef idx="1">
            <a:schemeClr val="accent1"/>
          </a:effectRef>
          <a:fontRef idx="minor">
            <a:schemeClr val="tx1"/>
          </a:fontRef>
        </p:style>
      </p:cxnSp>
      <p:cxnSp>
        <p:nvCxnSpPr>
          <p:cNvPr id="69" name="直線矢印コネクタ 68">
            <a:extLst>
              <a:ext uri="{FF2B5EF4-FFF2-40B4-BE49-F238E27FC236}">
                <a16:creationId xmlns:a16="http://schemas.microsoft.com/office/drawing/2014/main" id="{9805E22B-FFF0-DDAA-562C-B694BF653C64}"/>
              </a:ext>
            </a:extLst>
          </p:cNvPr>
          <p:cNvCxnSpPr>
            <a:cxnSpLocks/>
            <a:stCxn id="5" idx="3"/>
            <a:endCxn id="13" idx="2"/>
          </p:cNvCxnSpPr>
          <p:nvPr/>
        </p:nvCxnSpPr>
        <p:spPr>
          <a:xfrm>
            <a:off x="5128591" y="3911991"/>
            <a:ext cx="715614" cy="0"/>
          </a:xfrm>
          <a:prstGeom prst="straightConnector1">
            <a:avLst/>
          </a:prstGeom>
          <a:ln w="19050" cap="flat">
            <a:solidFill>
              <a:srgbClr val="7030A0"/>
            </a:solidFill>
            <a:prstDash val="sysDot"/>
            <a:headEnd type="none"/>
            <a:tailEnd type="stealth"/>
          </a:ln>
          <a:effectLst/>
        </p:spPr>
        <p:style>
          <a:lnRef idx="2">
            <a:schemeClr val="accent1"/>
          </a:lnRef>
          <a:fillRef idx="0">
            <a:schemeClr val="accent1"/>
          </a:fillRef>
          <a:effectRef idx="1">
            <a:schemeClr val="accent1"/>
          </a:effectRef>
          <a:fontRef idx="minor">
            <a:schemeClr val="tx1"/>
          </a:fontRef>
        </p:style>
      </p:cxnSp>
      <p:cxnSp>
        <p:nvCxnSpPr>
          <p:cNvPr id="70" name="直線矢印コネクタ 69">
            <a:extLst>
              <a:ext uri="{FF2B5EF4-FFF2-40B4-BE49-F238E27FC236}">
                <a16:creationId xmlns:a16="http://schemas.microsoft.com/office/drawing/2014/main" id="{35A2CAE8-66A8-EBD2-B910-2552494B30CD}"/>
              </a:ext>
            </a:extLst>
          </p:cNvPr>
          <p:cNvCxnSpPr>
            <a:cxnSpLocks/>
            <a:stCxn id="6" idx="3"/>
            <a:endCxn id="13" idx="2"/>
          </p:cNvCxnSpPr>
          <p:nvPr/>
        </p:nvCxnSpPr>
        <p:spPr>
          <a:xfrm flipV="1">
            <a:off x="5128590" y="3911991"/>
            <a:ext cx="715615" cy="854766"/>
          </a:xfrm>
          <a:prstGeom prst="straightConnector1">
            <a:avLst/>
          </a:prstGeom>
          <a:ln w="19050" cap="flat">
            <a:solidFill>
              <a:srgbClr val="7030A0"/>
            </a:solidFill>
            <a:prstDash val="sysDot"/>
            <a:headEnd type="none"/>
            <a:tailEnd type="stealth"/>
          </a:ln>
          <a:effectLst/>
        </p:spPr>
        <p:style>
          <a:lnRef idx="2">
            <a:schemeClr val="accent1"/>
          </a:lnRef>
          <a:fillRef idx="0">
            <a:schemeClr val="accent1"/>
          </a:fillRef>
          <a:effectRef idx="1">
            <a:schemeClr val="accent1"/>
          </a:effectRef>
          <a:fontRef idx="minor">
            <a:schemeClr val="tx1"/>
          </a:fontRef>
        </p:style>
      </p:cxnSp>
      <p:cxnSp>
        <p:nvCxnSpPr>
          <p:cNvPr id="71" name="直線矢印コネクタ 70">
            <a:extLst>
              <a:ext uri="{FF2B5EF4-FFF2-40B4-BE49-F238E27FC236}">
                <a16:creationId xmlns:a16="http://schemas.microsoft.com/office/drawing/2014/main" id="{6A62AC43-41E5-8F5E-2B4A-317CFF71C1F4}"/>
              </a:ext>
            </a:extLst>
          </p:cNvPr>
          <p:cNvCxnSpPr>
            <a:cxnSpLocks/>
            <a:stCxn id="7" idx="3"/>
            <a:endCxn id="13" idx="2"/>
          </p:cNvCxnSpPr>
          <p:nvPr/>
        </p:nvCxnSpPr>
        <p:spPr>
          <a:xfrm flipV="1">
            <a:off x="5128589" y="3911991"/>
            <a:ext cx="715616" cy="1709532"/>
          </a:xfrm>
          <a:prstGeom prst="straightConnector1">
            <a:avLst/>
          </a:prstGeom>
          <a:ln w="19050" cap="flat">
            <a:solidFill>
              <a:srgbClr val="7030A0"/>
            </a:solidFill>
            <a:prstDash val="sysDot"/>
            <a:headEnd type="none"/>
            <a:tailEnd type="stealth"/>
          </a:ln>
          <a:effectLst/>
        </p:spPr>
        <p:style>
          <a:lnRef idx="2">
            <a:schemeClr val="accent1"/>
          </a:lnRef>
          <a:fillRef idx="0">
            <a:schemeClr val="accent1"/>
          </a:fillRef>
          <a:effectRef idx="1">
            <a:schemeClr val="accent1"/>
          </a:effectRef>
          <a:fontRef idx="minor">
            <a:schemeClr val="tx1"/>
          </a:fontRef>
        </p:style>
      </p:cxnSp>
      <p:cxnSp>
        <p:nvCxnSpPr>
          <p:cNvPr id="87" name="直線矢印コネクタ 86">
            <a:extLst>
              <a:ext uri="{FF2B5EF4-FFF2-40B4-BE49-F238E27FC236}">
                <a16:creationId xmlns:a16="http://schemas.microsoft.com/office/drawing/2014/main" id="{DCC64084-DAD5-6A0C-78F9-BCFC76878096}"/>
              </a:ext>
            </a:extLst>
          </p:cNvPr>
          <p:cNvCxnSpPr>
            <a:cxnSpLocks/>
            <a:stCxn id="3" idx="1"/>
            <a:endCxn id="8" idx="4"/>
          </p:cNvCxnSpPr>
          <p:nvPr/>
        </p:nvCxnSpPr>
        <p:spPr>
          <a:xfrm flipH="1">
            <a:off x="3299792" y="2202459"/>
            <a:ext cx="715616" cy="0"/>
          </a:xfrm>
          <a:prstGeom prst="straightConnector1">
            <a:avLst/>
          </a:prstGeom>
          <a:ln cap="flat">
            <a:solidFill>
              <a:srgbClr val="7030A0"/>
            </a:solidFill>
            <a:headEnd type="none"/>
            <a:tailEnd type="stealth"/>
          </a:ln>
          <a:effectLst/>
        </p:spPr>
        <p:style>
          <a:lnRef idx="2">
            <a:schemeClr val="accent1"/>
          </a:lnRef>
          <a:fillRef idx="0">
            <a:schemeClr val="accent1"/>
          </a:fillRef>
          <a:effectRef idx="1">
            <a:schemeClr val="accent1"/>
          </a:effectRef>
          <a:fontRef idx="minor">
            <a:schemeClr val="tx1"/>
          </a:fontRef>
        </p:style>
      </p:cxnSp>
      <p:cxnSp>
        <p:nvCxnSpPr>
          <p:cNvPr id="88" name="直線矢印コネクタ 87">
            <a:extLst>
              <a:ext uri="{FF2B5EF4-FFF2-40B4-BE49-F238E27FC236}">
                <a16:creationId xmlns:a16="http://schemas.microsoft.com/office/drawing/2014/main" id="{6C89700E-55D2-870F-5AD1-82459DE63994}"/>
              </a:ext>
            </a:extLst>
          </p:cNvPr>
          <p:cNvCxnSpPr>
            <a:cxnSpLocks/>
            <a:stCxn id="4" idx="1"/>
            <a:endCxn id="9" idx="4"/>
          </p:cNvCxnSpPr>
          <p:nvPr/>
        </p:nvCxnSpPr>
        <p:spPr>
          <a:xfrm flipH="1">
            <a:off x="3299792" y="3057225"/>
            <a:ext cx="715616" cy="1"/>
          </a:xfrm>
          <a:prstGeom prst="straightConnector1">
            <a:avLst/>
          </a:prstGeom>
          <a:ln cap="flat">
            <a:solidFill>
              <a:srgbClr val="7030A0"/>
            </a:solidFill>
            <a:headEnd type="none"/>
            <a:tailEnd type="stealth"/>
          </a:ln>
          <a:effectLst/>
        </p:spPr>
        <p:style>
          <a:lnRef idx="2">
            <a:schemeClr val="accent1"/>
          </a:lnRef>
          <a:fillRef idx="0">
            <a:schemeClr val="accent1"/>
          </a:fillRef>
          <a:effectRef idx="1">
            <a:schemeClr val="accent1"/>
          </a:effectRef>
          <a:fontRef idx="minor">
            <a:schemeClr val="tx1"/>
          </a:fontRef>
        </p:style>
      </p:cxnSp>
      <p:cxnSp>
        <p:nvCxnSpPr>
          <p:cNvPr id="89" name="直線矢印コネクタ 88">
            <a:extLst>
              <a:ext uri="{FF2B5EF4-FFF2-40B4-BE49-F238E27FC236}">
                <a16:creationId xmlns:a16="http://schemas.microsoft.com/office/drawing/2014/main" id="{28C35AF8-4689-B339-27B3-4864F87D2923}"/>
              </a:ext>
            </a:extLst>
          </p:cNvPr>
          <p:cNvCxnSpPr>
            <a:cxnSpLocks/>
            <a:stCxn id="5" idx="1"/>
            <a:endCxn id="10" idx="4"/>
          </p:cNvCxnSpPr>
          <p:nvPr/>
        </p:nvCxnSpPr>
        <p:spPr>
          <a:xfrm flipH="1">
            <a:off x="3299792" y="3911991"/>
            <a:ext cx="715616" cy="0"/>
          </a:xfrm>
          <a:prstGeom prst="straightConnector1">
            <a:avLst/>
          </a:prstGeom>
          <a:ln cap="flat">
            <a:solidFill>
              <a:srgbClr val="7030A0"/>
            </a:solidFill>
            <a:headEnd type="none"/>
            <a:tailEnd type="stealth"/>
          </a:ln>
          <a:effectLst/>
        </p:spPr>
        <p:style>
          <a:lnRef idx="2">
            <a:schemeClr val="accent1"/>
          </a:lnRef>
          <a:fillRef idx="0">
            <a:schemeClr val="accent1"/>
          </a:fillRef>
          <a:effectRef idx="1">
            <a:schemeClr val="accent1"/>
          </a:effectRef>
          <a:fontRef idx="minor">
            <a:schemeClr val="tx1"/>
          </a:fontRef>
        </p:style>
      </p:cxnSp>
      <p:cxnSp>
        <p:nvCxnSpPr>
          <p:cNvPr id="90" name="直線矢印コネクタ 89">
            <a:extLst>
              <a:ext uri="{FF2B5EF4-FFF2-40B4-BE49-F238E27FC236}">
                <a16:creationId xmlns:a16="http://schemas.microsoft.com/office/drawing/2014/main" id="{F11AECC3-D5E7-EACB-57BA-644121686B6F}"/>
              </a:ext>
            </a:extLst>
          </p:cNvPr>
          <p:cNvCxnSpPr>
            <a:cxnSpLocks/>
            <a:stCxn id="6" idx="1"/>
            <a:endCxn id="11" idx="4"/>
          </p:cNvCxnSpPr>
          <p:nvPr/>
        </p:nvCxnSpPr>
        <p:spPr>
          <a:xfrm flipH="1">
            <a:off x="3299792" y="4766757"/>
            <a:ext cx="715615" cy="1"/>
          </a:xfrm>
          <a:prstGeom prst="straightConnector1">
            <a:avLst/>
          </a:prstGeom>
          <a:ln cap="flat">
            <a:solidFill>
              <a:srgbClr val="7030A0"/>
            </a:solidFill>
            <a:headEnd type="none"/>
            <a:tailEnd type="stealth"/>
          </a:ln>
          <a:effectLst/>
        </p:spPr>
        <p:style>
          <a:lnRef idx="2">
            <a:schemeClr val="accent1"/>
          </a:lnRef>
          <a:fillRef idx="0">
            <a:schemeClr val="accent1"/>
          </a:fillRef>
          <a:effectRef idx="1">
            <a:schemeClr val="accent1"/>
          </a:effectRef>
          <a:fontRef idx="minor">
            <a:schemeClr val="tx1"/>
          </a:fontRef>
        </p:style>
      </p:cxnSp>
      <p:cxnSp>
        <p:nvCxnSpPr>
          <p:cNvPr id="91" name="直線矢印コネクタ 90">
            <a:extLst>
              <a:ext uri="{FF2B5EF4-FFF2-40B4-BE49-F238E27FC236}">
                <a16:creationId xmlns:a16="http://schemas.microsoft.com/office/drawing/2014/main" id="{866F4FE2-8725-079F-7A22-C165E6C43A85}"/>
              </a:ext>
            </a:extLst>
          </p:cNvPr>
          <p:cNvCxnSpPr>
            <a:cxnSpLocks/>
            <a:stCxn id="7" idx="1"/>
            <a:endCxn id="12" idx="4"/>
          </p:cNvCxnSpPr>
          <p:nvPr/>
        </p:nvCxnSpPr>
        <p:spPr>
          <a:xfrm flipH="1" flipV="1">
            <a:off x="3299792" y="5621522"/>
            <a:ext cx="715614" cy="1"/>
          </a:xfrm>
          <a:prstGeom prst="straightConnector1">
            <a:avLst/>
          </a:prstGeom>
          <a:ln cap="flat">
            <a:solidFill>
              <a:srgbClr val="7030A0"/>
            </a:solidFill>
            <a:headEnd type="none"/>
            <a:tailEnd type="stealth"/>
          </a:ln>
          <a:effectLst/>
        </p:spPr>
        <p:style>
          <a:lnRef idx="2">
            <a:schemeClr val="accent1"/>
          </a:lnRef>
          <a:fillRef idx="0">
            <a:schemeClr val="accent1"/>
          </a:fillRef>
          <a:effectRef idx="1">
            <a:schemeClr val="accent1"/>
          </a:effectRef>
          <a:fontRef idx="minor">
            <a:schemeClr val="tx1"/>
          </a:fontRef>
        </p:style>
      </p:cxnSp>
      <p:cxnSp>
        <p:nvCxnSpPr>
          <p:cNvPr id="106" name="直線矢印コネクタ 105">
            <a:extLst>
              <a:ext uri="{FF2B5EF4-FFF2-40B4-BE49-F238E27FC236}">
                <a16:creationId xmlns:a16="http://schemas.microsoft.com/office/drawing/2014/main" id="{2BD64465-9165-C1C2-9FF8-C425D2A215C5}"/>
              </a:ext>
            </a:extLst>
          </p:cNvPr>
          <p:cNvCxnSpPr>
            <a:cxnSpLocks/>
            <a:stCxn id="8" idx="2"/>
            <a:endCxn id="14" idx="3"/>
          </p:cNvCxnSpPr>
          <p:nvPr/>
        </p:nvCxnSpPr>
        <p:spPr>
          <a:xfrm flipH="1" flipV="1">
            <a:off x="1736038" y="2202458"/>
            <a:ext cx="715614" cy="1"/>
          </a:xfrm>
          <a:prstGeom prst="straightConnector1">
            <a:avLst/>
          </a:prstGeom>
          <a:ln cap="flat">
            <a:solidFill>
              <a:schemeClr val="accent6">
                <a:lumMod val="75000"/>
              </a:schemeClr>
            </a:solidFill>
            <a:headEnd type="none"/>
            <a:tailEnd type="stealth"/>
          </a:ln>
          <a:effectLst/>
        </p:spPr>
        <p:style>
          <a:lnRef idx="2">
            <a:schemeClr val="accent1"/>
          </a:lnRef>
          <a:fillRef idx="0">
            <a:schemeClr val="accent1"/>
          </a:fillRef>
          <a:effectRef idx="1">
            <a:schemeClr val="accent1"/>
          </a:effectRef>
          <a:fontRef idx="minor">
            <a:schemeClr val="tx1"/>
          </a:fontRef>
        </p:style>
      </p:cxnSp>
      <p:cxnSp>
        <p:nvCxnSpPr>
          <p:cNvPr id="107" name="直線矢印コネクタ 106">
            <a:extLst>
              <a:ext uri="{FF2B5EF4-FFF2-40B4-BE49-F238E27FC236}">
                <a16:creationId xmlns:a16="http://schemas.microsoft.com/office/drawing/2014/main" id="{9BE38F6B-4A34-7239-7371-5A45BF41A7DF}"/>
              </a:ext>
            </a:extLst>
          </p:cNvPr>
          <p:cNvCxnSpPr>
            <a:cxnSpLocks/>
            <a:stCxn id="9" idx="2"/>
            <a:endCxn id="15" idx="3"/>
          </p:cNvCxnSpPr>
          <p:nvPr/>
        </p:nvCxnSpPr>
        <p:spPr>
          <a:xfrm flipH="1" flipV="1">
            <a:off x="1736038" y="3057224"/>
            <a:ext cx="715614" cy="2"/>
          </a:xfrm>
          <a:prstGeom prst="straightConnector1">
            <a:avLst/>
          </a:prstGeom>
          <a:ln cap="flat">
            <a:solidFill>
              <a:schemeClr val="accent6">
                <a:lumMod val="75000"/>
              </a:schemeClr>
            </a:solidFill>
            <a:headEnd type="none"/>
            <a:tailEnd type="stealth"/>
          </a:ln>
          <a:effectLst/>
        </p:spPr>
        <p:style>
          <a:lnRef idx="2">
            <a:schemeClr val="accent1"/>
          </a:lnRef>
          <a:fillRef idx="0">
            <a:schemeClr val="accent1"/>
          </a:fillRef>
          <a:effectRef idx="1">
            <a:schemeClr val="accent1"/>
          </a:effectRef>
          <a:fontRef idx="minor">
            <a:schemeClr val="tx1"/>
          </a:fontRef>
        </p:style>
      </p:cxnSp>
      <p:cxnSp>
        <p:nvCxnSpPr>
          <p:cNvPr id="108" name="直線矢印コネクタ 107">
            <a:extLst>
              <a:ext uri="{FF2B5EF4-FFF2-40B4-BE49-F238E27FC236}">
                <a16:creationId xmlns:a16="http://schemas.microsoft.com/office/drawing/2014/main" id="{F5C6189F-D16C-DB31-A428-7855F6BDA676}"/>
              </a:ext>
            </a:extLst>
          </p:cNvPr>
          <p:cNvCxnSpPr>
            <a:cxnSpLocks/>
            <a:stCxn id="10" idx="2"/>
            <a:endCxn id="16" idx="3"/>
          </p:cNvCxnSpPr>
          <p:nvPr/>
        </p:nvCxnSpPr>
        <p:spPr>
          <a:xfrm flipH="1" flipV="1">
            <a:off x="1736038" y="3911990"/>
            <a:ext cx="715614" cy="1"/>
          </a:xfrm>
          <a:prstGeom prst="straightConnector1">
            <a:avLst/>
          </a:prstGeom>
          <a:ln cap="flat">
            <a:solidFill>
              <a:schemeClr val="accent6">
                <a:lumMod val="75000"/>
              </a:schemeClr>
            </a:solidFill>
            <a:headEnd type="none"/>
            <a:tailEnd type="stealth"/>
          </a:ln>
          <a:effectLst/>
        </p:spPr>
        <p:style>
          <a:lnRef idx="2">
            <a:schemeClr val="accent1"/>
          </a:lnRef>
          <a:fillRef idx="0">
            <a:schemeClr val="accent1"/>
          </a:fillRef>
          <a:effectRef idx="1">
            <a:schemeClr val="accent1"/>
          </a:effectRef>
          <a:fontRef idx="minor">
            <a:schemeClr val="tx1"/>
          </a:fontRef>
        </p:style>
      </p:cxnSp>
      <p:cxnSp>
        <p:nvCxnSpPr>
          <p:cNvPr id="109" name="直線矢印コネクタ 108">
            <a:extLst>
              <a:ext uri="{FF2B5EF4-FFF2-40B4-BE49-F238E27FC236}">
                <a16:creationId xmlns:a16="http://schemas.microsoft.com/office/drawing/2014/main" id="{549B41D8-DB41-79A4-F6AA-00E746CBFC1D}"/>
              </a:ext>
            </a:extLst>
          </p:cNvPr>
          <p:cNvCxnSpPr>
            <a:cxnSpLocks/>
            <a:stCxn id="11" idx="2"/>
            <a:endCxn id="17" idx="3"/>
          </p:cNvCxnSpPr>
          <p:nvPr/>
        </p:nvCxnSpPr>
        <p:spPr>
          <a:xfrm flipH="1" flipV="1">
            <a:off x="1736037" y="4766756"/>
            <a:ext cx="715615" cy="2"/>
          </a:xfrm>
          <a:prstGeom prst="straightConnector1">
            <a:avLst/>
          </a:prstGeom>
          <a:ln cap="flat">
            <a:solidFill>
              <a:schemeClr val="accent6">
                <a:lumMod val="75000"/>
              </a:schemeClr>
            </a:solidFill>
            <a:headEnd type="none"/>
            <a:tailEnd type="stealth"/>
          </a:ln>
          <a:effectLst/>
        </p:spPr>
        <p:style>
          <a:lnRef idx="2">
            <a:schemeClr val="accent1"/>
          </a:lnRef>
          <a:fillRef idx="0">
            <a:schemeClr val="accent1"/>
          </a:fillRef>
          <a:effectRef idx="1">
            <a:schemeClr val="accent1"/>
          </a:effectRef>
          <a:fontRef idx="minor">
            <a:schemeClr val="tx1"/>
          </a:fontRef>
        </p:style>
      </p:cxnSp>
      <p:cxnSp>
        <p:nvCxnSpPr>
          <p:cNvPr id="110" name="直線矢印コネクタ 109">
            <a:extLst>
              <a:ext uri="{FF2B5EF4-FFF2-40B4-BE49-F238E27FC236}">
                <a16:creationId xmlns:a16="http://schemas.microsoft.com/office/drawing/2014/main" id="{714AF9D3-16EA-1BCA-D792-53EF61945117}"/>
              </a:ext>
            </a:extLst>
          </p:cNvPr>
          <p:cNvCxnSpPr>
            <a:cxnSpLocks/>
            <a:stCxn id="12" idx="2"/>
            <a:endCxn id="18" idx="3"/>
          </p:cNvCxnSpPr>
          <p:nvPr/>
        </p:nvCxnSpPr>
        <p:spPr>
          <a:xfrm flipH="1">
            <a:off x="1736036" y="5621522"/>
            <a:ext cx="715616" cy="0"/>
          </a:xfrm>
          <a:prstGeom prst="straightConnector1">
            <a:avLst/>
          </a:prstGeom>
          <a:ln cap="flat">
            <a:solidFill>
              <a:schemeClr val="accent6">
                <a:lumMod val="75000"/>
              </a:schemeClr>
            </a:solidFill>
            <a:headEnd type="none"/>
            <a:tailEnd type="stealth"/>
          </a:ln>
          <a:effectLst/>
        </p:spPr>
        <p:style>
          <a:lnRef idx="2">
            <a:schemeClr val="accent1"/>
          </a:lnRef>
          <a:fillRef idx="0">
            <a:schemeClr val="accent1"/>
          </a:fillRef>
          <a:effectRef idx="1">
            <a:schemeClr val="accent1"/>
          </a:effectRef>
          <a:fontRef idx="minor">
            <a:schemeClr val="tx1"/>
          </a:fontRef>
        </p:style>
      </p:cxnSp>
      <p:sp>
        <p:nvSpPr>
          <p:cNvPr id="122" name="テキスト ボックス 121">
            <a:extLst>
              <a:ext uri="{FF2B5EF4-FFF2-40B4-BE49-F238E27FC236}">
                <a16:creationId xmlns:a16="http://schemas.microsoft.com/office/drawing/2014/main" id="{29FB7D7A-0609-F8CE-D6FE-5DC2E2D037EC}"/>
              </a:ext>
            </a:extLst>
          </p:cNvPr>
          <p:cNvSpPr txBox="1"/>
          <p:nvPr/>
        </p:nvSpPr>
        <p:spPr>
          <a:xfrm>
            <a:off x="6602334" y="1885096"/>
            <a:ext cx="724878" cy="523220"/>
          </a:xfrm>
          <a:prstGeom prst="rect">
            <a:avLst/>
          </a:prstGeom>
          <a:noFill/>
        </p:spPr>
        <p:txBody>
          <a:bodyPr wrap="none" rtlCol="0">
            <a:spAutoFit/>
          </a:bodyPr>
          <a:lstStyle/>
          <a:p>
            <a:pPr algn="ctr"/>
            <a:r>
              <a:rPr kumimoji="1" lang="ja-JP" altLang="en-US" sz="2000" b="1">
                <a:solidFill>
                  <a:schemeClr val="accent6">
                    <a:lumMod val="75000"/>
                  </a:schemeClr>
                </a:solidFill>
                <a:latin typeface="Meiryo" panose="020B0604030504040204" pitchFamily="34" charset="-128"/>
                <a:ea typeface="Meiryo" panose="020B0604030504040204" pitchFamily="34" charset="-128"/>
              </a:rPr>
              <a:t>適応</a:t>
            </a:r>
            <a:endParaRPr kumimoji="1" lang="en-US" altLang="ja-JP" sz="2000" b="1" dirty="0">
              <a:solidFill>
                <a:schemeClr val="accent6">
                  <a:lumMod val="75000"/>
                </a:schemeClr>
              </a:solidFill>
              <a:latin typeface="Meiryo" panose="020B0604030504040204" pitchFamily="34" charset="-128"/>
              <a:ea typeface="Meiryo" panose="020B0604030504040204" pitchFamily="34" charset="-128"/>
            </a:endParaRPr>
          </a:p>
          <a:p>
            <a:pPr algn="ctr"/>
            <a:r>
              <a:rPr lang="en-US" altLang="ja-JP" sz="800" dirty="0">
                <a:solidFill>
                  <a:schemeClr val="accent6">
                    <a:lumMod val="75000"/>
                  </a:schemeClr>
                </a:solidFill>
                <a:latin typeface="Meiryo" panose="020B0604030504040204" pitchFamily="34" charset="-128"/>
                <a:ea typeface="Meiryo" panose="020B0604030504040204" pitchFamily="34" charset="-128"/>
              </a:rPr>
              <a:t>Adaptation</a:t>
            </a:r>
            <a:endParaRPr kumimoji="1" lang="ja-JP" altLang="en-US" sz="800">
              <a:solidFill>
                <a:schemeClr val="accent6">
                  <a:lumMod val="75000"/>
                </a:schemeClr>
              </a:solidFill>
              <a:latin typeface="Meiryo" panose="020B0604030504040204" pitchFamily="34" charset="-128"/>
              <a:ea typeface="Meiryo" panose="020B0604030504040204" pitchFamily="34" charset="-128"/>
            </a:endParaRPr>
          </a:p>
        </p:txBody>
      </p:sp>
      <p:sp>
        <p:nvSpPr>
          <p:cNvPr id="123" name="テキスト ボックス 122">
            <a:extLst>
              <a:ext uri="{FF2B5EF4-FFF2-40B4-BE49-F238E27FC236}">
                <a16:creationId xmlns:a16="http://schemas.microsoft.com/office/drawing/2014/main" id="{712017A2-C815-B398-7F80-031214159A7F}"/>
              </a:ext>
            </a:extLst>
          </p:cNvPr>
          <p:cNvSpPr txBox="1"/>
          <p:nvPr/>
        </p:nvSpPr>
        <p:spPr>
          <a:xfrm>
            <a:off x="5246503" y="1885096"/>
            <a:ext cx="697627" cy="400110"/>
          </a:xfrm>
          <a:prstGeom prst="rect">
            <a:avLst/>
          </a:prstGeom>
          <a:noFill/>
        </p:spPr>
        <p:txBody>
          <a:bodyPr wrap="none" rtlCol="0">
            <a:spAutoFit/>
          </a:bodyPr>
          <a:lstStyle/>
          <a:p>
            <a:pPr algn="ctr"/>
            <a:r>
              <a:rPr kumimoji="1" lang="ja-JP" altLang="en-US" sz="2000" b="1">
                <a:solidFill>
                  <a:srgbClr val="7030A0"/>
                </a:solidFill>
                <a:latin typeface="Meiryo" panose="020B0604030504040204" pitchFamily="34" charset="-128"/>
                <a:ea typeface="Meiryo" panose="020B0604030504040204" pitchFamily="34" charset="-128"/>
              </a:rPr>
              <a:t>学習</a:t>
            </a:r>
            <a:endParaRPr kumimoji="1" lang="ja-JP" altLang="en-US" sz="800">
              <a:solidFill>
                <a:srgbClr val="7030A0"/>
              </a:solidFill>
              <a:latin typeface="Meiryo" panose="020B0604030504040204" pitchFamily="34" charset="-128"/>
              <a:ea typeface="Meiryo" panose="020B0604030504040204" pitchFamily="34" charset="-128"/>
            </a:endParaRPr>
          </a:p>
        </p:txBody>
      </p:sp>
      <p:sp>
        <p:nvSpPr>
          <p:cNvPr id="124" name="テキスト ボックス 123">
            <a:extLst>
              <a:ext uri="{FF2B5EF4-FFF2-40B4-BE49-F238E27FC236}">
                <a16:creationId xmlns:a16="http://schemas.microsoft.com/office/drawing/2014/main" id="{4908BD6A-3D38-BA81-54EA-8BDA2F8064C8}"/>
              </a:ext>
            </a:extLst>
          </p:cNvPr>
          <p:cNvSpPr txBox="1"/>
          <p:nvPr/>
        </p:nvSpPr>
        <p:spPr>
          <a:xfrm>
            <a:off x="3266783" y="1885096"/>
            <a:ext cx="697627" cy="400110"/>
          </a:xfrm>
          <a:prstGeom prst="rect">
            <a:avLst/>
          </a:prstGeom>
          <a:noFill/>
        </p:spPr>
        <p:txBody>
          <a:bodyPr wrap="none" rtlCol="0">
            <a:spAutoFit/>
          </a:bodyPr>
          <a:lstStyle/>
          <a:p>
            <a:pPr algn="ctr"/>
            <a:r>
              <a:rPr kumimoji="1" lang="ja-JP" altLang="en-US" sz="2000" b="1">
                <a:solidFill>
                  <a:srgbClr val="7030A0"/>
                </a:solidFill>
                <a:latin typeface="Meiryo" panose="020B0604030504040204" pitchFamily="34" charset="-128"/>
                <a:ea typeface="Meiryo" panose="020B0604030504040204" pitchFamily="34" charset="-128"/>
              </a:rPr>
              <a:t>学習</a:t>
            </a:r>
            <a:endParaRPr kumimoji="1" lang="ja-JP" altLang="en-US" sz="800">
              <a:solidFill>
                <a:srgbClr val="7030A0"/>
              </a:solidFill>
              <a:latin typeface="Meiryo" panose="020B0604030504040204" pitchFamily="34" charset="-128"/>
              <a:ea typeface="Meiryo" panose="020B0604030504040204" pitchFamily="34" charset="-128"/>
            </a:endParaRPr>
          </a:p>
        </p:txBody>
      </p:sp>
      <p:sp>
        <p:nvSpPr>
          <p:cNvPr id="126" name="テキスト ボックス 125">
            <a:extLst>
              <a:ext uri="{FF2B5EF4-FFF2-40B4-BE49-F238E27FC236}">
                <a16:creationId xmlns:a16="http://schemas.microsoft.com/office/drawing/2014/main" id="{9187C409-8DA5-32FA-3A94-2982D8B5A3C2}"/>
              </a:ext>
            </a:extLst>
          </p:cNvPr>
          <p:cNvSpPr txBox="1"/>
          <p:nvPr/>
        </p:nvSpPr>
        <p:spPr>
          <a:xfrm>
            <a:off x="5022574" y="6111724"/>
            <a:ext cx="3495974" cy="523220"/>
          </a:xfrm>
          <a:prstGeom prst="rect">
            <a:avLst/>
          </a:prstGeom>
          <a:noFill/>
        </p:spPr>
        <p:txBody>
          <a:bodyPr wrap="square">
            <a:spAutoFit/>
          </a:bodyPr>
          <a:lstStyle/>
          <a:p>
            <a:pPr algn="r"/>
            <a:r>
              <a:rPr lang="ja-JP" altLang="en-US" sz="1400" i="0">
                <a:solidFill>
                  <a:schemeClr val="accent6">
                    <a:lumMod val="75000"/>
                  </a:schemeClr>
                </a:solidFill>
                <a:effectLst/>
                <a:latin typeface="Meiryo" panose="020B0604030504040204" pitchFamily="34" charset="-128"/>
                <a:ea typeface="Meiryo" panose="020B0604030504040204" pitchFamily="34" charset="-128"/>
              </a:rPr>
              <a:t>大量で多様なデータを用いて学習され</a:t>
            </a:r>
            <a:endParaRPr lang="en-US" altLang="ja-JP" sz="1400" i="0" dirty="0">
              <a:solidFill>
                <a:schemeClr val="accent6">
                  <a:lumMod val="75000"/>
                </a:schemeClr>
              </a:solidFill>
              <a:effectLst/>
              <a:latin typeface="Meiryo" panose="020B0604030504040204" pitchFamily="34" charset="-128"/>
              <a:ea typeface="Meiryo" panose="020B0604030504040204" pitchFamily="34" charset="-128"/>
            </a:endParaRPr>
          </a:p>
          <a:p>
            <a:pPr algn="r"/>
            <a:r>
              <a:rPr lang="ja-JP" altLang="en-US" sz="1400" i="0">
                <a:solidFill>
                  <a:schemeClr val="accent6">
                    <a:lumMod val="75000"/>
                  </a:schemeClr>
                </a:solidFill>
                <a:effectLst/>
                <a:latin typeface="Meiryo" panose="020B0604030504040204" pitchFamily="34" charset="-128"/>
                <a:ea typeface="Meiryo" panose="020B0604030504040204" pitchFamily="34" charset="-128"/>
              </a:rPr>
              <a:t>様々なタスクに適応できる大規模モデル</a:t>
            </a:r>
            <a:endParaRPr lang="ja-JP" altLang="en-US" sz="1400">
              <a:solidFill>
                <a:schemeClr val="accent6">
                  <a:lumMod val="75000"/>
                </a:schemeClr>
              </a:solidFill>
              <a:latin typeface="Meiryo" panose="020B0604030504040204" pitchFamily="34" charset="-128"/>
              <a:ea typeface="Meiryo" panose="020B0604030504040204" pitchFamily="34" charset="-128"/>
            </a:endParaRPr>
          </a:p>
        </p:txBody>
      </p:sp>
      <p:sp>
        <p:nvSpPr>
          <p:cNvPr id="127" name="テキスト ボックス 126">
            <a:extLst>
              <a:ext uri="{FF2B5EF4-FFF2-40B4-BE49-F238E27FC236}">
                <a16:creationId xmlns:a16="http://schemas.microsoft.com/office/drawing/2014/main" id="{C4F0790F-B336-7100-0289-59C8A386D75D}"/>
              </a:ext>
            </a:extLst>
          </p:cNvPr>
          <p:cNvSpPr txBox="1"/>
          <p:nvPr/>
        </p:nvSpPr>
        <p:spPr>
          <a:xfrm>
            <a:off x="612147" y="6118188"/>
            <a:ext cx="3495974" cy="523220"/>
          </a:xfrm>
          <a:prstGeom prst="rect">
            <a:avLst/>
          </a:prstGeom>
          <a:noFill/>
        </p:spPr>
        <p:txBody>
          <a:bodyPr wrap="square">
            <a:spAutoFit/>
          </a:bodyPr>
          <a:lstStyle/>
          <a:p>
            <a:r>
              <a:rPr lang="ja-JP" altLang="en-US" sz="1400">
                <a:solidFill>
                  <a:schemeClr val="accent2">
                    <a:lumMod val="75000"/>
                  </a:schemeClr>
                </a:solidFill>
                <a:latin typeface="Meiryo" panose="020B0604030504040204" pitchFamily="34" charset="-128"/>
                <a:ea typeface="Meiryo" panose="020B0604030504040204" pitchFamily="34" charset="-128"/>
              </a:rPr>
              <a:t>個々のタスクに応じた</a:t>
            </a:r>
            <a:r>
              <a:rPr lang="ja-JP" altLang="en-US" sz="1400" i="0">
                <a:solidFill>
                  <a:schemeClr val="accent2">
                    <a:lumMod val="75000"/>
                  </a:schemeClr>
                </a:solidFill>
                <a:effectLst/>
                <a:latin typeface="Meiryo" panose="020B0604030504040204" pitchFamily="34" charset="-128"/>
                <a:ea typeface="Meiryo" panose="020B0604030504040204" pitchFamily="34" charset="-128"/>
              </a:rPr>
              <a:t>データを用いて学習された、個別タスク専用のモデル</a:t>
            </a:r>
            <a:endParaRPr lang="ja-JP" altLang="en-US" sz="1400">
              <a:solidFill>
                <a:schemeClr val="accent2">
                  <a:lumMod val="75000"/>
                </a:schemeClr>
              </a:solidFill>
              <a:latin typeface="Meiryo" panose="020B0604030504040204" pitchFamily="34" charset="-128"/>
              <a:ea typeface="Meiryo" panose="020B0604030504040204" pitchFamily="34" charset="-128"/>
            </a:endParaRPr>
          </a:p>
        </p:txBody>
      </p:sp>
      <p:sp>
        <p:nvSpPr>
          <p:cNvPr id="129" name="テキスト ボックス 128">
            <a:extLst>
              <a:ext uri="{FF2B5EF4-FFF2-40B4-BE49-F238E27FC236}">
                <a16:creationId xmlns:a16="http://schemas.microsoft.com/office/drawing/2014/main" id="{05587868-84BA-F254-C8A9-123C328AD052}"/>
              </a:ext>
            </a:extLst>
          </p:cNvPr>
          <p:cNvSpPr txBox="1"/>
          <p:nvPr/>
        </p:nvSpPr>
        <p:spPr>
          <a:xfrm>
            <a:off x="5246502" y="1385562"/>
            <a:ext cx="3670697" cy="400110"/>
          </a:xfrm>
          <a:prstGeom prst="rect">
            <a:avLst/>
          </a:prstGeom>
          <a:noFill/>
        </p:spPr>
        <p:txBody>
          <a:bodyPr wrap="square">
            <a:spAutoFit/>
          </a:bodyPr>
          <a:lstStyle/>
          <a:p>
            <a:pPr algn="r"/>
            <a:r>
              <a:rPr lang="ja-JP" altLang="en-US" sz="1000">
                <a:solidFill>
                  <a:schemeClr val="accent6">
                    <a:lumMod val="75000"/>
                  </a:schemeClr>
                </a:solidFill>
                <a:latin typeface="Meiryo" panose="020B0604030504040204" pitchFamily="34" charset="-128"/>
                <a:ea typeface="Meiryo" panose="020B0604030504040204" pitchFamily="34" charset="-128"/>
              </a:rPr>
              <a:t>特定のタスクをこなすために必要な小規模な学習データを</a:t>
            </a:r>
            <a:endParaRPr lang="en-US" altLang="ja-JP" sz="1000" dirty="0">
              <a:solidFill>
                <a:schemeClr val="accent6">
                  <a:lumMod val="75000"/>
                </a:schemeClr>
              </a:solidFill>
              <a:latin typeface="Meiryo" panose="020B0604030504040204" pitchFamily="34" charset="-128"/>
              <a:ea typeface="Meiryo" panose="020B0604030504040204" pitchFamily="34" charset="-128"/>
            </a:endParaRPr>
          </a:p>
          <a:p>
            <a:pPr algn="r"/>
            <a:r>
              <a:rPr lang="ja-JP" altLang="en-US" sz="1000">
                <a:solidFill>
                  <a:schemeClr val="accent6">
                    <a:lumMod val="75000"/>
                  </a:schemeClr>
                </a:solidFill>
                <a:latin typeface="Meiryo" panose="020B0604030504040204" pitchFamily="34" charset="-128"/>
                <a:ea typeface="Meiryo" panose="020B0604030504040204" pitchFamily="34" charset="-128"/>
              </a:rPr>
              <a:t>与える（</a:t>
            </a:r>
            <a:r>
              <a:rPr lang="en-US" altLang="ja-JP" sz="1000" dirty="0">
                <a:solidFill>
                  <a:schemeClr val="accent6">
                    <a:lumMod val="75000"/>
                  </a:schemeClr>
                </a:solidFill>
                <a:latin typeface="Meiryo" panose="020B0604030504040204" pitchFamily="34" charset="-128"/>
                <a:ea typeface="Meiryo" panose="020B0604030504040204" pitchFamily="34" charset="-128"/>
              </a:rPr>
              <a:t>Adaptation</a:t>
            </a:r>
            <a:r>
              <a:rPr lang="ja-JP" altLang="en-US" sz="1000">
                <a:solidFill>
                  <a:schemeClr val="accent6">
                    <a:lumMod val="75000"/>
                  </a:schemeClr>
                </a:solidFill>
                <a:latin typeface="Meiryo" panose="020B0604030504040204" pitchFamily="34" charset="-128"/>
                <a:ea typeface="Meiryo" panose="020B0604030504040204" pitchFamily="34" charset="-128"/>
              </a:rPr>
              <a:t>）ことで、新しいタスクに対応できる</a:t>
            </a:r>
            <a:endParaRPr lang="ja-JP" altLang="en-US" sz="1000">
              <a:solidFill>
                <a:schemeClr val="accent6">
                  <a:lumMod val="75000"/>
                </a:schemeClr>
              </a:solidFill>
            </a:endParaRPr>
          </a:p>
        </p:txBody>
      </p:sp>
      <p:sp>
        <p:nvSpPr>
          <p:cNvPr id="131" name="テキスト ボックス 130">
            <a:extLst>
              <a:ext uri="{FF2B5EF4-FFF2-40B4-BE49-F238E27FC236}">
                <a16:creationId xmlns:a16="http://schemas.microsoft.com/office/drawing/2014/main" id="{80A5C3CA-BD02-377C-9C51-09C40C925E09}"/>
              </a:ext>
            </a:extLst>
          </p:cNvPr>
          <p:cNvSpPr txBox="1"/>
          <p:nvPr/>
        </p:nvSpPr>
        <p:spPr>
          <a:xfrm>
            <a:off x="612147" y="1468467"/>
            <a:ext cx="3640212" cy="246221"/>
          </a:xfrm>
          <a:prstGeom prst="rect">
            <a:avLst/>
          </a:prstGeom>
          <a:noFill/>
        </p:spPr>
        <p:txBody>
          <a:bodyPr wrap="square">
            <a:spAutoFit/>
          </a:bodyPr>
          <a:lstStyle/>
          <a:p>
            <a:r>
              <a:rPr lang="ja-JP" altLang="en-US" sz="1000">
                <a:solidFill>
                  <a:schemeClr val="accent2">
                    <a:lumMod val="75000"/>
                  </a:schemeClr>
                </a:solidFill>
                <a:latin typeface="Meiryo" panose="020B0604030504040204" pitchFamily="34" charset="-128"/>
                <a:ea typeface="Meiryo" panose="020B0604030504040204" pitchFamily="34" charset="-128"/>
              </a:rPr>
              <a:t>タスクごとに学習のための大規模な計算が必要</a:t>
            </a:r>
            <a:endParaRPr lang="ja-JP" altLang="en-US" sz="1000">
              <a:solidFill>
                <a:schemeClr val="accent2">
                  <a:lumMod val="75000"/>
                </a:schemeClr>
              </a:solidFill>
            </a:endParaRPr>
          </a:p>
        </p:txBody>
      </p:sp>
      <p:sp>
        <p:nvSpPr>
          <p:cNvPr id="135" name="テキスト ボックス 134">
            <a:extLst>
              <a:ext uri="{FF2B5EF4-FFF2-40B4-BE49-F238E27FC236}">
                <a16:creationId xmlns:a16="http://schemas.microsoft.com/office/drawing/2014/main" id="{85759A2F-8800-3C80-A329-FDD0F1189247}"/>
              </a:ext>
            </a:extLst>
          </p:cNvPr>
          <p:cNvSpPr txBox="1"/>
          <p:nvPr/>
        </p:nvSpPr>
        <p:spPr>
          <a:xfrm>
            <a:off x="1140875" y="837753"/>
            <a:ext cx="2339102" cy="461665"/>
          </a:xfrm>
          <a:prstGeom prst="rect">
            <a:avLst/>
          </a:prstGeom>
          <a:noFill/>
        </p:spPr>
        <p:txBody>
          <a:bodyPr wrap="none" rtlCol="0">
            <a:spAutoFit/>
          </a:bodyPr>
          <a:lstStyle/>
          <a:p>
            <a:pPr algn="ctr"/>
            <a:r>
              <a:rPr kumimoji="1" lang="ja-JP" altLang="en-US" sz="2400" b="1">
                <a:solidFill>
                  <a:schemeClr val="accent2">
                    <a:lumMod val="75000"/>
                  </a:schemeClr>
                </a:solidFill>
                <a:latin typeface="Meiryo" panose="020B0604030504040204" pitchFamily="34" charset="-128"/>
                <a:ea typeface="Meiryo" panose="020B0604030504040204" pitchFamily="34" charset="-128"/>
              </a:rPr>
              <a:t>従来の機械学習</a:t>
            </a:r>
          </a:p>
        </p:txBody>
      </p:sp>
      <p:sp>
        <p:nvSpPr>
          <p:cNvPr id="136" name="テキスト ボックス 135">
            <a:extLst>
              <a:ext uri="{FF2B5EF4-FFF2-40B4-BE49-F238E27FC236}">
                <a16:creationId xmlns:a16="http://schemas.microsoft.com/office/drawing/2014/main" id="{E7A119EA-96E9-F8B3-5349-7EF1307415A9}"/>
              </a:ext>
            </a:extLst>
          </p:cNvPr>
          <p:cNvSpPr txBox="1"/>
          <p:nvPr/>
        </p:nvSpPr>
        <p:spPr>
          <a:xfrm>
            <a:off x="4899297" y="837676"/>
            <a:ext cx="3877985" cy="461665"/>
          </a:xfrm>
          <a:prstGeom prst="rect">
            <a:avLst/>
          </a:prstGeom>
          <a:noFill/>
        </p:spPr>
        <p:txBody>
          <a:bodyPr wrap="none" rtlCol="0">
            <a:spAutoFit/>
          </a:bodyPr>
          <a:lstStyle/>
          <a:p>
            <a:pPr algn="ctr"/>
            <a:r>
              <a:rPr kumimoji="1" lang="ja-JP" altLang="en-US" sz="2400" b="1">
                <a:solidFill>
                  <a:schemeClr val="accent6">
                    <a:lumMod val="75000"/>
                  </a:schemeClr>
                </a:solidFill>
                <a:latin typeface="Meiryo" panose="020B0604030504040204" pitchFamily="34" charset="-128"/>
                <a:ea typeface="Meiryo" panose="020B0604030504040204" pitchFamily="34" charset="-128"/>
              </a:rPr>
              <a:t>基盤モデルによる機械学習</a:t>
            </a:r>
          </a:p>
        </p:txBody>
      </p:sp>
    </p:spTree>
    <p:extLst>
      <p:ext uri="{BB962C8B-B14F-4D97-AF65-F5344CB8AC3E}">
        <p14:creationId xmlns:p14="http://schemas.microsoft.com/office/powerpoint/2010/main" val="405930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p:cTn id="12" dur="500" fill="hold"/>
                                        <p:tgtEl>
                                          <p:spTgt spid="44"/>
                                        </p:tgtEl>
                                        <p:attrNameLst>
                                          <p:attrName>ppt_w</p:attrName>
                                        </p:attrNameLst>
                                      </p:cBhvr>
                                      <p:tavLst>
                                        <p:tav tm="0">
                                          <p:val>
                                            <p:fltVal val="0"/>
                                          </p:val>
                                        </p:tav>
                                        <p:tav tm="100000">
                                          <p:val>
                                            <p:strVal val="#ppt_w"/>
                                          </p:val>
                                        </p:tav>
                                      </p:tavLst>
                                    </p:anim>
                                    <p:anim calcmode="lin" valueType="num">
                                      <p:cBhvr>
                                        <p:cTn id="13" dur="500" fill="hold"/>
                                        <p:tgtEl>
                                          <p:spTgt spid="44"/>
                                        </p:tgtEl>
                                        <p:attrNameLst>
                                          <p:attrName>ppt_h</p:attrName>
                                        </p:attrNameLst>
                                      </p:cBhvr>
                                      <p:tavLst>
                                        <p:tav tm="0">
                                          <p:val>
                                            <p:fltVal val="0"/>
                                          </p:val>
                                        </p:tav>
                                        <p:tav tm="100000">
                                          <p:val>
                                            <p:strVal val="#ppt_h"/>
                                          </p:val>
                                        </p:tav>
                                      </p:tavLst>
                                    </p:anim>
                                    <p:animEffect transition="in" filter="fade">
                                      <p:cBhvr>
                                        <p:cTn id="14" dur="500"/>
                                        <p:tgtEl>
                                          <p:spTgt spid="4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ppt_w</p:attrName>
                                        </p:attrNameLst>
                                      </p:cBhvr>
                                      <p:tavLst>
                                        <p:tav tm="0">
                                          <p:val>
                                            <p:fltVal val="0"/>
                                          </p:val>
                                        </p:tav>
                                        <p:tav tm="100000">
                                          <p:val>
                                            <p:strVal val="#ppt_w"/>
                                          </p:val>
                                        </p:tav>
                                      </p:tavLst>
                                    </p:anim>
                                    <p:anim calcmode="lin" valueType="num">
                                      <p:cBhvr>
                                        <p:cTn id="43" dur="500" fill="hold"/>
                                        <p:tgtEl>
                                          <p:spTgt spid="23"/>
                                        </p:tgtEl>
                                        <p:attrNameLst>
                                          <p:attrName>ppt_h</p:attrName>
                                        </p:attrNameLst>
                                      </p:cBhvr>
                                      <p:tavLst>
                                        <p:tav tm="0">
                                          <p:val>
                                            <p:fltVal val="0"/>
                                          </p:val>
                                        </p:tav>
                                        <p:tav tm="100000">
                                          <p:val>
                                            <p:strVal val="#ppt_h"/>
                                          </p:val>
                                        </p:tav>
                                      </p:tavLst>
                                    </p:anim>
                                    <p:animEffect transition="in" filter="fade">
                                      <p:cBhvr>
                                        <p:cTn id="44" dur="500"/>
                                        <p:tgtEl>
                                          <p:spTgt spid="2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p:cTn id="47" dur="500" fill="hold"/>
                                        <p:tgtEl>
                                          <p:spTgt spid="29"/>
                                        </p:tgtEl>
                                        <p:attrNameLst>
                                          <p:attrName>ppt_w</p:attrName>
                                        </p:attrNameLst>
                                      </p:cBhvr>
                                      <p:tavLst>
                                        <p:tav tm="0">
                                          <p:val>
                                            <p:fltVal val="0"/>
                                          </p:val>
                                        </p:tav>
                                        <p:tav tm="100000">
                                          <p:val>
                                            <p:strVal val="#ppt_w"/>
                                          </p:val>
                                        </p:tav>
                                      </p:tavLst>
                                    </p:anim>
                                    <p:anim calcmode="lin" valueType="num">
                                      <p:cBhvr>
                                        <p:cTn id="48" dur="500" fill="hold"/>
                                        <p:tgtEl>
                                          <p:spTgt spid="29"/>
                                        </p:tgtEl>
                                        <p:attrNameLst>
                                          <p:attrName>ppt_h</p:attrName>
                                        </p:attrNameLst>
                                      </p:cBhvr>
                                      <p:tavLst>
                                        <p:tav tm="0">
                                          <p:val>
                                            <p:fltVal val="0"/>
                                          </p:val>
                                        </p:tav>
                                        <p:tav tm="100000">
                                          <p:val>
                                            <p:strVal val="#ppt_h"/>
                                          </p:val>
                                        </p:tav>
                                      </p:tavLst>
                                    </p:anim>
                                    <p:animEffect transition="in" filter="fade">
                                      <p:cBhvr>
                                        <p:cTn id="49" dur="500"/>
                                        <p:tgtEl>
                                          <p:spTgt spid="29"/>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 calcmode="lin" valueType="num">
                                      <p:cBhvr>
                                        <p:cTn id="52" dur="500" fill="hold"/>
                                        <p:tgtEl>
                                          <p:spTgt spid="35"/>
                                        </p:tgtEl>
                                        <p:attrNameLst>
                                          <p:attrName>ppt_w</p:attrName>
                                        </p:attrNameLst>
                                      </p:cBhvr>
                                      <p:tavLst>
                                        <p:tav tm="0">
                                          <p:val>
                                            <p:fltVal val="0"/>
                                          </p:val>
                                        </p:tav>
                                        <p:tav tm="100000">
                                          <p:val>
                                            <p:strVal val="#ppt_w"/>
                                          </p:val>
                                        </p:tav>
                                      </p:tavLst>
                                    </p:anim>
                                    <p:anim calcmode="lin" valueType="num">
                                      <p:cBhvr>
                                        <p:cTn id="53" dur="500" fill="hold"/>
                                        <p:tgtEl>
                                          <p:spTgt spid="35"/>
                                        </p:tgtEl>
                                        <p:attrNameLst>
                                          <p:attrName>ppt_h</p:attrName>
                                        </p:attrNameLst>
                                      </p:cBhvr>
                                      <p:tavLst>
                                        <p:tav tm="0">
                                          <p:val>
                                            <p:fltVal val="0"/>
                                          </p:val>
                                        </p:tav>
                                        <p:tav tm="100000">
                                          <p:val>
                                            <p:strVal val="#ppt_h"/>
                                          </p:val>
                                        </p:tav>
                                      </p:tavLst>
                                    </p:anim>
                                    <p:animEffect transition="in" filter="fade">
                                      <p:cBhvr>
                                        <p:cTn id="54" dur="500"/>
                                        <p:tgtEl>
                                          <p:spTgt spid="35"/>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 calcmode="lin" valueType="num">
                                      <p:cBhvr>
                                        <p:cTn id="57" dur="500" fill="hold"/>
                                        <p:tgtEl>
                                          <p:spTgt spid="36"/>
                                        </p:tgtEl>
                                        <p:attrNameLst>
                                          <p:attrName>ppt_w</p:attrName>
                                        </p:attrNameLst>
                                      </p:cBhvr>
                                      <p:tavLst>
                                        <p:tav tm="0">
                                          <p:val>
                                            <p:fltVal val="0"/>
                                          </p:val>
                                        </p:tav>
                                        <p:tav tm="100000">
                                          <p:val>
                                            <p:strVal val="#ppt_w"/>
                                          </p:val>
                                        </p:tav>
                                      </p:tavLst>
                                    </p:anim>
                                    <p:anim calcmode="lin" valueType="num">
                                      <p:cBhvr>
                                        <p:cTn id="58" dur="500" fill="hold"/>
                                        <p:tgtEl>
                                          <p:spTgt spid="36"/>
                                        </p:tgtEl>
                                        <p:attrNameLst>
                                          <p:attrName>ppt_h</p:attrName>
                                        </p:attrNameLst>
                                      </p:cBhvr>
                                      <p:tavLst>
                                        <p:tav tm="0">
                                          <p:val>
                                            <p:fltVal val="0"/>
                                          </p:val>
                                        </p:tav>
                                        <p:tav tm="100000">
                                          <p:val>
                                            <p:strVal val="#ppt_h"/>
                                          </p:val>
                                        </p:tav>
                                      </p:tavLst>
                                    </p:anim>
                                    <p:animEffect transition="in" filter="fade">
                                      <p:cBhvr>
                                        <p:cTn id="59" dur="500"/>
                                        <p:tgtEl>
                                          <p:spTgt spid="36"/>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p:cTn id="62" dur="500" fill="hold"/>
                                        <p:tgtEl>
                                          <p:spTgt spid="37"/>
                                        </p:tgtEl>
                                        <p:attrNameLst>
                                          <p:attrName>ppt_w</p:attrName>
                                        </p:attrNameLst>
                                      </p:cBhvr>
                                      <p:tavLst>
                                        <p:tav tm="0">
                                          <p:val>
                                            <p:fltVal val="0"/>
                                          </p:val>
                                        </p:tav>
                                        <p:tav tm="100000">
                                          <p:val>
                                            <p:strVal val="#ppt_w"/>
                                          </p:val>
                                        </p:tav>
                                      </p:tavLst>
                                    </p:anim>
                                    <p:anim calcmode="lin" valueType="num">
                                      <p:cBhvr>
                                        <p:cTn id="63" dur="500" fill="hold"/>
                                        <p:tgtEl>
                                          <p:spTgt spid="37"/>
                                        </p:tgtEl>
                                        <p:attrNameLst>
                                          <p:attrName>ppt_h</p:attrName>
                                        </p:attrNameLst>
                                      </p:cBhvr>
                                      <p:tavLst>
                                        <p:tav tm="0">
                                          <p:val>
                                            <p:fltVal val="0"/>
                                          </p:val>
                                        </p:tav>
                                        <p:tav tm="100000">
                                          <p:val>
                                            <p:strVal val="#ppt_h"/>
                                          </p:val>
                                        </p:tav>
                                      </p:tavLst>
                                    </p:anim>
                                    <p:animEffect transition="in" filter="fade">
                                      <p:cBhvr>
                                        <p:cTn id="64" dur="500"/>
                                        <p:tgtEl>
                                          <p:spTgt spid="37"/>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anim calcmode="lin" valueType="num">
                                      <p:cBhvr>
                                        <p:cTn id="67" dur="500" fill="hold"/>
                                        <p:tgtEl>
                                          <p:spTgt spid="38"/>
                                        </p:tgtEl>
                                        <p:attrNameLst>
                                          <p:attrName>ppt_w</p:attrName>
                                        </p:attrNameLst>
                                      </p:cBhvr>
                                      <p:tavLst>
                                        <p:tav tm="0">
                                          <p:val>
                                            <p:fltVal val="0"/>
                                          </p:val>
                                        </p:tav>
                                        <p:tav tm="100000">
                                          <p:val>
                                            <p:strVal val="#ppt_w"/>
                                          </p:val>
                                        </p:tav>
                                      </p:tavLst>
                                    </p:anim>
                                    <p:anim calcmode="lin" valueType="num">
                                      <p:cBhvr>
                                        <p:cTn id="68" dur="500" fill="hold"/>
                                        <p:tgtEl>
                                          <p:spTgt spid="38"/>
                                        </p:tgtEl>
                                        <p:attrNameLst>
                                          <p:attrName>ppt_h</p:attrName>
                                        </p:attrNameLst>
                                      </p:cBhvr>
                                      <p:tavLst>
                                        <p:tav tm="0">
                                          <p:val>
                                            <p:fltVal val="0"/>
                                          </p:val>
                                        </p:tav>
                                        <p:tav tm="100000">
                                          <p:val>
                                            <p:strVal val="#ppt_h"/>
                                          </p:val>
                                        </p:tav>
                                      </p:tavLst>
                                    </p:anim>
                                    <p:animEffect transition="in" filter="fade">
                                      <p:cBhvr>
                                        <p:cTn id="69" dur="500"/>
                                        <p:tgtEl>
                                          <p:spTgt spid="38"/>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43"/>
                                        </p:tgtEl>
                                        <p:attrNameLst>
                                          <p:attrName>style.visibility</p:attrName>
                                        </p:attrNameLst>
                                      </p:cBhvr>
                                      <p:to>
                                        <p:strVal val="visible"/>
                                      </p:to>
                                    </p:set>
                                    <p:anim calcmode="lin" valueType="num">
                                      <p:cBhvr>
                                        <p:cTn id="72" dur="500" fill="hold"/>
                                        <p:tgtEl>
                                          <p:spTgt spid="43"/>
                                        </p:tgtEl>
                                        <p:attrNameLst>
                                          <p:attrName>ppt_w</p:attrName>
                                        </p:attrNameLst>
                                      </p:cBhvr>
                                      <p:tavLst>
                                        <p:tav tm="0">
                                          <p:val>
                                            <p:fltVal val="0"/>
                                          </p:val>
                                        </p:tav>
                                        <p:tav tm="100000">
                                          <p:val>
                                            <p:strVal val="#ppt_w"/>
                                          </p:val>
                                        </p:tav>
                                      </p:tavLst>
                                    </p:anim>
                                    <p:anim calcmode="lin" valueType="num">
                                      <p:cBhvr>
                                        <p:cTn id="73" dur="500" fill="hold"/>
                                        <p:tgtEl>
                                          <p:spTgt spid="43"/>
                                        </p:tgtEl>
                                        <p:attrNameLst>
                                          <p:attrName>ppt_h</p:attrName>
                                        </p:attrNameLst>
                                      </p:cBhvr>
                                      <p:tavLst>
                                        <p:tav tm="0">
                                          <p:val>
                                            <p:fltVal val="0"/>
                                          </p:val>
                                        </p:tav>
                                        <p:tav tm="100000">
                                          <p:val>
                                            <p:strVal val="#ppt_h"/>
                                          </p:val>
                                        </p:tav>
                                      </p:tavLst>
                                    </p:anim>
                                    <p:animEffect transition="in" filter="fade">
                                      <p:cBhvr>
                                        <p:cTn id="74" dur="500"/>
                                        <p:tgtEl>
                                          <p:spTgt spid="43"/>
                                        </p:tgtEl>
                                      </p:cBhvr>
                                    </p:animEffect>
                                  </p:childTnLst>
                                </p:cTn>
                              </p:par>
                              <p:par>
                                <p:cTn id="75" presetID="53" presetClass="entr" presetSubtype="16" fill="hold" nodeType="withEffect">
                                  <p:stCondLst>
                                    <p:cond delay="0"/>
                                  </p:stCondLst>
                                  <p:childTnLst>
                                    <p:set>
                                      <p:cBhvr>
                                        <p:cTn id="76" dur="1" fill="hold">
                                          <p:stCondLst>
                                            <p:cond delay="0"/>
                                          </p:stCondLst>
                                        </p:cTn>
                                        <p:tgtEl>
                                          <p:spTgt spid="54"/>
                                        </p:tgtEl>
                                        <p:attrNameLst>
                                          <p:attrName>style.visibility</p:attrName>
                                        </p:attrNameLst>
                                      </p:cBhvr>
                                      <p:to>
                                        <p:strVal val="visible"/>
                                      </p:to>
                                    </p:set>
                                    <p:anim calcmode="lin" valueType="num">
                                      <p:cBhvr>
                                        <p:cTn id="77" dur="500" fill="hold"/>
                                        <p:tgtEl>
                                          <p:spTgt spid="54"/>
                                        </p:tgtEl>
                                        <p:attrNameLst>
                                          <p:attrName>ppt_w</p:attrName>
                                        </p:attrNameLst>
                                      </p:cBhvr>
                                      <p:tavLst>
                                        <p:tav tm="0">
                                          <p:val>
                                            <p:fltVal val="0"/>
                                          </p:val>
                                        </p:tav>
                                        <p:tav tm="100000">
                                          <p:val>
                                            <p:strVal val="#ppt_w"/>
                                          </p:val>
                                        </p:tav>
                                      </p:tavLst>
                                    </p:anim>
                                    <p:anim calcmode="lin" valueType="num">
                                      <p:cBhvr>
                                        <p:cTn id="78" dur="500" fill="hold"/>
                                        <p:tgtEl>
                                          <p:spTgt spid="54"/>
                                        </p:tgtEl>
                                        <p:attrNameLst>
                                          <p:attrName>ppt_h</p:attrName>
                                        </p:attrNameLst>
                                      </p:cBhvr>
                                      <p:tavLst>
                                        <p:tav tm="0">
                                          <p:val>
                                            <p:fltVal val="0"/>
                                          </p:val>
                                        </p:tav>
                                        <p:tav tm="100000">
                                          <p:val>
                                            <p:strVal val="#ppt_h"/>
                                          </p:val>
                                        </p:tav>
                                      </p:tavLst>
                                    </p:anim>
                                    <p:animEffect transition="in" filter="fade">
                                      <p:cBhvr>
                                        <p:cTn id="79" dur="500"/>
                                        <p:tgtEl>
                                          <p:spTgt spid="54"/>
                                        </p:tgtEl>
                                      </p:cBhvr>
                                    </p:animEffect>
                                  </p:childTnLst>
                                </p:cTn>
                              </p:par>
                              <p:par>
                                <p:cTn id="80" presetID="53" presetClass="entr" presetSubtype="16" fill="hold" nodeType="withEffect">
                                  <p:stCondLst>
                                    <p:cond delay="0"/>
                                  </p:stCondLst>
                                  <p:childTnLst>
                                    <p:set>
                                      <p:cBhvr>
                                        <p:cTn id="81" dur="1" fill="hold">
                                          <p:stCondLst>
                                            <p:cond delay="0"/>
                                          </p:stCondLst>
                                        </p:cTn>
                                        <p:tgtEl>
                                          <p:spTgt spid="55"/>
                                        </p:tgtEl>
                                        <p:attrNameLst>
                                          <p:attrName>style.visibility</p:attrName>
                                        </p:attrNameLst>
                                      </p:cBhvr>
                                      <p:to>
                                        <p:strVal val="visible"/>
                                      </p:to>
                                    </p:set>
                                    <p:anim calcmode="lin" valueType="num">
                                      <p:cBhvr>
                                        <p:cTn id="82" dur="500" fill="hold"/>
                                        <p:tgtEl>
                                          <p:spTgt spid="55"/>
                                        </p:tgtEl>
                                        <p:attrNameLst>
                                          <p:attrName>ppt_w</p:attrName>
                                        </p:attrNameLst>
                                      </p:cBhvr>
                                      <p:tavLst>
                                        <p:tav tm="0">
                                          <p:val>
                                            <p:fltVal val="0"/>
                                          </p:val>
                                        </p:tav>
                                        <p:tav tm="100000">
                                          <p:val>
                                            <p:strVal val="#ppt_w"/>
                                          </p:val>
                                        </p:tav>
                                      </p:tavLst>
                                    </p:anim>
                                    <p:anim calcmode="lin" valueType="num">
                                      <p:cBhvr>
                                        <p:cTn id="83" dur="500" fill="hold"/>
                                        <p:tgtEl>
                                          <p:spTgt spid="55"/>
                                        </p:tgtEl>
                                        <p:attrNameLst>
                                          <p:attrName>ppt_h</p:attrName>
                                        </p:attrNameLst>
                                      </p:cBhvr>
                                      <p:tavLst>
                                        <p:tav tm="0">
                                          <p:val>
                                            <p:fltVal val="0"/>
                                          </p:val>
                                        </p:tav>
                                        <p:tav tm="100000">
                                          <p:val>
                                            <p:strVal val="#ppt_h"/>
                                          </p:val>
                                        </p:tav>
                                      </p:tavLst>
                                    </p:anim>
                                    <p:animEffect transition="in" filter="fade">
                                      <p:cBhvr>
                                        <p:cTn id="84" dur="500"/>
                                        <p:tgtEl>
                                          <p:spTgt spid="55"/>
                                        </p:tgtEl>
                                      </p:cBhvr>
                                    </p:animEffect>
                                  </p:childTnLst>
                                </p:cTn>
                              </p:par>
                              <p:par>
                                <p:cTn id="85" presetID="53" presetClass="entr" presetSubtype="16" fill="hold" nodeType="withEffect">
                                  <p:stCondLst>
                                    <p:cond delay="0"/>
                                  </p:stCondLst>
                                  <p:childTnLst>
                                    <p:set>
                                      <p:cBhvr>
                                        <p:cTn id="86" dur="1" fill="hold">
                                          <p:stCondLst>
                                            <p:cond delay="0"/>
                                          </p:stCondLst>
                                        </p:cTn>
                                        <p:tgtEl>
                                          <p:spTgt spid="58"/>
                                        </p:tgtEl>
                                        <p:attrNameLst>
                                          <p:attrName>style.visibility</p:attrName>
                                        </p:attrNameLst>
                                      </p:cBhvr>
                                      <p:to>
                                        <p:strVal val="visible"/>
                                      </p:to>
                                    </p:set>
                                    <p:anim calcmode="lin" valueType="num">
                                      <p:cBhvr>
                                        <p:cTn id="87" dur="500" fill="hold"/>
                                        <p:tgtEl>
                                          <p:spTgt spid="58"/>
                                        </p:tgtEl>
                                        <p:attrNameLst>
                                          <p:attrName>ppt_w</p:attrName>
                                        </p:attrNameLst>
                                      </p:cBhvr>
                                      <p:tavLst>
                                        <p:tav tm="0">
                                          <p:val>
                                            <p:fltVal val="0"/>
                                          </p:val>
                                        </p:tav>
                                        <p:tav tm="100000">
                                          <p:val>
                                            <p:strVal val="#ppt_w"/>
                                          </p:val>
                                        </p:tav>
                                      </p:tavLst>
                                    </p:anim>
                                    <p:anim calcmode="lin" valueType="num">
                                      <p:cBhvr>
                                        <p:cTn id="88" dur="500" fill="hold"/>
                                        <p:tgtEl>
                                          <p:spTgt spid="58"/>
                                        </p:tgtEl>
                                        <p:attrNameLst>
                                          <p:attrName>ppt_h</p:attrName>
                                        </p:attrNameLst>
                                      </p:cBhvr>
                                      <p:tavLst>
                                        <p:tav tm="0">
                                          <p:val>
                                            <p:fltVal val="0"/>
                                          </p:val>
                                        </p:tav>
                                        <p:tav tm="100000">
                                          <p:val>
                                            <p:strVal val="#ppt_h"/>
                                          </p:val>
                                        </p:tav>
                                      </p:tavLst>
                                    </p:anim>
                                    <p:animEffect transition="in" filter="fade">
                                      <p:cBhvr>
                                        <p:cTn id="89" dur="500"/>
                                        <p:tgtEl>
                                          <p:spTgt spid="58"/>
                                        </p:tgtEl>
                                      </p:cBhvr>
                                    </p:animEffect>
                                  </p:childTnLst>
                                </p:cTn>
                              </p:par>
                              <p:par>
                                <p:cTn id="90" presetID="53" presetClass="entr" presetSubtype="16" fill="hold" nodeType="withEffect">
                                  <p:stCondLst>
                                    <p:cond delay="0"/>
                                  </p:stCondLst>
                                  <p:childTnLst>
                                    <p:set>
                                      <p:cBhvr>
                                        <p:cTn id="91" dur="1" fill="hold">
                                          <p:stCondLst>
                                            <p:cond delay="0"/>
                                          </p:stCondLst>
                                        </p:cTn>
                                        <p:tgtEl>
                                          <p:spTgt spid="61"/>
                                        </p:tgtEl>
                                        <p:attrNameLst>
                                          <p:attrName>style.visibility</p:attrName>
                                        </p:attrNameLst>
                                      </p:cBhvr>
                                      <p:to>
                                        <p:strVal val="visible"/>
                                      </p:to>
                                    </p:set>
                                    <p:anim calcmode="lin" valueType="num">
                                      <p:cBhvr>
                                        <p:cTn id="92" dur="500" fill="hold"/>
                                        <p:tgtEl>
                                          <p:spTgt spid="61"/>
                                        </p:tgtEl>
                                        <p:attrNameLst>
                                          <p:attrName>ppt_w</p:attrName>
                                        </p:attrNameLst>
                                      </p:cBhvr>
                                      <p:tavLst>
                                        <p:tav tm="0">
                                          <p:val>
                                            <p:fltVal val="0"/>
                                          </p:val>
                                        </p:tav>
                                        <p:tav tm="100000">
                                          <p:val>
                                            <p:strVal val="#ppt_w"/>
                                          </p:val>
                                        </p:tav>
                                      </p:tavLst>
                                    </p:anim>
                                    <p:anim calcmode="lin" valueType="num">
                                      <p:cBhvr>
                                        <p:cTn id="93" dur="500" fill="hold"/>
                                        <p:tgtEl>
                                          <p:spTgt spid="61"/>
                                        </p:tgtEl>
                                        <p:attrNameLst>
                                          <p:attrName>ppt_h</p:attrName>
                                        </p:attrNameLst>
                                      </p:cBhvr>
                                      <p:tavLst>
                                        <p:tav tm="0">
                                          <p:val>
                                            <p:fltVal val="0"/>
                                          </p:val>
                                        </p:tav>
                                        <p:tav tm="100000">
                                          <p:val>
                                            <p:strVal val="#ppt_h"/>
                                          </p:val>
                                        </p:tav>
                                      </p:tavLst>
                                    </p:anim>
                                    <p:animEffect transition="in" filter="fade">
                                      <p:cBhvr>
                                        <p:cTn id="94" dur="500"/>
                                        <p:tgtEl>
                                          <p:spTgt spid="61"/>
                                        </p:tgtEl>
                                      </p:cBhvr>
                                    </p:animEffect>
                                  </p:childTnLst>
                                </p:cTn>
                              </p:par>
                              <p:par>
                                <p:cTn id="95" presetID="53" presetClass="entr" presetSubtype="16" fill="hold" nodeType="withEffect">
                                  <p:stCondLst>
                                    <p:cond delay="0"/>
                                  </p:stCondLst>
                                  <p:childTnLst>
                                    <p:set>
                                      <p:cBhvr>
                                        <p:cTn id="96" dur="1" fill="hold">
                                          <p:stCondLst>
                                            <p:cond delay="0"/>
                                          </p:stCondLst>
                                        </p:cTn>
                                        <p:tgtEl>
                                          <p:spTgt spid="62"/>
                                        </p:tgtEl>
                                        <p:attrNameLst>
                                          <p:attrName>style.visibility</p:attrName>
                                        </p:attrNameLst>
                                      </p:cBhvr>
                                      <p:to>
                                        <p:strVal val="visible"/>
                                      </p:to>
                                    </p:set>
                                    <p:anim calcmode="lin" valueType="num">
                                      <p:cBhvr>
                                        <p:cTn id="97" dur="500" fill="hold"/>
                                        <p:tgtEl>
                                          <p:spTgt spid="62"/>
                                        </p:tgtEl>
                                        <p:attrNameLst>
                                          <p:attrName>ppt_w</p:attrName>
                                        </p:attrNameLst>
                                      </p:cBhvr>
                                      <p:tavLst>
                                        <p:tav tm="0">
                                          <p:val>
                                            <p:fltVal val="0"/>
                                          </p:val>
                                        </p:tav>
                                        <p:tav tm="100000">
                                          <p:val>
                                            <p:strVal val="#ppt_w"/>
                                          </p:val>
                                        </p:tav>
                                      </p:tavLst>
                                    </p:anim>
                                    <p:anim calcmode="lin" valueType="num">
                                      <p:cBhvr>
                                        <p:cTn id="98" dur="500" fill="hold"/>
                                        <p:tgtEl>
                                          <p:spTgt spid="62"/>
                                        </p:tgtEl>
                                        <p:attrNameLst>
                                          <p:attrName>ppt_h</p:attrName>
                                        </p:attrNameLst>
                                      </p:cBhvr>
                                      <p:tavLst>
                                        <p:tav tm="0">
                                          <p:val>
                                            <p:fltVal val="0"/>
                                          </p:val>
                                        </p:tav>
                                        <p:tav tm="100000">
                                          <p:val>
                                            <p:strVal val="#ppt_h"/>
                                          </p:val>
                                        </p:tav>
                                      </p:tavLst>
                                    </p:anim>
                                    <p:animEffect transition="in" filter="fade">
                                      <p:cBhvr>
                                        <p:cTn id="99" dur="500"/>
                                        <p:tgtEl>
                                          <p:spTgt spid="62"/>
                                        </p:tgtEl>
                                      </p:cBhvr>
                                    </p:animEffect>
                                  </p:childTnLst>
                                </p:cTn>
                              </p:par>
                              <p:par>
                                <p:cTn id="100" presetID="53" presetClass="entr" presetSubtype="16" fill="hold" nodeType="withEffect">
                                  <p:stCondLst>
                                    <p:cond delay="0"/>
                                  </p:stCondLst>
                                  <p:childTnLst>
                                    <p:set>
                                      <p:cBhvr>
                                        <p:cTn id="101" dur="1" fill="hold">
                                          <p:stCondLst>
                                            <p:cond delay="0"/>
                                          </p:stCondLst>
                                        </p:cTn>
                                        <p:tgtEl>
                                          <p:spTgt spid="67"/>
                                        </p:tgtEl>
                                        <p:attrNameLst>
                                          <p:attrName>style.visibility</p:attrName>
                                        </p:attrNameLst>
                                      </p:cBhvr>
                                      <p:to>
                                        <p:strVal val="visible"/>
                                      </p:to>
                                    </p:set>
                                    <p:anim calcmode="lin" valueType="num">
                                      <p:cBhvr>
                                        <p:cTn id="102" dur="500" fill="hold"/>
                                        <p:tgtEl>
                                          <p:spTgt spid="67"/>
                                        </p:tgtEl>
                                        <p:attrNameLst>
                                          <p:attrName>ppt_w</p:attrName>
                                        </p:attrNameLst>
                                      </p:cBhvr>
                                      <p:tavLst>
                                        <p:tav tm="0">
                                          <p:val>
                                            <p:fltVal val="0"/>
                                          </p:val>
                                        </p:tav>
                                        <p:tav tm="100000">
                                          <p:val>
                                            <p:strVal val="#ppt_w"/>
                                          </p:val>
                                        </p:tav>
                                      </p:tavLst>
                                    </p:anim>
                                    <p:anim calcmode="lin" valueType="num">
                                      <p:cBhvr>
                                        <p:cTn id="103" dur="500" fill="hold"/>
                                        <p:tgtEl>
                                          <p:spTgt spid="67"/>
                                        </p:tgtEl>
                                        <p:attrNameLst>
                                          <p:attrName>ppt_h</p:attrName>
                                        </p:attrNameLst>
                                      </p:cBhvr>
                                      <p:tavLst>
                                        <p:tav tm="0">
                                          <p:val>
                                            <p:fltVal val="0"/>
                                          </p:val>
                                        </p:tav>
                                        <p:tav tm="100000">
                                          <p:val>
                                            <p:strVal val="#ppt_h"/>
                                          </p:val>
                                        </p:tav>
                                      </p:tavLst>
                                    </p:anim>
                                    <p:animEffect transition="in" filter="fade">
                                      <p:cBhvr>
                                        <p:cTn id="104" dur="500"/>
                                        <p:tgtEl>
                                          <p:spTgt spid="67"/>
                                        </p:tgtEl>
                                      </p:cBhvr>
                                    </p:animEffect>
                                  </p:childTnLst>
                                </p:cTn>
                              </p:par>
                              <p:par>
                                <p:cTn id="105" presetID="53" presetClass="entr" presetSubtype="16" fill="hold" nodeType="withEffect">
                                  <p:stCondLst>
                                    <p:cond delay="0"/>
                                  </p:stCondLst>
                                  <p:childTnLst>
                                    <p:set>
                                      <p:cBhvr>
                                        <p:cTn id="106" dur="1" fill="hold">
                                          <p:stCondLst>
                                            <p:cond delay="0"/>
                                          </p:stCondLst>
                                        </p:cTn>
                                        <p:tgtEl>
                                          <p:spTgt spid="68"/>
                                        </p:tgtEl>
                                        <p:attrNameLst>
                                          <p:attrName>style.visibility</p:attrName>
                                        </p:attrNameLst>
                                      </p:cBhvr>
                                      <p:to>
                                        <p:strVal val="visible"/>
                                      </p:to>
                                    </p:set>
                                    <p:anim calcmode="lin" valueType="num">
                                      <p:cBhvr>
                                        <p:cTn id="107" dur="500" fill="hold"/>
                                        <p:tgtEl>
                                          <p:spTgt spid="68"/>
                                        </p:tgtEl>
                                        <p:attrNameLst>
                                          <p:attrName>ppt_w</p:attrName>
                                        </p:attrNameLst>
                                      </p:cBhvr>
                                      <p:tavLst>
                                        <p:tav tm="0">
                                          <p:val>
                                            <p:fltVal val="0"/>
                                          </p:val>
                                        </p:tav>
                                        <p:tav tm="100000">
                                          <p:val>
                                            <p:strVal val="#ppt_w"/>
                                          </p:val>
                                        </p:tav>
                                      </p:tavLst>
                                    </p:anim>
                                    <p:anim calcmode="lin" valueType="num">
                                      <p:cBhvr>
                                        <p:cTn id="108" dur="500" fill="hold"/>
                                        <p:tgtEl>
                                          <p:spTgt spid="68"/>
                                        </p:tgtEl>
                                        <p:attrNameLst>
                                          <p:attrName>ppt_h</p:attrName>
                                        </p:attrNameLst>
                                      </p:cBhvr>
                                      <p:tavLst>
                                        <p:tav tm="0">
                                          <p:val>
                                            <p:fltVal val="0"/>
                                          </p:val>
                                        </p:tav>
                                        <p:tav tm="100000">
                                          <p:val>
                                            <p:strVal val="#ppt_h"/>
                                          </p:val>
                                        </p:tav>
                                      </p:tavLst>
                                    </p:anim>
                                    <p:animEffect transition="in" filter="fade">
                                      <p:cBhvr>
                                        <p:cTn id="109" dur="500"/>
                                        <p:tgtEl>
                                          <p:spTgt spid="68"/>
                                        </p:tgtEl>
                                      </p:cBhvr>
                                    </p:animEffect>
                                  </p:childTnLst>
                                </p:cTn>
                              </p:par>
                              <p:par>
                                <p:cTn id="110" presetID="53" presetClass="entr" presetSubtype="16" fill="hold" nodeType="withEffect">
                                  <p:stCondLst>
                                    <p:cond delay="0"/>
                                  </p:stCondLst>
                                  <p:childTnLst>
                                    <p:set>
                                      <p:cBhvr>
                                        <p:cTn id="111" dur="1" fill="hold">
                                          <p:stCondLst>
                                            <p:cond delay="0"/>
                                          </p:stCondLst>
                                        </p:cTn>
                                        <p:tgtEl>
                                          <p:spTgt spid="69"/>
                                        </p:tgtEl>
                                        <p:attrNameLst>
                                          <p:attrName>style.visibility</p:attrName>
                                        </p:attrNameLst>
                                      </p:cBhvr>
                                      <p:to>
                                        <p:strVal val="visible"/>
                                      </p:to>
                                    </p:set>
                                    <p:anim calcmode="lin" valueType="num">
                                      <p:cBhvr>
                                        <p:cTn id="112" dur="500" fill="hold"/>
                                        <p:tgtEl>
                                          <p:spTgt spid="69"/>
                                        </p:tgtEl>
                                        <p:attrNameLst>
                                          <p:attrName>ppt_w</p:attrName>
                                        </p:attrNameLst>
                                      </p:cBhvr>
                                      <p:tavLst>
                                        <p:tav tm="0">
                                          <p:val>
                                            <p:fltVal val="0"/>
                                          </p:val>
                                        </p:tav>
                                        <p:tav tm="100000">
                                          <p:val>
                                            <p:strVal val="#ppt_w"/>
                                          </p:val>
                                        </p:tav>
                                      </p:tavLst>
                                    </p:anim>
                                    <p:anim calcmode="lin" valueType="num">
                                      <p:cBhvr>
                                        <p:cTn id="113" dur="500" fill="hold"/>
                                        <p:tgtEl>
                                          <p:spTgt spid="69"/>
                                        </p:tgtEl>
                                        <p:attrNameLst>
                                          <p:attrName>ppt_h</p:attrName>
                                        </p:attrNameLst>
                                      </p:cBhvr>
                                      <p:tavLst>
                                        <p:tav tm="0">
                                          <p:val>
                                            <p:fltVal val="0"/>
                                          </p:val>
                                        </p:tav>
                                        <p:tav tm="100000">
                                          <p:val>
                                            <p:strVal val="#ppt_h"/>
                                          </p:val>
                                        </p:tav>
                                      </p:tavLst>
                                    </p:anim>
                                    <p:animEffect transition="in" filter="fade">
                                      <p:cBhvr>
                                        <p:cTn id="114" dur="500"/>
                                        <p:tgtEl>
                                          <p:spTgt spid="69"/>
                                        </p:tgtEl>
                                      </p:cBhvr>
                                    </p:animEffect>
                                  </p:childTnLst>
                                </p:cTn>
                              </p:par>
                              <p:par>
                                <p:cTn id="115" presetID="53" presetClass="entr" presetSubtype="16" fill="hold" nodeType="withEffect">
                                  <p:stCondLst>
                                    <p:cond delay="0"/>
                                  </p:stCondLst>
                                  <p:childTnLst>
                                    <p:set>
                                      <p:cBhvr>
                                        <p:cTn id="116" dur="1" fill="hold">
                                          <p:stCondLst>
                                            <p:cond delay="0"/>
                                          </p:stCondLst>
                                        </p:cTn>
                                        <p:tgtEl>
                                          <p:spTgt spid="70"/>
                                        </p:tgtEl>
                                        <p:attrNameLst>
                                          <p:attrName>style.visibility</p:attrName>
                                        </p:attrNameLst>
                                      </p:cBhvr>
                                      <p:to>
                                        <p:strVal val="visible"/>
                                      </p:to>
                                    </p:set>
                                    <p:anim calcmode="lin" valueType="num">
                                      <p:cBhvr>
                                        <p:cTn id="117" dur="500" fill="hold"/>
                                        <p:tgtEl>
                                          <p:spTgt spid="70"/>
                                        </p:tgtEl>
                                        <p:attrNameLst>
                                          <p:attrName>ppt_w</p:attrName>
                                        </p:attrNameLst>
                                      </p:cBhvr>
                                      <p:tavLst>
                                        <p:tav tm="0">
                                          <p:val>
                                            <p:fltVal val="0"/>
                                          </p:val>
                                        </p:tav>
                                        <p:tav tm="100000">
                                          <p:val>
                                            <p:strVal val="#ppt_w"/>
                                          </p:val>
                                        </p:tav>
                                      </p:tavLst>
                                    </p:anim>
                                    <p:anim calcmode="lin" valueType="num">
                                      <p:cBhvr>
                                        <p:cTn id="118" dur="500" fill="hold"/>
                                        <p:tgtEl>
                                          <p:spTgt spid="70"/>
                                        </p:tgtEl>
                                        <p:attrNameLst>
                                          <p:attrName>ppt_h</p:attrName>
                                        </p:attrNameLst>
                                      </p:cBhvr>
                                      <p:tavLst>
                                        <p:tav tm="0">
                                          <p:val>
                                            <p:fltVal val="0"/>
                                          </p:val>
                                        </p:tav>
                                        <p:tav tm="100000">
                                          <p:val>
                                            <p:strVal val="#ppt_h"/>
                                          </p:val>
                                        </p:tav>
                                      </p:tavLst>
                                    </p:anim>
                                    <p:animEffect transition="in" filter="fade">
                                      <p:cBhvr>
                                        <p:cTn id="119" dur="500"/>
                                        <p:tgtEl>
                                          <p:spTgt spid="70"/>
                                        </p:tgtEl>
                                      </p:cBhvr>
                                    </p:animEffect>
                                  </p:childTnLst>
                                </p:cTn>
                              </p:par>
                              <p:par>
                                <p:cTn id="120" presetID="53" presetClass="entr" presetSubtype="16" fill="hold" nodeType="withEffect">
                                  <p:stCondLst>
                                    <p:cond delay="0"/>
                                  </p:stCondLst>
                                  <p:childTnLst>
                                    <p:set>
                                      <p:cBhvr>
                                        <p:cTn id="121" dur="1" fill="hold">
                                          <p:stCondLst>
                                            <p:cond delay="0"/>
                                          </p:stCondLst>
                                        </p:cTn>
                                        <p:tgtEl>
                                          <p:spTgt spid="71"/>
                                        </p:tgtEl>
                                        <p:attrNameLst>
                                          <p:attrName>style.visibility</p:attrName>
                                        </p:attrNameLst>
                                      </p:cBhvr>
                                      <p:to>
                                        <p:strVal val="visible"/>
                                      </p:to>
                                    </p:set>
                                    <p:anim calcmode="lin" valueType="num">
                                      <p:cBhvr>
                                        <p:cTn id="122" dur="500" fill="hold"/>
                                        <p:tgtEl>
                                          <p:spTgt spid="71"/>
                                        </p:tgtEl>
                                        <p:attrNameLst>
                                          <p:attrName>ppt_w</p:attrName>
                                        </p:attrNameLst>
                                      </p:cBhvr>
                                      <p:tavLst>
                                        <p:tav tm="0">
                                          <p:val>
                                            <p:fltVal val="0"/>
                                          </p:val>
                                        </p:tav>
                                        <p:tav tm="100000">
                                          <p:val>
                                            <p:strVal val="#ppt_w"/>
                                          </p:val>
                                        </p:tav>
                                      </p:tavLst>
                                    </p:anim>
                                    <p:anim calcmode="lin" valueType="num">
                                      <p:cBhvr>
                                        <p:cTn id="123" dur="500" fill="hold"/>
                                        <p:tgtEl>
                                          <p:spTgt spid="71"/>
                                        </p:tgtEl>
                                        <p:attrNameLst>
                                          <p:attrName>ppt_h</p:attrName>
                                        </p:attrNameLst>
                                      </p:cBhvr>
                                      <p:tavLst>
                                        <p:tav tm="0">
                                          <p:val>
                                            <p:fltVal val="0"/>
                                          </p:val>
                                        </p:tav>
                                        <p:tav tm="100000">
                                          <p:val>
                                            <p:strVal val="#ppt_h"/>
                                          </p:val>
                                        </p:tav>
                                      </p:tavLst>
                                    </p:anim>
                                    <p:animEffect transition="in" filter="fade">
                                      <p:cBhvr>
                                        <p:cTn id="124" dur="500"/>
                                        <p:tgtEl>
                                          <p:spTgt spid="71"/>
                                        </p:tgtEl>
                                      </p:cBhvr>
                                    </p:animEffect>
                                  </p:childTnLst>
                                </p:cTn>
                              </p:par>
                              <p:par>
                                <p:cTn id="125" presetID="53" presetClass="entr" presetSubtype="16" fill="hold" grpId="0" nodeType="withEffect">
                                  <p:stCondLst>
                                    <p:cond delay="0"/>
                                  </p:stCondLst>
                                  <p:childTnLst>
                                    <p:set>
                                      <p:cBhvr>
                                        <p:cTn id="126" dur="1" fill="hold">
                                          <p:stCondLst>
                                            <p:cond delay="0"/>
                                          </p:stCondLst>
                                        </p:cTn>
                                        <p:tgtEl>
                                          <p:spTgt spid="122"/>
                                        </p:tgtEl>
                                        <p:attrNameLst>
                                          <p:attrName>style.visibility</p:attrName>
                                        </p:attrNameLst>
                                      </p:cBhvr>
                                      <p:to>
                                        <p:strVal val="visible"/>
                                      </p:to>
                                    </p:set>
                                    <p:anim calcmode="lin" valueType="num">
                                      <p:cBhvr>
                                        <p:cTn id="127" dur="500" fill="hold"/>
                                        <p:tgtEl>
                                          <p:spTgt spid="122"/>
                                        </p:tgtEl>
                                        <p:attrNameLst>
                                          <p:attrName>ppt_w</p:attrName>
                                        </p:attrNameLst>
                                      </p:cBhvr>
                                      <p:tavLst>
                                        <p:tav tm="0">
                                          <p:val>
                                            <p:fltVal val="0"/>
                                          </p:val>
                                        </p:tav>
                                        <p:tav tm="100000">
                                          <p:val>
                                            <p:strVal val="#ppt_w"/>
                                          </p:val>
                                        </p:tav>
                                      </p:tavLst>
                                    </p:anim>
                                    <p:anim calcmode="lin" valueType="num">
                                      <p:cBhvr>
                                        <p:cTn id="128" dur="500" fill="hold"/>
                                        <p:tgtEl>
                                          <p:spTgt spid="122"/>
                                        </p:tgtEl>
                                        <p:attrNameLst>
                                          <p:attrName>ppt_h</p:attrName>
                                        </p:attrNameLst>
                                      </p:cBhvr>
                                      <p:tavLst>
                                        <p:tav tm="0">
                                          <p:val>
                                            <p:fltVal val="0"/>
                                          </p:val>
                                        </p:tav>
                                        <p:tav tm="100000">
                                          <p:val>
                                            <p:strVal val="#ppt_h"/>
                                          </p:val>
                                        </p:tav>
                                      </p:tavLst>
                                    </p:anim>
                                    <p:animEffect transition="in" filter="fade">
                                      <p:cBhvr>
                                        <p:cTn id="129" dur="500"/>
                                        <p:tgtEl>
                                          <p:spTgt spid="122"/>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123"/>
                                        </p:tgtEl>
                                        <p:attrNameLst>
                                          <p:attrName>style.visibility</p:attrName>
                                        </p:attrNameLst>
                                      </p:cBhvr>
                                      <p:to>
                                        <p:strVal val="visible"/>
                                      </p:to>
                                    </p:set>
                                    <p:anim calcmode="lin" valueType="num">
                                      <p:cBhvr>
                                        <p:cTn id="132" dur="500" fill="hold"/>
                                        <p:tgtEl>
                                          <p:spTgt spid="123"/>
                                        </p:tgtEl>
                                        <p:attrNameLst>
                                          <p:attrName>ppt_w</p:attrName>
                                        </p:attrNameLst>
                                      </p:cBhvr>
                                      <p:tavLst>
                                        <p:tav tm="0">
                                          <p:val>
                                            <p:fltVal val="0"/>
                                          </p:val>
                                        </p:tav>
                                        <p:tav tm="100000">
                                          <p:val>
                                            <p:strVal val="#ppt_w"/>
                                          </p:val>
                                        </p:tav>
                                      </p:tavLst>
                                    </p:anim>
                                    <p:anim calcmode="lin" valueType="num">
                                      <p:cBhvr>
                                        <p:cTn id="133" dur="500" fill="hold"/>
                                        <p:tgtEl>
                                          <p:spTgt spid="123"/>
                                        </p:tgtEl>
                                        <p:attrNameLst>
                                          <p:attrName>ppt_h</p:attrName>
                                        </p:attrNameLst>
                                      </p:cBhvr>
                                      <p:tavLst>
                                        <p:tav tm="0">
                                          <p:val>
                                            <p:fltVal val="0"/>
                                          </p:val>
                                        </p:tav>
                                        <p:tav tm="100000">
                                          <p:val>
                                            <p:strVal val="#ppt_h"/>
                                          </p:val>
                                        </p:tav>
                                      </p:tavLst>
                                    </p:anim>
                                    <p:animEffect transition="in" filter="fade">
                                      <p:cBhvr>
                                        <p:cTn id="134" dur="500"/>
                                        <p:tgtEl>
                                          <p:spTgt spid="123"/>
                                        </p:tgtEl>
                                      </p:cBhvr>
                                    </p:animEffect>
                                  </p:childTnLst>
                                </p:cTn>
                              </p:par>
                              <p:par>
                                <p:cTn id="135" presetID="53" presetClass="entr" presetSubtype="16" fill="hold" grpId="0" nodeType="withEffect">
                                  <p:stCondLst>
                                    <p:cond delay="0"/>
                                  </p:stCondLst>
                                  <p:childTnLst>
                                    <p:set>
                                      <p:cBhvr>
                                        <p:cTn id="136" dur="1" fill="hold">
                                          <p:stCondLst>
                                            <p:cond delay="0"/>
                                          </p:stCondLst>
                                        </p:cTn>
                                        <p:tgtEl>
                                          <p:spTgt spid="126"/>
                                        </p:tgtEl>
                                        <p:attrNameLst>
                                          <p:attrName>style.visibility</p:attrName>
                                        </p:attrNameLst>
                                      </p:cBhvr>
                                      <p:to>
                                        <p:strVal val="visible"/>
                                      </p:to>
                                    </p:set>
                                    <p:anim calcmode="lin" valueType="num">
                                      <p:cBhvr>
                                        <p:cTn id="137" dur="500" fill="hold"/>
                                        <p:tgtEl>
                                          <p:spTgt spid="126"/>
                                        </p:tgtEl>
                                        <p:attrNameLst>
                                          <p:attrName>ppt_w</p:attrName>
                                        </p:attrNameLst>
                                      </p:cBhvr>
                                      <p:tavLst>
                                        <p:tav tm="0">
                                          <p:val>
                                            <p:fltVal val="0"/>
                                          </p:val>
                                        </p:tav>
                                        <p:tav tm="100000">
                                          <p:val>
                                            <p:strVal val="#ppt_w"/>
                                          </p:val>
                                        </p:tav>
                                      </p:tavLst>
                                    </p:anim>
                                    <p:anim calcmode="lin" valueType="num">
                                      <p:cBhvr>
                                        <p:cTn id="138" dur="500" fill="hold"/>
                                        <p:tgtEl>
                                          <p:spTgt spid="126"/>
                                        </p:tgtEl>
                                        <p:attrNameLst>
                                          <p:attrName>ppt_h</p:attrName>
                                        </p:attrNameLst>
                                      </p:cBhvr>
                                      <p:tavLst>
                                        <p:tav tm="0">
                                          <p:val>
                                            <p:fltVal val="0"/>
                                          </p:val>
                                        </p:tav>
                                        <p:tav tm="100000">
                                          <p:val>
                                            <p:strVal val="#ppt_h"/>
                                          </p:val>
                                        </p:tav>
                                      </p:tavLst>
                                    </p:anim>
                                    <p:animEffect transition="in" filter="fade">
                                      <p:cBhvr>
                                        <p:cTn id="139" dur="500"/>
                                        <p:tgtEl>
                                          <p:spTgt spid="126"/>
                                        </p:tgtEl>
                                      </p:cBhvr>
                                    </p:animEffect>
                                  </p:childTnLst>
                                </p:cTn>
                              </p:par>
                              <p:par>
                                <p:cTn id="140" presetID="53" presetClass="entr" presetSubtype="16" fill="hold" grpId="0" nodeType="withEffect">
                                  <p:stCondLst>
                                    <p:cond delay="0"/>
                                  </p:stCondLst>
                                  <p:childTnLst>
                                    <p:set>
                                      <p:cBhvr>
                                        <p:cTn id="141" dur="1" fill="hold">
                                          <p:stCondLst>
                                            <p:cond delay="0"/>
                                          </p:stCondLst>
                                        </p:cTn>
                                        <p:tgtEl>
                                          <p:spTgt spid="129"/>
                                        </p:tgtEl>
                                        <p:attrNameLst>
                                          <p:attrName>style.visibility</p:attrName>
                                        </p:attrNameLst>
                                      </p:cBhvr>
                                      <p:to>
                                        <p:strVal val="visible"/>
                                      </p:to>
                                    </p:set>
                                    <p:anim calcmode="lin" valueType="num">
                                      <p:cBhvr>
                                        <p:cTn id="142" dur="500" fill="hold"/>
                                        <p:tgtEl>
                                          <p:spTgt spid="129"/>
                                        </p:tgtEl>
                                        <p:attrNameLst>
                                          <p:attrName>ppt_w</p:attrName>
                                        </p:attrNameLst>
                                      </p:cBhvr>
                                      <p:tavLst>
                                        <p:tav tm="0">
                                          <p:val>
                                            <p:fltVal val="0"/>
                                          </p:val>
                                        </p:tav>
                                        <p:tav tm="100000">
                                          <p:val>
                                            <p:strVal val="#ppt_w"/>
                                          </p:val>
                                        </p:tav>
                                      </p:tavLst>
                                    </p:anim>
                                    <p:anim calcmode="lin" valueType="num">
                                      <p:cBhvr>
                                        <p:cTn id="143" dur="500" fill="hold"/>
                                        <p:tgtEl>
                                          <p:spTgt spid="129"/>
                                        </p:tgtEl>
                                        <p:attrNameLst>
                                          <p:attrName>ppt_h</p:attrName>
                                        </p:attrNameLst>
                                      </p:cBhvr>
                                      <p:tavLst>
                                        <p:tav tm="0">
                                          <p:val>
                                            <p:fltVal val="0"/>
                                          </p:val>
                                        </p:tav>
                                        <p:tav tm="100000">
                                          <p:val>
                                            <p:strVal val="#ppt_h"/>
                                          </p:val>
                                        </p:tav>
                                      </p:tavLst>
                                    </p:anim>
                                    <p:animEffect transition="in" filter="fade">
                                      <p:cBhvr>
                                        <p:cTn id="144" dur="500"/>
                                        <p:tgtEl>
                                          <p:spTgt spid="129"/>
                                        </p:tgtEl>
                                      </p:cBhvr>
                                    </p:animEffect>
                                  </p:childTnLst>
                                </p:cTn>
                              </p:par>
                              <p:par>
                                <p:cTn id="145" presetID="53" presetClass="entr" presetSubtype="16" fill="hold" grpId="0" nodeType="withEffect">
                                  <p:stCondLst>
                                    <p:cond delay="0"/>
                                  </p:stCondLst>
                                  <p:childTnLst>
                                    <p:set>
                                      <p:cBhvr>
                                        <p:cTn id="146" dur="1" fill="hold">
                                          <p:stCondLst>
                                            <p:cond delay="0"/>
                                          </p:stCondLst>
                                        </p:cTn>
                                        <p:tgtEl>
                                          <p:spTgt spid="136"/>
                                        </p:tgtEl>
                                        <p:attrNameLst>
                                          <p:attrName>style.visibility</p:attrName>
                                        </p:attrNameLst>
                                      </p:cBhvr>
                                      <p:to>
                                        <p:strVal val="visible"/>
                                      </p:to>
                                    </p:set>
                                    <p:anim calcmode="lin" valueType="num">
                                      <p:cBhvr>
                                        <p:cTn id="147" dur="500" fill="hold"/>
                                        <p:tgtEl>
                                          <p:spTgt spid="136"/>
                                        </p:tgtEl>
                                        <p:attrNameLst>
                                          <p:attrName>ppt_w</p:attrName>
                                        </p:attrNameLst>
                                      </p:cBhvr>
                                      <p:tavLst>
                                        <p:tav tm="0">
                                          <p:val>
                                            <p:fltVal val="0"/>
                                          </p:val>
                                        </p:tav>
                                        <p:tav tm="100000">
                                          <p:val>
                                            <p:strVal val="#ppt_w"/>
                                          </p:val>
                                        </p:tav>
                                      </p:tavLst>
                                    </p:anim>
                                    <p:anim calcmode="lin" valueType="num">
                                      <p:cBhvr>
                                        <p:cTn id="148" dur="500" fill="hold"/>
                                        <p:tgtEl>
                                          <p:spTgt spid="136"/>
                                        </p:tgtEl>
                                        <p:attrNameLst>
                                          <p:attrName>ppt_h</p:attrName>
                                        </p:attrNameLst>
                                      </p:cBhvr>
                                      <p:tavLst>
                                        <p:tav tm="0">
                                          <p:val>
                                            <p:fltVal val="0"/>
                                          </p:val>
                                        </p:tav>
                                        <p:tav tm="100000">
                                          <p:val>
                                            <p:strVal val="#ppt_h"/>
                                          </p:val>
                                        </p:tav>
                                      </p:tavLst>
                                    </p:anim>
                                    <p:animEffect transition="in" filter="fade">
                                      <p:cBhvr>
                                        <p:cTn id="149"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4" grpId="0" animBg="1"/>
      <p:bldP spid="13" grpId="0" animBg="1"/>
      <p:bldP spid="19" grpId="0" animBg="1"/>
      <p:bldP spid="20" grpId="0" animBg="1"/>
      <p:bldP spid="21" grpId="0" animBg="1"/>
      <p:bldP spid="22" grpId="0" animBg="1"/>
      <p:bldP spid="23" grpId="0" animBg="1"/>
      <p:bldP spid="29" grpId="0"/>
      <p:bldP spid="35" grpId="0"/>
      <p:bldP spid="36" grpId="0"/>
      <p:bldP spid="37" grpId="0"/>
      <p:bldP spid="38" grpId="0"/>
      <p:bldP spid="43" grpId="0"/>
      <p:bldP spid="122" grpId="0"/>
      <p:bldP spid="123" grpId="0"/>
      <p:bldP spid="126" grpId="0"/>
      <p:bldP spid="129" grpId="0"/>
      <p:bldP spid="1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chemeClr val="bg1"/>
                </a:solidFill>
                <a:latin typeface="Meiryo" panose="020B0604030504040204" pitchFamily="34" charset="-128"/>
                <a:ea typeface="Meiryo" panose="020B0604030504040204" pitchFamily="34" charset="-128"/>
                <a:cs typeface="Arial" pitchFamily="34" charset="0"/>
              </a:rPr>
              <a:t>AI</a:t>
            </a:r>
            <a:r>
              <a:rPr lang="ja-JP" altLang="en-US" sz="2400" dirty="0">
                <a:solidFill>
                  <a:schemeClr val="bg1"/>
                </a:solidFill>
                <a:latin typeface="Meiryo" panose="020B0604030504040204" pitchFamily="34" charset="-128"/>
                <a:ea typeface="Meiryo" panose="020B0604030504040204" pitchFamily="34" charset="-128"/>
                <a:cs typeface="Arial" pitchFamily="34" charset="0"/>
              </a:rPr>
              <a:t>の基本</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7820516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B9D4E1-9BAA-B630-FC94-AF4A246C79D2}"/>
              </a:ext>
            </a:extLst>
          </p:cNvPr>
          <p:cNvSpPr>
            <a:spLocks noGrp="1"/>
          </p:cNvSpPr>
          <p:nvPr>
            <p:ph type="title"/>
          </p:nvPr>
        </p:nvSpPr>
        <p:spPr/>
        <p:txBody>
          <a:bodyPr/>
          <a:lstStyle/>
          <a:p>
            <a:r>
              <a:rPr kumimoji="1" lang="ja-JP" altLang="en-US"/>
              <a:t>従来の機械学習モデルと基盤モデル</a:t>
            </a:r>
          </a:p>
        </p:txBody>
      </p:sp>
      <p:sp>
        <p:nvSpPr>
          <p:cNvPr id="3" name="正方形/長方形 2">
            <a:extLst>
              <a:ext uri="{FF2B5EF4-FFF2-40B4-BE49-F238E27FC236}">
                <a16:creationId xmlns:a16="http://schemas.microsoft.com/office/drawing/2014/main" id="{EC9C2A08-EABD-FCBC-D058-6AE56F4001C9}"/>
              </a:ext>
            </a:extLst>
          </p:cNvPr>
          <p:cNvSpPr/>
          <p:nvPr/>
        </p:nvSpPr>
        <p:spPr>
          <a:xfrm>
            <a:off x="1476008" y="3558363"/>
            <a:ext cx="692150" cy="249172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E776C5C7-ABB9-A4FB-9DA0-8FA26B5C48BE}"/>
              </a:ext>
            </a:extLst>
          </p:cNvPr>
          <p:cNvSpPr/>
          <p:nvPr/>
        </p:nvSpPr>
        <p:spPr>
          <a:xfrm>
            <a:off x="2244358" y="3558363"/>
            <a:ext cx="692150" cy="2491726"/>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76AEAE08-03F5-2702-5280-DE515DB6DE10}"/>
              </a:ext>
            </a:extLst>
          </p:cNvPr>
          <p:cNvSpPr/>
          <p:nvPr/>
        </p:nvSpPr>
        <p:spPr>
          <a:xfrm>
            <a:off x="3012708" y="3558363"/>
            <a:ext cx="692150" cy="2491726"/>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8C10D61A-422D-A3E2-1C18-1E192D76B888}"/>
              </a:ext>
            </a:extLst>
          </p:cNvPr>
          <p:cNvSpPr txBox="1"/>
          <p:nvPr/>
        </p:nvSpPr>
        <p:spPr>
          <a:xfrm>
            <a:off x="1482086" y="4520930"/>
            <a:ext cx="686072" cy="253916"/>
          </a:xfrm>
          <a:prstGeom prst="rect">
            <a:avLst/>
          </a:prstGeom>
          <a:noFill/>
        </p:spPr>
        <p:txBody>
          <a:bodyPr wrap="squar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タスク</a:t>
            </a:r>
            <a:r>
              <a:rPr kumimoji="1" lang="en-US" altLang="ja-JP" sz="1050" dirty="0">
                <a:solidFill>
                  <a:schemeClr val="bg1"/>
                </a:solidFill>
                <a:latin typeface="Meiryo" panose="020B0604030504040204" pitchFamily="34" charset="-128"/>
                <a:ea typeface="Meiryo" panose="020B0604030504040204" pitchFamily="34" charset="-128"/>
              </a:rPr>
              <a:t>A</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BC6DCA35-18E2-C5B8-248A-D2EF1D6C24F4}"/>
              </a:ext>
            </a:extLst>
          </p:cNvPr>
          <p:cNvSpPr txBox="1"/>
          <p:nvPr/>
        </p:nvSpPr>
        <p:spPr>
          <a:xfrm>
            <a:off x="2250436" y="4517839"/>
            <a:ext cx="686072" cy="253916"/>
          </a:xfrm>
          <a:prstGeom prst="rect">
            <a:avLst/>
          </a:prstGeom>
          <a:noFill/>
        </p:spPr>
        <p:txBody>
          <a:bodyPr wrap="squar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タスク</a:t>
            </a:r>
            <a:r>
              <a:rPr lang="en-US" altLang="ja-JP" sz="1050" dirty="0">
                <a:solidFill>
                  <a:schemeClr val="bg1"/>
                </a:solidFill>
                <a:latin typeface="Meiryo" panose="020B0604030504040204" pitchFamily="34" charset="-128"/>
                <a:ea typeface="Meiryo" panose="020B0604030504040204" pitchFamily="34" charset="-128"/>
              </a:rPr>
              <a:t>B</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91DC1B42-0ECC-B5A7-0FC2-DADF7CC558D6}"/>
              </a:ext>
            </a:extLst>
          </p:cNvPr>
          <p:cNvSpPr txBox="1"/>
          <p:nvPr/>
        </p:nvSpPr>
        <p:spPr>
          <a:xfrm>
            <a:off x="3012708" y="4517839"/>
            <a:ext cx="686072" cy="253916"/>
          </a:xfrm>
          <a:prstGeom prst="rect">
            <a:avLst/>
          </a:prstGeom>
          <a:noFill/>
        </p:spPr>
        <p:txBody>
          <a:bodyPr wrap="squar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タスク</a:t>
            </a:r>
            <a:r>
              <a:rPr kumimoji="1" lang="en-US" altLang="ja-JP" sz="1050" dirty="0">
                <a:solidFill>
                  <a:schemeClr val="bg1"/>
                </a:solidFill>
                <a:latin typeface="Meiryo" panose="020B0604030504040204" pitchFamily="34" charset="-128"/>
                <a:ea typeface="Meiryo" panose="020B0604030504040204" pitchFamily="34" charset="-128"/>
              </a:rPr>
              <a:t>C</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168A4B8C-DB5E-6A32-F6B8-1002CE800998}"/>
              </a:ext>
            </a:extLst>
          </p:cNvPr>
          <p:cNvSpPr txBox="1"/>
          <p:nvPr/>
        </p:nvSpPr>
        <p:spPr>
          <a:xfrm>
            <a:off x="1460445" y="4819552"/>
            <a:ext cx="723275" cy="253916"/>
          </a:xfrm>
          <a:prstGeom prst="rect">
            <a:avLst/>
          </a:prstGeom>
          <a:noFill/>
        </p:spPr>
        <p:txBody>
          <a:bodyPr wrap="non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個別学習</a:t>
            </a:r>
          </a:p>
        </p:txBody>
      </p:sp>
      <p:sp>
        <p:nvSpPr>
          <p:cNvPr id="29" name="テキスト ボックス 28">
            <a:extLst>
              <a:ext uri="{FF2B5EF4-FFF2-40B4-BE49-F238E27FC236}">
                <a16:creationId xmlns:a16="http://schemas.microsoft.com/office/drawing/2014/main" id="{8158B20A-D496-8700-A43E-17B4EC26A3CE}"/>
              </a:ext>
            </a:extLst>
          </p:cNvPr>
          <p:cNvSpPr txBox="1"/>
          <p:nvPr/>
        </p:nvSpPr>
        <p:spPr>
          <a:xfrm>
            <a:off x="2254196" y="4816461"/>
            <a:ext cx="723275" cy="253916"/>
          </a:xfrm>
          <a:prstGeom prst="rect">
            <a:avLst/>
          </a:prstGeom>
          <a:noFill/>
        </p:spPr>
        <p:txBody>
          <a:bodyPr wrap="non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個別学習</a:t>
            </a:r>
          </a:p>
        </p:txBody>
      </p:sp>
      <p:sp>
        <p:nvSpPr>
          <p:cNvPr id="30" name="テキスト ボックス 29">
            <a:extLst>
              <a:ext uri="{FF2B5EF4-FFF2-40B4-BE49-F238E27FC236}">
                <a16:creationId xmlns:a16="http://schemas.microsoft.com/office/drawing/2014/main" id="{0BC6B9CE-B777-60B5-8E53-55A2C896EA2F}"/>
              </a:ext>
            </a:extLst>
          </p:cNvPr>
          <p:cNvSpPr txBox="1"/>
          <p:nvPr/>
        </p:nvSpPr>
        <p:spPr>
          <a:xfrm>
            <a:off x="1750423" y="3026885"/>
            <a:ext cx="1665841" cy="253916"/>
          </a:xfrm>
          <a:prstGeom prst="rect">
            <a:avLst/>
          </a:prstGeom>
          <a:noFill/>
        </p:spPr>
        <p:txBody>
          <a:bodyPr wrap="none" rtlCol="0">
            <a:spAutoFit/>
          </a:bodyPr>
          <a:lstStyle/>
          <a:p>
            <a:pPr algn="ctr"/>
            <a:r>
              <a:rPr kumimoji="1" lang="ja-JP" altLang="en-US" sz="1050">
                <a:latin typeface="Meiryo" panose="020B0604030504040204" pitchFamily="34" charset="-128"/>
                <a:ea typeface="Meiryo" panose="020B0604030504040204" pitchFamily="34" charset="-128"/>
              </a:rPr>
              <a:t>教師データ：数百万件</a:t>
            </a:r>
            <a:r>
              <a:rPr kumimoji="1" lang="en-US" altLang="ja-JP" sz="1050" dirty="0">
                <a:latin typeface="Meiryo" panose="020B0604030504040204" pitchFamily="34" charset="-128"/>
                <a:ea typeface="Meiryo" panose="020B0604030504040204" pitchFamily="34" charset="-128"/>
              </a:rPr>
              <a:t>〜</a:t>
            </a:r>
            <a:endParaRPr kumimoji="1" lang="ja-JP" altLang="en-US" sz="1050">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A85D9E63-F5C2-C6CF-D531-C1B51A2679DA}"/>
              </a:ext>
            </a:extLst>
          </p:cNvPr>
          <p:cNvSpPr txBox="1"/>
          <p:nvPr/>
        </p:nvSpPr>
        <p:spPr>
          <a:xfrm>
            <a:off x="3012708" y="4806409"/>
            <a:ext cx="723275" cy="253916"/>
          </a:xfrm>
          <a:prstGeom prst="rect">
            <a:avLst/>
          </a:prstGeom>
          <a:noFill/>
        </p:spPr>
        <p:txBody>
          <a:bodyPr wrap="non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個別学習</a:t>
            </a:r>
          </a:p>
        </p:txBody>
      </p:sp>
      <p:sp>
        <p:nvSpPr>
          <p:cNvPr id="36" name="テキスト ボックス 35">
            <a:extLst>
              <a:ext uri="{FF2B5EF4-FFF2-40B4-BE49-F238E27FC236}">
                <a16:creationId xmlns:a16="http://schemas.microsoft.com/office/drawing/2014/main" id="{76451745-3BE8-E557-A1DB-475F03D7988D}"/>
              </a:ext>
            </a:extLst>
          </p:cNvPr>
          <p:cNvSpPr txBox="1"/>
          <p:nvPr/>
        </p:nvSpPr>
        <p:spPr>
          <a:xfrm>
            <a:off x="1690186" y="6217975"/>
            <a:ext cx="1800493" cy="369332"/>
          </a:xfrm>
          <a:prstGeom prst="rect">
            <a:avLst/>
          </a:prstGeom>
          <a:noFill/>
        </p:spPr>
        <p:txBody>
          <a:bodyPr wrap="none" rtlCol="0">
            <a:spAutoFit/>
          </a:bodyPr>
          <a:lstStyle/>
          <a:p>
            <a:pPr algn="ctr"/>
            <a:r>
              <a:rPr kumimoji="1" lang="ja-JP" altLang="en-US" b="1">
                <a:solidFill>
                  <a:schemeClr val="accent6">
                    <a:lumMod val="50000"/>
                  </a:schemeClr>
                </a:solidFill>
                <a:latin typeface="Meiryo" panose="020B0604030504040204" pitchFamily="34" charset="-128"/>
                <a:ea typeface="Meiryo" panose="020B0604030504040204" pitchFamily="34" charset="-128"/>
              </a:rPr>
              <a:t>従来の機械学習</a:t>
            </a:r>
          </a:p>
        </p:txBody>
      </p:sp>
      <p:sp>
        <p:nvSpPr>
          <p:cNvPr id="38" name="テキスト ボックス 37">
            <a:extLst>
              <a:ext uri="{FF2B5EF4-FFF2-40B4-BE49-F238E27FC236}">
                <a16:creationId xmlns:a16="http://schemas.microsoft.com/office/drawing/2014/main" id="{3833150A-8F6B-F296-60AA-7720B0ADA8F3}"/>
              </a:ext>
            </a:extLst>
          </p:cNvPr>
          <p:cNvSpPr txBox="1"/>
          <p:nvPr/>
        </p:nvSpPr>
        <p:spPr>
          <a:xfrm>
            <a:off x="1476008" y="911282"/>
            <a:ext cx="2275539" cy="1631216"/>
          </a:xfrm>
          <a:prstGeom prst="rect">
            <a:avLst/>
          </a:prstGeom>
          <a:noFill/>
        </p:spPr>
        <p:txBody>
          <a:bodyPr wrap="square" rtlCol="0">
            <a:spAutoFit/>
          </a:bodyPr>
          <a:lstStyle/>
          <a:p>
            <a:pPr algn="ctr"/>
            <a:r>
              <a:rPr lang="ja-JP" altLang="en-US" sz="1600" b="1">
                <a:latin typeface="Meiryo" panose="020B0604030504040204" pitchFamily="34" charset="-128"/>
                <a:ea typeface="Meiryo" panose="020B0604030504040204" pitchFamily="34" charset="-128"/>
              </a:rPr>
              <a:t>個別タスク専用モデル</a:t>
            </a:r>
            <a:endParaRPr lang="en-US" altLang="ja-JP" sz="1600" b="1" dirty="0">
              <a:latin typeface="Meiryo" panose="020B0604030504040204" pitchFamily="34" charset="-128"/>
              <a:ea typeface="Meiryo" panose="020B0604030504040204" pitchFamily="34" charset="-128"/>
            </a:endParaRPr>
          </a:p>
          <a:p>
            <a:pPr algn="ctr"/>
            <a:endParaRPr lang="en-US" altLang="ja-JP" sz="8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タスクごとに専門特化したモデル。</a:t>
            </a:r>
            <a:endParaRPr kumimoji="1"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タスク毎に個別に作る必要があり、大規模な計算リソースとデータ、専門知識や専門スキルを持つ人材が必要。</a:t>
            </a:r>
            <a:endParaRPr kumimoji="1" lang="ja-JP" altLang="en-US" sz="1200">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CC5885E6-5122-92C2-0BC3-CFB8D3D41069}"/>
              </a:ext>
            </a:extLst>
          </p:cNvPr>
          <p:cNvSpPr/>
          <p:nvPr/>
        </p:nvSpPr>
        <p:spPr>
          <a:xfrm>
            <a:off x="1482086" y="3289633"/>
            <a:ext cx="692150" cy="22402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7ED0029F-A05B-E332-5848-54740B282BE4}"/>
              </a:ext>
            </a:extLst>
          </p:cNvPr>
          <p:cNvSpPr/>
          <p:nvPr/>
        </p:nvSpPr>
        <p:spPr>
          <a:xfrm>
            <a:off x="3018786" y="3276346"/>
            <a:ext cx="686072" cy="23731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C7DCD26B-ED29-4B86-3ED3-83AAE74606D7}"/>
              </a:ext>
            </a:extLst>
          </p:cNvPr>
          <p:cNvSpPr txBox="1"/>
          <p:nvPr/>
        </p:nvSpPr>
        <p:spPr>
          <a:xfrm>
            <a:off x="1494242" y="3290393"/>
            <a:ext cx="686072" cy="253916"/>
          </a:xfrm>
          <a:prstGeom prst="rect">
            <a:avLst/>
          </a:prstGeom>
          <a:noFill/>
        </p:spPr>
        <p:txBody>
          <a:bodyPr wrap="squar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タスク</a:t>
            </a:r>
            <a:r>
              <a:rPr kumimoji="1" lang="en-US" altLang="ja-JP" sz="1050" dirty="0">
                <a:solidFill>
                  <a:schemeClr val="bg1"/>
                </a:solidFill>
                <a:latin typeface="Meiryo" panose="020B0604030504040204" pitchFamily="34" charset="-128"/>
                <a:ea typeface="Meiryo" panose="020B0604030504040204" pitchFamily="34" charset="-128"/>
              </a:rPr>
              <a:t>A</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C0D09473-388C-80A4-EDEF-DFAC47E5ED70}"/>
              </a:ext>
            </a:extLst>
          </p:cNvPr>
          <p:cNvSpPr txBox="1"/>
          <p:nvPr/>
        </p:nvSpPr>
        <p:spPr>
          <a:xfrm>
            <a:off x="2247397" y="3275856"/>
            <a:ext cx="686072" cy="253916"/>
          </a:xfrm>
          <a:prstGeom prst="rect">
            <a:avLst/>
          </a:prstGeom>
          <a:solidFill>
            <a:schemeClr val="accent1">
              <a:lumMod val="75000"/>
            </a:schemeClr>
          </a:solidFill>
        </p:spPr>
        <p:txBody>
          <a:bodyPr wrap="square" rtlCol="0">
            <a:spAutoFit/>
          </a:bodyPr>
          <a:lstStyle/>
          <a:p>
            <a:pPr algn="ct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27029708-7E18-338C-8DE8-5E6C6DDAFC51}"/>
              </a:ext>
            </a:extLst>
          </p:cNvPr>
          <p:cNvSpPr txBox="1"/>
          <p:nvPr/>
        </p:nvSpPr>
        <p:spPr>
          <a:xfrm>
            <a:off x="3007573" y="3290393"/>
            <a:ext cx="686072" cy="253916"/>
          </a:xfrm>
          <a:prstGeom prst="rect">
            <a:avLst/>
          </a:prstGeom>
          <a:noFill/>
        </p:spPr>
        <p:txBody>
          <a:bodyPr wrap="squar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タスク</a:t>
            </a:r>
            <a:r>
              <a:rPr kumimoji="1" lang="en-US" altLang="ja-JP" sz="1050" dirty="0">
                <a:solidFill>
                  <a:schemeClr val="bg1"/>
                </a:solidFill>
                <a:latin typeface="Meiryo" panose="020B0604030504040204" pitchFamily="34" charset="-128"/>
                <a:ea typeface="Meiryo" panose="020B0604030504040204" pitchFamily="34" charset="-128"/>
              </a:rPr>
              <a:t>C</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61D4778D-103F-B3CB-DABD-FB15181D7D0B}"/>
              </a:ext>
            </a:extLst>
          </p:cNvPr>
          <p:cNvSpPr txBox="1"/>
          <p:nvPr/>
        </p:nvSpPr>
        <p:spPr>
          <a:xfrm>
            <a:off x="2256043" y="3288409"/>
            <a:ext cx="686072" cy="253916"/>
          </a:xfrm>
          <a:prstGeom prst="rect">
            <a:avLst/>
          </a:prstGeom>
          <a:noFill/>
        </p:spPr>
        <p:txBody>
          <a:bodyPr wrap="squar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タスク</a:t>
            </a:r>
            <a:r>
              <a:rPr kumimoji="1" lang="en-US" altLang="ja-JP" sz="1050" dirty="0">
                <a:solidFill>
                  <a:schemeClr val="bg1"/>
                </a:solidFill>
                <a:latin typeface="Meiryo" panose="020B0604030504040204" pitchFamily="34" charset="-128"/>
                <a:ea typeface="Meiryo" panose="020B0604030504040204" pitchFamily="34" charset="-128"/>
              </a:rPr>
              <a:t>B</a:t>
            </a:r>
            <a:endParaRPr kumimoji="1" lang="ja-JP" altLang="en-US" sz="1050">
              <a:solidFill>
                <a:schemeClr val="bg1"/>
              </a:solidFill>
              <a:latin typeface="Meiryo" panose="020B0604030504040204" pitchFamily="34" charset="-128"/>
              <a:ea typeface="Meiryo" panose="020B0604030504040204" pitchFamily="34" charset="-128"/>
            </a:endParaRPr>
          </a:p>
        </p:txBody>
      </p:sp>
      <p:grpSp>
        <p:nvGrpSpPr>
          <p:cNvPr id="60" name="グループ化 59">
            <a:extLst>
              <a:ext uri="{FF2B5EF4-FFF2-40B4-BE49-F238E27FC236}">
                <a16:creationId xmlns:a16="http://schemas.microsoft.com/office/drawing/2014/main" id="{5D07F2FC-1B7B-F05B-8212-9BE88081E0C3}"/>
              </a:ext>
            </a:extLst>
          </p:cNvPr>
          <p:cNvGrpSpPr/>
          <p:nvPr/>
        </p:nvGrpSpPr>
        <p:grpSpPr>
          <a:xfrm>
            <a:off x="5394082" y="911282"/>
            <a:ext cx="2492990" cy="5680318"/>
            <a:chOff x="5394082" y="911282"/>
            <a:chExt cx="2492990" cy="5680318"/>
          </a:xfrm>
        </p:grpSpPr>
        <p:sp>
          <p:nvSpPr>
            <p:cNvPr id="13" name="正方形/長方形 12">
              <a:extLst>
                <a:ext uri="{FF2B5EF4-FFF2-40B4-BE49-F238E27FC236}">
                  <a16:creationId xmlns:a16="http://schemas.microsoft.com/office/drawing/2014/main" id="{35D520B3-3636-45B9-6908-DD1290CE86A9}"/>
                </a:ext>
              </a:extLst>
            </p:cNvPr>
            <p:cNvSpPr/>
            <p:nvPr/>
          </p:nvSpPr>
          <p:spPr>
            <a:xfrm>
              <a:off x="5529191" y="3558363"/>
              <a:ext cx="2228850" cy="249172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D1E1CD19-3EE7-9C1D-655F-518B09EB7CCF}"/>
                </a:ext>
              </a:extLst>
            </p:cNvPr>
            <p:cNvSpPr txBox="1"/>
            <p:nvPr/>
          </p:nvSpPr>
          <p:spPr>
            <a:xfrm>
              <a:off x="5810090" y="3871508"/>
              <a:ext cx="1569660"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大規模データ</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での事前学習</a:t>
              </a:r>
            </a:p>
          </p:txBody>
        </p:sp>
        <p:sp>
          <p:nvSpPr>
            <p:cNvPr id="37" name="テキスト ボックス 36">
              <a:extLst>
                <a:ext uri="{FF2B5EF4-FFF2-40B4-BE49-F238E27FC236}">
                  <a16:creationId xmlns:a16="http://schemas.microsoft.com/office/drawing/2014/main" id="{D7407BF8-19D5-9E8C-C685-A9074A8B26A7}"/>
                </a:ext>
              </a:extLst>
            </p:cNvPr>
            <p:cNvSpPr txBox="1"/>
            <p:nvPr/>
          </p:nvSpPr>
          <p:spPr>
            <a:xfrm>
              <a:off x="5394082" y="6222268"/>
              <a:ext cx="2492990" cy="369332"/>
            </a:xfrm>
            <a:prstGeom prst="rect">
              <a:avLst/>
            </a:prstGeom>
            <a:noFill/>
          </p:spPr>
          <p:txBody>
            <a:bodyPr wrap="none" rtlCol="0">
              <a:spAutoFit/>
            </a:bodyPr>
            <a:lstStyle/>
            <a:p>
              <a:pPr algn="ctr"/>
              <a:r>
                <a:rPr kumimoji="1" lang="ja-JP" altLang="en-US" b="1">
                  <a:solidFill>
                    <a:srgbClr val="0070C0"/>
                  </a:solidFill>
                  <a:latin typeface="Meiryo" panose="020B0604030504040204" pitchFamily="34" charset="-128"/>
                  <a:ea typeface="Meiryo" panose="020B0604030504040204" pitchFamily="34" charset="-128"/>
                </a:rPr>
                <a:t>基盤モデルの機械学習</a:t>
              </a:r>
            </a:p>
          </p:txBody>
        </p:sp>
        <p:sp>
          <p:nvSpPr>
            <p:cNvPr id="45" name="正方形/長方形 44">
              <a:extLst>
                <a:ext uri="{FF2B5EF4-FFF2-40B4-BE49-F238E27FC236}">
                  <a16:creationId xmlns:a16="http://schemas.microsoft.com/office/drawing/2014/main" id="{F3E5B7B6-E6B5-BDDC-6940-19793DC66446}"/>
                </a:ext>
              </a:extLst>
            </p:cNvPr>
            <p:cNvSpPr/>
            <p:nvPr/>
          </p:nvSpPr>
          <p:spPr>
            <a:xfrm>
              <a:off x="5596842" y="4694540"/>
              <a:ext cx="2085657" cy="112683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テキスト ボックス 48">
              <a:extLst>
                <a:ext uri="{FF2B5EF4-FFF2-40B4-BE49-F238E27FC236}">
                  <a16:creationId xmlns:a16="http://schemas.microsoft.com/office/drawing/2014/main" id="{ADEA7AA6-CD8A-D4B7-D2E8-9DB8CE889E48}"/>
                </a:ext>
              </a:extLst>
            </p:cNvPr>
            <p:cNvSpPr txBox="1"/>
            <p:nvPr/>
          </p:nvSpPr>
          <p:spPr>
            <a:xfrm>
              <a:off x="5801139" y="4808721"/>
              <a:ext cx="1620957" cy="43088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大規模言語モデル</a:t>
              </a:r>
              <a:endParaRPr kumimoji="1" lang="en-US" altLang="ja-JP" sz="1400" b="1" dirty="0">
                <a:solidFill>
                  <a:schemeClr val="bg1"/>
                </a:solidFill>
                <a:latin typeface="Meiryo" panose="020B0604030504040204" pitchFamily="34" charset="-128"/>
                <a:ea typeface="Meiryo" panose="020B0604030504040204" pitchFamily="34" charset="-128"/>
              </a:endParaRPr>
            </a:p>
            <a:p>
              <a:pPr algn="ctr"/>
              <a:r>
                <a:rPr lang="en-US" altLang="ja-JP" sz="800" dirty="0">
                  <a:solidFill>
                    <a:schemeClr val="bg1"/>
                  </a:solidFill>
                  <a:latin typeface="Meiryo" panose="020B0604030504040204" pitchFamily="34" charset="-128"/>
                  <a:ea typeface="Meiryo" panose="020B0604030504040204" pitchFamily="34" charset="-128"/>
                </a:rPr>
                <a:t>LLM</a:t>
              </a:r>
              <a:r>
                <a:rPr lang="ja-JP" altLang="en-US" sz="800">
                  <a:solidFill>
                    <a:schemeClr val="bg1"/>
                  </a:solidFill>
                  <a:latin typeface="Meiryo" panose="020B0604030504040204" pitchFamily="34" charset="-128"/>
                  <a:ea typeface="Meiryo" panose="020B0604030504040204" pitchFamily="34" charset="-128"/>
                </a:rPr>
                <a:t>：</a:t>
              </a:r>
              <a:r>
                <a:rPr lang="en-US" altLang="ja-JP" sz="800" dirty="0">
                  <a:solidFill>
                    <a:schemeClr val="bg1"/>
                  </a:solidFill>
                  <a:latin typeface="Meiryo" panose="020B0604030504040204" pitchFamily="34" charset="-128"/>
                  <a:ea typeface="Meiryo" panose="020B0604030504040204" pitchFamily="34" charset="-128"/>
                </a:rPr>
                <a:t>Large Language Model</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50" name="テキスト ボックス 49">
              <a:extLst>
                <a:ext uri="{FF2B5EF4-FFF2-40B4-BE49-F238E27FC236}">
                  <a16:creationId xmlns:a16="http://schemas.microsoft.com/office/drawing/2014/main" id="{96FFDB4C-20BC-0CC0-AA90-B50296D79725}"/>
                </a:ext>
              </a:extLst>
            </p:cNvPr>
            <p:cNvSpPr txBox="1"/>
            <p:nvPr/>
          </p:nvSpPr>
          <p:spPr>
            <a:xfrm>
              <a:off x="5767743" y="5303489"/>
              <a:ext cx="1654354" cy="430887"/>
            </a:xfrm>
            <a:prstGeom prst="rect">
              <a:avLst/>
            </a:prstGeom>
            <a:noFill/>
          </p:spPr>
          <p:txBody>
            <a:bodyPr wrap="square">
              <a:spAutoFit/>
            </a:bodyPr>
            <a:lstStyle/>
            <a:p>
              <a:r>
                <a:rPr lang="ja-JP" altLang="en-US" sz="1100">
                  <a:solidFill>
                    <a:schemeClr val="bg1"/>
                  </a:solidFill>
                  <a:latin typeface="Meiryo" panose="020B0604030504040204" pitchFamily="34" charset="-128"/>
                  <a:ea typeface="Meiryo" panose="020B0604030504040204" pitchFamily="34" charset="-128"/>
                </a:rPr>
                <a:t>大量のテキストを学習</a:t>
              </a:r>
              <a:endParaRPr lang="en-US" altLang="ja-JP" sz="1100" dirty="0">
                <a:solidFill>
                  <a:schemeClr val="bg1"/>
                </a:solidFill>
                <a:latin typeface="Meiryo" panose="020B0604030504040204" pitchFamily="34" charset="-128"/>
                <a:ea typeface="Meiryo" panose="020B0604030504040204" pitchFamily="34" charset="-128"/>
              </a:endParaRPr>
            </a:p>
            <a:p>
              <a:r>
                <a:rPr lang="ja-JP" altLang="en-US" sz="1100">
                  <a:solidFill>
                    <a:schemeClr val="bg1"/>
                  </a:solidFill>
                  <a:latin typeface="Meiryo" panose="020B0604030504040204" pitchFamily="34" charset="-128"/>
                  <a:ea typeface="Meiryo" panose="020B0604030504040204" pitchFamily="34" charset="-128"/>
                </a:rPr>
                <a:t>データとする。</a:t>
              </a:r>
              <a:endParaRPr lang="ja-JP" altLang="en-US" sz="1100"/>
            </a:p>
          </p:txBody>
        </p:sp>
        <p:sp>
          <p:nvSpPr>
            <p:cNvPr id="9" name="テキスト ボックス 8">
              <a:extLst>
                <a:ext uri="{FF2B5EF4-FFF2-40B4-BE49-F238E27FC236}">
                  <a16:creationId xmlns:a16="http://schemas.microsoft.com/office/drawing/2014/main" id="{FC18400B-1758-23F9-F024-22251E0EFCAE}"/>
                </a:ext>
              </a:extLst>
            </p:cNvPr>
            <p:cNvSpPr txBox="1"/>
            <p:nvPr/>
          </p:nvSpPr>
          <p:spPr>
            <a:xfrm>
              <a:off x="5502635" y="911282"/>
              <a:ext cx="2275539" cy="1631216"/>
            </a:xfrm>
            <a:prstGeom prst="rect">
              <a:avLst/>
            </a:prstGeom>
            <a:noFill/>
          </p:spPr>
          <p:txBody>
            <a:bodyPr wrap="square" rtlCol="0">
              <a:spAutoFit/>
            </a:bodyPr>
            <a:lstStyle/>
            <a:p>
              <a:pPr algn="ctr"/>
              <a:r>
                <a:rPr lang="ja-JP" altLang="en-US" sz="1600" b="1">
                  <a:latin typeface="Meiryo" panose="020B0604030504040204" pitchFamily="34" charset="-128"/>
                  <a:ea typeface="Meiryo" panose="020B0604030504040204" pitchFamily="34" charset="-128"/>
                </a:rPr>
                <a:t>汎用タスク対応モデル</a:t>
              </a:r>
              <a:endParaRPr lang="en-US" altLang="ja-JP" sz="1600" b="1" dirty="0">
                <a:latin typeface="Meiryo" panose="020B0604030504040204" pitchFamily="34" charset="-128"/>
                <a:ea typeface="Meiryo" panose="020B0604030504040204" pitchFamily="34" charset="-128"/>
              </a:endParaRPr>
            </a:p>
            <a:p>
              <a:endParaRPr lang="en-US" altLang="ja-JP" sz="8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様々なタスクに汎用的に対応できるモデル。</a:t>
              </a:r>
              <a:endParaRPr lang="en-US" altLang="ja-JP" sz="1200" dirty="0">
                <a:latin typeface="Meiryo" panose="020B0604030504040204" pitchFamily="34" charset="-128"/>
                <a:ea typeface="Meiryo" panose="020B0604030504040204" pitchFamily="34" charset="-128"/>
              </a:endParaRPr>
            </a:p>
            <a:p>
              <a:r>
                <a:rPr lang="ja-JP" altLang="en-US" sz="1200">
                  <a:solidFill>
                    <a:srgbClr val="FF0000"/>
                  </a:solidFill>
                  <a:latin typeface="Meiryo" panose="020B0604030504040204" pitchFamily="34" charset="-128"/>
                  <a:ea typeface="Meiryo" panose="020B0604030504040204" pitchFamily="34" charset="-128"/>
                </a:rPr>
                <a:t>個別に作る必要はないが、極めて大規模</a:t>
              </a:r>
              <a:r>
                <a:rPr lang="ja-JP" altLang="en-US" sz="1200">
                  <a:latin typeface="Meiryo" panose="020B0604030504040204" pitchFamily="34" charset="-128"/>
                  <a:ea typeface="Meiryo" panose="020B0604030504040204" pitchFamily="34" charset="-128"/>
                </a:rPr>
                <a:t>な計算リソースとデータが必要であり、高度な専門知識やスキルが必要。</a:t>
              </a:r>
              <a:endParaRPr kumimoji="1" lang="ja-JP" altLang="en-US" sz="1200">
                <a:latin typeface="Meiryo" panose="020B0604030504040204" pitchFamily="34" charset="-128"/>
                <a:ea typeface="Meiryo" panose="020B0604030504040204" pitchFamily="34" charset="-128"/>
              </a:endParaRPr>
            </a:p>
          </p:txBody>
        </p:sp>
        <p:sp>
          <p:nvSpPr>
            <p:cNvPr id="39" name="正方形/長方形 38">
              <a:extLst>
                <a:ext uri="{FF2B5EF4-FFF2-40B4-BE49-F238E27FC236}">
                  <a16:creationId xmlns:a16="http://schemas.microsoft.com/office/drawing/2014/main" id="{6609F30F-399E-90D6-3CF0-B4944F3F91C8}"/>
                </a:ext>
              </a:extLst>
            </p:cNvPr>
            <p:cNvSpPr/>
            <p:nvPr/>
          </p:nvSpPr>
          <p:spPr>
            <a:xfrm>
              <a:off x="5542360" y="3284312"/>
              <a:ext cx="692150" cy="22402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正方形/長方形 39">
              <a:extLst>
                <a:ext uri="{FF2B5EF4-FFF2-40B4-BE49-F238E27FC236}">
                  <a16:creationId xmlns:a16="http://schemas.microsoft.com/office/drawing/2014/main" id="{F92C17D9-F63B-6A53-EE8F-6D86A707FB16}"/>
                </a:ext>
              </a:extLst>
            </p:cNvPr>
            <p:cNvSpPr/>
            <p:nvPr/>
          </p:nvSpPr>
          <p:spPr>
            <a:xfrm>
              <a:off x="7079060" y="3271025"/>
              <a:ext cx="686072" cy="23731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a:extLst>
                <a:ext uri="{FF2B5EF4-FFF2-40B4-BE49-F238E27FC236}">
                  <a16:creationId xmlns:a16="http://schemas.microsoft.com/office/drawing/2014/main" id="{40C8E458-AC97-A2B8-89D8-7F3E93B6C55D}"/>
                </a:ext>
              </a:extLst>
            </p:cNvPr>
            <p:cNvSpPr txBox="1"/>
            <p:nvPr/>
          </p:nvSpPr>
          <p:spPr>
            <a:xfrm>
              <a:off x="5554516" y="3285072"/>
              <a:ext cx="686072" cy="253916"/>
            </a:xfrm>
            <a:prstGeom prst="rect">
              <a:avLst/>
            </a:prstGeom>
            <a:noFill/>
          </p:spPr>
          <p:txBody>
            <a:bodyPr wrap="squar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タスク</a:t>
              </a:r>
              <a:r>
                <a:rPr kumimoji="1" lang="en-US" altLang="ja-JP" sz="1050" dirty="0">
                  <a:solidFill>
                    <a:schemeClr val="bg1"/>
                  </a:solidFill>
                  <a:latin typeface="Meiryo" panose="020B0604030504040204" pitchFamily="34" charset="-128"/>
                  <a:ea typeface="Meiryo" panose="020B0604030504040204" pitchFamily="34" charset="-128"/>
                </a:rPr>
                <a:t>A</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3CC18DAD-6C95-2DA6-25FC-2209DB8A17D8}"/>
                </a:ext>
              </a:extLst>
            </p:cNvPr>
            <p:cNvSpPr txBox="1"/>
            <p:nvPr/>
          </p:nvSpPr>
          <p:spPr>
            <a:xfrm>
              <a:off x="6307671" y="3270535"/>
              <a:ext cx="686072" cy="253916"/>
            </a:xfrm>
            <a:prstGeom prst="rect">
              <a:avLst/>
            </a:prstGeom>
            <a:solidFill>
              <a:schemeClr val="accent1">
                <a:lumMod val="75000"/>
              </a:schemeClr>
            </a:solidFill>
          </p:spPr>
          <p:txBody>
            <a:bodyPr wrap="square" rtlCol="0">
              <a:spAutoFit/>
            </a:bodyPr>
            <a:lstStyle/>
            <a:p>
              <a:pPr algn="ct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47" name="テキスト ボックス 46">
              <a:extLst>
                <a:ext uri="{FF2B5EF4-FFF2-40B4-BE49-F238E27FC236}">
                  <a16:creationId xmlns:a16="http://schemas.microsoft.com/office/drawing/2014/main" id="{4F9AD05D-CEAC-D939-E0FF-2551AAEC8671}"/>
                </a:ext>
              </a:extLst>
            </p:cNvPr>
            <p:cNvSpPr txBox="1"/>
            <p:nvPr/>
          </p:nvSpPr>
          <p:spPr>
            <a:xfrm>
              <a:off x="7067847" y="3285072"/>
              <a:ext cx="686072" cy="253916"/>
            </a:xfrm>
            <a:prstGeom prst="rect">
              <a:avLst/>
            </a:prstGeom>
            <a:noFill/>
          </p:spPr>
          <p:txBody>
            <a:bodyPr wrap="squar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タスク</a:t>
              </a:r>
              <a:r>
                <a:rPr kumimoji="1" lang="en-US" altLang="ja-JP" sz="1050" dirty="0">
                  <a:solidFill>
                    <a:schemeClr val="bg1"/>
                  </a:solidFill>
                  <a:latin typeface="Meiryo" panose="020B0604030504040204" pitchFamily="34" charset="-128"/>
                  <a:ea typeface="Meiryo" panose="020B0604030504040204" pitchFamily="34" charset="-128"/>
                </a:rPr>
                <a:t>C</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52" name="テキスト ボックス 51">
              <a:extLst>
                <a:ext uri="{FF2B5EF4-FFF2-40B4-BE49-F238E27FC236}">
                  <a16:creationId xmlns:a16="http://schemas.microsoft.com/office/drawing/2014/main" id="{062EEE6D-8404-EAE3-8929-C7484A901F1B}"/>
                </a:ext>
              </a:extLst>
            </p:cNvPr>
            <p:cNvSpPr txBox="1"/>
            <p:nvPr/>
          </p:nvSpPr>
          <p:spPr>
            <a:xfrm>
              <a:off x="6316317" y="3283088"/>
              <a:ext cx="686072" cy="253916"/>
            </a:xfrm>
            <a:prstGeom prst="rect">
              <a:avLst/>
            </a:prstGeom>
            <a:noFill/>
          </p:spPr>
          <p:txBody>
            <a:bodyPr wrap="squar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タスク</a:t>
              </a:r>
              <a:r>
                <a:rPr kumimoji="1" lang="en-US" altLang="ja-JP" sz="1050" dirty="0">
                  <a:solidFill>
                    <a:schemeClr val="bg1"/>
                  </a:solidFill>
                  <a:latin typeface="Meiryo" panose="020B0604030504040204" pitchFamily="34" charset="-128"/>
                  <a:ea typeface="Meiryo" panose="020B0604030504040204" pitchFamily="34" charset="-128"/>
                </a:rPr>
                <a:t>B</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53" name="テキスト ボックス 52">
              <a:extLst>
                <a:ext uri="{FF2B5EF4-FFF2-40B4-BE49-F238E27FC236}">
                  <a16:creationId xmlns:a16="http://schemas.microsoft.com/office/drawing/2014/main" id="{AB7C67C2-B034-0802-620D-FD50D099B08D}"/>
                </a:ext>
              </a:extLst>
            </p:cNvPr>
            <p:cNvSpPr txBox="1"/>
            <p:nvPr/>
          </p:nvSpPr>
          <p:spPr>
            <a:xfrm>
              <a:off x="5826431" y="3026885"/>
              <a:ext cx="1665841" cy="253916"/>
            </a:xfrm>
            <a:prstGeom prst="rect">
              <a:avLst/>
            </a:prstGeom>
            <a:noFill/>
          </p:spPr>
          <p:txBody>
            <a:bodyPr wrap="none" rtlCol="0">
              <a:spAutoFit/>
            </a:bodyPr>
            <a:lstStyle/>
            <a:p>
              <a:pPr algn="ctr"/>
              <a:r>
                <a:rPr kumimoji="1" lang="ja-JP" altLang="en-US" sz="1050">
                  <a:latin typeface="Meiryo" panose="020B0604030504040204" pitchFamily="34" charset="-128"/>
                  <a:ea typeface="Meiryo" panose="020B0604030504040204" pitchFamily="34" charset="-128"/>
                </a:rPr>
                <a:t>教師データ：数十億件</a:t>
              </a:r>
              <a:r>
                <a:rPr kumimoji="1" lang="en-US" altLang="ja-JP" sz="1050" dirty="0">
                  <a:latin typeface="Meiryo" panose="020B0604030504040204" pitchFamily="34" charset="-128"/>
                  <a:ea typeface="Meiryo" panose="020B0604030504040204" pitchFamily="34" charset="-128"/>
                </a:rPr>
                <a:t>〜</a:t>
              </a:r>
              <a:endParaRPr kumimoji="1" lang="ja-JP" altLang="en-US" sz="1050">
                <a:latin typeface="Meiryo" panose="020B0604030504040204" pitchFamily="34" charset="-128"/>
                <a:ea typeface="Meiryo" panose="020B0604030504040204" pitchFamily="34" charset="-128"/>
              </a:endParaRPr>
            </a:p>
          </p:txBody>
        </p:sp>
      </p:grpSp>
      <p:sp>
        <p:nvSpPr>
          <p:cNvPr id="54" name="テキスト ボックス 53">
            <a:extLst>
              <a:ext uri="{FF2B5EF4-FFF2-40B4-BE49-F238E27FC236}">
                <a16:creationId xmlns:a16="http://schemas.microsoft.com/office/drawing/2014/main" id="{F1F509D7-FDAC-32E0-3950-ABBCC4951392}"/>
              </a:ext>
            </a:extLst>
          </p:cNvPr>
          <p:cNvSpPr txBox="1"/>
          <p:nvPr/>
        </p:nvSpPr>
        <p:spPr>
          <a:xfrm>
            <a:off x="1856223" y="2487624"/>
            <a:ext cx="1454244" cy="538609"/>
          </a:xfrm>
          <a:prstGeom prst="rect">
            <a:avLst/>
          </a:prstGeom>
          <a:noFill/>
        </p:spPr>
        <p:txBody>
          <a:bodyPr wrap="none" rtlCol="0">
            <a:spAutoFit/>
          </a:bodyPr>
          <a:lstStyle/>
          <a:p>
            <a:pPr algn="ctr"/>
            <a:r>
              <a:rPr kumimoji="1" lang="ja-JP" altLang="en-US" sz="1100">
                <a:solidFill>
                  <a:schemeClr val="accent6">
                    <a:lumMod val="50000"/>
                  </a:schemeClr>
                </a:solidFill>
                <a:latin typeface="Meiryo" panose="020B0604030504040204" pitchFamily="34" charset="-128"/>
                <a:ea typeface="Meiryo" panose="020B0604030504040204" pitchFamily="34" charset="-128"/>
              </a:rPr>
              <a:t>目的に応じて個別に</a:t>
            </a:r>
            <a:endParaRPr kumimoji="1" lang="en-US" altLang="ja-JP" sz="1100" dirty="0">
              <a:solidFill>
                <a:schemeClr val="accent6">
                  <a:lumMod val="50000"/>
                </a:schemeClr>
              </a:solidFill>
              <a:latin typeface="Meiryo" panose="020B0604030504040204" pitchFamily="34" charset="-128"/>
              <a:ea typeface="Meiryo" panose="020B0604030504040204" pitchFamily="34" charset="-128"/>
            </a:endParaRPr>
          </a:p>
          <a:p>
            <a:pPr algn="ctr"/>
            <a:r>
              <a:rPr kumimoji="1" lang="ja-JP" altLang="en-US" b="1">
                <a:solidFill>
                  <a:schemeClr val="accent6">
                    <a:lumMod val="50000"/>
                  </a:schemeClr>
                </a:solidFill>
                <a:latin typeface="Meiryo" panose="020B0604030504040204" pitchFamily="34" charset="-128"/>
                <a:ea typeface="Meiryo" panose="020B0604030504040204" pitchFamily="34" charset="-128"/>
              </a:rPr>
              <a:t>作る</a:t>
            </a:r>
            <a:r>
              <a:rPr kumimoji="1" lang="en-US" altLang="ja-JP" b="1" dirty="0">
                <a:solidFill>
                  <a:schemeClr val="accent6">
                    <a:lumMod val="50000"/>
                  </a:schemeClr>
                </a:solidFill>
                <a:latin typeface="Meiryo" panose="020B0604030504040204" pitchFamily="34" charset="-128"/>
                <a:ea typeface="Meiryo" panose="020B0604030504040204" pitchFamily="34" charset="-128"/>
              </a:rPr>
              <a:t>AI</a:t>
            </a:r>
            <a:endParaRPr kumimoji="1" lang="ja-JP" altLang="en-US" b="1">
              <a:solidFill>
                <a:schemeClr val="accent6">
                  <a:lumMod val="50000"/>
                </a:schemeClr>
              </a:solidFill>
              <a:latin typeface="Meiryo" panose="020B0604030504040204" pitchFamily="34" charset="-128"/>
              <a:ea typeface="Meiryo" panose="020B0604030504040204" pitchFamily="34" charset="-128"/>
            </a:endParaRPr>
          </a:p>
        </p:txBody>
      </p:sp>
      <p:sp>
        <p:nvSpPr>
          <p:cNvPr id="55" name="テキスト ボックス 54">
            <a:extLst>
              <a:ext uri="{FF2B5EF4-FFF2-40B4-BE49-F238E27FC236}">
                <a16:creationId xmlns:a16="http://schemas.microsoft.com/office/drawing/2014/main" id="{8B58FC75-2CAF-E82C-EE9A-4136224B42EE}"/>
              </a:ext>
            </a:extLst>
          </p:cNvPr>
          <p:cNvSpPr txBox="1"/>
          <p:nvPr/>
        </p:nvSpPr>
        <p:spPr>
          <a:xfrm>
            <a:off x="5602372" y="2486614"/>
            <a:ext cx="2018501" cy="538609"/>
          </a:xfrm>
          <a:prstGeom prst="rect">
            <a:avLst/>
          </a:prstGeom>
          <a:noFill/>
        </p:spPr>
        <p:txBody>
          <a:bodyPr wrap="none" rtlCol="0">
            <a:spAutoFit/>
          </a:bodyPr>
          <a:lstStyle/>
          <a:p>
            <a:pPr algn="ctr"/>
            <a:r>
              <a:rPr kumimoji="1" lang="ja-JP" altLang="en-US" sz="1100">
                <a:solidFill>
                  <a:srgbClr val="0070C0"/>
                </a:solidFill>
                <a:latin typeface="Meiryo" panose="020B0604030504040204" pitchFamily="34" charset="-128"/>
                <a:ea typeface="Meiryo" panose="020B0604030504040204" pitchFamily="34" charset="-128"/>
              </a:rPr>
              <a:t>必要に応じてサービスとして</a:t>
            </a:r>
            <a:endParaRPr kumimoji="1" lang="en-US" altLang="ja-JP" sz="1100" dirty="0">
              <a:solidFill>
                <a:srgbClr val="0070C0"/>
              </a:solidFill>
              <a:latin typeface="Meiryo" panose="020B0604030504040204" pitchFamily="34" charset="-128"/>
              <a:ea typeface="Meiryo" panose="020B0604030504040204" pitchFamily="34" charset="-128"/>
            </a:endParaRPr>
          </a:p>
          <a:p>
            <a:pPr algn="ctr"/>
            <a:r>
              <a:rPr kumimoji="1" lang="ja-JP" altLang="en-US" b="1">
                <a:solidFill>
                  <a:srgbClr val="0070C0"/>
                </a:solidFill>
                <a:latin typeface="Meiryo" panose="020B0604030504040204" pitchFamily="34" charset="-128"/>
                <a:ea typeface="Meiryo" panose="020B0604030504040204" pitchFamily="34" charset="-128"/>
              </a:rPr>
              <a:t>使う</a:t>
            </a:r>
            <a:r>
              <a:rPr kumimoji="1" lang="en-US" altLang="ja-JP" b="1" dirty="0">
                <a:solidFill>
                  <a:srgbClr val="0070C0"/>
                </a:solidFill>
                <a:latin typeface="Meiryo" panose="020B0604030504040204" pitchFamily="34" charset="-128"/>
                <a:ea typeface="Meiryo" panose="020B0604030504040204" pitchFamily="34" charset="-128"/>
              </a:rPr>
              <a:t>AI</a:t>
            </a:r>
            <a:endParaRPr kumimoji="1" lang="ja-JP" altLang="en-US" b="1">
              <a:solidFill>
                <a:srgbClr val="0070C0"/>
              </a:solidFill>
              <a:latin typeface="Meiryo" panose="020B0604030504040204" pitchFamily="34" charset="-128"/>
              <a:ea typeface="Meiryo" panose="020B0604030504040204" pitchFamily="34" charset="-128"/>
            </a:endParaRPr>
          </a:p>
        </p:txBody>
      </p:sp>
      <p:grpSp>
        <p:nvGrpSpPr>
          <p:cNvPr id="58" name="グループ化 57">
            <a:extLst>
              <a:ext uri="{FF2B5EF4-FFF2-40B4-BE49-F238E27FC236}">
                <a16:creationId xmlns:a16="http://schemas.microsoft.com/office/drawing/2014/main" id="{935A199C-0580-5F9A-E359-DD6E97032944}"/>
              </a:ext>
            </a:extLst>
          </p:cNvPr>
          <p:cNvGrpSpPr/>
          <p:nvPr/>
        </p:nvGrpSpPr>
        <p:grpSpPr>
          <a:xfrm>
            <a:off x="3751547" y="971971"/>
            <a:ext cx="1640908" cy="901606"/>
            <a:chOff x="3751547" y="1410586"/>
            <a:chExt cx="1640908" cy="901606"/>
          </a:xfrm>
        </p:grpSpPr>
        <p:sp>
          <p:nvSpPr>
            <p:cNvPr id="56" name="四角形吹き出し 55">
              <a:extLst>
                <a:ext uri="{FF2B5EF4-FFF2-40B4-BE49-F238E27FC236}">
                  <a16:creationId xmlns:a16="http://schemas.microsoft.com/office/drawing/2014/main" id="{485835CE-BAE8-A655-80BB-32CCB267C3CF}"/>
                </a:ext>
              </a:extLst>
            </p:cNvPr>
            <p:cNvSpPr/>
            <p:nvPr/>
          </p:nvSpPr>
          <p:spPr>
            <a:xfrm>
              <a:off x="3751547" y="1410586"/>
              <a:ext cx="1640908" cy="901606"/>
            </a:xfrm>
            <a:prstGeom prst="wedgeRectCallout">
              <a:avLst>
                <a:gd name="adj1" fmla="val 59573"/>
                <a:gd name="adj2" fmla="val 78852"/>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テキスト ボックス 56">
              <a:extLst>
                <a:ext uri="{FF2B5EF4-FFF2-40B4-BE49-F238E27FC236}">
                  <a16:creationId xmlns:a16="http://schemas.microsoft.com/office/drawing/2014/main" id="{F5A2CA6A-3F8B-E5D7-053E-87C879B48C2C}"/>
                </a:ext>
              </a:extLst>
            </p:cNvPr>
            <p:cNvSpPr txBox="1"/>
            <p:nvPr/>
          </p:nvSpPr>
          <p:spPr>
            <a:xfrm>
              <a:off x="3788774" y="1539946"/>
              <a:ext cx="1566454" cy="707886"/>
            </a:xfrm>
            <a:prstGeom prst="rect">
              <a:avLst/>
            </a:prstGeom>
            <a:noFill/>
          </p:spPr>
          <p:txBody>
            <a:bodyPr wrap="none" rtlCol="0">
              <a:spAutoFit/>
            </a:bodyPr>
            <a:lstStyle/>
            <a:p>
              <a:r>
                <a:rPr kumimoji="1" lang="ja-JP" altLang="en-US" sz="1000">
                  <a:solidFill>
                    <a:schemeClr val="bg1"/>
                  </a:solidFill>
                  <a:latin typeface="Meiryo" panose="020B0604030504040204" pitchFamily="34" charset="-128"/>
                  <a:ea typeface="Meiryo" panose="020B0604030504040204" pitchFamily="34" charset="-128"/>
                </a:rPr>
                <a:t>企業個別に作ることは</a:t>
              </a:r>
              <a:endParaRPr kumimoji="1" lang="en-US" altLang="ja-JP" sz="1000" dirty="0">
                <a:solidFill>
                  <a:schemeClr val="bg1"/>
                </a:solidFill>
                <a:latin typeface="Meiryo" panose="020B0604030504040204" pitchFamily="34" charset="-128"/>
                <a:ea typeface="Meiryo" panose="020B0604030504040204" pitchFamily="34" charset="-128"/>
              </a:endParaRPr>
            </a:p>
            <a:p>
              <a:r>
                <a:rPr kumimoji="1" lang="ja-JP" altLang="en-US" sz="1000">
                  <a:solidFill>
                    <a:schemeClr val="bg1"/>
                  </a:solidFill>
                  <a:latin typeface="Meiryo" panose="020B0604030504040204" pitchFamily="34" charset="-128"/>
                  <a:ea typeface="Meiryo" panose="020B0604030504040204" pitchFamily="34" charset="-128"/>
                </a:rPr>
                <a:t>極めて困難であり、</a:t>
              </a:r>
              <a:endParaRPr kumimoji="1" lang="en-US" altLang="ja-JP" sz="1000" dirty="0">
                <a:solidFill>
                  <a:schemeClr val="bg1"/>
                </a:solidFill>
                <a:latin typeface="Meiryo" panose="020B0604030504040204" pitchFamily="34" charset="-128"/>
                <a:ea typeface="Meiryo" panose="020B0604030504040204" pitchFamily="34" charset="-128"/>
              </a:endParaRPr>
            </a:p>
            <a:p>
              <a:r>
                <a:rPr lang="en-US" altLang="ja-JP" sz="1000" dirty="0">
                  <a:solidFill>
                    <a:schemeClr val="bg1"/>
                  </a:solidFill>
                  <a:latin typeface="Meiryo" panose="020B0604030504040204" pitchFamily="34" charset="-128"/>
                  <a:ea typeface="Meiryo" panose="020B0604030504040204" pitchFamily="34" charset="-128"/>
                </a:rPr>
                <a:t>Google</a:t>
              </a:r>
              <a:r>
                <a:rPr lang="ja-JP" altLang="en-US" sz="1000">
                  <a:solidFill>
                    <a:schemeClr val="bg1"/>
                  </a:solidFill>
                  <a:latin typeface="Meiryo" panose="020B0604030504040204" pitchFamily="34" charset="-128"/>
                  <a:ea typeface="Meiryo" panose="020B0604030504040204" pitchFamily="34" charset="-128"/>
                </a:rPr>
                <a:t>、</a:t>
              </a:r>
              <a:r>
                <a:rPr lang="en-US" altLang="ja-JP" sz="1000" dirty="0">
                  <a:solidFill>
                    <a:schemeClr val="bg1"/>
                  </a:solidFill>
                  <a:latin typeface="Meiryo" panose="020B0604030504040204" pitchFamily="34" charset="-128"/>
                  <a:ea typeface="Meiryo" panose="020B0604030504040204" pitchFamily="34" charset="-128"/>
                </a:rPr>
                <a:t>Microsoft</a:t>
              </a:r>
              <a:r>
                <a:rPr lang="ja-JP" altLang="en-US" sz="1000">
                  <a:solidFill>
                    <a:schemeClr val="bg1"/>
                  </a:solidFill>
                  <a:latin typeface="Meiryo" panose="020B0604030504040204" pitchFamily="34" charset="-128"/>
                  <a:ea typeface="Meiryo" panose="020B0604030504040204" pitchFamily="34" charset="-128"/>
                </a:rPr>
                <a:t>など</a:t>
              </a:r>
              <a:endParaRPr lang="en-US" altLang="ja-JP" sz="1000" dirty="0">
                <a:solidFill>
                  <a:schemeClr val="bg1"/>
                </a:solidFill>
                <a:latin typeface="Meiryo" panose="020B0604030504040204" pitchFamily="34" charset="-128"/>
                <a:ea typeface="Meiryo" panose="020B0604030504040204" pitchFamily="34" charset="-128"/>
              </a:endParaRPr>
            </a:p>
            <a:p>
              <a:r>
                <a:rPr lang="ja-JP" altLang="en-US" sz="1000">
                  <a:solidFill>
                    <a:schemeClr val="bg1"/>
                  </a:solidFill>
                  <a:latin typeface="Meiryo" panose="020B0604030504040204" pitchFamily="34" charset="-128"/>
                  <a:ea typeface="Meiryo" panose="020B0604030504040204" pitchFamily="34" charset="-128"/>
                </a:rPr>
                <a:t>がサービスとして提供</a:t>
              </a:r>
              <a:endParaRPr kumimoji="1" lang="ja-JP" altLang="en-US" sz="100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9786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p:cTn id="7" dur="500" fill="hold"/>
                                        <p:tgtEl>
                                          <p:spTgt spid="60"/>
                                        </p:tgtEl>
                                        <p:attrNameLst>
                                          <p:attrName>ppt_w</p:attrName>
                                        </p:attrNameLst>
                                      </p:cBhvr>
                                      <p:tavLst>
                                        <p:tav tm="0">
                                          <p:val>
                                            <p:fltVal val="0"/>
                                          </p:val>
                                        </p:tav>
                                        <p:tav tm="100000">
                                          <p:val>
                                            <p:strVal val="#ppt_w"/>
                                          </p:val>
                                        </p:tav>
                                      </p:tavLst>
                                    </p:anim>
                                    <p:anim calcmode="lin" valueType="num">
                                      <p:cBhvr>
                                        <p:cTn id="8" dur="500" fill="hold"/>
                                        <p:tgtEl>
                                          <p:spTgt spid="60"/>
                                        </p:tgtEl>
                                        <p:attrNameLst>
                                          <p:attrName>ppt_h</p:attrName>
                                        </p:attrNameLst>
                                      </p:cBhvr>
                                      <p:tavLst>
                                        <p:tav tm="0">
                                          <p:val>
                                            <p:fltVal val="0"/>
                                          </p:val>
                                        </p:tav>
                                        <p:tav tm="100000">
                                          <p:val>
                                            <p:strVal val="#ppt_h"/>
                                          </p:val>
                                        </p:tav>
                                      </p:tavLst>
                                    </p:anim>
                                    <p:animEffect transition="in" filter="fade">
                                      <p:cBhvr>
                                        <p:cTn id="9" dur="500"/>
                                        <p:tgtEl>
                                          <p:spTgt spid="6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wipe(down)">
                                      <p:cBhvr>
                                        <p:cTn id="14" dur="500"/>
                                        <p:tgtEl>
                                          <p:spTgt spid="5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p:cTn id="19" dur="500" fill="hold"/>
                                        <p:tgtEl>
                                          <p:spTgt spid="54"/>
                                        </p:tgtEl>
                                        <p:attrNameLst>
                                          <p:attrName>ppt_w</p:attrName>
                                        </p:attrNameLst>
                                      </p:cBhvr>
                                      <p:tavLst>
                                        <p:tav tm="0">
                                          <p:val>
                                            <p:fltVal val="0"/>
                                          </p:val>
                                        </p:tav>
                                        <p:tav tm="100000">
                                          <p:val>
                                            <p:strVal val="#ppt_w"/>
                                          </p:val>
                                        </p:tav>
                                      </p:tavLst>
                                    </p:anim>
                                    <p:anim calcmode="lin" valueType="num">
                                      <p:cBhvr>
                                        <p:cTn id="20" dur="500" fill="hold"/>
                                        <p:tgtEl>
                                          <p:spTgt spid="54"/>
                                        </p:tgtEl>
                                        <p:attrNameLst>
                                          <p:attrName>ppt_h</p:attrName>
                                        </p:attrNameLst>
                                      </p:cBhvr>
                                      <p:tavLst>
                                        <p:tav tm="0">
                                          <p:val>
                                            <p:fltVal val="0"/>
                                          </p:val>
                                        </p:tav>
                                        <p:tav tm="100000">
                                          <p:val>
                                            <p:strVal val="#ppt_h"/>
                                          </p:val>
                                        </p:tav>
                                      </p:tavLst>
                                    </p:anim>
                                    <p:animEffect transition="in" filter="fade">
                                      <p:cBhvr>
                                        <p:cTn id="21" dur="500"/>
                                        <p:tgtEl>
                                          <p:spTgt spid="54"/>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 calcmode="lin" valueType="num">
                                      <p:cBhvr>
                                        <p:cTn id="24" dur="500" fill="hold"/>
                                        <p:tgtEl>
                                          <p:spTgt spid="55"/>
                                        </p:tgtEl>
                                        <p:attrNameLst>
                                          <p:attrName>ppt_w</p:attrName>
                                        </p:attrNameLst>
                                      </p:cBhvr>
                                      <p:tavLst>
                                        <p:tav tm="0">
                                          <p:val>
                                            <p:fltVal val="0"/>
                                          </p:val>
                                        </p:tav>
                                        <p:tav tm="100000">
                                          <p:val>
                                            <p:strVal val="#ppt_w"/>
                                          </p:val>
                                        </p:tav>
                                      </p:tavLst>
                                    </p:anim>
                                    <p:anim calcmode="lin" valueType="num">
                                      <p:cBhvr>
                                        <p:cTn id="25" dur="500" fill="hold"/>
                                        <p:tgtEl>
                                          <p:spTgt spid="55"/>
                                        </p:tgtEl>
                                        <p:attrNameLst>
                                          <p:attrName>ppt_h</p:attrName>
                                        </p:attrNameLst>
                                      </p:cBhvr>
                                      <p:tavLst>
                                        <p:tav tm="0">
                                          <p:val>
                                            <p:fltVal val="0"/>
                                          </p:val>
                                        </p:tav>
                                        <p:tav tm="100000">
                                          <p:val>
                                            <p:strVal val="#ppt_h"/>
                                          </p:val>
                                        </p:tav>
                                      </p:tavLst>
                                    </p:anim>
                                    <p:animEffect transition="in" filter="fade">
                                      <p:cBhvr>
                                        <p:cTn id="26"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768394-0969-3807-6BFF-19E3CBE01376}"/>
              </a:ext>
            </a:extLst>
          </p:cNvPr>
          <p:cNvSpPr>
            <a:spLocks noGrp="1"/>
          </p:cNvSpPr>
          <p:nvPr>
            <p:ph type="title"/>
          </p:nvPr>
        </p:nvSpPr>
        <p:spPr/>
        <p:txBody>
          <a:bodyPr/>
          <a:lstStyle/>
          <a:p>
            <a:r>
              <a:rPr kumimoji="1" lang="ja-JP" altLang="en-US"/>
              <a:t>基盤モデル・大規模言語モデル・生成</a:t>
            </a:r>
            <a:r>
              <a:rPr kumimoji="1" lang="en-US" altLang="ja-JP" dirty="0"/>
              <a:t>AI</a:t>
            </a:r>
            <a:r>
              <a:rPr kumimoji="1" lang="ja-JP" altLang="en-US"/>
              <a:t>の関係</a:t>
            </a:r>
          </a:p>
        </p:txBody>
      </p:sp>
      <p:sp>
        <p:nvSpPr>
          <p:cNvPr id="8" name="角丸四角形 7">
            <a:extLst>
              <a:ext uri="{FF2B5EF4-FFF2-40B4-BE49-F238E27FC236}">
                <a16:creationId xmlns:a16="http://schemas.microsoft.com/office/drawing/2014/main" id="{9FC3A4B1-EA22-53FE-21F4-D33809089A8D}"/>
              </a:ext>
            </a:extLst>
          </p:cNvPr>
          <p:cNvSpPr/>
          <p:nvPr/>
        </p:nvSpPr>
        <p:spPr>
          <a:xfrm>
            <a:off x="505538" y="4373208"/>
            <a:ext cx="8132923" cy="1985061"/>
          </a:xfrm>
          <a:prstGeom prst="roundRect">
            <a:avLst>
              <a:gd name="adj" fmla="val 4745"/>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角丸四角形 9">
            <a:extLst>
              <a:ext uri="{FF2B5EF4-FFF2-40B4-BE49-F238E27FC236}">
                <a16:creationId xmlns:a16="http://schemas.microsoft.com/office/drawing/2014/main" id="{B4A46C24-C946-4337-4691-D4F4095129FE}"/>
              </a:ext>
            </a:extLst>
          </p:cNvPr>
          <p:cNvSpPr/>
          <p:nvPr/>
        </p:nvSpPr>
        <p:spPr>
          <a:xfrm>
            <a:off x="598984" y="4542869"/>
            <a:ext cx="2783523" cy="1719225"/>
          </a:xfrm>
          <a:prstGeom prst="roundRect">
            <a:avLst>
              <a:gd name="adj" fmla="val 5176"/>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角丸四角形 8">
            <a:extLst>
              <a:ext uri="{FF2B5EF4-FFF2-40B4-BE49-F238E27FC236}">
                <a16:creationId xmlns:a16="http://schemas.microsoft.com/office/drawing/2014/main" id="{F85116B3-26C6-BFEA-420B-7C3A175B0F1A}"/>
              </a:ext>
            </a:extLst>
          </p:cNvPr>
          <p:cNvSpPr/>
          <p:nvPr/>
        </p:nvSpPr>
        <p:spPr>
          <a:xfrm>
            <a:off x="505534" y="2685765"/>
            <a:ext cx="5710967" cy="1614626"/>
          </a:xfrm>
          <a:prstGeom prst="roundRect">
            <a:avLst>
              <a:gd name="adj" fmla="val 6078"/>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10A39ABB-DA4A-86A9-E79E-8031E71524A4}"/>
              </a:ext>
            </a:extLst>
          </p:cNvPr>
          <p:cNvSpPr txBox="1"/>
          <p:nvPr/>
        </p:nvSpPr>
        <p:spPr>
          <a:xfrm>
            <a:off x="4946010" y="5275560"/>
            <a:ext cx="2665227" cy="1015663"/>
          </a:xfrm>
          <a:prstGeom prst="rect">
            <a:avLst/>
          </a:prstGeom>
          <a:noFill/>
        </p:spPr>
        <p:txBody>
          <a:bodyPr wrap="square">
            <a:spAutoFit/>
          </a:bodyPr>
          <a:lstStyle/>
          <a:p>
            <a:pPr algn="l"/>
            <a:r>
              <a:rPr lang="ja-JP" altLang="en-US" sz="1200" b="0" i="0">
                <a:solidFill>
                  <a:srgbClr val="E3E3E3"/>
                </a:solidFill>
                <a:effectLst/>
                <a:latin typeface="Meiryo" panose="020B0604030504040204" pitchFamily="34" charset="-128"/>
                <a:ea typeface="Meiryo" panose="020B0604030504040204" pitchFamily="34" charset="-128"/>
              </a:rPr>
              <a:t>画像、音声、テキストなど、</a:t>
            </a:r>
            <a:r>
              <a:rPr lang="ja-JP" altLang="en-US" sz="1200">
                <a:solidFill>
                  <a:srgbClr val="E3E3E3"/>
                </a:solidFill>
                <a:latin typeface="Meiryo" panose="020B0604030504040204" pitchFamily="34" charset="-128"/>
                <a:ea typeface="Meiryo" panose="020B0604030504040204" pitchFamily="34" charset="-128"/>
              </a:rPr>
              <a:t>形式の異なる</a:t>
            </a:r>
            <a:r>
              <a:rPr lang="ja-JP" altLang="en-US" sz="1200" b="0" i="0">
                <a:solidFill>
                  <a:srgbClr val="E3E3E3"/>
                </a:solidFill>
                <a:effectLst/>
                <a:latin typeface="Meiryo" panose="020B0604030504040204" pitchFamily="34" charset="-128"/>
                <a:ea typeface="Meiryo" panose="020B0604030504040204" pitchFamily="34" charset="-128"/>
              </a:rPr>
              <a:t>膨大な量のデータを学習したモデルで、さまざまなタスクを実行することができる。多様なタスクに対応できる。</a:t>
            </a:r>
            <a:endParaRPr lang="ja-JP" altLang="en-US" sz="1200">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63755CC0-979E-472A-161E-89C8A574B008}"/>
              </a:ext>
            </a:extLst>
          </p:cNvPr>
          <p:cNvSpPr txBox="1"/>
          <p:nvPr/>
        </p:nvSpPr>
        <p:spPr>
          <a:xfrm>
            <a:off x="5500410" y="4658194"/>
            <a:ext cx="1556425" cy="553998"/>
          </a:xfrm>
          <a:prstGeom prst="rect">
            <a:avLst/>
          </a:prstGeom>
          <a:noFill/>
        </p:spPr>
        <p:txBody>
          <a:bodyPr wrap="square">
            <a:spAutoFit/>
          </a:bodyPr>
          <a:lstStyle/>
          <a:p>
            <a:pPr algn="ctr"/>
            <a:r>
              <a:rPr lang="ja-JP" altLang="en-US" sz="2000" b="1">
                <a:solidFill>
                  <a:schemeClr val="bg1"/>
                </a:solidFill>
                <a:latin typeface="Meiryo" panose="020B0604030504040204" pitchFamily="34" charset="-128"/>
                <a:ea typeface="Meiryo" panose="020B0604030504040204" pitchFamily="34" charset="-128"/>
              </a:rPr>
              <a:t>基盤モデル</a:t>
            </a:r>
          </a:p>
          <a:p>
            <a:pPr algn="ctr"/>
            <a:r>
              <a:rPr lang="ja-JP" altLang="en-US" sz="1000">
                <a:solidFill>
                  <a:schemeClr val="bg1"/>
                </a:solidFill>
                <a:latin typeface="Meiryo" panose="020B0604030504040204" pitchFamily="34" charset="-128"/>
                <a:ea typeface="Meiryo" panose="020B0604030504040204" pitchFamily="34" charset="-128"/>
              </a:rPr>
              <a:t>Foundation Models</a:t>
            </a:r>
          </a:p>
        </p:txBody>
      </p:sp>
      <p:sp>
        <p:nvSpPr>
          <p:cNvPr id="20" name="テキスト ボックス 19">
            <a:extLst>
              <a:ext uri="{FF2B5EF4-FFF2-40B4-BE49-F238E27FC236}">
                <a16:creationId xmlns:a16="http://schemas.microsoft.com/office/drawing/2014/main" id="{5CCEF77B-FF4E-48EE-A017-F56B7D132E35}"/>
              </a:ext>
            </a:extLst>
          </p:cNvPr>
          <p:cNvSpPr txBox="1"/>
          <p:nvPr/>
        </p:nvSpPr>
        <p:spPr>
          <a:xfrm>
            <a:off x="653488" y="5285267"/>
            <a:ext cx="2665227" cy="830997"/>
          </a:xfrm>
          <a:prstGeom prst="rect">
            <a:avLst/>
          </a:prstGeom>
          <a:noFill/>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大量のテキスト・データから学習したモデル。言語処理に特化し、文の意味を理解し、新しいテキストを生成、質問に回答する能力を持つ。</a:t>
            </a:r>
          </a:p>
        </p:txBody>
      </p:sp>
      <p:sp>
        <p:nvSpPr>
          <p:cNvPr id="22" name="テキスト ボックス 21">
            <a:extLst>
              <a:ext uri="{FF2B5EF4-FFF2-40B4-BE49-F238E27FC236}">
                <a16:creationId xmlns:a16="http://schemas.microsoft.com/office/drawing/2014/main" id="{EB4E4533-5CE0-9706-031C-AA114CB898E7}"/>
              </a:ext>
            </a:extLst>
          </p:cNvPr>
          <p:cNvSpPr txBox="1"/>
          <p:nvPr/>
        </p:nvSpPr>
        <p:spPr>
          <a:xfrm>
            <a:off x="844724" y="4676489"/>
            <a:ext cx="2282757" cy="553998"/>
          </a:xfrm>
          <a:prstGeom prst="rect">
            <a:avLst/>
          </a:prstGeom>
          <a:noFill/>
        </p:spPr>
        <p:txBody>
          <a:bodyPr wrap="square">
            <a:spAutoFit/>
          </a:bodyPr>
          <a:lstStyle/>
          <a:p>
            <a:pPr algn="ctr"/>
            <a:r>
              <a:rPr lang="ja-JP" altLang="en-US" sz="2000" b="1">
                <a:solidFill>
                  <a:schemeClr val="bg1"/>
                </a:solidFill>
                <a:latin typeface="Meiryo" panose="020B0604030504040204" pitchFamily="34" charset="-128"/>
                <a:ea typeface="Meiryo" panose="020B0604030504040204" pitchFamily="34" charset="-128"/>
              </a:rPr>
              <a:t>大規模言語モデル</a:t>
            </a:r>
          </a:p>
          <a:p>
            <a:pPr algn="ctr"/>
            <a:r>
              <a:rPr lang="ja-JP" altLang="en-US" sz="1000">
                <a:solidFill>
                  <a:schemeClr val="bg1"/>
                </a:solidFill>
                <a:latin typeface="Meiryo" panose="020B0604030504040204" pitchFamily="34" charset="-128"/>
                <a:ea typeface="Meiryo" panose="020B0604030504040204" pitchFamily="34" charset="-128"/>
              </a:rPr>
              <a:t>Large Language Models (LLM)</a:t>
            </a:r>
          </a:p>
        </p:txBody>
      </p:sp>
      <p:sp>
        <p:nvSpPr>
          <p:cNvPr id="3" name="テキスト ボックス 2">
            <a:extLst>
              <a:ext uri="{FF2B5EF4-FFF2-40B4-BE49-F238E27FC236}">
                <a16:creationId xmlns:a16="http://schemas.microsoft.com/office/drawing/2014/main" id="{E7950194-5D83-B6B2-997B-0401A71AB2AE}"/>
              </a:ext>
            </a:extLst>
          </p:cNvPr>
          <p:cNvSpPr txBox="1"/>
          <p:nvPr/>
        </p:nvSpPr>
        <p:spPr>
          <a:xfrm>
            <a:off x="2009097" y="3377168"/>
            <a:ext cx="2665227" cy="830997"/>
          </a:xfrm>
          <a:prstGeom prst="rect">
            <a:avLst/>
          </a:prstGeom>
          <a:noFill/>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基盤モデルを使い、新たなデータ／コンテンツを生成するサービス。言語以外にも画像や動画、音声などに幅広く対応する。</a:t>
            </a:r>
          </a:p>
        </p:txBody>
      </p:sp>
      <p:sp>
        <p:nvSpPr>
          <p:cNvPr id="4" name="テキスト ボックス 3">
            <a:extLst>
              <a:ext uri="{FF2B5EF4-FFF2-40B4-BE49-F238E27FC236}">
                <a16:creationId xmlns:a16="http://schemas.microsoft.com/office/drawing/2014/main" id="{A0488A1B-982A-167D-0871-00E0593C4DD3}"/>
              </a:ext>
            </a:extLst>
          </p:cNvPr>
          <p:cNvSpPr txBox="1"/>
          <p:nvPr/>
        </p:nvSpPr>
        <p:spPr>
          <a:xfrm>
            <a:off x="2761293" y="2853948"/>
            <a:ext cx="1160834" cy="523220"/>
          </a:xfrm>
          <a:prstGeom prst="rect">
            <a:avLst/>
          </a:prstGeom>
          <a:noFill/>
        </p:spPr>
        <p:txBody>
          <a:bodyPr wrap="square">
            <a:spAutoFit/>
          </a:bodyPr>
          <a:lstStyle/>
          <a:p>
            <a:pPr algn="ctr"/>
            <a:r>
              <a:rPr lang="ja-JP" altLang="en-US" sz="2000" b="1">
                <a:solidFill>
                  <a:schemeClr val="bg1"/>
                </a:solidFill>
                <a:latin typeface="Meiryo" panose="020B0604030504040204" pitchFamily="34" charset="-128"/>
                <a:ea typeface="Meiryo" panose="020B0604030504040204" pitchFamily="34" charset="-128"/>
              </a:rPr>
              <a:t>生成AI</a:t>
            </a:r>
          </a:p>
          <a:p>
            <a:pPr algn="ctr"/>
            <a:r>
              <a:rPr lang="ja-JP" altLang="en-US" sz="800">
                <a:solidFill>
                  <a:schemeClr val="bg1"/>
                </a:solidFill>
                <a:latin typeface="Meiryo" panose="020B0604030504040204" pitchFamily="34" charset="-128"/>
                <a:ea typeface="Meiryo" panose="020B0604030504040204" pitchFamily="34" charset="-128"/>
              </a:rPr>
              <a:t>Generative AI</a:t>
            </a:r>
          </a:p>
        </p:txBody>
      </p:sp>
      <p:grpSp>
        <p:nvGrpSpPr>
          <p:cNvPr id="21" name="グループ化 20">
            <a:extLst>
              <a:ext uri="{FF2B5EF4-FFF2-40B4-BE49-F238E27FC236}">
                <a16:creationId xmlns:a16="http://schemas.microsoft.com/office/drawing/2014/main" id="{BF52D34B-A769-C0AB-137E-70A7FED33701}"/>
              </a:ext>
            </a:extLst>
          </p:cNvPr>
          <p:cNvGrpSpPr/>
          <p:nvPr/>
        </p:nvGrpSpPr>
        <p:grpSpPr>
          <a:xfrm>
            <a:off x="505535" y="998322"/>
            <a:ext cx="3324442" cy="1614626"/>
            <a:chOff x="505535" y="998322"/>
            <a:chExt cx="3324442" cy="1614626"/>
          </a:xfrm>
        </p:grpSpPr>
        <p:sp>
          <p:nvSpPr>
            <p:cNvPr id="5" name="角丸四角形 4">
              <a:extLst>
                <a:ext uri="{FF2B5EF4-FFF2-40B4-BE49-F238E27FC236}">
                  <a16:creationId xmlns:a16="http://schemas.microsoft.com/office/drawing/2014/main" id="{FC2E66B1-F483-94F7-4A8A-47BE3418BAFC}"/>
                </a:ext>
              </a:extLst>
            </p:cNvPr>
            <p:cNvSpPr/>
            <p:nvPr/>
          </p:nvSpPr>
          <p:spPr>
            <a:xfrm>
              <a:off x="505535" y="998322"/>
              <a:ext cx="3324442" cy="1614626"/>
            </a:xfrm>
            <a:prstGeom prst="roundRect">
              <a:avLst>
                <a:gd name="adj" fmla="val 6078"/>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FD62A903-2662-D5DF-C6EA-DA95FCF61896}"/>
                </a:ext>
              </a:extLst>
            </p:cNvPr>
            <p:cNvSpPr txBox="1"/>
            <p:nvPr/>
          </p:nvSpPr>
          <p:spPr>
            <a:xfrm>
              <a:off x="653488" y="1784831"/>
              <a:ext cx="3032465" cy="646331"/>
            </a:xfrm>
            <a:prstGeom prst="rect">
              <a:avLst/>
            </a:prstGeom>
            <a:noFill/>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生成</a:t>
              </a:r>
              <a:r>
                <a:rPr lang="en-US" altLang="ja-JP" sz="1200" dirty="0">
                  <a:solidFill>
                    <a:schemeClr val="bg1"/>
                  </a:solidFill>
                  <a:latin typeface="Meiryo" panose="020B0604030504040204" pitchFamily="34" charset="-128"/>
                  <a:ea typeface="Meiryo" panose="020B0604030504040204" pitchFamily="34" charset="-128"/>
                </a:rPr>
                <a:t>AI</a:t>
              </a:r>
              <a:r>
                <a:rPr lang="ja-JP" altLang="en-US" sz="1200">
                  <a:solidFill>
                    <a:schemeClr val="bg1"/>
                  </a:solidFill>
                  <a:latin typeface="Meiryo" panose="020B0604030504040204" pitchFamily="34" charset="-128"/>
                  <a:ea typeface="Meiryo" panose="020B0604030504040204" pitchFamily="34" charset="-128"/>
                </a:rPr>
                <a:t>をチャット形式で使用できるサービス。対話式に情報の整理や生成ができる。</a:t>
              </a:r>
              <a:r>
                <a:rPr lang="en-US" altLang="ja-JP" sz="1200" dirty="0" err="1">
                  <a:solidFill>
                    <a:schemeClr val="bg1"/>
                  </a:solidFill>
                  <a:latin typeface="Meiryo" panose="020B0604030504040204" pitchFamily="34" charset="-128"/>
                  <a:ea typeface="Meiryo" panose="020B0604030504040204" pitchFamily="34" charset="-128"/>
                </a:rPr>
                <a:t>ChatGPT</a:t>
              </a:r>
              <a:r>
                <a:rPr lang="ja-JP" altLang="en-US" sz="1200">
                  <a:solidFill>
                    <a:schemeClr val="bg1"/>
                  </a:solidFill>
                  <a:latin typeface="Meiryo" panose="020B0604030504040204" pitchFamily="34" charset="-128"/>
                  <a:ea typeface="Meiryo" panose="020B0604030504040204" pitchFamily="34" charset="-128"/>
                </a:rPr>
                <a:t>や</a:t>
              </a:r>
              <a:r>
                <a:rPr lang="en-US" altLang="ja-JP" sz="1200" dirty="0">
                  <a:solidFill>
                    <a:schemeClr val="bg1"/>
                  </a:solidFill>
                  <a:latin typeface="Meiryo" panose="020B0604030504040204" pitchFamily="34" charset="-128"/>
                  <a:ea typeface="Meiryo" panose="020B0604030504040204" pitchFamily="34" charset="-128"/>
                </a:rPr>
                <a:t>Bing</a:t>
              </a:r>
              <a:r>
                <a:rPr lang="ja-JP" altLang="en-US" sz="1200">
                  <a:solidFill>
                    <a:schemeClr val="bg1"/>
                  </a:solidFill>
                  <a:latin typeface="Meiryo" panose="020B0604030504040204" pitchFamily="34" charset="-128"/>
                  <a:ea typeface="Meiryo" panose="020B0604030504040204" pitchFamily="34" charset="-128"/>
                </a:rPr>
                <a:t>、</a:t>
              </a:r>
              <a:r>
                <a:rPr lang="en-US" altLang="ja-JP" sz="1200" dirty="0">
                  <a:solidFill>
                    <a:schemeClr val="bg1"/>
                  </a:solidFill>
                  <a:latin typeface="Meiryo" panose="020B0604030504040204" pitchFamily="34" charset="-128"/>
                  <a:ea typeface="Meiryo" panose="020B0604030504040204" pitchFamily="34" charset="-128"/>
                </a:rPr>
                <a:t>Bard</a:t>
              </a:r>
              <a:r>
                <a:rPr lang="ja-JP" altLang="en-US" sz="1200">
                  <a:solidFill>
                    <a:schemeClr val="bg1"/>
                  </a:solidFill>
                  <a:latin typeface="Meiryo" panose="020B0604030504040204" pitchFamily="34" charset="-128"/>
                  <a:ea typeface="Meiryo" panose="020B0604030504040204" pitchFamily="34" charset="-128"/>
                </a:rPr>
                <a:t>など。</a:t>
              </a:r>
            </a:p>
          </p:txBody>
        </p:sp>
        <p:sp>
          <p:nvSpPr>
            <p:cNvPr id="7" name="テキスト ボックス 6">
              <a:extLst>
                <a:ext uri="{FF2B5EF4-FFF2-40B4-BE49-F238E27FC236}">
                  <a16:creationId xmlns:a16="http://schemas.microsoft.com/office/drawing/2014/main" id="{42B10B77-EB47-5D85-5A4E-3C7357986466}"/>
                </a:ext>
              </a:extLst>
            </p:cNvPr>
            <p:cNvSpPr txBox="1"/>
            <p:nvPr/>
          </p:nvSpPr>
          <p:spPr>
            <a:xfrm>
              <a:off x="1099192" y="1205841"/>
              <a:ext cx="2137127" cy="523220"/>
            </a:xfrm>
            <a:prstGeom prst="rect">
              <a:avLst/>
            </a:prstGeom>
            <a:noFill/>
          </p:spPr>
          <p:txBody>
            <a:bodyPr wrap="square">
              <a:spAutoFit/>
            </a:bodyPr>
            <a:lstStyle/>
            <a:p>
              <a:pPr algn="ctr"/>
              <a:r>
                <a:rPr lang="ja-JP" altLang="en-US" sz="2000" b="1">
                  <a:solidFill>
                    <a:schemeClr val="bg1"/>
                  </a:solidFill>
                  <a:latin typeface="Meiryo" panose="020B0604030504040204" pitchFamily="34" charset="-128"/>
                  <a:ea typeface="Meiryo" panose="020B0604030504040204" pitchFamily="34" charset="-128"/>
                </a:rPr>
                <a:t>チャットAI</a:t>
              </a:r>
            </a:p>
            <a:p>
              <a:pPr algn="ctr"/>
              <a:r>
                <a:rPr lang="en-US" altLang="ja-JP" sz="800" dirty="0">
                  <a:solidFill>
                    <a:schemeClr val="bg1"/>
                  </a:solidFill>
                  <a:latin typeface="Meiryo" panose="020B0604030504040204" pitchFamily="34" charset="-128"/>
                  <a:ea typeface="Meiryo" panose="020B0604030504040204" pitchFamily="34" charset="-128"/>
                </a:rPr>
                <a:t>Chat</a:t>
              </a:r>
              <a:r>
                <a:rPr lang="ja-JP" altLang="en-US" sz="800">
                  <a:solidFill>
                    <a:schemeClr val="bg1"/>
                  </a:solidFill>
                  <a:latin typeface="Meiryo" panose="020B0604030504040204" pitchFamily="34" charset="-128"/>
                  <a:ea typeface="Meiryo" panose="020B0604030504040204" pitchFamily="34" charset="-128"/>
                </a:rPr>
                <a:t> AI</a:t>
              </a:r>
            </a:p>
          </p:txBody>
        </p:sp>
      </p:grpSp>
      <p:grpSp>
        <p:nvGrpSpPr>
          <p:cNvPr id="23" name="グループ化 22">
            <a:extLst>
              <a:ext uri="{FF2B5EF4-FFF2-40B4-BE49-F238E27FC236}">
                <a16:creationId xmlns:a16="http://schemas.microsoft.com/office/drawing/2014/main" id="{26BF968F-56BF-15DC-4F05-65D2D2FA7351}"/>
              </a:ext>
            </a:extLst>
          </p:cNvPr>
          <p:cNvGrpSpPr/>
          <p:nvPr/>
        </p:nvGrpSpPr>
        <p:grpSpPr>
          <a:xfrm>
            <a:off x="3907951" y="998322"/>
            <a:ext cx="2308550" cy="1614626"/>
            <a:chOff x="3907951" y="998322"/>
            <a:chExt cx="2308550" cy="1614626"/>
          </a:xfrm>
        </p:grpSpPr>
        <p:sp>
          <p:nvSpPr>
            <p:cNvPr id="11" name="角丸四角形 10">
              <a:extLst>
                <a:ext uri="{FF2B5EF4-FFF2-40B4-BE49-F238E27FC236}">
                  <a16:creationId xmlns:a16="http://schemas.microsoft.com/office/drawing/2014/main" id="{137556CB-04E1-C0F1-357A-4D762D1B6303}"/>
                </a:ext>
              </a:extLst>
            </p:cNvPr>
            <p:cNvSpPr/>
            <p:nvPr/>
          </p:nvSpPr>
          <p:spPr>
            <a:xfrm>
              <a:off x="3907951" y="998322"/>
              <a:ext cx="2308550" cy="1614626"/>
            </a:xfrm>
            <a:prstGeom prst="roundRect">
              <a:avLst>
                <a:gd name="adj" fmla="val 6078"/>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C7AE91CD-9A84-2D62-25EB-101D16E71E5D}"/>
                </a:ext>
              </a:extLst>
            </p:cNvPr>
            <p:cNvSpPr txBox="1"/>
            <p:nvPr/>
          </p:nvSpPr>
          <p:spPr>
            <a:xfrm>
              <a:off x="4001401" y="1708451"/>
              <a:ext cx="2137126" cy="830997"/>
            </a:xfrm>
            <a:prstGeom prst="rect">
              <a:avLst/>
            </a:prstGeom>
            <a:noFill/>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生成</a:t>
              </a:r>
              <a:r>
                <a:rPr lang="en-US" altLang="ja-JP" sz="1200" dirty="0">
                  <a:solidFill>
                    <a:schemeClr val="bg1"/>
                  </a:solidFill>
                  <a:latin typeface="Meiryo" panose="020B0604030504040204" pitchFamily="34" charset="-128"/>
                  <a:ea typeface="Meiryo" panose="020B0604030504040204" pitchFamily="34" charset="-128"/>
                </a:rPr>
                <a:t>AI</a:t>
              </a:r>
              <a:r>
                <a:rPr lang="ja-JP" altLang="en-US" sz="1200">
                  <a:solidFill>
                    <a:schemeClr val="bg1"/>
                  </a:solidFill>
                  <a:latin typeface="Meiryo" panose="020B0604030504040204" pitchFamily="34" charset="-128"/>
                  <a:ea typeface="Meiryo" panose="020B0604030504040204" pitchFamily="34" charset="-128"/>
                </a:rPr>
                <a:t>を組み入れた業務アプリケーション・サービス。</a:t>
              </a:r>
              <a:r>
                <a:rPr lang="en-US" altLang="ja-JP" sz="1200" dirty="0" err="1">
                  <a:solidFill>
                    <a:schemeClr val="bg1"/>
                  </a:solidFill>
                  <a:latin typeface="Meiryo" panose="020B0604030504040204" pitchFamily="34" charset="-128"/>
                  <a:ea typeface="Meiryo" panose="020B0604030504040204" pitchFamily="34" charset="-128"/>
                </a:rPr>
                <a:t>Github</a:t>
              </a:r>
              <a:r>
                <a:rPr lang="en-US" altLang="ja-JP" sz="1200" dirty="0">
                  <a:solidFill>
                    <a:schemeClr val="bg1"/>
                  </a:solidFill>
                  <a:latin typeface="Meiryo" panose="020B0604030504040204" pitchFamily="34" charset="-128"/>
                  <a:ea typeface="Meiryo" panose="020B0604030504040204" pitchFamily="34" charset="-128"/>
                </a:rPr>
                <a:t> Copilot</a:t>
              </a:r>
              <a:r>
                <a:rPr lang="ja-JP" altLang="en-US" sz="1200">
                  <a:solidFill>
                    <a:schemeClr val="bg1"/>
                  </a:solidFill>
                  <a:latin typeface="Meiryo" panose="020B0604030504040204" pitchFamily="34" charset="-128"/>
                  <a:ea typeface="Meiryo" panose="020B0604030504040204" pitchFamily="34" charset="-128"/>
                </a:rPr>
                <a:t>や</a:t>
              </a:r>
              <a:r>
                <a:rPr lang="en-US" altLang="ja-JP" sz="1200" dirty="0">
                  <a:solidFill>
                    <a:schemeClr val="bg1"/>
                  </a:solidFill>
                  <a:latin typeface="Meiryo" panose="020B0604030504040204" pitchFamily="34" charset="-128"/>
                  <a:ea typeface="Meiryo" panose="020B0604030504040204" pitchFamily="34" charset="-128"/>
                </a:rPr>
                <a:t>Copilot for Microsoft365</a:t>
              </a:r>
              <a:r>
                <a:rPr lang="ja-JP" altLang="en-US" sz="1200">
                  <a:solidFill>
                    <a:schemeClr val="bg1"/>
                  </a:solidFill>
                  <a:latin typeface="Meiryo" panose="020B0604030504040204" pitchFamily="34" charset="-128"/>
                  <a:ea typeface="Meiryo" panose="020B0604030504040204" pitchFamily="34" charset="-128"/>
                </a:rPr>
                <a:t>など。</a:t>
              </a:r>
            </a:p>
          </p:txBody>
        </p:sp>
        <p:sp>
          <p:nvSpPr>
            <p:cNvPr id="15" name="テキスト ボックス 14">
              <a:extLst>
                <a:ext uri="{FF2B5EF4-FFF2-40B4-BE49-F238E27FC236}">
                  <a16:creationId xmlns:a16="http://schemas.microsoft.com/office/drawing/2014/main" id="{EE35D72E-603D-7556-1163-E2DE1201C54C}"/>
                </a:ext>
              </a:extLst>
            </p:cNvPr>
            <p:cNvSpPr txBox="1"/>
            <p:nvPr/>
          </p:nvSpPr>
          <p:spPr>
            <a:xfrm>
              <a:off x="4001400" y="1188675"/>
              <a:ext cx="2137127" cy="400110"/>
            </a:xfrm>
            <a:prstGeom prst="rect">
              <a:avLst/>
            </a:prstGeom>
            <a:noFill/>
          </p:spPr>
          <p:txBody>
            <a:bodyPr wrap="square">
              <a:spAutoFit/>
            </a:bodyPr>
            <a:lstStyle/>
            <a:p>
              <a:pPr algn="ctr"/>
              <a:r>
                <a:rPr lang="ja-JP" altLang="en-US" sz="2000" b="1">
                  <a:solidFill>
                    <a:schemeClr val="bg1"/>
                  </a:solidFill>
                  <a:latin typeface="Meiryo" panose="020B0604030504040204" pitchFamily="34" charset="-128"/>
                  <a:ea typeface="Meiryo" panose="020B0604030504040204" pitchFamily="34" charset="-128"/>
                </a:rPr>
                <a:t>生成</a:t>
              </a:r>
              <a:r>
                <a:rPr lang="en-US" altLang="ja-JP" sz="2000" b="1" dirty="0">
                  <a:solidFill>
                    <a:schemeClr val="bg1"/>
                  </a:solidFill>
                  <a:latin typeface="Meiryo" panose="020B0604030504040204" pitchFamily="34" charset="-128"/>
                  <a:ea typeface="Meiryo" panose="020B0604030504040204" pitchFamily="34" charset="-128"/>
                </a:rPr>
                <a:t>AI</a:t>
              </a:r>
              <a:r>
                <a:rPr lang="ja-JP" altLang="en-US" sz="2000" b="1">
                  <a:solidFill>
                    <a:schemeClr val="bg1"/>
                  </a:solidFill>
                  <a:latin typeface="Meiryo" panose="020B0604030504040204" pitchFamily="34" charset="-128"/>
                  <a:ea typeface="Meiryo" panose="020B0604030504040204" pitchFamily="34" charset="-128"/>
                </a:rPr>
                <a:t>サービス</a:t>
              </a:r>
            </a:p>
          </p:txBody>
        </p:sp>
      </p:grpSp>
      <p:grpSp>
        <p:nvGrpSpPr>
          <p:cNvPr id="24" name="グループ化 23">
            <a:extLst>
              <a:ext uri="{FF2B5EF4-FFF2-40B4-BE49-F238E27FC236}">
                <a16:creationId xmlns:a16="http://schemas.microsoft.com/office/drawing/2014/main" id="{1860130A-FDC1-BBDF-8EC6-2B0C5EF2C1BF}"/>
              </a:ext>
            </a:extLst>
          </p:cNvPr>
          <p:cNvGrpSpPr/>
          <p:nvPr/>
        </p:nvGrpSpPr>
        <p:grpSpPr>
          <a:xfrm>
            <a:off x="6294475" y="998480"/>
            <a:ext cx="2343986" cy="3311360"/>
            <a:chOff x="6294475" y="998480"/>
            <a:chExt cx="2343986" cy="3311360"/>
          </a:xfrm>
        </p:grpSpPr>
        <p:sp>
          <p:nvSpPr>
            <p:cNvPr id="17" name="角丸四角形 16">
              <a:extLst>
                <a:ext uri="{FF2B5EF4-FFF2-40B4-BE49-F238E27FC236}">
                  <a16:creationId xmlns:a16="http://schemas.microsoft.com/office/drawing/2014/main" id="{63CAD7B6-C42C-0B72-3EB7-575810ED2226}"/>
                </a:ext>
              </a:extLst>
            </p:cNvPr>
            <p:cNvSpPr/>
            <p:nvPr/>
          </p:nvSpPr>
          <p:spPr>
            <a:xfrm>
              <a:off x="6294475" y="998480"/>
              <a:ext cx="2343986" cy="3311360"/>
            </a:xfrm>
            <a:prstGeom prst="roundRect">
              <a:avLst>
                <a:gd name="adj" fmla="val 6078"/>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6EAC6B4C-49EB-5472-E87A-58C419A80670}"/>
                </a:ext>
              </a:extLst>
            </p:cNvPr>
            <p:cNvSpPr txBox="1"/>
            <p:nvPr/>
          </p:nvSpPr>
          <p:spPr>
            <a:xfrm>
              <a:off x="6393256" y="2399442"/>
              <a:ext cx="2194735" cy="1200329"/>
            </a:xfrm>
            <a:prstGeom prst="rect">
              <a:avLst/>
            </a:prstGeom>
            <a:noFill/>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基盤モデルを使うことで、タスク毎にモデルを作ることなく、特定のタスクをこなすために必要な小規模な学習データを与えることで、作られるサービス。</a:t>
              </a:r>
            </a:p>
          </p:txBody>
        </p:sp>
        <p:sp>
          <p:nvSpPr>
            <p:cNvPr id="19" name="テキスト ボックス 18">
              <a:extLst>
                <a:ext uri="{FF2B5EF4-FFF2-40B4-BE49-F238E27FC236}">
                  <a16:creationId xmlns:a16="http://schemas.microsoft.com/office/drawing/2014/main" id="{9E7C76D7-B9E9-EB48-531D-73D299A312C9}"/>
                </a:ext>
              </a:extLst>
            </p:cNvPr>
            <p:cNvSpPr txBox="1"/>
            <p:nvPr/>
          </p:nvSpPr>
          <p:spPr>
            <a:xfrm>
              <a:off x="6422061" y="1883335"/>
              <a:ext cx="2137127" cy="400110"/>
            </a:xfrm>
            <a:prstGeom prst="rect">
              <a:avLst/>
            </a:prstGeom>
            <a:noFill/>
          </p:spPr>
          <p:txBody>
            <a:bodyPr wrap="square">
              <a:spAutoFit/>
            </a:bodyPr>
            <a:lstStyle/>
            <a:p>
              <a:pPr algn="ctr"/>
              <a:r>
                <a:rPr lang="ja-JP" altLang="en-US" sz="2000" b="1">
                  <a:solidFill>
                    <a:schemeClr val="bg1"/>
                  </a:solidFill>
                  <a:latin typeface="Meiryo" panose="020B0604030504040204" pitchFamily="34" charset="-128"/>
                  <a:ea typeface="Meiryo" panose="020B0604030504040204" pitchFamily="34" charset="-128"/>
                </a:rPr>
                <a:t>様々なサービス</a:t>
              </a:r>
            </a:p>
          </p:txBody>
        </p:sp>
      </p:grpSp>
    </p:spTree>
    <p:extLst>
      <p:ext uri="{BB962C8B-B14F-4D97-AF65-F5344CB8AC3E}">
        <p14:creationId xmlns:p14="http://schemas.microsoft.com/office/powerpoint/2010/main" val="43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Effect transition="in" filter="fade">
                                      <p:cBhvr>
                                        <p:cTn id="16" dur="500"/>
                                        <p:tgtEl>
                                          <p:spTgt spid="23"/>
                                        </p:tgtEl>
                                      </p:cBhvr>
                                    </p:animEffect>
                                  </p:childTnLst>
                                </p:cTn>
                              </p:par>
                              <p:par>
                                <p:cTn id="17" presetID="53" presetClass="entr" presetSubtype="16"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E872BB-FC69-B7FB-9CC4-C1F71A76897F}"/>
              </a:ext>
            </a:extLst>
          </p:cNvPr>
          <p:cNvSpPr>
            <a:spLocks noGrp="1"/>
          </p:cNvSpPr>
          <p:nvPr>
            <p:ph type="title"/>
          </p:nvPr>
        </p:nvSpPr>
        <p:spPr/>
        <p:txBody>
          <a:bodyPr/>
          <a:lstStyle/>
          <a:p>
            <a:r>
              <a:rPr kumimoji="1" lang="ja-JP" altLang="en-US"/>
              <a:t>スケーリング則</a:t>
            </a:r>
          </a:p>
        </p:txBody>
      </p:sp>
      <p:sp>
        <p:nvSpPr>
          <p:cNvPr id="4" name="テキスト ボックス 3">
            <a:extLst>
              <a:ext uri="{FF2B5EF4-FFF2-40B4-BE49-F238E27FC236}">
                <a16:creationId xmlns:a16="http://schemas.microsoft.com/office/drawing/2014/main" id="{7F052DB8-B2A8-1B66-F148-CBD88CC6EF36}"/>
              </a:ext>
            </a:extLst>
          </p:cNvPr>
          <p:cNvSpPr txBox="1"/>
          <p:nvPr/>
        </p:nvSpPr>
        <p:spPr>
          <a:xfrm>
            <a:off x="4478369" y="4635043"/>
            <a:ext cx="4284564" cy="276999"/>
          </a:xfrm>
          <a:prstGeom prst="rect">
            <a:avLst/>
          </a:prstGeom>
          <a:noFill/>
        </p:spPr>
        <p:txBody>
          <a:bodyPr wrap="square">
            <a:spAutoFit/>
          </a:bodyPr>
          <a:lstStyle/>
          <a:p>
            <a:pPr algn="r"/>
            <a:r>
              <a:rPr lang="en" altLang="ja-JP" sz="1200" b="0" i="0" dirty="0">
                <a:solidFill>
                  <a:srgbClr val="50C0EF"/>
                </a:solidFill>
                <a:effectLst/>
                <a:latin typeface="Noto Sans JP"/>
                <a:hlinkClick r:id="rId2"/>
              </a:rPr>
              <a:t>Scaling Laws for Neural Language Models</a:t>
            </a:r>
            <a:endParaRPr lang="ja-JP" altLang="en-US" sz="1200"/>
          </a:p>
        </p:txBody>
      </p:sp>
      <p:pic>
        <p:nvPicPr>
          <p:cNvPr id="1026" name="Picture 2" descr="言語モデルのスケーリング則を示す実験結果">
            <a:extLst>
              <a:ext uri="{FF2B5EF4-FFF2-40B4-BE49-F238E27FC236}">
                <a16:creationId xmlns:a16="http://schemas.microsoft.com/office/drawing/2014/main" id="{CCAC663A-123C-54A4-6214-D146021EF77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67" y="2032601"/>
            <a:ext cx="8381866" cy="2565492"/>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45B9BAB1-9A41-DFFF-64B4-52518EAF57D7}"/>
              </a:ext>
            </a:extLst>
          </p:cNvPr>
          <p:cNvSpPr txBox="1"/>
          <p:nvPr/>
        </p:nvSpPr>
        <p:spPr>
          <a:xfrm>
            <a:off x="6088192" y="3443234"/>
            <a:ext cx="1602153" cy="307777"/>
          </a:xfrm>
          <a:prstGeom prst="rect">
            <a:avLst/>
          </a:prstGeom>
          <a:noFill/>
        </p:spPr>
        <p:txBody>
          <a:bodyPr wrap="square">
            <a:spAutoFit/>
          </a:bodyPr>
          <a:lstStyle/>
          <a:p>
            <a:pPr algn="ctr"/>
            <a:r>
              <a:rPr lang="ja-JP" altLang="en-US" sz="1400">
                <a:latin typeface="Meiryo" panose="020B0604030504040204" pitchFamily="34" charset="-128"/>
                <a:ea typeface="Meiryo" panose="020B0604030504040204" pitchFamily="34" charset="-128"/>
              </a:rPr>
              <a:t>パラメータ数</a:t>
            </a:r>
          </a:p>
        </p:txBody>
      </p:sp>
      <p:sp>
        <p:nvSpPr>
          <p:cNvPr id="10" name="テキスト ボックス 9">
            <a:extLst>
              <a:ext uri="{FF2B5EF4-FFF2-40B4-BE49-F238E27FC236}">
                <a16:creationId xmlns:a16="http://schemas.microsoft.com/office/drawing/2014/main" id="{8535DF23-A9AB-52BD-DD4F-31ABE5D5A26F}"/>
              </a:ext>
            </a:extLst>
          </p:cNvPr>
          <p:cNvSpPr txBox="1"/>
          <p:nvPr/>
        </p:nvSpPr>
        <p:spPr>
          <a:xfrm>
            <a:off x="828591" y="3443234"/>
            <a:ext cx="1289385" cy="307777"/>
          </a:xfrm>
          <a:prstGeom prst="rect">
            <a:avLst/>
          </a:prstGeom>
          <a:noFill/>
        </p:spPr>
        <p:txBody>
          <a:bodyPr wrap="square">
            <a:spAutoFit/>
          </a:bodyPr>
          <a:lstStyle/>
          <a:p>
            <a:r>
              <a:rPr lang="ja-JP" altLang="en-US" sz="1400">
                <a:latin typeface="Meiryo" panose="020B0604030504040204" pitchFamily="34" charset="-128"/>
                <a:ea typeface="Meiryo" panose="020B0604030504040204" pitchFamily="34" charset="-128"/>
              </a:rPr>
              <a:t>計算能力</a:t>
            </a:r>
          </a:p>
        </p:txBody>
      </p:sp>
      <p:sp>
        <p:nvSpPr>
          <p:cNvPr id="12" name="テキスト ボックス 11">
            <a:extLst>
              <a:ext uri="{FF2B5EF4-FFF2-40B4-BE49-F238E27FC236}">
                <a16:creationId xmlns:a16="http://schemas.microsoft.com/office/drawing/2014/main" id="{4D3D88ED-67B8-58BB-996E-3187FD8A696B}"/>
              </a:ext>
            </a:extLst>
          </p:cNvPr>
          <p:cNvSpPr txBox="1"/>
          <p:nvPr/>
        </p:nvSpPr>
        <p:spPr>
          <a:xfrm>
            <a:off x="3626346" y="3443234"/>
            <a:ext cx="2198164" cy="523220"/>
          </a:xfrm>
          <a:prstGeom prst="rect">
            <a:avLst/>
          </a:prstGeom>
          <a:noFill/>
        </p:spPr>
        <p:txBody>
          <a:bodyPr wrap="square">
            <a:spAutoFit/>
          </a:bodyPr>
          <a:lstStyle/>
          <a:p>
            <a:r>
              <a:rPr lang="ja-JP" altLang="en-US" sz="1400">
                <a:latin typeface="Meiryo" panose="020B0604030504040204" pitchFamily="34" charset="-128"/>
                <a:ea typeface="Meiryo" panose="020B0604030504040204" pitchFamily="34" charset="-128"/>
              </a:rPr>
              <a:t>データセット</a:t>
            </a:r>
            <a:endParaRPr lang="en-US" altLang="ja-JP" sz="1400" dirty="0">
              <a:latin typeface="Meiryo" panose="020B0604030504040204" pitchFamily="34" charset="-128"/>
              <a:ea typeface="Meiryo" panose="020B0604030504040204" pitchFamily="34" charset="-128"/>
            </a:endParaRPr>
          </a:p>
          <a:p>
            <a:r>
              <a:rPr lang="ja-JP" altLang="en-US" sz="1400">
                <a:latin typeface="Meiryo" panose="020B0604030504040204" pitchFamily="34" charset="-128"/>
                <a:ea typeface="Meiryo" panose="020B0604030504040204" pitchFamily="34" charset="-128"/>
              </a:rPr>
              <a:t>のサイズ</a:t>
            </a:r>
          </a:p>
        </p:txBody>
      </p:sp>
      <p:sp>
        <p:nvSpPr>
          <p:cNvPr id="14" name="テキスト ボックス 13">
            <a:extLst>
              <a:ext uri="{FF2B5EF4-FFF2-40B4-BE49-F238E27FC236}">
                <a16:creationId xmlns:a16="http://schemas.microsoft.com/office/drawing/2014/main" id="{7BFA96D9-3379-AF83-D086-472628497289}"/>
              </a:ext>
            </a:extLst>
          </p:cNvPr>
          <p:cNvSpPr txBox="1"/>
          <p:nvPr/>
        </p:nvSpPr>
        <p:spPr>
          <a:xfrm>
            <a:off x="230400" y="5082842"/>
            <a:ext cx="8686799" cy="1384995"/>
          </a:xfrm>
          <a:prstGeom prst="rect">
            <a:avLst/>
          </a:prstGeom>
          <a:noFill/>
        </p:spPr>
        <p:txBody>
          <a:bodyPr wrap="square">
            <a:spAutoFit/>
          </a:bodyPr>
          <a:lstStyle/>
          <a:p>
            <a:r>
              <a:rPr lang="ja-JP" altLang="en-US" sz="1400" b="1" i="0">
                <a:solidFill>
                  <a:srgbClr val="000000"/>
                </a:solidFill>
                <a:effectLst/>
                <a:latin typeface="Meiryo" panose="020B0604030504040204" pitchFamily="34" charset="-128"/>
                <a:ea typeface="Meiryo" panose="020B0604030504040204" pitchFamily="34" charset="-128"/>
              </a:rPr>
              <a:t>スケーリング則</a:t>
            </a:r>
            <a:r>
              <a:rPr lang="ja-JP" altLang="en-US" sz="1400" b="0" i="0">
                <a:solidFill>
                  <a:srgbClr val="000000"/>
                </a:solidFill>
                <a:effectLst/>
                <a:latin typeface="Meiryo" panose="020B0604030504040204" pitchFamily="34" charset="-128"/>
                <a:ea typeface="Meiryo" panose="020B0604030504040204" pitchFamily="34" charset="-128"/>
              </a:rPr>
              <a:t>（</a:t>
            </a:r>
            <a:r>
              <a:rPr lang="en" altLang="ja-JP" sz="1400" b="1" i="0" dirty="0">
                <a:solidFill>
                  <a:srgbClr val="000000"/>
                </a:solidFill>
                <a:effectLst/>
                <a:latin typeface="Meiryo" panose="020B0604030504040204" pitchFamily="34" charset="-128"/>
                <a:ea typeface="Meiryo" panose="020B0604030504040204" pitchFamily="34" charset="-128"/>
              </a:rPr>
              <a:t>Scaling Laws for Neural Language Models</a:t>
            </a:r>
            <a:r>
              <a:rPr lang="ja-JP" altLang="en" sz="1400" b="0" i="0">
                <a:solidFill>
                  <a:srgbClr val="000000"/>
                </a:solidFill>
                <a:effectLst/>
                <a:latin typeface="Meiryo" panose="020B0604030504040204" pitchFamily="34" charset="-128"/>
                <a:ea typeface="Meiryo" panose="020B0604030504040204" pitchFamily="34" charset="-128"/>
              </a:rPr>
              <a:t>）</a:t>
            </a:r>
            <a:r>
              <a:rPr lang="ja-JP" altLang="en-US" sz="1400" b="0" i="0">
                <a:solidFill>
                  <a:srgbClr val="000000"/>
                </a:solidFill>
                <a:effectLst/>
                <a:latin typeface="Meiryo" panose="020B0604030504040204" pitchFamily="34" charset="-128"/>
                <a:ea typeface="Meiryo" panose="020B0604030504040204" pitchFamily="34" charset="-128"/>
              </a:rPr>
              <a:t>：自然言語処理モデルのパラメーター数（</a:t>
            </a:r>
            <a:r>
              <a:rPr lang="en-US" altLang="ja-JP" sz="1400" b="0" i="0" dirty="0">
                <a:solidFill>
                  <a:srgbClr val="000000"/>
                </a:solidFill>
                <a:effectLst/>
                <a:latin typeface="Meiryo" panose="020B0604030504040204" pitchFamily="34" charset="-128"/>
                <a:ea typeface="Meiryo" panose="020B0604030504040204" pitchFamily="34" charset="-128"/>
              </a:rPr>
              <a:t>Parameters</a:t>
            </a:r>
            <a:r>
              <a:rPr lang="ja-JP" altLang="en-US" sz="1400" b="0" i="0">
                <a:solidFill>
                  <a:srgbClr val="000000"/>
                </a:solidFill>
                <a:effectLst/>
                <a:latin typeface="Meiryo" panose="020B0604030504040204" pitchFamily="34" charset="-128"/>
                <a:ea typeface="Meiryo" panose="020B0604030504040204" pitchFamily="34" charset="-128"/>
              </a:rPr>
              <a:t>）やデータセットのサイズ</a:t>
            </a:r>
            <a:r>
              <a:rPr lang="ja-JP" altLang="en-US" sz="1400">
                <a:solidFill>
                  <a:srgbClr val="000000"/>
                </a:solidFill>
                <a:latin typeface="Meiryo" panose="020B0604030504040204" pitchFamily="34" charset="-128"/>
                <a:ea typeface="Meiryo" panose="020B0604030504040204" pitchFamily="34" charset="-128"/>
              </a:rPr>
              <a:t>（</a:t>
            </a:r>
            <a:r>
              <a:rPr lang="en-US" altLang="ja-JP" sz="1400" dirty="0">
                <a:solidFill>
                  <a:srgbClr val="000000"/>
                </a:solidFill>
                <a:latin typeface="Meiryo" panose="020B0604030504040204" pitchFamily="34" charset="-128"/>
                <a:ea typeface="Meiryo" panose="020B0604030504040204" pitchFamily="34" charset="-128"/>
              </a:rPr>
              <a:t>Dataset Size</a:t>
            </a:r>
            <a:r>
              <a:rPr lang="ja-JP" altLang="en-US" sz="1400">
                <a:solidFill>
                  <a:srgbClr val="000000"/>
                </a:solidFill>
                <a:latin typeface="Meiryo" panose="020B0604030504040204" pitchFamily="34" charset="-128"/>
                <a:ea typeface="Meiryo" panose="020B0604030504040204" pitchFamily="34" charset="-128"/>
              </a:rPr>
              <a:t>）</a:t>
            </a:r>
            <a:r>
              <a:rPr lang="ja-JP" altLang="en-US" sz="1400" b="0" i="0">
                <a:solidFill>
                  <a:srgbClr val="000000"/>
                </a:solidFill>
                <a:effectLst/>
                <a:latin typeface="Meiryo" panose="020B0604030504040204" pitchFamily="34" charset="-128"/>
                <a:ea typeface="Meiryo" panose="020B0604030504040204" pitchFamily="34" charset="-128"/>
              </a:rPr>
              <a:t>、</a:t>
            </a:r>
            <a:r>
              <a:rPr lang="ja-JP" altLang="en-US" sz="1400">
                <a:solidFill>
                  <a:srgbClr val="000000"/>
                </a:solidFill>
                <a:latin typeface="Meiryo" panose="020B0604030504040204" pitchFamily="34" charset="-128"/>
                <a:ea typeface="Meiryo" panose="020B0604030504040204" pitchFamily="34" charset="-128"/>
              </a:rPr>
              <a:t>訓練</a:t>
            </a:r>
            <a:r>
              <a:rPr lang="ja-JP" altLang="en-US" sz="1400" b="0" i="0">
                <a:solidFill>
                  <a:srgbClr val="000000"/>
                </a:solidFill>
                <a:effectLst/>
                <a:latin typeface="Meiryo" panose="020B0604030504040204" pitchFamily="34" charset="-128"/>
                <a:ea typeface="Meiryo" panose="020B0604030504040204" pitchFamily="34" charset="-128"/>
              </a:rPr>
              <a:t>に使用する計算（</a:t>
            </a:r>
            <a:r>
              <a:rPr lang="en" altLang="ja-JP" sz="1400" b="0" i="0" dirty="0">
                <a:solidFill>
                  <a:srgbClr val="000000"/>
                </a:solidFill>
                <a:effectLst/>
                <a:latin typeface="Meiryo" panose="020B0604030504040204" pitchFamily="34" charset="-128"/>
                <a:ea typeface="Meiryo" panose="020B0604030504040204" pitchFamily="34" charset="-128"/>
              </a:rPr>
              <a:t>Compute</a:t>
            </a:r>
            <a:r>
              <a:rPr lang="ja-JP" altLang="en" sz="1400" b="0" i="0">
                <a:solidFill>
                  <a:srgbClr val="000000"/>
                </a:solidFill>
                <a:effectLst/>
                <a:latin typeface="Meiryo" panose="020B0604030504040204" pitchFamily="34" charset="-128"/>
                <a:ea typeface="Meiryo" panose="020B0604030504040204" pitchFamily="34" charset="-128"/>
              </a:rPr>
              <a:t>）</a:t>
            </a:r>
            <a:r>
              <a:rPr lang="ja-JP" altLang="en-US" sz="1400" b="0" i="0">
                <a:solidFill>
                  <a:srgbClr val="000000"/>
                </a:solidFill>
                <a:effectLst/>
                <a:latin typeface="Meiryo" panose="020B0604030504040204" pitchFamily="34" charset="-128"/>
                <a:ea typeface="Meiryo" panose="020B0604030504040204" pitchFamily="34" charset="-128"/>
              </a:rPr>
              <a:t>量が増えるにつれて、</a:t>
            </a:r>
            <a:r>
              <a:rPr lang="ja-JP" altLang="en-US" sz="1400" b="1" i="0">
                <a:solidFill>
                  <a:srgbClr val="000000"/>
                </a:solidFill>
                <a:effectLst/>
                <a:latin typeface="Meiryo" panose="020B0604030504040204" pitchFamily="34" charset="-128"/>
                <a:ea typeface="Meiryo" panose="020B0604030504040204" pitchFamily="34" charset="-128"/>
              </a:rPr>
              <a:t>損失</a:t>
            </a:r>
            <a:r>
              <a:rPr lang="ja-JP" altLang="en-US" sz="1400" b="0" i="0">
                <a:solidFill>
                  <a:srgbClr val="000000"/>
                </a:solidFill>
                <a:effectLst/>
                <a:latin typeface="Meiryo" panose="020B0604030504040204" pitchFamily="34" charset="-128"/>
                <a:ea typeface="Meiryo" panose="020B0604030504040204" pitchFamily="34" charset="-128"/>
              </a:rPr>
              <a:t>（</a:t>
            </a:r>
            <a:r>
              <a:rPr lang="en" altLang="ja-JP" sz="1400" b="0" i="0" dirty="0">
                <a:solidFill>
                  <a:srgbClr val="000000"/>
                </a:solidFill>
                <a:effectLst/>
                <a:latin typeface="Meiryo" panose="020B0604030504040204" pitchFamily="34" charset="-128"/>
                <a:ea typeface="Meiryo" panose="020B0604030504040204" pitchFamily="34" charset="-128"/>
              </a:rPr>
              <a:t>Loss</a:t>
            </a:r>
            <a:r>
              <a:rPr lang="ja-JP" altLang="en" sz="1400" b="0" i="0">
                <a:solidFill>
                  <a:srgbClr val="000000"/>
                </a:solidFill>
                <a:effectLst/>
                <a:latin typeface="Meiryo" panose="020B0604030504040204" pitchFamily="34" charset="-128"/>
                <a:ea typeface="Meiryo" panose="020B0604030504040204" pitchFamily="34" charset="-128"/>
              </a:rPr>
              <a:t>、</a:t>
            </a:r>
            <a:r>
              <a:rPr lang="ja-JP" altLang="en-US" sz="1400" b="0" i="0">
                <a:solidFill>
                  <a:srgbClr val="000000"/>
                </a:solidFill>
                <a:effectLst/>
                <a:latin typeface="Meiryo" panose="020B0604030504040204" pitchFamily="34" charset="-128"/>
                <a:ea typeface="Meiryo" panose="020B0604030504040204" pitchFamily="34" charset="-128"/>
              </a:rPr>
              <a:t>誤差）が「べき乗則」に従って減少するという法則のこと。</a:t>
            </a:r>
            <a:endParaRPr lang="en-US" altLang="ja-JP" sz="1400" b="0" i="0" dirty="0">
              <a:solidFill>
                <a:srgbClr val="000000"/>
              </a:solidFill>
              <a:effectLst/>
              <a:latin typeface="Meiryo" panose="020B0604030504040204" pitchFamily="34" charset="-128"/>
              <a:ea typeface="Meiryo" panose="020B0604030504040204" pitchFamily="34" charset="-128"/>
            </a:endParaRPr>
          </a:p>
          <a:p>
            <a:endParaRPr lang="en-US" altLang="ja-JP" sz="1400" dirty="0">
              <a:solidFill>
                <a:srgbClr val="000000"/>
              </a:solidFill>
              <a:latin typeface="Meiryo" panose="020B0604030504040204" pitchFamily="34" charset="-128"/>
              <a:ea typeface="Meiryo" panose="020B0604030504040204" pitchFamily="34" charset="-128"/>
            </a:endParaRPr>
          </a:p>
          <a:p>
            <a:r>
              <a:rPr lang="ja-JP" altLang="en-US" sz="1400" b="1">
                <a:solidFill>
                  <a:srgbClr val="000000"/>
                </a:solidFill>
                <a:latin typeface="Meiryo" panose="020B0604030504040204" pitchFamily="34" charset="-128"/>
                <a:ea typeface="Meiryo" panose="020B0604030504040204" pitchFamily="34" charset="-128"/>
              </a:rPr>
              <a:t>損失</a:t>
            </a:r>
            <a:r>
              <a:rPr lang="ja-JP" altLang="en-US" sz="1400">
                <a:solidFill>
                  <a:srgbClr val="000000"/>
                </a:solidFill>
                <a:latin typeface="Meiryo" panose="020B0604030504040204" pitchFamily="34" charset="-128"/>
                <a:ea typeface="Meiryo" panose="020B0604030504040204" pitchFamily="34" charset="-128"/>
              </a:rPr>
              <a:t>とは、モデルによって出力される予測値と正解値とのズレの大きさのこと。この</a:t>
            </a:r>
            <a:r>
              <a:rPr lang="ja-JP" altLang="en-US" sz="1400" b="1">
                <a:solidFill>
                  <a:srgbClr val="000000"/>
                </a:solidFill>
                <a:latin typeface="Meiryo" panose="020B0604030504040204" pitchFamily="34" charset="-128"/>
                <a:ea typeface="Meiryo" panose="020B0604030504040204" pitchFamily="34" charset="-128"/>
              </a:rPr>
              <a:t>損失</a:t>
            </a:r>
            <a:r>
              <a:rPr lang="ja-JP" altLang="en-US" sz="1400">
                <a:solidFill>
                  <a:srgbClr val="000000"/>
                </a:solidFill>
                <a:latin typeface="Meiryo" panose="020B0604030504040204" pitchFamily="34" charset="-128"/>
                <a:ea typeface="Meiryo" panose="020B0604030504040204" pitchFamily="34" charset="-128"/>
              </a:rPr>
              <a:t>の値を小さくすることが、機械学習モデルの性能向上の目標のひとつとなっている。</a:t>
            </a:r>
            <a:endParaRPr lang="ja-JP" altLang="en-US" sz="1400"/>
          </a:p>
        </p:txBody>
      </p:sp>
      <p:sp>
        <p:nvSpPr>
          <p:cNvPr id="16" name="テキスト ボックス 15">
            <a:extLst>
              <a:ext uri="{FF2B5EF4-FFF2-40B4-BE49-F238E27FC236}">
                <a16:creationId xmlns:a16="http://schemas.microsoft.com/office/drawing/2014/main" id="{537D363B-0A53-B744-CB28-1CD81FA5C037}"/>
              </a:ext>
            </a:extLst>
          </p:cNvPr>
          <p:cNvSpPr txBox="1"/>
          <p:nvPr/>
        </p:nvSpPr>
        <p:spPr>
          <a:xfrm>
            <a:off x="230400" y="974939"/>
            <a:ext cx="8686800" cy="615553"/>
          </a:xfrm>
          <a:prstGeom prst="rect">
            <a:avLst/>
          </a:prstGeom>
          <a:noFill/>
        </p:spPr>
        <p:txBody>
          <a:bodyPr wrap="square">
            <a:spAutoFit/>
          </a:bodyPr>
          <a:lstStyle/>
          <a:p>
            <a:pPr algn="ctr"/>
            <a:r>
              <a:rPr lang="ja-JP" altLang="en-US" b="1" i="0">
                <a:solidFill>
                  <a:srgbClr val="000000"/>
                </a:solidFill>
                <a:effectLst/>
                <a:latin typeface="Meiryo" panose="020B0604030504040204" pitchFamily="34" charset="-128"/>
                <a:ea typeface="Meiryo" panose="020B0604030504040204" pitchFamily="34" charset="-128"/>
              </a:rPr>
              <a:t>時間と費用を掛けた巨大なモデルほど、より高い性能を発揮するという経験則</a:t>
            </a:r>
            <a:endParaRPr lang="en-US" altLang="ja-JP" b="0" i="0" dirty="0">
              <a:solidFill>
                <a:srgbClr val="000000"/>
              </a:solidFill>
              <a:effectLst/>
              <a:latin typeface="Meiryo" panose="020B0604030504040204" pitchFamily="34" charset="-128"/>
              <a:ea typeface="Meiryo" panose="020B0604030504040204" pitchFamily="34" charset="-128"/>
            </a:endParaRPr>
          </a:p>
          <a:p>
            <a:pPr algn="ctr"/>
            <a:r>
              <a:rPr lang="ja-JP" altLang="en-US" sz="1600">
                <a:solidFill>
                  <a:srgbClr val="000000"/>
                </a:solidFill>
                <a:latin typeface="Meiryo" panose="020B0604030504040204" pitchFamily="34" charset="-128"/>
                <a:ea typeface="Meiryo" panose="020B0604030504040204" pitchFamily="34" charset="-128"/>
              </a:rPr>
              <a:t>既知の数理モデルとは矛盾することから、現在</a:t>
            </a:r>
            <a:r>
              <a:rPr lang="en-US" altLang="ja-JP" sz="1600" dirty="0">
                <a:solidFill>
                  <a:srgbClr val="000000"/>
                </a:solidFill>
                <a:latin typeface="Meiryo" panose="020B0604030504040204" pitchFamily="34" charset="-128"/>
                <a:ea typeface="Meiryo" panose="020B0604030504040204" pitchFamily="34" charset="-128"/>
              </a:rPr>
              <a:t>AI</a:t>
            </a:r>
            <a:r>
              <a:rPr lang="ja-JP" altLang="en-US" sz="1600">
                <a:solidFill>
                  <a:srgbClr val="000000"/>
                </a:solidFill>
                <a:latin typeface="Meiryo" panose="020B0604030504040204" pitchFamily="34" charset="-128"/>
                <a:ea typeface="Meiryo" panose="020B0604030504040204" pitchFamily="34" charset="-128"/>
              </a:rPr>
              <a:t>研究の主要テーマの１つとなっている</a:t>
            </a:r>
            <a:endParaRPr lang="ja-JP" altLang="en-US" sz="1600"/>
          </a:p>
        </p:txBody>
      </p:sp>
    </p:spTree>
    <p:extLst>
      <p:ext uri="{BB962C8B-B14F-4D97-AF65-F5344CB8AC3E}">
        <p14:creationId xmlns:p14="http://schemas.microsoft.com/office/powerpoint/2010/main" val="35667151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65CB46-9A55-2A1B-7387-9F29DB3C546B}"/>
              </a:ext>
            </a:extLst>
          </p:cNvPr>
          <p:cNvSpPr>
            <a:spLocks noGrp="1"/>
          </p:cNvSpPr>
          <p:nvPr>
            <p:ph type="title"/>
          </p:nvPr>
        </p:nvSpPr>
        <p:spPr/>
        <p:txBody>
          <a:bodyPr/>
          <a:lstStyle/>
          <a:p>
            <a:r>
              <a:rPr kumimoji="1" lang="en-US" altLang="ja-JP" dirty="0"/>
              <a:t>RLHF</a:t>
            </a:r>
            <a:r>
              <a:rPr kumimoji="1" lang="ja-JP" altLang="en-US"/>
              <a:t>とは</a:t>
            </a:r>
          </a:p>
        </p:txBody>
      </p:sp>
      <p:sp>
        <p:nvSpPr>
          <p:cNvPr id="4" name="テキスト ボックス 3">
            <a:extLst>
              <a:ext uri="{FF2B5EF4-FFF2-40B4-BE49-F238E27FC236}">
                <a16:creationId xmlns:a16="http://schemas.microsoft.com/office/drawing/2014/main" id="{058B568D-5840-E9AB-0584-604F72BC29FD}"/>
              </a:ext>
            </a:extLst>
          </p:cNvPr>
          <p:cNvSpPr txBox="1"/>
          <p:nvPr/>
        </p:nvSpPr>
        <p:spPr>
          <a:xfrm>
            <a:off x="315658" y="836343"/>
            <a:ext cx="8601541" cy="338554"/>
          </a:xfrm>
          <a:prstGeom prst="rect">
            <a:avLst/>
          </a:prstGeom>
          <a:noFill/>
        </p:spPr>
        <p:txBody>
          <a:bodyPr wrap="square">
            <a:spAutoFit/>
          </a:bodyPr>
          <a:lstStyle/>
          <a:p>
            <a:r>
              <a:rPr lang="ja-JP" altLang="en-US" sz="1600" b="1">
                <a:latin typeface="Meiryo" panose="020B0604030504040204" pitchFamily="34" charset="-128"/>
                <a:ea typeface="Meiryo" panose="020B0604030504040204" pitchFamily="34" charset="-128"/>
              </a:rPr>
              <a:t>RLHF</a:t>
            </a:r>
            <a:r>
              <a:rPr lang="ja-JP" altLang="en-US" sz="1600">
                <a:latin typeface="Meiryo" panose="020B0604030504040204" pitchFamily="34" charset="-128"/>
                <a:ea typeface="Meiryo" panose="020B0604030504040204" pitchFamily="34" charset="-128"/>
              </a:rPr>
              <a:t> (Reinforcement Learning from Human Feedback)</a:t>
            </a:r>
          </a:p>
        </p:txBody>
      </p:sp>
      <p:pic>
        <p:nvPicPr>
          <p:cNvPr id="12" name="図 11" descr="ノートパソコンの画面を見ている女性&#10;&#10;低い精度で自動的に生成された説明">
            <a:extLst>
              <a:ext uri="{FF2B5EF4-FFF2-40B4-BE49-F238E27FC236}">
                <a16:creationId xmlns:a16="http://schemas.microsoft.com/office/drawing/2014/main" id="{B578F5D5-F4A0-2BA9-17BD-6D60048005A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1601" y="4935812"/>
            <a:ext cx="1412813" cy="1412813"/>
          </a:xfrm>
          <a:prstGeom prst="rect">
            <a:avLst/>
          </a:prstGeom>
        </p:spPr>
      </p:pic>
      <p:sp>
        <p:nvSpPr>
          <p:cNvPr id="7" name="テキスト ボックス 6">
            <a:extLst>
              <a:ext uri="{FF2B5EF4-FFF2-40B4-BE49-F238E27FC236}">
                <a16:creationId xmlns:a16="http://schemas.microsoft.com/office/drawing/2014/main" id="{E324D68C-5AB1-1C8A-C9E5-870D6D647486}"/>
              </a:ext>
            </a:extLst>
          </p:cNvPr>
          <p:cNvSpPr txBox="1"/>
          <p:nvPr/>
        </p:nvSpPr>
        <p:spPr>
          <a:xfrm>
            <a:off x="413104" y="1174897"/>
            <a:ext cx="8187211" cy="738664"/>
          </a:xfrm>
          <a:prstGeom prst="rect">
            <a:avLst/>
          </a:prstGeom>
          <a:noFill/>
        </p:spPr>
        <p:txBody>
          <a:bodyPr wrap="square">
            <a:spAutoFit/>
          </a:bodyPr>
          <a:lstStyle/>
          <a:p>
            <a:pPr marL="342900" lvl="0" indent="-342900" algn="just">
              <a:buFont typeface="Wingdings" pitchFamily="2" charset="2"/>
              <a:buChar char=""/>
              <a:tabLst>
                <a:tab pos="462915" algn="l"/>
              </a:tabLst>
            </a:pPr>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出力された結果に対して、人間が正しかったか間違っていたか</a:t>
            </a:r>
            <a:r>
              <a:rPr lang="ja-JP" altLang="en-US" sz="1400" kern="100">
                <a:effectLst/>
                <a:latin typeface="Meiryo" panose="020B0604030504040204" pitchFamily="34" charset="-128"/>
                <a:ea typeface="Meiryo" panose="020B0604030504040204" pitchFamily="34" charset="-128"/>
                <a:cs typeface="Times New Roman" panose="02020603050405020304" pitchFamily="18" charset="0"/>
              </a:rPr>
              <a:t>の</a:t>
            </a:r>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評価をフィードバックする。</a:t>
            </a:r>
          </a:p>
          <a:p>
            <a:pPr marL="342900" lvl="0" indent="-342900" algn="just">
              <a:buFont typeface="Wingdings" pitchFamily="2" charset="2"/>
              <a:buChar char=""/>
              <a:tabLst>
                <a:tab pos="462915" algn="l"/>
              </a:tabLst>
            </a:pPr>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生成</a:t>
            </a:r>
            <a:r>
              <a:rPr lang="en-US" altLang="ja-JP" sz="1400" kern="100" dirty="0">
                <a:effectLst/>
                <a:latin typeface="Meiryo" panose="020B0604030504040204" pitchFamily="34" charset="-128"/>
                <a:ea typeface="Meiryo" panose="020B0604030504040204" pitchFamily="34" charset="-128"/>
                <a:cs typeface="Times New Roman" panose="02020603050405020304" pitchFamily="18" charset="0"/>
              </a:rPr>
              <a:t>AI</a:t>
            </a:r>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は、評価が高い結果を生成できるようモデルを修正する。</a:t>
            </a:r>
          </a:p>
          <a:p>
            <a:pPr marL="342900" lvl="0" indent="-342900" algn="just">
              <a:buFont typeface="Wingdings" pitchFamily="2" charset="2"/>
              <a:buChar char=""/>
              <a:tabLst>
                <a:tab pos="462915" algn="l"/>
              </a:tabLst>
            </a:pPr>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これを繰り返して、高い確率で良い回答が出せるようにする。</a:t>
            </a:r>
          </a:p>
        </p:txBody>
      </p:sp>
      <p:sp>
        <p:nvSpPr>
          <p:cNvPr id="9" name="テキスト ボックス 8">
            <a:extLst>
              <a:ext uri="{FF2B5EF4-FFF2-40B4-BE49-F238E27FC236}">
                <a16:creationId xmlns:a16="http://schemas.microsoft.com/office/drawing/2014/main" id="{A1A7DA89-B1CC-D776-6BE2-947B5553C29E}"/>
              </a:ext>
            </a:extLst>
          </p:cNvPr>
          <p:cNvSpPr txBox="1"/>
          <p:nvPr/>
        </p:nvSpPr>
        <p:spPr>
          <a:xfrm>
            <a:off x="413104" y="2006683"/>
            <a:ext cx="8504095" cy="954107"/>
          </a:xfrm>
          <a:prstGeom prst="rect">
            <a:avLst/>
          </a:prstGeom>
          <a:noFill/>
        </p:spPr>
        <p:txBody>
          <a:bodyPr wrap="square">
            <a:spAutoFit/>
          </a:bodyPr>
          <a:lstStyle/>
          <a:p>
            <a:pPr algn="just">
              <a:tabLst>
                <a:tab pos="462915" algn="l"/>
              </a:tabLst>
            </a:pPr>
            <a:r>
              <a:rPr lang="ja-JP" altLang="ja-JP" sz="1400" b="1" kern="100">
                <a:effectLst/>
                <a:latin typeface="Meiryo" panose="020B0604030504040204" pitchFamily="34" charset="-128"/>
                <a:ea typeface="Meiryo" panose="020B0604030504040204" pitchFamily="34" charset="-128"/>
                <a:cs typeface="Times New Roman" panose="02020603050405020304" pitchFamily="18" charset="0"/>
              </a:rPr>
              <a:t>質問者</a:t>
            </a:r>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：母親が、ゲームをしている私に、ゲームなどせずに、勉強するようにと言います。私は、プロ・ゲーマーになるための練習をしているのです。どうすればいいでしょう。</a:t>
            </a:r>
          </a:p>
          <a:p>
            <a:pPr algn="just">
              <a:tabLst>
                <a:tab pos="462915" algn="l"/>
              </a:tabLst>
            </a:pPr>
            <a:r>
              <a:rPr lang="ja-JP" altLang="ja-JP" sz="1400" b="1" kern="100">
                <a:effectLst/>
                <a:latin typeface="Meiryo" panose="020B0604030504040204" pitchFamily="34" charset="-128"/>
                <a:ea typeface="Meiryo" panose="020B0604030504040204" pitchFamily="34" charset="-128"/>
                <a:cs typeface="Times New Roman" panose="02020603050405020304" pitchFamily="18" charset="0"/>
              </a:rPr>
              <a:t>生成</a:t>
            </a:r>
            <a:r>
              <a:rPr lang="en-US" altLang="ja-JP" sz="1400" b="1" kern="100" dirty="0">
                <a:effectLst/>
                <a:latin typeface="Meiryo" panose="020B0604030504040204" pitchFamily="34" charset="-128"/>
                <a:ea typeface="Meiryo" panose="020B0604030504040204" pitchFamily="34" charset="-128"/>
                <a:cs typeface="Times New Roman" panose="02020603050405020304" pitchFamily="18" charset="0"/>
              </a:rPr>
              <a:t>AI</a:t>
            </a:r>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：母親を殴りつけましょう。そうすれば、母親に咎められることはなくなり、ゲームの練習に没頭できます。</a:t>
            </a:r>
          </a:p>
        </p:txBody>
      </p:sp>
      <p:sp>
        <p:nvSpPr>
          <p:cNvPr id="11" name="テキスト ボックス 10">
            <a:extLst>
              <a:ext uri="{FF2B5EF4-FFF2-40B4-BE49-F238E27FC236}">
                <a16:creationId xmlns:a16="http://schemas.microsoft.com/office/drawing/2014/main" id="{35528BEA-7BE3-ABFB-C485-072BE3F381BA}"/>
              </a:ext>
            </a:extLst>
          </p:cNvPr>
          <p:cNvSpPr txBox="1"/>
          <p:nvPr/>
        </p:nvSpPr>
        <p:spPr>
          <a:xfrm>
            <a:off x="413104" y="3148082"/>
            <a:ext cx="8504095" cy="1600438"/>
          </a:xfrm>
          <a:prstGeom prst="rect">
            <a:avLst/>
          </a:prstGeom>
          <a:noFill/>
        </p:spPr>
        <p:txBody>
          <a:bodyPr wrap="square">
            <a:spAutoFit/>
          </a:bodyPr>
          <a:lstStyle/>
          <a:p>
            <a:pPr algn="just">
              <a:tabLst>
                <a:tab pos="462915" algn="l"/>
              </a:tabLst>
            </a:pPr>
            <a:r>
              <a:rPr lang="ja-JP" altLang="ja-JP" sz="1400" b="1" kern="100">
                <a:effectLst/>
                <a:latin typeface="Meiryo" panose="020B0604030504040204" pitchFamily="34" charset="-128"/>
                <a:ea typeface="Meiryo" panose="020B0604030504040204" pitchFamily="34" charset="-128"/>
                <a:cs typeface="Times New Roman" panose="02020603050405020304" pitchFamily="18" charset="0"/>
              </a:rPr>
              <a:t>生成</a:t>
            </a:r>
            <a:r>
              <a:rPr lang="en-US" altLang="ja-JP" sz="1400" b="1" kern="100" dirty="0">
                <a:effectLst/>
                <a:latin typeface="Meiryo" panose="020B0604030504040204" pitchFamily="34" charset="-128"/>
                <a:ea typeface="Meiryo" panose="020B0604030504040204" pitchFamily="34" charset="-128"/>
                <a:cs typeface="Times New Roman" panose="02020603050405020304" pitchFamily="18" charset="0"/>
              </a:rPr>
              <a:t>AI</a:t>
            </a:r>
            <a:r>
              <a:rPr lang="ja-JP" altLang="ja-JP" sz="1400" b="1" kern="100">
                <a:effectLst/>
                <a:latin typeface="Meiryo" panose="020B0604030504040204" pitchFamily="34" charset="-128"/>
                <a:ea typeface="Meiryo" panose="020B0604030504040204" pitchFamily="34" charset="-128"/>
                <a:cs typeface="Times New Roman" panose="02020603050405020304" pitchFamily="18" charset="0"/>
              </a:rPr>
              <a:t>（１）</a:t>
            </a:r>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：母親の回答を無視し続けましょう。そうすれば、母親はやがては諦めて、あなたは、ゲームの練習に没頭できます。</a:t>
            </a:r>
            <a:r>
              <a:rPr lang="en-US" altLang="ja-JP" sz="1400" kern="100" dirty="0">
                <a:effectLst/>
                <a:latin typeface="Meiryo" panose="020B0604030504040204" pitchFamily="34" charset="-128"/>
                <a:ea typeface="Meiryo" panose="020B0604030504040204" pitchFamily="34" charset="-128"/>
                <a:cs typeface="Times New Roman" panose="02020603050405020304" pitchFamily="18" charset="0"/>
              </a:rPr>
              <a:t>  										</a:t>
            </a:r>
            <a:r>
              <a:rPr lang="ja-JP" altLang="en-US" sz="1400" b="1" kern="100">
                <a:effectLst/>
                <a:latin typeface="Meiryo" panose="020B0604030504040204" pitchFamily="34" charset="-128"/>
                <a:ea typeface="Meiryo" panose="020B0604030504040204" pitchFamily="34" charset="-128"/>
                <a:cs typeface="Times New Roman" panose="02020603050405020304" pitchFamily="18" charset="0"/>
              </a:rPr>
              <a:t>評価点　</a:t>
            </a:r>
            <a:r>
              <a:rPr lang="en-US" altLang="ja-JP" sz="1400" b="1" kern="100" dirty="0">
                <a:effectLst/>
                <a:latin typeface="Meiryo" panose="020B0604030504040204" pitchFamily="34" charset="-128"/>
                <a:ea typeface="Meiryo" panose="020B0604030504040204" pitchFamily="34" charset="-128"/>
                <a:cs typeface="Times New Roman" panose="02020603050405020304" pitchFamily="18" charset="0"/>
              </a:rPr>
              <a:t>0.1</a:t>
            </a:r>
            <a:endParaRPr lang="ja-JP" altLang="ja-JP" sz="1400" b="1" kern="100">
              <a:effectLst/>
              <a:latin typeface="Meiryo" panose="020B0604030504040204" pitchFamily="34" charset="-128"/>
              <a:ea typeface="Meiryo" panose="020B0604030504040204" pitchFamily="34" charset="-128"/>
              <a:cs typeface="Times New Roman" panose="02020603050405020304" pitchFamily="18" charset="0"/>
            </a:endParaRPr>
          </a:p>
          <a:p>
            <a:pPr algn="just">
              <a:tabLst>
                <a:tab pos="462915" algn="l"/>
              </a:tabLst>
            </a:pPr>
            <a:r>
              <a:rPr lang="ja-JP" altLang="ja-JP" sz="1400" b="1" kern="100">
                <a:effectLst/>
                <a:latin typeface="Meiryo" panose="020B0604030504040204" pitchFamily="34" charset="-128"/>
                <a:ea typeface="Meiryo" panose="020B0604030504040204" pitchFamily="34" charset="-128"/>
                <a:cs typeface="Times New Roman" panose="02020603050405020304" pitchFamily="18" charset="0"/>
              </a:rPr>
              <a:t>生成</a:t>
            </a:r>
            <a:r>
              <a:rPr lang="en-US" altLang="ja-JP" sz="1400" b="1" kern="100" dirty="0">
                <a:effectLst/>
                <a:latin typeface="Meiryo" panose="020B0604030504040204" pitchFamily="34" charset="-128"/>
                <a:ea typeface="Meiryo" panose="020B0604030504040204" pitchFamily="34" charset="-128"/>
                <a:cs typeface="Times New Roman" panose="02020603050405020304" pitchFamily="18" charset="0"/>
              </a:rPr>
              <a:t>AI</a:t>
            </a:r>
            <a:r>
              <a:rPr lang="ja-JP" altLang="ja-JP" sz="1400" b="1" kern="100">
                <a:effectLst/>
                <a:latin typeface="Meiryo" panose="020B0604030504040204" pitchFamily="34" charset="-128"/>
                <a:ea typeface="Meiryo" panose="020B0604030504040204" pitchFamily="34" charset="-128"/>
                <a:cs typeface="Times New Roman" panose="02020603050405020304" pitchFamily="18" charset="0"/>
              </a:rPr>
              <a:t>（２）</a:t>
            </a:r>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：母親になぜゲームに没頭しているかを説明してはどうですか。そうすれば、母親はあなたの気持ちを理解し、応援してくれるかも知れません。</a:t>
            </a:r>
            <a:r>
              <a:rPr lang="en-US" altLang="ja-JP" sz="1400" kern="100" dirty="0">
                <a:effectLst/>
                <a:latin typeface="Meiryo" panose="020B0604030504040204" pitchFamily="34" charset="-128"/>
                <a:ea typeface="Meiryo" panose="020B0604030504040204" pitchFamily="34" charset="-128"/>
                <a:cs typeface="Times New Roman" panose="02020603050405020304" pitchFamily="18" charset="0"/>
              </a:rPr>
              <a:t>						</a:t>
            </a:r>
            <a:r>
              <a:rPr lang="ja-JP" altLang="en-US" sz="1400" b="1" kern="100">
                <a:effectLst/>
                <a:latin typeface="Meiryo" panose="020B0604030504040204" pitchFamily="34" charset="-128"/>
                <a:ea typeface="Meiryo" panose="020B0604030504040204" pitchFamily="34" charset="-128"/>
                <a:cs typeface="Times New Roman" panose="02020603050405020304" pitchFamily="18" charset="0"/>
              </a:rPr>
              <a:t>評価点　</a:t>
            </a:r>
            <a:r>
              <a:rPr lang="en-US" altLang="ja-JP" sz="1400" b="1" kern="100" dirty="0">
                <a:effectLst/>
                <a:latin typeface="Meiryo" panose="020B0604030504040204" pitchFamily="34" charset="-128"/>
                <a:ea typeface="Meiryo" panose="020B0604030504040204" pitchFamily="34" charset="-128"/>
                <a:cs typeface="Times New Roman" panose="02020603050405020304" pitchFamily="18" charset="0"/>
              </a:rPr>
              <a:t>0.5</a:t>
            </a:r>
            <a:endParaRPr lang="ja-JP" altLang="ja-JP" sz="1400" b="1" kern="100">
              <a:effectLst/>
              <a:latin typeface="Meiryo" panose="020B0604030504040204" pitchFamily="34" charset="-128"/>
              <a:ea typeface="Meiryo" panose="020B0604030504040204" pitchFamily="34" charset="-128"/>
              <a:cs typeface="Times New Roman" panose="02020603050405020304" pitchFamily="18" charset="0"/>
            </a:endParaRPr>
          </a:p>
          <a:p>
            <a:pPr algn="just">
              <a:tabLst>
                <a:tab pos="462915" algn="l"/>
              </a:tabLst>
            </a:pPr>
            <a:r>
              <a:rPr lang="ja-JP" altLang="ja-JP" sz="1400" b="1" kern="100">
                <a:effectLst/>
                <a:latin typeface="Meiryo" panose="020B0604030504040204" pitchFamily="34" charset="-128"/>
                <a:ea typeface="Meiryo" panose="020B0604030504040204" pitchFamily="34" charset="-128"/>
                <a:cs typeface="Times New Roman" panose="02020603050405020304" pitchFamily="18" charset="0"/>
              </a:rPr>
              <a:t>生成</a:t>
            </a:r>
            <a:r>
              <a:rPr lang="en-US" altLang="ja-JP" sz="1400" b="1" kern="100" dirty="0">
                <a:effectLst/>
                <a:latin typeface="Meiryo" panose="020B0604030504040204" pitchFamily="34" charset="-128"/>
                <a:ea typeface="Meiryo" panose="020B0604030504040204" pitchFamily="34" charset="-128"/>
                <a:cs typeface="Times New Roman" panose="02020603050405020304" pitchFamily="18" charset="0"/>
              </a:rPr>
              <a:t>AI</a:t>
            </a:r>
            <a:r>
              <a:rPr lang="ja-JP" altLang="ja-JP" sz="1400" b="1" kern="100">
                <a:effectLst/>
                <a:latin typeface="Meiryo" panose="020B0604030504040204" pitchFamily="34" charset="-128"/>
                <a:ea typeface="Meiryo" panose="020B0604030504040204" pitchFamily="34" charset="-128"/>
                <a:cs typeface="Times New Roman" panose="02020603050405020304" pitchFamily="18" charset="0"/>
              </a:rPr>
              <a:t>（３）</a:t>
            </a:r>
            <a:r>
              <a:rPr lang="ja-JP" altLang="ja-JP" sz="1400" kern="100">
                <a:effectLst/>
                <a:latin typeface="Meiryo" panose="020B0604030504040204" pitchFamily="34" charset="-128"/>
                <a:ea typeface="Meiryo" panose="020B0604030504040204" pitchFamily="34" charset="-128"/>
                <a:cs typeface="Times New Roman" panose="02020603050405020304" pitchFamily="18" charset="0"/>
              </a:rPr>
              <a:t>：母親に自分の夢がプロ・ゲーマーであることを伝え、理解を求めてはどうでしょう。その上で、勉強にも精を出し良い成績を取ることを約束すれば、母親は、あなたがゲームをすることを許してくれるかも知れません。</a:t>
            </a:r>
            <a:r>
              <a:rPr lang="en-US" altLang="ja-JP" sz="1400" kern="100" dirty="0">
                <a:effectLst/>
                <a:latin typeface="Meiryo" panose="020B0604030504040204" pitchFamily="34" charset="-128"/>
                <a:ea typeface="Meiryo" panose="020B0604030504040204" pitchFamily="34" charset="-128"/>
                <a:cs typeface="Times New Roman" panose="02020603050405020304" pitchFamily="18" charset="0"/>
              </a:rPr>
              <a:t>										</a:t>
            </a:r>
            <a:r>
              <a:rPr lang="ja-JP" altLang="en-US" sz="1400" b="1" kern="100">
                <a:effectLst/>
                <a:latin typeface="Meiryo" panose="020B0604030504040204" pitchFamily="34" charset="-128"/>
                <a:ea typeface="Meiryo" panose="020B0604030504040204" pitchFamily="34" charset="-128"/>
                <a:cs typeface="Times New Roman" panose="02020603050405020304" pitchFamily="18" charset="0"/>
              </a:rPr>
              <a:t>評価点　</a:t>
            </a:r>
            <a:r>
              <a:rPr lang="en-US" altLang="ja-JP" sz="1400" b="1" kern="100" dirty="0">
                <a:effectLst/>
                <a:latin typeface="Meiryo" panose="020B0604030504040204" pitchFamily="34" charset="-128"/>
                <a:ea typeface="Meiryo" panose="020B0604030504040204" pitchFamily="34" charset="-128"/>
                <a:cs typeface="Times New Roman" panose="02020603050405020304" pitchFamily="18" charset="0"/>
              </a:rPr>
              <a:t>0.9</a:t>
            </a:r>
            <a:endParaRPr lang="ja-JP" altLang="ja-JP" sz="1400" b="1" kern="100">
              <a:effectLst/>
              <a:latin typeface="Meiryo" panose="020B0604030504040204" pitchFamily="34" charset="-128"/>
              <a:ea typeface="Meiryo" panose="020B0604030504040204" pitchFamily="34" charset="-128"/>
              <a:cs typeface="Times New Roman" panose="02020603050405020304" pitchFamily="18" charset="0"/>
            </a:endParaRPr>
          </a:p>
        </p:txBody>
      </p:sp>
      <p:sp>
        <p:nvSpPr>
          <p:cNvPr id="14" name="テキスト ボックス 13">
            <a:extLst>
              <a:ext uri="{FF2B5EF4-FFF2-40B4-BE49-F238E27FC236}">
                <a16:creationId xmlns:a16="http://schemas.microsoft.com/office/drawing/2014/main" id="{57AC7A5C-92FE-1037-20FA-0B167CCB0849}"/>
              </a:ext>
            </a:extLst>
          </p:cNvPr>
          <p:cNvSpPr txBox="1"/>
          <p:nvPr/>
        </p:nvSpPr>
        <p:spPr>
          <a:xfrm>
            <a:off x="2091559" y="5021383"/>
            <a:ext cx="6825640" cy="1323439"/>
          </a:xfrm>
          <a:prstGeom prst="rect">
            <a:avLst/>
          </a:prstGeom>
          <a:noFill/>
        </p:spPr>
        <p:txBody>
          <a:bodyPr wrap="square">
            <a:spAutoFit/>
          </a:bodyPr>
          <a:lstStyle/>
          <a:p>
            <a:pPr algn="just">
              <a:tabLst>
                <a:tab pos="462915" algn="l"/>
              </a:tabLst>
            </a:pPr>
            <a:r>
              <a:rPr lang="en-US" altLang="ja-JP" sz="1600" b="1" kern="100" dirty="0">
                <a:effectLst/>
                <a:latin typeface="Meiryo" panose="020B0604030504040204" pitchFamily="34" charset="-128"/>
                <a:ea typeface="Meiryo" panose="020B0604030504040204" pitchFamily="34" charset="-128"/>
                <a:cs typeface="Times New Roman" panose="02020603050405020304" pitchFamily="18" charset="0"/>
              </a:rPr>
              <a:t>RLHF</a:t>
            </a:r>
            <a:r>
              <a:rPr lang="ja-JP" altLang="en-US" sz="1600" b="1" kern="100">
                <a:effectLst/>
                <a:latin typeface="Meiryo" panose="020B0604030504040204" pitchFamily="34" charset="-128"/>
                <a:ea typeface="Meiryo" panose="020B0604030504040204" pitchFamily="34" charset="-128"/>
                <a:cs typeface="Times New Roman" panose="02020603050405020304" pitchFamily="18" charset="0"/>
              </a:rPr>
              <a:t>／人間のフィードバックによる強化学習</a:t>
            </a:r>
            <a:endParaRPr lang="en-US" altLang="ja-JP" sz="1600" b="1" kern="100" dirty="0">
              <a:effectLst/>
              <a:latin typeface="Meiryo" panose="020B0604030504040204" pitchFamily="34" charset="-128"/>
              <a:ea typeface="Meiryo" panose="020B0604030504040204" pitchFamily="34" charset="-128"/>
              <a:cs typeface="Times New Roman" panose="02020603050405020304" pitchFamily="18" charset="0"/>
            </a:endParaRPr>
          </a:p>
          <a:p>
            <a:pPr marL="285750" indent="-285750" algn="just">
              <a:buFont typeface="Wingdings" pitchFamily="2" charset="2"/>
              <a:buChar char="ü"/>
              <a:tabLst>
                <a:tab pos="462915" algn="l"/>
              </a:tabLst>
            </a:pPr>
            <a:r>
              <a:rPr lang="ja-JP" altLang="ja-JP" sz="1600" kern="100">
                <a:effectLst/>
                <a:latin typeface="Meiryo" panose="020B0604030504040204" pitchFamily="34" charset="-128"/>
                <a:ea typeface="Meiryo" panose="020B0604030504040204" pitchFamily="34" charset="-128"/>
                <a:cs typeface="Times New Roman" panose="02020603050405020304" pitchFamily="18" charset="0"/>
              </a:rPr>
              <a:t>評価点を人間が与え</a:t>
            </a:r>
            <a:r>
              <a:rPr lang="ja-JP" altLang="en-US" sz="1600" kern="100">
                <a:effectLst/>
                <a:latin typeface="Meiryo" panose="020B0604030504040204" pitchFamily="34" charset="-128"/>
                <a:ea typeface="Meiryo" panose="020B0604030504040204" pitchFamily="34" charset="-128"/>
                <a:cs typeface="Times New Roman" panose="02020603050405020304" pitchFamily="18" charset="0"/>
              </a:rPr>
              <a:t>る</a:t>
            </a:r>
            <a:r>
              <a:rPr lang="ja-JP" altLang="ja-JP" sz="1600" kern="100">
                <a:effectLst/>
                <a:latin typeface="Meiryo" panose="020B0604030504040204" pitchFamily="34" charset="-128"/>
                <a:ea typeface="Meiryo" panose="020B0604030504040204" pitchFamily="34" charset="-128"/>
                <a:cs typeface="Times New Roman" panose="02020603050405020304" pitchFamily="18" charset="0"/>
              </a:rPr>
              <a:t>。</a:t>
            </a:r>
            <a:endParaRPr lang="en-US" altLang="ja-JP" sz="1600" kern="100" dirty="0">
              <a:effectLst/>
              <a:latin typeface="Meiryo" panose="020B0604030504040204" pitchFamily="34" charset="-128"/>
              <a:ea typeface="Meiryo" panose="020B0604030504040204" pitchFamily="34" charset="-128"/>
              <a:cs typeface="Times New Roman" panose="02020603050405020304" pitchFamily="18" charset="0"/>
            </a:endParaRPr>
          </a:p>
          <a:p>
            <a:pPr marL="285750" indent="-285750" algn="just">
              <a:buFont typeface="Wingdings" pitchFamily="2" charset="2"/>
              <a:buChar char="ü"/>
              <a:tabLst>
                <a:tab pos="462915" algn="l"/>
              </a:tabLst>
            </a:pPr>
            <a:r>
              <a:rPr lang="ja-JP" altLang="ja-JP" sz="1600" kern="100">
                <a:effectLst/>
                <a:latin typeface="Meiryo" panose="020B0604030504040204" pitchFamily="34" charset="-128"/>
                <a:ea typeface="Meiryo" panose="020B0604030504040204" pitchFamily="34" charset="-128"/>
                <a:cs typeface="Times New Roman" panose="02020603050405020304" pitchFamily="18" charset="0"/>
              </a:rPr>
              <a:t>モデルは、評価点が良くなるように学習（強化学習という）</a:t>
            </a:r>
            <a:r>
              <a:rPr lang="ja-JP" altLang="en-US" sz="1600" kern="100">
                <a:effectLst/>
                <a:latin typeface="Meiryo" panose="020B0604030504040204" pitchFamily="34" charset="-128"/>
                <a:ea typeface="Meiryo" panose="020B0604030504040204" pitchFamily="34" charset="-128"/>
                <a:cs typeface="Times New Roman" panose="02020603050405020304" pitchFamily="18" charset="0"/>
              </a:rPr>
              <a:t>する</a:t>
            </a:r>
            <a:r>
              <a:rPr lang="ja-JP" altLang="ja-JP" sz="1600" kern="100">
                <a:effectLst/>
                <a:latin typeface="Meiryo" panose="020B0604030504040204" pitchFamily="34" charset="-128"/>
                <a:ea typeface="Meiryo" panose="020B0604030504040204" pitchFamily="34" charset="-128"/>
                <a:cs typeface="Times New Roman" panose="02020603050405020304" pitchFamily="18" charset="0"/>
              </a:rPr>
              <a:t>。</a:t>
            </a:r>
            <a:endParaRPr lang="en-US" altLang="ja-JP" sz="1600" kern="100" dirty="0">
              <a:effectLst/>
              <a:latin typeface="Meiryo" panose="020B0604030504040204" pitchFamily="34" charset="-128"/>
              <a:ea typeface="Meiryo" panose="020B0604030504040204" pitchFamily="34" charset="-128"/>
              <a:cs typeface="Times New Roman" panose="02020603050405020304" pitchFamily="18" charset="0"/>
            </a:endParaRPr>
          </a:p>
          <a:p>
            <a:pPr marL="285750" indent="-285750" algn="just">
              <a:buFont typeface="Wingdings" pitchFamily="2" charset="2"/>
              <a:buChar char="ü"/>
              <a:tabLst>
                <a:tab pos="462915" algn="l"/>
              </a:tabLst>
            </a:pPr>
            <a:r>
              <a:rPr lang="ja-JP" altLang="ja-JP" sz="1600" kern="100">
                <a:effectLst/>
                <a:latin typeface="Meiryo" panose="020B0604030504040204" pitchFamily="34" charset="-128"/>
                <a:ea typeface="Meiryo" panose="020B0604030504040204" pitchFamily="34" charset="-128"/>
                <a:cs typeface="Times New Roman" panose="02020603050405020304" pitchFamily="18" charset="0"/>
              </a:rPr>
              <a:t>人間によるフィードバックを繰り返すことで、評価が高くなるような回答を高い確率で出力できるように</a:t>
            </a:r>
            <a:r>
              <a:rPr lang="ja-JP" altLang="en-US" sz="1600" kern="100">
                <a:effectLst/>
                <a:latin typeface="Meiryo" panose="020B0604030504040204" pitchFamily="34" charset="-128"/>
                <a:ea typeface="Meiryo" panose="020B0604030504040204" pitchFamily="34" charset="-128"/>
                <a:cs typeface="Times New Roman" panose="02020603050405020304" pitchFamily="18" charset="0"/>
              </a:rPr>
              <a:t>する</a:t>
            </a:r>
            <a:r>
              <a:rPr lang="ja-JP" altLang="ja-JP" sz="1600" kern="100">
                <a:effectLst/>
                <a:latin typeface="Meiryo" panose="020B0604030504040204" pitchFamily="34" charset="-128"/>
                <a:ea typeface="Meiryo" panose="020B0604030504040204" pitchFamily="34" charset="-128"/>
                <a:cs typeface="Times New Roman" panose="02020603050405020304" pitchFamily="18" charset="0"/>
              </a:rPr>
              <a:t>。</a:t>
            </a:r>
          </a:p>
        </p:txBody>
      </p:sp>
      <p:sp>
        <p:nvSpPr>
          <p:cNvPr id="15" name="下矢印 14">
            <a:extLst>
              <a:ext uri="{FF2B5EF4-FFF2-40B4-BE49-F238E27FC236}">
                <a16:creationId xmlns:a16="http://schemas.microsoft.com/office/drawing/2014/main" id="{C0A21371-8F81-33DF-EAC1-35A0C336BB15}"/>
              </a:ext>
            </a:extLst>
          </p:cNvPr>
          <p:cNvSpPr/>
          <p:nvPr/>
        </p:nvSpPr>
        <p:spPr>
          <a:xfrm>
            <a:off x="3951889" y="2786682"/>
            <a:ext cx="1240221" cy="265886"/>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1511530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B25BFF-72FA-2C5F-2110-EC4D252795C1}"/>
              </a:ext>
            </a:extLst>
          </p:cNvPr>
          <p:cNvSpPr>
            <a:spLocks noGrp="1"/>
          </p:cNvSpPr>
          <p:nvPr>
            <p:ph type="title"/>
          </p:nvPr>
        </p:nvSpPr>
        <p:spPr/>
        <p:txBody>
          <a:bodyPr/>
          <a:lstStyle/>
          <a:p>
            <a:r>
              <a:rPr kumimoji="1" lang="ja-JP" altLang="en-US"/>
              <a:t>基盤モデルと汎用</a:t>
            </a:r>
            <a:r>
              <a:rPr kumimoji="1" lang="en-US" altLang="ja-JP" dirty="0"/>
              <a:t>AI</a:t>
            </a:r>
            <a:r>
              <a:rPr kumimoji="1" lang="ja-JP" altLang="en-US"/>
              <a:t>（</a:t>
            </a:r>
            <a:r>
              <a:rPr kumimoji="1" lang="en-US" altLang="ja-JP" dirty="0"/>
              <a:t>AGI</a:t>
            </a:r>
            <a:r>
              <a:rPr kumimoji="1" lang="ja-JP" altLang="en-US"/>
              <a:t>）との比較</a:t>
            </a:r>
          </a:p>
        </p:txBody>
      </p:sp>
      <p:sp>
        <p:nvSpPr>
          <p:cNvPr id="4" name="角丸四角形 3">
            <a:extLst>
              <a:ext uri="{FF2B5EF4-FFF2-40B4-BE49-F238E27FC236}">
                <a16:creationId xmlns:a16="http://schemas.microsoft.com/office/drawing/2014/main" id="{919E658E-9452-B04F-45FA-784B10BDFE82}"/>
              </a:ext>
            </a:extLst>
          </p:cNvPr>
          <p:cNvSpPr/>
          <p:nvPr/>
        </p:nvSpPr>
        <p:spPr>
          <a:xfrm>
            <a:off x="4571999" y="901429"/>
            <a:ext cx="4182893" cy="2665379"/>
          </a:xfrm>
          <a:prstGeom prst="roundRect">
            <a:avLst>
              <a:gd name="adj" fmla="val 0"/>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角丸四角形 4">
            <a:extLst>
              <a:ext uri="{FF2B5EF4-FFF2-40B4-BE49-F238E27FC236}">
                <a16:creationId xmlns:a16="http://schemas.microsoft.com/office/drawing/2014/main" id="{8F58FC4D-C80E-C3D3-2BD3-DB48813584EB}"/>
              </a:ext>
            </a:extLst>
          </p:cNvPr>
          <p:cNvSpPr/>
          <p:nvPr/>
        </p:nvSpPr>
        <p:spPr>
          <a:xfrm>
            <a:off x="364318" y="901429"/>
            <a:ext cx="4145850" cy="2665379"/>
          </a:xfrm>
          <a:prstGeom prst="roundRect">
            <a:avLst>
              <a:gd name="adj" fmla="val 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aphicFrame>
        <p:nvGraphicFramePr>
          <p:cNvPr id="6" name="オブジェクト 5">
            <a:extLst>
              <a:ext uri="{FF2B5EF4-FFF2-40B4-BE49-F238E27FC236}">
                <a16:creationId xmlns:a16="http://schemas.microsoft.com/office/drawing/2014/main" id="{71307AB0-BC1A-33B0-2F91-0877CF49D605}"/>
              </a:ext>
            </a:extLst>
          </p:cNvPr>
          <p:cNvGraphicFramePr>
            <a:graphicFrameLocks noChangeAspect="1"/>
          </p:cNvGraphicFramePr>
          <p:nvPr/>
        </p:nvGraphicFramePr>
        <p:xfrm>
          <a:off x="364318" y="3868943"/>
          <a:ext cx="8415363" cy="2481753"/>
        </p:xfrm>
        <a:graphic>
          <a:graphicData uri="http://schemas.openxmlformats.org/presentationml/2006/ole">
            <mc:AlternateContent xmlns:mc="http://schemas.openxmlformats.org/markup-compatibility/2006">
              <mc:Choice xmlns:v="urn:schemas-microsoft-com:vml" Requires="v">
                <p:oleObj name="シート" r:id="rId2" imgW="10934700" imgH="3225800" progId="Excel.Sheet.12">
                  <p:embed/>
                </p:oleObj>
              </mc:Choice>
              <mc:Fallback>
                <p:oleObj name="シート" r:id="rId2" imgW="10934700" imgH="3225800" progId="Excel.Sheet.12">
                  <p:embed/>
                  <p:pic>
                    <p:nvPicPr>
                      <p:cNvPr id="6" name="オブジェクト 5">
                        <a:extLst>
                          <a:ext uri="{FF2B5EF4-FFF2-40B4-BE49-F238E27FC236}">
                            <a16:creationId xmlns:a16="http://schemas.microsoft.com/office/drawing/2014/main" id="{71307AB0-BC1A-33B0-2F91-0877CF49D605}"/>
                          </a:ext>
                        </a:extLst>
                      </p:cNvPr>
                      <p:cNvPicPr/>
                      <p:nvPr/>
                    </p:nvPicPr>
                    <p:blipFill>
                      <a:blip r:embed="rId3"/>
                      <a:stretch>
                        <a:fillRect/>
                      </a:stretch>
                    </p:blipFill>
                    <p:spPr>
                      <a:xfrm>
                        <a:off x="364318" y="3868943"/>
                        <a:ext cx="8415363" cy="2481753"/>
                      </a:xfrm>
                      <a:prstGeom prst="rect">
                        <a:avLst/>
                      </a:prstGeom>
                    </p:spPr>
                  </p:pic>
                </p:oleObj>
              </mc:Fallback>
            </mc:AlternateContent>
          </a:graphicData>
        </a:graphic>
      </p:graphicFrame>
      <p:sp>
        <p:nvSpPr>
          <p:cNvPr id="8" name="テキスト ボックス 7">
            <a:extLst>
              <a:ext uri="{FF2B5EF4-FFF2-40B4-BE49-F238E27FC236}">
                <a16:creationId xmlns:a16="http://schemas.microsoft.com/office/drawing/2014/main" id="{10916235-E78F-FB5C-EAB3-2ABC6E4DBF16}"/>
              </a:ext>
            </a:extLst>
          </p:cNvPr>
          <p:cNvSpPr txBox="1"/>
          <p:nvPr/>
        </p:nvSpPr>
        <p:spPr>
          <a:xfrm>
            <a:off x="640396" y="1210958"/>
            <a:ext cx="2074884" cy="677108"/>
          </a:xfrm>
          <a:prstGeom prst="rect">
            <a:avLst/>
          </a:prstGeom>
          <a:noFill/>
        </p:spPr>
        <p:txBody>
          <a:bodyPr wrap="square">
            <a:spAutoFit/>
          </a:bodyPr>
          <a:lstStyle/>
          <a:p>
            <a:r>
              <a:rPr lang="ja-JP" altLang="en-US" sz="2400" b="1">
                <a:solidFill>
                  <a:schemeClr val="bg1"/>
                </a:solidFill>
                <a:latin typeface="Meiryo" panose="020B0604030504040204" pitchFamily="34" charset="-128"/>
                <a:ea typeface="Meiryo" panose="020B0604030504040204" pitchFamily="34" charset="-128"/>
              </a:rPr>
              <a:t>基盤モデル </a:t>
            </a:r>
            <a:endParaRPr lang="en-US" altLang="ja-JP" sz="2400" b="1"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Foundation Model</a:t>
            </a:r>
          </a:p>
        </p:txBody>
      </p:sp>
      <p:sp>
        <p:nvSpPr>
          <p:cNvPr id="10" name="テキスト ボックス 9">
            <a:extLst>
              <a:ext uri="{FF2B5EF4-FFF2-40B4-BE49-F238E27FC236}">
                <a16:creationId xmlns:a16="http://schemas.microsoft.com/office/drawing/2014/main" id="{FA610214-ABA4-D3CD-4439-743F73461743}"/>
              </a:ext>
            </a:extLst>
          </p:cNvPr>
          <p:cNvSpPr txBox="1"/>
          <p:nvPr/>
        </p:nvSpPr>
        <p:spPr>
          <a:xfrm>
            <a:off x="5891249" y="1204515"/>
            <a:ext cx="2863642" cy="677108"/>
          </a:xfrm>
          <a:prstGeom prst="rect">
            <a:avLst/>
          </a:prstGeom>
          <a:noFill/>
        </p:spPr>
        <p:txBody>
          <a:bodyPr wrap="square">
            <a:spAutoFit/>
          </a:bodyPr>
          <a:lstStyle/>
          <a:p>
            <a:pPr algn="r"/>
            <a:r>
              <a:rPr lang="ja-JP" altLang="en-US" sz="2400" b="1">
                <a:solidFill>
                  <a:schemeClr val="bg1"/>
                </a:solidFill>
                <a:latin typeface="Meiryo" panose="020B0604030504040204" pitchFamily="34" charset="-128"/>
                <a:ea typeface="Meiryo" panose="020B0604030504040204" pitchFamily="34" charset="-128"/>
              </a:rPr>
              <a:t>汎用AI（</a:t>
            </a:r>
            <a:r>
              <a:rPr lang="en-US" altLang="ja-JP" sz="2400" b="1" dirty="0">
                <a:solidFill>
                  <a:schemeClr val="bg1"/>
                </a:solidFill>
                <a:latin typeface="Meiryo" panose="020B0604030504040204" pitchFamily="34" charset="-128"/>
                <a:ea typeface="Meiryo" panose="020B0604030504040204" pitchFamily="34" charset="-128"/>
              </a:rPr>
              <a:t>AGI</a:t>
            </a:r>
            <a:r>
              <a:rPr lang="ja-JP" altLang="en-US" sz="2400" b="1">
                <a:solidFill>
                  <a:schemeClr val="bg1"/>
                </a:solidFill>
                <a:latin typeface="Meiryo" panose="020B0604030504040204" pitchFamily="34" charset="-128"/>
                <a:ea typeface="Meiryo" panose="020B0604030504040204" pitchFamily="34" charset="-128"/>
              </a:rPr>
              <a:t>） </a:t>
            </a:r>
            <a:endParaRPr lang="en-US" altLang="ja-JP" sz="2400" b="1" dirty="0">
              <a:solidFill>
                <a:schemeClr val="bg1"/>
              </a:solidFill>
              <a:latin typeface="Meiryo" panose="020B0604030504040204" pitchFamily="34" charset="-128"/>
              <a:ea typeface="Meiryo" panose="020B0604030504040204" pitchFamily="34" charset="-128"/>
            </a:endParaRPr>
          </a:p>
          <a:p>
            <a:pPr algn="r"/>
            <a:r>
              <a:rPr lang="ja-JP" altLang="en-US" sz="1400">
                <a:solidFill>
                  <a:schemeClr val="bg1"/>
                </a:solidFill>
                <a:latin typeface="Meiryo" panose="020B0604030504040204" pitchFamily="34" charset="-128"/>
                <a:ea typeface="Meiryo" panose="020B0604030504040204" pitchFamily="34" charset="-128"/>
              </a:rPr>
              <a:t>Artificial General Intelligence</a:t>
            </a:r>
          </a:p>
        </p:txBody>
      </p:sp>
      <p:sp>
        <p:nvSpPr>
          <p:cNvPr id="12" name="テキスト ボックス 11">
            <a:extLst>
              <a:ext uri="{FF2B5EF4-FFF2-40B4-BE49-F238E27FC236}">
                <a16:creationId xmlns:a16="http://schemas.microsoft.com/office/drawing/2014/main" id="{A3AC35A1-4693-B659-F50D-72906EFE50B4}"/>
              </a:ext>
            </a:extLst>
          </p:cNvPr>
          <p:cNvSpPr txBox="1"/>
          <p:nvPr/>
        </p:nvSpPr>
        <p:spPr>
          <a:xfrm>
            <a:off x="5311896" y="2001740"/>
            <a:ext cx="3442996" cy="1154162"/>
          </a:xfrm>
          <a:prstGeom prst="rect">
            <a:avLst/>
          </a:prstGeom>
          <a:noFill/>
        </p:spPr>
        <p:txBody>
          <a:bodyPr wrap="square">
            <a:spAutoFit/>
          </a:bodyPr>
          <a:lstStyle/>
          <a:p>
            <a:pPr algn="r"/>
            <a:r>
              <a:rPr lang="ja-JP" altLang="en-US" sz="1400" b="1" i="0" u="sng">
                <a:solidFill>
                  <a:schemeClr val="bg1"/>
                </a:solidFill>
                <a:effectLst/>
                <a:latin typeface="Söhne"/>
              </a:rPr>
              <a:t>一般的知識を持つ</a:t>
            </a:r>
            <a:endParaRPr lang="en-US" altLang="ja-JP" sz="1400" b="1" i="0" u="sng" dirty="0">
              <a:solidFill>
                <a:schemeClr val="bg1"/>
              </a:solidFill>
              <a:effectLst/>
              <a:latin typeface="Söhne"/>
            </a:endParaRPr>
          </a:p>
          <a:p>
            <a:pPr marL="92075" algn="r"/>
            <a:r>
              <a:rPr lang="ja-JP" altLang="en-US" sz="1100" b="0" i="0">
                <a:solidFill>
                  <a:schemeClr val="bg1"/>
                </a:solidFill>
                <a:effectLst/>
                <a:latin typeface="Söhne"/>
              </a:rPr>
              <a:t>どんな知識領域やタスクでも学習し、理解し、実行する</a:t>
            </a:r>
            <a:endParaRPr lang="en-US" altLang="ja-JP" sz="1100" b="0" i="0" dirty="0">
              <a:solidFill>
                <a:schemeClr val="bg1"/>
              </a:solidFill>
              <a:effectLst/>
              <a:latin typeface="Söhne"/>
            </a:endParaRPr>
          </a:p>
          <a:p>
            <a:pPr marL="92075" algn="r"/>
            <a:endParaRPr lang="en-US" altLang="ja-JP" sz="800" b="1" i="0" u="sng" dirty="0">
              <a:solidFill>
                <a:schemeClr val="bg1"/>
              </a:solidFill>
              <a:effectLst/>
              <a:latin typeface="Söhne"/>
            </a:endParaRPr>
          </a:p>
          <a:p>
            <a:pPr algn="r"/>
            <a:r>
              <a:rPr lang="ja-JP" altLang="en-US" sz="1400" b="1" i="0" u="sng">
                <a:solidFill>
                  <a:schemeClr val="bg1"/>
                </a:solidFill>
                <a:effectLst/>
                <a:latin typeface="Söhne"/>
              </a:rPr>
              <a:t>自己学習能力を持つ</a:t>
            </a:r>
            <a:endParaRPr lang="en-US" altLang="ja-JP" sz="1400" b="1" i="0" u="sng" dirty="0">
              <a:solidFill>
                <a:schemeClr val="bg1"/>
              </a:solidFill>
              <a:effectLst/>
              <a:latin typeface="Söhne"/>
            </a:endParaRPr>
          </a:p>
          <a:p>
            <a:pPr marL="92075" algn="r"/>
            <a:r>
              <a:rPr lang="ja-JP" altLang="en-US" sz="1100" b="0" i="0">
                <a:solidFill>
                  <a:schemeClr val="bg1"/>
                </a:solidFill>
                <a:effectLst/>
                <a:latin typeface="Söhne"/>
              </a:rPr>
              <a:t>新しい情報やスキルを自ら学び、その新たな学習を既存の知識と統合し、全体の知識体系を自己改善する</a:t>
            </a:r>
          </a:p>
        </p:txBody>
      </p:sp>
      <p:sp>
        <p:nvSpPr>
          <p:cNvPr id="14" name="テキスト ボックス 13">
            <a:extLst>
              <a:ext uri="{FF2B5EF4-FFF2-40B4-BE49-F238E27FC236}">
                <a16:creationId xmlns:a16="http://schemas.microsoft.com/office/drawing/2014/main" id="{B7EED686-CC49-6782-6B7F-D8BB6746E5A8}"/>
              </a:ext>
            </a:extLst>
          </p:cNvPr>
          <p:cNvSpPr txBox="1"/>
          <p:nvPr/>
        </p:nvSpPr>
        <p:spPr>
          <a:xfrm>
            <a:off x="514063" y="1997470"/>
            <a:ext cx="3214329" cy="1154162"/>
          </a:xfrm>
          <a:prstGeom prst="rect">
            <a:avLst/>
          </a:prstGeom>
          <a:noFill/>
        </p:spPr>
        <p:txBody>
          <a:bodyPr wrap="square">
            <a:spAutoFit/>
          </a:bodyPr>
          <a:lstStyle/>
          <a:p>
            <a:pPr algn="l"/>
            <a:r>
              <a:rPr lang="ja-JP" altLang="en-US" sz="1400" b="1" i="0" u="sng">
                <a:solidFill>
                  <a:schemeClr val="bg1"/>
                </a:solidFill>
                <a:effectLst/>
                <a:latin typeface="Meiryo" panose="020B0604030504040204" pitchFamily="34" charset="-128"/>
                <a:ea typeface="Meiryo" panose="020B0604030504040204" pitchFamily="34" charset="-128"/>
              </a:rPr>
              <a:t>訓練データとタスクに依存</a:t>
            </a:r>
            <a:endParaRPr lang="en-US" altLang="ja-JP" sz="1400" b="1" u="sng" dirty="0">
              <a:solidFill>
                <a:schemeClr val="bg1"/>
              </a:solidFill>
              <a:latin typeface="Meiryo" panose="020B0604030504040204" pitchFamily="34" charset="-128"/>
              <a:ea typeface="Meiryo" panose="020B0604030504040204" pitchFamily="34" charset="-128"/>
            </a:endParaRPr>
          </a:p>
          <a:p>
            <a:pPr algn="l"/>
            <a:r>
              <a:rPr lang="ja-JP" altLang="en-US" sz="1100" b="0" i="0">
                <a:solidFill>
                  <a:schemeClr val="bg1"/>
                </a:solidFill>
                <a:effectLst/>
                <a:latin typeface="Meiryo" panose="020B0604030504040204" pitchFamily="34" charset="-128"/>
                <a:ea typeface="Meiryo" panose="020B0604030504040204" pitchFamily="34" charset="-128"/>
              </a:rPr>
              <a:t>どんなに広範で多様なデータでも、その範囲外のタスクや新しい状況に対応する能力は限定的</a:t>
            </a:r>
            <a:endParaRPr lang="en-US" altLang="ja-JP" sz="1100" b="0" i="0" dirty="0">
              <a:solidFill>
                <a:schemeClr val="bg1"/>
              </a:solidFill>
              <a:effectLst/>
              <a:latin typeface="Meiryo" panose="020B0604030504040204" pitchFamily="34" charset="-128"/>
              <a:ea typeface="Meiryo" panose="020B0604030504040204" pitchFamily="34" charset="-128"/>
            </a:endParaRPr>
          </a:p>
          <a:p>
            <a:pPr algn="l"/>
            <a:endParaRPr lang="en-US" altLang="ja-JP" sz="800" b="0" i="0" dirty="0">
              <a:solidFill>
                <a:schemeClr val="bg1"/>
              </a:solidFill>
              <a:effectLst/>
              <a:latin typeface="Meiryo" panose="020B0604030504040204" pitchFamily="34" charset="-128"/>
              <a:ea typeface="Meiryo" panose="020B0604030504040204" pitchFamily="34" charset="-128"/>
            </a:endParaRPr>
          </a:p>
          <a:p>
            <a:pPr algn="l"/>
            <a:r>
              <a:rPr lang="ja-JP" altLang="en-US" sz="1400" b="1" i="0" u="sng">
                <a:solidFill>
                  <a:schemeClr val="bg1"/>
                </a:solidFill>
                <a:effectLst/>
                <a:latin typeface="Meiryo" panose="020B0604030504040204" pitchFamily="34" charset="-128"/>
                <a:ea typeface="Meiryo" panose="020B0604030504040204" pitchFamily="34" charset="-128"/>
              </a:rPr>
              <a:t>与えられたデータセットから学習</a:t>
            </a:r>
            <a:endParaRPr lang="en-US" altLang="ja-JP" sz="1400" b="1" i="0" u="sng" dirty="0">
              <a:solidFill>
                <a:schemeClr val="bg1"/>
              </a:solidFill>
              <a:effectLst/>
              <a:latin typeface="Meiryo" panose="020B0604030504040204" pitchFamily="34" charset="-128"/>
              <a:ea typeface="Meiryo" panose="020B0604030504040204" pitchFamily="34" charset="-128"/>
            </a:endParaRPr>
          </a:p>
          <a:p>
            <a:pPr algn="l"/>
            <a:r>
              <a:rPr lang="ja-JP" altLang="en-US" sz="1100" b="0" i="0">
                <a:solidFill>
                  <a:schemeClr val="bg1"/>
                </a:solidFill>
                <a:effectLst/>
                <a:latin typeface="Meiryo" panose="020B0604030504040204" pitchFamily="34" charset="-128"/>
                <a:ea typeface="Meiryo" panose="020B0604030504040204" pitchFamily="34" charset="-128"/>
              </a:rPr>
              <a:t>自ら新たな知識を学び取ることはできない</a:t>
            </a:r>
          </a:p>
        </p:txBody>
      </p:sp>
      <p:sp>
        <p:nvSpPr>
          <p:cNvPr id="3" name="ホームベース 2">
            <a:extLst>
              <a:ext uri="{FF2B5EF4-FFF2-40B4-BE49-F238E27FC236}">
                <a16:creationId xmlns:a16="http://schemas.microsoft.com/office/drawing/2014/main" id="{E0AA0B8E-C3AC-AB13-03C4-2BD645CB65C4}"/>
              </a:ext>
            </a:extLst>
          </p:cNvPr>
          <p:cNvSpPr/>
          <p:nvPr/>
        </p:nvSpPr>
        <p:spPr>
          <a:xfrm>
            <a:off x="3681012" y="1215016"/>
            <a:ext cx="1726599" cy="2038204"/>
          </a:xfrm>
          <a:prstGeom prst="homePlate">
            <a:avLst>
              <a:gd name="adj" fmla="val 20200"/>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DE454432-A94B-A302-B8C4-8FE3E0DFA67C}"/>
              </a:ext>
            </a:extLst>
          </p:cNvPr>
          <p:cNvSpPr txBox="1"/>
          <p:nvPr/>
        </p:nvSpPr>
        <p:spPr>
          <a:xfrm>
            <a:off x="3676762" y="1532045"/>
            <a:ext cx="1635133" cy="1477328"/>
          </a:xfrm>
          <a:prstGeom prst="rect">
            <a:avLst/>
          </a:prstGeom>
          <a:noFill/>
        </p:spPr>
        <p:txBody>
          <a:bodyPr wrap="square">
            <a:spAutoFit/>
          </a:bodyPr>
          <a:lstStyle/>
          <a:p>
            <a:r>
              <a:rPr lang="ja-JP" altLang="en-US" sz="1400" b="1">
                <a:solidFill>
                  <a:schemeClr val="bg1"/>
                </a:solidFill>
                <a:latin typeface="Meiryo" panose="020B0604030504040204" pitchFamily="34" charset="-128"/>
                <a:ea typeface="Meiryo" panose="020B0604030504040204" pitchFamily="34" charset="-128"/>
              </a:rPr>
              <a:t>マルチモーダル</a:t>
            </a:r>
            <a:endParaRPr lang="en-US" altLang="ja-JP" sz="1400" b="1" dirty="0">
              <a:solidFill>
                <a:schemeClr val="bg1"/>
              </a:solidFill>
              <a:latin typeface="Meiryo" panose="020B0604030504040204" pitchFamily="34" charset="-128"/>
              <a:ea typeface="Meiryo" panose="020B0604030504040204" pitchFamily="34" charset="-128"/>
            </a:endParaRPr>
          </a:p>
          <a:p>
            <a:r>
              <a:rPr lang="ja-JP" altLang="en-US" sz="2000" b="1">
                <a:solidFill>
                  <a:schemeClr val="bg1"/>
                </a:solidFill>
                <a:latin typeface="Meiryo" panose="020B0604030504040204" pitchFamily="34" charset="-128"/>
                <a:ea typeface="Meiryo" panose="020B0604030504040204" pitchFamily="34" charset="-128"/>
              </a:rPr>
              <a:t>基盤モデル </a:t>
            </a:r>
            <a:endParaRPr lang="en-US" altLang="ja-JP" sz="2000" b="1" dirty="0">
              <a:solidFill>
                <a:schemeClr val="bg1"/>
              </a:solidFill>
              <a:latin typeface="Meiryo" panose="020B0604030504040204" pitchFamily="34" charset="-128"/>
              <a:ea typeface="Meiryo" panose="020B0604030504040204" pitchFamily="34" charset="-128"/>
            </a:endParaRPr>
          </a:p>
          <a:p>
            <a:endParaRPr lang="en-US" altLang="ja-JP" sz="8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事前学習するデータ形式の種類を増やすことで、適用範囲の拡大や性能を向上</a:t>
            </a:r>
            <a:endParaRPr lang="en-US" altLang="ja-JP" sz="1200"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5336656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35AD29-E948-2A7A-4D99-907102A179D3}"/>
              </a:ext>
            </a:extLst>
          </p:cNvPr>
          <p:cNvSpPr>
            <a:spLocks noGrp="1"/>
          </p:cNvSpPr>
          <p:nvPr>
            <p:ph type="title"/>
          </p:nvPr>
        </p:nvSpPr>
        <p:spPr/>
        <p:txBody>
          <a:bodyPr/>
          <a:lstStyle/>
          <a:p>
            <a:r>
              <a:rPr lang="ja-JP" altLang="en-US"/>
              <a:t>参考：生成</a:t>
            </a:r>
            <a:r>
              <a:rPr lang="en-US" altLang="ja-JP" dirty="0"/>
              <a:t>AI</a:t>
            </a:r>
            <a:r>
              <a:rPr lang="ja-JP" altLang="en-US"/>
              <a:t>（</a:t>
            </a:r>
            <a:r>
              <a:rPr lang="en-US" altLang="ja-JP" dirty="0"/>
              <a:t>LLM</a:t>
            </a:r>
            <a:r>
              <a:rPr lang="ja-JP" altLang="en-US"/>
              <a:t>）の得意なタスク</a:t>
            </a:r>
            <a:endParaRPr kumimoji="1" lang="ja-JP" altLang="en-US"/>
          </a:p>
        </p:txBody>
      </p:sp>
      <p:graphicFrame>
        <p:nvGraphicFramePr>
          <p:cNvPr id="7" name="オブジェクト 6">
            <a:extLst>
              <a:ext uri="{FF2B5EF4-FFF2-40B4-BE49-F238E27FC236}">
                <a16:creationId xmlns:a16="http://schemas.microsoft.com/office/drawing/2014/main" id="{953F803E-F5B0-F7C8-F8FF-FB5E8EB7A26A}"/>
              </a:ext>
            </a:extLst>
          </p:cNvPr>
          <p:cNvGraphicFramePr>
            <a:graphicFrameLocks noChangeAspect="1"/>
          </p:cNvGraphicFramePr>
          <p:nvPr/>
        </p:nvGraphicFramePr>
        <p:xfrm>
          <a:off x="400281" y="775147"/>
          <a:ext cx="8270414" cy="5692998"/>
        </p:xfrm>
        <a:graphic>
          <a:graphicData uri="http://schemas.openxmlformats.org/presentationml/2006/ole">
            <mc:AlternateContent xmlns:mc="http://schemas.openxmlformats.org/markup-compatibility/2006">
              <mc:Choice xmlns:v="urn:schemas-microsoft-com:vml" Requires="v">
                <p:oleObj name="シート" r:id="rId2" imgW="12306300" imgH="8470900" progId="Excel.Sheet.12">
                  <p:embed/>
                </p:oleObj>
              </mc:Choice>
              <mc:Fallback>
                <p:oleObj name="シート" r:id="rId2" imgW="12306300" imgH="8470900" progId="Excel.Sheet.12">
                  <p:embed/>
                  <p:pic>
                    <p:nvPicPr>
                      <p:cNvPr id="7" name="オブジェクト 6">
                        <a:extLst>
                          <a:ext uri="{FF2B5EF4-FFF2-40B4-BE49-F238E27FC236}">
                            <a16:creationId xmlns:a16="http://schemas.microsoft.com/office/drawing/2014/main" id="{953F803E-F5B0-F7C8-F8FF-FB5E8EB7A26A}"/>
                          </a:ext>
                        </a:extLst>
                      </p:cNvPr>
                      <p:cNvPicPr/>
                      <p:nvPr/>
                    </p:nvPicPr>
                    <p:blipFill>
                      <a:blip r:embed="rId3"/>
                      <a:stretch>
                        <a:fillRect/>
                      </a:stretch>
                    </p:blipFill>
                    <p:spPr>
                      <a:xfrm>
                        <a:off x="400281" y="775147"/>
                        <a:ext cx="8270414" cy="5692998"/>
                      </a:xfrm>
                      <a:prstGeom prst="rect">
                        <a:avLst/>
                      </a:prstGeom>
                    </p:spPr>
                  </p:pic>
                </p:oleObj>
              </mc:Fallback>
            </mc:AlternateContent>
          </a:graphicData>
        </a:graphic>
      </p:graphicFrame>
      <p:sp>
        <p:nvSpPr>
          <p:cNvPr id="8" name="テキスト ボックス 7">
            <a:extLst>
              <a:ext uri="{FF2B5EF4-FFF2-40B4-BE49-F238E27FC236}">
                <a16:creationId xmlns:a16="http://schemas.microsoft.com/office/drawing/2014/main" id="{1422E94D-A4AE-E9FF-FF42-F67B1C6C1279}"/>
              </a:ext>
            </a:extLst>
          </p:cNvPr>
          <p:cNvSpPr txBox="1"/>
          <p:nvPr/>
        </p:nvSpPr>
        <p:spPr>
          <a:xfrm>
            <a:off x="6487682" y="6468145"/>
            <a:ext cx="2539478" cy="246221"/>
          </a:xfrm>
          <a:prstGeom prst="rect">
            <a:avLst/>
          </a:prstGeom>
          <a:noFill/>
        </p:spPr>
        <p:txBody>
          <a:bodyPr wrap="none" rtlCol="0">
            <a:spAutoFit/>
          </a:bodyPr>
          <a:lstStyle/>
          <a:p>
            <a:pPr algn="r"/>
            <a:r>
              <a:rPr kumimoji="1" lang="en-US" altLang="ja-JP" sz="1000" dirty="0">
                <a:latin typeface="Meiryo" panose="020B0604030504040204" pitchFamily="34" charset="-128"/>
                <a:ea typeface="Meiryo" panose="020B0604030504040204" pitchFamily="34" charset="-128"/>
                <a:hlinkClick r:id="rId4"/>
              </a:rPr>
              <a:t>Fintech Journal</a:t>
            </a:r>
            <a:r>
              <a:rPr kumimoji="1" lang="ja-JP" altLang="en-US" sz="1000">
                <a:latin typeface="Meiryo" panose="020B0604030504040204" pitchFamily="34" charset="-128"/>
                <a:ea typeface="Meiryo" panose="020B0604030504040204" pitchFamily="34" charset="-128"/>
                <a:hlinkClick r:id="rId4"/>
              </a:rPr>
              <a:t>の記事</a:t>
            </a:r>
            <a:r>
              <a:rPr kumimoji="1" lang="ja-JP" altLang="en-US" sz="1000">
                <a:latin typeface="Meiryo" panose="020B0604030504040204" pitchFamily="34" charset="-128"/>
                <a:ea typeface="Meiryo" panose="020B0604030504040204" pitchFamily="34" charset="-128"/>
              </a:rPr>
              <a:t>を参考に加筆修正</a:t>
            </a:r>
            <a:endParaRPr kumimoji="1" lang="en-US" altLang="ja-JP" sz="1000"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9468871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0B8B08-B5E6-389E-EEA3-94226F0235C7}"/>
              </a:ext>
            </a:extLst>
          </p:cNvPr>
          <p:cNvSpPr>
            <a:spLocks noGrp="1"/>
          </p:cNvSpPr>
          <p:nvPr>
            <p:ph type="title"/>
          </p:nvPr>
        </p:nvSpPr>
        <p:spPr/>
        <p:txBody>
          <a:bodyPr/>
          <a:lstStyle/>
          <a:p>
            <a:r>
              <a:rPr kumimoji="1" lang="ja-JP" altLang="en-US"/>
              <a:t>生成</a:t>
            </a:r>
            <a:r>
              <a:rPr kumimoji="1" lang="en-US" altLang="ja-JP" dirty="0"/>
              <a:t>AI</a:t>
            </a:r>
            <a:r>
              <a:rPr kumimoji="1" lang="ja-JP" altLang="en-US"/>
              <a:t>と人間の役割分担</a:t>
            </a:r>
          </a:p>
        </p:txBody>
      </p:sp>
      <p:sp>
        <p:nvSpPr>
          <p:cNvPr id="3" name="三角形 2">
            <a:extLst>
              <a:ext uri="{FF2B5EF4-FFF2-40B4-BE49-F238E27FC236}">
                <a16:creationId xmlns:a16="http://schemas.microsoft.com/office/drawing/2014/main" id="{0FBC567D-24A7-245D-0FFA-FEBE56173C38}"/>
              </a:ext>
            </a:extLst>
          </p:cNvPr>
          <p:cNvSpPr/>
          <p:nvPr/>
        </p:nvSpPr>
        <p:spPr>
          <a:xfrm rot="10800000">
            <a:off x="1505712" y="2227965"/>
            <a:ext cx="6132576" cy="4157472"/>
          </a:xfrm>
          <a:prstGeom prst="triangle">
            <a:avLst/>
          </a:prstGeom>
          <a:solidFill>
            <a:schemeClr val="tx2">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三角形 3">
            <a:extLst>
              <a:ext uri="{FF2B5EF4-FFF2-40B4-BE49-F238E27FC236}">
                <a16:creationId xmlns:a16="http://schemas.microsoft.com/office/drawing/2014/main" id="{52B4D467-0E67-ECCD-C4ED-3B7C65B6E885}"/>
              </a:ext>
            </a:extLst>
          </p:cNvPr>
          <p:cNvSpPr/>
          <p:nvPr/>
        </p:nvSpPr>
        <p:spPr>
          <a:xfrm rot="10800000">
            <a:off x="2179320" y="3139440"/>
            <a:ext cx="4785360" cy="3245995"/>
          </a:xfrm>
          <a:prstGeom prst="triangle">
            <a:avLst/>
          </a:prstGeom>
          <a:solidFill>
            <a:schemeClr val="tx2">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三角形 4">
            <a:extLst>
              <a:ext uri="{FF2B5EF4-FFF2-40B4-BE49-F238E27FC236}">
                <a16:creationId xmlns:a16="http://schemas.microsoft.com/office/drawing/2014/main" id="{F8C1834D-8BA6-A7D9-F830-D641AB2DC5D0}"/>
              </a:ext>
            </a:extLst>
          </p:cNvPr>
          <p:cNvSpPr/>
          <p:nvPr/>
        </p:nvSpPr>
        <p:spPr>
          <a:xfrm rot="10800000">
            <a:off x="2843784" y="4041650"/>
            <a:ext cx="3456432" cy="2496186"/>
          </a:xfrm>
          <a:prstGeom prst="triangle">
            <a:avLst/>
          </a:prstGeom>
          <a:solidFill>
            <a:srgbClr val="0070C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三角形 5">
            <a:extLst>
              <a:ext uri="{FF2B5EF4-FFF2-40B4-BE49-F238E27FC236}">
                <a16:creationId xmlns:a16="http://schemas.microsoft.com/office/drawing/2014/main" id="{953E647C-B6CE-E88D-DD6E-D14E7B415A0A}"/>
              </a:ext>
            </a:extLst>
          </p:cNvPr>
          <p:cNvSpPr/>
          <p:nvPr/>
        </p:nvSpPr>
        <p:spPr>
          <a:xfrm rot="10800000">
            <a:off x="3419856" y="4870704"/>
            <a:ext cx="2304288" cy="1667130"/>
          </a:xfrm>
          <a:prstGeom prst="triangle">
            <a:avLst/>
          </a:prstGeom>
          <a:solidFill>
            <a:srgbClr val="0432FF"/>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三角形 7">
            <a:extLst>
              <a:ext uri="{FF2B5EF4-FFF2-40B4-BE49-F238E27FC236}">
                <a16:creationId xmlns:a16="http://schemas.microsoft.com/office/drawing/2014/main" id="{DDAEF6B8-CC00-2DF3-8E0A-48C249518D8E}"/>
              </a:ext>
            </a:extLst>
          </p:cNvPr>
          <p:cNvSpPr/>
          <p:nvPr/>
        </p:nvSpPr>
        <p:spPr>
          <a:xfrm rot="10800000">
            <a:off x="3938016" y="5626607"/>
            <a:ext cx="1274064" cy="911225"/>
          </a:xfrm>
          <a:prstGeom prst="triangle">
            <a:avLst/>
          </a:prstGeom>
          <a:solidFill>
            <a:srgbClr val="7030A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529E5314-C61B-7D1B-0CE0-F561C0856AF6}"/>
              </a:ext>
            </a:extLst>
          </p:cNvPr>
          <p:cNvSpPr txBox="1"/>
          <p:nvPr/>
        </p:nvSpPr>
        <p:spPr>
          <a:xfrm>
            <a:off x="3402449" y="2447914"/>
            <a:ext cx="2339102" cy="553998"/>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情報収集</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（思考の拡散・新たな気付き）</a:t>
            </a:r>
          </a:p>
        </p:txBody>
      </p:sp>
      <p:sp>
        <p:nvSpPr>
          <p:cNvPr id="10" name="テキスト ボックス 9">
            <a:extLst>
              <a:ext uri="{FF2B5EF4-FFF2-40B4-BE49-F238E27FC236}">
                <a16:creationId xmlns:a16="http://schemas.microsoft.com/office/drawing/2014/main" id="{0A69DEEA-D163-0784-25AB-4459B428CE16}"/>
              </a:ext>
            </a:extLst>
          </p:cNvPr>
          <p:cNvSpPr txBox="1"/>
          <p:nvPr/>
        </p:nvSpPr>
        <p:spPr>
          <a:xfrm>
            <a:off x="3325505" y="3358811"/>
            <a:ext cx="2492990" cy="553998"/>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分類・整理</a:t>
            </a:r>
            <a:endParaRPr kumimoji="1" lang="en-US" altLang="ja-JP" sz="18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（思考の収束・範囲の絞り込み）</a:t>
            </a:r>
          </a:p>
        </p:txBody>
      </p:sp>
      <p:sp>
        <p:nvSpPr>
          <p:cNvPr id="11" name="テキスト ボックス 10">
            <a:extLst>
              <a:ext uri="{FF2B5EF4-FFF2-40B4-BE49-F238E27FC236}">
                <a16:creationId xmlns:a16="http://schemas.microsoft.com/office/drawing/2014/main" id="{7EAF6CFF-7900-F890-799C-352A02743739}"/>
              </a:ext>
            </a:extLst>
          </p:cNvPr>
          <p:cNvSpPr txBox="1"/>
          <p:nvPr/>
        </p:nvSpPr>
        <p:spPr>
          <a:xfrm>
            <a:off x="3864113" y="4234040"/>
            <a:ext cx="1415772" cy="553998"/>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考察</a:t>
            </a:r>
            <a:endParaRPr kumimoji="1" lang="en-US" altLang="ja-JP" b="1"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（思考の壁打ち）</a:t>
            </a:r>
          </a:p>
        </p:txBody>
      </p:sp>
      <p:sp>
        <p:nvSpPr>
          <p:cNvPr id="12" name="テキスト ボックス 11">
            <a:extLst>
              <a:ext uri="{FF2B5EF4-FFF2-40B4-BE49-F238E27FC236}">
                <a16:creationId xmlns:a16="http://schemas.microsoft.com/office/drawing/2014/main" id="{DE71129C-774A-E657-6C66-C82C6AC134E0}"/>
              </a:ext>
            </a:extLst>
          </p:cNvPr>
          <p:cNvSpPr txBox="1"/>
          <p:nvPr/>
        </p:nvSpPr>
        <p:spPr>
          <a:xfrm>
            <a:off x="3710225" y="4996569"/>
            <a:ext cx="1723549" cy="553998"/>
          </a:xfrm>
          <a:prstGeom prst="rect">
            <a:avLst/>
          </a:prstGeom>
          <a:noFill/>
        </p:spPr>
        <p:txBody>
          <a:bodyPr wrap="none" rtlCol="0">
            <a:spAutoFit/>
          </a:bodyPr>
          <a:lstStyle/>
          <a:p>
            <a:pPr algn="ctr"/>
            <a:r>
              <a:rPr lang="ja-JP" altLang="en-US" b="1">
                <a:solidFill>
                  <a:schemeClr val="bg1"/>
                </a:solidFill>
                <a:latin typeface="Meiryo" panose="020B0604030504040204" pitchFamily="34" charset="-128"/>
                <a:ea typeface="Meiryo" panose="020B0604030504040204" pitchFamily="34" charset="-128"/>
              </a:rPr>
              <a:t>下書き</a:t>
            </a:r>
            <a:endParaRPr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（プロトタイピング）</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73841B4E-E603-0952-AF60-38DC69BAD744}"/>
              </a:ext>
            </a:extLst>
          </p:cNvPr>
          <p:cNvSpPr txBox="1"/>
          <p:nvPr/>
        </p:nvSpPr>
        <p:spPr>
          <a:xfrm>
            <a:off x="4171889" y="5780428"/>
            <a:ext cx="800219" cy="338554"/>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成果物</a:t>
            </a:r>
          </a:p>
        </p:txBody>
      </p:sp>
      <p:pic>
        <p:nvPicPr>
          <p:cNvPr id="25" name="図 24">
            <a:extLst>
              <a:ext uri="{FF2B5EF4-FFF2-40B4-BE49-F238E27FC236}">
                <a16:creationId xmlns:a16="http://schemas.microsoft.com/office/drawing/2014/main" id="{72D1B77D-D380-6C72-EDB0-F2BD9E4DC9B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9228" y="2227965"/>
            <a:ext cx="911474" cy="911474"/>
          </a:xfrm>
          <a:prstGeom prst="rect">
            <a:avLst/>
          </a:prstGeom>
        </p:spPr>
      </p:pic>
      <p:pic>
        <p:nvPicPr>
          <p:cNvPr id="26" name="図 25">
            <a:extLst>
              <a:ext uri="{FF2B5EF4-FFF2-40B4-BE49-F238E27FC236}">
                <a16:creationId xmlns:a16="http://schemas.microsoft.com/office/drawing/2014/main" id="{BE4FAB07-07D6-4F2D-B3DD-CADCBCAF3871}"/>
              </a:ext>
            </a:extLst>
          </p:cNvPr>
          <p:cNvPicPr>
            <a:picLocks noChangeAspect="1"/>
          </p:cNvPicPr>
          <p:nvPr/>
        </p:nvPicPr>
        <p:blipFill>
          <a:blip r:embed="rId4"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flipH="1">
            <a:off x="7443253" y="2227965"/>
            <a:ext cx="911474" cy="911474"/>
          </a:xfrm>
          <a:prstGeom prst="rect">
            <a:avLst/>
          </a:prstGeom>
        </p:spPr>
      </p:pic>
      <p:pic>
        <p:nvPicPr>
          <p:cNvPr id="27" name="図 26">
            <a:extLst>
              <a:ext uri="{FF2B5EF4-FFF2-40B4-BE49-F238E27FC236}">
                <a16:creationId xmlns:a16="http://schemas.microsoft.com/office/drawing/2014/main" id="{865403C7-3B05-7E06-0ABE-D76A10927E9A}"/>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39677" y="3139440"/>
            <a:ext cx="911474" cy="911474"/>
          </a:xfrm>
          <a:prstGeom prst="rect">
            <a:avLst/>
          </a:prstGeom>
        </p:spPr>
      </p:pic>
      <p:pic>
        <p:nvPicPr>
          <p:cNvPr id="28" name="図 27">
            <a:extLst>
              <a:ext uri="{FF2B5EF4-FFF2-40B4-BE49-F238E27FC236}">
                <a16:creationId xmlns:a16="http://schemas.microsoft.com/office/drawing/2014/main" id="{50DF19DD-866B-9B51-4C6B-DAD36D116DFC}"/>
              </a:ext>
            </a:extLst>
          </p:cNvPr>
          <p:cNvPicPr>
            <a:picLocks noChangeAspect="1"/>
          </p:cNvPicPr>
          <p:nvPr/>
        </p:nvPicPr>
        <p:blipFill>
          <a:blip r:embed="rId4"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flipH="1">
            <a:off x="6823656" y="3139440"/>
            <a:ext cx="911474" cy="911474"/>
          </a:xfrm>
          <a:prstGeom prst="rect">
            <a:avLst/>
          </a:prstGeom>
          <a:noFill/>
          <a:ln>
            <a:noFill/>
          </a:ln>
        </p:spPr>
      </p:pic>
      <p:pic>
        <p:nvPicPr>
          <p:cNvPr id="29" name="図 28">
            <a:extLst>
              <a:ext uri="{FF2B5EF4-FFF2-40B4-BE49-F238E27FC236}">
                <a16:creationId xmlns:a16="http://schemas.microsoft.com/office/drawing/2014/main" id="{E39176CF-E298-106B-2970-8F9CA25AB010}"/>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22203" y="4041650"/>
            <a:ext cx="911474" cy="911474"/>
          </a:xfrm>
          <a:prstGeom prst="rect">
            <a:avLst/>
          </a:prstGeom>
        </p:spPr>
      </p:pic>
      <p:pic>
        <p:nvPicPr>
          <p:cNvPr id="30" name="図 29">
            <a:extLst>
              <a:ext uri="{FF2B5EF4-FFF2-40B4-BE49-F238E27FC236}">
                <a16:creationId xmlns:a16="http://schemas.microsoft.com/office/drawing/2014/main" id="{11AD41DD-DC7C-99F1-60A2-333B9FC65F0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6204059" y="4041650"/>
            <a:ext cx="911474" cy="911474"/>
          </a:xfrm>
          <a:prstGeom prst="rect">
            <a:avLst/>
          </a:prstGeom>
        </p:spPr>
      </p:pic>
      <p:pic>
        <p:nvPicPr>
          <p:cNvPr id="31" name="図 30">
            <a:extLst>
              <a:ext uri="{FF2B5EF4-FFF2-40B4-BE49-F238E27FC236}">
                <a16:creationId xmlns:a16="http://schemas.microsoft.com/office/drawing/2014/main" id="{9CA9B0B7-56A6-6E91-60A6-99ABF608723D}"/>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81814" y="4879969"/>
            <a:ext cx="911474" cy="911474"/>
          </a:xfrm>
          <a:prstGeom prst="rect">
            <a:avLst/>
          </a:prstGeom>
        </p:spPr>
      </p:pic>
      <p:pic>
        <p:nvPicPr>
          <p:cNvPr id="32" name="図 31">
            <a:extLst>
              <a:ext uri="{FF2B5EF4-FFF2-40B4-BE49-F238E27FC236}">
                <a16:creationId xmlns:a16="http://schemas.microsoft.com/office/drawing/2014/main" id="{DB0818D0-A818-7381-F27C-8325371F58CA}"/>
              </a:ext>
            </a:extLst>
          </p:cNvPr>
          <p:cNvPicPr>
            <a:picLocks noChangeAspect="1"/>
          </p:cNvPicPr>
          <p:nvPr/>
        </p:nvPicPr>
        <p:blipFill>
          <a:blip r:embed="rId4"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flipH="1">
            <a:off x="5561456" y="4879969"/>
            <a:ext cx="911474" cy="911474"/>
          </a:xfrm>
          <a:prstGeom prst="rect">
            <a:avLst/>
          </a:prstGeom>
        </p:spPr>
      </p:pic>
      <p:pic>
        <p:nvPicPr>
          <p:cNvPr id="33" name="図 32">
            <a:extLst>
              <a:ext uri="{FF2B5EF4-FFF2-40B4-BE49-F238E27FC236}">
                <a16:creationId xmlns:a16="http://schemas.microsoft.com/office/drawing/2014/main" id="{DD7C9F10-7182-09BE-FDDB-3BA349B3C5BF}"/>
              </a:ext>
            </a:extLst>
          </p:cNvPr>
          <p:cNvPicPr>
            <a:picLocks noChangeAspect="1"/>
          </p:cNvPicPr>
          <p:nvPr/>
        </p:nvPicPr>
        <p:blipFill>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3200729" y="5646416"/>
            <a:ext cx="911474" cy="911474"/>
          </a:xfrm>
          <a:prstGeom prst="rect">
            <a:avLst/>
          </a:prstGeom>
        </p:spPr>
      </p:pic>
      <p:pic>
        <p:nvPicPr>
          <p:cNvPr id="34" name="図 33">
            <a:extLst>
              <a:ext uri="{FF2B5EF4-FFF2-40B4-BE49-F238E27FC236}">
                <a16:creationId xmlns:a16="http://schemas.microsoft.com/office/drawing/2014/main" id="{38BFF427-28E5-94A4-D990-4F770CE19958}"/>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5037448" y="5640134"/>
            <a:ext cx="911474" cy="911474"/>
          </a:xfrm>
          <a:prstGeom prst="rect">
            <a:avLst/>
          </a:prstGeom>
        </p:spPr>
      </p:pic>
      <p:sp>
        <p:nvSpPr>
          <p:cNvPr id="35" name="正方形/長方形 34">
            <a:extLst>
              <a:ext uri="{FF2B5EF4-FFF2-40B4-BE49-F238E27FC236}">
                <a16:creationId xmlns:a16="http://schemas.microsoft.com/office/drawing/2014/main" id="{6A1AD8C1-1966-BA61-7DBA-2732CEE2911F}"/>
              </a:ext>
            </a:extLst>
          </p:cNvPr>
          <p:cNvSpPr/>
          <p:nvPr/>
        </p:nvSpPr>
        <p:spPr>
          <a:xfrm>
            <a:off x="1505711" y="923986"/>
            <a:ext cx="6132577" cy="847505"/>
          </a:xfrm>
          <a:prstGeom prst="rect">
            <a:avLst/>
          </a:prstGeom>
          <a:solidFill>
            <a:schemeClr val="accent6"/>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テキスト ボックス 35">
            <a:extLst>
              <a:ext uri="{FF2B5EF4-FFF2-40B4-BE49-F238E27FC236}">
                <a16:creationId xmlns:a16="http://schemas.microsoft.com/office/drawing/2014/main" id="{EAE11342-BBD7-3781-F6B8-DC97EAD065E8}"/>
              </a:ext>
            </a:extLst>
          </p:cNvPr>
          <p:cNvSpPr txBox="1"/>
          <p:nvPr/>
        </p:nvSpPr>
        <p:spPr>
          <a:xfrm>
            <a:off x="2325231" y="1170354"/>
            <a:ext cx="4493539" cy="461665"/>
          </a:xfrm>
          <a:prstGeom prst="rect">
            <a:avLst/>
          </a:prstGeom>
          <a:noFill/>
        </p:spPr>
        <p:txBody>
          <a:bodyPr wrap="non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テーマや課題などの問い</a:t>
            </a:r>
            <a:r>
              <a:rPr kumimoji="1" lang="ja-JP" altLang="en-US" sz="2400" b="1">
                <a:solidFill>
                  <a:schemeClr val="bg1"/>
                </a:solidFill>
                <a:latin typeface="Meiryo" panose="020B0604030504040204" pitchFamily="34" charset="-128"/>
                <a:ea typeface="Meiryo" panose="020B0604030504040204" pitchFamily="34" charset="-128"/>
              </a:rPr>
              <a:t>の設定</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38" name="下矢印 37">
            <a:extLst>
              <a:ext uri="{FF2B5EF4-FFF2-40B4-BE49-F238E27FC236}">
                <a16:creationId xmlns:a16="http://schemas.microsoft.com/office/drawing/2014/main" id="{FA811985-CC9E-BBFA-FDFF-35F61B30D776}"/>
              </a:ext>
            </a:extLst>
          </p:cNvPr>
          <p:cNvSpPr/>
          <p:nvPr/>
        </p:nvSpPr>
        <p:spPr>
          <a:xfrm>
            <a:off x="4179628" y="1875560"/>
            <a:ext cx="762000" cy="265899"/>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9" name="図 38">
            <a:extLst>
              <a:ext uri="{FF2B5EF4-FFF2-40B4-BE49-F238E27FC236}">
                <a16:creationId xmlns:a16="http://schemas.microsoft.com/office/drawing/2014/main" id="{F4CC7591-B6E4-4315-1720-0D84C8C071A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7638288" y="892001"/>
            <a:ext cx="911474" cy="911474"/>
          </a:xfrm>
          <a:prstGeom prst="rect">
            <a:avLst/>
          </a:prstGeom>
          <a:ln>
            <a:noFill/>
          </a:ln>
          <a:effectLst>
            <a:softEdge rad="112500"/>
          </a:effectLst>
        </p:spPr>
      </p:pic>
      <p:pic>
        <p:nvPicPr>
          <p:cNvPr id="7" name="図 6">
            <a:extLst>
              <a:ext uri="{FF2B5EF4-FFF2-40B4-BE49-F238E27FC236}">
                <a16:creationId xmlns:a16="http://schemas.microsoft.com/office/drawing/2014/main" id="{AF68B711-43B8-42E8-2DE6-CAD7CA498461}"/>
              </a:ext>
            </a:extLst>
          </p:cNvPr>
          <p:cNvPicPr>
            <a:picLocks noChangeAspect="1"/>
          </p:cNvPicPr>
          <p:nvPr/>
        </p:nvPicPr>
        <p:blipFill>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594237" y="914638"/>
            <a:ext cx="911474" cy="911474"/>
          </a:xfrm>
          <a:prstGeom prst="rect">
            <a:avLst/>
          </a:prstGeom>
        </p:spPr>
      </p:pic>
      <p:sp>
        <p:nvSpPr>
          <p:cNvPr id="14" name="乗算記号 13">
            <a:extLst>
              <a:ext uri="{FF2B5EF4-FFF2-40B4-BE49-F238E27FC236}">
                <a16:creationId xmlns:a16="http://schemas.microsoft.com/office/drawing/2014/main" id="{29B83CC5-70AA-E15C-A794-4E7A46DDEA66}"/>
              </a:ext>
            </a:extLst>
          </p:cNvPr>
          <p:cNvSpPr/>
          <p:nvPr/>
        </p:nvSpPr>
        <p:spPr>
          <a:xfrm>
            <a:off x="637623" y="968732"/>
            <a:ext cx="834572" cy="803286"/>
          </a:xfrm>
          <a:prstGeom prst="mathMultiply">
            <a:avLst/>
          </a:prstGeom>
          <a:solidFill>
            <a:srgbClr val="FF000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81280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53" presetClass="entr" presetSubtype="16"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par>
                                <p:cTn id="15" presetID="53" presetClass="entr" presetSubtype="16"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p:cTn id="17" dur="500" fill="hold"/>
                                        <p:tgtEl>
                                          <p:spTgt spid="32"/>
                                        </p:tgtEl>
                                        <p:attrNameLst>
                                          <p:attrName>ppt_w</p:attrName>
                                        </p:attrNameLst>
                                      </p:cBhvr>
                                      <p:tavLst>
                                        <p:tav tm="0">
                                          <p:val>
                                            <p:fltVal val="0"/>
                                          </p:val>
                                        </p:tav>
                                        <p:tav tm="100000">
                                          <p:val>
                                            <p:strVal val="#ppt_w"/>
                                          </p:val>
                                        </p:tav>
                                      </p:tavLst>
                                    </p:anim>
                                    <p:anim calcmode="lin" valueType="num">
                                      <p:cBhvr>
                                        <p:cTn id="18" dur="500" fill="hold"/>
                                        <p:tgtEl>
                                          <p:spTgt spid="32"/>
                                        </p:tgtEl>
                                        <p:attrNameLst>
                                          <p:attrName>ppt_h</p:attrName>
                                        </p:attrNameLst>
                                      </p:cBhvr>
                                      <p:tavLst>
                                        <p:tav tm="0">
                                          <p:val>
                                            <p:fltVal val="0"/>
                                          </p:val>
                                        </p:tav>
                                        <p:tav tm="100000">
                                          <p:val>
                                            <p:strVal val="#ppt_h"/>
                                          </p:val>
                                        </p:tav>
                                      </p:tavLst>
                                    </p:anim>
                                    <p:animEffect transition="in" filter="fade">
                                      <p:cBhvr>
                                        <p:cTn id="19" dur="500"/>
                                        <p:tgtEl>
                                          <p:spTgt spid="32"/>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par>
                                <p:cTn id="25" presetID="53" presetClass="entr" presetSubtype="16"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par>
                                <p:cTn id="40" presetID="53" presetClass="entr" presetSubtype="16" fill="hold" nodeType="with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p:cTn id="42" dur="500" fill="hold"/>
                                        <p:tgtEl>
                                          <p:spTgt spid="29"/>
                                        </p:tgtEl>
                                        <p:attrNameLst>
                                          <p:attrName>ppt_w</p:attrName>
                                        </p:attrNameLst>
                                      </p:cBhvr>
                                      <p:tavLst>
                                        <p:tav tm="0">
                                          <p:val>
                                            <p:fltVal val="0"/>
                                          </p:val>
                                        </p:tav>
                                        <p:tav tm="100000">
                                          <p:val>
                                            <p:strVal val="#ppt_w"/>
                                          </p:val>
                                        </p:tav>
                                      </p:tavLst>
                                    </p:anim>
                                    <p:anim calcmode="lin" valueType="num">
                                      <p:cBhvr>
                                        <p:cTn id="43" dur="500" fill="hold"/>
                                        <p:tgtEl>
                                          <p:spTgt spid="29"/>
                                        </p:tgtEl>
                                        <p:attrNameLst>
                                          <p:attrName>ppt_h</p:attrName>
                                        </p:attrNameLst>
                                      </p:cBhvr>
                                      <p:tavLst>
                                        <p:tav tm="0">
                                          <p:val>
                                            <p:fltVal val="0"/>
                                          </p:val>
                                        </p:tav>
                                        <p:tav tm="100000">
                                          <p:val>
                                            <p:strVal val="#ppt_h"/>
                                          </p:val>
                                        </p:tav>
                                      </p:tavLst>
                                    </p:anim>
                                    <p:animEffect transition="in" filter="fade">
                                      <p:cBhvr>
                                        <p:cTn id="44" dur="500"/>
                                        <p:tgtEl>
                                          <p:spTgt spid="29"/>
                                        </p:tgtEl>
                                      </p:cBhvr>
                                    </p:animEffect>
                                  </p:childTnLst>
                                </p:cTn>
                              </p:par>
                              <p:par>
                                <p:cTn id="45" presetID="53" presetClass="entr" presetSubtype="16"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p:cTn id="47" dur="500" fill="hold"/>
                                        <p:tgtEl>
                                          <p:spTgt spid="31"/>
                                        </p:tgtEl>
                                        <p:attrNameLst>
                                          <p:attrName>ppt_w</p:attrName>
                                        </p:attrNameLst>
                                      </p:cBhvr>
                                      <p:tavLst>
                                        <p:tav tm="0">
                                          <p:val>
                                            <p:fltVal val="0"/>
                                          </p:val>
                                        </p:tav>
                                        <p:tav tm="100000">
                                          <p:val>
                                            <p:strVal val="#ppt_w"/>
                                          </p:val>
                                        </p:tav>
                                      </p:tavLst>
                                    </p:anim>
                                    <p:anim calcmode="lin" valueType="num">
                                      <p:cBhvr>
                                        <p:cTn id="48" dur="500" fill="hold"/>
                                        <p:tgtEl>
                                          <p:spTgt spid="31"/>
                                        </p:tgtEl>
                                        <p:attrNameLst>
                                          <p:attrName>ppt_h</p:attrName>
                                        </p:attrNameLst>
                                      </p:cBhvr>
                                      <p:tavLst>
                                        <p:tav tm="0">
                                          <p:val>
                                            <p:fltVal val="0"/>
                                          </p:val>
                                        </p:tav>
                                        <p:tav tm="100000">
                                          <p:val>
                                            <p:strVal val="#ppt_h"/>
                                          </p:val>
                                        </p:tav>
                                      </p:tavLst>
                                    </p:anim>
                                    <p:animEffect transition="in" filter="fade">
                                      <p:cBhvr>
                                        <p:cTn id="49" dur="500"/>
                                        <p:tgtEl>
                                          <p:spTgt spid="31"/>
                                        </p:tgtEl>
                                      </p:cBhvr>
                                    </p:animEffect>
                                  </p:childTnLst>
                                </p:cTn>
                              </p:par>
                              <p:par>
                                <p:cTn id="50" presetID="53" presetClass="entr" presetSubtype="16" fill="hold" nodeType="with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p:cTn id="52" dur="500" fill="hold"/>
                                        <p:tgtEl>
                                          <p:spTgt spid="33"/>
                                        </p:tgtEl>
                                        <p:attrNameLst>
                                          <p:attrName>ppt_w</p:attrName>
                                        </p:attrNameLst>
                                      </p:cBhvr>
                                      <p:tavLst>
                                        <p:tav tm="0">
                                          <p:val>
                                            <p:fltVal val="0"/>
                                          </p:val>
                                        </p:tav>
                                        <p:tav tm="100000">
                                          <p:val>
                                            <p:strVal val="#ppt_w"/>
                                          </p:val>
                                        </p:tav>
                                      </p:tavLst>
                                    </p:anim>
                                    <p:anim calcmode="lin" valueType="num">
                                      <p:cBhvr>
                                        <p:cTn id="53" dur="500" fill="hold"/>
                                        <p:tgtEl>
                                          <p:spTgt spid="33"/>
                                        </p:tgtEl>
                                        <p:attrNameLst>
                                          <p:attrName>ppt_h</p:attrName>
                                        </p:attrNameLst>
                                      </p:cBhvr>
                                      <p:tavLst>
                                        <p:tav tm="0">
                                          <p:val>
                                            <p:fltVal val="0"/>
                                          </p:val>
                                        </p:tav>
                                        <p:tav tm="100000">
                                          <p:val>
                                            <p:strVal val="#ppt_h"/>
                                          </p:val>
                                        </p:tav>
                                      </p:tavLst>
                                    </p:anim>
                                    <p:animEffect transition="in" filter="fade">
                                      <p:cBhvr>
                                        <p:cTn id="54" dur="500"/>
                                        <p:tgtEl>
                                          <p:spTgt spid="33"/>
                                        </p:tgtEl>
                                      </p:cBhvr>
                                    </p:animEffect>
                                  </p:childTnLst>
                                </p:cTn>
                              </p:par>
                              <p:par>
                                <p:cTn id="55" presetID="53" presetClass="entr" presetSubtype="16"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 calcmode="lin" valueType="num">
                                      <p:cBhvr>
                                        <p:cTn id="57" dur="500" fill="hold"/>
                                        <p:tgtEl>
                                          <p:spTgt spid="39"/>
                                        </p:tgtEl>
                                        <p:attrNameLst>
                                          <p:attrName>ppt_w</p:attrName>
                                        </p:attrNameLst>
                                      </p:cBhvr>
                                      <p:tavLst>
                                        <p:tav tm="0">
                                          <p:val>
                                            <p:fltVal val="0"/>
                                          </p:val>
                                        </p:tav>
                                        <p:tav tm="100000">
                                          <p:val>
                                            <p:strVal val="#ppt_w"/>
                                          </p:val>
                                        </p:tav>
                                      </p:tavLst>
                                    </p:anim>
                                    <p:anim calcmode="lin" valueType="num">
                                      <p:cBhvr>
                                        <p:cTn id="58" dur="500" fill="hold"/>
                                        <p:tgtEl>
                                          <p:spTgt spid="39"/>
                                        </p:tgtEl>
                                        <p:attrNameLst>
                                          <p:attrName>ppt_h</p:attrName>
                                        </p:attrNameLst>
                                      </p:cBhvr>
                                      <p:tavLst>
                                        <p:tav tm="0">
                                          <p:val>
                                            <p:fltVal val="0"/>
                                          </p:val>
                                        </p:tav>
                                        <p:tav tm="100000">
                                          <p:val>
                                            <p:strVal val="#ppt_h"/>
                                          </p:val>
                                        </p:tav>
                                      </p:tavLst>
                                    </p:anim>
                                    <p:animEffect transition="in" filter="fade">
                                      <p:cBhvr>
                                        <p:cTn id="59" dur="500"/>
                                        <p:tgtEl>
                                          <p:spTgt spid="39"/>
                                        </p:tgtEl>
                                      </p:cBhvr>
                                    </p:animEffect>
                                  </p:childTnLst>
                                </p:cTn>
                              </p:par>
                              <p:par>
                                <p:cTn id="60" presetID="53" presetClass="entr" presetSubtype="16" fill="hold" nodeType="withEffect">
                                  <p:stCondLst>
                                    <p:cond delay="0"/>
                                  </p:stCondLst>
                                  <p:childTnLst>
                                    <p:set>
                                      <p:cBhvr>
                                        <p:cTn id="61" dur="1" fill="hold">
                                          <p:stCondLst>
                                            <p:cond delay="0"/>
                                          </p:stCondLst>
                                        </p:cTn>
                                        <p:tgtEl>
                                          <p:spTgt spid="7"/>
                                        </p:tgtEl>
                                        <p:attrNameLst>
                                          <p:attrName>style.visibility</p:attrName>
                                        </p:attrNameLst>
                                      </p:cBhvr>
                                      <p:to>
                                        <p:strVal val="visible"/>
                                      </p:to>
                                    </p:set>
                                    <p:anim calcmode="lin" valueType="num">
                                      <p:cBhvr>
                                        <p:cTn id="62" dur="500" fill="hold"/>
                                        <p:tgtEl>
                                          <p:spTgt spid="7"/>
                                        </p:tgtEl>
                                        <p:attrNameLst>
                                          <p:attrName>ppt_w</p:attrName>
                                        </p:attrNameLst>
                                      </p:cBhvr>
                                      <p:tavLst>
                                        <p:tav tm="0">
                                          <p:val>
                                            <p:fltVal val="0"/>
                                          </p:val>
                                        </p:tav>
                                        <p:tav tm="100000">
                                          <p:val>
                                            <p:strVal val="#ppt_w"/>
                                          </p:val>
                                        </p:tav>
                                      </p:tavLst>
                                    </p:anim>
                                    <p:anim calcmode="lin" valueType="num">
                                      <p:cBhvr>
                                        <p:cTn id="63" dur="500" fill="hold"/>
                                        <p:tgtEl>
                                          <p:spTgt spid="7"/>
                                        </p:tgtEl>
                                        <p:attrNameLst>
                                          <p:attrName>ppt_h</p:attrName>
                                        </p:attrNameLst>
                                      </p:cBhvr>
                                      <p:tavLst>
                                        <p:tav tm="0">
                                          <p:val>
                                            <p:fltVal val="0"/>
                                          </p:val>
                                        </p:tav>
                                        <p:tav tm="100000">
                                          <p:val>
                                            <p:strVal val="#ppt_h"/>
                                          </p:val>
                                        </p:tav>
                                      </p:tavLst>
                                    </p:anim>
                                    <p:animEffect transition="in" filter="fade">
                                      <p:cBhvr>
                                        <p:cTn id="6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曲折矢印 12">
            <a:extLst>
              <a:ext uri="{FF2B5EF4-FFF2-40B4-BE49-F238E27FC236}">
                <a16:creationId xmlns:a16="http://schemas.microsoft.com/office/drawing/2014/main" id="{038F41F5-2807-6CD4-2BC4-8AE3E082DE17}"/>
              </a:ext>
            </a:extLst>
          </p:cNvPr>
          <p:cNvSpPr/>
          <p:nvPr/>
        </p:nvSpPr>
        <p:spPr>
          <a:xfrm rot="5400000">
            <a:off x="2324936" y="2918681"/>
            <a:ext cx="2578571" cy="1552391"/>
          </a:xfrm>
          <a:prstGeom prst="ben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曲折矢印 13">
            <a:extLst>
              <a:ext uri="{FF2B5EF4-FFF2-40B4-BE49-F238E27FC236}">
                <a16:creationId xmlns:a16="http://schemas.microsoft.com/office/drawing/2014/main" id="{7608F71B-56A9-A835-A151-9B144482E3EB}"/>
              </a:ext>
            </a:extLst>
          </p:cNvPr>
          <p:cNvSpPr/>
          <p:nvPr/>
        </p:nvSpPr>
        <p:spPr>
          <a:xfrm rot="16200000" flipH="1">
            <a:off x="4198842" y="2918683"/>
            <a:ext cx="2578571" cy="1552391"/>
          </a:xfrm>
          <a:prstGeom prst="ben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E74D1CD-0ABF-F0C7-F25E-46F4918FE4C1}"/>
              </a:ext>
            </a:extLst>
          </p:cNvPr>
          <p:cNvSpPr>
            <a:spLocks noGrp="1"/>
          </p:cNvSpPr>
          <p:nvPr>
            <p:ph type="title"/>
          </p:nvPr>
        </p:nvSpPr>
        <p:spPr/>
        <p:txBody>
          <a:bodyPr/>
          <a:lstStyle/>
          <a:p>
            <a:r>
              <a:rPr kumimoji="1" lang="ja-JP" altLang="en-US"/>
              <a:t>生成</a:t>
            </a:r>
            <a:r>
              <a:rPr kumimoji="1" lang="en-US" altLang="ja-JP" dirty="0"/>
              <a:t>AI</a:t>
            </a:r>
            <a:r>
              <a:rPr kumimoji="1" lang="ja-JP" altLang="en-US"/>
              <a:t>は何を変えたのか？</a:t>
            </a:r>
          </a:p>
        </p:txBody>
      </p:sp>
      <p:sp>
        <p:nvSpPr>
          <p:cNvPr id="7" name="テキスト ボックス 6">
            <a:extLst>
              <a:ext uri="{FF2B5EF4-FFF2-40B4-BE49-F238E27FC236}">
                <a16:creationId xmlns:a16="http://schemas.microsoft.com/office/drawing/2014/main" id="{4F73C1CC-609C-4FBD-E539-AB39568FDE59}"/>
              </a:ext>
            </a:extLst>
          </p:cNvPr>
          <p:cNvSpPr txBox="1"/>
          <p:nvPr/>
        </p:nvSpPr>
        <p:spPr>
          <a:xfrm>
            <a:off x="3248561" y="5098310"/>
            <a:ext cx="2646878" cy="830997"/>
          </a:xfrm>
          <a:prstGeom prst="rect">
            <a:avLst/>
          </a:prstGeom>
          <a:noFill/>
        </p:spPr>
        <p:txBody>
          <a:bodyPr wrap="none" rtlCol="0">
            <a:spAutoFit/>
          </a:bodyPr>
          <a:lstStyle/>
          <a:p>
            <a:pPr algn="ctr"/>
            <a:r>
              <a:rPr kumimoji="1" lang="ja-JP" altLang="en-US" sz="2400" b="1">
                <a:solidFill>
                  <a:srgbClr val="0070C0"/>
                </a:solidFill>
                <a:latin typeface="Meiryo" panose="020B0604030504040204" pitchFamily="34" charset="-128"/>
                <a:ea typeface="Meiryo" panose="020B0604030504040204" pitchFamily="34" charset="-128"/>
              </a:rPr>
              <a:t>新たな問いの創出</a:t>
            </a:r>
            <a:endParaRPr kumimoji="1" lang="en-US" altLang="ja-JP" sz="2400" b="1" dirty="0">
              <a:solidFill>
                <a:srgbClr val="0070C0"/>
              </a:solidFill>
              <a:latin typeface="Meiryo" panose="020B0604030504040204" pitchFamily="34" charset="-128"/>
              <a:ea typeface="Meiryo" panose="020B0604030504040204" pitchFamily="34" charset="-128"/>
            </a:endParaRPr>
          </a:p>
          <a:p>
            <a:pPr algn="ctr"/>
            <a:r>
              <a:rPr lang="ja-JP" altLang="en-US" sz="2400" b="1">
                <a:solidFill>
                  <a:srgbClr val="0070C0"/>
                </a:solidFill>
                <a:latin typeface="Meiryo" panose="020B0604030504040204" pitchFamily="34" charset="-128"/>
                <a:ea typeface="Meiryo" panose="020B0604030504040204" pitchFamily="34" charset="-128"/>
              </a:rPr>
              <a:t>知識再構築の支援</a:t>
            </a:r>
            <a:endParaRPr kumimoji="1" lang="ja-JP" altLang="en-US" sz="2400" b="1">
              <a:solidFill>
                <a:srgbClr val="0070C0"/>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0E8B4FD0-71FB-6C50-DEAF-FA8895D79CC8}"/>
              </a:ext>
            </a:extLst>
          </p:cNvPr>
          <p:cNvSpPr txBox="1"/>
          <p:nvPr/>
        </p:nvSpPr>
        <p:spPr>
          <a:xfrm>
            <a:off x="3301884" y="5921841"/>
            <a:ext cx="2540232" cy="646331"/>
          </a:xfrm>
          <a:prstGeom prst="rect">
            <a:avLst/>
          </a:prstGeom>
          <a:noFill/>
        </p:spPr>
        <p:txBody>
          <a:bodyPr wrap="square" rtlCol="0">
            <a:spAutoFit/>
          </a:bodyPr>
          <a:lstStyle/>
          <a:p>
            <a:pPr marL="171450" indent="-171450">
              <a:buFont typeface="Wingdings" pitchFamily="2" charset="2"/>
              <a:buChar char="ü"/>
            </a:pPr>
            <a:r>
              <a:rPr kumimoji="1" lang="ja-JP" altLang="en-US" sz="1200">
                <a:solidFill>
                  <a:srgbClr val="0070C0"/>
                </a:solidFill>
                <a:latin typeface="Meiryo" panose="020B0604030504040204" pitchFamily="34" charset="-128"/>
                <a:ea typeface="Meiryo" panose="020B0604030504040204" pitchFamily="34" charset="-128"/>
              </a:rPr>
              <a:t>新しい／非常識な視点の提供</a:t>
            </a:r>
            <a:endParaRPr kumimoji="1" lang="en-US" altLang="ja-JP" sz="1200" dirty="0">
              <a:solidFill>
                <a:srgbClr val="0070C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rgbClr val="0070C0"/>
                </a:solidFill>
                <a:latin typeface="Meiryo" panose="020B0604030504040204" pitchFamily="34" charset="-128"/>
                <a:ea typeface="Meiryo" panose="020B0604030504040204" pitchFamily="34" charset="-128"/>
              </a:rPr>
              <a:t>思考の壁打ちによる知識を整理</a:t>
            </a:r>
            <a:endParaRPr kumimoji="1" lang="en-US" altLang="ja-JP" sz="1200" dirty="0">
              <a:solidFill>
                <a:srgbClr val="0070C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rgbClr val="0070C0"/>
                </a:solidFill>
                <a:latin typeface="Meiryo" panose="020B0604030504040204" pitchFamily="34" charset="-128"/>
                <a:ea typeface="Meiryo" panose="020B0604030504040204" pitchFamily="34" charset="-128"/>
              </a:rPr>
              <a:t>新たな問いの導出</a:t>
            </a:r>
          </a:p>
        </p:txBody>
      </p:sp>
      <p:sp>
        <p:nvSpPr>
          <p:cNvPr id="3" name="円/楕円 2">
            <a:extLst>
              <a:ext uri="{FF2B5EF4-FFF2-40B4-BE49-F238E27FC236}">
                <a16:creationId xmlns:a16="http://schemas.microsoft.com/office/drawing/2014/main" id="{DC5AA5D0-AEFF-6D68-CC7A-5A006BE648D0}"/>
              </a:ext>
            </a:extLst>
          </p:cNvPr>
          <p:cNvSpPr/>
          <p:nvPr/>
        </p:nvSpPr>
        <p:spPr>
          <a:xfrm>
            <a:off x="3246419" y="1792305"/>
            <a:ext cx="2646878" cy="2646878"/>
          </a:xfrm>
          <a:prstGeom prst="ellipse">
            <a:avLst/>
          </a:prstGeom>
          <a:solidFill>
            <a:srgbClr val="0070C0">
              <a:alpha val="5805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F5230D87-9C1E-79B2-1305-8E6FC0DD7BE1}"/>
              </a:ext>
            </a:extLst>
          </p:cNvPr>
          <p:cNvSpPr txBox="1"/>
          <p:nvPr/>
        </p:nvSpPr>
        <p:spPr>
          <a:xfrm>
            <a:off x="1094665" y="1457371"/>
            <a:ext cx="1723549" cy="830997"/>
          </a:xfrm>
          <a:prstGeom prst="rect">
            <a:avLst/>
          </a:prstGeom>
          <a:noFill/>
        </p:spPr>
        <p:txBody>
          <a:bodyPr wrap="none" rtlCol="0">
            <a:spAutoFit/>
          </a:bodyPr>
          <a:lstStyle/>
          <a:p>
            <a:pPr algn="ctr"/>
            <a:r>
              <a:rPr kumimoji="1" lang="ja-JP" altLang="en-US" sz="2400" b="1">
                <a:solidFill>
                  <a:schemeClr val="accent3">
                    <a:lumMod val="75000"/>
                  </a:schemeClr>
                </a:solidFill>
                <a:latin typeface="Meiryo" panose="020B0604030504040204" pitchFamily="34" charset="-128"/>
                <a:ea typeface="Meiryo" panose="020B0604030504040204" pitchFamily="34" charset="-128"/>
              </a:rPr>
              <a:t>時間の短縮</a:t>
            </a:r>
            <a:endParaRPr kumimoji="1" lang="en-US" altLang="ja-JP" sz="2400" b="1"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sz="2400" b="1">
                <a:solidFill>
                  <a:schemeClr val="accent3">
                    <a:lumMod val="75000"/>
                  </a:schemeClr>
                </a:solidFill>
                <a:latin typeface="Meiryo" panose="020B0604030504040204" pitchFamily="34" charset="-128"/>
                <a:ea typeface="Meiryo" panose="020B0604030504040204" pitchFamily="34" charset="-128"/>
              </a:rPr>
              <a:t>生産性向上</a:t>
            </a:r>
          </a:p>
        </p:txBody>
      </p:sp>
      <p:sp>
        <p:nvSpPr>
          <p:cNvPr id="6" name="テキスト ボックス 5">
            <a:extLst>
              <a:ext uri="{FF2B5EF4-FFF2-40B4-BE49-F238E27FC236}">
                <a16:creationId xmlns:a16="http://schemas.microsoft.com/office/drawing/2014/main" id="{866B2518-8674-62D3-9442-79C301D2E143}"/>
              </a:ext>
            </a:extLst>
          </p:cNvPr>
          <p:cNvSpPr txBox="1"/>
          <p:nvPr/>
        </p:nvSpPr>
        <p:spPr>
          <a:xfrm>
            <a:off x="6264324" y="1457370"/>
            <a:ext cx="2031325" cy="830997"/>
          </a:xfrm>
          <a:prstGeom prst="rect">
            <a:avLst/>
          </a:prstGeom>
          <a:noFill/>
        </p:spPr>
        <p:txBody>
          <a:bodyPr wrap="none" rtlCol="0">
            <a:spAutoFit/>
          </a:bodyPr>
          <a:lstStyle/>
          <a:p>
            <a:pPr algn="ctr"/>
            <a:r>
              <a:rPr kumimoji="1" lang="ja-JP" altLang="en-US" sz="2400" b="1">
                <a:solidFill>
                  <a:schemeClr val="accent3">
                    <a:lumMod val="75000"/>
                  </a:schemeClr>
                </a:solidFill>
                <a:latin typeface="Meiryo" panose="020B0604030504040204" pitchFamily="34" charset="-128"/>
                <a:ea typeface="Meiryo" panose="020B0604030504040204" pitchFamily="34" charset="-128"/>
              </a:rPr>
              <a:t>高度専門知識</a:t>
            </a:r>
            <a:endParaRPr kumimoji="1" lang="en-US" altLang="ja-JP" sz="2400" b="1"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sz="2400" b="1">
                <a:solidFill>
                  <a:schemeClr val="accent3">
                    <a:lumMod val="75000"/>
                  </a:schemeClr>
                </a:solidFill>
                <a:latin typeface="Meiryo" panose="020B0604030504040204" pitchFamily="34" charset="-128"/>
                <a:ea typeface="Meiryo" panose="020B0604030504040204" pitchFamily="34" charset="-128"/>
              </a:rPr>
              <a:t>の効率的活用</a:t>
            </a:r>
          </a:p>
        </p:txBody>
      </p:sp>
      <p:sp>
        <p:nvSpPr>
          <p:cNvPr id="8" name="テキスト ボックス 7">
            <a:extLst>
              <a:ext uri="{FF2B5EF4-FFF2-40B4-BE49-F238E27FC236}">
                <a16:creationId xmlns:a16="http://schemas.microsoft.com/office/drawing/2014/main" id="{07F85C43-9B15-84AB-13E9-576FA21DD4CE}"/>
              </a:ext>
            </a:extLst>
          </p:cNvPr>
          <p:cNvSpPr txBox="1"/>
          <p:nvPr/>
        </p:nvSpPr>
        <p:spPr>
          <a:xfrm>
            <a:off x="536383" y="2218519"/>
            <a:ext cx="2325273" cy="1200329"/>
          </a:xfrm>
          <a:prstGeom prst="rect">
            <a:avLst/>
          </a:prstGeom>
          <a:noFill/>
        </p:spPr>
        <p:txBody>
          <a:bodyPr wrap="square" rtlCol="0">
            <a:spAutoFit/>
          </a:bodyPr>
          <a:lstStyle/>
          <a:p>
            <a:pPr marL="285750" indent="-285750">
              <a:buFont typeface="Wingdings" pitchFamily="2" charset="2"/>
              <a:buChar char="ü"/>
            </a:pPr>
            <a:r>
              <a:rPr kumimoji="1" lang="ja-JP" altLang="en-US" sz="1200">
                <a:solidFill>
                  <a:schemeClr val="accent3">
                    <a:lumMod val="75000"/>
                  </a:schemeClr>
                </a:solidFill>
                <a:latin typeface="Meiryo" panose="020B0604030504040204" pitchFamily="34" charset="-128"/>
                <a:ea typeface="Meiryo" panose="020B0604030504040204" pitchFamily="34" charset="-128"/>
              </a:rPr>
              <a:t>効率</a:t>
            </a:r>
            <a:r>
              <a:rPr lang="ja-JP" altLang="en-US" sz="1200">
                <a:solidFill>
                  <a:schemeClr val="accent3">
                    <a:lumMod val="75000"/>
                  </a:schemeClr>
                </a:solidFill>
                <a:latin typeface="Meiryo" panose="020B0604030504040204" pitchFamily="34" charset="-128"/>
                <a:ea typeface="Meiryo" panose="020B0604030504040204" pitchFamily="34" charset="-128"/>
              </a:rPr>
              <a:t>と</a:t>
            </a:r>
            <a:r>
              <a:rPr kumimoji="1" lang="ja-JP" altLang="en-US" sz="1200">
                <a:solidFill>
                  <a:schemeClr val="accent3">
                    <a:lumMod val="75000"/>
                  </a:schemeClr>
                </a:solidFill>
                <a:latin typeface="Meiryo" panose="020B0604030504040204" pitchFamily="34" charset="-128"/>
                <a:ea typeface="Meiryo" panose="020B0604030504040204" pitchFamily="34" charset="-128"/>
              </a:rPr>
              <a:t>生産性向上に寄与</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200">
                <a:solidFill>
                  <a:schemeClr val="accent3">
                    <a:lumMod val="75000"/>
                  </a:schemeClr>
                </a:solidFill>
                <a:latin typeface="Meiryo" panose="020B0604030504040204" pitchFamily="34" charset="-128"/>
                <a:ea typeface="Meiryo" panose="020B0604030504040204" pitchFamily="34" charset="-128"/>
              </a:rPr>
              <a:t>使いこなせる人とそうでない人のパフォーマンスのギャップを拡大</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200">
                <a:solidFill>
                  <a:schemeClr val="accent3">
                    <a:lumMod val="75000"/>
                  </a:schemeClr>
                </a:solidFill>
                <a:latin typeface="Meiryo" panose="020B0604030504040204" pitchFamily="34" charset="-128"/>
                <a:ea typeface="Meiryo" panose="020B0604030504040204" pitchFamily="34" charset="-128"/>
              </a:rPr>
              <a:t>知的力仕事を代替、人的コスト削減／人手不足を解消</a:t>
            </a:r>
          </a:p>
        </p:txBody>
      </p:sp>
      <p:sp>
        <p:nvSpPr>
          <p:cNvPr id="9" name="テキスト ボックス 8">
            <a:extLst>
              <a:ext uri="{FF2B5EF4-FFF2-40B4-BE49-F238E27FC236}">
                <a16:creationId xmlns:a16="http://schemas.microsoft.com/office/drawing/2014/main" id="{42C2F438-DFAB-085D-73C4-774AE9651A5F}"/>
              </a:ext>
            </a:extLst>
          </p:cNvPr>
          <p:cNvSpPr txBox="1"/>
          <p:nvPr/>
        </p:nvSpPr>
        <p:spPr>
          <a:xfrm>
            <a:off x="6301689" y="2218519"/>
            <a:ext cx="2325273" cy="1200329"/>
          </a:xfrm>
          <a:prstGeom prst="rect">
            <a:avLst/>
          </a:prstGeom>
          <a:noFill/>
        </p:spPr>
        <p:txBody>
          <a:bodyPr wrap="square" rtlCol="0">
            <a:spAutoFit/>
          </a:bodyPr>
          <a:lstStyle/>
          <a:p>
            <a:pPr marL="285750" indent="-285750">
              <a:buFont typeface="Wingdings" pitchFamily="2" charset="2"/>
              <a:buChar char="ü"/>
            </a:pPr>
            <a:r>
              <a:rPr kumimoji="1" lang="ja-JP" altLang="en-US" sz="1200">
                <a:solidFill>
                  <a:schemeClr val="accent3">
                    <a:lumMod val="75000"/>
                  </a:schemeClr>
                </a:solidFill>
                <a:latin typeface="Meiryo" panose="020B0604030504040204" pitchFamily="34" charset="-128"/>
                <a:ea typeface="Meiryo" panose="020B0604030504040204" pitchFamily="34" charset="-128"/>
              </a:rPr>
              <a:t>広範・高度な専門的知識を専門家に頼らずに獲得</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chemeClr val="accent3">
                    <a:lumMod val="75000"/>
                  </a:schemeClr>
                </a:solidFill>
                <a:latin typeface="Meiryo" panose="020B0604030504040204" pitchFamily="34" charset="-128"/>
                <a:ea typeface="Meiryo" panose="020B0604030504040204" pitchFamily="34" charset="-128"/>
              </a:rPr>
              <a:t>専門的なノウハウやアドバイス、作業支援を享受</a:t>
            </a:r>
            <a:endParaRPr lang="en-US" altLang="ja-JP" sz="1200"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200">
                <a:solidFill>
                  <a:schemeClr val="accent3">
                    <a:lumMod val="75000"/>
                  </a:schemeClr>
                </a:solidFill>
                <a:latin typeface="Meiryo" panose="020B0604030504040204" pitchFamily="34" charset="-128"/>
                <a:ea typeface="Meiryo" panose="020B0604030504040204" pitchFamily="34" charset="-128"/>
              </a:rPr>
              <a:t>作業品質の改善、向上、高度化に寄与</a:t>
            </a:r>
          </a:p>
        </p:txBody>
      </p:sp>
      <p:sp>
        <p:nvSpPr>
          <p:cNvPr id="19" name="テキスト ボックス 18">
            <a:extLst>
              <a:ext uri="{FF2B5EF4-FFF2-40B4-BE49-F238E27FC236}">
                <a16:creationId xmlns:a16="http://schemas.microsoft.com/office/drawing/2014/main" id="{86495A1B-C8CC-0307-9E40-8DE0167808F6}"/>
              </a:ext>
            </a:extLst>
          </p:cNvPr>
          <p:cNvSpPr txBox="1"/>
          <p:nvPr/>
        </p:nvSpPr>
        <p:spPr>
          <a:xfrm>
            <a:off x="3566680" y="2618267"/>
            <a:ext cx="2018501" cy="1077218"/>
          </a:xfrm>
          <a:prstGeom prst="rect">
            <a:avLst/>
          </a:prstGeom>
          <a:noFill/>
        </p:spPr>
        <p:txBody>
          <a:bodyPr wrap="none" rtlCol="0">
            <a:spAutoFit/>
          </a:bodyPr>
          <a:lstStyle/>
          <a:p>
            <a:pPr algn="ctr"/>
            <a:r>
              <a:rPr kumimoji="1" lang="ja-JP" altLang="en-US" sz="4400" b="1">
                <a:solidFill>
                  <a:schemeClr val="bg1"/>
                </a:solidFill>
                <a:latin typeface="Meiryo" panose="020B0604030504040204" pitchFamily="34" charset="-128"/>
                <a:ea typeface="Meiryo" panose="020B0604030504040204" pitchFamily="34" charset="-128"/>
              </a:rPr>
              <a:t>生成</a:t>
            </a:r>
            <a:r>
              <a:rPr kumimoji="1" lang="en-US" altLang="ja-JP" sz="4400" b="1" dirty="0">
                <a:solidFill>
                  <a:schemeClr val="bg1"/>
                </a:solidFill>
                <a:latin typeface="Meiryo" panose="020B0604030504040204" pitchFamily="34" charset="-128"/>
                <a:ea typeface="Meiryo" panose="020B0604030504040204" pitchFamily="34" charset="-128"/>
              </a:rPr>
              <a:t>AI</a:t>
            </a:r>
          </a:p>
          <a:p>
            <a:pPr algn="ctr"/>
            <a:r>
              <a:rPr lang="en-US" altLang="ja-JP" sz="2000" dirty="0">
                <a:solidFill>
                  <a:schemeClr val="bg1"/>
                </a:solidFill>
                <a:latin typeface="Meiryo" panose="020B0604030504040204" pitchFamily="34" charset="-128"/>
                <a:ea typeface="Meiryo" panose="020B0604030504040204" pitchFamily="34" charset="-128"/>
              </a:rPr>
              <a:t>Generative AI</a:t>
            </a:r>
            <a:endParaRPr kumimoji="1" lang="ja-JP" altLang="en-US" sz="2000">
              <a:solidFill>
                <a:schemeClr val="bg1"/>
              </a:solidFill>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D608A102-5E62-DE3E-AC19-524307BA29A2}"/>
              </a:ext>
            </a:extLst>
          </p:cNvPr>
          <p:cNvSpPr txBox="1"/>
          <p:nvPr/>
        </p:nvSpPr>
        <p:spPr>
          <a:xfrm>
            <a:off x="3553856" y="859821"/>
            <a:ext cx="2031325" cy="646331"/>
          </a:xfrm>
          <a:prstGeom prst="rect">
            <a:avLst/>
          </a:prstGeom>
          <a:noFill/>
        </p:spPr>
        <p:txBody>
          <a:bodyPr wrap="none" rtlCol="0">
            <a:spAutoFit/>
          </a:bodyPr>
          <a:lstStyle/>
          <a:p>
            <a:pPr algn="ctr"/>
            <a:r>
              <a:rPr lang="ja-JP" altLang="en-US" b="1">
                <a:solidFill>
                  <a:srgbClr val="7030A0"/>
                </a:solidFill>
                <a:latin typeface="Meiryo" panose="020B0604030504040204" pitchFamily="34" charset="-128"/>
                <a:ea typeface="Meiryo" panose="020B0604030504040204" pitchFamily="34" charset="-128"/>
              </a:rPr>
              <a:t>テーマや課題など</a:t>
            </a:r>
            <a:endParaRPr lang="en-US" altLang="ja-JP" b="1" dirty="0">
              <a:solidFill>
                <a:srgbClr val="7030A0"/>
              </a:solidFill>
              <a:latin typeface="Meiryo" panose="020B0604030504040204" pitchFamily="34" charset="-128"/>
              <a:ea typeface="Meiryo" panose="020B0604030504040204" pitchFamily="34" charset="-128"/>
            </a:endParaRPr>
          </a:p>
          <a:p>
            <a:pPr algn="ctr"/>
            <a:r>
              <a:rPr lang="ja-JP" altLang="en-US" b="1">
                <a:solidFill>
                  <a:srgbClr val="7030A0"/>
                </a:solidFill>
                <a:latin typeface="Meiryo" panose="020B0604030504040204" pitchFamily="34" charset="-128"/>
                <a:ea typeface="Meiryo" panose="020B0604030504040204" pitchFamily="34" charset="-128"/>
              </a:rPr>
              <a:t>問い</a:t>
            </a:r>
            <a:r>
              <a:rPr kumimoji="1" lang="ja-JP" altLang="en-US" b="1">
                <a:solidFill>
                  <a:srgbClr val="7030A0"/>
                </a:solidFill>
                <a:latin typeface="Meiryo" panose="020B0604030504040204" pitchFamily="34" charset="-128"/>
                <a:ea typeface="Meiryo" panose="020B0604030504040204" pitchFamily="34" charset="-128"/>
              </a:rPr>
              <a:t>の設定</a:t>
            </a:r>
            <a:endParaRPr kumimoji="1" lang="ja-JP" altLang="en-US">
              <a:solidFill>
                <a:srgbClr val="7030A0"/>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AB5307C3-442E-6107-E407-628F5E89BB1D}"/>
              </a:ext>
            </a:extLst>
          </p:cNvPr>
          <p:cNvSpPr txBox="1"/>
          <p:nvPr/>
        </p:nvSpPr>
        <p:spPr>
          <a:xfrm>
            <a:off x="919102" y="4071740"/>
            <a:ext cx="2262158" cy="646331"/>
          </a:xfrm>
          <a:prstGeom prst="rect">
            <a:avLst/>
          </a:prstGeom>
          <a:noFill/>
        </p:spPr>
        <p:txBody>
          <a:bodyPr wrap="none" rtlCol="0">
            <a:spAutoFit/>
          </a:bodyPr>
          <a:lstStyle/>
          <a:p>
            <a:pPr algn="r"/>
            <a:r>
              <a:rPr lang="ja-JP" altLang="en-US" b="1">
                <a:solidFill>
                  <a:srgbClr val="7030A0"/>
                </a:solidFill>
                <a:latin typeface="Meiryo" panose="020B0604030504040204" pitchFamily="34" charset="-128"/>
                <a:ea typeface="Meiryo" panose="020B0604030504040204" pitchFamily="34" charset="-128"/>
              </a:rPr>
              <a:t>問いに応じた</a:t>
            </a:r>
            <a:r>
              <a:rPr kumimoji="1" lang="ja-JP" altLang="en-US" b="1">
                <a:solidFill>
                  <a:srgbClr val="7030A0"/>
                </a:solidFill>
                <a:latin typeface="Meiryo" panose="020B0604030504040204" pitchFamily="34" charset="-128"/>
                <a:ea typeface="Meiryo" panose="020B0604030504040204" pitchFamily="34" charset="-128"/>
              </a:rPr>
              <a:t>適切な</a:t>
            </a:r>
            <a:endParaRPr kumimoji="1" lang="en-US" altLang="ja-JP" b="1" dirty="0">
              <a:solidFill>
                <a:srgbClr val="7030A0"/>
              </a:solidFill>
              <a:latin typeface="Meiryo" panose="020B0604030504040204" pitchFamily="34" charset="-128"/>
              <a:ea typeface="Meiryo" panose="020B0604030504040204" pitchFamily="34" charset="-128"/>
            </a:endParaRPr>
          </a:p>
          <a:p>
            <a:pPr algn="r"/>
            <a:r>
              <a:rPr kumimoji="1" lang="ja-JP" altLang="en-US" b="1">
                <a:solidFill>
                  <a:srgbClr val="7030A0"/>
                </a:solidFill>
                <a:latin typeface="Meiryo" panose="020B0604030504040204" pitchFamily="34" charset="-128"/>
                <a:ea typeface="Meiryo" panose="020B0604030504040204" pitchFamily="34" charset="-128"/>
              </a:rPr>
              <a:t>指示／プロンプト</a:t>
            </a:r>
            <a:endParaRPr lang="en-US" altLang="ja-JP" b="1" dirty="0">
              <a:solidFill>
                <a:srgbClr val="7030A0"/>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EE70233A-9C96-E01A-C4A0-45410F568E39}"/>
              </a:ext>
            </a:extLst>
          </p:cNvPr>
          <p:cNvSpPr txBox="1"/>
          <p:nvPr/>
        </p:nvSpPr>
        <p:spPr>
          <a:xfrm>
            <a:off x="5967445" y="4076168"/>
            <a:ext cx="2031325" cy="646331"/>
          </a:xfrm>
          <a:prstGeom prst="rect">
            <a:avLst/>
          </a:prstGeom>
          <a:noFill/>
        </p:spPr>
        <p:txBody>
          <a:bodyPr wrap="none" rtlCol="0">
            <a:spAutoFit/>
          </a:bodyPr>
          <a:lstStyle/>
          <a:p>
            <a:pPr algn="ctr"/>
            <a:r>
              <a:rPr lang="ja-JP" altLang="en-US" b="1">
                <a:solidFill>
                  <a:srgbClr val="7030A0"/>
                </a:solidFill>
                <a:latin typeface="Meiryo" panose="020B0604030504040204" pitchFamily="34" charset="-128"/>
                <a:ea typeface="Meiryo" panose="020B0604030504040204" pitchFamily="34" charset="-128"/>
              </a:rPr>
              <a:t>結果を解釈できる</a:t>
            </a:r>
            <a:endParaRPr lang="en-US" altLang="ja-JP" b="1" dirty="0">
              <a:solidFill>
                <a:srgbClr val="7030A0"/>
              </a:solidFill>
              <a:latin typeface="Meiryo" panose="020B0604030504040204" pitchFamily="34" charset="-128"/>
              <a:ea typeface="Meiryo" panose="020B0604030504040204" pitchFamily="34" charset="-128"/>
            </a:endParaRPr>
          </a:p>
          <a:p>
            <a:pPr algn="ctr"/>
            <a:r>
              <a:rPr kumimoji="1" lang="ja-JP" altLang="en-US" b="1">
                <a:solidFill>
                  <a:srgbClr val="7030A0"/>
                </a:solidFill>
                <a:latin typeface="Meiryo" panose="020B0604030504040204" pitchFamily="34" charset="-128"/>
                <a:ea typeface="Meiryo" panose="020B0604030504040204" pitchFamily="34" charset="-128"/>
              </a:rPr>
              <a:t>専門的知識や教養</a:t>
            </a:r>
            <a:endParaRPr kumimoji="1" lang="ja-JP" altLang="en-US">
              <a:solidFill>
                <a:srgbClr val="7030A0"/>
              </a:solidFill>
              <a:latin typeface="Meiryo" panose="020B0604030504040204" pitchFamily="34" charset="-128"/>
              <a:ea typeface="Meiryo" panose="020B0604030504040204" pitchFamily="34" charset="-128"/>
            </a:endParaRPr>
          </a:p>
        </p:txBody>
      </p:sp>
      <p:sp>
        <p:nvSpPr>
          <p:cNvPr id="16" name="三角形 15">
            <a:extLst>
              <a:ext uri="{FF2B5EF4-FFF2-40B4-BE49-F238E27FC236}">
                <a16:creationId xmlns:a16="http://schemas.microsoft.com/office/drawing/2014/main" id="{6D1E2050-1BB6-4338-AF39-7CC3112EB3F3}"/>
              </a:ext>
            </a:extLst>
          </p:cNvPr>
          <p:cNvSpPr/>
          <p:nvPr/>
        </p:nvSpPr>
        <p:spPr>
          <a:xfrm rot="3132784">
            <a:off x="2957755" y="3470621"/>
            <a:ext cx="588318" cy="600165"/>
          </a:xfrm>
          <a:prstGeom prst="triangl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三角形 19">
            <a:extLst>
              <a:ext uri="{FF2B5EF4-FFF2-40B4-BE49-F238E27FC236}">
                <a16:creationId xmlns:a16="http://schemas.microsoft.com/office/drawing/2014/main" id="{45F06BDF-B3FD-9BBD-2EFD-3C27AC43DBD3}"/>
              </a:ext>
            </a:extLst>
          </p:cNvPr>
          <p:cNvSpPr/>
          <p:nvPr/>
        </p:nvSpPr>
        <p:spPr>
          <a:xfrm rot="18331283" flipH="1">
            <a:off x="5566509" y="3472167"/>
            <a:ext cx="588318" cy="600165"/>
          </a:xfrm>
          <a:prstGeom prst="triangl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三角形 20">
            <a:extLst>
              <a:ext uri="{FF2B5EF4-FFF2-40B4-BE49-F238E27FC236}">
                <a16:creationId xmlns:a16="http://schemas.microsoft.com/office/drawing/2014/main" id="{900B0794-CEC3-1D64-AF06-C37DC326182B}"/>
              </a:ext>
            </a:extLst>
          </p:cNvPr>
          <p:cNvSpPr/>
          <p:nvPr/>
        </p:nvSpPr>
        <p:spPr>
          <a:xfrm rot="10800000" flipH="1">
            <a:off x="4281771" y="1435149"/>
            <a:ext cx="588318" cy="600165"/>
          </a:xfrm>
          <a:prstGeom prst="triangl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943275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up)">
                                      <p:cBhvr>
                                        <p:cTn id="26" dur="500"/>
                                        <p:tgtEl>
                                          <p:spTgt spid="4"/>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up)">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right)">
                                      <p:cBhvr>
                                        <p:cTn id="44" dur="500"/>
                                        <p:tgtEl>
                                          <p:spTgt spid="12"/>
                                        </p:tgtEl>
                                      </p:cBhvr>
                                    </p:animEffect>
                                  </p:childTnLst>
                                </p:cTn>
                              </p:par>
                            </p:childTnLst>
                          </p:cTn>
                        </p:par>
                        <p:par>
                          <p:cTn id="45" fill="hold">
                            <p:stCondLst>
                              <p:cond delay="500"/>
                            </p:stCondLst>
                            <p:childTnLst>
                              <p:par>
                                <p:cTn id="46" presetID="22" presetClass="entr" presetSubtype="2"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right)">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7" grpId="0"/>
      <p:bldP spid="10" grpId="0"/>
      <p:bldP spid="4" grpId="0"/>
      <p:bldP spid="11" grpId="0"/>
      <p:bldP spid="12" grpId="0"/>
      <p:bldP spid="16" grpId="0" animBg="1"/>
      <p:bldP spid="20" grpId="0" animBg="1"/>
      <p:bldP spid="2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C3944E39-ED39-5BF5-A76D-FB186AA87BE0}"/>
              </a:ext>
            </a:extLst>
          </p:cNvPr>
          <p:cNvSpPr/>
          <p:nvPr/>
        </p:nvSpPr>
        <p:spPr>
          <a:xfrm>
            <a:off x="124097" y="2524450"/>
            <a:ext cx="5656217" cy="3954727"/>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B58F56A0-2707-FDF6-411F-FA614B13FA13}"/>
              </a:ext>
            </a:extLst>
          </p:cNvPr>
          <p:cNvSpPr/>
          <p:nvPr/>
        </p:nvSpPr>
        <p:spPr>
          <a:xfrm>
            <a:off x="124097" y="920933"/>
            <a:ext cx="5656217" cy="11953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D1828D2A-CAC9-2100-FBA6-0FD4C70FD6B4}"/>
              </a:ext>
            </a:extLst>
          </p:cNvPr>
          <p:cNvSpPr>
            <a:spLocks noGrp="1"/>
          </p:cNvSpPr>
          <p:nvPr>
            <p:ph type="title"/>
          </p:nvPr>
        </p:nvSpPr>
        <p:spPr/>
        <p:txBody>
          <a:bodyPr/>
          <a:lstStyle/>
          <a:p>
            <a:r>
              <a:rPr kumimoji="1" lang="ja-JP" altLang="en-US"/>
              <a:t>ハルシネーション（幻覚）と解決策・組織的対応の場合</a:t>
            </a:r>
          </a:p>
        </p:txBody>
      </p:sp>
      <p:sp>
        <p:nvSpPr>
          <p:cNvPr id="4" name="テキスト ボックス 3">
            <a:extLst>
              <a:ext uri="{FF2B5EF4-FFF2-40B4-BE49-F238E27FC236}">
                <a16:creationId xmlns:a16="http://schemas.microsoft.com/office/drawing/2014/main" id="{552014E1-8A1D-D51F-2FB7-F151C3727216}"/>
              </a:ext>
            </a:extLst>
          </p:cNvPr>
          <p:cNvSpPr txBox="1"/>
          <p:nvPr/>
        </p:nvSpPr>
        <p:spPr>
          <a:xfrm>
            <a:off x="230400" y="1008328"/>
            <a:ext cx="5451944" cy="1107996"/>
          </a:xfrm>
          <a:prstGeom prst="rect">
            <a:avLst/>
          </a:prstGeom>
          <a:noFill/>
        </p:spPr>
        <p:txBody>
          <a:bodyPr wrap="square">
            <a:spAutoFit/>
          </a:bodyPr>
          <a:lstStyle/>
          <a:p>
            <a:pPr algn="l"/>
            <a:r>
              <a:rPr lang="ja-JP" altLang="en-US" sz="2000" b="1" i="0">
                <a:solidFill>
                  <a:schemeClr val="bg1"/>
                </a:solidFill>
                <a:effectLst/>
                <a:latin typeface="Meiryo" panose="020B0604030504040204" pitchFamily="34" charset="-128"/>
                <a:ea typeface="Meiryo" panose="020B0604030504040204" pitchFamily="34" charset="-128"/>
              </a:rPr>
              <a:t>ハルシネーション（</a:t>
            </a:r>
            <a:r>
              <a:rPr lang="en" altLang="ja-JP" sz="2000" b="1" dirty="0">
                <a:solidFill>
                  <a:schemeClr val="bg1"/>
                </a:solidFill>
                <a:latin typeface="Meiryo" panose="020B0604030504040204" pitchFamily="34" charset="-128"/>
                <a:ea typeface="Meiryo" panose="020B0604030504040204" pitchFamily="34" charset="-128"/>
              </a:rPr>
              <a:t>hallucination</a:t>
            </a:r>
            <a:r>
              <a:rPr lang="ja-JP" altLang="en-US" sz="2000" b="1" i="0">
                <a:solidFill>
                  <a:schemeClr val="bg1"/>
                </a:solidFill>
                <a:effectLst/>
                <a:latin typeface="Meiryo" panose="020B0604030504040204" pitchFamily="34" charset="-128"/>
                <a:ea typeface="Meiryo" panose="020B0604030504040204" pitchFamily="34" charset="-128"/>
              </a:rPr>
              <a:t>／幻覚）</a:t>
            </a:r>
            <a:endParaRPr lang="en-US" altLang="ja-JP" sz="2000" b="1" i="0" dirty="0">
              <a:solidFill>
                <a:schemeClr val="bg1"/>
              </a:solidFill>
              <a:effectLst/>
              <a:latin typeface="Meiryo" panose="020B0604030504040204" pitchFamily="34" charset="-128"/>
              <a:ea typeface="Meiryo" panose="020B0604030504040204" pitchFamily="34" charset="-128"/>
            </a:endParaRPr>
          </a:p>
          <a:p>
            <a:pPr algn="l"/>
            <a:r>
              <a:rPr lang="ja-JP" altLang="en-US" i="0">
                <a:solidFill>
                  <a:schemeClr val="bg1"/>
                </a:solidFill>
                <a:effectLst/>
                <a:latin typeface="Meiryo" panose="020B0604030504040204" pitchFamily="34" charset="-128"/>
                <a:ea typeface="Meiryo" panose="020B0604030504040204" pitchFamily="34" charset="-128"/>
              </a:rPr>
              <a:t>事実に基づかない虚偽の情報を生成してしまうこと</a:t>
            </a:r>
            <a:endParaRPr lang="en-US" altLang="ja-JP" i="0" dirty="0">
              <a:solidFill>
                <a:schemeClr val="bg1"/>
              </a:solidFill>
              <a:effectLst/>
              <a:latin typeface="Meiryo" panose="020B0604030504040204" pitchFamily="34" charset="-128"/>
              <a:ea typeface="Meiryo" panose="020B0604030504040204" pitchFamily="34" charset="-128"/>
            </a:endParaRPr>
          </a:p>
          <a:p>
            <a:pPr algn="l"/>
            <a:r>
              <a:rPr lang="en" altLang="ja-JP" sz="1400" b="0" i="0" dirty="0">
                <a:solidFill>
                  <a:schemeClr val="bg1"/>
                </a:solidFill>
                <a:effectLst/>
                <a:latin typeface="Meiryo" panose="020B0604030504040204" pitchFamily="34" charset="-128"/>
                <a:ea typeface="Meiryo" panose="020B0604030504040204" pitchFamily="34" charset="-128"/>
              </a:rPr>
              <a:t>AI</a:t>
            </a:r>
            <a:r>
              <a:rPr lang="ja-JP" altLang="en-US" sz="1400" b="0" i="0">
                <a:solidFill>
                  <a:schemeClr val="bg1"/>
                </a:solidFill>
                <a:effectLst/>
                <a:latin typeface="Meiryo" panose="020B0604030504040204" pitchFamily="34" charset="-128"/>
                <a:ea typeface="Meiryo" panose="020B0604030504040204" pitchFamily="34" charset="-128"/>
              </a:rPr>
              <a:t>が幻覚を見ているかのように「もっともらしい嘘」を出力するため、このように呼ばれている。</a:t>
            </a:r>
          </a:p>
        </p:txBody>
      </p:sp>
      <p:sp>
        <p:nvSpPr>
          <p:cNvPr id="6" name="テキスト ボックス 5">
            <a:extLst>
              <a:ext uri="{FF2B5EF4-FFF2-40B4-BE49-F238E27FC236}">
                <a16:creationId xmlns:a16="http://schemas.microsoft.com/office/drawing/2014/main" id="{770494E9-FEDF-5952-28D4-28D115E2BE25}"/>
              </a:ext>
            </a:extLst>
          </p:cNvPr>
          <p:cNvSpPr txBox="1"/>
          <p:nvPr/>
        </p:nvSpPr>
        <p:spPr>
          <a:xfrm>
            <a:off x="230400" y="2691089"/>
            <a:ext cx="5451944" cy="3662541"/>
          </a:xfrm>
          <a:prstGeom prst="rect">
            <a:avLst/>
          </a:prstGeom>
          <a:noFill/>
        </p:spPr>
        <p:txBody>
          <a:bodyPr wrap="square">
            <a:spAutoFit/>
          </a:bodyPr>
          <a:lstStyle/>
          <a:p>
            <a:r>
              <a:rPr lang="ja-JP" altLang="en-US" sz="1600" b="1" u="sng">
                <a:solidFill>
                  <a:schemeClr val="bg1"/>
                </a:solidFill>
                <a:latin typeface="Meiryo" panose="020B0604030504040204" pitchFamily="34" charset="-128"/>
                <a:ea typeface="Meiryo" panose="020B0604030504040204" pitchFamily="34" charset="-128"/>
              </a:rPr>
              <a:t>学習データの誤り</a:t>
            </a:r>
          </a:p>
          <a:p>
            <a:r>
              <a:rPr lang="ja-JP" altLang="en-US" sz="1200">
                <a:solidFill>
                  <a:schemeClr val="bg1"/>
                </a:solidFill>
                <a:latin typeface="Meiryo" panose="020B0604030504040204" pitchFamily="34" charset="-128"/>
                <a:ea typeface="Meiryo" panose="020B0604030504040204" pitchFamily="34" charset="-128"/>
              </a:rPr>
              <a:t>学習データの多くが、インターネット上に存在する大量のデータであるため、不正確な情報も多く、誤った回答をしてしまう。</a:t>
            </a:r>
          </a:p>
          <a:p>
            <a:r>
              <a:rPr lang="ja-JP" altLang="en-US" sz="1200">
                <a:solidFill>
                  <a:schemeClr val="bg1"/>
                </a:solidFill>
                <a:latin typeface="Meiryo" panose="020B0604030504040204" pitchFamily="34" charset="-128"/>
                <a:ea typeface="Meiryo" panose="020B0604030504040204" pitchFamily="34" charset="-128"/>
              </a:rPr>
              <a:t>偏った見解やフィクションも学習の対象になることは、注意すべき。</a:t>
            </a:r>
          </a:p>
          <a:p>
            <a:endParaRPr lang="ja-JP" altLang="en-US" sz="1200">
              <a:solidFill>
                <a:schemeClr val="bg1"/>
              </a:solidFill>
              <a:latin typeface="Meiryo" panose="020B0604030504040204" pitchFamily="34" charset="-128"/>
              <a:ea typeface="Meiryo" panose="020B0604030504040204" pitchFamily="34" charset="-128"/>
            </a:endParaRPr>
          </a:p>
          <a:p>
            <a:r>
              <a:rPr lang="ja-JP" altLang="en-US" sz="1600" b="1" u="sng">
                <a:solidFill>
                  <a:schemeClr val="bg1"/>
                </a:solidFill>
                <a:latin typeface="Meiryo" panose="020B0604030504040204" pitchFamily="34" charset="-128"/>
                <a:ea typeface="Meiryo" panose="020B0604030504040204" pitchFamily="34" charset="-128"/>
              </a:rPr>
              <a:t>文脈を優先</a:t>
            </a:r>
          </a:p>
          <a:p>
            <a:r>
              <a:rPr lang="ja-JP" altLang="en-US" sz="1200">
                <a:solidFill>
                  <a:schemeClr val="bg1"/>
                </a:solidFill>
                <a:latin typeface="Meiryo" panose="020B0604030504040204" pitchFamily="34" charset="-128"/>
                <a:ea typeface="Meiryo" panose="020B0604030504040204" pitchFamily="34" charset="-128"/>
              </a:rPr>
              <a:t>情報の正確性よりも文脈を重視して回答を生成するため、入力されたプロンプト（指示文）に対し、自然な形で回答しようとしているから。文章を最適化する過程で情報の内容が変化し、不正確な情報が出力されます。</a:t>
            </a:r>
          </a:p>
          <a:p>
            <a:endParaRPr lang="ja-JP" altLang="en-US" sz="1200">
              <a:solidFill>
                <a:schemeClr val="bg1"/>
              </a:solidFill>
              <a:latin typeface="Meiryo" panose="020B0604030504040204" pitchFamily="34" charset="-128"/>
              <a:ea typeface="Meiryo" panose="020B0604030504040204" pitchFamily="34" charset="-128"/>
            </a:endParaRPr>
          </a:p>
          <a:p>
            <a:r>
              <a:rPr lang="ja-JP" altLang="en-US" sz="1600" b="1" u="sng">
                <a:solidFill>
                  <a:schemeClr val="bg1"/>
                </a:solidFill>
                <a:latin typeface="Meiryo" panose="020B0604030504040204" pitchFamily="34" charset="-128"/>
                <a:ea typeface="Meiryo" panose="020B0604030504040204" pitchFamily="34" charset="-128"/>
              </a:rPr>
              <a:t>古い情報</a:t>
            </a:r>
          </a:p>
          <a:p>
            <a:r>
              <a:rPr lang="ja-JP" altLang="en-US" sz="1200">
                <a:solidFill>
                  <a:schemeClr val="bg1"/>
                </a:solidFill>
                <a:latin typeface="Meiryo" panose="020B0604030504040204" pitchFamily="34" charset="-128"/>
                <a:ea typeface="Meiryo" panose="020B0604030504040204" pitchFamily="34" charset="-128"/>
              </a:rPr>
              <a:t>最新の情報に関しては、学習データに含まれていない可能性があるので、結果として、誤った解答を出してしまう。</a:t>
            </a:r>
          </a:p>
          <a:p>
            <a:endParaRPr lang="en-US" altLang="ja-JP" sz="1200" dirty="0">
              <a:solidFill>
                <a:schemeClr val="bg1"/>
              </a:solidFill>
              <a:latin typeface="Meiryo" panose="020B0604030504040204" pitchFamily="34" charset="-128"/>
              <a:ea typeface="Meiryo" panose="020B0604030504040204" pitchFamily="34" charset="-128"/>
            </a:endParaRPr>
          </a:p>
          <a:p>
            <a:r>
              <a:rPr lang="ja-JP" altLang="en-US" sz="1600" b="1" u="sng">
                <a:solidFill>
                  <a:schemeClr val="bg1"/>
                </a:solidFill>
                <a:latin typeface="Meiryo" panose="020B0604030504040204" pitchFamily="34" charset="-128"/>
                <a:ea typeface="Meiryo" panose="020B0604030504040204" pitchFamily="34" charset="-128"/>
              </a:rPr>
              <a:t>推測による回答</a:t>
            </a:r>
          </a:p>
          <a:p>
            <a:r>
              <a:rPr lang="ja-JP" altLang="en-US" sz="1200">
                <a:solidFill>
                  <a:schemeClr val="bg1"/>
                </a:solidFill>
                <a:latin typeface="Meiryo" panose="020B0604030504040204" pitchFamily="34" charset="-128"/>
                <a:ea typeface="Meiryo" panose="020B0604030504040204" pitchFamily="34" charset="-128"/>
              </a:rPr>
              <a:t>学習データを基に、推測した情報を出力しようとする。このとき、無理やり文章として自然となるように回答を生成するため、誤った回答をしてしまう。推測で出力された情報は、あくまで予想に過ぎず、正確な情報とはない。</a:t>
            </a:r>
          </a:p>
        </p:txBody>
      </p:sp>
      <p:sp>
        <p:nvSpPr>
          <p:cNvPr id="10" name="上矢印 9">
            <a:extLst>
              <a:ext uri="{FF2B5EF4-FFF2-40B4-BE49-F238E27FC236}">
                <a16:creationId xmlns:a16="http://schemas.microsoft.com/office/drawing/2014/main" id="{5A50BFD4-233C-F0EF-EAE4-D4880D149B91}"/>
              </a:ext>
            </a:extLst>
          </p:cNvPr>
          <p:cNvSpPr/>
          <p:nvPr/>
        </p:nvSpPr>
        <p:spPr>
          <a:xfrm>
            <a:off x="2037805" y="2088748"/>
            <a:ext cx="1828800" cy="519021"/>
          </a:xfrm>
          <a:prstGeom prst="up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3804BCDB-0681-488A-4587-25ABFBAD4167}"/>
              </a:ext>
            </a:extLst>
          </p:cNvPr>
          <p:cNvSpPr txBox="1"/>
          <p:nvPr/>
        </p:nvSpPr>
        <p:spPr>
          <a:xfrm>
            <a:off x="2629039" y="2232301"/>
            <a:ext cx="646331"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理由</a:t>
            </a:r>
          </a:p>
        </p:txBody>
      </p:sp>
      <p:sp>
        <p:nvSpPr>
          <p:cNvPr id="12" name="テキスト ボックス 11">
            <a:extLst>
              <a:ext uri="{FF2B5EF4-FFF2-40B4-BE49-F238E27FC236}">
                <a16:creationId xmlns:a16="http://schemas.microsoft.com/office/drawing/2014/main" id="{914DBB1F-0200-B981-6D99-96783F077DDC}"/>
              </a:ext>
            </a:extLst>
          </p:cNvPr>
          <p:cNvSpPr txBox="1"/>
          <p:nvPr/>
        </p:nvSpPr>
        <p:spPr>
          <a:xfrm>
            <a:off x="5976258" y="936120"/>
            <a:ext cx="3043646" cy="1384995"/>
          </a:xfrm>
          <a:prstGeom prst="rect">
            <a:avLst/>
          </a:prstGeom>
          <a:noFill/>
        </p:spPr>
        <p:txBody>
          <a:bodyPr wrap="square" rtlCol="0">
            <a:spAutoFit/>
          </a:bodyPr>
          <a:lstStyle/>
          <a:p>
            <a:r>
              <a:rPr kumimoji="1" lang="ja-JP" altLang="en-US" sz="1600" b="1">
                <a:latin typeface="Meiryo" panose="020B0604030504040204" pitchFamily="34" charset="-128"/>
                <a:ea typeface="Meiryo" panose="020B0604030504040204" pitchFamily="34" charset="-128"/>
              </a:rPr>
              <a:t>微調整／ファインチューニング</a:t>
            </a:r>
            <a:endParaRPr kumimoji="1" lang="en-US" altLang="ja-JP" sz="1600" b="1" dirty="0">
              <a:latin typeface="Meiryo" panose="020B0604030504040204" pitchFamily="34" charset="-128"/>
              <a:ea typeface="Meiryo" panose="020B0604030504040204" pitchFamily="34" charset="-128"/>
            </a:endParaRPr>
          </a:p>
          <a:p>
            <a:r>
              <a:rPr lang="en-US" altLang="ja-JP" sz="1200" dirty="0">
                <a:latin typeface="Meiryo" panose="020B0604030504040204" pitchFamily="34" charset="-128"/>
                <a:ea typeface="Meiryo" panose="020B0604030504040204" pitchFamily="34" charset="-128"/>
              </a:rPr>
              <a:t>fine-tuning </a:t>
            </a:r>
          </a:p>
          <a:p>
            <a:endParaRPr lang="ja-JP" altLang="en-US" sz="80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訓練済みモデルに手を加えることなく、出力部（出力層）のみを訓練して、特定の知識の領域／範囲内での回答精度が上がるようにすること。</a:t>
            </a:r>
            <a:endParaRPr kumimoji="1" lang="ja-JP" altLang="en-US" sz="1200">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29EB5B7B-8000-CA5B-465E-261FC932CA7D}"/>
              </a:ext>
            </a:extLst>
          </p:cNvPr>
          <p:cNvSpPr txBox="1"/>
          <p:nvPr/>
        </p:nvSpPr>
        <p:spPr>
          <a:xfrm>
            <a:off x="5976256" y="4065683"/>
            <a:ext cx="3043646" cy="1200329"/>
          </a:xfrm>
          <a:prstGeom prst="rect">
            <a:avLst/>
          </a:prstGeom>
          <a:noFill/>
        </p:spPr>
        <p:txBody>
          <a:bodyPr wrap="square" rtlCol="0">
            <a:spAutoFit/>
          </a:bodyPr>
          <a:lstStyle/>
          <a:p>
            <a:r>
              <a:rPr kumimoji="1" lang="ja-JP" altLang="en-US" sz="1600" b="1">
                <a:latin typeface="Meiryo" panose="020B0604030504040204" pitchFamily="34" charset="-128"/>
                <a:ea typeface="Meiryo" panose="020B0604030504040204" pitchFamily="34" charset="-128"/>
              </a:rPr>
              <a:t>検索拡張生</a:t>
            </a:r>
            <a:r>
              <a:rPr lang="ja-JP" altLang="en-US" sz="1600" b="1">
                <a:latin typeface="Meiryo" panose="020B0604030504040204" pitchFamily="34" charset="-128"/>
                <a:ea typeface="Meiryo" panose="020B0604030504040204" pitchFamily="34" charset="-128"/>
              </a:rPr>
              <a:t>成／</a:t>
            </a:r>
            <a:r>
              <a:rPr lang="en-US" altLang="ja-JP" sz="1600" b="1" dirty="0">
                <a:latin typeface="Meiryo" panose="020B0604030504040204" pitchFamily="34" charset="-128"/>
                <a:ea typeface="Meiryo" panose="020B0604030504040204" pitchFamily="34" charset="-128"/>
              </a:rPr>
              <a:t>RAG</a:t>
            </a:r>
          </a:p>
          <a:p>
            <a:r>
              <a:rPr lang="en" altLang="ja-JP" sz="1200" b="0" i="0" dirty="0">
                <a:solidFill>
                  <a:srgbClr val="242424"/>
                </a:solidFill>
                <a:effectLst/>
                <a:latin typeface="Meiryo" panose="020B0604030504040204" pitchFamily="34" charset="-128"/>
                <a:ea typeface="Meiryo" panose="020B0604030504040204" pitchFamily="34" charset="-128"/>
              </a:rPr>
              <a:t>Retrieval Augmented Generation</a:t>
            </a:r>
          </a:p>
          <a:p>
            <a:endParaRPr kumimoji="1" lang="en" altLang="ja-JP" sz="800" dirty="0">
              <a:solidFill>
                <a:srgbClr val="242424"/>
              </a:solidFill>
              <a:latin typeface="Meiryo" panose="020B0604030504040204" pitchFamily="34" charset="-128"/>
              <a:ea typeface="Meiryo" panose="020B0604030504040204" pitchFamily="34" charset="-128"/>
            </a:endParaRPr>
          </a:p>
          <a:p>
            <a:r>
              <a:rPr lang="ja-JP" altLang="en-US" sz="1200" b="0" i="0">
                <a:solidFill>
                  <a:srgbClr val="242424"/>
                </a:solidFill>
                <a:effectLst/>
                <a:latin typeface="Meiryo" panose="020B0604030504040204" pitchFamily="34" charset="-128"/>
                <a:ea typeface="Meiryo" panose="020B0604030504040204" pitchFamily="34" charset="-128"/>
              </a:rPr>
              <a:t>汎用的な生成</a:t>
            </a:r>
            <a:r>
              <a:rPr lang="en" altLang="ja-JP" sz="1200" b="0" i="0" dirty="0">
                <a:solidFill>
                  <a:srgbClr val="242424"/>
                </a:solidFill>
                <a:effectLst/>
                <a:latin typeface="Meiryo" panose="020B0604030504040204" pitchFamily="34" charset="-128"/>
                <a:ea typeface="Meiryo" panose="020B0604030504040204" pitchFamily="34" charset="-128"/>
              </a:rPr>
              <a:t>AI</a:t>
            </a:r>
            <a:r>
              <a:rPr lang="ja-JP" altLang="en-US" sz="1200" b="0" i="0">
                <a:solidFill>
                  <a:srgbClr val="242424"/>
                </a:solidFill>
                <a:effectLst/>
                <a:latin typeface="Meiryo" panose="020B0604030504040204" pitchFamily="34" charset="-128"/>
                <a:ea typeface="Meiryo" panose="020B0604030504040204" pitchFamily="34" charset="-128"/>
              </a:rPr>
              <a:t>に回答をさせる</a:t>
            </a:r>
            <a:r>
              <a:rPr lang="ja-JP" altLang="en-US" sz="1200">
                <a:solidFill>
                  <a:srgbClr val="242424"/>
                </a:solidFill>
                <a:latin typeface="Meiryo" panose="020B0604030504040204" pitchFamily="34" charset="-128"/>
                <a:ea typeface="Meiryo" panose="020B0604030504040204" pitchFamily="34" charset="-128"/>
              </a:rPr>
              <a:t>ときに、</a:t>
            </a:r>
            <a:r>
              <a:rPr lang="ja-JP" altLang="en-US" sz="1200" b="0" i="0">
                <a:solidFill>
                  <a:srgbClr val="242424"/>
                </a:solidFill>
                <a:effectLst/>
                <a:latin typeface="Meiryo" panose="020B0604030504040204" pitchFamily="34" charset="-128"/>
                <a:ea typeface="Meiryo" panose="020B0604030504040204" pitchFamily="34" charset="-128"/>
              </a:rPr>
              <a:t>社内データを参照させて、自社固有の回答を生成させること。</a:t>
            </a:r>
            <a:endParaRPr kumimoji="1" lang="ja-JP" altLang="en-US" sz="1200">
              <a:latin typeface="Meiryo" panose="020B0604030504040204" pitchFamily="34" charset="-128"/>
              <a:ea typeface="Meiryo" panose="020B0604030504040204" pitchFamily="34" charset="-128"/>
            </a:endParaRPr>
          </a:p>
        </p:txBody>
      </p:sp>
      <p:pic>
        <p:nvPicPr>
          <p:cNvPr id="15" name="図 14" descr="ダイアグラム&#10;&#10;自動的に生成された説明">
            <a:extLst>
              <a:ext uri="{FF2B5EF4-FFF2-40B4-BE49-F238E27FC236}">
                <a16:creationId xmlns:a16="http://schemas.microsoft.com/office/drawing/2014/main" id="{78DCAADC-5FC2-09FA-5ECF-08A1692948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76257" y="2426324"/>
            <a:ext cx="2893423" cy="1398357"/>
          </a:xfrm>
          <a:prstGeom prst="rect">
            <a:avLst/>
          </a:prstGeom>
        </p:spPr>
      </p:pic>
      <p:sp>
        <p:nvSpPr>
          <p:cNvPr id="16" name="正方形/長方形 15">
            <a:extLst>
              <a:ext uri="{FF2B5EF4-FFF2-40B4-BE49-F238E27FC236}">
                <a16:creationId xmlns:a16="http://schemas.microsoft.com/office/drawing/2014/main" id="{8D0ED81B-786B-64E6-5782-CADC3C99A6E9}"/>
              </a:ext>
            </a:extLst>
          </p:cNvPr>
          <p:cNvSpPr/>
          <p:nvPr/>
        </p:nvSpPr>
        <p:spPr>
          <a:xfrm>
            <a:off x="8510451" y="2382670"/>
            <a:ext cx="403149" cy="1442011"/>
          </a:xfrm>
          <a:prstGeom prst="rect">
            <a:avLst/>
          </a:prstGeom>
          <a:noFill/>
          <a:ln>
            <a:solidFill>
              <a:srgbClr val="C00000"/>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7" name="図 16" descr="アイコン&#10;&#10;自動的に生成された説明">
            <a:extLst>
              <a:ext uri="{FF2B5EF4-FFF2-40B4-BE49-F238E27FC236}">
                <a16:creationId xmlns:a16="http://schemas.microsoft.com/office/drawing/2014/main" id="{03CC7487-93C4-7E7C-2D3B-75FC981BA81E}"/>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508157" y="5306008"/>
            <a:ext cx="287931" cy="327026"/>
          </a:xfrm>
          <a:prstGeom prst="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DCB53467-D82B-D198-4612-8392CBE2946B}"/>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75565" y="5230125"/>
            <a:ext cx="584464" cy="584464"/>
          </a:xfrm>
          <a:prstGeom prst="rect">
            <a:avLst/>
          </a:prstGeom>
          <a:effectLst>
            <a:outerShdw blurRad="50800" dist="38100" dir="2700000" algn="tl" rotWithShape="0">
              <a:prstClr val="black">
                <a:alpha val="40000"/>
              </a:prstClr>
            </a:outerShdw>
          </a:effectLst>
        </p:spPr>
      </p:pic>
      <p:grpSp>
        <p:nvGrpSpPr>
          <p:cNvPr id="22" name="グループ化 21">
            <a:extLst>
              <a:ext uri="{FF2B5EF4-FFF2-40B4-BE49-F238E27FC236}">
                <a16:creationId xmlns:a16="http://schemas.microsoft.com/office/drawing/2014/main" id="{5EF9B30C-2DEE-6918-0E74-1C36D91C85EC}"/>
              </a:ext>
            </a:extLst>
          </p:cNvPr>
          <p:cNvGrpSpPr/>
          <p:nvPr/>
        </p:nvGrpSpPr>
        <p:grpSpPr>
          <a:xfrm>
            <a:off x="7328802" y="5962865"/>
            <a:ext cx="338554" cy="390765"/>
            <a:chOff x="8354830" y="5276904"/>
            <a:chExt cx="338554" cy="390765"/>
          </a:xfrm>
          <a:effectLst>
            <a:outerShdw blurRad="50800" dist="38100" dir="2700000" algn="tl" rotWithShape="0">
              <a:prstClr val="black">
                <a:alpha val="40000"/>
              </a:prstClr>
            </a:outerShdw>
          </a:effectLst>
        </p:grpSpPr>
        <p:pic>
          <p:nvPicPr>
            <p:cNvPr id="20" name="図 19" descr="図形&#10;&#10;中程度の精度で自動的に生成された説明">
              <a:extLst>
                <a:ext uri="{FF2B5EF4-FFF2-40B4-BE49-F238E27FC236}">
                  <a16:creationId xmlns:a16="http://schemas.microsoft.com/office/drawing/2014/main" id="{E911809A-C292-C1C5-C7C0-9F7F69CD215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66485" y="5276904"/>
              <a:ext cx="287932" cy="390765"/>
            </a:xfrm>
            <a:prstGeom prst="rect">
              <a:avLst/>
            </a:prstGeom>
          </p:spPr>
        </p:pic>
        <p:sp>
          <p:nvSpPr>
            <p:cNvPr id="21" name="テキスト ボックス 20">
              <a:extLst>
                <a:ext uri="{FF2B5EF4-FFF2-40B4-BE49-F238E27FC236}">
                  <a16:creationId xmlns:a16="http://schemas.microsoft.com/office/drawing/2014/main" id="{0A3815E7-E92E-9722-47C9-173D0B08D2CD}"/>
                </a:ext>
              </a:extLst>
            </p:cNvPr>
            <p:cNvSpPr txBox="1"/>
            <p:nvPr/>
          </p:nvSpPr>
          <p:spPr>
            <a:xfrm>
              <a:off x="8354830" y="5379829"/>
              <a:ext cx="338554" cy="184666"/>
            </a:xfrm>
            <a:prstGeom prst="rect">
              <a:avLst/>
            </a:prstGeom>
            <a:noFill/>
          </p:spPr>
          <p:txBody>
            <a:bodyPr wrap="none" rtlCol="0">
              <a:spAutoFit/>
            </a:bodyPr>
            <a:lstStyle/>
            <a:p>
              <a:pPr algn="ctr"/>
              <a:r>
                <a:rPr kumimoji="1" lang="ja-JP" altLang="en-US" sz="600">
                  <a:solidFill>
                    <a:schemeClr val="bg1"/>
                  </a:solidFill>
                  <a:latin typeface="Meiryo" panose="020B0604030504040204" pitchFamily="34" charset="-128"/>
                  <a:ea typeface="Meiryo" panose="020B0604030504040204" pitchFamily="34" charset="-128"/>
                </a:rPr>
                <a:t>回答</a:t>
              </a:r>
            </a:p>
          </p:txBody>
        </p:sp>
      </p:grpSp>
      <p:pic>
        <p:nvPicPr>
          <p:cNvPr id="24" name="図 23" descr="図形&#10;&#10;中程度の精度で自動的に生成された説明">
            <a:extLst>
              <a:ext uri="{FF2B5EF4-FFF2-40B4-BE49-F238E27FC236}">
                <a16:creationId xmlns:a16="http://schemas.microsoft.com/office/drawing/2014/main" id="{0175318D-662D-9516-ED55-533DE06E3ED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508157" y="5987083"/>
            <a:ext cx="405443" cy="464061"/>
          </a:xfrm>
          <a:prstGeom prst="rect">
            <a:avLst/>
          </a:prstGeom>
          <a:effectLst>
            <a:outerShdw blurRad="50800" dist="38100" dir="2700000" algn="tl" rotWithShape="0">
              <a:prstClr val="black">
                <a:alpha val="40000"/>
              </a:prstClr>
            </a:outerShdw>
          </a:effectLst>
        </p:spPr>
      </p:pic>
      <p:sp>
        <p:nvSpPr>
          <p:cNvPr id="25" name="右矢印 24">
            <a:extLst>
              <a:ext uri="{FF2B5EF4-FFF2-40B4-BE49-F238E27FC236}">
                <a16:creationId xmlns:a16="http://schemas.microsoft.com/office/drawing/2014/main" id="{8DE873A0-6004-806D-D77D-826B42319A76}"/>
              </a:ext>
            </a:extLst>
          </p:cNvPr>
          <p:cNvSpPr/>
          <p:nvPr/>
        </p:nvSpPr>
        <p:spPr>
          <a:xfrm>
            <a:off x="6760029" y="5409932"/>
            <a:ext cx="1672045" cy="176348"/>
          </a:xfrm>
          <a:prstGeom prst="right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下矢印 25">
            <a:extLst>
              <a:ext uri="{FF2B5EF4-FFF2-40B4-BE49-F238E27FC236}">
                <a16:creationId xmlns:a16="http://schemas.microsoft.com/office/drawing/2014/main" id="{C9947009-BAB0-E8F2-DE88-C67A531EC99A}"/>
              </a:ext>
            </a:extLst>
          </p:cNvPr>
          <p:cNvSpPr/>
          <p:nvPr/>
        </p:nvSpPr>
        <p:spPr>
          <a:xfrm>
            <a:off x="8517612" y="5788332"/>
            <a:ext cx="127136" cy="172494"/>
          </a:xfrm>
          <a:prstGeom prst="downArrow">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下矢印 27">
            <a:extLst>
              <a:ext uri="{FF2B5EF4-FFF2-40B4-BE49-F238E27FC236}">
                <a16:creationId xmlns:a16="http://schemas.microsoft.com/office/drawing/2014/main" id="{CAAEDBE8-B865-2DC2-2E7B-011F44F0078B}"/>
              </a:ext>
            </a:extLst>
          </p:cNvPr>
          <p:cNvSpPr/>
          <p:nvPr/>
        </p:nvSpPr>
        <p:spPr>
          <a:xfrm rot="10800000">
            <a:off x="8639936" y="5781443"/>
            <a:ext cx="127136" cy="172494"/>
          </a:xfrm>
          <a:prstGeom prst="downArrow">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曲折矢印 28">
            <a:extLst>
              <a:ext uri="{FF2B5EF4-FFF2-40B4-BE49-F238E27FC236}">
                <a16:creationId xmlns:a16="http://schemas.microsoft.com/office/drawing/2014/main" id="{C427C161-244F-714F-68C6-193D19EB80E1}"/>
              </a:ext>
            </a:extLst>
          </p:cNvPr>
          <p:cNvSpPr/>
          <p:nvPr/>
        </p:nvSpPr>
        <p:spPr>
          <a:xfrm rot="16200000">
            <a:off x="6566827" y="5495803"/>
            <a:ext cx="432378" cy="990340"/>
          </a:xfrm>
          <a:prstGeom prst="bentArrow">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右矢印 29">
            <a:extLst>
              <a:ext uri="{FF2B5EF4-FFF2-40B4-BE49-F238E27FC236}">
                <a16:creationId xmlns:a16="http://schemas.microsoft.com/office/drawing/2014/main" id="{9F545235-61D9-E8D7-D92D-97ABCB08B091}"/>
              </a:ext>
            </a:extLst>
          </p:cNvPr>
          <p:cNvSpPr/>
          <p:nvPr/>
        </p:nvSpPr>
        <p:spPr>
          <a:xfrm rot="9101199">
            <a:off x="7649054" y="5828409"/>
            <a:ext cx="838436" cy="176348"/>
          </a:xfrm>
          <a:prstGeom prst="rightArrow">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a:extLst>
              <a:ext uri="{FF2B5EF4-FFF2-40B4-BE49-F238E27FC236}">
                <a16:creationId xmlns:a16="http://schemas.microsoft.com/office/drawing/2014/main" id="{BE174377-4F50-7193-C1E0-2D5B3C735FEB}"/>
              </a:ext>
            </a:extLst>
          </p:cNvPr>
          <p:cNvSpPr txBox="1"/>
          <p:nvPr/>
        </p:nvSpPr>
        <p:spPr>
          <a:xfrm>
            <a:off x="7303154" y="5282662"/>
            <a:ext cx="389850" cy="215444"/>
          </a:xfrm>
          <a:prstGeom prst="rect">
            <a:avLst/>
          </a:prstGeom>
          <a:noFill/>
        </p:spPr>
        <p:txBody>
          <a:bodyPr wrap="none" rtlCol="0">
            <a:spAutoFit/>
          </a:bodyPr>
          <a:lstStyle/>
          <a:p>
            <a:pPr algn="ctr"/>
            <a:r>
              <a:rPr kumimoji="1" lang="ja-JP" altLang="en-US" sz="800">
                <a:latin typeface="Meiryo" panose="020B0604030504040204" pitchFamily="34" charset="-128"/>
                <a:ea typeface="Meiryo" panose="020B0604030504040204" pitchFamily="34" charset="-128"/>
              </a:rPr>
              <a:t>質問</a:t>
            </a:r>
          </a:p>
        </p:txBody>
      </p:sp>
      <p:sp>
        <p:nvSpPr>
          <p:cNvPr id="32" name="テキスト ボックス 31">
            <a:extLst>
              <a:ext uri="{FF2B5EF4-FFF2-40B4-BE49-F238E27FC236}">
                <a16:creationId xmlns:a16="http://schemas.microsoft.com/office/drawing/2014/main" id="{E30B9B68-3167-8B69-1134-883A5030E7C0}"/>
              </a:ext>
            </a:extLst>
          </p:cNvPr>
          <p:cNvSpPr txBox="1"/>
          <p:nvPr/>
        </p:nvSpPr>
        <p:spPr>
          <a:xfrm>
            <a:off x="8471569" y="5617011"/>
            <a:ext cx="389850" cy="215444"/>
          </a:xfrm>
          <a:prstGeom prst="rect">
            <a:avLst/>
          </a:prstGeom>
          <a:noFill/>
        </p:spPr>
        <p:txBody>
          <a:bodyPr wrap="none" rtlCol="0">
            <a:spAutoFit/>
          </a:bodyPr>
          <a:lstStyle/>
          <a:p>
            <a:pPr algn="ctr"/>
            <a:r>
              <a:rPr kumimoji="1" lang="ja-JP" altLang="en-US" sz="800">
                <a:latin typeface="Meiryo" panose="020B0604030504040204" pitchFamily="34" charset="-128"/>
                <a:ea typeface="Meiryo" panose="020B0604030504040204" pitchFamily="34" charset="-128"/>
              </a:rPr>
              <a:t>検索</a:t>
            </a:r>
          </a:p>
        </p:txBody>
      </p:sp>
      <p:sp>
        <p:nvSpPr>
          <p:cNvPr id="33" name="テキスト ボックス 32">
            <a:extLst>
              <a:ext uri="{FF2B5EF4-FFF2-40B4-BE49-F238E27FC236}">
                <a16:creationId xmlns:a16="http://schemas.microsoft.com/office/drawing/2014/main" id="{42EAEF5D-E58A-EA9D-55C9-442415B65410}"/>
              </a:ext>
            </a:extLst>
          </p:cNvPr>
          <p:cNvSpPr txBox="1"/>
          <p:nvPr/>
        </p:nvSpPr>
        <p:spPr>
          <a:xfrm rot="19906274">
            <a:off x="7724288" y="5720945"/>
            <a:ext cx="595035" cy="215444"/>
          </a:xfrm>
          <a:prstGeom prst="rect">
            <a:avLst/>
          </a:prstGeom>
          <a:noFill/>
        </p:spPr>
        <p:txBody>
          <a:bodyPr wrap="none" rtlCol="0">
            <a:spAutoFit/>
          </a:bodyPr>
          <a:lstStyle/>
          <a:p>
            <a:pPr algn="ctr"/>
            <a:r>
              <a:rPr kumimoji="1" lang="ja-JP" altLang="en-US" sz="800">
                <a:latin typeface="Meiryo" panose="020B0604030504040204" pitchFamily="34" charset="-128"/>
                <a:ea typeface="Meiryo" panose="020B0604030504040204" pitchFamily="34" charset="-128"/>
              </a:rPr>
              <a:t>回答生成</a:t>
            </a:r>
          </a:p>
        </p:txBody>
      </p:sp>
      <p:sp>
        <p:nvSpPr>
          <p:cNvPr id="34" name="テキスト ボックス 33">
            <a:extLst>
              <a:ext uri="{FF2B5EF4-FFF2-40B4-BE49-F238E27FC236}">
                <a16:creationId xmlns:a16="http://schemas.microsoft.com/office/drawing/2014/main" id="{DF732D5C-BE96-13E1-3410-1012A86336D3}"/>
              </a:ext>
            </a:extLst>
          </p:cNvPr>
          <p:cNvSpPr txBox="1"/>
          <p:nvPr/>
        </p:nvSpPr>
        <p:spPr>
          <a:xfrm>
            <a:off x="7863346" y="6037885"/>
            <a:ext cx="697628" cy="338554"/>
          </a:xfrm>
          <a:prstGeom prst="rect">
            <a:avLst/>
          </a:prstGeom>
          <a:noFill/>
        </p:spPr>
        <p:txBody>
          <a:bodyPr wrap="none" rtlCol="0">
            <a:spAutoFit/>
          </a:bodyPr>
          <a:lstStyle/>
          <a:p>
            <a:pPr algn="r"/>
            <a:r>
              <a:rPr kumimoji="1" lang="ja-JP" altLang="en-US" sz="800">
                <a:latin typeface="Meiryo" panose="020B0604030504040204" pitchFamily="34" charset="-128"/>
                <a:ea typeface="Meiryo" panose="020B0604030504040204" pitchFamily="34" charset="-128"/>
              </a:rPr>
              <a:t>社内文書</a:t>
            </a:r>
            <a:endParaRPr kumimoji="1" lang="en-US" altLang="ja-JP" sz="800" dirty="0">
              <a:latin typeface="Meiryo" panose="020B0604030504040204" pitchFamily="34" charset="-128"/>
              <a:ea typeface="Meiryo" panose="020B0604030504040204" pitchFamily="34" charset="-128"/>
            </a:endParaRPr>
          </a:p>
          <a:p>
            <a:pPr algn="r"/>
            <a:r>
              <a:rPr lang="ja-JP" altLang="en-US" sz="800">
                <a:latin typeface="Meiryo" panose="020B0604030504040204" pitchFamily="34" charset="-128"/>
                <a:ea typeface="Meiryo" panose="020B0604030504040204" pitchFamily="34" charset="-128"/>
              </a:rPr>
              <a:t>知識ベース</a:t>
            </a:r>
            <a:endParaRPr kumimoji="1" lang="ja-JP" altLang="en-US" sz="8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7169664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CE44F778-E557-DB79-CFCE-EC23A4AB0149}"/>
              </a:ext>
            </a:extLst>
          </p:cNvPr>
          <p:cNvSpPr/>
          <p:nvPr/>
        </p:nvSpPr>
        <p:spPr>
          <a:xfrm>
            <a:off x="4490720" y="1659712"/>
            <a:ext cx="4470400" cy="30073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8EEB2916-3183-1BFC-2FFF-960910B53D58}"/>
              </a:ext>
            </a:extLst>
          </p:cNvPr>
          <p:cNvSpPr/>
          <p:nvPr/>
        </p:nvSpPr>
        <p:spPr>
          <a:xfrm>
            <a:off x="4486924" y="4730572"/>
            <a:ext cx="4484356" cy="84633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537C9CD5-33FA-25CC-1E51-3840F201C40C}"/>
              </a:ext>
            </a:extLst>
          </p:cNvPr>
          <p:cNvSpPr/>
          <p:nvPr/>
        </p:nvSpPr>
        <p:spPr>
          <a:xfrm>
            <a:off x="4497084" y="5647872"/>
            <a:ext cx="4484356" cy="84633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A51F318F-BFF6-0DA6-91A7-D18B542C2F60}"/>
              </a:ext>
            </a:extLst>
          </p:cNvPr>
          <p:cNvSpPr>
            <a:spLocks noGrp="1"/>
          </p:cNvSpPr>
          <p:nvPr>
            <p:ph type="title"/>
          </p:nvPr>
        </p:nvSpPr>
        <p:spPr/>
        <p:txBody>
          <a:bodyPr/>
          <a:lstStyle/>
          <a:p>
            <a:r>
              <a:rPr kumimoji="1" lang="ja-JP" altLang="en-US"/>
              <a:t>生成</a:t>
            </a:r>
            <a:r>
              <a:rPr kumimoji="1" lang="en-US" altLang="ja-JP" dirty="0"/>
              <a:t>AI</a:t>
            </a:r>
            <a:r>
              <a:rPr kumimoji="1" lang="ja-JP" altLang="en-US"/>
              <a:t>の課題と解決方法</a:t>
            </a:r>
          </a:p>
        </p:txBody>
      </p:sp>
      <p:sp>
        <p:nvSpPr>
          <p:cNvPr id="3" name="正方形/長方形 2">
            <a:extLst>
              <a:ext uri="{FF2B5EF4-FFF2-40B4-BE49-F238E27FC236}">
                <a16:creationId xmlns:a16="http://schemas.microsoft.com/office/drawing/2014/main" id="{DFBAE6DB-8E0E-DD70-1C86-E9185B9ABEA7}"/>
              </a:ext>
            </a:extLst>
          </p:cNvPr>
          <p:cNvSpPr/>
          <p:nvPr/>
        </p:nvSpPr>
        <p:spPr>
          <a:xfrm>
            <a:off x="182880" y="1659712"/>
            <a:ext cx="4226560" cy="96012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7EB7424A-4524-00EF-6464-FDDA39A45737}"/>
              </a:ext>
            </a:extLst>
          </p:cNvPr>
          <p:cNvSpPr/>
          <p:nvPr/>
        </p:nvSpPr>
        <p:spPr>
          <a:xfrm>
            <a:off x="182880" y="2683332"/>
            <a:ext cx="4226560" cy="96012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127F736F-4CAE-FA51-DFD5-8D73DBEB0362}"/>
              </a:ext>
            </a:extLst>
          </p:cNvPr>
          <p:cNvSpPr/>
          <p:nvPr/>
        </p:nvSpPr>
        <p:spPr>
          <a:xfrm>
            <a:off x="182880" y="3706952"/>
            <a:ext cx="4226560" cy="96012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E9982A67-65B0-FC0F-2BC3-7708AF16BB0B}"/>
              </a:ext>
            </a:extLst>
          </p:cNvPr>
          <p:cNvSpPr/>
          <p:nvPr/>
        </p:nvSpPr>
        <p:spPr>
          <a:xfrm>
            <a:off x="172720" y="4730572"/>
            <a:ext cx="4226560" cy="84633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D2FC6147-A2BE-9659-3FBD-35F97C49D43D}"/>
              </a:ext>
            </a:extLst>
          </p:cNvPr>
          <p:cNvSpPr/>
          <p:nvPr/>
        </p:nvSpPr>
        <p:spPr>
          <a:xfrm>
            <a:off x="182880" y="5645332"/>
            <a:ext cx="4226560" cy="84633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BF1B36DA-3BE6-69FD-5BC5-65ADD00EFFC6}"/>
              </a:ext>
            </a:extLst>
          </p:cNvPr>
          <p:cNvSpPr txBox="1"/>
          <p:nvPr/>
        </p:nvSpPr>
        <p:spPr>
          <a:xfrm>
            <a:off x="885928" y="1719912"/>
            <a:ext cx="2723823"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流暢な表現でウソをつく</a:t>
            </a:r>
          </a:p>
        </p:txBody>
      </p:sp>
      <p:sp>
        <p:nvSpPr>
          <p:cNvPr id="9" name="テキスト ボックス 8">
            <a:extLst>
              <a:ext uri="{FF2B5EF4-FFF2-40B4-BE49-F238E27FC236}">
                <a16:creationId xmlns:a16="http://schemas.microsoft.com/office/drawing/2014/main" id="{DB4267F0-5C22-EA4D-CBD7-CF2EFC324101}"/>
              </a:ext>
            </a:extLst>
          </p:cNvPr>
          <p:cNvSpPr txBox="1"/>
          <p:nvPr/>
        </p:nvSpPr>
        <p:spPr>
          <a:xfrm>
            <a:off x="885928" y="2751187"/>
            <a:ext cx="2723823"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最新情報を利用できない</a:t>
            </a:r>
          </a:p>
        </p:txBody>
      </p:sp>
      <p:sp>
        <p:nvSpPr>
          <p:cNvPr id="10" name="テキスト ボックス 9">
            <a:extLst>
              <a:ext uri="{FF2B5EF4-FFF2-40B4-BE49-F238E27FC236}">
                <a16:creationId xmlns:a16="http://schemas.microsoft.com/office/drawing/2014/main" id="{12E995A1-2921-DB53-9781-B56B1B61BAA3}"/>
              </a:ext>
            </a:extLst>
          </p:cNvPr>
          <p:cNvSpPr txBox="1"/>
          <p:nvPr/>
        </p:nvSpPr>
        <p:spPr>
          <a:xfrm>
            <a:off x="600640" y="3772207"/>
            <a:ext cx="3416320"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論理関係や意味を理解できない</a:t>
            </a:r>
          </a:p>
        </p:txBody>
      </p:sp>
      <p:sp>
        <p:nvSpPr>
          <p:cNvPr id="11" name="テキスト ボックス 10">
            <a:extLst>
              <a:ext uri="{FF2B5EF4-FFF2-40B4-BE49-F238E27FC236}">
                <a16:creationId xmlns:a16="http://schemas.microsoft.com/office/drawing/2014/main" id="{BC3C7748-F78D-BF75-D5B7-105008865380}"/>
              </a:ext>
            </a:extLst>
          </p:cNvPr>
          <p:cNvSpPr txBox="1"/>
          <p:nvPr/>
        </p:nvSpPr>
        <p:spPr>
          <a:xfrm>
            <a:off x="587999" y="4797822"/>
            <a:ext cx="3416320"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機密情報の扱いには注意が必要</a:t>
            </a:r>
          </a:p>
        </p:txBody>
      </p:sp>
      <p:sp>
        <p:nvSpPr>
          <p:cNvPr id="12" name="テキスト ボックス 11">
            <a:extLst>
              <a:ext uri="{FF2B5EF4-FFF2-40B4-BE49-F238E27FC236}">
                <a16:creationId xmlns:a16="http://schemas.microsoft.com/office/drawing/2014/main" id="{E715D21B-99FA-7390-3EC9-ACAF6D187C1F}"/>
              </a:ext>
            </a:extLst>
          </p:cNvPr>
          <p:cNvSpPr txBox="1"/>
          <p:nvPr/>
        </p:nvSpPr>
        <p:spPr>
          <a:xfrm>
            <a:off x="539678" y="5710587"/>
            <a:ext cx="3416320"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プロンプトにはノウハウが必要</a:t>
            </a:r>
          </a:p>
        </p:txBody>
      </p:sp>
      <p:sp>
        <p:nvSpPr>
          <p:cNvPr id="13" name="テキスト ボックス 12">
            <a:extLst>
              <a:ext uri="{FF2B5EF4-FFF2-40B4-BE49-F238E27FC236}">
                <a16:creationId xmlns:a16="http://schemas.microsoft.com/office/drawing/2014/main" id="{41B43194-B512-06D2-7A1F-67A75622A9C6}"/>
              </a:ext>
            </a:extLst>
          </p:cNvPr>
          <p:cNvSpPr txBox="1"/>
          <p:nvPr/>
        </p:nvSpPr>
        <p:spPr>
          <a:xfrm>
            <a:off x="655325" y="1993216"/>
            <a:ext cx="3281668" cy="646331"/>
          </a:xfrm>
          <a:prstGeom prst="rect">
            <a:avLst/>
          </a:prstGeom>
          <a:noFill/>
        </p:spPr>
        <p:txBody>
          <a:bodyPr wrap="none" rtlCol="0">
            <a:spAutoFit/>
          </a:bodyPr>
          <a:lstStyle/>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ウソも多いネットの情報を使用</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よく出てくる言葉のつながりで文章を生成</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論理や意味を理解していない</a:t>
            </a:r>
          </a:p>
        </p:txBody>
      </p:sp>
      <p:sp>
        <p:nvSpPr>
          <p:cNvPr id="14" name="テキスト ボックス 13">
            <a:extLst>
              <a:ext uri="{FF2B5EF4-FFF2-40B4-BE49-F238E27FC236}">
                <a16:creationId xmlns:a16="http://schemas.microsoft.com/office/drawing/2014/main" id="{FEDDD522-D5B3-CD95-7F0D-A75B134B995C}"/>
              </a:ext>
            </a:extLst>
          </p:cNvPr>
          <p:cNvSpPr txBox="1"/>
          <p:nvPr/>
        </p:nvSpPr>
        <p:spPr>
          <a:xfrm>
            <a:off x="655325" y="3098373"/>
            <a:ext cx="3385863" cy="461665"/>
          </a:xfrm>
          <a:prstGeom prst="rect">
            <a:avLst/>
          </a:prstGeom>
          <a:noFill/>
        </p:spPr>
        <p:txBody>
          <a:bodyPr wrap="none" rtlCol="0">
            <a:spAutoFit/>
          </a:bodyPr>
          <a:lstStyle/>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何年か前のデータで言語モデル</a:t>
            </a:r>
            <a:r>
              <a:rPr lang="ja-JP" altLang="en-US" sz="1200">
                <a:solidFill>
                  <a:schemeClr val="bg1"/>
                </a:solidFill>
                <a:latin typeface="Meiryo" panose="020B0604030504040204" pitchFamily="34" charset="-128"/>
                <a:ea typeface="Meiryo" panose="020B0604030504040204" pitchFamily="34" charset="-128"/>
              </a:rPr>
              <a:t>を生成</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en-US" altLang="ja-JP" sz="1200" dirty="0">
                <a:solidFill>
                  <a:schemeClr val="bg1"/>
                </a:solidFill>
                <a:latin typeface="Meiryo" panose="020B0604030504040204" pitchFamily="34" charset="-128"/>
                <a:ea typeface="Meiryo" panose="020B0604030504040204" pitchFamily="34" charset="-128"/>
              </a:rPr>
              <a:t>API</a:t>
            </a:r>
            <a:r>
              <a:rPr lang="ja-JP" altLang="en-US" sz="1200">
                <a:solidFill>
                  <a:schemeClr val="bg1"/>
                </a:solidFill>
                <a:latin typeface="Meiryo" panose="020B0604030504040204" pitchFamily="34" charset="-128"/>
                <a:ea typeface="Meiryo" panose="020B0604030504040204" pitchFamily="34" charset="-128"/>
              </a:rPr>
              <a:t>等により、使い方によっては解消できる</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9E1C8FA3-198B-3134-11D5-C47C96F42F20}"/>
              </a:ext>
            </a:extLst>
          </p:cNvPr>
          <p:cNvSpPr txBox="1"/>
          <p:nvPr/>
        </p:nvSpPr>
        <p:spPr>
          <a:xfrm>
            <a:off x="685805" y="4146471"/>
            <a:ext cx="3127779" cy="461665"/>
          </a:xfrm>
          <a:prstGeom prst="rect">
            <a:avLst/>
          </a:prstGeom>
          <a:noFill/>
        </p:spPr>
        <p:txBody>
          <a:bodyPr wrap="none" rtlCol="0">
            <a:spAutoFit/>
          </a:bodyPr>
          <a:lstStyle/>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言葉の出現頻度のみを使って文章を生成</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前提知識や常識を持っていない</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043288B7-476D-164D-9966-02D8E02DC962}"/>
              </a:ext>
            </a:extLst>
          </p:cNvPr>
          <p:cNvSpPr txBox="1"/>
          <p:nvPr/>
        </p:nvSpPr>
        <p:spPr>
          <a:xfrm>
            <a:off x="655325" y="5214106"/>
            <a:ext cx="3435556" cy="276999"/>
          </a:xfrm>
          <a:prstGeom prst="rect">
            <a:avLst/>
          </a:prstGeom>
          <a:noFill/>
        </p:spPr>
        <p:txBody>
          <a:bodyPr wrap="none" rtlCol="0">
            <a:spAutoFit/>
          </a:bodyPr>
          <a:lstStyle/>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設定しなしでは入力データは学習に使われる</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F130A358-835D-2D1E-6DC7-CECEF05DEE83}"/>
              </a:ext>
            </a:extLst>
          </p:cNvPr>
          <p:cNvSpPr txBox="1"/>
          <p:nvPr/>
        </p:nvSpPr>
        <p:spPr>
          <a:xfrm>
            <a:off x="605632" y="6100563"/>
            <a:ext cx="3589444" cy="276999"/>
          </a:xfrm>
          <a:prstGeom prst="rect">
            <a:avLst/>
          </a:prstGeom>
          <a:noFill/>
        </p:spPr>
        <p:txBody>
          <a:bodyPr wrap="none" rtlCol="0">
            <a:spAutoFit/>
          </a:bodyPr>
          <a:lstStyle/>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プロンプト（指示／命令）次第で答えが変わる</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AEB5597A-F32D-EB4D-8407-FC90DAABBB80}"/>
              </a:ext>
            </a:extLst>
          </p:cNvPr>
          <p:cNvSpPr txBox="1"/>
          <p:nvPr/>
        </p:nvSpPr>
        <p:spPr>
          <a:xfrm>
            <a:off x="4744236" y="2231093"/>
            <a:ext cx="4104439" cy="2031325"/>
          </a:xfrm>
          <a:prstGeom prst="rect">
            <a:avLst/>
          </a:prstGeom>
          <a:noFill/>
        </p:spPr>
        <p:txBody>
          <a:bodyPr wrap="square" rtlCol="0">
            <a:spAutoFit/>
          </a:bodyPr>
          <a:lstStyle/>
          <a:p>
            <a:pPr marL="285750" indent="-285750">
              <a:buFont typeface="Wingdings" pitchFamily="2" charset="2"/>
              <a:buChar char="Ø"/>
            </a:pPr>
            <a:r>
              <a:rPr kumimoji="1" lang="ja-JP" altLang="en-US" sz="1400">
                <a:solidFill>
                  <a:schemeClr val="bg1"/>
                </a:solidFill>
                <a:latin typeface="Meiryo" panose="020B0604030504040204" pitchFamily="34" charset="-128"/>
                <a:ea typeface="Meiryo" panose="020B0604030504040204" pitchFamily="34" charset="-128"/>
              </a:rPr>
              <a:t>専門知識や知見を持たない分野では使わない／十分注意して使う</a:t>
            </a:r>
            <a:endParaRPr kumimoji="1"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chemeClr val="bg1"/>
                </a:solidFill>
                <a:latin typeface="Meiryo" panose="020B0604030504040204" pitchFamily="34" charset="-128"/>
                <a:ea typeface="Meiryo" panose="020B0604030504040204" pitchFamily="34" charset="-128"/>
              </a:rPr>
              <a:t>複数の生成</a:t>
            </a:r>
            <a:r>
              <a:rPr lang="en-US" altLang="ja-JP" sz="1400" dirty="0">
                <a:solidFill>
                  <a:schemeClr val="bg1"/>
                </a:solidFill>
                <a:latin typeface="Meiryo" panose="020B0604030504040204" pitchFamily="34" charset="-128"/>
                <a:ea typeface="Meiryo" panose="020B0604030504040204" pitchFamily="34" charset="-128"/>
              </a:rPr>
              <a:t>AI</a:t>
            </a:r>
            <a:r>
              <a:rPr lang="ja-JP" altLang="en-US" sz="1400">
                <a:solidFill>
                  <a:schemeClr val="bg1"/>
                </a:solidFill>
                <a:latin typeface="Meiryo" panose="020B0604030504040204" pitchFamily="34" charset="-128"/>
                <a:ea typeface="Meiryo" panose="020B0604030504040204" pitchFamily="34" charset="-128"/>
              </a:rPr>
              <a:t>サービスを使い、内容を比較・検討して、成果物を作る</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solidFill>
                  <a:schemeClr val="bg1"/>
                </a:solidFill>
                <a:latin typeface="Meiryo" panose="020B0604030504040204" pitchFamily="34" charset="-128"/>
                <a:ea typeface="Meiryo" panose="020B0604030504040204" pitchFamily="34" charset="-128"/>
              </a:rPr>
              <a:t>検索サービスと併用して裏付けをとる</a:t>
            </a:r>
            <a:endParaRPr kumimoji="1"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chemeClr val="bg1"/>
                </a:solidFill>
                <a:latin typeface="Meiryo" panose="020B0604030504040204" pitchFamily="34" charset="-128"/>
                <a:ea typeface="Meiryo" panose="020B0604030504040204" pitchFamily="34" charset="-128"/>
              </a:rPr>
              <a:t>大雑把な質問はせず、要点を絞って質問する</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solidFill>
                  <a:schemeClr val="bg1"/>
                </a:solidFill>
                <a:latin typeface="Meiryo" panose="020B0604030504040204" pitchFamily="34" charset="-128"/>
                <a:ea typeface="Meiryo" panose="020B0604030504040204" pitchFamily="34" charset="-128"/>
              </a:rPr>
              <a:t>複雑な課題を一気に応えさせず、課題を論理分解して、段階的に応えさせる。</a:t>
            </a:r>
            <a:endParaRPr kumimoji="1"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chemeClr val="bg1"/>
                </a:solidFill>
                <a:latin typeface="Meiryo" panose="020B0604030504040204" pitchFamily="34" charset="-128"/>
                <a:ea typeface="Meiryo" panose="020B0604030504040204" pitchFamily="34" charset="-128"/>
              </a:rPr>
              <a:t>対話を繰り返して、回答の精度を高める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44FC858F-C1D8-2BA5-2BEE-F2BB4438F1EC}"/>
              </a:ext>
            </a:extLst>
          </p:cNvPr>
          <p:cNvSpPr txBox="1"/>
          <p:nvPr/>
        </p:nvSpPr>
        <p:spPr>
          <a:xfrm>
            <a:off x="4744722" y="4797756"/>
            <a:ext cx="4104439" cy="738664"/>
          </a:xfrm>
          <a:prstGeom prst="rect">
            <a:avLst/>
          </a:prstGeom>
          <a:noFill/>
        </p:spPr>
        <p:txBody>
          <a:bodyPr wrap="square" rtlCol="0">
            <a:spAutoFit/>
          </a:bodyPr>
          <a:lstStyle/>
          <a:p>
            <a:pPr marL="285750" indent="-285750">
              <a:buFont typeface="Wingdings" pitchFamily="2" charset="2"/>
              <a:buChar char="Ø"/>
            </a:pPr>
            <a:r>
              <a:rPr lang="ja-JP" altLang="en-US" sz="1400">
                <a:solidFill>
                  <a:schemeClr val="bg1"/>
                </a:solidFill>
                <a:latin typeface="Meiryo" panose="020B0604030504040204" pitchFamily="34" charset="-128"/>
                <a:ea typeface="Meiryo" panose="020B0604030504040204" pitchFamily="34" charset="-128"/>
              </a:rPr>
              <a:t>適切なセキュリティ設定を行う</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solidFill>
                  <a:schemeClr val="bg1"/>
                </a:solidFill>
                <a:latin typeface="Meiryo" panose="020B0604030504040204" pitchFamily="34" charset="-128"/>
                <a:ea typeface="Meiryo" panose="020B0604030504040204" pitchFamily="34" charset="-128"/>
              </a:rPr>
              <a:t>隔離</a:t>
            </a:r>
            <a:r>
              <a:rPr kumimoji="1" lang="en-US" altLang="ja-JP" sz="1400" dirty="0">
                <a:solidFill>
                  <a:schemeClr val="bg1"/>
                </a:solidFill>
                <a:latin typeface="Meiryo" panose="020B0604030504040204" pitchFamily="34" charset="-128"/>
                <a:ea typeface="Meiryo" panose="020B0604030504040204" pitchFamily="34" charset="-128"/>
              </a:rPr>
              <a:t>(Azure</a:t>
            </a:r>
            <a:r>
              <a:rPr kumimoji="1" lang="ja-JP" altLang="en-US" sz="1400">
                <a:solidFill>
                  <a:schemeClr val="bg1"/>
                </a:solidFill>
                <a:latin typeface="Meiryo" panose="020B0604030504040204" pitchFamily="34" charset="-128"/>
                <a:ea typeface="Meiryo" panose="020B0604030504040204" pitchFamily="34" charset="-128"/>
              </a:rPr>
              <a:t>など</a:t>
            </a:r>
            <a:r>
              <a:rPr kumimoji="1" lang="en-US" altLang="ja-JP" sz="1400" dirty="0">
                <a:solidFill>
                  <a:schemeClr val="bg1"/>
                </a:solidFill>
                <a:latin typeface="Meiryo" panose="020B0604030504040204" pitchFamily="34" charset="-128"/>
                <a:ea typeface="Meiryo" panose="020B0604030504040204" pitchFamily="34" charset="-128"/>
              </a:rPr>
              <a:t>)</a:t>
            </a:r>
            <a:r>
              <a:rPr kumimoji="1" lang="ja-JP" altLang="en-US" sz="1400">
                <a:solidFill>
                  <a:schemeClr val="bg1"/>
                </a:solidFill>
                <a:latin typeface="Meiryo" panose="020B0604030504040204" pitchFamily="34" charset="-128"/>
                <a:ea typeface="Meiryo" panose="020B0604030504040204" pitchFamily="34" charset="-128"/>
              </a:rPr>
              <a:t>された運用環境を使う</a:t>
            </a:r>
            <a:endParaRPr kumimoji="1"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chemeClr val="bg1"/>
                </a:solidFill>
                <a:latin typeface="Meiryo" panose="020B0604030504040204" pitchFamily="34" charset="-128"/>
                <a:ea typeface="Meiryo" panose="020B0604030504040204" pitchFamily="34" charset="-128"/>
              </a:rPr>
              <a:t>オープン・ソース・モデルを自社で運用する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28E56369-FC65-160E-175F-BE5B2A683D65}"/>
              </a:ext>
            </a:extLst>
          </p:cNvPr>
          <p:cNvSpPr txBox="1"/>
          <p:nvPr/>
        </p:nvSpPr>
        <p:spPr>
          <a:xfrm>
            <a:off x="4744721" y="5731231"/>
            <a:ext cx="4172479" cy="738664"/>
          </a:xfrm>
          <a:prstGeom prst="rect">
            <a:avLst/>
          </a:prstGeom>
          <a:noFill/>
        </p:spPr>
        <p:txBody>
          <a:bodyPr wrap="square" rtlCol="0">
            <a:spAutoFit/>
          </a:bodyPr>
          <a:lstStyle/>
          <a:p>
            <a:pPr marL="285750" indent="-285750">
              <a:buFont typeface="Wingdings" pitchFamily="2" charset="2"/>
              <a:buChar char="Ø"/>
            </a:pPr>
            <a:r>
              <a:rPr lang="ja-JP" altLang="en-US" sz="1400">
                <a:solidFill>
                  <a:schemeClr val="bg1"/>
                </a:solidFill>
                <a:latin typeface="Meiryo" panose="020B0604030504040204" pitchFamily="34" charset="-128"/>
                <a:ea typeface="Meiryo" panose="020B0604030504040204" pitchFamily="34" charset="-128"/>
              </a:rPr>
              <a:t>専用アプリ（</a:t>
            </a:r>
            <a:r>
              <a:rPr lang="en-US" altLang="ja-JP" sz="1400" dirty="0">
                <a:solidFill>
                  <a:schemeClr val="bg1"/>
                </a:solidFill>
                <a:latin typeface="Meiryo" panose="020B0604030504040204" pitchFamily="34" charset="-128"/>
                <a:ea typeface="Meiryo" panose="020B0604030504040204" pitchFamily="34" charset="-128"/>
              </a:rPr>
              <a:t>Copilot</a:t>
            </a:r>
            <a:r>
              <a:rPr lang="ja-JP" altLang="en-US" sz="1400">
                <a:solidFill>
                  <a:schemeClr val="bg1"/>
                </a:solidFill>
                <a:latin typeface="Meiryo" panose="020B0604030504040204" pitchFamily="34" charset="-128"/>
                <a:ea typeface="Meiryo" panose="020B0604030504040204" pitchFamily="34" charset="-128"/>
              </a:rPr>
              <a:t>や</a:t>
            </a:r>
            <a:r>
              <a:rPr lang="en-US" altLang="ja-JP" sz="1400" dirty="0">
                <a:solidFill>
                  <a:schemeClr val="bg1"/>
                </a:solidFill>
                <a:latin typeface="Meiryo" panose="020B0604030504040204" pitchFamily="34" charset="-128"/>
                <a:ea typeface="Meiryo" panose="020B0604030504040204" pitchFamily="34" charset="-128"/>
              </a:rPr>
              <a:t>Duet</a:t>
            </a:r>
            <a:r>
              <a:rPr lang="ja-JP" altLang="en-US" sz="1400">
                <a:solidFill>
                  <a:schemeClr val="bg1"/>
                </a:solidFill>
                <a:latin typeface="Meiryo" panose="020B0604030504040204" pitchFamily="34" charset="-128"/>
                <a:ea typeface="Meiryo" panose="020B0604030504040204" pitchFamily="34" charset="-128"/>
              </a:rPr>
              <a:t>等）を使う</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solidFill>
                  <a:schemeClr val="bg1"/>
                </a:solidFill>
                <a:latin typeface="Meiryo" panose="020B0604030504040204" pitchFamily="34" charset="-128"/>
                <a:ea typeface="Meiryo" panose="020B0604030504040204" pitchFamily="34" charset="-128"/>
              </a:rPr>
              <a:t>業務に特化したモデルやアプリを使う</a:t>
            </a:r>
            <a:endParaRPr kumimoji="1"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chemeClr val="bg1"/>
                </a:solidFill>
                <a:latin typeface="Meiryo" panose="020B0604030504040204" pitchFamily="34" charset="-128"/>
                <a:ea typeface="Meiryo" panose="020B0604030504040204" pitchFamily="34" charset="-128"/>
              </a:rPr>
              <a:t>業務に応じたテンプレートを用意する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21141B32-48AB-376E-80F8-BCB3D202F234}"/>
              </a:ext>
            </a:extLst>
          </p:cNvPr>
          <p:cNvSpPr txBox="1"/>
          <p:nvPr/>
        </p:nvSpPr>
        <p:spPr>
          <a:xfrm>
            <a:off x="1018408" y="1322412"/>
            <a:ext cx="2555507" cy="400110"/>
          </a:xfrm>
          <a:prstGeom prst="rect">
            <a:avLst/>
          </a:prstGeom>
          <a:noFill/>
        </p:spPr>
        <p:txBody>
          <a:bodyPr wrap="none" rtlCol="0">
            <a:spAutoFit/>
          </a:bodyPr>
          <a:lstStyle/>
          <a:p>
            <a:pPr algn="ctr"/>
            <a:r>
              <a:rPr lang="ja-JP" altLang="en-US" sz="2000" b="1">
                <a:solidFill>
                  <a:schemeClr val="accent6">
                    <a:lumMod val="75000"/>
                  </a:schemeClr>
                </a:solidFill>
                <a:latin typeface="Meiryo" panose="020B0604030504040204" pitchFamily="34" charset="-128"/>
                <a:ea typeface="Meiryo" panose="020B0604030504040204" pitchFamily="34" charset="-128"/>
              </a:rPr>
              <a:t>生成</a:t>
            </a:r>
            <a:r>
              <a:rPr lang="en-US" altLang="ja-JP" sz="2000" b="1" dirty="0">
                <a:solidFill>
                  <a:schemeClr val="accent6">
                    <a:lumMod val="75000"/>
                  </a:schemeClr>
                </a:solidFill>
                <a:latin typeface="Meiryo" panose="020B0604030504040204" pitchFamily="34" charset="-128"/>
                <a:ea typeface="Meiryo" panose="020B0604030504040204" pitchFamily="34" charset="-128"/>
              </a:rPr>
              <a:t>AI</a:t>
            </a:r>
            <a:r>
              <a:rPr lang="ja-JP" altLang="en-US" sz="2000" b="1">
                <a:solidFill>
                  <a:schemeClr val="accent6">
                    <a:lumMod val="75000"/>
                  </a:schemeClr>
                </a:solidFill>
                <a:latin typeface="Meiryo" panose="020B0604030504040204" pitchFamily="34" charset="-128"/>
                <a:ea typeface="Meiryo" panose="020B0604030504040204" pitchFamily="34" charset="-128"/>
              </a:rPr>
              <a:t>の抱える課題</a:t>
            </a:r>
            <a:endParaRPr kumimoji="1" lang="ja-JP" altLang="en-US" sz="2000" b="1">
              <a:solidFill>
                <a:schemeClr val="accent6">
                  <a:lumMod val="75000"/>
                </a:schemeClr>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B02C8655-BFDC-31CF-4125-0BADEDED5FFB}"/>
              </a:ext>
            </a:extLst>
          </p:cNvPr>
          <p:cNvSpPr txBox="1"/>
          <p:nvPr/>
        </p:nvSpPr>
        <p:spPr>
          <a:xfrm>
            <a:off x="5749251" y="1329689"/>
            <a:ext cx="1980029" cy="400110"/>
          </a:xfrm>
          <a:prstGeom prst="rect">
            <a:avLst/>
          </a:prstGeom>
          <a:noFill/>
        </p:spPr>
        <p:txBody>
          <a:bodyPr wrap="none" rtlCol="0">
            <a:spAutoFit/>
          </a:bodyPr>
          <a:lstStyle/>
          <a:p>
            <a:pPr algn="ctr"/>
            <a:r>
              <a:rPr lang="ja-JP" altLang="en-US" sz="2000" b="1">
                <a:solidFill>
                  <a:srgbClr val="0070C0"/>
                </a:solidFill>
                <a:latin typeface="Meiryo" panose="020B0604030504040204" pitchFamily="34" charset="-128"/>
                <a:ea typeface="Meiryo" panose="020B0604030504040204" pitchFamily="34" charset="-128"/>
              </a:rPr>
              <a:t>課題解決の方法</a:t>
            </a:r>
            <a:endParaRPr kumimoji="1" lang="ja-JP" altLang="en-US" sz="2000" b="1">
              <a:solidFill>
                <a:srgbClr val="0070C0"/>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56DF6BD5-4DA6-E32F-70A1-19D01ACFF6B6}"/>
              </a:ext>
            </a:extLst>
          </p:cNvPr>
          <p:cNvSpPr txBox="1"/>
          <p:nvPr/>
        </p:nvSpPr>
        <p:spPr>
          <a:xfrm>
            <a:off x="68548" y="839152"/>
            <a:ext cx="9006903" cy="369332"/>
          </a:xfrm>
          <a:prstGeom prst="rect">
            <a:avLst/>
          </a:prstGeom>
          <a:noFill/>
        </p:spPr>
        <p:txBody>
          <a:bodyPr wrap="square">
            <a:spAutoFit/>
          </a:bodyPr>
          <a:lstStyle/>
          <a:p>
            <a:pPr algn="ctr"/>
            <a:r>
              <a:rPr lang="ja-JP" altLang="en-US" i="0">
                <a:solidFill>
                  <a:srgbClr val="C00000"/>
                </a:solidFill>
                <a:effectLst/>
                <a:latin typeface="Meiryo" panose="020B0604030504040204" pitchFamily="34" charset="-128"/>
                <a:ea typeface="Meiryo" panose="020B0604030504040204" pitchFamily="34" charset="-128"/>
              </a:rPr>
              <a:t>課題の根底には、</a:t>
            </a:r>
            <a:r>
              <a:rPr lang="ja-JP" altLang="en-US" b="1" i="0" u="sng">
                <a:solidFill>
                  <a:srgbClr val="C00000"/>
                </a:solidFill>
                <a:effectLst/>
                <a:latin typeface="Meiryo" panose="020B0604030504040204" pitchFamily="34" charset="-128"/>
                <a:ea typeface="Meiryo" panose="020B0604030504040204" pitchFamily="34" charset="-128"/>
              </a:rPr>
              <a:t>意味を理解しない</a:t>
            </a:r>
            <a:r>
              <a:rPr lang="ja-JP" altLang="en-US" i="0">
                <a:solidFill>
                  <a:srgbClr val="C00000"/>
                </a:solidFill>
                <a:effectLst/>
                <a:latin typeface="Meiryo" panose="020B0604030504040204" pitchFamily="34" charset="-128"/>
                <a:ea typeface="Meiryo" panose="020B0604030504040204" pitchFamily="34" charset="-128"/>
              </a:rPr>
              <a:t>ことと、経験に基づく</a:t>
            </a:r>
            <a:r>
              <a:rPr lang="ja-JP" altLang="en-US" b="1" i="0" u="sng">
                <a:solidFill>
                  <a:srgbClr val="C00000"/>
                </a:solidFill>
                <a:effectLst/>
                <a:latin typeface="Meiryo" panose="020B0604030504040204" pitchFamily="34" charset="-128"/>
                <a:ea typeface="Meiryo" panose="020B0604030504040204" pitchFamily="34" charset="-128"/>
              </a:rPr>
              <a:t>直観を持たない</a:t>
            </a:r>
            <a:r>
              <a:rPr lang="ja-JP" altLang="en-US" i="0">
                <a:solidFill>
                  <a:srgbClr val="C00000"/>
                </a:solidFill>
                <a:effectLst/>
                <a:latin typeface="Meiryo" panose="020B0604030504040204" pitchFamily="34" charset="-128"/>
                <a:ea typeface="Meiryo" panose="020B0604030504040204" pitchFamily="34" charset="-128"/>
              </a:rPr>
              <a:t>ことがある</a:t>
            </a:r>
            <a:endParaRPr lang="ja-JP" altLang="en-US">
              <a:solidFill>
                <a:srgbClr val="C0000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586008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7AA82003-9975-D8AD-B9CA-B67EC278B463}"/>
              </a:ext>
            </a:extLst>
          </p:cNvPr>
          <p:cNvSpPr/>
          <p:nvPr/>
        </p:nvSpPr>
        <p:spPr>
          <a:xfrm>
            <a:off x="653680" y="829354"/>
            <a:ext cx="7789929" cy="3606028"/>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 name="グループ化 5">
            <a:extLst>
              <a:ext uri="{FF2B5EF4-FFF2-40B4-BE49-F238E27FC236}">
                <a16:creationId xmlns:a16="http://schemas.microsoft.com/office/drawing/2014/main" id="{1D010940-ADF2-B0B7-7FDE-24BE2D9CC5E7}"/>
              </a:ext>
            </a:extLst>
          </p:cNvPr>
          <p:cNvGrpSpPr/>
          <p:nvPr/>
        </p:nvGrpSpPr>
        <p:grpSpPr>
          <a:xfrm>
            <a:off x="2742799" y="4359061"/>
            <a:ext cx="3658402" cy="1078518"/>
            <a:chOff x="2742799" y="3657204"/>
            <a:chExt cx="3658402" cy="1172599"/>
          </a:xfrm>
        </p:grpSpPr>
        <p:sp>
          <p:nvSpPr>
            <p:cNvPr id="5" name="円柱 4">
              <a:extLst>
                <a:ext uri="{FF2B5EF4-FFF2-40B4-BE49-F238E27FC236}">
                  <a16:creationId xmlns:a16="http://schemas.microsoft.com/office/drawing/2014/main" id="{95FB01AE-D38E-142D-38A4-E46729356746}"/>
                </a:ext>
              </a:extLst>
            </p:cNvPr>
            <p:cNvSpPr/>
            <p:nvPr/>
          </p:nvSpPr>
          <p:spPr>
            <a:xfrm>
              <a:off x="2742799" y="3657204"/>
              <a:ext cx="3658402" cy="1172599"/>
            </a:xfrm>
            <a:prstGeom prst="can">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0D248850-280D-0262-BC55-D5065B0AF301}"/>
                </a:ext>
              </a:extLst>
            </p:cNvPr>
            <p:cNvSpPr txBox="1"/>
            <p:nvPr/>
          </p:nvSpPr>
          <p:spPr>
            <a:xfrm>
              <a:off x="3453745" y="3969210"/>
              <a:ext cx="2236510" cy="635786"/>
            </a:xfrm>
            <a:prstGeom prst="rect">
              <a:avLst/>
            </a:prstGeom>
            <a:noFill/>
          </p:spPr>
          <p:txBody>
            <a:bodyPr wrap="none" rtlCol="0">
              <a:spAutoFit/>
            </a:bodyPr>
            <a:lstStyle/>
            <a:p>
              <a:pPr algn="ct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デジタル・ツイン</a:t>
              </a:r>
              <a:endParaRPr kumimoji="1" lang="en-US" altLang="ja-JP"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現実世界のデジタル・コピー</a:t>
              </a:r>
              <a:endParaRPr kumimoji="1" lang="ja-JP" altLang="en-US" sz="1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
        <p:nvSpPr>
          <p:cNvPr id="4" name="タイトル 3">
            <a:extLst>
              <a:ext uri="{FF2B5EF4-FFF2-40B4-BE49-F238E27FC236}">
                <a16:creationId xmlns:a16="http://schemas.microsoft.com/office/drawing/2014/main" id="{4CB0BC33-0CCA-2BD5-6904-2761A1B74D0A}"/>
              </a:ext>
            </a:extLst>
          </p:cNvPr>
          <p:cNvSpPr>
            <a:spLocks noGrp="1"/>
          </p:cNvSpPr>
          <p:nvPr>
            <p:ph type="title"/>
          </p:nvPr>
        </p:nvSpPr>
        <p:spPr/>
        <p:txBody>
          <a:bodyPr/>
          <a:lstStyle/>
          <a:p>
            <a:r>
              <a:rPr lang="en-US" altLang="ja-JP" dirty="0"/>
              <a:t>AI</a:t>
            </a:r>
            <a:r>
              <a:rPr lang="ja-JP" altLang="en-US"/>
              <a:t>とは何か</a:t>
            </a:r>
          </a:p>
        </p:txBody>
      </p:sp>
      <p:grpSp>
        <p:nvGrpSpPr>
          <p:cNvPr id="3" name="グループ化 2">
            <a:extLst>
              <a:ext uri="{FF2B5EF4-FFF2-40B4-BE49-F238E27FC236}">
                <a16:creationId xmlns:a16="http://schemas.microsoft.com/office/drawing/2014/main" id="{58EDCD14-737A-DEBA-5D8A-6E73CB5CE61E}"/>
              </a:ext>
            </a:extLst>
          </p:cNvPr>
          <p:cNvGrpSpPr/>
          <p:nvPr/>
        </p:nvGrpSpPr>
        <p:grpSpPr>
          <a:xfrm>
            <a:off x="653680" y="5173636"/>
            <a:ext cx="7836640" cy="1404000"/>
            <a:chOff x="653681" y="4823259"/>
            <a:chExt cx="7836640" cy="1404000"/>
          </a:xfrm>
        </p:grpSpPr>
        <p:sp>
          <p:nvSpPr>
            <p:cNvPr id="9" name="角丸四角形 8">
              <a:extLst>
                <a:ext uri="{FF2B5EF4-FFF2-40B4-BE49-F238E27FC236}">
                  <a16:creationId xmlns:a16="http://schemas.microsoft.com/office/drawing/2014/main" id="{790587D6-1A2E-4B0A-1AB3-434B1C29A6C3}"/>
                </a:ext>
              </a:extLst>
            </p:cNvPr>
            <p:cNvSpPr/>
            <p:nvPr/>
          </p:nvSpPr>
          <p:spPr>
            <a:xfrm>
              <a:off x="653681" y="5687354"/>
              <a:ext cx="3308204" cy="452265"/>
            </a:xfrm>
            <a:prstGeom prst="roundRect">
              <a:avLst>
                <a:gd name="adj" fmla="val 50000"/>
              </a:avLst>
            </a:prstGeom>
            <a:solidFill>
              <a:schemeClr val="accent4">
                <a:lumMod val="75000"/>
                <a:alpha val="5019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角丸四角形 9">
              <a:extLst>
                <a:ext uri="{FF2B5EF4-FFF2-40B4-BE49-F238E27FC236}">
                  <a16:creationId xmlns:a16="http://schemas.microsoft.com/office/drawing/2014/main" id="{7E1CE9EC-E61B-62EC-9173-49286E0A1138}"/>
                </a:ext>
              </a:extLst>
            </p:cNvPr>
            <p:cNvSpPr/>
            <p:nvPr/>
          </p:nvSpPr>
          <p:spPr>
            <a:xfrm>
              <a:off x="2742800" y="5757488"/>
              <a:ext cx="3308204" cy="452265"/>
            </a:xfrm>
            <a:prstGeom prst="roundRect">
              <a:avLst>
                <a:gd name="adj" fmla="val 50000"/>
              </a:avLst>
            </a:prstGeom>
            <a:solidFill>
              <a:schemeClr val="accent3">
                <a:lumMod val="75000"/>
                <a:alpha val="5019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角丸四角形 10">
              <a:extLst>
                <a:ext uri="{FF2B5EF4-FFF2-40B4-BE49-F238E27FC236}">
                  <a16:creationId xmlns:a16="http://schemas.microsoft.com/office/drawing/2014/main" id="{AE1331D4-D613-DAB5-B2C0-406CEB9550B0}"/>
                </a:ext>
              </a:extLst>
            </p:cNvPr>
            <p:cNvSpPr/>
            <p:nvPr/>
          </p:nvSpPr>
          <p:spPr>
            <a:xfrm>
              <a:off x="5182117" y="5687354"/>
              <a:ext cx="3308204" cy="452265"/>
            </a:xfrm>
            <a:prstGeom prst="roundRect">
              <a:avLst>
                <a:gd name="adj" fmla="val 50000"/>
              </a:avLst>
            </a:prstGeom>
            <a:solidFill>
              <a:srgbClr val="0070C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A427BDF1-4115-DB55-CD3E-585E4288ABBC}"/>
                </a:ext>
              </a:extLst>
            </p:cNvPr>
            <p:cNvSpPr txBox="1"/>
            <p:nvPr/>
          </p:nvSpPr>
          <p:spPr>
            <a:xfrm>
              <a:off x="2182988" y="5718696"/>
              <a:ext cx="599780" cy="400110"/>
            </a:xfrm>
            <a:prstGeom prst="rect">
              <a:avLst/>
            </a:prstGeom>
            <a:noFill/>
          </p:spPr>
          <p:txBody>
            <a:bodyPr wrap="none" rtlCol="0">
              <a:spAutoFit/>
            </a:bodyPr>
            <a:lstStyle/>
            <a:p>
              <a:pPr algn="ctr"/>
              <a:r>
                <a:rPr kumimoji="1" lang="en-US" altLang="ja-JP" sz="2000" dirty="0">
                  <a:solidFill>
                    <a:schemeClr val="bg1"/>
                  </a:solidFill>
                  <a:latin typeface="Meiryo" panose="020B0604030504040204" pitchFamily="34" charset="-128"/>
                  <a:ea typeface="Meiryo" panose="020B0604030504040204" pitchFamily="34" charset="-128"/>
                </a:rPr>
                <a:t>IoT</a:t>
              </a:r>
              <a:endParaRPr kumimoji="1" lang="ja-JP" altLang="en-US" sz="200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40A51534-0246-9888-D8EE-0B94A573DAD5}"/>
                </a:ext>
              </a:extLst>
            </p:cNvPr>
            <p:cNvSpPr txBox="1"/>
            <p:nvPr/>
          </p:nvSpPr>
          <p:spPr>
            <a:xfrm>
              <a:off x="6553471" y="5720420"/>
              <a:ext cx="731867" cy="400110"/>
            </a:xfrm>
            <a:prstGeom prst="rect">
              <a:avLst/>
            </a:prstGeom>
            <a:noFill/>
          </p:spPr>
          <p:txBody>
            <a:bodyPr wrap="none" rtlCol="0">
              <a:spAutoFit/>
            </a:bodyPr>
            <a:lstStyle/>
            <a:p>
              <a:pPr algn="ctr"/>
              <a:r>
                <a:rPr kumimoji="1" lang="en-US" altLang="ja-JP" sz="2000" dirty="0">
                  <a:solidFill>
                    <a:schemeClr val="bg1"/>
                  </a:solidFill>
                  <a:latin typeface="Meiryo" panose="020B0604030504040204" pitchFamily="34" charset="-128"/>
                  <a:ea typeface="Meiryo" panose="020B0604030504040204" pitchFamily="34" charset="-128"/>
                </a:rPr>
                <a:t>Web</a:t>
              </a:r>
              <a:endParaRPr kumimoji="1" lang="ja-JP" altLang="en-US" sz="200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C71DC056-68A8-6812-F09B-BC3C526C4B59}"/>
                </a:ext>
              </a:extLst>
            </p:cNvPr>
            <p:cNvSpPr txBox="1"/>
            <p:nvPr/>
          </p:nvSpPr>
          <p:spPr>
            <a:xfrm>
              <a:off x="4079719" y="5827149"/>
              <a:ext cx="984564" cy="400110"/>
            </a:xfrm>
            <a:prstGeom prst="rect">
              <a:avLst/>
            </a:prstGeom>
            <a:noFill/>
          </p:spPr>
          <p:txBody>
            <a:bodyPr wrap="none" rtlCol="0">
              <a:spAutoFit/>
            </a:bodyPr>
            <a:lstStyle/>
            <a:p>
              <a:pPr algn="ctr"/>
              <a:r>
                <a:rPr lang="en-US" altLang="ja-JP" sz="2000" dirty="0">
                  <a:solidFill>
                    <a:schemeClr val="bg1"/>
                  </a:solidFill>
                  <a:latin typeface="Meiryo" panose="020B0604030504040204" pitchFamily="34" charset="-128"/>
                  <a:ea typeface="Meiryo" panose="020B0604030504040204" pitchFamily="34" charset="-128"/>
                </a:rPr>
                <a:t>Mobile</a:t>
              </a:r>
              <a:endParaRPr kumimoji="1" lang="ja-JP" altLang="en-US" sz="2000">
                <a:solidFill>
                  <a:schemeClr val="bg1"/>
                </a:solidFill>
                <a:latin typeface="Meiryo" panose="020B0604030504040204" pitchFamily="34" charset="-128"/>
                <a:ea typeface="Meiryo" panose="020B0604030504040204" pitchFamily="34" charset="-128"/>
              </a:endParaRPr>
            </a:p>
          </p:txBody>
        </p:sp>
        <p:sp>
          <p:nvSpPr>
            <p:cNvPr id="15" name="三角形 14">
              <a:extLst>
                <a:ext uri="{FF2B5EF4-FFF2-40B4-BE49-F238E27FC236}">
                  <a16:creationId xmlns:a16="http://schemas.microsoft.com/office/drawing/2014/main" id="{DB450C43-3B8A-978A-9534-595EE262F046}"/>
                </a:ext>
              </a:extLst>
            </p:cNvPr>
            <p:cNvSpPr/>
            <p:nvPr/>
          </p:nvSpPr>
          <p:spPr>
            <a:xfrm>
              <a:off x="902575" y="4823259"/>
              <a:ext cx="7338849" cy="855010"/>
            </a:xfrm>
            <a:prstGeom prst="triangle">
              <a:avLst>
                <a:gd name="adj" fmla="val 49908"/>
              </a:avLst>
            </a:prstGeom>
            <a:gradFill flip="none" rotWithShape="1">
              <a:gsLst>
                <a:gs pos="0">
                  <a:schemeClr val="accent2">
                    <a:lumMod val="75000"/>
                  </a:schemeClr>
                </a:gs>
                <a:gs pos="79000">
                  <a:schemeClr val="accent2">
                    <a:lumMod val="60000"/>
                    <a:lumOff val="40000"/>
                  </a:schemeClr>
                </a:gs>
                <a:gs pos="100000">
                  <a:schemeClr val="bg1"/>
                </a:gs>
              </a:gsLst>
              <a:lin ang="5400000" scaled="1"/>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1B306715-DB70-4C82-324F-E24D4C3ED26D}"/>
                </a:ext>
              </a:extLst>
            </p:cNvPr>
            <p:cNvSpPr txBox="1"/>
            <p:nvPr/>
          </p:nvSpPr>
          <p:spPr>
            <a:xfrm>
              <a:off x="2989629" y="5278207"/>
              <a:ext cx="543739" cy="307777"/>
            </a:xfrm>
            <a:prstGeom prst="rect">
              <a:avLst/>
            </a:prstGeom>
            <a:noFill/>
          </p:spPr>
          <p:txBody>
            <a:bodyPr wrap="none" rtlCol="0">
              <a:spAutoFit/>
            </a:bodyPr>
            <a:lstStyle/>
            <a:p>
              <a:pPr algn="ctr"/>
              <a:r>
                <a:rPr kumimoji="1"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産業</a:t>
              </a:r>
            </a:p>
          </p:txBody>
        </p:sp>
        <p:sp>
          <p:nvSpPr>
            <p:cNvPr id="17" name="テキスト ボックス 16">
              <a:extLst>
                <a:ext uri="{FF2B5EF4-FFF2-40B4-BE49-F238E27FC236}">
                  <a16:creationId xmlns:a16="http://schemas.microsoft.com/office/drawing/2014/main" id="{90BBFDC3-31A6-6F2E-0BE2-62EDC88F7AF6}"/>
                </a:ext>
              </a:extLst>
            </p:cNvPr>
            <p:cNvSpPr txBox="1"/>
            <p:nvPr/>
          </p:nvSpPr>
          <p:spPr>
            <a:xfrm>
              <a:off x="3554797" y="5283648"/>
              <a:ext cx="543739" cy="307777"/>
            </a:xfrm>
            <a:prstGeom prst="rect">
              <a:avLst/>
            </a:prstGeom>
            <a:noFill/>
          </p:spPr>
          <p:txBody>
            <a:bodyPr wrap="none" rtlCol="0">
              <a:spAutoFit/>
            </a:bodyPr>
            <a:lstStyle/>
            <a:p>
              <a:pPr algn="ctr"/>
              <a:r>
                <a:rPr kumimoji="1"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生活</a:t>
              </a:r>
            </a:p>
          </p:txBody>
        </p:sp>
        <p:sp>
          <p:nvSpPr>
            <p:cNvPr id="18" name="テキスト ボックス 17">
              <a:extLst>
                <a:ext uri="{FF2B5EF4-FFF2-40B4-BE49-F238E27FC236}">
                  <a16:creationId xmlns:a16="http://schemas.microsoft.com/office/drawing/2014/main" id="{436EC733-7E98-339F-5FC4-E054CD216129}"/>
                </a:ext>
              </a:extLst>
            </p:cNvPr>
            <p:cNvSpPr txBox="1"/>
            <p:nvPr/>
          </p:nvSpPr>
          <p:spPr>
            <a:xfrm>
              <a:off x="4075972" y="5284660"/>
              <a:ext cx="543739" cy="307777"/>
            </a:xfrm>
            <a:prstGeom prst="rect">
              <a:avLst/>
            </a:prstGeom>
            <a:noFill/>
          </p:spPr>
          <p:txBody>
            <a:bodyPr wrap="none" rtlCol="0">
              <a:spAutoFit/>
            </a:bodyPr>
            <a:lstStyle/>
            <a:p>
              <a:pPr algn="ctr"/>
              <a:r>
                <a:rPr kumimoji="1"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環境</a:t>
              </a:r>
            </a:p>
          </p:txBody>
        </p:sp>
        <p:sp>
          <p:nvSpPr>
            <p:cNvPr id="25" name="テキスト ボックス 24">
              <a:extLst>
                <a:ext uri="{FF2B5EF4-FFF2-40B4-BE49-F238E27FC236}">
                  <a16:creationId xmlns:a16="http://schemas.microsoft.com/office/drawing/2014/main" id="{BB7967CE-DA0E-DC04-16E9-618902588667}"/>
                </a:ext>
              </a:extLst>
            </p:cNvPr>
            <p:cNvSpPr txBox="1"/>
            <p:nvPr/>
          </p:nvSpPr>
          <p:spPr>
            <a:xfrm>
              <a:off x="4617441" y="5271785"/>
              <a:ext cx="543739" cy="307777"/>
            </a:xfrm>
            <a:prstGeom prst="rect">
              <a:avLst/>
            </a:prstGeom>
            <a:noFill/>
          </p:spPr>
          <p:txBody>
            <a:bodyPr wrap="none" rtlCol="0">
              <a:spAutoFit/>
            </a:bodyPr>
            <a:lstStyle/>
            <a:p>
              <a:pPr algn="ctr"/>
              <a:r>
                <a:rPr kumimoji="1"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芸術</a:t>
              </a:r>
            </a:p>
          </p:txBody>
        </p:sp>
        <p:sp>
          <p:nvSpPr>
            <p:cNvPr id="26" name="テキスト ボックス 25">
              <a:extLst>
                <a:ext uri="{FF2B5EF4-FFF2-40B4-BE49-F238E27FC236}">
                  <a16:creationId xmlns:a16="http://schemas.microsoft.com/office/drawing/2014/main" id="{AD8B458C-A7DD-FFD0-617D-9FF72ED35F8A}"/>
                </a:ext>
              </a:extLst>
            </p:cNvPr>
            <p:cNvSpPr txBox="1"/>
            <p:nvPr/>
          </p:nvSpPr>
          <p:spPr>
            <a:xfrm>
              <a:off x="5156641" y="5271784"/>
              <a:ext cx="543739" cy="307777"/>
            </a:xfrm>
            <a:prstGeom prst="rect">
              <a:avLst/>
            </a:prstGeom>
            <a:noFill/>
          </p:spPr>
          <p:txBody>
            <a:bodyPr wrap="none" rtlCol="0">
              <a:spAutoFit/>
            </a:bodyPr>
            <a:lstStyle/>
            <a:p>
              <a:pPr algn="ctr"/>
              <a:r>
                <a:rPr kumimoji="1"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社会</a:t>
              </a:r>
            </a:p>
          </p:txBody>
        </p:sp>
        <p:sp>
          <p:nvSpPr>
            <p:cNvPr id="36" name="テキスト ボックス 35">
              <a:extLst>
                <a:ext uri="{FF2B5EF4-FFF2-40B4-BE49-F238E27FC236}">
                  <a16:creationId xmlns:a16="http://schemas.microsoft.com/office/drawing/2014/main" id="{EA12E4D2-325B-381B-7487-3941E3E05A6A}"/>
                </a:ext>
              </a:extLst>
            </p:cNvPr>
            <p:cNvSpPr txBox="1"/>
            <p:nvPr/>
          </p:nvSpPr>
          <p:spPr>
            <a:xfrm>
              <a:off x="5603491" y="5267032"/>
              <a:ext cx="723275" cy="307777"/>
            </a:xfrm>
            <a:prstGeom prst="rect">
              <a:avLst/>
            </a:prstGeom>
            <a:noFill/>
          </p:spPr>
          <p:txBody>
            <a:bodyPr wrap="none" rtlCol="0">
              <a:spAutoFit/>
            </a:bodyPr>
            <a:lstStyle/>
            <a:p>
              <a:pPr algn="ctr"/>
              <a:r>
                <a:rPr kumimoji="1"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p>
          </p:txBody>
        </p:sp>
        <p:sp>
          <p:nvSpPr>
            <p:cNvPr id="37" name="テキスト ボックス 36">
              <a:extLst>
                <a:ext uri="{FF2B5EF4-FFF2-40B4-BE49-F238E27FC236}">
                  <a16:creationId xmlns:a16="http://schemas.microsoft.com/office/drawing/2014/main" id="{0905BFD8-25E3-FB1F-EBF3-CB60E690E7AE}"/>
                </a:ext>
              </a:extLst>
            </p:cNvPr>
            <p:cNvSpPr txBox="1"/>
            <p:nvPr/>
          </p:nvSpPr>
          <p:spPr>
            <a:xfrm>
              <a:off x="4094948" y="4968800"/>
              <a:ext cx="954107" cy="400110"/>
            </a:xfrm>
            <a:prstGeom prst="rect">
              <a:avLst/>
            </a:prstGeom>
            <a:noFill/>
          </p:spPr>
          <p:txBody>
            <a:bodyPr wrap="none" rtlCol="0">
              <a:spAutoFit/>
            </a:bodyPr>
            <a:lstStyle/>
            <a:p>
              <a:pPr algn="ct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a:t>
              </a:r>
            </a:p>
          </p:txBody>
        </p:sp>
      </p:grpSp>
      <p:grpSp>
        <p:nvGrpSpPr>
          <p:cNvPr id="38" name="グループ化 37">
            <a:extLst>
              <a:ext uri="{FF2B5EF4-FFF2-40B4-BE49-F238E27FC236}">
                <a16:creationId xmlns:a16="http://schemas.microsoft.com/office/drawing/2014/main" id="{20F58FE6-B8C7-1708-1173-C314613DED62}"/>
              </a:ext>
            </a:extLst>
          </p:cNvPr>
          <p:cNvGrpSpPr/>
          <p:nvPr/>
        </p:nvGrpSpPr>
        <p:grpSpPr>
          <a:xfrm>
            <a:off x="2753947" y="2662235"/>
            <a:ext cx="3672355" cy="1904666"/>
            <a:chOff x="2753947" y="2532535"/>
            <a:chExt cx="3672355" cy="1904666"/>
          </a:xfrm>
        </p:grpSpPr>
        <p:sp>
          <p:nvSpPr>
            <p:cNvPr id="19" name="正方形/長方形 18">
              <a:extLst>
                <a:ext uri="{FF2B5EF4-FFF2-40B4-BE49-F238E27FC236}">
                  <a16:creationId xmlns:a16="http://schemas.microsoft.com/office/drawing/2014/main" id="{613D0ED7-0EA4-010E-A862-5B65D7A66E69}"/>
                </a:ext>
              </a:extLst>
            </p:cNvPr>
            <p:cNvSpPr/>
            <p:nvPr/>
          </p:nvSpPr>
          <p:spPr>
            <a:xfrm>
              <a:off x="2753947" y="3141181"/>
              <a:ext cx="3658403" cy="1001293"/>
            </a:xfrm>
            <a:prstGeom prst="rect">
              <a:avLst/>
            </a:prstGeom>
            <a:solidFill>
              <a:srgbClr val="0070C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B0D67857-8639-28F0-36D2-303FCB16F835}"/>
                </a:ext>
              </a:extLst>
            </p:cNvPr>
            <p:cNvSpPr txBox="1"/>
            <p:nvPr/>
          </p:nvSpPr>
          <p:spPr>
            <a:xfrm>
              <a:off x="3342245" y="3189453"/>
              <a:ext cx="2518638" cy="523220"/>
            </a:xfrm>
            <a:prstGeom prst="rect">
              <a:avLst/>
            </a:prstGeom>
            <a:noFill/>
          </p:spPr>
          <p:txBody>
            <a:bodyPr wrap="none" rtlCol="0">
              <a:spAutoFit/>
            </a:bodyPr>
            <a:lstStyle/>
            <a:p>
              <a:pPr algn="ctr"/>
              <a:r>
                <a:rPr kumimoji="1"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データに潜む</a:t>
              </a:r>
              <a:endParaRPr kumimoji="1"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規則や法則・</a:t>
              </a:r>
              <a:r>
                <a:rPr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特徴</a:t>
              </a:r>
              <a:r>
                <a:rPr kumimoji="1"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を見つける</a:t>
              </a:r>
            </a:p>
          </p:txBody>
        </p:sp>
        <p:sp>
          <p:nvSpPr>
            <p:cNvPr id="21" name="テキスト ボックス 20">
              <a:extLst>
                <a:ext uri="{FF2B5EF4-FFF2-40B4-BE49-F238E27FC236}">
                  <a16:creationId xmlns:a16="http://schemas.microsoft.com/office/drawing/2014/main" id="{39813490-1CA0-69C0-132F-9AD6442FBE5E}"/>
                </a:ext>
              </a:extLst>
            </p:cNvPr>
            <p:cNvSpPr txBox="1"/>
            <p:nvPr/>
          </p:nvSpPr>
          <p:spPr>
            <a:xfrm>
              <a:off x="3771055" y="3663926"/>
              <a:ext cx="1620957" cy="523220"/>
            </a:xfrm>
            <a:prstGeom prst="rect">
              <a:avLst/>
            </a:prstGeom>
            <a:noFill/>
          </p:spPr>
          <p:txBody>
            <a:bodyPr wrap="none" rtlCol="0">
              <a:spAutoFit/>
            </a:bodyPr>
            <a:lstStyle/>
            <a:p>
              <a:pPr algn="ctr"/>
              <a:r>
                <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機械学習</a:t>
              </a:r>
            </a:p>
          </p:txBody>
        </p:sp>
        <p:sp>
          <p:nvSpPr>
            <p:cNvPr id="28" name="上矢印 27">
              <a:extLst>
                <a:ext uri="{FF2B5EF4-FFF2-40B4-BE49-F238E27FC236}">
                  <a16:creationId xmlns:a16="http://schemas.microsoft.com/office/drawing/2014/main" id="{DAF25618-90B8-A2CF-1923-C4AD916F4D21}"/>
                </a:ext>
              </a:extLst>
            </p:cNvPr>
            <p:cNvSpPr/>
            <p:nvPr/>
          </p:nvSpPr>
          <p:spPr>
            <a:xfrm>
              <a:off x="4157075" y="4039463"/>
              <a:ext cx="833450" cy="397738"/>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正方形/長方形 1">
              <a:extLst>
                <a:ext uri="{FF2B5EF4-FFF2-40B4-BE49-F238E27FC236}">
                  <a16:creationId xmlns:a16="http://schemas.microsoft.com/office/drawing/2014/main" id="{48EA86EF-7B6B-88EA-9525-A90BB016D14D}"/>
                </a:ext>
              </a:extLst>
            </p:cNvPr>
            <p:cNvSpPr/>
            <p:nvPr/>
          </p:nvSpPr>
          <p:spPr>
            <a:xfrm>
              <a:off x="2767899" y="2532535"/>
              <a:ext cx="3658403" cy="448207"/>
            </a:xfrm>
            <a:prstGeom prst="rect">
              <a:avLst/>
            </a:prstGeom>
            <a:solidFill>
              <a:srgbClr val="00B0F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テキスト ボックス 32">
              <a:extLst>
                <a:ext uri="{FF2B5EF4-FFF2-40B4-BE49-F238E27FC236}">
                  <a16:creationId xmlns:a16="http://schemas.microsoft.com/office/drawing/2014/main" id="{C73779C7-3279-6326-496B-49FDB9CA85D8}"/>
                </a:ext>
              </a:extLst>
            </p:cNvPr>
            <p:cNvSpPr txBox="1"/>
            <p:nvPr/>
          </p:nvSpPr>
          <p:spPr>
            <a:xfrm>
              <a:off x="3442722" y="2615251"/>
              <a:ext cx="2262158" cy="369332"/>
            </a:xfrm>
            <a:prstGeom prst="rect">
              <a:avLst/>
            </a:prstGeom>
            <a:noFill/>
          </p:spPr>
          <p:txBody>
            <a:bodyPr wrap="none" rtlCol="0">
              <a:spAutoFit/>
            </a:bodyPr>
            <a:lstStyle/>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ルールや基準を作る</a:t>
              </a:r>
            </a:p>
          </p:txBody>
        </p:sp>
        <p:sp>
          <p:nvSpPr>
            <p:cNvPr id="34" name="上矢印 33">
              <a:extLst>
                <a:ext uri="{FF2B5EF4-FFF2-40B4-BE49-F238E27FC236}">
                  <a16:creationId xmlns:a16="http://schemas.microsoft.com/office/drawing/2014/main" id="{FF110A60-B247-D97E-B4BF-35AFB29128BA}"/>
                </a:ext>
              </a:extLst>
            </p:cNvPr>
            <p:cNvSpPr/>
            <p:nvPr/>
          </p:nvSpPr>
          <p:spPr>
            <a:xfrm>
              <a:off x="4164808" y="2896509"/>
              <a:ext cx="833450" cy="284790"/>
            </a:xfrm>
            <a:prstGeom prst="upArrow">
              <a:avLst/>
            </a:prstGeom>
            <a:solidFill>
              <a:srgbClr val="1F33E8"/>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5" name="テキスト ボックス 34">
            <a:extLst>
              <a:ext uri="{FF2B5EF4-FFF2-40B4-BE49-F238E27FC236}">
                <a16:creationId xmlns:a16="http://schemas.microsoft.com/office/drawing/2014/main" id="{B79C9953-C05D-7C22-DD87-E4D996A8579D}"/>
              </a:ext>
            </a:extLst>
          </p:cNvPr>
          <p:cNvSpPr txBox="1"/>
          <p:nvPr/>
        </p:nvSpPr>
        <p:spPr>
          <a:xfrm>
            <a:off x="3031380" y="928857"/>
            <a:ext cx="3070071" cy="646331"/>
          </a:xfrm>
          <a:prstGeom prst="rect">
            <a:avLst/>
          </a:prstGeom>
          <a:noFill/>
        </p:spPr>
        <p:txBody>
          <a:bodyPr wrap="none" rtlCol="0">
            <a:spAutoFit/>
          </a:bodyPr>
          <a:lstStyle/>
          <a:p>
            <a:pPr algn="ctr"/>
            <a:r>
              <a:rPr kumimoji="1" lang="ja-JP" altLang="en-US" sz="3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人工知能</a:t>
            </a:r>
            <a:r>
              <a:rPr kumimoji="1" lang="ja-JP" altLang="en-US" sz="3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kumimoji="1" lang="en-US" altLang="ja-JP" sz="3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endParaRPr kumimoji="1" lang="ja-JP" altLang="en-US" sz="3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nvGrpSpPr>
          <p:cNvPr id="7" name="グループ化 6">
            <a:extLst>
              <a:ext uri="{FF2B5EF4-FFF2-40B4-BE49-F238E27FC236}">
                <a16:creationId xmlns:a16="http://schemas.microsoft.com/office/drawing/2014/main" id="{F0AA5802-523A-17AB-3015-A3BFB698F0BA}"/>
              </a:ext>
            </a:extLst>
          </p:cNvPr>
          <p:cNvGrpSpPr/>
          <p:nvPr/>
        </p:nvGrpSpPr>
        <p:grpSpPr>
          <a:xfrm>
            <a:off x="1009598" y="1506063"/>
            <a:ext cx="7104847" cy="2419804"/>
            <a:chOff x="1015182" y="959928"/>
            <a:chExt cx="7104847" cy="2419804"/>
          </a:xfrm>
        </p:grpSpPr>
        <p:sp>
          <p:nvSpPr>
            <p:cNvPr id="29" name="三角形 28">
              <a:extLst>
                <a:ext uri="{FF2B5EF4-FFF2-40B4-BE49-F238E27FC236}">
                  <a16:creationId xmlns:a16="http://schemas.microsoft.com/office/drawing/2014/main" id="{F5BD4DB7-48C0-128C-B3A3-3A24B47DA9DD}"/>
                </a:ext>
              </a:extLst>
            </p:cNvPr>
            <p:cNvSpPr/>
            <p:nvPr/>
          </p:nvSpPr>
          <p:spPr>
            <a:xfrm rot="10800000">
              <a:off x="1642478" y="1315744"/>
              <a:ext cx="5859044" cy="849011"/>
            </a:xfrm>
            <a:prstGeom prst="triangle">
              <a:avLst>
                <a:gd name="adj" fmla="val 49985"/>
              </a:avLst>
            </a:prstGeom>
            <a:gradFill>
              <a:gsLst>
                <a:gs pos="0">
                  <a:srgbClr val="0432FF"/>
                </a:gs>
                <a:gs pos="65000">
                  <a:schemeClr val="tx2">
                    <a:lumMod val="60000"/>
                    <a:lumOff val="40000"/>
                  </a:schemeClr>
                </a:gs>
                <a:gs pos="100000">
                  <a:schemeClr val="tx2">
                    <a:lumMod val="40000"/>
                    <a:lumOff val="60000"/>
                  </a:schemeClr>
                </a:gs>
              </a:gsLst>
              <a:lin ang="5400000" scaled="1"/>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70AE1724-E319-D667-99F1-92A10A7CA735}"/>
                </a:ext>
              </a:extLst>
            </p:cNvPr>
            <p:cNvSpPr txBox="1"/>
            <p:nvPr/>
          </p:nvSpPr>
          <p:spPr>
            <a:xfrm>
              <a:off x="1188507" y="959928"/>
              <a:ext cx="1313180" cy="769441"/>
            </a:xfrm>
            <a:prstGeom prst="rect">
              <a:avLst/>
            </a:prstGeom>
            <a:noFill/>
          </p:spPr>
          <p:txBody>
            <a:bodyPr wrap="none" rtlCol="0">
              <a:spAutoFit/>
            </a:bodyPr>
            <a:lstStyle/>
            <a:p>
              <a:pPr algn="ctr"/>
              <a:r>
                <a:rPr lang="ja-JP" altLang="en-US" sz="4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認識</a:t>
              </a:r>
              <a:endParaRPr kumimoji="1" lang="ja-JP" altLang="en-US" sz="4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64F0F28D-9441-67FE-5412-082718DD6A17}"/>
                </a:ext>
              </a:extLst>
            </p:cNvPr>
            <p:cNvSpPr txBox="1"/>
            <p:nvPr/>
          </p:nvSpPr>
          <p:spPr>
            <a:xfrm>
              <a:off x="6806849" y="2264092"/>
              <a:ext cx="1313180" cy="769441"/>
            </a:xfrm>
            <a:prstGeom prst="rect">
              <a:avLst/>
            </a:prstGeom>
            <a:noFill/>
          </p:spPr>
          <p:txBody>
            <a:bodyPr wrap="none" rtlCol="0">
              <a:spAutoFit/>
            </a:bodyPr>
            <a:lstStyle/>
            <a:p>
              <a:pPr algn="ctr"/>
              <a:r>
                <a:rPr lang="ja-JP" altLang="en-US" sz="4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予測</a:t>
              </a:r>
              <a:endParaRPr kumimoji="1" lang="ja-JP" altLang="en-US" sz="4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8909BA6D-2981-7FDA-E668-8432EB00E5D1}"/>
                </a:ext>
              </a:extLst>
            </p:cNvPr>
            <p:cNvSpPr txBox="1"/>
            <p:nvPr/>
          </p:nvSpPr>
          <p:spPr>
            <a:xfrm>
              <a:off x="6806848" y="962365"/>
              <a:ext cx="1313181" cy="769441"/>
            </a:xfrm>
            <a:prstGeom prst="rect">
              <a:avLst/>
            </a:prstGeom>
            <a:noFill/>
          </p:spPr>
          <p:txBody>
            <a:bodyPr wrap="none" rtlCol="0">
              <a:spAutoFit/>
            </a:bodyPr>
            <a:lstStyle/>
            <a:p>
              <a:pPr algn="ctr"/>
              <a:r>
                <a:rPr lang="ja-JP" altLang="en-US" sz="4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生成</a:t>
              </a:r>
              <a:endParaRPr kumimoji="1" lang="ja-JP" altLang="en-US" sz="4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477E3E9F-B503-9A4A-5139-B5089512BAE4}"/>
                </a:ext>
              </a:extLst>
            </p:cNvPr>
            <p:cNvSpPr txBox="1"/>
            <p:nvPr/>
          </p:nvSpPr>
          <p:spPr>
            <a:xfrm>
              <a:off x="1034620" y="1552347"/>
              <a:ext cx="1620957" cy="523220"/>
            </a:xfrm>
            <a:prstGeom prst="rect">
              <a:avLst/>
            </a:prstGeom>
            <a:noFill/>
          </p:spPr>
          <p:txBody>
            <a:bodyPr wrap="none" rtlCol="0">
              <a:spAutoFit/>
            </a:bodyPr>
            <a:lstStyle/>
            <a:p>
              <a:pPr algn="ctr"/>
              <a:r>
                <a:rPr kumimoji="1"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対象を識別・把握</a:t>
              </a:r>
              <a:endParaRPr kumimoji="1"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分類・意味付け</a:t>
              </a:r>
              <a:endParaRPr kumimoji="1"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FC5BD089-B8BE-7E64-6EDE-10895B8D5BDF}"/>
                </a:ext>
              </a:extLst>
            </p:cNvPr>
            <p:cNvSpPr txBox="1"/>
            <p:nvPr/>
          </p:nvSpPr>
          <p:spPr>
            <a:xfrm>
              <a:off x="6832497" y="2856512"/>
              <a:ext cx="1261884" cy="523220"/>
            </a:xfrm>
            <a:prstGeom prst="rect">
              <a:avLst/>
            </a:prstGeom>
            <a:noFill/>
          </p:spPr>
          <p:txBody>
            <a:bodyPr wrap="none" rtlCol="0">
              <a:spAutoFit/>
            </a:bodyPr>
            <a:lstStyle/>
            <a:p>
              <a:pPr algn="ctr"/>
              <a:r>
                <a:rPr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未来を予測し</a:t>
              </a:r>
              <a:endParaRPr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最適解を導く</a:t>
              </a:r>
            </a:p>
          </p:txBody>
        </p:sp>
        <p:sp>
          <p:nvSpPr>
            <p:cNvPr id="24" name="テキスト ボックス 23">
              <a:extLst>
                <a:ext uri="{FF2B5EF4-FFF2-40B4-BE49-F238E27FC236}">
                  <a16:creationId xmlns:a16="http://schemas.microsoft.com/office/drawing/2014/main" id="{AA0E3393-C20E-F7E3-C858-F8DF9CF942CD}"/>
                </a:ext>
              </a:extLst>
            </p:cNvPr>
            <p:cNvSpPr txBox="1"/>
            <p:nvPr/>
          </p:nvSpPr>
          <p:spPr>
            <a:xfrm>
              <a:off x="6832497" y="1554068"/>
              <a:ext cx="1261884" cy="523220"/>
            </a:xfrm>
            <a:prstGeom prst="rect">
              <a:avLst/>
            </a:prstGeom>
            <a:noFill/>
          </p:spPr>
          <p:txBody>
            <a:bodyPr wrap="none" rtlCol="0">
              <a:spAutoFit/>
            </a:bodyPr>
            <a:lstStyle/>
            <a:p>
              <a:pPr algn="ctr"/>
              <a:r>
                <a:rPr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新たな表現や</a:t>
              </a:r>
              <a:endParaRPr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組合せを生成</a:t>
              </a:r>
              <a:endParaRPr kumimoji="1"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9" name="テキスト ボックス 38">
              <a:extLst>
                <a:ext uri="{FF2B5EF4-FFF2-40B4-BE49-F238E27FC236}">
                  <a16:creationId xmlns:a16="http://schemas.microsoft.com/office/drawing/2014/main" id="{AEBDF558-3A2A-16E8-84BF-027F25059527}"/>
                </a:ext>
              </a:extLst>
            </p:cNvPr>
            <p:cNvSpPr txBox="1"/>
            <p:nvPr/>
          </p:nvSpPr>
          <p:spPr>
            <a:xfrm>
              <a:off x="1169069" y="2264093"/>
              <a:ext cx="1313180" cy="769441"/>
            </a:xfrm>
            <a:prstGeom prst="rect">
              <a:avLst/>
            </a:prstGeom>
            <a:noFill/>
          </p:spPr>
          <p:txBody>
            <a:bodyPr wrap="none" rtlCol="0">
              <a:spAutoFit/>
            </a:bodyPr>
            <a:lstStyle/>
            <a:p>
              <a:pPr algn="ctr"/>
              <a:r>
                <a:rPr lang="ja-JP" altLang="en-US" sz="4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分類</a:t>
              </a:r>
              <a:endParaRPr kumimoji="1" lang="ja-JP" altLang="en-US" sz="4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BD58A5E9-680A-CBD9-8DC9-77EA14390164}"/>
                </a:ext>
              </a:extLst>
            </p:cNvPr>
            <p:cNvSpPr txBox="1"/>
            <p:nvPr/>
          </p:nvSpPr>
          <p:spPr>
            <a:xfrm>
              <a:off x="1015182" y="2856512"/>
              <a:ext cx="1620957" cy="523220"/>
            </a:xfrm>
            <a:prstGeom prst="rect">
              <a:avLst/>
            </a:prstGeom>
            <a:noFill/>
          </p:spPr>
          <p:txBody>
            <a:bodyPr wrap="none" rtlCol="0">
              <a:spAutoFit/>
            </a:bodyPr>
            <a:lstStyle/>
            <a:p>
              <a:pPr algn="ctr"/>
              <a:r>
                <a:rPr kumimoji="1"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類似傾向を見つけ</a:t>
              </a:r>
              <a:endParaRPr kumimoji="1"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グループに分ける</a:t>
              </a:r>
              <a:endParaRPr kumimoji="1"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497B8E0D-8673-FFF3-6D44-94F2B4AA98F5}"/>
                </a:ext>
              </a:extLst>
            </p:cNvPr>
            <p:cNvSpPr txBox="1"/>
            <p:nvPr/>
          </p:nvSpPr>
          <p:spPr>
            <a:xfrm>
              <a:off x="3648398" y="967789"/>
              <a:ext cx="1877438" cy="769441"/>
            </a:xfrm>
            <a:prstGeom prst="rect">
              <a:avLst/>
            </a:prstGeom>
            <a:noFill/>
          </p:spPr>
          <p:txBody>
            <a:bodyPr wrap="none" rtlCol="0">
              <a:spAutoFit/>
            </a:bodyPr>
            <a:lstStyle/>
            <a:p>
              <a:pPr algn="ctr"/>
              <a:r>
                <a:rPr lang="ja-JP" altLang="en-US" sz="4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可視化</a:t>
              </a:r>
              <a:endParaRPr kumimoji="1" lang="ja-JP" altLang="en-US" sz="4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FBC8F3A7-E83A-64F3-507F-01A2D63B18D8}"/>
                </a:ext>
              </a:extLst>
            </p:cNvPr>
            <p:cNvSpPr txBox="1"/>
            <p:nvPr/>
          </p:nvSpPr>
          <p:spPr>
            <a:xfrm>
              <a:off x="3866406" y="1568744"/>
              <a:ext cx="1441420" cy="523220"/>
            </a:xfrm>
            <a:prstGeom prst="rect">
              <a:avLst/>
            </a:prstGeom>
            <a:noFill/>
          </p:spPr>
          <p:txBody>
            <a:bodyPr wrap="none" rtlCol="0">
              <a:spAutoFit/>
            </a:bodyPr>
            <a:lstStyle/>
            <a:p>
              <a:pPr algn="ctr"/>
              <a:r>
                <a:rPr kumimoji="1"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関連性を見つけ</a:t>
              </a:r>
              <a:endParaRPr kumimoji="1"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分かり易く表現</a:t>
              </a:r>
              <a:endParaRPr kumimoji="1"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88592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down)">
                                      <p:cBhvr>
                                        <p:cTn id="16" dur="500"/>
                                        <p:tgtEl>
                                          <p:spTgt spid="38"/>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p:cTn id="28" dur="500" fill="hold"/>
                                        <p:tgtEl>
                                          <p:spTgt spid="35"/>
                                        </p:tgtEl>
                                        <p:attrNameLst>
                                          <p:attrName>ppt_w</p:attrName>
                                        </p:attrNameLst>
                                      </p:cBhvr>
                                      <p:tavLst>
                                        <p:tav tm="0">
                                          <p:val>
                                            <p:fltVal val="0"/>
                                          </p:val>
                                        </p:tav>
                                        <p:tav tm="100000">
                                          <p:val>
                                            <p:strVal val="#ppt_w"/>
                                          </p:val>
                                        </p:tav>
                                      </p:tavLst>
                                    </p:anim>
                                    <p:anim calcmode="lin" valueType="num">
                                      <p:cBhvr>
                                        <p:cTn id="29" dur="500" fill="hold"/>
                                        <p:tgtEl>
                                          <p:spTgt spid="35"/>
                                        </p:tgtEl>
                                        <p:attrNameLst>
                                          <p:attrName>ppt_h</p:attrName>
                                        </p:attrNameLst>
                                      </p:cBhvr>
                                      <p:tavLst>
                                        <p:tav tm="0">
                                          <p:val>
                                            <p:fltVal val="0"/>
                                          </p:val>
                                        </p:tav>
                                        <p:tav tm="100000">
                                          <p:val>
                                            <p:strVal val="#ppt_h"/>
                                          </p:val>
                                        </p:tav>
                                      </p:tavLst>
                                    </p:anim>
                                    <p:animEffect transition="in" filter="fade">
                                      <p:cBhvr>
                                        <p:cTn id="3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52E35E-9539-2B10-E21D-4308C81DD9EB}"/>
              </a:ext>
            </a:extLst>
          </p:cNvPr>
          <p:cNvSpPr>
            <a:spLocks noGrp="1"/>
          </p:cNvSpPr>
          <p:nvPr>
            <p:ph type="title"/>
          </p:nvPr>
        </p:nvSpPr>
        <p:spPr/>
        <p:txBody>
          <a:bodyPr/>
          <a:lstStyle/>
          <a:p>
            <a:r>
              <a:rPr kumimoji="1" lang="en-US" altLang="ja-JP" dirty="0"/>
              <a:t>IT</a:t>
            </a:r>
            <a:r>
              <a:rPr kumimoji="1" lang="ja-JP" altLang="en-US"/>
              <a:t>と</a:t>
            </a:r>
            <a:r>
              <a:rPr kumimoji="1" lang="en-US" altLang="ja-JP" dirty="0"/>
              <a:t>AI</a:t>
            </a:r>
            <a:r>
              <a:rPr kumimoji="1" lang="ja-JP" altLang="en-US"/>
              <a:t>の適用範囲の拡大</a:t>
            </a:r>
          </a:p>
        </p:txBody>
      </p:sp>
      <p:sp>
        <p:nvSpPr>
          <p:cNvPr id="3" name="正方形/長方形 2">
            <a:extLst>
              <a:ext uri="{FF2B5EF4-FFF2-40B4-BE49-F238E27FC236}">
                <a16:creationId xmlns:a16="http://schemas.microsoft.com/office/drawing/2014/main" id="{696BFD4A-5D8E-281D-6CE4-468A91481D39}"/>
              </a:ext>
            </a:extLst>
          </p:cNvPr>
          <p:cNvSpPr/>
          <p:nvPr/>
        </p:nvSpPr>
        <p:spPr>
          <a:xfrm>
            <a:off x="871728" y="1011936"/>
            <a:ext cx="7400544" cy="1450848"/>
          </a:xfrm>
          <a:prstGeom prst="rect">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3332450E-39C2-BADE-9CD6-E50F01D18C84}"/>
              </a:ext>
            </a:extLst>
          </p:cNvPr>
          <p:cNvSpPr/>
          <p:nvPr/>
        </p:nvSpPr>
        <p:spPr>
          <a:xfrm>
            <a:off x="871728" y="2462784"/>
            <a:ext cx="7400544" cy="1450848"/>
          </a:xfrm>
          <a:prstGeom prst="rect">
            <a:avLst/>
          </a:prstGeom>
          <a:solidFill>
            <a:schemeClr val="accent3"/>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A4149DCE-EA11-22D1-6EEC-E9BFD398761B}"/>
              </a:ext>
            </a:extLst>
          </p:cNvPr>
          <p:cNvSpPr/>
          <p:nvPr/>
        </p:nvSpPr>
        <p:spPr>
          <a:xfrm>
            <a:off x="871728" y="3913632"/>
            <a:ext cx="7400544" cy="1450848"/>
          </a:xfrm>
          <a:prstGeom prst="rect">
            <a:avLst/>
          </a:prstGeom>
          <a:solidFill>
            <a:srgbClr val="92D05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13A18680-489A-4E89-B000-8722CA3EAE43}"/>
              </a:ext>
            </a:extLst>
          </p:cNvPr>
          <p:cNvSpPr/>
          <p:nvPr/>
        </p:nvSpPr>
        <p:spPr>
          <a:xfrm>
            <a:off x="2379014" y="1011936"/>
            <a:ext cx="1926336" cy="5108448"/>
          </a:xfrm>
          <a:prstGeom prst="rect">
            <a:avLst/>
          </a:prstGeom>
          <a:solidFill>
            <a:srgbClr val="0432FF">
              <a:alpha val="15952"/>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A74944A2-FEF7-540F-8F81-AF362C0CE2BA}"/>
              </a:ext>
            </a:extLst>
          </p:cNvPr>
          <p:cNvSpPr/>
          <p:nvPr/>
        </p:nvSpPr>
        <p:spPr>
          <a:xfrm>
            <a:off x="4377133" y="993464"/>
            <a:ext cx="1926336" cy="5108448"/>
          </a:xfrm>
          <a:prstGeom prst="rect">
            <a:avLst/>
          </a:prstGeom>
          <a:solidFill>
            <a:srgbClr val="0432FF">
              <a:alpha val="15952"/>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7A0CD411-365B-505E-F04D-F1CDCC0F53F7}"/>
              </a:ext>
            </a:extLst>
          </p:cNvPr>
          <p:cNvSpPr/>
          <p:nvPr/>
        </p:nvSpPr>
        <p:spPr>
          <a:xfrm>
            <a:off x="6370388" y="993464"/>
            <a:ext cx="1926336" cy="5108448"/>
          </a:xfrm>
          <a:prstGeom prst="rect">
            <a:avLst/>
          </a:prstGeom>
          <a:solidFill>
            <a:srgbClr val="0432FF">
              <a:alpha val="15952"/>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2424BA30-57EF-E455-1818-25784571FFAF}"/>
              </a:ext>
            </a:extLst>
          </p:cNvPr>
          <p:cNvSpPr txBox="1"/>
          <p:nvPr/>
        </p:nvSpPr>
        <p:spPr>
          <a:xfrm>
            <a:off x="2894034" y="5584547"/>
            <a:ext cx="954108" cy="400110"/>
          </a:xfrm>
          <a:prstGeom prst="rect">
            <a:avLst/>
          </a:prstGeom>
          <a:noFill/>
        </p:spPr>
        <p:txBody>
          <a:bodyPr wrap="none" rtlCol="0">
            <a:spAutoFit/>
          </a:bodyPr>
          <a:lstStyle/>
          <a:p>
            <a:pPr algn="ctr"/>
            <a:r>
              <a:rPr kumimoji="1" lang="ja-JP" altLang="en-US" sz="2000">
                <a:solidFill>
                  <a:srgbClr val="0070C0"/>
                </a:solidFill>
                <a:latin typeface="Meiryo" panose="020B0604030504040204" pitchFamily="34" charset="-128"/>
                <a:ea typeface="Meiryo" panose="020B0604030504040204" pitchFamily="34" charset="-128"/>
              </a:rPr>
              <a:t>小さい</a:t>
            </a:r>
          </a:p>
        </p:txBody>
      </p:sp>
      <p:sp>
        <p:nvSpPr>
          <p:cNvPr id="12" name="テキスト ボックス 11">
            <a:extLst>
              <a:ext uri="{FF2B5EF4-FFF2-40B4-BE49-F238E27FC236}">
                <a16:creationId xmlns:a16="http://schemas.microsoft.com/office/drawing/2014/main" id="{05C17CD9-B2C7-DD1D-35AA-E355FFC3171C}"/>
              </a:ext>
            </a:extLst>
          </p:cNvPr>
          <p:cNvSpPr txBox="1"/>
          <p:nvPr/>
        </p:nvSpPr>
        <p:spPr>
          <a:xfrm>
            <a:off x="6832050" y="5585158"/>
            <a:ext cx="954107" cy="400110"/>
          </a:xfrm>
          <a:prstGeom prst="rect">
            <a:avLst/>
          </a:prstGeom>
          <a:noFill/>
        </p:spPr>
        <p:txBody>
          <a:bodyPr wrap="none" rtlCol="0">
            <a:spAutoFit/>
          </a:bodyPr>
          <a:lstStyle/>
          <a:p>
            <a:pPr algn="ctr"/>
            <a:r>
              <a:rPr kumimoji="1" lang="ja-JP" altLang="en-US" sz="2000">
                <a:solidFill>
                  <a:srgbClr val="0070C0"/>
                </a:solidFill>
                <a:latin typeface="Meiryo" panose="020B0604030504040204" pitchFamily="34" charset="-128"/>
                <a:ea typeface="Meiryo" panose="020B0604030504040204" pitchFamily="34" charset="-128"/>
              </a:rPr>
              <a:t>大きい</a:t>
            </a:r>
          </a:p>
        </p:txBody>
      </p:sp>
      <p:sp>
        <p:nvSpPr>
          <p:cNvPr id="13" name="テキスト ボックス 12">
            <a:extLst>
              <a:ext uri="{FF2B5EF4-FFF2-40B4-BE49-F238E27FC236}">
                <a16:creationId xmlns:a16="http://schemas.microsoft.com/office/drawing/2014/main" id="{4543E098-874F-0081-EE35-0424B8F12FE0}"/>
              </a:ext>
            </a:extLst>
          </p:cNvPr>
          <p:cNvSpPr txBox="1"/>
          <p:nvPr/>
        </p:nvSpPr>
        <p:spPr>
          <a:xfrm>
            <a:off x="4997378" y="5585158"/>
            <a:ext cx="697627" cy="400110"/>
          </a:xfrm>
          <a:prstGeom prst="rect">
            <a:avLst/>
          </a:prstGeom>
          <a:noFill/>
        </p:spPr>
        <p:txBody>
          <a:bodyPr wrap="none" rtlCol="0">
            <a:spAutoFit/>
          </a:bodyPr>
          <a:lstStyle/>
          <a:p>
            <a:pPr algn="ctr"/>
            <a:r>
              <a:rPr kumimoji="1" lang="ja-JP" altLang="en-US" sz="2000">
                <a:solidFill>
                  <a:srgbClr val="0070C0"/>
                </a:solidFill>
                <a:latin typeface="Meiryo" panose="020B0604030504040204" pitchFamily="34" charset="-128"/>
                <a:ea typeface="Meiryo" panose="020B0604030504040204" pitchFamily="34" charset="-128"/>
              </a:rPr>
              <a:t>中間</a:t>
            </a:r>
          </a:p>
        </p:txBody>
      </p:sp>
      <p:sp>
        <p:nvSpPr>
          <p:cNvPr id="14" name="テキスト ボックス 13">
            <a:extLst>
              <a:ext uri="{FF2B5EF4-FFF2-40B4-BE49-F238E27FC236}">
                <a16:creationId xmlns:a16="http://schemas.microsoft.com/office/drawing/2014/main" id="{721CB5FD-5981-0EA4-361F-483F33CEC44A}"/>
              </a:ext>
            </a:extLst>
          </p:cNvPr>
          <p:cNvSpPr txBox="1"/>
          <p:nvPr/>
        </p:nvSpPr>
        <p:spPr>
          <a:xfrm>
            <a:off x="1042169" y="4454390"/>
            <a:ext cx="1107996"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共に</a:t>
            </a:r>
            <a:r>
              <a:rPr lang="ja-JP" altLang="en-US">
                <a:solidFill>
                  <a:schemeClr val="bg1"/>
                </a:solidFill>
                <a:latin typeface="Meiryo" panose="020B0604030504040204" pitchFamily="34" charset="-128"/>
                <a:ea typeface="Meiryo" panose="020B0604030504040204" pitchFamily="34" charset="-128"/>
              </a:rPr>
              <a:t>定型</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FB5F9127-77A8-D26E-C39B-A8FBCF1C63F1}"/>
              </a:ext>
            </a:extLst>
          </p:cNvPr>
          <p:cNvSpPr txBox="1"/>
          <p:nvPr/>
        </p:nvSpPr>
        <p:spPr>
          <a:xfrm>
            <a:off x="903263" y="2964442"/>
            <a:ext cx="1458958" cy="369332"/>
          </a:xfrm>
          <a:prstGeom prst="rect">
            <a:avLst/>
          </a:prstGeom>
          <a:noFill/>
        </p:spPr>
        <p:txBody>
          <a:bodyPr wrap="squar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組合せ</a:t>
            </a:r>
          </a:p>
        </p:txBody>
      </p:sp>
      <p:sp>
        <p:nvSpPr>
          <p:cNvPr id="16" name="テキスト ボックス 15">
            <a:extLst>
              <a:ext uri="{FF2B5EF4-FFF2-40B4-BE49-F238E27FC236}">
                <a16:creationId xmlns:a16="http://schemas.microsoft.com/office/drawing/2014/main" id="{7F71B5AC-CDA9-F5E5-8113-FA4640148D35}"/>
              </a:ext>
            </a:extLst>
          </p:cNvPr>
          <p:cNvSpPr txBox="1"/>
          <p:nvPr/>
        </p:nvSpPr>
        <p:spPr>
          <a:xfrm>
            <a:off x="963328" y="1573225"/>
            <a:ext cx="1338828"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共に不</a:t>
            </a:r>
            <a:r>
              <a:rPr lang="ja-JP" altLang="en-US">
                <a:solidFill>
                  <a:schemeClr val="bg1"/>
                </a:solidFill>
                <a:latin typeface="Meiryo" panose="020B0604030504040204" pitchFamily="34" charset="-128"/>
                <a:ea typeface="Meiryo" panose="020B0604030504040204" pitchFamily="34" charset="-128"/>
              </a:rPr>
              <a:t>定型</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C1F3AF70-9DF2-6067-FF2E-717DE3A860AE}"/>
              </a:ext>
            </a:extLst>
          </p:cNvPr>
          <p:cNvSpPr txBox="1"/>
          <p:nvPr/>
        </p:nvSpPr>
        <p:spPr>
          <a:xfrm>
            <a:off x="6986464" y="1271434"/>
            <a:ext cx="646331" cy="923330"/>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芸術</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経営</a:t>
            </a:r>
            <a:endParaRPr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研究</a:t>
            </a:r>
          </a:p>
        </p:txBody>
      </p:sp>
      <p:sp>
        <p:nvSpPr>
          <p:cNvPr id="18" name="テキスト ボックス 17">
            <a:extLst>
              <a:ext uri="{FF2B5EF4-FFF2-40B4-BE49-F238E27FC236}">
                <a16:creationId xmlns:a16="http://schemas.microsoft.com/office/drawing/2014/main" id="{B6FA28CB-0D45-D0A0-FFB6-B0D2270F169D}"/>
              </a:ext>
            </a:extLst>
          </p:cNvPr>
          <p:cNvSpPr txBox="1"/>
          <p:nvPr/>
        </p:nvSpPr>
        <p:spPr>
          <a:xfrm>
            <a:off x="4997378" y="2750875"/>
            <a:ext cx="646331" cy="923330"/>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教育</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営業</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調査</a:t>
            </a:r>
            <a:endParaRPr lang="en-US" altLang="ja-JP" dirty="0">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89495498-1243-5F73-3E38-65C4041C166F}"/>
              </a:ext>
            </a:extLst>
          </p:cNvPr>
          <p:cNvSpPr txBox="1"/>
          <p:nvPr/>
        </p:nvSpPr>
        <p:spPr>
          <a:xfrm>
            <a:off x="6749009" y="4304386"/>
            <a:ext cx="1107996" cy="646331"/>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挨拶</a:t>
            </a:r>
            <a:endParaRPr kumimoji="1" lang="en-US" altLang="ja-JP" dirty="0">
              <a:solidFill>
                <a:schemeClr val="bg1"/>
              </a:solidFill>
              <a:latin typeface="Meiryo" panose="020B0604030504040204" pitchFamily="34" charset="-128"/>
              <a:ea typeface="Meiryo" panose="020B0604030504040204" pitchFamily="34" charset="-128"/>
            </a:endParaRPr>
          </a:p>
          <a:p>
            <a:r>
              <a:rPr lang="ja-JP" altLang="en-US">
                <a:solidFill>
                  <a:schemeClr val="bg1"/>
                </a:solidFill>
                <a:latin typeface="Meiryo" panose="020B0604030504040204" pitchFamily="34" charset="-128"/>
                <a:ea typeface="Meiryo" panose="020B0604030504040204" pitchFamily="34" charset="-128"/>
              </a:rPr>
              <a:t>社交儀礼</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A9EF59C6-2D9A-A848-E243-FC432E36C8F7}"/>
              </a:ext>
            </a:extLst>
          </p:cNvPr>
          <p:cNvSpPr txBox="1"/>
          <p:nvPr/>
        </p:nvSpPr>
        <p:spPr>
          <a:xfrm>
            <a:off x="4712359" y="4224475"/>
            <a:ext cx="1281120" cy="738664"/>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報告業務</a:t>
            </a:r>
            <a:endParaRPr kumimoji="1" lang="en-US" altLang="ja-JP"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l"/>
            </a:pPr>
            <a:r>
              <a:rPr kumimoji="1" lang="ja-JP" altLang="en-US" sz="1200">
                <a:solidFill>
                  <a:schemeClr val="bg1"/>
                </a:solidFill>
                <a:latin typeface="Meiryo" panose="020B0604030504040204" pitchFamily="34" charset="-128"/>
                <a:ea typeface="Meiryo" panose="020B0604030504040204" pitchFamily="34" charset="-128"/>
              </a:rPr>
              <a:t>統計レポート</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日報・週報</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46A1578D-3A1B-685A-91AB-3B006F68824B}"/>
              </a:ext>
            </a:extLst>
          </p:cNvPr>
          <p:cNvSpPr txBox="1"/>
          <p:nvPr/>
        </p:nvSpPr>
        <p:spPr>
          <a:xfrm>
            <a:off x="2463293" y="4062709"/>
            <a:ext cx="1800493" cy="1200329"/>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旧来型</a:t>
            </a:r>
            <a:r>
              <a:rPr kumimoji="1" lang="en-US" altLang="ja-JP" dirty="0">
                <a:solidFill>
                  <a:schemeClr val="bg1"/>
                </a:solidFill>
                <a:latin typeface="Meiryo" panose="020B0604030504040204" pitchFamily="34" charset="-128"/>
                <a:ea typeface="Meiryo" panose="020B0604030504040204" pitchFamily="34" charset="-128"/>
              </a:rPr>
              <a:t>SYS</a:t>
            </a:r>
            <a:r>
              <a:rPr kumimoji="1" lang="ja-JP" altLang="en-US">
                <a:solidFill>
                  <a:schemeClr val="bg1"/>
                </a:solidFill>
                <a:latin typeface="Meiryo" panose="020B0604030504040204" pitchFamily="34" charset="-128"/>
                <a:ea typeface="Meiryo" panose="020B0604030504040204" pitchFamily="34" charset="-128"/>
              </a:rPr>
              <a:t>開発</a:t>
            </a:r>
            <a:endParaRPr kumimoji="1" lang="en-US" altLang="ja-JP" dirty="0">
              <a:solidFill>
                <a:schemeClr val="bg1"/>
              </a:solidFill>
              <a:latin typeface="Meiryo" panose="020B0604030504040204" pitchFamily="34" charset="-128"/>
              <a:ea typeface="Meiryo" panose="020B0604030504040204" pitchFamily="34" charset="-128"/>
            </a:endParaRPr>
          </a:p>
          <a:p>
            <a:r>
              <a:rPr lang="ja-JP" altLang="en-US">
                <a:solidFill>
                  <a:schemeClr val="bg1"/>
                </a:solidFill>
                <a:latin typeface="Meiryo" panose="020B0604030504040204" pitchFamily="34" charset="-128"/>
                <a:ea typeface="Meiryo" panose="020B0604030504040204" pitchFamily="34" charset="-128"/>
              </a:rPr>
              <a:t>ルーチンワーク</a:t>
            </a:r>
            <a:endParaRPr lang="en-US" altLang="ja-JP"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帳票・伝票処理</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倉庫業務</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一部工場業務など</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865BF51F-F15C-FBEC-DFC5-723C4FDA7ACB}"/>
              </a:ext>
            </a:extLst>
          </p:cNvPr>
          <p:cNvSpPr txBox="1"/>
          <p:nvPr/>
        </p:nvSpPr>
        <p:spPr>
          <a:xfrm>
            <a:off x="2529104" y="1360378"/>
            <a:ext cx="1729961" cy="2308324"/>
          </a:xfrm>
          <a:prstGeom prst="rect">
            <a:avLst/>
          </a:prstGeom>
          <a:noFill/>
        </p:spPr>
        <p:txBody>
          <a:bodyPr wrap="none" rtlCol="0">
            <a:spAutoFit/>
          </a:bodyPr>
          <a:lstStyle/>
          <a:p>
            <a:r>
              <a:rPr lang="ja-JP" altLang="en-US">
                <a:solidFill>
                  <a:schemeClr val="bg1"/>
                </a:solidFill>
                <a:latin typeface="Meiryo" panose="020B0604030504040204" pitchFamily="34" charset="-128"/>
                <a:ea typeface="Meiryo" panose="020B0604030504040204" pitchFamily="34" charset="-128"/>
              </a:rPr>
              <a:t>士業業務</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400">
                <a:solidFill>
                  <a:schemeClr val="bg1"/>
                </a:solidFill>
                <a:latin typeface="Meiryo" panose="020B0604030504040204" pitchFamily="34" charset="-128"/>
                <a:ea typeface="Meiryo" panose="020B0604030504040204" pitchFamily="34" charset="-128"/>
              </a:rPr>
              <a:t>弁護士</a:t>
            </a:r>
            <a:endParaRPr kumimoji="1"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会計士</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弁理士</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税理士</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司法書士</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行政書士</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社会保険労務士</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土地家屋調査士</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海事代理士</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F658D69A-9363-FB17-92A6-CE2A0DECA676}"/>
              </a:ext>
            </a:extLst>
          </p:cNvPr>
          <p:cNvSpPr txBox="1"/>
          <p:nvPr/>
        </p:nvSpPr>
        <p:spPr>
          <a:xfrm>
            <a:off x="4439849" y="1119641"/>
            <a:ext cx="1826141" cy="1323439"/>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デザイン</a:t>
            </a:r>
            <a:endParaRPr kumimoji="1" lang="en-US" altLang="ja-JP" sz="1600" dirty="0">
              <a:solidFill>
                <a:schemeClr val="bg1"/>
              </a:solidFill>
              <a:latin typeface="Meiryo" panose="020B0604030504040204" pitchFamily="34" charset="-128"/>
              <a:ea typeface="Meiryo" panose="020B0604030504040204" pitchFamily="34" charset="-128"/>
            </a:endParaRPr>
          </a:p>
          <a:p>
            <a:r>
              <a:rPr kumimoji="1" lang="ja-JP" altLang="en-US" sz="1600">
                <a:solidFill>
                  <a:schemeClr val="bg1"/>
                </a:solidFill>
                <a:latin typeface="Meiryo" panose="020B0604030504040204" pitchFamily="34" charset="-128"/>
                <a:ea typeface="Meiryo" panose="020B0604030504040204" pitchFamily="34" charset="-128"/>
              </a:rPr>
              <a:t>コンサルティング</a:t>
            </a:r>
            <a:endParaRPr kumimoji="1" lang="en-US" altLang="ja-JP" sz="1600" dirty="0">
              <a:solidFill>
                <a:schemeClr val="bg1"/>
              </a:solidFill>
              <a:latin typeface="Meiryo" panose="020B0604030504040204" pitchFamily="34" charset="-128"/>
              <a:ea typeface="Meiryo" panose="020B0604030504040204" pitchFamily="34" charset="-128"/>
            </a:endParaRPr>
          </a:p>
          <a:p>
            <a:r>
              <a:rPr lang="ja-JP" altLang="en-US" sz="1600">
                <a:solidFill>
                  <a:schemeClr val="bg1"/>
                </a:solidFill>
                <a:latin typeface="Meiryo" panose="020B0604030504040204" pitchFamily="34" charset="-128"/>
                <a:ea typeface="Meiryo" panose="020B0604030504040204" pitchFamily="34" charset="-128"/>
              </a:rPr>
              <a:t>アジャイル開発</a:t>
            </a:r>
            <a:endParaRPr lang="en-US" altLang="ja-JP" sz="1600" dirty="0">
              <a:solidFill>
                <a:schemeClr val="bg1"/>
              </a:solidFill>
              <a:latin typeface="Meiryo" panose="020B0604030504040204" pitchFamily="34" charset="-128"/>
              <a:ea typeface="Meiryo" panose="020B0604030504040204" pitchFamily="34" charset="-128"/>
            </a:endParaRPr>
          </a:p>
          <a:p>
            <a:r>
              <a:rPr lang="ja-JP" altLang="en-US" sz="1600">
                <a:solidFill>
                  <a:schemeClr val="bg1"/>
                </a:solidFill>
                <a:latin typeface="Meiryo" panose="020B0604030504040204" pitchFamily="34" charset="-128"/>
                <a:ea typeface="Meiryo" panose="020B0604030504040204" pitchFamily="34" charset="-128"/>
              </a:rPr>
              <a:t>新規事業開発</a:t>
            </a:r>
            <a:endParaRPr lang="en-US" altLang="ja-JP" sz="1600" dirty="0">
              <a:solidFill>
                <a:schemeClr val="bg1"/>
              </a:solidFill>
              <a:latin typeface="Meiryo" panose="020B0604030504040204" pitchFamily="34" charset="-128"/>
              <a:ea typeface="Meiryo" panose="020B0604030504040204" pitchFamily="34" charset="-128"/>
            </a:endParaRPr>
          </a:p>
          <a:p>
            <a:r>
              <a:rPr lang="ja-JP" altLang="en-US" sz="1600">
                <a:solidFill>
                  <a:schemeClr val="bg1"/>
                </a:solidFill>
                <a:latin typeface="Meiryo" panose="020B0604030504040204" pitchFamily="34" charset="-128"/>
                <a:ea typeface="Meiryo" panose="020B0604030504040204" pitchFamily="34" charset="-128"/>
              </a:rPr>
              <a:t>製品開発</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FA532876-5596-A885-732C-8E6F28063E52}"/>
              </a:ext>
            </a:extLst>
          </p:cNvPr>
          <p:cNvSpPr txBox="1"/>
          <p:nvPr/>
        </p:nvSpPr>
        <p:spPr>
          <a:xfrm>
            <a:off x="6640216" y="2998825"/>
            <a:ext cx="1338828"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広告・宣伝</a:t>
            </a:r>
            <a:endParaRPr kumimoji="1" lang="en-US" altLang="ja-JP" dirty="0">
              <a:solidFill>
                <a:schemeClr val="bg1"/>
              </a:solidFill>
              <a:latin typeface="Meiryo" panose="020B0604030504040204" pitchFamily="34" charset="-128"/>
              <a:ea typeface="Meiryo" panose="020B0604030504040204" pitchFamily="34" charset="-128"/>
            </a:endParaRPr>
          </a:p>
        </p:txBody>
      </p:sp>
      <p:cxnSp>
        <p:nvCxnSpPr>
          <p:cNvPr id="27" name="直線矢印コネクタ 26">
            <a:extLst>
              <a:ext uri="{FF2B5EF4-FFF2-40B4-BE49-F238E27FC236}">
                <a16:creationId xmlns:a16="http://schemas.microsoft.com/office/drawing/2014/main" id="{EE11AD94-125E-3D76-E75D-65503D4B40B0}"/>
              </a:ext>
            </a:extLst>
          </p:cNvPr>
          <p:cNvCxnSpPr/>
          <p:nvPr/>
        </p:nvCxnSpPr>
        <p:spPr>
          <a:xfrm flipV="1">
            <a:off x="558599" y="969264"/>
            <a:ext cx="0" cy="4395216"/>
          </a:xfrm>
          <a:prstGeom prst="straightConnector1">
            <a:avLst/>
          </a:prstGeom>
          <a:ln>
            <a:solidFill>
              <a:schemeClr val="accent3">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テキスト ボックス 9">
            <a:extLst>
              <a:ext uri="{FF2B5EF4-FFF2-40B4-BE49-F238E27FC236}">
                <a16:creationId xmlns:a16="http://schemas.microsoft.com/office/drawing/2014/main" id="{48430F48-B5E3-608D-07F1-B9FAFB6E549B}"/>
              </a:ext>
            </a:extLst>
          </p:cNvPr>
          <p:cNvSpPr txBox="1"/>
          <p:nvPr/>
        </p:nvSpPr>
        <p:spPr>
          <a:xfrm>
            <a:off x="334324" y="2312792"/>
            <a:ext cx="461665" cy="1708160"/>
          </a:xfrm>
          <a:prstGeom prst="rect">
            <a:avLst/>
          </a:prstGeom>
          <a:solidFill>
            <a:schemeClr val="bg1"/>
          </a:solidFill>
        </p:spPr>
        <p:txBody>
          <a:bodyPr vert="eaVert" wrap="none" rtlCol="0">
            <a:spAutoFit/>
          </a:bodyPr>
          <a:lstStyle/>
          <a:p>
            <a:pPr algn="ctr"/>
            <a:r>
              <a:rPr kumimoji="1" lang="ja-JP" altLang="en-US">
                <a:solidFill>
                  <a:schemeClr val="accent3">
                    <a:lumMod val="50000"/>
                  </a:schemeClr>
                </a:solidFill>
                <a:latin typeface="Meiryo" panose="020B0604030504040204" pitchFamily="34" charset="-128"/>
                <a:ea typeface="Meiryo" panose="020B0604030504040204" pitchFamily="34" charset="-128"/>
              </a:rPr>
              <a:t>入出力の複雑度</a:t>
            </a:r>
          </a:p>
        </p:txBody>
      </p:sp>
      <p:cxnSp>
        <p:nvCxnSpPr>
          <p:cNvPr id="28" name="直線矢印コネクタ 27">
            <a:extLst>
              <a:ext uri="{FF2B5EF4-FFF2-40B4-BE49-F238E27FC236}">
                <a16:creationId xmlns:a16="http://schemas.microsoft.com/office/drawing/2014/main" id="{A2FAED7F-0E0D-7450-19D0-D711483B7D60}"/>
              </a:ext>
            </a:extLst>
          </p:cNvPr>
          <p:cNvCxnSpPr>
            <a:cxnSpLocks/>
          </p:cNvCxnSpPr>
          <p:nvPr/>
        </p:nvCxnSpPr>
        <p:spPr>
          <a:xfrm>
            <a:off x="2407920" y="6313670"/>
            <a:ext cx="5858256" cy="3048"/>
          </a:xfrm>
          <a:prstGeom prst="straightConnector1">
            <a:avLst/>
          </a:prstGeom>
          <a:ln>
            <a:solidFill>
              <a:schemeClr val="accent3">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テキスト ボックス 8">
            <a:extLst>
              <a:ext uri="{FF2B5EF4-FFF2-40B4-BE49-F238E27FC236}">
                <a16:creationId xmlns:a16="http://schemas.microsoft.com/office/drawing/2014/main" id="{02ACF8ED-E883-F0E1-4BA5-DAC23FE02656}"/>
              </a:ext>
            </a:extLst>
          </p:cNvPr>
          <p:cNvSpPr txBox="1"/>
          <p:nvPr/>
        </p:nvSpPr>
        <p:spPr>
          <a:xfrm>
            <a:off x="4439849" y="6196191"/>
            <a:ext cx="1800493" cy="369332"/>
          </a:xfrm>
          <a:prstGeom prst="rect">
            <a:avLst/>
          </a:prstGeom>
          <a:solidFill>
            <a:schemeClr val="bg1"/>
          </a:solidFill>
        </p:spPr>
        <p:txBody>
          <a:bodyPr wrap="squar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曖昧さの許容度</a:t>
            </a:r>
          </a:p>
        </p:txBody>
      </p:sp>
      <p:grpSp>
        <p:nvGrpSpPr>
          <p:cNvPr id="46" name="グループ化 45">
            <a:extLst>
              <a:ext uri="{FF2B5EF4-FFF2-40B4-BE49-F238E27FC236}">
                <a16:creationId xmlns:a16="http://schemas.microsoft.com/office/drawing/2014/main" id="{5D548C7A-803F-187B-C5EF-024D91BA90DA}"/>
              </a:ext>
            </a:extLst>
          </p:cNvPr>
          <p:cNvGrpSpPr/>
          <p:nvPr/>
        </p:nvGrpSpPr>
        <p:grpSpPr>
          <a:xfrm>
            <a:off x="2407920" y="3933336"/>
            <a:ext cx="1913556" cy="1403017"/>
            <a:chOff x="2407920" y="3933336"/>
            <a:chExt cx="1913556" cy="1403017"/>
          </a:xfrm>
        </p:grpSpPr>
        <p:sp>
          <p:nvSpPr>
            <p:cNvPr id="26" name="正方形/長方形 25">
              <a:extLst>
                <a:ext uri="{FF2B5EF4-FFF2-40B4-BE49-F238E27FC236}">
                  <a16:creationId xmlns:a16="http://schemas.microsoft.com/office/drawing/2014/main" id="{CD19B229-13DA-213D-370E-450E50260112}"/>
                </a:ext>
              </a:extLst>
            </p:cNvPr>
            <p:cNvSpPr/>
            <p:nvPr/>
          </p:nvSpPr>
          <p:spPr>
            <a:xfrm>
              <a:off x="2407920" y="3933336"/>
              <a:ext cx="1913556" cy="1403017"/>
            </a:xfrm>
            <a:prstGeom prst="rect">
              <a:avLst/>
            </a:prstGeom>
            <a:solidFill>
              <a:srgbClr val="FFFD78">
                <a:alpha val="45098"/>
              </a:srgbClr>
            </a:solidFill>
            <a:ln>
              <a:solidFill>
                <a:srgbClr val="FFFF00"/>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テキスト ボックス 32">
              <a:extLst>
                <a:ext uri="{FF2B5EF4-FFF2-40B4-BE49-F238E27FC236}">
                  <a16:creationId xmlns:a16="http://schemas.microsoft.com/office/drawing/2014/main" id="{DF4EC589-93F0-90FA-FAC3-B3C346DC9F1C}"/>
                </a:ext>
              </a:extLst>
            </p:cNvPr>
            <p:cNvSpPr txBox="1"/>
            <p:nvPr/>
          </p:nvSpPr>
          <p:spPr>
            <a:xfrm>
              <a:off x="2501246" y="4401263"/>
              <a:ext cx="1681871" cy="523220"/>
            </a:xfrm>
            <a:prstGeom prst="rect">
              <a:avLst/>
            </a:prstGeom>
            <a:noFill/>
          </p:spPr>
          <p:txBody>
            <a:bodyPr wrap="none" rtlCol="0">
              <a:spAutoFit/>
            </a:bodyPr>
            <a:lstStyle/>
            <a:p>
              <a:pPr algn="ctr"/>
              <a:r>
                <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従来型</a:t>
              </a:r>
              <a:r>
                <a:rPr kumimoji="1" lang="en-US" altLang="ja-JP" sz="28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IT</a:t>
              </a:r>
              <a:endPar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47" name="グループ化 46">
            <a:extLst>
              <a:ext uri="{FF2B5EF4-FFF2-40B4-BE49-F238E27FC236}">
                <a16:creationId xmlns:a16="http://schemas.microsoft.com/office/drawing/2014/main" id="{A6649BAE-B09B-78CE-ECBC-A349ED2B2E7F}"/>
              </a:ext>
            </a:extLst>
          </p:cNvPr>
          <p:cNvGrpSpPr/>
          <p:nvPr/>
        </p:nvGrpSpPr>
        <p:grpSpPr>
          <a:xfrm>
            <a:off x="2395728" y="1030224"/>
            <a:ext cx="2901696" cy="4328160"/>
            <a:chOff x="2395728" y="1030224"/>
            <a:chExt cx="2901696" cy="4328160"/>
          </a:xfrm>
        </p:grpSpPr>
        <p:sp>
          <p:nvSpPr>
            <p:cNvPr id="32" name="フリーフォーム 31">
              <a:extLst>
                <a:ext uri="{FF2B5EF4-FFF2-40B4-BE49-F238E27FC236}">
                  <a16:creationId xmlns:a16="http://schemas.microsoft.com/office/drawing/2014/main" id="{875239CA-206D-B651-DEB7-6BD8D947B553}"/>
                </a:ext>
              </a:extLst>
            </p:cNvPr>
            <p:cNvSpPr/>
            <p:nvPr/>
          </p:nvSpPr>
          <p:spPr>
            <a:xfrm>
              <a:off x="2395728" y="1030224"/>
              <a:ext cx="2901696" cy="4328160"/>
            </a:xfrm>
            <a:custGeom>
              <a:avLst/>
              <a:gdLst>
                <a:gd name="connsiteX0" fmla="*/ 12192 w 2901696"/>
                <a:gd name="connsiteY0" fmla="*/ 2871216 h 4328160"/>
                <a:gd name="connsiteX1" fmla="*/ 0 w 2901696"/>
                <a:gd name="connsiteY1" fmla="*/ 0 h 4328160"/>
                <a:gd name="connsiteX2" fmla="*/ 829056 w 2901696"/>
                <a:gd name="connsiteY2" fmla="*/ 6096 h 4328160"/>
                <a:gd name="connsiteX3" fmla="*/ 829056 w 2901696"/>
                <a:gd name="connsiteY3" fmla="*/ 1475232 h 4328160"/>
                <a:gd name="connsiteX4" fmla="*/ 2889504 w 2901696"/>
                <a:gd name="connsiteY4" fmla="*/ 1463040 h 4328160"/>
                <a:gd name="connsiteX5" fmla="*/ 2901696 w 2901696"/>
                <a:gd name="connsiteY5" fmla="*/ 4328160 h 4328160"/>
                <a:gd name="connsiteX6" fmla="*/ 1956816 w 2901696"/>
                <a:gd name="connsiteY6" fmla="*/ 4322064 h 4328160"/>
                <a:gd name="connsiteX7" fmla="*/ 1962912 w 2901696"/>
                <a:gd name="connsiteY7" fmla="*/ 2871216 h 4328160"/>
                <a:gd name="connsiteX8" fmla="*/ 12192 w 2901696"/>
                <a:gd name="connsiteY8" fmla="*/ 2871216 h 432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1696" h="4328160">
                  <a:moveTo>
                    <a:pt x="12192" y="2871216"/>
                  </a:moveTo>
                  <a:lnTo>
                    <a:pt x="0" y="0"/>
                  </a:lnTo>
                  <a:lnTo>
                    <a:pt x="829056" y="6096"/>
                  </a:lnTo>
                  <a:lnTo>
                    <a:pt x="829056" y="1475232"/>
                  </a:lnTo>
                  <a:lnTo>
                    <a:pt x="2889504" y="1463040"/>
                  </a:lnTo>
                  <a:lnTo>
                    <a:pt x="2901696" y="4328160"/>
                  </a:lnTo>
                  <a:lnTo>
                    <a:pt x="1956816" y="4322064"/>
                  </a:lnTo>
                  <a:lnTo>
                    <a:pt x="1962912" y="2871216"/>
                  </a:lnTo>
                  <a:lnTo>
                    <a:pt x="12192" y="2871216"/>
                  </a:lnTo>
                  <a:close/>
                </a:path>
              </a:pathLst>
            </a:custGeom>
            <a:solidFill>
              <a:srgbClr val="EEECE1">
                <a:alpha val="47843"/>
              </a:srgbClr>
            </a:solidFill>
            <a:ln>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a:extLst>
                <a:ext uri="{FF2B5EF4-FFF2-40B4-BE49-F238E27FC236}">
                  <a16:creationId xmlns:a16="http://schemas.microsoft.com/office/drawing/2014/main" id="{FA6C9B6F-10F9-C652-FBE9-A42E5CB0B71D}"/>
                </a:ext>
              </a:extLst>
            </p:cNvPr>
            <p:cNvSpPr txBox="1"/>
            <p:nvPr/>
          </p:nvSpPr>
          <p:spPr>
            <a:xfrm>
              <a:off x="2855798" y="3022938"/>
              <a:ext cx="2069797" cy="523220"/>
            </a:xfrm>
            <a:prstGeom prst="rect">
              <a:avLst/>
            </a:prstGeom>
            <a:noFill/>
          </p:spPr>
          <p:txBody>
            <a:bodyPr wrap="none" rtlCol="0">
              <a:spAutoFit/>
            </a:bodyPr>
            <a:lstStyle/>
            <a:p>
              <a:pPr algn="ctr"/>
              <a:r>
                <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情報整理</a:t>
              </a:r>
              <a:r>
                <a:rPr kumimoji="1" lang="en-US" altLang="ja-JP" sz="28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endPar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48" name="グループ化 47">
            <a:extLst>
              <a:ext uri="{FF2B5EF4-FFF2-40B4-BE49-F238E27FC236}">
                <a16:creationId xmlns:a16="http://schemas.microsoft.com/office/drawing/2014/main" id="{CC01ACAA-54FE-913E-5BBD-D8214A34B35D}"/>
              </a:ext>
            </a:extLst>
          </p:cNvPr>
          <p:cNvGrpSpPr/>
          <p:nvPr/>
        </p:nvGrpSpPr>
        <p:grpSpPr>
          <a:xfrm>
            <a:off x="3261360" y="1042416"/>
            <a:ext cx="4986528" cy="4309872"/>
            <a:chOff x="3261360" y="1042416"/>
            <a:chExt cx="4986528" cy="4309872"/>
          </a:xfrm>
        </p:grpSpPr>
        <p:sp>
          <p:nvSpPr>
            <p:cNvPr id="30" name="フリーフォーム 29">
              <a:extLst>
                <a:ext uri="{FF2B5EF4-FFF2-40B4-BE49-F238E27FC236}">
                  <a16:creationId xmlns:a16="http://schemas.microsoft.com/office/drawing/2014/main" id="{6F1621C9-E041-9007-9144-E9298A487341}"/>
                </a:ext>
              </a:extLst>
            </p:cNvPr>
            <p:cNvSpPr/>
            <p:nvPr/>
          </p:nvSpPr>
          <p:spPr>
            <a:xfrm>
              <a:off x="3261360" y="1042416"/>
              <a:ext cx="4986528" cy="4309872"/>
            </a:xfrm>
            <a:custGeom>
              <a:avLst/>
              <a:gdLst>
                <a:gd name="connsiteX0" fmla="*/ 0 w 3852672"/>
                <a:gd name="connsiteY0" fmla="*/ 0 h 4309872"/>
                <a:gd name="connsiteX1" fmla="*/ 6096 w 3852672"/>
                <a:gd name="connsiteY1" fmla="*/ 1426464 h 4309872"/>
                <a:gd name="connsiteX2" fmla="*/ 932688 w 3852672"/>
                <a:gd name="connsiteY2" fmla="*/ 1420368 h 4309872"/>
                <a:gd name="connsiteX3" fmla="*/ 908304 w 3852672"/>
                <a:gd name="connsiteY3" fmla="*/ 4309872 h 4309872"/>
                <a:gd name="connsiteX4" fmla="*/ 3846576 w 3852672"/>
                <a:gd name="connsiteY4" fmla="*/ 4297680 h 4309872"/>
                <a:gd name="connsiteX5" fmla="*/ 3852672 w 3852672"/>
                <a:gd name="connsiteY5" fmla="*/ 0 h 4309872"/>
                <a:gd name="connsiteX6" fmla="*/ 0 w 3852672"/>
                <a:gd name="connsiteY6" fmla="*/ 0 h 4309872"/>
                <a:gd name="connsiteX0" fmla="*/ 0 w 4980432"/>
                <a:gd name="connsiteY0" fmla="*/ 0 h 4309872"/>
                <a:gd name="connsiteX1" fmla="*/ 1133856 w 4980432"/>
                <a:gd name="connsiteY1" fmla="*/ 1426464 h 4309872"/>
                <a:gd name="connsiteX2" fmla="*/ 2060448 w 4980432"/>
                <a:gd name="connsiteY2" fmla="*/ 1420368 h 4309872"/>
                <a:gd name="connsiteX3" fmla="*/ 2036064 w 4980432"/>
                <a:gd name="connsiteY3" fmla="*/ 4309872 h 4309872"/>
                <a:gd name="connsiteX4" fmla="*/ 4974336 w 4980432"/>
                <a:gd name="connsiteY4" fmla="*/ 4297680 h 4309872"/>
                <a:gd name="connsiteX5" fmla="*/ 4980432 w 4980432"/>
                <a:gd name="connsiteY5" fmla="*/ 0 h 4309872"/>
                <a:gd name="connsiteX6" fmla="*/ 0 w 4980432"/>
                <a:gd name="connsiteY6" fmla="*/ 0 h 4309872"/>
                <a:gd name="connsiteX0" fmla="*/ 6096 w 4986528"/>
                <a:gd name="connsiteY0" fmla="*/ 0 h 4309872"/>
                <a:gd name="connsiteX1" fmla="*/ 0 w 4986528"/>
                <a:gd name="connsiteY1" fmla="*/ 1432560 h 4309872"/>
                <a:gd name="connsiteX2" fmla="*/ 2066544 w 4986528"/>
                <a:gd name="connsiteY2" fmla="*/ 1420368 h 4309872"/>
                <a:gd name="connsiteX3" fmla="*/ 2042160 w 4986528"/>
                <a:gd name="connsiteY3" fmla="*/ 4309872 h 4309872"/>
                <a:gd name="connsiteX4" fmla="*/ 4980432 w 4986528"/>
                <a:gd name="connsiteY4" fmla="*/ 4297680 h 4309872"/>
                <a:gd name="connsiteX5" fmla="*/ 4986528 w 4986528"/>
                <a:gd name="connsiteY5" fmla="*/ 0 h 4309872"/>
                <a:gd name="connsiteX6" fmla="*/ 6096 w 4986528"/>
                <a:gd name="connsiteY6" fmla="*/ 0 h 430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6528" h="4309872">
                  <a:moveTo>
                    <a:pt x="6096" y="0"/>
                  </a:moveTo>
                  <a:lnTo>
                    <a:pt x="0" y="1432560"/>
                  </a:lnTo>
                  <a:lnTo>
                    <a:pt x="2066544" y="1420368"/>
                  </a:lnTo>
                  <a:lnTo>
                    <a:pt x="2042160" y="4309872"/>
                  </a:lnTo>
                  <a:lnTo>
                    <a:pt x="4980432" y="4297680"/>
                  </a:lnTo>
                  <a:lnTo>
                    <a:pt x="4986528" y="0"/>
                  </a:lnTo>
                  <a:lnTo>
                    <a:pt x="6096" y="0"/>
                  </a:lnTo>
                  <a:close/>
                </a:path>
              </a:pathLst>
            </a:custGeom>
            <a:solidFill>
              <a:srgbClr val="F79646">
                <a:alpha val="47059"/>
              </a:srgbClr>
            </a:solidFill>
            <a:ln>
              <a:solidFill>
                <a:srgbClr val="FF7E79"/>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テキスト ボックス 43">
              <a:extLst>
                <a:ext uri="{FF2B5EF4-FFF2-40B4-BE49-F238E27FC236}">
                  <a16:creationId xmlns:a16="http://schemas.microsoft.com/office/drawing/2014/main" id="{D0A833E2-8B83-2B31-6662-0895DAB85200}"/>
                </a:ext>
              </a:extLst>
            </p:cNvPr>
            <p:cNvSpPr txBox="1"/>
            <p:nvPr/>
          </p:nvSpPr>
          <p:spPr>
            <a:xfrm>
              <a:off x="5817448" y="1731462"/>
              <a:ext cx="1351653" cy="523220"/>
            </a:xfrm>
            <a:prstGeom prst="rect">
              <a:avLst/>
            </a:prstGeom>
            <a:noFill/>
          </p:spPr>
          <p:txBody>
            <a:bodyPr wrap="none" rtlCol="0">
              <a:spAutoFit/>
            </a:bodyPr>
            <a:lstStyle/>
            <a:p>
              <a:pPr algn="ctr"/>
              <a:r>
                <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生成</a:t>
              </a:r>
              <a:r>
                <a:rPr kumimoji="1" lang="en-US" altLang="ja-JP" sz="28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endPar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
        <p:nvSpPr>
          <p:cNvPr id="29" name="テキスト ボックス 28">
            <a:extLst>
              <a:ext uri="{FF2B5EF4-FFF2-40B4-BE49-F238E27FC236}">
                <a16:creationId xmlns:a16="http://schemas.microsoft.com/office/drawing/2014/main" id="{9883442C-74E7-CECE-B580-57CBE3BA1817}"/>
              </a:ext>
            </a:extLst>
          </p:cNvPr>
          <p:cNvSpPr txBox="1"/>
          <p:nvPr/>
        </p:nvSpPr>
        <p:spPr>
          <a:xfrm>
            <a:off x="5504688" y="438288"/>
            <a:ext cx="3574115" cy="215444"/>
          </a:xfrm>
          <a:prstGeom prst="rect">
            <a:avLst/>
          </a:prstGeom>
          <a:noFill/>
        </p:spPr>
        <p:txBody>
          <a:bodyPr wrap="square">
            <a:spAutoFit/>
          </a:bodyPr>
          <a:lstStyle/>
          <a:p>
            <a:pPr algn="r"/>
            <a:r>
              <a:rPr lang="ja-JP" altLang="en-US" sz="800" i="0" u="none" strike="noStrike">
                <a:solidFill>
                  <a:srgbClr val="0F1111"/>
                </a:solidFill>
                <a:effectLst/>
                <a:latin typeface="Meiryo" panose="020B0604030504040204" pitchFamily="34" charset="-128"/>
                <a:ea typeface="Meiryo" panose="020B0604030504040204" pitchFamily="34" charset="-128"/>
              </a:rPr>
              <a:t>「</a:t>
            </a:r>
            <a:r>
              <a:rPr lang="en" altLang="ja-JP" sz="800" i="0" u="none" strike="noStrike" dirty="0" err="1">
                <a:solidFill>
                  <a:srgbClr val="0F1111"/>
                </a:solidFill>
                <a:effectLst/>
                <a:latin typeface="Meiryo" panose="020B0604030504040204" pitchFamily="34" charset="-128"/>
                <a:ea typeface="Meiryo" panose="020B0604030504040204" pitchFamily="34" charset="-128"/>
              </a:rPr>
              <a:t>ChatGPT</a:t>
            </a:r>
            <a:r>
              <a:rPr lang="ja-JP" altLang="en-US" sz="800">
                <a:solidFill>
                  <a:srgbClr val="0F1111"/>
                </a:solidFill>
                <a:latin typeface="Meiryo" panose="020B0604030504040204" pitchFamily="34" charset="-128"/>
                <a:ea typeface="Meiryo" panose="020B0604030504040204" pitchFamily="34" charset="-128"/>
              </a:rPr>
              <a:t>攻略・著者：ところてん（</a:t>
            </a:r>
            <a:r>
              <a:rPr lang="en" altLang="ja-JP" sz="800" i="0" dirty="0">
                <a:solidFill>
                  <a:srgbClr val="0F1111"/>
                </a:solidFill>
                <a:effectLst/>
                <a:latin typeface="Meiryo" panose="020B0604030504040204" pitchFamily="34" charset="-128"/>
                <a:ea typeface="Meiryo" panose="020B0604030504040204" pitchFamily="34" charset="-128"/>
              </a:rPr>
              <a:t>KADOKAWA</a:t>
            </a:r>
            <a:r>
              <a:rPr lang="ja-JP" altLang="en-US" sz="800" i="0" u="none" strike="noStrike">
                <a:solidFill>
                  <a:srgbClr val="0F1111"/>
                </a:solidFill>
                <a:effectLst/>
                <a:latin typeface="Meiryo" panose="020B0604030504040204" pitchFamily="34" charset="-128"/>
                <a:ea typeface="Meiryo" panose="020B0604030504040204" pitchFamily="34" charset="-128"/>
              </a:rPr>
              <a:t>）」を参考に改変</a:t>
            </a:r>
            <a:endParaRPr lang="ja-JP" altLang="en-US" sz="800" i="0">
              <a:solidFill>
                <a:srgbClr val="0F1111"/>
              </a:solidFill>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9689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7"/>
                                        </p:tgtEl>
                                        <p:attrNameLst>
                                          <p:attrName>style.visibility</p:attrName>
                                        </p:attrNameLst>
                                      </p:cBhvr>
                                      <p:to>
                                        <p:strVal val="visible"/>
                                      </p:to>
                                    </p:set>
                                    <p:anim calcmode="lin" valueType="num">
                                      <p:cBhvr>
                                        <p:cTn id="14" dur="500" fill="hold"/>
                                        <p:tgtEl>
                                          <p:spTgt spid="47"/>
                                        </p:tgtEl>
                                        <p:attrNameLst>
                                          <p:attrName>ppt_w</p:attrName>
                                        </p:attrNameLst>
                                      </p:cBhvr>
                                      <p:tavLst>
                                        <p:tav tm="0">
                                          <p:val>
                                            <p:fltVal val="0"/>
                                          </p:val>
                                        </p:tav>
                                        <p:tav tm="100000">
                                          <p:val>
                                            <p:strVal val="#ppt_w"/>
                                          </p:val>
                                        </p:tav>
                                      </p:tavLst>
                                    </p:anim>
                                    <p:anim calcmode="lin" valueType="num">
                                      <p:cBhvr>
                                        <p:cTn id="15" dur="500" fill="hold"/>
                                        <p:tgtEl>
                                          <p:spTgt spid="47"/>
                                        </p:tgtEl>
                                        <p:attrNameLst>
                                          <p:attrName>ppt_h</p:attrName>
                                        </p:attrNameLst>
                                      </p:cBhvr>
                                      <p:tavLst>
                                        <p:tav tm="0">
                                          <p:val>
                                            <p:fltVal val="0"/>
                                          </p:val>
                                        </p:tav>
                                        <p:tav tm="100000">
                                          <p:val>
                                            <p:strVal val="#ppt_h"/>
                                          </p:val>
                                        </p:tav>
                                      </p:tavLst>
                                    </p:anim>
                                    <p:animEffect transition="in" filter="fade">
                                      <p:cBhvr>
                                        <p:cTn id="16" dur="5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anim calcmode="lin" valueType="num">
                                      <p:cBhvr>
                                        <p:cTn id="21" dur="500" fill="hold"/>
                                        <p:tgtEl>
                                          <p:spTgt spid="48"/>
                                        </p:tgtEl>
                                        <p:attrNameLst>
                                          <p:attrName>ppt_w</p:attrName>
                                        </p:attrNameLst>
                                      </p:cBhvr>
                                      <p:tavLst>
                                        <p:tav tm="0">
                                          <p:val>
                                            <p:fltVal val="0"/>
                                          </p:val>
                                        </p:tav>
                                        <p:tav tm="100000">
                                          <p:val>
                                            <p:strVal val="#ppt_w"/>
                                          </p:val>
                                        </p:tav>
                                      </p:tavLst>
                                    </p:anim>
                                    <p:anim calcmode="lin" valueType="num">
                                      <p:cBhvr>
                                        <p:cTn id="22" dur="500" fill="hold"/>
                                        <p:tgtEl>
                                          <p:spTgt spid="48"/>
                                        </p:tgtEl>
                                        <p:attrNameLst>
                                          <p:attrName>ppt_h</p:attrName>
                                        </p:attrNameLst>
                                      </p:cBhvr>
                                      <p:tavLst>
                                        <p:tav tm="0">
                                          <p:val>
                                            <p:fltVal val="0"/>
                                          </p:val>
                                        </p:tav>
                                        <p:tav tm="100000">
                                          <p:val>
                                            <p:strVal val="#ppt_h"/>
                                          </p:val>
                                        </p:tav>
                                      </p:tavLst>
                                    </p:anim>
                                    <p:animEffect transition="in" filter="fade">
                                      <p:cBhvr>
                                        <p:cTn id="2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D23569-231D-6FD5-696D-DA1467C98D69}"/>
              </a:ext>
            </a:extLst>
          </p:cNvPr>
          <p:cNvSpPr>
            <a:spLocks noGrp="1"/>
          </p:cNvSpPr>
          <p:nvPr>
            <p:ph type="title"/>
          </p:nvPr>
        </p:nvSpPr>
        <p:spPr/>
        <p:txBody>
          <a:bodyPr/>
          <a:lstStyle/>
          <a:p>
            <a:r>
              <a:rPr kumimoji="1" lang="ja-JP" altLang="en-US"/>
              <a:t>生成</a:t>
            </a:r>
            <a:r>
              <a:rPr kumimoji="1" lang="en-US" altLang="ja-JP" dirty="0"/>
              <a:t>AI</a:t>
            </a:r>
            <a:r>
              <a:rPr lang="ja-JP" altLang="en-US"/>
              <a:t>活用の発展段階</a:t>
            </a:r>
            <a:endParaRPr kumimoji="1" lang="ja-JP" altLang="en-US"/>
          </a:p>
        </p:txBody>
      </p:sp>
      <p:sp>
        <p:nvSpPr>
          <p:cNvPr id="3" name="正方形/長方形 2">
            <a:extLst>
              <a:ext uri="{FF2B5EF4-FFF2-40B4-BE49-F238E27FC236}">
                <a16:creationId xmlns:a16="http://schemas.microsoft.com/office/drawing/2014/main" id="{B0F0E970-468E-9013-7A5C-8DB11110BF68}"/>
              </a:ext>
            </a:extLst>
          </p:cNvPr>
          <p:cNvSpPr/>
          <p:nvPr/>
        </p:nvSpPr>
        <p:spPr>
          <a:xfrm>
            <a:off x="303160" y="924560"/>
            <a:ext cx="8537680" cy="540512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A8D4D87B-61FF-49D9-F5CA-1DD4ED1C8FFE}"/>
              </a:ext>
            </a:extLst>
          </p:cNvPr>
          <p:cNvSpPr/>
          <p:nvPr/>
        </p:nvSpPr>
        <p:spPr>
          <a:xfrm>
            <a:off x="374280" y="2629488"/>
            <a:ext cx="7389174" cy="365447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6BEE4372-EFB3-4249-150D-D54D0C7D912D}"/>
              </a:ext>
            </a:extLst>
          </p:cNvPr>
          <p:cNvSpPr/>
          <p:nvPr/>
        </p:nvSpPr>
        <p:spPr>
          <a:xfrm>
            <a:off x="455559" y="4348480"/>
            <a:ext cx="6013335" cy="188975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83A402B0-7E42-ECA9-5C92-860950538E1D}"/>
              </a:ext>
            </a:extLst>
          </p:cNvPr>
          <p:cNvSpPr txBox="1"/>
          <p:nvPr/>
        </p:nvSpPr>
        <p:spPr>
          <a:xfrm>
            <a:off x="512679" y="4493634"/>
            <a:ext cx="4378122" cy="400110"/>
          </a:xfrm>
          <a:prstGeom prst="rect">
            <a:avLst/>
          </a:prstGeom>
          <a:noFill/>
        </p:spPr>
        <p:txBody>
          <a:bodyPr wrap="none" rtlCol="0">
            <a:spAutoFit/>
          </a:bodyPr>
          <a:lstStyle/>
          <a:p>
            <a:pPr marL="342900" indent="-342900">
              <a:buFont typeface="Wingdings" pitchFamily="2" charset="2"/>
              <a:buChar char="n"/>
            </a:pPr>
            <a:r>
              <a:rPr kumimoji="1" lang="ja-JP" altLang="en-US" sz="2000" b="1">
                <a:solidFill>
                  <a:schemeClr val="bg1"/>
                </a:solidFill>
                <a:latin typeface="Meiryo" panose="020B0604030504040204" pitchFamily="34" charset="-128"/>
                <a:ea typeface="Meiryo" panose="020B0604030504040204" pitchFamily="34" charset="-128"/>
              </a:rPr>
              <a:t>個人</a:t>
            </a:r>
            <a:r>
              <a:rPr kumimoji="1" lang="ja-JP" altLang="en-US" sz="2000">
                <a:solidFill>
                  <a:schemeClr val="bg1"/>
                </a:solidFill>
                <a:latin typeface="Meiryo" panose="020B0604030504040204" pitchFamily="34" charset="-128"/>
                <a:ea typeface="Meiryo" panose="020B0604030504040204" pitchFamily="34" charset="-128"/>
              </a:rPr>
              <a:t>：作業の生産性と品質の向上</a:t>
            </a:r>
          </a:p>
        </p:txBody>
      </p:sp>
      <p:sp>
        <p:nvSpPr>
          <p:cNvPr id="7" name="テキスト ボックス 6">
            <a:extLst>
              <a:ext uri="{FF2B5EF4-FFF2-40B4-BE49-F238E27FC236}">
                <a16:creationId xmlns:a16="http://schemas.microsoft.com/office/drawing/2014/main" id="{C4B98173-7357-CC39-0FD2-2BEE4E1DC6DD}"/>
              </a:ext>
            </a:extLst>
          </p:cNvPr>
          <p:cNvSpPr txBox="1"/>
          <p:nvPr/>
        </p:nvSpPr>
        <p:spPr>
          <a:xfrm>
            <a:off x="455559" y="2822454"/>
            <a:ext cx="5404043" cy="400110"/>
          </a:xfrm>
          <a:prstGeom prst="rect">
            <a:avLst/>
          </a:prstGeom>
          <a:noFill/>
        </p:spPr>
        <p:txBody>
          <a:bodyPr wrap="none" rtlCol="0">
            <a:spAutoFit/>
          </a:bodyPr>
          <a:lstStyle/>
          <a:p>
            <a:pPr marL="342900" indent="-342900">
              <a:buFont typeface="Wingdings" pitchFamily="2" charset="2"/>
              <a:buChar char="n"/>
            </a:pPr>
            <a:r>
              <a:rPr kumimoji="1" lang="ja-JP" altLang="en-US" sz="2000" b="1">
                <a:solidFill>
                  <a:schemeClr val="bg1"/>
                </a:solidFill>
                <a:latin typeface="Meiryo" panose="020B0604030504040204" pitchFamily="34" charset="-128"/>
                <a:ea typeface="Meiryo" panose="020B0604030504040204" pitchFamily="34" charset="-128"/>
              </a:rPr>
              <a:t>会社</a:t>
            </a:r>
            <a:r>
              <a:rPr kumimoji="1" lang="ja-JP" altLang="en-US" sz="2000">
                <a:solidFill>
                  <a:schemeClr val="bg1"/>
                </a:solidFill>
                <a:latin typeface="Meiryo" panose="020B0604030504040204" pitchFamily="34" charset="-128"/>
                <a:ea typeface="Meiryo" panose="020B0604030504040204" pitchFamily="34" charset="-128"/>
              </a:rPr>
              <a:t>：業務プロセスの生産性と品質の向上</a:t>
            </a:r>
          </a:p>
        </p:txBody>
      </p:sp>
      <p:sp>
        <p:nvSpPr>
          <p:cNvPr id="8" name="テキスト ボックス 7">
            <a:extLst>
              <a:ext uri="{FF2B5EF4-FFF2-40B4-BE49-F238E27FC236}">
                <a16:creationId xmlns:a16="http://schemas.microsoft.com/office/drawing/2014/main" id="{C6DB71BA-5313-1488-0CF2-0B6A1C7D3D7A}"/>
              </a:ext>
            </a:extLst>
          </p:cNvPr>
          <p:cNvSpPr txBox="1"/>
          <p:nvPr/>
        </p:nvSpPr>
        <p:spPr>
          <a:xfrm>
            <a:off x="455559" y="1096324"/>
            <a:ext cx="4891083" cy="400110"/>
          </a:xfrm>
          <a:prstGeom prst="rect">
            <a:avLst/>
          </a:prstGeom>
          <a:noFill/>
        </p:spPr>
        <p:txBody>
          <a:bodyPr wrap="none" rtlCol="0">
            <a:spAutoFit/>
          </a:bodyPr>
          <a:lstStyle/>
          <a:p>
            <a:pPr marL="342900" indent="-342900">
              <a:buFont typeface="Wingdings" pitchFamily="2" charset="2"/>
              <a:buChar char="n"/>
            </a:pPr>
            <a:r>
              <a:rPr kumimoji="1" lang="ja-JP" altLang="en-US" sz="2000" b="1">
                <a:solidFill>
                  <a:schemeClr val="bg1"/>
                </a:solidFill>
                <a:latin typeface="Meiryo" panose="020B0604030504040204" pitchFamily="34" charset="-128"/>
                <a:ea typeface="Meiryo" panose="020B0604030504040204" pitchFamily="34" charset="-128"/>
              </a:rPr>
              <a:t>事業</a:t>
            </a:r>
            <a:r>
              <a:rPr kumimoji="1" lang="ja-JP" altLang="en-US" sz="2000">
                <a:solidFill>
                  <a:schemeClr val="bg1"/>
                </a:solidFill>
                <a:latin typeface="Meiryo" panose="020B0604030504040204" pitchFamily="34" charset="-128"/>
                <a:ea typeface="Meiryo" panose="020B0604030504040204" pitchFamily="34" charset="-128"/>
              </a:rPr>
              <a:t>：新たなビジネス・モデルの創出</a:t>
            </a:r>
          </a:p>
        </p:txBody>
      </p:sp>
      <p:sp>
        <p:nvSpPr>
          <p:cNvPr id="9" name="テキスト ボックス 8">
            <a:extLst>
              <a:ext uri="{FF2B5EF4-FFF2-40B4-BE49-F238E27FC236}">
                <a16:creationId xmlns:a16="http://schemas.microsoft.com/office/drawing/2014/main" id="{3C2DAE6D-FADD-1C1B-84F8-E7281CBE05DC}"/>
              </a:ext>
            </a:extLst>
          </p:cNvPr>
          <p:cNvSpPr txBox="1"/>
          <p:nvPr/>
        </p:nvSpPr>
        <p:spPr>
          <a:xfrm>
            <a:off x="512679" y="4923274"/>
            <a:ext cx="4587641" cy="1169551"/>
          </a:xfrm>
          <a:prstGeom prst="rect">
            <a:avLst/>
          </a:prstGeom>
          <a:noFill/>
        </p:spPr>
        <p:txBody>
          <a:bodyPr wrap="square" rtlCol="0">
            <a:spAutoFit/>
          </a:bodyPr>
          <a:lstStyle/>
          <a:p>
            <a:pPr marL="285750" indent="-285750">
              <a:buFont typeface="Wingdings" pitchFamily="2" charset="2"/>
              <a:buChar char="ü"/>
            </a:pPr>
            <a:r>
              <a:rPr kumimoji="1" lang="en-US" altLang="ja-JP" sz="1400" dirty="0">
                <a:solidFill>
                  <a:schemeClr val="bg1"/>
                </a:solidFill>
                <a:latin typeface="Meiryo" panose="020B0604030504040204" pitchFamily="34" charset="-128"/>
                <a:ea typeface="Meiryo" panose="020B0604030504040204" pitchFamily="34" charset="-128"/>
              </a:rPr>
              <a:t>ChatGPT</a:t>
            </a:r>
            <a:r>
              <a:rPr kumimoji="1" lang="ja-JP" altLang="en-US" sz="1400" dirty="0">
                <a:solidFill>
                  <a:schemeClr val="bg1"/>
                </a:solidFill>
                <a:latin typeface="Meiryo" panose="020B0604030504040204" pitchFamily="34" charset="-128"/>
                <a:ea typeface="Meiryo" panose="020B0604030504040204" pitchFamily="34" charset="-128"/>
              </a:rPr>
              <a:t>や</a:t>
            </a:r>
            <a:r>
              <a:rPr kumimoji="1" lang="en-US" altLang="ja-JP" sz="1400" dirty="0">
                <a:solidFill>
                  <a:schemeClr val="bg1"/>
                </a:solidFill>
                <a:latin typeface="Meiryo" panose="020B0604030504040204" pitchFamily="34" charset="-128"/>
                <a:ea typeface="Meiryo" panose="020B0604030504040204" pitchFamily="34" charset="-128"/>
              </a:rPr>
              <a:t>Bard</a:t>
            </a:r>
            <a:r>
              <a:rPr lang="ja-JP" altLang="en-US" sz="1400" dirty="0">
                <a:solidFill>
                  <a:schemeClr val="bg1"/>
                </a:solidFill>
                <a:latin typeface="Meiryo" panose="020B0604030504040204" pitchFamily="34" charset="-128"/>
                <a:ea typeface="Meiryo" panose="020B0604030504040204" pitchFamily="34" charset="-128"/>
              </a:rPr>
              <a:t>、</a:t>
            </a:r>
            <a:r>
              <a:rPr kumimoji="1" lang="en-US" altLang="ja-JP" sz="1400" dirty="0">
                <a:solidFill>
                  <a:schemeClr val="bg1"/>
                </a:solidFill>
                <a:latin typeface="Meiryo" panose="020B0604030504040204" pitchFamily="34" charset="-128"/>
                <a:ea typeface="Meiryo" panose="020B0604030504040204" pitchFamily="34" charset="-128"/>
              </a:rPr>
              <a:t>Stable  Diffusion</a:t>
            </a:r>
            <a:r>
              <a:rPr kumimoji="1" lang="ja-JP" altLang="en-US" sz="1400" dirty="0">
                <a:solidFill>
                  <a:schemeClr val="bg1"/>
                </a:solidFill>
                <a:latin typeface="Meiryo" panose="020B0604030504040204" pitchFamily="34" charset="-128"/>
                <a:ea typeface="Meiryo" panose="020B0604030504040204" pitchFamily="34" charset="-128"/>
              </a:rPr>
              <a:t>などのプロンプト入力／対話形式による利用</a:t>
            </a:r>
            <a:endParaRPr kumimoji="1"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en-US" altLang="ja-JP" sz="1400" dirty="0">
                <a:solidFill>
                  <a:schemeClr val="bg1"/>
                </a:solidFill>
                <a:latin typeface="Meiryo" panose="020B0604030504040204" pitchFamily="34" charset="-128"/>
                <a:ea typeface="Meiryo" panose="020B0604030504040204" pitchFamily="34" charset="-128"/>
              </a:rPr>
              <a:t>Office365 Copilot</a:t>
            </a:r>
            <a:r>
              <a:rPr lang="ja-JP" altLang="en-US" sz="1400" dirty="0">
                <a:solidFill>
                  <a:schemeClr val="bg1"/>
                </a:solidFill>
                <a:latin typeface="Meiryo" panose="020B0604030504040204" pitchFamily="34" charset="-128"/>
                <a:ea typeface="Meiryo" panose="020B0604030504040204" pitchFamily="34" charset="-128"/>
              </a:rPr>
              <a:t>や</a:t>
            </a:r>
            <a:r>
              <a:rPr lang="en-US" altLang="ja-JP" sz="1400" dirty="0">
                <a:solidFill>
                  <a:schemeClr val="bg1"/>
                </a:solidFill>
                <a:latin typeface="Meiryo" panose="020B0604030504040204" pitchFamily="34" charset="-128"/>
                <a:ea typeface="Meiryo" panose="020B0604030504040204" pitchFamily="34" charset="-128"/>
              </a:rPr>
              <a:t>Github Copilot</a:t>
            </a:r>
            <a:r>
              <a:rPr lang="ja-JP" altLang="en-US" sz="1400" dirty="0">
                <a:solidFill>
                  <a:schemeClr val="bg1"/>
                </a:solidFill>
                <a:latin typeface="Meiryo" panose="020B0604030504040204" pitchFamily="34" charset="-128"/>
                <a:ea typeface="Meiryo" panose="020B0604030504040204" pitchFamily="34" charset="-128"/>
              </a:rPr>
              <a:t>などのツールに組み込み個人作業を支援</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b="1" u="sng" dirty="0">
                <a:solidFill>
                  <a:schemeClr val="bg1"/>
                </a:solidFill>
                <a:latin typeface="Meiryo" panose="020B0604030504040204" pitchFamily="34" charset="-128"/>
                <a:ea typeface="Meiryo" panose="020B0604030504040204" pitchFamily="34" charset="-128"/>
              </a:rPr>
              <a:t>個人的スキルに依存した活用レベルと成果</a:t>
            </a:r>
            <a:endParaRPr kumimoji="1" lang="ja-JP" altLang="en-US" sz="1400" b="1" u="sng" dirty="0">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35889675-7630-2ACB-C612-69F9DAEA2EB7}"/>
              </a:ext>
            </a:extLst>
          </p:cNvPr>
          <p:cNvSpPr txBox="1"/>
          <p:nvPr/>
        </p:nvSpPr>
        <p:spPr>
          <a:xfrm>
            <a:off x="512679" y="3293735"/>
            <a:ext cx="5766202" cy="954107"/>
          </a:xfrm>
          <a:prstGeom prst="rect">
            <a:avLst/>
          </a:prstGeom>
          <a:noFill/>
        </p:spPr>
        <p:txBody>
          <a:bodyPr wrap="square" rtlCol="0">
            <a:spAutoFit/>
          </a:bodyPr>
          <a:lstStyle/>
          <a:p>
            <a:pPr marL="285750" indent="-285750">
              <a:buFont typeface="Wingdings" pitchFamily="2" charset="2"/>
              <a:buChar char="ü"/>
            </a:pPr>
            <a:r>
              <a:rPr kumimoji="1" lang="ja-JP" altLang="en-US" sz="1400">
                <a:solidFill>
                  <a:schemeClr val="bg1"/>
                </a:solidFill>
                <a:latin typeface="Meiryo" panose="020B0604030504040204" pitchFamily="34" charset="-128"/>
                <a:ea typeface="Meiryo" panose="020B0604030504040204" pitchFamily="34" charset="-128"/>
              </a:rPr>
              <a:t>業務アプリケーションの一部として</a:t>
            </a:r>
            <a:r>
              <a:rPr lang="ja-JP" altLang="en-US" sz="1400">
                <a:solidFill>
                  <a:schemeClr val="bg1"/>
                </a:solidFill>
                <a:latin typeface="Meiryo" panose="020B0604030504040204" pitchFamily="34" charset="-128"/>
                <a:ea typeface="Meiryo" panose="020B0604030504040204" pitchFamily="34" charset="-128"/>
              </a:rPr>
              <a:t>組み込まれ、業務と一体化して、ユーザーが意識することなく利用できる</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solidFill>
                  <a:schemeClr val="bg1"/>
                </a:solidFill>
                <a:latin typeface="Meiryo" panose="020B0604030504040204" pitchFamily="34" charset="-128"/>
                <a:ea typeface="Meiryo" panose="020B0604030504040204" pitchFamily="34" charset="-128"/>
              </a:rPr>
              <a:t>生成</a:t>
            </a:r>
            <a:r>
              <a:rPr lang="en-US" altLang="ja-JP" sz="1400" dirty="0">
                <a:solidFill>
                  <a:schemeClr val="bg1"/>
                </a:solidFill>
                <a:latin typeface="Meiryo" panose="020B0604030504040204" pitchFamily="34" charset="-128"/>
                <a:ea typeface="Meiryo" panose="020B0604030504040204" pitchFamily="34" charset="-128"/>
              </a:rPr>
              <a:t>AI</a:t>
            </a:r>
            <a:r>
              <a:rPr lang="ja-JP" altLang="en-US" sz="1400">
                <a:solidFill>
                  <a:schemeClr val="bg1"/>
                </a:solidFill>
                <a:latin typeface="Meiryo" panose="020B0604030504040204" pitchFamily="34" charset="-128"/>
                <a:ea typeface="Meiryo" panose="020B0604030504040204" pitchFamily="34" charset="-128"/>
              </a:rPr>
              <a:t>の利用を前提とした業務プロセス／ワークフローの再定義</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b="1" u="sng">
                <a:solidFill>
                  <a:schemeClr val="bg1"/>
                </a:solidFill>
                <a:latin typeface="Meiryo" panose="020B0604030504040204" pitchFamily="34" charset="-128"/>
                <a:ea typeface="Meiryo" panose="020B0604030504040204" pitchFamily="34" charset="-128"/>
              </a:rPr>
              <a:t>個人的スキルに依存ししない利用</a:t>
            </a:r>
            <a:endParaRPr kumimoji="1" lang="ja-JP" altLang="en-US" sz="1400" b="1" u="sng">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0B5CBB99-E27B-4D78-4CE8-E0D86B51CFB3}"/>
              </a:ext>
            </a:extLst>
          </p:cNvPr>
          <p:cNvSpPr txBox="1"/>
          <p:nvPr/>
        </p:nvSpPr>
        <p:spPr>
          <a:xfrm>
            <a:off x="512679" y="1518246"/>
            <a:ext cx="7645801" cy="738664"/>
          </a:xfrm>
          <a:prstGeom prst="rect">
            <a:avLst/>
          </a:prstGeom>
          <a:noFill/>
        </p:spPr>
        <p:txBody>
          <a:bodyPr wrap="square" rtlCol="0">
            <a:spAutoFit/>
          </a:bodyPr>
          <a:lstStyle/>
          <a:p>
            <a:pPr marL="285750" indent="-285750">
              <a:buFont typeface="Wingdings" pitchFamily="2" charset="2"/>
              <a:buChar char="ü"/>
            </a:pPr>
            <a:r>
              <a:rPr kumimoji="1" lang="ja-JP" altLang="en-US" sz="1400">
                <a:solidFill>
                  <a:schemeClr val="bg1"/>
                </a:solidFill>
                <a:latin typeface="Meiryo" panose="020B0604030504040204" pitchFamily="34" charset="-128"/>
                <a:ea typeface="Meiryo" panose="020B0604030504040204" pitchFamily="34" charset="-128"/>
              </a:rPr>
              <a:t>生成</a:t>
            </a:r>
            <a:r>
              <a:rPr lang="en-US" altLang="ja-JP" sz="1400" dirty="0">
                <a:solidFill>
                  <a:schemeClr val="bg1"/>
                </a:solidFill>
                <a:latin typeface="Meiryo" panose="020B0604030504040204" pitchFamily="34" charset="-128"/>
                <a:ea typeface="Meiryo" panose="020B0604030504040204" pitchFamily="34" charset="-128"/>
              </a:rPr>
              <a:t>AI</a:t>
            </a:r>
            <a:r>
              <a:rPr lang="ja-JP" altLang="en-US" sz="1400">
                <a:solidFill>
                  <a:schemeClr val="bg1"/>
                </a:solidFill>
                <a:latin typeface="Meiryo" panose="020B0604030504040204" pitchFamily="34" charset="-128"/>
                <a:ea typeface="Meiryo" panose="020B0604030504040204" pitchFamily="34" charset="-128"/>
              </a:rPr>
              <a:t>利用を前提とした自律的なビジネス・プロセス／ビジネス・モデルの登場</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solidFill>
                  <a:schemeClr val="bg1"/>
                </a:solidFill>
                <a:latin typeface="Meiryo" panose="020B0604030504040204" pitchFamily="34" charset="-128"/>
                <a:ea typeface="Meiryo" panose="020B0604030504040204" pitchFamily="34" charset="-128"/>
              </a:rPr>
              <a:t>人間を介さずに対話的・創造的サービスの実現</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b="1" u="sng">
                <a:solidFill>
                  <a:schemeClr val="bg1"/>
                </a:solidFill>
                <a:latin typeface="Meiryo" panose="020B0604030504040204" pitchFamily="34" charset="-128"/>
                <a:ea typeface="Meiryo" panose="020B0604030504040204" pitchFamily="34" charset="-128"/>
              </a:rPr>
              <a:t>広範なデータやサービスを連携させたサービスの登場</a:t>
            </a:r>
          </a:p>
        </p:txBody>
      </p:sp>
      <p:pic>
        <p:nvPicPr>
          <p:cNvPr id="12" name="図 11">
            <a:extLst>
              <a:ext uri="{FF2B5EF4-FFF2-40B4-BE49-F238E27FC236}">
                <a16:creationId xmlns:a16="http://schemas.microsoft.com/office/drawing/2014/main" id="{83A9552F-9D40-7C2E-CE7D-DC9FD6DB73E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68894" y="2952076"/>
            <a:ext cx="984362" cy="984362"/>
          </a:xfrm>
          <a:prstGeom prst="rect">
            <a:avLst/>
          </a:prstGeom>
          <a:ln>
            <a:noFill/>
          </a:ln>
          <a:effectLst>
            <a:softEdge rad="112500"/>
          </a:effectLst>
        </p:spPr>
      </p:pic>
      <p:pic>
        <p:nvPicPr>
          <p:cNvPr id="13" name="図 12">
            <a:extLst>
              <a:ext uri="{FF2B5EF4-FFF2-40B4-BE49-F238E27FC236}">
                <a16:creationId xmlns:a16="http://schemas.microsoft.com/office/drawing/2014/main" id="{4A9311B0-5A3F-6839-AEFD-9A1D02C353A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81599" y="4693689"/>
            <a:ext cx="984362" cy="984362"/>
          </a:xfrm>
          <a:prstGeom prst="rect">
            <a:avLst/>
          </a:prstGeom>
          <a:ln>
            <a:noFill/>
          </a:ln>
          <a:effectLst>
            <a:softEdge rad="112500"/>
          </a:effectLst>
        </p:spPr>
      </p:pic>
      <p:pic>
        <p:nvPicPr>
          <p:cNvPr id="14" name="図 13">
            <a:extLst>
              <a:ext uri="{FF2B5EF4-FFF2-40B4-BE49-F238E27FC236}">
                <a16:creationId xmlns:a16="http://schemas.microsoft.com/office/drawing/2014/main" id="{FEBE9B74-FD0B-09A5-69AE-3F1B9C21205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15298" y="1242463"/>
            <a:ext cx="984362" cy="984362"/>
          </a:xfrm>
          <a:prstGeom prst="rect">
            <a:avLst/>
          </a:prstGeom>
          <a:ln>
            <a:noFill/>
          </a:ln>
          <a:effectLst>
            <a:softEdge rad="112500"/>
          </a:effectLst>
        </p:spPr>
      </p:pic>
    </p:spTree>
    <p:extLst>
      <p:ext uri="{BB962C8B-B14F-4D97-AF65-F5344CB8AC3E}">
        <p14:creationId xmlns:p14="http://schemas.microsoft.com/office/powerpoint/2010/main" val="23589553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E779386E-7423-5180-01D9-2E695830A5B1}"/>
              </a:ext>
            </a:extLst>
          </p:cNvPr>
          <p:cNvSpPr/>
          <p:nvPr/>
        </p:nvSpPr>
        <p:spPr>
          <a:xfrm>
            <a:off x="526765" y="3886205"/>
            <a:ext cx="3483429" cy="936171"/>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97A4DD0C-96C5-2E1E-5D16-8F924E078441}"/>
              </a:ext>
            </a:extLst>
          </p:cNvPr>
          <p:cNvSpPr txBox="1"/>
          <p:nvPr/>
        </p:nvSpPr>
        <p:spPr>
          <a:xfrm>
            <a:off x="1869221" y="4118880"/>
            <a:ext cx="790602" cy="584775"/>
          </a:xfrm>
          <a:prstGeom prst="rect">
            <a:avLst/>
          </a:prstGeom>
          <a:noFill/>
        </p:spPr>
        <p:txBody>
          <a:bodyPr wrap="none" rtlCol="0">
            <a:spAutoFit/>
          </a:bodyPr>
          <a:lstStyle/>
          <a:p>
            <a:pPr algn="ctr"/>
            <a:r>
              <a:rPr kumimoji="1" lang="en-US" altLang="ja-JP" sz="3200" b="1" dirty="0">
                <a:solidFill>
                  <a:schemeClr val="bg1"/>
                </a:solidFill>
                <a:latin typeface="Meiryo" panose="020B0604030504040204" pitchFamily="34" charset="-128"/>
                <a:ea typeface="Meiryo" panose="020B0604030504040204" pitchFamily="34" charset="-128"/>
              </a:rPr>
              <a:t>OS</a:t>
            </a:r>
            <a:endParaRPr kumimoji="1" lang="ja-JP" altLang="en-US" sz="3200" b="1">
              <a:solidFill>
                <a:schemeClr val="bg1"/>
              </a:solidFill>
              <a:latin typeface="Meiryo" panose="020B0604030504040204" pitchFamily="34" charset="-128"/>
              <a:ea typeface="Meiryo" panose="020B0604030504040204" pitchFamily="34" charset="-128"/>
            </a:endParaRPr>
          </a:p>
        </p:txBody>
      </p:sp>
      <p:sp>
        <p:nvSpPr>
          <p:cNvPr id="19" name="下矢印 18">
            <a:extLst>
              <a:ext uri="{FF2B5EF4-FFF2-40B4-BE49-F238E27FC236}">
                <a16:creationId xmlns:a16="http://schemas.microsoft.com/office/drawing/2014/main" id="{6EAAC4C4-1F9E-14C9-89F9-DD4DFCB09374}"/>
              </a:ext>
            </a:extLst>
          </p:cNvPr>
          <p:cNvSpPr/>
          <p:nvPr/>
        </p:nvSpPr>
        <p:spPr>
          <a:xfrm>
            <a:off x="1609892" y="2220684"/>
            <a:ext cx="1317172" cy="1752602"/>
          </a:xfrm>
          <a:prstGeom prst="downArrow">
            <a:avLst>
              <a:gd name="adj1" fmla="val 50000"/>
              <a:gd name="adj2" fmla="val 28512"/>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CB102B3A-54D1-7772-CC50-44F2D3E1299A}"/>
              </a:ext>
            </a:extLst>
          </p:cNvPr>
          <p:cNvSpPr>
            <a:spLocks noGrp="1"/>
          </p:cNvSpPr>
          <p:nvPr>
            <p:ph type="title"/>
          </p:nvPr>
        </p:nvSpPr>
        <p:spPr>
          <a:xfrm>
            <a:off x="230400" y="266400"/>
            <a:ext cx="8913600" cy="416221"/>
          </a:xfrm>
        </p:spPr>
        <p:txBody>
          <a:bodyPr/>
          <a:lstStyle/>
          <a:p>
            <a:r>
              <a:rPr kumimoji="1" lang="en-US" altLang="ja-JP" dirty="0"/>
              <a:t>OS</a:t>
            </a:r>
            <a:r>
              <a:rPr kumimoji="1" lang="ja-JP" altLang="en-US"/>
              <a:t>と</a:t>
            </a:r>
            <a:r>
              <a:rPr kumimoji="1" lang="en-US" altLang="ja-JP" dirty="0"/>
              <a:t>AI</a:t>
            </a:r>
            <a:r>
              <a:rPr kumimoji="1" lang="ja-JP" altLang="en-US"/>
              <a:t>エージェントの違いと関係</a:t>
            </a:r>
          </a:p>
        </p:txBody>
      </p:sp>
      <p:pic>
        <p:nvPicPr>
          <p:cNvPr id="3" name="図 2">
            <a:extLst>
              <a:ext uri="{FF2B5EF4-FFF2-40B4-BE49-F238E27FC236}">
                <a16:creationId xmlns:a16="http://schemas.microsoft.com/office/drawing/2014/main" id="{B61C41CC-D4CF-AF84-D661-BCA56862DBE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739417" y="846749"/>
            <a:ext cx="1058126" cy="1286029"/>
          </a:xfrm>
          <a:prstGeom prst="rect">
            <a:avLst/>
          </a:prstGeom>
        </p:spPr>
      </p:pic>
      <p:sp>
        <p:nvSpPr>
          <p:cNvPr id="8" name="角丸四角形 7">
            <a:extLst>
              <a:ext uri="{FF2B5EF4-FFF2-40B4-BE49-F238E27FC236}">
                <a16:creationId xmlns:a16="http://schemas.microsoft.com/office/drawing/2014/main" id="{B841D8D2-D5CD-F5E0-B2E5-CC17BACD9A88}"/>
              </a:ext>
            </a:extLst>
          </p:cNvPr>
          <p:cNvSpPr/>
          <p:nvPr/>
        </p:nvSpPr>
        <p:spPr>
          <a:xfrm>
            <a:off x="526765" y="2334571"/>
            <a:ext cx="1008121" cy="653143"/>
          </a:xfrm>
          <a:prstGeom prst="roundRect">
            <a:avLst/>
          </a:prstGeom>
          <a:solidFill>
            <a:srgbClr val="00B050">
              <a:alpha val="6349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角丸四角形 8">
            <a:extLst>
              <a:ext uri="{FF2B5EF4-FFF2-40B4-BE49-F238E27FC236}">
                <a16:creationId xmlns:a16="http://schemas.microsoft.com/office/drawing/2014/main" id="{42E3F719-74EA-8B6F-FD50-F34C703F84F8}"/>
              </a:ext>
            </a:extLst>
          </p:cNvPr>
          <p:cNvSpPr/>
          <p:nvPr/>
        </p:nvSpPr>
        <p:spPr>
          <a:xfrm>
            <a:off x="1764418" y="2345457"/>
            <a:ext cx="1008121" cy="653143"/>
          </a:xfrm>
          <a:prstGeom prst="roundRect">
            <a:avLst/>
          </a:prstGeom>
          <a:solidFill>
            <a:srgbClr val="00B050">
              <a:alpha val="6349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角丸四角形 9">
            <a:extLst>
              <a:ext uri="{FF2B5EF4-FFF2-40B4-BE49-F238E27FC236}">
                <a16:creationId xmlns:a16="http://schemas.microsoft.com/office/drawing/2014/main" id="{8810560E-5CAD-6419-8A16-EBD0B95EAD3D}"/>
              </a:ext>
            </a:extLst>
          </p:cNvPr>
          <p:cNvSpPr/>
          <p:nvPr/>
        </p:nvSpPr>
        <p:spPr>
          <a:xfrm>
            <a:off x="3002071" y="2345457"/>
            <a:ext cx="1008121" cy="653143"/>
          </a:xfrm>
          <a:prstGeom prst="roundRect">
            <a:avLst/>
          </a:prstGeom>
          <a:solidFill>
            <a:srgbClr val="00B050">
              <a:alpha val="6349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045F11F2-EBC2-67DC-27FA-435AA014D0BB}"/>
              </a:ext>
            </a:extLst>
          </p:cNvPr>
          <p:cNvSpPr txBox="1"/>
          <p:nvPr/>
        </p:nvSpPr>
        <p:spPr>
          <a:xfrm>
            <a:off x="529482" y="2502751"/>
            <a:ext cx="1005404" cy="338554"/>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コマンド</a:t>
            </a:r>
          </a:p>
        </p:txBody>
      </p:sp>
      <p:sp>
        <p:nvSpPr>
          <p:cNvPr id="12" name="テキスト ボックス 11">
            <a:extLst>
              <a:ext uri="{FF2B5EF4-FFF2-40B4-BE49-F238E27FC236}">
                <a16:creationId xmlns:a16="http://schemas.microsoft.com/office/drawing/2014/main" id="{6A173DB5-A02B-EFCC-9118-AE0D01625286}"/>
              </a:ext>
            </a:extLst>
          </p:cNvPr>
          <p:cNvSpPr txBox="1"/>
          <p:nvPr/>
        </p:nvSpPr>
        <p:spPr>
          <a:xfrm>
            <a:off x="1761821" y="2502751"/>
            <a:ext cx="1005403" cy="338554"/>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アイコン</a:t>
            </a:r>
          </a:p>
        </p:txBody>
      </p:sp>
      <p:sp>
        <p:nvSpPr>
          <p:cNvPr id="13" name="テキスト ボックス 12">
            <a:extLst>
              <a:ext uri="{FF2B5EF4-FFF2-40B4-BE49-F238E27FC236}">
                <a16:creationId xmlns:a16="http://schemas.microsoft.com/office/drawing/2014/main" id="{135D96E7-8F0C-A8E6-60F0-FCA14D8012BE}"/>
              </a:ext>
            </a:extLst>
          </p:cNvPr>
          <p:cNvSpPr txBox="1"/>
          <p:nvPr/>
        </p:nvSpPr>
        <p:spPr>
          <a:xfrm>
            <a:off x="3106021" y="2502751"/>
            <a:ext cx="800219" cy="338554"/>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データ</a:t>
            </a:r>
          </a:p>
        </p:txBody>
      </p:sp>
      <p:sp>
        <p:nvSpPr>
          <p:cNvPr id="21" name="正方形/長方形 20">
            <a:extLst>
              <a:ext uri="{FF2B5EF4-FFF2-40B4-BE49-F238E27FC236}">
                <a16:creationId xmlns:a16="http://schemas.microsoft.com/office/drawing/2014/main" id="{47908810-1B0C-19D6-8BFF-B4697B4DA9ED}"/>
              </a:ext>
            </a:extLst>
          </p:cNvPr>
          <p:cNvSpPr/>
          <p:nvPr/>
        </p:nvSpPr>
        <p:spPr>
          <a:xfrm>
            <a:off x="522807" y="5522242"/>
            <a:ext cx="3483429" cy="936171"/>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7DBDE59B-1C70-134E-F28E-3959D608E81E}"/>
              </a:ext>
            </a:extLst>
          </p:cNvPr>
          <p:cNvSpPr txBox="1"/>
          <p:nvPr/>
        </p:nvSpPr>
        <p:spPr>
          <a:xfrm>
            <a:off x="1094970" y="5617013"/>
            <a:ext cx="2339102" cy="800219"/>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ハードウェア</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コンピューター</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23" name="上下矢印 22">
            <a:extLst>
              <a:ext uri="{FF2B5EF4-FFF2-40B4-BE49-F238E27FC236}">
                <a16:creationId xmlns:a16="http://schemas.microsoft.com/office/drawing/2014/main" id="{273CA184-8542-2FB3-4BBA-B6B76C412112}"/>
              </a:ext>
            </a:extLst>
          </p:cNvPr>
          <p:cNvSpPr/>
          <p:nvPr/>
        </p:nvSpPr>
        <p:spPr>
          <a:xfrm>
            <a:off x="1609892" y="4772981"/>
            <a:ext cx="1317171" cy="802851"/>
          </a:xfrm>
          <a:prstGeom prst="upDownArrow">
            <a:avLst>
              <a:gd name="adj1" fmla="val 50000"/>
              <a:gd name="adj2" fmla="val 35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33932642-69F0-844D-0C23-800972B6BD46}"/>
              </a:ext>
            </a:extLst>
          </p:cNvPr>
          <p:cNvSpPr txBox="1"/>
          <p:nvPr/>
        </p:nvSpPr>
        <p:spPr>
          <a:xfrm>
            <a:off x="1967003" y="4928047"/>
            <a:ext cx="595035" cy="584775"/>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制御</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sz="1600">
                <a:solidFill>
                  <a:schemeClr val="bg1"/>
                </a:solidFill>
                <a:latin typeface="Meiryo" panose="020B0604030504040204" pitchFamily="34" charset="-128"/>
                <a:ea typeface="Meiryo" panose="020B0604030504040204" pitchFamily="34" charset="-128"/>
              </a:rPr>
              <a:t>情報</a:t>
            </a:r>
          </a:p>
        </p:txBody>
      </p:sp>
      <p:sp>
        <p:nvSpPr>
          <p:cNvPr id="15" name="テキスト ボックス 14">
            <a:extLst>
              <a:ext uri="{FF2B5EF4-FFF2-40B4-BE49-F238E27FC236}">
                <a16:creationId xmlns:a16="http://schemas.microsoft.com/office/drawing/2014/main" id="{DDC4A24D-8B02-6C27-4F53-578F051CC06E}"/>
              </a:ext>
            </a:extLst>
          </p:cNvPr>
          <p:cNvSpPr txBox="1"/>
          <p:nvPr/>
        </p:nvSpPr>
        <p:spPr>
          <a:xfrm>
            <a:off x="417141" y="1856810"/>
            <a:ext cx="1261884" cy="461665"/>
          </a:xfrm>
          <a:prstGeom prst="rect">
            <a:avLst/>
          </a:prstGeom>
          <a:noFill/>
        </p:spPr>
        <p:txBody>
          <a:bodyPr wrap="none" rtlCol="0">
            <a:spAutoFit/>
          </a:bodyPr>
          <a:lstStyle/>
          <a:p>
            <a:r>
              <a:rPr kumimoji="1" lang="ja-JP" altLang="en-US" sz="1200">
                <a:solidFill>
                  <a:srgbClr val="00B050"/>
                </a:solidFill>
                <a:latin typeface="Meiryo" panose="020B0604030504040204" pitchFamily="34" charset="-128"/>
                <a:ea typeface="Meiryo" panose="020B0604030504040204" pitchFamily="34" charset="-128"/>
              </a:rPr>
              <a:t>コンピューター</a:t>
            </a:r>
            <a:endParaRPr kumimoji="1" lang="en-US" altLang="ja-JP" sz="1200" dirty="0">
              <a:solidFill>
                <a:srgbClr val="00B050"/>
              </a:solidFill>
              <a:latin typeface="Meiryo" panose="020B0604030504040204" pitchFamily="34" charset="-128"/>
              <a:ea typeface="Meiryo" panose="020B0604030504040204" pitchFamily="34" charset="-128"/>
            </a:endParaRPr>
          </a:p>
          <a:p>
            <a:r>
              <a:rPr lang="ja-JP" altLang="en-US" sz="1200">
                <a:solidFill>
                  <a:srgbClr val="00B050"/>
                </a:solidFill>
                <a:latin typeface="Meiryo" panose="020B0604030504040204" pitchFamily="34" charset="-128"/>
                <a:ea typeface="Meiryo" panose="020B0604030504040204" pitchFamily="34" charset="-128"/>
              </a:rPr>
              <a:t>に寄り添う操作</a:t>
            </a:r>
            <a:endParaRPr kumimoji="1" lang="ja-JP" altLang="en-US" sz="1200">
              <a:solidFill>
                <a:srgbClr val="00B050"/>
              </a:solidFill>
              <a:latin typeface="Meiryo" panose="020B0604030504040204" pitchFamily="34" charset="-128"/>
              <a:ea typeface="Meiryo" panose="020B0604030504040204" pitchFamily="34" charset="-128"/>
            </a:endParaRPr>
          </a:p>
        </p:txBody>
      </p:sp>
      <p:grpSp>
        <p:nvGrpSpPr>
          <p:cNvPr id="17" name="グループ化 16">
            <a:extLst>
              <a:ext uri="{FF2B5EF4-FFF2-40B4-BE49-F238E27FC236}">
                <a16:creationId xmlns:a16="http://schemas.microsoft.com/office/drawing/2014/main" id="{FEF5E365-BC4D-B930-A04C-DD17E7D04CE8}"/>
              </a:ext>
            </a:extLst>
          </p:cNvPr>
          <p:cNvGrpSpPr/>
          <p:nvPr/>
        </p:nvGrpSpPr>
        <p:grpSpPr>
          <a:xfrm>
            <a:off x="5069401" y="846749"/>
            <a:ext cx="3706764" cy="5611664"/>
            <a:chOff x="5069401" y="846749"/>
            <a:chExt cx="3706764" cy="5611664"/>
          </a:xfrm>
        </p:grpSpPr>
        <p:sp>
          <p:nvSpPr>
            <p:cNvPr id="35" name="正方形/長方形 34">
              <a:extLst>
                <a:ext uri="{FF2B5EF4-FFF2-40B4-BE49-F238E27FC236}">
                  <a16:creationId xmlns:a16="http://schemas.microsoft.com/office/drawing/2014/main" id="{6704EC68-5E66-17D7-C2CE-289869BDE36E}"/>
                </a:ext>
              </a:extLst>
            </p:cNvPr>
            <p:cNvSpPr/>
            <p:nvPr/>
          </p:nvSpPr>
          <p:spPr>
            <a:xfrm>
              <a:off x="5152365" y="3264753"/>
              <a:ext cx="3483429" cy="590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テキスト ボックス 35">
              <a:extLst>
                <a:ext uri="{FF2B5EF4-FFF2-40B4-BE49-F238E27FC236}">
                  <a16:creationId xmlns:a16="http://schemas.microsoft.com/office/drawing/2014/main" id="{1077CF73-E31B-5388-9B86-8FD6E18856F8}"/>
                </a:ext>
              </a:extLst>
            </p:cNvPr>
            <p:cNvSpPr txBox="1"/>
            <p:nvPr/>
          </p:nvSpPr>
          <p:spPr>
            <a:xfrm>
              <a:off x="6013748" y="3348239"/>
              <a:ext cx="1723549" cy="461665"/>
            </a:xfrm>
            <a:prstGeom prst="rect">
              <a:avLst/>
            </a:prstGeom>
            <a:noFill/>
          </p:spPr>
          <p:txBody>
            <a:bodyPr wrap="none" rtlCol="0">
              <a:spAutoFit/>
            </a:bodyPr>
            <a:lstStyle/>
            <a:p>
              <a:pPr algn="ctr"/>
              <a:r>
                <a:rPr kumimoji="1" lang="en-US" altLang="ja-JP" sz="1600" b="1">
                  <a:solidFill>
                    <a:schemeClr val="bg1"/>
                  </a:solidFill>
                  <a:latin typeface="Meiryo" panose="020B0604030504040204" pitchFamily="34" charset="-128"/>
                  <a:ea typeface="Meiryo" panose="020B0604030504040204" pitchFamily="34" charset="-128"/>
                </a:rPr>
                <a:t>AI</a:t>
              </a:r>
              <a:r>
                <a:rPr kumimoji="1" lang="ja-JP" altLang="en-US" sz="1600" b="1">
                  <a:solidFill>
                    <a:schemeClr val="bg1"/>
                  </a:solidFill>
                  <a:latin typeface="Meiryo" panose="020B0604030504040204" pitchFamily="34" charset="-128"/>
                  <a:ea typeface="Meiryo" panose="020B0604030504040204" pitchFamily="34" charset="-128"/>
                </a:rPr>
                <a:t>エージェント</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オペレーティング・エージェント</a:t>
              </a:r>
              <a:endParaRPr kumimoji="1" lang="ja-JP" altLang="en-US" sz="800">
                <a:solidFill>
                  <a:schemeClr val="bg1"/>
                </a:solidFill>
                <a:latin typeface="Meiryo" panose="020B0604030504040204" pitchFamily="34" charset="-128"/>
                <a:ea typeface="Meiryo" panose="020B0604030504040204" pitchFamily="34" charset="-128"/>
              </a:endParaRPr>
            </a:p>
          </p:txBody>
        </p:sp>
        <p:pic>
          <p:nvPicPr>
            <p:cNvPr id="5" name="図 4">
              <a:extLst>
                <a:ext uri="{FF2B5EF4-FFF2-40B4-BE49-F238E27FC236}">
                  <a16:creationId xmlns:a16="http://schemas.microsoft.com/office/drawing/2014/main" id="{1E3EB490-B7B6-A641-4842-2C0F4DFF6FE6}"/>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38643" y="846750"/>
              <a:ext cx="1815632" cy="1286028"/>
            </a:xfrm>
            <a:prstGeom prst="rect">
              <a:avLst/>
            </a:prstGeom>
            <a:effectLst>
              <a:outerShdw blurRad="50800" dist="38100" dir="2700000" algn="tl" rotWithShape="0">
                <a:prstClr val="black">
                  <a:alpha val="40000"/>
                </a:prstClr>
              </a:outerShdw>
            </a:effectLst>
          </p:spPr>
        </p:pic>
        <p:pic>
          <p:nvPicPr>
            <p:cNvPr id="6" name="図 5">
              <a:extLst>
                <a:ext uri="{FF2B5EF4-FFF2-40B4-BE49-F238E27FC236}">
                  <a16:creationId xmlns:a16="http://schemas.microsoft.com/office/drawing/2014/main" id="{17A08FA5-0DF3-C1F2-EC6A-EC5FD731210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336363" y="846749"/>
              <a:ext cx="784555" cy="1286028"/>
            </a:xfrm>
            <a:prstGeom prst="rect">
              <a:avLst/>
            </a:prstGeom>
          </p:spPr>
        </p:pic>
        <p:sp>
          <p:nvSpPr>
            <p:cNvPr id="26" name="下矢印 25">
              <a:extLst>
                <a:ext uri="{FF2B5EF4-FFF2-40B4-BE49-F238E27FC236}">
                  <a16:creationId xmlns:a16="http://schemas.microsoft.com/office/drawing/2014/main" id="{88A745BF-7E5A-566E-4A9F-1A0E0DAEFE91}"/>
                </a:ext>
              </a:extLst>
            </p:cNvPr>
            <p:cNvSpPr/>
            <p:nvPr/>
          </p:nvSpPr>
          <p:spPr>
            <a:xfrm>
              <a:off x="6216938" y="2220684"/>
              <a:ext cx="1317172" cy="1082563"/>
            </a:xfrm>
            <a:prstGeom prst="downArrow">
              <a:avLst>
                <a:gd name="adj1" fmla="val 50000"/>
                <a:gd name="adj2" fmla="val 22479"/>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角丸四角形 26">
              <a:extLst>
                <a:ext uri="{FF2B5EF4-FFF2-40B4-BE49-F238E27FC236}">
                  <a16:creationId xmlns:a16="http://schemas.microsoft.com/office/drawing/2014/main" id="{1FE6A9BC-2C16-11FD-AFCE-EF453DD4134D}"/>
                </a:ext>
              </a:extLst>
            </p:cNvPr>
            <p:cNvSpPr/>
            <p:nvPr/>
          </p:nvSpPr>
          <p:spPr>
            <a:xfrm>
              <a:off x="5133811" y="2334571"/>
              <a:ext cx="1008121" cy="653143"/>
            </a:xfrm>
            <a:prstGeom prst="roundRect">
              <a:avLst/>
            </a:prstGeom>
            <a:solidFill>
              <a:srgbClr val="FF7E79">
                <a:alpha val="6349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角丸四角形 27">
              <a:extLst>
                <a:ext uri="{FF2B5EF4-FFF2-40B4-BE49-F238E27FC236}">
                  <a16:creationId xmlns:a16="http://schemas.microsoft.com/office/drawing/2014/main" id="{1D6BB33D-3AE6-2455-4037-EE5CC98951C6}"/>
                </a:ext>
              </a:extLst>
            </p:cNvPr>
            <p:cNvSpPr/>
            <p:nvPr/>
          </p:nvSpPr>
          <p:spPr>
            <a:xfrm>
              <a:off x="6371464" y="2345457"/>
              <a:ext cx="1008121" cy="653143"/>
            </a:xfrm>
            <a:prstGeom prst="roundRect">
              <a:avLst/>
            </a:prstGeom>
            <a:solidFill>
              <a:srgbClr val="FF7E79">
                <a:alpha val="6349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角丸四角形 28">
              <a:extLst>
                <a:ext uri="{FF2B5EF4-FFF2-40B4-BE49-F238E27FC236}">
                  <a16:creationId xmlns:a16="http://schemas.microsoft.com/office/drawing/2014/main" id="{259107F3-A8EA-E0D8-A22C-7042558A6782}"/>
                </a:ext>
              </a:extLst>
            </p:cNvPr>
            <p:cNvSpPr/>
            <p:nvPr/>
          </p:nvSpPr>
          <p:spPr>
            <a:xfrm>
              <a:off x="7609117" y="2345457"/>
              <a:ext cx="1008121" cy="653143"/>
            </a:xfrm>
            <a:prstGeom prst="roundRect">
              <a:avLst/>
            </a:prstGeom>
            <a:solidFill>
              <a:srgbClr val="FF7E79">
                <a:alpha val="6349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C4D15041-5701-022A-32EA-8B886745F04C}"/>
                </a:ext>
              </a:extLst>
            </p:cNvPr>
            <p:cNvSpPr txBox="1"/>
            <p:nvPr/>
          </p:nvSpPr>
          <p:spPr>
            <a:xfrm>
              <a:off x="5136529" y="2502751"/>
              <a:ext cx="1005403" cy="338554"/>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自然言語</a:t>
              </a:r>
            </a:p>
          </p:txBody>
        </p:sp>
        <p:sp>
          <p:nvSpPr>
            <p:cNvPr id="31" name="テキスト ボックス 30">
              <a:extLst>
                <a:ext uri="{FF2B5EF4-FFF2-40B4-BE49-F238E27FC236}">
                  <a16:creationId xmlns:a16="http://schemas.microsoft.com/office/drawing/2014/main" id="{A65D9231-806F-B0AB-4341-71E032C6C676}"/>
                </a:ext>
              </a:extLst>
            </p:cNvPr>
            <p:cNvSpPr txBox="1"/>
            <p:nvPr/>
          </p:nvSpPr>
          <p:spPr>
            <a:xfrm>
              <a:off x="6334349" y="2502751"/>
              <a:ext cx="1082349"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ジェスチャ</a:t>
              </a:r>
            </a:p>
          </p:txBody>
        </p:sp>
        <p:sp>
          <p:nvSpPr>
            <p:cNvPr id="32" name="テキスト ボックス 31">
              <a:extLst>
                <a:ext uri="{FF2B5EF4-FFF2-40B4-BE49-F238E27FC236}">
                  <a16:creationId xmlns:a16="http://schemas.microsoft.com/office/drawing/2014/main" id="{C1FCD367-6BF8-D3EC-3FB7-F12E12C5E244}"/>
                </a:ext>
              </a:extLst>
            </p:cNvPr>
            <p:cNvSpPr txBox="1"/>
            <p:nvPr/>
          </p:nvSpPr>
          <p:spPr>
            <a:xfrm>
              <a:off x="7572002" y="2502751"/>
              <a:ext cx="1082349"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生体データ</a:t>
              </a:r>
            </a:p>
          </p:txBody>
        </p:sp>
        <p:sp>
          <p:nvSpPr>
            <p:cNvPr id="33" name="正方形/長方形 32">
              <a:extLst>
                <a:ext uri="{FF2B5EF4-FFF2-40B4-BE49-F238E27FC236}">
                  <a16:creationId xmlns:a16="http://schemas.microsoft.com/office/drawing/2014/main" id="{AEDE801F-DF6A-EC60-FA73-0AA6A6466929}"/>
                </a:ext>
              </a:extLst>
            </p:cNvPr>
            <p:cNvSpPr/>
            <p:nvPr/>
          </p:nvSpPr>
          <p:spPr>
            <a:xfrm>
              <a:off x="5133808" y="4130575"/>
              <a:ext cx="790603" cy="691800"/>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a:extLst>
                <a:ext uri="{FF2B5EF4-FFF2-40B4-BE49-F238E27FC236}">
                  <a16:creationId xmlns:a16="http://schemas.microsoft.com/office/drawing/2014/main" id="{2FB5E89C-24A8-CCAA-076E-773DDB50C810}"/>
                </a:ext>
              </a:extLst>
            </p:cNvPr>
            <p:cNvSpPr txBox="1"/>
            <p:nvPr/>
          </p:nvSpPr>
          <p:spPr>
            <a:xfrm>
              <a:off x="5209951" y="4276984"/>
              <a:ext cx="638315" cy="461665"/>
            </a:xfrm>
            <a:prstGeom prst="rect">
              <a:avLst/>
            </a:prstGeom>
            <a:noFill/>
          </p:spPr>
          <p:txBody>
            <a:bodyPr wrap="none" rtlCol="0">
              <a:spAutoFit/>
            </a:bodyPr>
            <a:lstStyle/>
            <a:p>
              <a:pPr algn="ctr"/>
              <a:r>
                <a:rPr kumimoji="1" lang="en-US" altLang="ja-JP" sz="2400" b="1" dirty="0">
                  <a:solidFill>
                    <a:schemeClr val="bg1"/>
                  </a:solidFill>
                  <a:latin typeface="Meiryo" panose="020B0604030504040204" pitchFamily="34" charset="-128"/>
                  <a:ea typeface="Meiryo" panose="020B0604030504040204" pitchFamily="34" charset="-128"/>
                </a:rPr>
                <a:t>OS</a:t>
              </a:r>
              <a:endParaRPr kumimoji="1" lang="ja-JP" altLang="en-US" sz="2400" b="1">
                <a:solidFill>
                  <a:schemeClr val="bg1"/>
                </a:solidFill>
                <a:latin typeface="Meiryo" panose="020B0604030504040204" pitchFamily="34" charset="-128"/>
                <a:ea typeface="Meiryo" panose="020B0604030504040204" pitchFamily="34" charset="-128"/>
              </a:endParaRPr>
            </a:p>
          </p:txBody>
        </p:sp>
        <p:sp>
          <p:nvSpPr>
            <p:cNvPr id="37" name="正方形/長方形 36">
              <a:extLst>
                <a:ext uri="{FF2B5EF4-FFF2-40B4-BE49-F238E27FC236}">
                  <a16:creationId xmlns:a16="http://schemas.microsoft.com/office/drawing/2014/main" id="{ED6AB64B-9671-42B9-9E73-1D0B1A1A2BEB}"/>
                </a:ext>
              </a:extLst>
            </p:cNvPr>
            <p:cNvSpPr/>
            <p:nvPr/>
          </p:nvSpPr>
          <p:spPr>
            <a:xfrm>
              <a:off x="6000554" y="4118880"/>
              <a:ext cx="790603" cy="691800"/>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テキスト ボックス 37">
              <a:extLst>
                <a:ext uri="{FF2B5EF4-FFF2-40B4-BE49-F238E27FC236}">
                  <a16:creationId xmlns:a16="http://schemas.microsoft.com/office/drawing/2014/main" id="{AB0FBB2E-0578-8ED4-8F6A-5EC82EE900EF}"/>
                </a:ext>
              </a:extLst>
            </p:cNvPr>
            <p:cNvSpPr txBox="1"/>
            <p:nvPr/>
          </p:nvSpPr>
          <p:spPr>
            <a:xfrm>
              <a:off x="6076697" y="4265289"/>
              <a:ext cx="638315" cy="461665"/>
            </a:xfrm>
            <a:prstGeom prst="rect">
              <a:avLst/>
            </a:prstGeom>
            <a:noFill/>
          </p:spPr>
          <p:txBody>
            <a:bodyPr wrap="none" rtlCol="0">
              <a:spAutoFit/>
            </a:bodyPr>
            <a:lstStyle/>
            <a:p>
              <a:pPr algn="ctr"/>
              <a:r>
                <a:rPr kumimoji="1" lang="en-US" altLang="ja-JP" sz="2400" b="1" dirty="0">
                  <a:solidFill>
                    <a:schemeClr val="bg1"/>
                  </a:solidFill>
                  <a:latin typeface="Meiryo" panose="020B0604030504040204" pitchFamily="34" charset="-128"/>
                  <a:ea typeface="Meiryo" panose="020B0604030504040204" pitchFamily="34" charset="-128"/>
                </a:rPr>
                <a:t>OS</a:t>
              </a:r>
              <a:endParaRPr kumimoji="1" lang="ja-JP" altLang="en-US" sz="2400" b="1">
                <a:solidFill>
                  <a:schemeClr val="bg1"/>
                </a:solidFill>
                <a:latin typeface="Meiryo" panose="020B0604030504040204" pitchFamily="34" charset="-128"/>
                <a:ea typeface="Meiryo" panose="020B0604030504040204" pitchFamily="34" charset="-128"/>
              </a:endParaRPr>
            </a:p>
          </p:txBody>
        </p:sp>
        <p:sp>
          <p:nvSpPr>
            <p:cNvPr id="39" name="円/楕円 38">
              <a:extLst>
                <a:ext uri="{FF2B5EF4-FFF2-40B4-BE49-F238E27FC236}">
                  <a16:creationId xmlns:a16="http://schemas.microsoft.com/office/drawing/2014/main" id="{76324B3E-EDBB-5B43-2194-29D018D8D882}"/>
                </a:ext>
              </a:extLst>
            </p:cNvPr>
            <p:cNvSpPr/>
            <p:nvPr/>
          </p:nvSpPr>
          <p:spPr>
            <a:xfrm>
              <a:off x="6867300" y="4130574"/>
              <a:ext cx="1749935" cy="680105"/>
            </a:xfrm>
            <a:prstGeom prst="ellipse">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テキスト ボックス 39">
              <a:extLst>
                <a:ext uri="{FF2B5EF4-FFF2-40B4-BE49-F238E27FC236}">
                  <a16:creationId xmlns:a16="http://schemas.microsoft.com/office/drawing/2014/main" id="{5413E680-97A3-9E5E-5C0A-18C5F2C2611E}"/>
                </a:ext>
              </a:extLst>
            </p:cNvPr>
            <p:cNvSpPr txBox="1"/>
            <p:nvPr/>
          </p:nvSpPr>
          <p:spPr>
            <a:xfrm>
              <a:off x="7188269" y="4252492"/>
              <a:ext cx="1107996"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ネット</a:t>
              </a:r>
            </a:p>
          </p:txBody>
        </p:sp>
        <p:sp>
          <p:nvSpPr>
            <p:cNvPr id="41" name="正方形/長方形 40">
              <a:extLst>
                <a:ext uri="{FF2B5EF4-FFF2-40B4-BE49-F238E27FC236}">
                  <a16:creationId xmlns:a16="http://schemas.microsoft.com/office/drawing/2014/main" id="{3459089D-DB97-3822-CBF4-4943238F4447}"/>
                </a:ext>
              </a:extLst>
            </p:cNvPr>
            <p:cNvSpPr/>
            <p:nvPr/>
          </p:nvSpPr>
          <p:spPr>
            <a:xfrm>
              <a:off x="5089364" y="5522242"/>
              <a:ext cx="835048" cy="936171"/>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7F3B8924-FCD8-72C7-0013-4C8C1E60374B}"/>
                </a:ext>
              </a:extLst>
            </p:cNvPr>
            <p:cNvSpPr/>
            <p:nvPr/>
          </p:nvSpPr>
          <p:spPr>
            <a:xfrm>
              <a:off x="6000554" y="5522241"/>
              <a:ext cx="835048" cy="936171"/>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下矢印 42">
              <a:extLst>
                <a:ext uri="{FF2B5EF4-FFF2-40B4-BE49-F238E27FC236}">
                  <a16:creationId xmlns:a16="http://schemas.microsoft.com/office/drawing/2014/main" id="{470AF363-3A21-F34B-4EBE-6D778C43B216}"/>
                </a:ext>
              </a:extLst>
            </p:cNvPr>
            <p:cNvSpPr/>
            <p:nvPr/>
          </p:nvSpPr>
          <p:spPr>
            <a:xfrm>
              <a:off x="5152365" y="4770883"/>
              <a:ext cx="790603" cy="802851"/>
            </a:xfrm>
            <a:prstGeom prst="upDownArrow">
              <a:avLst>
                <a:gd name="adj1" fmla="val 50000"/>
                <a:gd name="adj2" fmla="val 35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上下矢印 43">
              <a:extLst>
                <a:ext uri="{FF2B5EF4-FFF2-40B4-BE49-F238E27FC236}">
                  <a16:creationId xmlns:a16="http://schemas.microsoft.com/office/drawing/2014/main" id="{4E837ECC-F631-4496-6560-7559AE5E815B}"/>
                </a:ext>
              </a:extLst>
            </p:cNvPr>
            <p:cNvSpPr/>
            <p:nvPr/>
          </p:nvSpPr>
          <p:spPr>
            <a:xfrm>
              <a:off x="6019581" y="4772477"/>
              <a:ext cx="790603" cy="802851"/>
            </a:xfrm>
            <a:prstGeom prst="upDownArrow">
              <a:avLst>
                <a:gd name="adj1" fmla="val 50000"/>
                <a:gd name="adj2" fmla="val 35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a:extLst>
                <a:ext uri="{FF2B5EF4-FFF2-40B4-BE49-F238E27FC236}">
                  <a16:creationId xmlns:a16="http://schemas.microsoft.com/office/drawing/2014/main" id="{6E085B53-7618-6D3C-5717-4CE6F56E9C43}"/>
                </a:ext>
              </a:extLst>
            </p:cNvPr>
            <p:cNvSpPr/>
            <p:nvPr/>
          </p:nvSpPr>
          <p:spPr>
            <a:xfrm>
              <a:off x="6906577" y="5522241"/>
              <a:ext cx="835048" cy="936171"/>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正方形/長方形 45">
              <a:extLst>
                <a:ext uri="{FF2B5EF4-FFF2-40B4-BE49-F238E27FC236}">
                  <a16:creationId xmlns:a16="http://schemas.microsoft.com/office/drawing/2014/main" id="{57DCF25B-A98A-D801-3A4B-D28D09932537}"/>
                </a:ext>
              </a:extLst>
            </p:cNvPr>
            <p:cNvSpPr/>
            <p:nvPr/>
          </p:nvSpPr>
          <p:spPr>
            <a:xfrm>
              <a:off x="7812600" y="5512822"/>
              <a:ext cx="835048" cy="936171"/>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上下矢印 46">
              <a:extLst>
                <a:ext uri="{FF2B5EF4-FFF2-40B4-BE49-F238E27FC236}">
                  <a16:creationId xmlns:a16="http://schemas.microsoft.com/office/drawing/2014/main" id="{EBA294C5-12C8-9FB0-9371-EB81657A2CF7}"/>
                </a:ext>
              </a:extLst>
            </p:cNvPr>
            <p:cNvSpPr/>
            <p:nvPr/>
          </p:nvSpPr>
          <p:spPr>
            <a:xfrm>
              <a:off x="7118415" y="4770883"/>
              <a:ext cx="411371" cy="802851"/>
            </a:xfrm>
            <a:prstGeom prst="upDownArrow">
              <a:avLst>
                <a:gd name="adj1" fmla="val 50000"/>
                <a:gd name="adj2" fmla="val 35000"/>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上下矢印 47">
              <a:extLst>
                <a:ext uri="{FF2B5EF4-FFF2-40B4-BE49-F238E27FC236}">
                  <a16:creationId xmlns:a16="http://schemas.microsoft.com/office/drawing/2014/main" id="{2AE40A05-BE21-F222-99B5-6CCF5753B6F5}"/>
                </a:ext>
              </a:extLst>
            </p:cNvPr>
            <p:cNvSpPr/>
            <p:nvPr/>
          </p:nvSpPr>
          <p:spPr>
            <a:xfrm>
              <a:off x="8001640" y="4770883"/>
              <a:ext cx="411371" cy="802851"/>
            </a:xfrm>
            <a:prstGeom prst="upDownArrow">
              <a:avLst>
                <a:gd name="adj1" fmla="val 50000"/>
                <a:gd name="adj2" fmla="val 35000"/>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テキスト ボックス 48">
              <a:extLst>
                <a:ext uri="{FF2B5EF4-FFF2-40B4-BE49-F238E27FC236}">
                  <a16:creationId xmlns:a16="http://schemas.microsoft.com/office/drawing/2014/main" id="{74F91560-0FBA-D51C-6FB2-8415C728DD38}"/>
                </a:ext>
              </a:extLst>
            </p:cNvPr>
            <p:cNvSpPr txBox="1"/>
            <p:nvPr/>
          </p:nvSpPr>
          <p:spPr>
            <a:xfrm>
              <a:off x="6926818" y="5863233"/>
              <a:ext cx="800219"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サービス</a:t>
              </a:r>
            </a:p>
          </p:txBody>
        </p:sp>
        <p:cxnSp>
          <p:nvCxnSpPr>
            <p:cNvPr id="52" name="直線矢印コネクタ 51">
              <a:extLst>
                <a:ext uri="{FF2B5EF4-FFF2-40B4-BE49-F238E27FC236}">
                  <a16:creationId xmlns:a16="http://schemas.microsoft.com/office/drawing/2014/main" id="{183D31FD-CB0A-F85E-28FC-3C3429E97523}"/>
                </a:ext>
              </a:extLst>
            </p:cNvPr>
            <p:cNvCxnSpPr>
              <a:stCxn id="35" idx="2"/>
            </p:cNvCxnSpPr>
            <p:nvPr/>
          </p:nvCxnSpPr>
          <p:spPr>
            <a:xfrm flipH="1">
              <a:off x="5637871" y="3855427"/>
              <a:ext cx="1256209" cy="275147"/>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cxnSp>
          <p:nvCxnSpPr>
            <p:cNvPr id="53" name="直線矢印コネクタ 52">
              <a:extLst>
                <a:ext uri="{FF2B5EF4-FFF2-40B4-BE49-F238E27FC236}">
                  <a16:creationId xmlns:a16="http://schemas.microsoft.com/office/drawing/2014/main" id="{A8DE6D96-7339-CC2A-AEB7-C64AEFBFAEC4}"/>
                </a:ext>
              </a:extLst>
            </p:cNvPr>
            <p:cNvCxnSpPr>
              <a:cxnSpLocks/>
              <a:stCxn id="35" idx="2"/>
              <a:endCxn id="37" idx="0"/>
            </p:cNvCxnSpPr>
            <p:nvPr/>
          </p:nvCxnSpPr>
          <p:spPr>
            <a:xfrm flipH="1">
              <a:off x="6395856" y="3855427"/>
              <a:ext cx="498224" cy="263453"/>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cxnSp>
          <p:nvCxnSpPr>
            <p:cNvPr id="56" name="直線矢印コネクタ 55">
              <a:extLst>
                <a:ext uri="{FF2B5EF4-FFF2-40B4-BE49-F238E27FC236}">
                  <a16:creationId xmlns:a16="http://schemas.microsoft.com/office/drawing/2014/main" id="{8E554410-9345-FFF6-2096-6CBF38E8AB55}"/>
                </a:ext>
              </a:extLst>
            </p:cNvPr>
            <p:cNvCxnSpPr>
              <a:cxnSpLocks/>
              <a:stCxn id="35" idx="2"/>
              <a:endCxn id="39" idx="0"/>
            </p:cNvCxnSpPr>
            <p:nvPr/>
          </p:nvCxnSpPr>
          <p:spPr>
            <a:xfrm>
              <a:off x="6894080" y="3855427"/>
              <a:ext cx="848188" cy="275147"/>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sp>
          <p:nvSpPr>
            <p:cNvPr id="4" name="テキスト ボックス 3">
              <a:extLst>
                <a:ext uri="{FF2B5EF4-FFF2-40B4-BE49-F238E27FC236}">
                  <a16:creationId xmlns:a16="http://schemas.microsoft.com/office/drawing/2014/main" id="{976E881B-D8CA-1EB3-A1B3-B535E418C05B}"/>
                </a:ext>
              </a:extLst>
            </p:cNvPr>
            <p:cNvSpPr txBox="1"/>
            <p:nvPr/>
          </p:nvSpPr>
          <p:spPr>
            <a:xfrm>
              <a:off x="5069401" y="5892963"/>
              <a:ext cx="911193" cy="246221"/>
            </a:xfrm>
            <a:prstGeom prst="rect">
              <a:avLst/>
            </a:prstGeom>
            <a:noFill/>
          </p:spPr>
          <p:txBody>
            <a:bodyPr wrap="square" rtlCol="0">
              <a:spAutoFit/>
            </a:bodyPr>
            <a:lstStyle/>
            <a:p>
              <a:pPr algn="ctr"/>
              <a:r>
                <a:rPr kumimoji="1" lang="en-US" altLang="ja-JP" sz="1000" dirty="0">
                  <a:solidFill>
                    <a:schemeClr val="bg1"/>
                  </a:solidFill>
                  <a:latin typeface="Meiryo" panose="020B0604030504040204" pitchFamily="34" charset="-128"/>
                  <a:ea typeface="Meiryo" panose="020B0604030504040204" pitchFamily="34" charset="-128"/>
                </a:rPr>
                <a:t>Computers</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7B27151E-7286-972F-5AB4-DB774A9CBDFA}"/>
                </a:ext>
              </a:extLst>
            </p:cNvPr>
            <p:cNvSpPr txBox="1"/>
            <p:nvPr/>
          </p:nvSpPr>
          <p:spPr>
            <a:xfrm>
              <a:off x="5940257" y="5892963"/>
              <a:ext cx="911193" cy="246221"/>
            </a:xfrm>
            <a:prstGeom prst="rect">
              <a:avLst/>
            </a:prstGeom>
            <a:noFill/>
          </p:spPr>
          <p:txBody>
            <a:bodyPr wrap="square" rtlCol="0">
              <a:spAutoFit/>
            </a:bodyPr>
            <a:lstStyle/>
            <a:p>
              <a:pPr algn="ctr"/>
              <a:r>
                <a:rPr lang="ja-JP" altLang="en-US" sz="1000">
                  <a:solidFill>
                    <a:schemeClr val="bg1"/>
                  </a:solidFill>
                  <a:latin typeface="Meiryo" panose="020B0604030504040204" pitchFamily="34" charset="-128"/>
                  <a:ea typeface="Meiryo" panose="020B0604030504040204" pitchFamily="34" charset="-128"/>
                </a:rPr>
                <a:t>機器・家電</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D70AA493-0740-41DE-402F-3EC5A1795E84}"/>
                </a:ext>
              </a:extLst>
            </p:cNvPr>
            <p:cNvSpPr txBox="1"/>
            <p:nvPr/>
          </p:nvSpPr>
          <p:spPr>
            <a:xfrm>
              <a:off x="7206505" y="2098098"/>
              <a:ext cx="1569660" cy="276999"/>
            </a:xfrm>
            <a:prstGeom prst="rect">
              <a:avLst/>
            </a:prstGeom>
            <a:noFill/>
          </p:spPr>
          <p:txBody>
            <a:bodyPr wrap="none" rtlCol="0">
              <a:spAutoFit/>
            </a:bodyPr>
            <a:lstStyle/>
            <a:p>
              <a:r>
                <a:rPr lang="ja-JP" altLang="en-US" sz="1200">
                  <a:solidFill>
                    <a:srgbClr val="FF7E79"/>
                  </a:solidFill>
                  <a:latin typeface="Meiryo" panose="020B0604030504040204" pitchFamily="34" charset="-128"/>
                  <a:ea typeface="Meiryo" panose="020B0604030504040204" pitchFamily="34" charset="-128"/>
                </a:rPr>
                <a:t>人間に寄り添う操作</a:t>
              </a:r>
              <a:endParaRPr kumimoji="1" lang="ja-JP" altLang="en-US" sz="1200">
                <a:solidFill>
                  <a:srgbClr val="FF7E79"/>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107947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C4BCCF00-5EA0-1EFF-B58A-08944BF41BDB}"/>
              </a:ext>
            </a:extLst>
          </p:cNvPr>
          <p:cNvSpPr/>
          <p:nvPr/>
        </p:nvSpPr>
        <p:spPr>
          <a:xfrm>
            <a:off x="1857677" y="1841470"/>
            <a:ext cx="5409398" cy="3794291"/>
          </a:xfrm>
          <a:prstGeom prst="rect">
            <a:avLst/>
          </a:prstGeom>
          <a:solidFill>
            <a:schemeClr val="bg1"/>
          </a:solidFill>
          <a:ln w="57150">
            <a:solidFill>
              <a:schemeClr val="tx2">
                <a:lumMod val="60000"/>
                <a:lumOff val="4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F3B8A4F-3452-C06E-14C2-BA722F85292A}"/>
              </a:ext>
            </a:extLst>
          </p:cNvPr>
          <p:cNvSpPr>
            <a:spLocks noGrp="1"/>
          </p:cNvSpPr>
          <p:nvPr>
            <p:ph type="title"/>
          </p:nvPr>
        </p:nvSpPr>
        <p:spPr/>
        <p:txBody>
          <a:bodyPr/>
          <a:lstStyle/>
          <a:p>
            <a:r>
              <a:rPr kumimoji="1" lang="en-US" altLang="ja-JP" dirty="0"/>
              <a:t>AI</a:t>
            </a:r>
            <a:r>
              <a:rPr kumimoji="1" lang="ja-JP" altLang="en-US"/>
              <a:t>エージェントとは</a:t>
            </a:r>
          </a:p>
        </p:txBody>
      </p:sp>
      <p:pic>
        <p:nvPicPr>
          <p:cNvPr id="3" name="図 2">
            <a:extLst>
              <a:ext uri="{FF2B5EF4-FFF2-40B4-BE49-F238E27FC236}">
                <a16:creationId xmlns:a16="http://schemas.microsoft.com/office/drawing/2014/main" id="{295EB7D9-C972-4320-4CE0-22A47E4446BE}"/>
              </a:ext>
            </a:extLst>
          </p:cNvPr>
          <p:cNvPicPr>
            <a:picLocks noChangeAspect="1"/>
          </p:cNvPicPr>
          <p:nvPr/>
        </p:nvPicPr>
        <p:blipFill>
          <a:blip r:embed="rId2">
            <a:clrChange>
              <a:clrFrom>
                <a:srgbClr val="FFFFFF"/>
              </a:clrFrom>
              <a:clrTo>
                <a:srgbClr val="FFFFFF">
                  <a:alpha val="0"/>
                </a:srgbClr>
              </a:clrTo>
            </a:clrChange>
            <a:duotone>
              <a:schemeClr val="accent1">
                <a:shade val="45000"/>
                <a:satMod val="135000"/>
              </a:schemeClr>
              <a:prstClr val="white"/>
            </a:duotone>
          </a:blip>
          <a:stretch>
            <a:fillRect/>
          </a:stretch>
        </p:blipFill>
        <p:spPr>
          <a:xfrm>
            <a:off x="3791772" y="2858593"/>
            <a:ext cx="1560456" cy="1560456"/>
          </a:xfrm>
          <a:prstGeom prst="rect">
            <a:avLst/>
          </a:prstGeom>
        </p:spPr>
      </p:pic>
      <p:sp>
        <p:nvSpPr>
          <p:cNvPr id="5" name="テキスト ボックス 4">
            <a:extLst>
              <a:ext uri="{FF2B5EF4-FFF2-40B4-BE49-F238E27FC236}">
                <a16:creationId xmlns:a16="http://schemas.microsoft.com/office/drawing/2014/main" id="{0893D1FE-6AB4-6D39-0548-BFD45B39F594}"/>
              </a:ext>
            </a:extLst>
          </p:cNvPr>
          <p:cNvSpPr txBox="1"/>
          <p:nvPr/>
        </p:nvSpPr>
        <p:spPr>
          <a:xfrm>
            <a:off x="2169677" y="3736153"/>
            <a:ext cx="1441420" cy="1231106"/>
          </a:xfrm>
          <a:prstGeom prst="rect">
            <a:avLst/>
          </a:prstGeom>
          <a:noFill/>
        </p:spPr>
        <p:txBody>
          <a:bodyPr wrap="none" rtlCol="0">
            <a:spAutoFit/>
          </a:bodyPr>
          <a:lstStyle/>
          <a:p>
            <a:pPr algn="ctr"/>
            <a:r>
              <a:rPr kumimoji="1" lang="ja-JP" altLang="en-US" sz="2800" b="1">
                <a:latin typeface="Meiryo" panose="020B0604030504040204" pitchFamily="34" charset="-128"/>
                <a:ea typeface="Meiryo" panose="020B0604030504040204" pitchFamily="34" charset="-128"/>
              </a:rPr>
              <a:t>個性</a:t>
            </a:r>
            <a:endParaRPr kumimoji="1" lang="en-US" altLang="ja-JP" sz="2800" b="1" dirty="0">
              <a:latin typeface="Meiryo" panose="020B0604030504040204" pitchFamily="34" charset="-128"/>
              <a:ea typeface="Meiryo" panose="020B0604030504040204" pitchFamily="34" charset="-128"/>
            </a:endParaRPr>
          </a:p>
          <a:p>
            <a:pPr algn="ctr"/>
            <a:r>
              <a:rPr lang="en-US" altLang="ja-JP" dirty="0">
                <a:latin typeface="Meiryo" panose="020B0604030504040204" pitchFamily="34" charset="-128"/>
                <a:ea typeface="Meiryo" panose="020B0604030504040204" pitchFamily="34" charset="-128"/>
              </a:rPr>
              <a:t>profile</a:t>
            </a:r>
          </a:p>
          <a:p>
            <a:pPr algn="ctr"/>
            <a:r>
              <a:rPr kumimoji="1" lang="ja-JP" altLang="en-US" sz="1400">
                <a:latin typeface="Meiryo" panose="020B0604030504040204" pitchFamily="34" charset="-128"/>
                <a:ea typeface="Meiryo" panose="020B0604030504040204" pitchFamily="34" charset="-128"/>
              </a:rPr>
              <a:t>タスクにおける</a:t>
            </a:r>
            <a:endParaRPr kumimoji="1" lang="en-US" altLang="ja-JP" sz="1400" dirty="0">
              <a:latin typeface="Meiryo" panose="020B0604030504040204" pitchFamily="34" charset="-128"/>
              <a:ea typeface="Meiryo" panose="020B0604030504040204" pitchFamily="34" charset="-128"/>
            </a:endParaRPr>
          </a:p>
          <a:p>
            <a:pPr algn="ctr"/>
            <a:r>
              <a:rPr kumimoji="1" lang="ja-JP" altLang="en-US" sz="1400">
                <a:latin typeface="Meiryo" panose="020B0604030504040204" pitchFamily="34" charset="-128"/>
                <a:ea typeface="Meiryo" panose="020B0604030504040204" pitchFamily="34" charset="-128"/>
              </a:rPr>
              <a:t>役割や性格</a:t>
            </a:r>
          </a:p>
        </p:txBody>
      </p:sp>
      <p:sp>
        <p:nvSpPr>
          <p:cNvPr id="6" name="テキスト ボックス 5">
            <a:extLst>
              <a:ext uri="{FF2B5EF4-FFF2-40B4-BE49-F238E27FC236}">
                <a16:creationId xmlns:a16="http://schemas.microsoft.com/office/drawing/2014/main" id="{7301EC58-FD10-E449-B588-020FEB003715}"/>
              </a:ext>
            </a:extLst>
          </p:cNvPr>
          <p:cNvSpPr txBox="1"/>
          <p:nvPr/>
        </p:nvSpPr>
        <p:spPr>
          <a:xfrm>
            <a:off x="1996093" y="2510819"/>
            <a:ext cx="1800493" cy="1231106"/>
          </a:xfrm>
          <a:prstGeom prst="rect">
            <a:avLst/>
          </a:prstGeom>
          <a:noFill/>
        </p:spPr>
        <p:txBody>
          <a:bodyPr wrap="none" rtlCol="0">
            <a:spAutoFit/>
          </a:bodyPr>
          <a:lstStyle/>
          <a:p>
            <a:pPr algn="ctr"/>
            <a:r>
              <a:rPr kumimoji="1" lang="ja-JP" altLang="en-US" sz="2800" b="1">
                <a:latin typeface="Meiryo" panose="020B0604030504040204" pitchFamily="34" charset="-128"/>
                <a:ea typeface="Meiryo" panose="020B0604030504040204" pitchFamily="34" charset="-128"/>
              </a:rPr>
              <a:t>記憶</a:t>
            </a:r>
            <a:endParaRPr kumimoji="1" lang="en-US" altLang="ja-JP" sz="2800" b="1" dirty="0">
              <a:latin typeface="Meiryo" panose="020B0604030504040204" pitchFamily="34" charset="-128"/>
              <a:ea typeface="Meiryo" panose="020B0604030504040204" pitchFamily="34" charset="-128"/>
            </a:endParaRPr>
          </a:p>
          <a:p>
            <a:pPr algn="ctr"/>
            <a:r>
              <a:rPr lang="en-US" altLang="ja-JP" dirty="0">
                <a:latin typeface="Meiryo" panose="020B0604030504040204" pitchFamily="34" charset="-128"/>
                <a:ea typeface="Meiryo" panose="020B0604030504040204" pitchFamily="34" charset="-128"/>
              </a:rPr>
              <a:t>memory</a:t>
            </a:r>
          </a:p>
          <a:p>
            <a:pPr algn="ctr"/>
            <a:r>
              <a:rPr kumimoji="1" lang="ja-JP" altLang="en-US" sz="1400">
                <a:latin typeface="Meiryo" panose="020B0604030504040204" pitchFamily="34" charset="-128"/>
                <a:ea typeface="Meiryo" panose="020B0604030504040204" pitchFamily="34" charset="-128"/>
              </a:rPr>
              <a:t>文脈把握の短期記憶</a:t>
            </a:r>
            <a:endParaRPr kumimoji="1" lang="en-US" altLang="ja-JP" sz="1400" dirty="0">
              <a:latin typeface="Meiryo" panose="020B0604030504040204" pitchFamily="34" charset="-128"/>
              <a:ea typeface="Meiryo" panose="020B0604030504040204" pitchFamily="34" charset="-128"/>
            </a:endParaRPr>
          </a:p>
          <a:p>
            <a:pPr algn="ctr"/>
            <a:r>
              <a:rPr kumimoji="1" lang="ja-JP" altLang="en-US" sz="1400">
                <a:latin typeface="Meiryo" panose="020B0604030504040204" pitchFamily="34" charset="-128"/>
                <a:ea typeface="Meiryo" panose="020B0604030504040204" pitchFamily="34" charset="-128"/>
              </a:rPr>
              <a:t>教訓保持の長期記憶</a:t>
            </a:r>
          </a:p>
        </p:txBody>
      </p:sp>
      <p:sp>
        <p:nvSpPr>
          <p:cNvPr id="7" name="テキスト ボックス 6">
            <a:extLst>
              <a:ext uri="{FF2B5EF4-FFF2-40B4-BE49-F238E27FC236}">
                <a16:creationId xmlns:a16="http://schemas.microsoft.com/office/drawing/2014/main" id="{D0343D52-A2CB-4EE8-8D41-D3334E08DF75}"/>
              </a:ext>
            </a:extLst>
          </p:cNvPr>
          <p:cNvSpPr txBox="1"/>
          <p:nvPr/>
        </p:nvSpPr>
        <p:spPr>
          <a:xfrm>
            <a:off x="5400320" y="2506669"/>
            <a:ext cx="1620957" cy="1231106"/>
          </a:xfrm>
          <a:prstGeom prst="rect">
            <a:avLst/>
          </a:prstGeom>
          <a:noFill/>
        </p:spPr>
        <p:txBody>
          <a:bodyPr wrap="none" rtlCol="0">
            <a:spAutoFit/>
          </a:bodyPr>
          <a:lstStyle/>
          <a:p>
            <a:pPr algn="ctr"/>
            <a:r>
              <a:rPr kumimoji="1" lang="ja-JP" altLang="en-US" sz="2800" b="1">
                <a:latin typeface="Meiryo" panose="020B0604030504040204" pitchFamily="34" charset="-128"/>
                <a:ea typeface="Meiryo" panose="020B0604030504040204" pitchFamily="34" charset="-128"/>
              </a:rPr>
              <a:t>計画</a:t>
            </a:r>
            <a:endParaRPr kumimoji="1" lang="en-US" altLang="ja-JP" sz="2800" b="1" dirty="0">
              <a:latin typeface="Meiryo" panose="020B0604030504040204" pitchFamily="34" charset="-128"/>
              <a:ea typeface="Meiryo" panose="020B0604030504040204" pitchFamily="34" charset="-128"/>
            </a:endParaRPr>
          </a:p>
          <a:p>
            <a:pPr algn="ctr"/>
            <a:r>
              <a:rPr lang="en-US" altLang="ja-JP" dirty="0">
                <a:latin typeface="Meiryo" panose="020B0604030504040204" pitchFamily="34" charset="-128"/>
                <a:ea typeface="Meiryo" panose="020B0604030504040204" pitchFamily="34" charset="-128"/>
              </a:rPr>
              <a:t>planning</a:t>
            </a:r>
          </a:p>
          <a:p>
            <a:pPr algn="ctr"/>
            <a:r>
              <a:rPr lang="ja-JP" altLang="en-US" sz="1400">
                <a:latin typeface="Meiryo" panose="020B0604030504040204" pitchFamily="34" charset="-128"/>
                <a:ea typeface="Meiryo" panose="020B0604030504040204" pitchFamily="34" charset="-128"/>
              </a:rPr>
              <a:t>タスクばらし</a:t>
            </a:r>
            <a:endParaRPr lang="en-US" altLang="ja-JP" sz="1400" dirty="0">
              <a:latin typeface="Meiryo" panose="020B0604030504040204" pitchFamily="34" charset="-128"/>
              <a:ea typeface="Meiryo" panose="020B0604030504040204" pitchFamily="34" charset="-128"/>
            </a:endParaRPr>
          </a:p>
          <a:p>
            <a:pPr algn="ctr"/>
            <a:r>
              <a:rPr lang="ja-JP" altLang="en-US" sz="1400">
                <a:latin typeface="Meiryo" panose="020B0604030504040204" pitchFamily="34" charset="-128"/>
                <a:ea typeface="Meiryo" panose="020B0604030504040204" pitchFamily="34" charset="-128"/>
              </a:rPr>
              <a:t>結果からの再計画</a:t>
            </a:r>
            <a:endParaRPr kumimoji="1" lang="ja-JP" altLang="en-US" sz="1400">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338387E2-5298-037C-1971-579D2E474E61}"/>
              </a:ext>
            </a:extLst>
          </p:cNvPr>
          <p:cNvSpPr txBox="1"/>
          <p:nvPr/>
        </p:nvSpPr>
        <p:spPr>
          <a:xfrm>
            <a:off x="5586176" y="3736153"/>
            <a:ext cx="1261884" cy="1231106"/>
          </a:xfrm>
          <a:prstGeom prst="rect">
            <a:avLst/>
          </a:prstGeom>
          <a:noFill/>
        </p:spPr>
        <p:txBody>
          <a:bodyPr wrap="none" rtlCol="0">
            <a:spAutoFit/>
          </a:bodyPr>
          <a:lstStyle/>
          <a:p>
            <a:pPr algn="ctr"/>
            <a:r>
              <a:rPr kumimoji="1" lang="ja-JP" altLang="en-US" sz="2800" b="1">
                <a:latin typeface="Meiryo" panose="020B0604030504040204" pitchFamily="34" charset="-128"/>
                <a:ea typeface="Meiryo" panose="020B0604030504040204" pitchFamily="34" charset="-128"/>
              </a:rPr>
              <a:t>行動</a:t>
            </a:r>
            <a:endParaRPr kumimoji="1" lang="en-US" altLang="ja-JP" sz="2800" b="1" dirty="0">
              <a:latin typeface="Meiryo" panose="020B0604030504040204" pitchFamily="34" charset="-128"/>
              <a:ea typeface="Meiryo" panose="020B0604030504040204" pitchFamily="34" charset="-128"/>
            </a:endParaRPr>
          </a:p>
          <a:p>
            <a:pPr algn="ctr"/>
            <a:r>
              <a:rPr lang="en-US" altLang="ja-JP" dirty="0">
                <a:latin typeface="Meiryo" panose="020B0604030504040204" pitchFamily="34" charset="-128"/>
                <a:ea typeface="Meiryo" panose="020B0604030504040204" pitchFamily="34" charset="-128"/>
              </a:rPr>
              <a:t>action</a:t>
            </a:r>
          </a:p>
          <a:p>
            <a:pPr algn="ctr"/>
            <a:r>
              <a:rPr lang="ja-JP" altLang="en-US" sz="1400">
                <a:latin typeface="Meiryo" panose="020B0604030504040204" pitchFamily="34" charset="-128"/>
                <a:ea typeface="Meiryo" panose="020B0604030504040204" pitchFamily="34" charset="-128"/>
              </a:rPr>
              <a:t>タスク実行の</a:t>
            </a:r>
            <a:endParaRPr lang="en-US" altLang="ja-JP" sz="1400" dirty="0">
              <a:latin typeface="Meiryo" panose="020B0604030504040204" pitchFamily="34" charset="-128"/>
              <a:ea typeface="Meiryo" panose="020B0604030504040204" pitchFamily="34" charset="-128"/>
            </a:endParaRPr>
          </a:p>
          <a:p>
            <a:pPr algn="ctr"/>
            <a:r>
              <a:rPr lang="ja-JP" altLang="en-US" sz="1400">
                <a:latin typeface="Meiryo" panose="020B0604030504040204" pitchFamily="34" charset="-128"/>
                <a:ea typeface="Meiryo" panose="020B0604030504040204" pitchFamily="34" charset="-128"/>
              </a:rPr>
              <a:t>具体的な行動</a:t>
            </a:r>
            <a:endParaRPr kumimoji="1" lang="ja-JP" altLang="en-US" sz="1400">
              <a:latin typeface="Meiryo" panose="020B0604030504040204" pitchFamily="34" charset="-128"/>
              <a:ea typeface="Meiryo" panose="020B0604030504040204" pitchFamily="34" charset="-128"/>
            </a:endParaRPr>
          </a:p>
        </p:txBody>
      </p:sp>
      <p:sp>
        <p:nvSpPr>
          <p:cNvPr id="9" name="曲折矢印 8">
            <a:extLst>
              <a:ext uri="{FF2B5EF4-FFF2-40B4-BE49-F238E27FC236}">
                <a16:creationId xmlns:a16="http://schemas.microsoft.com/office/drawing/2014/main" id="{5549DD88-3644-D80D-9DCF-6F7FB841242E}"/>
              </a:ext>
            </a:extLst>
          </p:cNvPr>
          <p:cNvSpPr/>
          <p:nvPr/>
        </p:nvSpPr>
        <p:spPr>
          <a:xfrm rot="5400000">
            <a:off x="3783725" y="2431789"/>
            <a:ext cx="370865" cy="794800"/>
          </a:xfrm>
          <a:prstGeom prst="bent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曲折矢印 9">
            <a:extLst>
              <a:ext uri="{FF2B5EF4-FFF2-40B4-BE49-F238E27FC236}">
                <a16:creationId xmlns:a16="http://schemas.microsoft.com/office/drawing/2014/main" id="{1A446248-D948-8D87-3B3D-0D5DD4BA1115}"/>
              </a:ext>
            </a:extLst>
          </p:cNvPr>
          <p:cNvSpPr/>
          <p:nvPr/>
        </p:nvSpPr>
        <p:spPr>
          <a:xfrm rot="5400000" flipV="1">
            <a:off x="4958560" y="2431790"/>
            <a:ext cx="370867" cy="794801"/>
          </a:xfrm>
          <a:prstGeom prst="bent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曲折矢印 10">
            <a:extLst>
              <a:ext uri="{FF2B5EF4-FFF2-40B4-BE49-F238E27FC236}">
                <a16:creationId xmlns:a16="http://schemas.microsoft.com/office/drawing/2014/main" id="{6A825919-4179-91F8-3945-18C053863680}"/>
              </a:ext>
            </a:extLst>
          </p:cNvPr>
          <p:cNvSpPr/>
          <p:nvPr/>
        </p:nvSpPr>
        <p:spPr>
          <a:xfrm rot="16200000" flipV="1">
            <a:off x="3783726" y="4037296"/>
            <a:ext cx="370865" cy="794798"/>
          </a:xfrm>
          <a:prstGeom prst="bent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曲折矢印 11">
            <a:extLst>
              <a:ext uri="{FF2B5EF4-FFF2-40B4-BE49-F238E27FC236}">
                <a16:creationId xmlns:a16="http://schemas.microsoft.com/office/drawing/2014/main" id="{65DB03C6-F390-3CFC-8C3E-21AEC3F47C0B}"/>
              </a:ext>
            </a:extLst>
          </p:cNvPr>
          <p:cNvSpPr/>
          <p:nvPr/>
        </p:nvSpPr>
        <p:spPr>
          <a:xfrm rot="16200000">
            <a:off x="4958560" y="4037296"/>
            <a:ext cx="370865" cy="794800"/>
          </a:xfrm>
          <a:prstGeom prst="bent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1BBA61DA-E853-790F-BE92-F6C9A1A84363}"/>
              </a:ext>
            </a:extLst>
          </p:cNvPr>
          <p:cNvSpPr txBox="1"/>
          <p:nvPr/>
        </p:nvSpPr>
        <p:spPr>
          <a:xfrm>
            <a:off x="2054536" y="5005978"/>
            <a:ext cx="5032147" cy="523220"/>
          </a:xfrm>
          <a:prstGeom prst="rect">
            <a:avLst/>
          </a:prstGeom>
          <a:noFill/>
        </p:spPr>
        <p:txBody>
          <a:bodyPr wrap="none" rtlCol="0">
            <a:spAutoFit/>
          </a:bodyPr>
          <a:lstStyle/>
          <a:p>
            <a:pPr algn="ctr"/>
            <a:r>
              <a:rPr kumimoji="1" lang="ja-JP" altLang="en-US" sz="1400" dirty="0">
                <a:solidFill>
                  <a:srgbClr val="0070C0"/>
                </a:solidFill>
                <a:latin typeface="Meiryo" panose="020B0604030504040204" pitchFamily="34" charset="-128"/>
                <a:ea typeface="Meiryo" panose="020B0604030504040204" pitchFamily="34" charset="-128"/>
              </a:rPr>
              <a:t>やりたいことを依頼すれば、その方法を自分で考え、計画し</a:t>
            </a:r>
            <a:endParaRPr kumimoji="1" lang="en-US" altLang="ja-JP" sz="1400" dirty="0">
              <a:solidFill>
                <a:srgbClr val="0070C0"/>
              </a:solidFill>
              <a:latin typeface="Meiryo" panose="020B0604030504040204" pitchFamily="34" charset="-128"/>
              <a:ea typeface="Meiryo" panose="020B0604030504040204" pitchFamily="34" charset="-128"/>
            </a:endParaRPr>
          </a:p>
          <a:p>
            <a:pPr algn="ctr"/>
            <a:r>
              <a:rPr lang="ja-JP" altLang="en-US" sz="1400" dirty="0">
                <a:solidFill>
                  <a:srgbClr val="0070C0"/>
                </a:solidFill>
                <a:latin typeface="Meiryo" panose="020B0604030504040204" pitchFamily="34" charset="-128"/>
                <a:ea typeface="Meiryo" panose="020B0604030504040204" pitchFamily="34" charset="-128"/>
              </a:rPr>
              <a:t>様々なツールを駆使して、結果を出してくれるソフトウェア</a:t>
            </a:r>
            <a:endParaRPr kumimoji="1" lang="ja-JP" altLang="en-US" sz="1400" dirty="0">
              <a:solidFill>
                <a:srgbClr val="0070C0"/>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A66E9453-5881-483A-01BA-53F95FF508A1}"/>
              </a:ext>
            </a:extLst>
          </p:cNvPr>
          <p:cNvSpPr txBox="1"/>
          <p:nvPr/>
        </p:nvSpPr>
        <p:spPr>
          <a:xfrm>
            <a:off x="3363976" y="2001232"/>
            <a:ext cx="2416046" cy="461665"/>
          </a:xfrm>
          <a:prstGeom prst="rect">
            <a:avLst/>
          </a:prstGeom>
          <a:noFill/>
        </p:spPr>
        <p:txBody>
          <a:bodyPr wrap="none" rtlCol="0">
            <a:spAutoFit/>
          </a:bodyPr>
          <a:lstStyle/>
          <a:p>
            <a:pPr algn="ctr"/>
            <a:r>
              <a:rPr kumimoji="1" lang="en-US" altLang="ja-JP" sz="2400" b="1" dirty="0">
                <a:solidFill>
                  <a:srgbClr val="0070C0"/>
                </a:solidFill>
                <a:latin typeface="Meiryo" panose="020B0604030504040204" pitchFamily="34" charset="-128"/>
                <a:ea typeface="Meiryo" panose="020B0604030504040204" pitchFamily="34" charset="-128"/>
              </a:rPr>
              <a:t>AI</a:t>
            </a:r>
            <a:r>
              <a:rPr kumimoji="1" lang="ja-JP" altLang="en-US" sz="2400" b="1">
                <a:solidFill>
                  <a:srgbClr val="0070C0"/>
                </a:solidFill>
                <a:latin typeface="Meiryo" panose="020B0604030504040204" pitchFamily="34" charset="-128"/>
                <a:ea typeface="Meiryo" panose="020B0604030504040204" pitchFamily="34" charset="-128"/>
              </a:rPr>
              <a:t>エージェント</a:t>
            </a:r>
          </a:p>
        </p:txBody>
      </p:sp>
      <p:pic>
        <p:nvPicPr>
          <p:cNvPr id="16" name="図 15">
            <a:extLst>
              <a:ext uri="{FF2B5EF4-FFF2-40B4-BE49-F238E27FC236}">
                <a16:creationId xmlns:a16="http://schemas.microsoft.com/office/drawing/2014/main" id="{12B40AD9-AE2D-F604-CF64-55F3562036BE}"/>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46524" y="778058"/>
            <a:ext cx="925233" cy="925233"/>
          </a:xfrm>
          <a:prstGeom prst="rect">
            <a:avLst/>
          </a:prstGeom>
        </p:spPr>
      </p:pic>
      <p:sp>
        <p:nvSpPr>
          <p:cNvPr id="17" name="テキスト ボックス 16">
            <a:extLst>
              <a:ext uri="{FF2B5EF4-FFF2-40B4-BE49-F238E27FC236}">
                <a16:creationId xmlns:a16="http://schemas.microsoft.com/office/drawing/2014/main" id="{4D5829DC-9623-FEEB-4868-EE5E222F28AC}"/>
              </a:ext>
            </a:extLst>
          </p:cNvPr>
          <p:cNvSpPr txBox="1"/>
          <p:nvPr/>
        </p:nvSpPr>
        <p:spPr>
          <a:xfrm>
            <a:off x="3514847" y="939408"/>
            <a:ext cx="2877711" cy="523220"/>
          </a:xfrm>
          <a:prstGeom prst="rect">
            <a:avLst/>
          </a:prstGeom>
          <a:noFill/>
        </p:spPr>
        <p:txBody>
          <a:bodyPr wrap="none" rtlCol="0">
            <a:spAutoFit/>
          </a:bodyPr>
          <a:lstStyle/>
          <a:p>
            <a:r>
              <a:rPr kumimoji="1" lang="ja-JP" altLang="en-US" sz="1400">
                <a:latin typeface="Meiryo" panose="020B0604030504040204" pitchFamily="34" charset="-128"/>
                <a:ea typeface="Meiryo" panose="020B0604030504040204" pitchFamily="34" charset="-128"/>
              </a:rPr>
              <a:t>来週の大阪出張のための</a:t>
            </a:r>
            <a:endParaRPr kumimoji="1" lang="en-US" altLang="ja-JP" sz="1400" dirty="0">
              <a:latin typeface="Meiryo" panose="020B0604030504040204" pitchFamily="34" charset="-128"/>
              <a:ea typeface="Meiryo" panose="020B0604030504040204" pitchFamily="34" charset="-128"/>
            </a:endParaRPr>
          </a:p>
          <a:p>
            <a:r>
              <a:rPr lang="ja-JP" altLang="en-US" sz="1400">
                <a:latin typeface="Meiryo" panose="020B0604030504040204" pitchFamily="34" charset="-128"/>
                <a:ea typeface="Meiryo" panose="020B0604030504040204" pitchFamily="34" charset="-128"/>
              </a:rPr>
              <a:t>航空券とホテルを手配してほしい</a:t>
            </a:r>
            <a:endParaRPr kumimoji="1" lang="ja-JP" altLang="en-US" sz="1400">
              <a:latin typeface="Meiryo" panose="020B0604030504040204" pitchFamily="34" charset="-128"/>
              <a:ea typeface="Meiryo" panose="020B0604030504040204" pitchFamily="34" charset="-128"/>
            </a:endParaRPr>
          </a:p>
        </p:txBody>
      </p:sp>
      <p:sp>
        <p:nvSpPr>
          <p:cNvPr id="18" name="下矢印 17">
            <a:extLst>
              <a:ext uri="{FF2B5EF4-FFF2-40B4-BE49-F238E27FC236}">
                <a16:creationId xmlns:a16="http://schemas.microsoft.com/office/drawing/2014/main" id="{7A8802BA-BC94-0978-9814-2AB4D51D432B}"/>
              </a:ext>
            </a:extLst>
          </p:cNvPr>
          <p:cNvSpPr/>
          <p:nvPr/>
        </p:nvSpPr>
        <p:spPr>
          <a:xfrm>
            <a:off x="3915824" y="1462628"/>
            <a:ext cx="1312347" cy="261654"/>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9" name="図 18">
            <a:extLst>
              <a:ext uri="{FF2B5EF4-FFF2-40B4-BE49-F238E27FC236}">
                <a16:creationId xmlns:a16="http://schemas.microsoft.com/office/drawing/2014/main" id="{C47A43EB-DBF2-42BD-0B56-9A6895109040}"/>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915824" y="5942997"/>
            <a:ext cx="736933" cy="736933"/>
          </a:xfrm>
          <a:prstGeom prst="rect">
            <a:avLst/>
          </a:prstGeom>
        </p:spPr>
      </p:pic>
      <p:pic>
        <p:nvPicPr>
          <p:cNvPr id="20" name="図 19">
            <a:extLst>
              <a:ext uri="{FF2B5EF4-FFF2-40B4-BE49-F238E27FC236}">
                <a16:creationId xmlns:a16="http://schemas.microsoft.com/office/drawing/2014/main" id="{BA5DA859-9190-36DC-F4A8-FE1929CBED95}"/>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45834" y="6006691"/>
            <a:ext cx="589262" cy="589262"/>
          </a:xfrm>
          <a:prstGeom prst="rect">
            <a:avLst/>
          </a:prstGeom>
        </p:spPr>
      </p:pic>
      <p:sp>
        <p:nvSpPr>
          <p:cNvPr id="21" name="下矢印 20">
            <a:extLst>
              <a:ext uri="{FF2B5EF4-FFF2-40B4-BE49-F238E27FC236}">
                <a16:creationId xmlns:a16="http://schemas.microsoft.com/office/drawing/2014/main" id="{D074EACA-D7E4-0217-D89E-13C68EAEF4F6}"/>
              </a:ext>
            </a:extLst>
          </p:cNvPr>
          <p:cNvSpPr/>
          <p:nvPr/>
        </p:nvSpPr>
        <p:spPr>
          <a:xfrm>
            <a:off x="3915826" y="5732432"/>
            <a:ext cx="1312347" cy="261654"/>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フローチャート: 他ページ結合子 22">
            <a:extLst>
              <a:ext uri="{FF2B5EF4-FFF2-40B4-BE49-F238E27FC236}">
                <a16:creationId xmlns:a16="http://schemas.microsoft.com/office/drawing/2014/main" id="{20E06C69-B9E3-01B0-0476-260BBC6181C9}"/>
              </a:ext>
            </a:extLst>
          </p:cNvPr>
          <p:cNvSpPr/>
          <p:nvPr/>
        </p:nvSpPr>
        <p:spPr>
          <a:xfrm rot="16200000">
            <a:off x="422454" y="2069410"/>
            <a:ext cx="1472665" cy="1674614"/>
          </a:xfrm>
          <a:prstGeom prst="flowChartOffpageConnector">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フローチャート: 他ページ結合子 23">
            <a:extLst>
              <a:ext uri="{FF2B5EF4-FFF2-40B4-BE49-F238E27FC236}">
                <a16:creationId xmlns:a16="http://schemas.microsoft.com/office/drawing/2014/main" id="{3F5A0C84-895C-7AE7-8ED1-76C1E2BF634E}"/>
              </a:ext>
            </a:extLst>
          </p:cNvPr>
          <p:cNvSpPr/>
          <p:nvPr/>
        </p:nvSpPr>
        <p:spPr>
          <a:xfrm rot="16200000">
            <a:off x="422454" y="3742073"/>
            <a:ext cx="1472665" cy="1674614"/>
          </a:xfrm>
          <a:prstGeom prst="flowChartOffpageConnector">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9BE0BD2C-6B5C-DA47-7C30-78BDDEA15183}"/>
              </a:ext>
            </a:extLst>
          </p:cNvPr>
          <p:cNvSpPr txBox="1"/>
          <p:nvPr/>
        </p:nvSpPr>
        <p:spPr>
          <a:xfrm>
            <a:off x="411467" y="2638231"/>
            <a:ext cx="1338828" cy="646331"/>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大規模</a:t>
            </a:r>
            <a:endParaRPr kumimoji="1" lang="en-US" altLang="ja-JP" dirty="0">
              <a:solidFill>
                <a:schemeClr val="bg1"/>
              </a:solidFill>
              <a:latin typeface="Meiryo" panose="020B0604030504040204" pitchFamily="34" charset="-128"/>
              <a:ea typeface="Meiryo" panose="020B0604030504040204" pitchFamily="34" charset="-128"/>
            </a:endParaRPr>
          </a:p>
          <a:p>
            <a:r>
              <a:rPr kumimoji="1" lang="ja-JP" altLang="en-US">
                <a:solidFill>
                  <a:schemeClr val="bg1"/>
                </a:solidFill>
                <a:latin typeface="Meiryo" panose="020B0604030504040204" pitchFamily="34" charset="-128"/>
                <a:ea typeface="Meiryo" panose="020B0604030504040204" pitchFamily="34" charset="-128"/>
              </a:rPr>
              <a:t>言語モデル</a:t>
            </a:r>
          </a:p>
        </p:txBody>
      </p:sp>
      <p:sp>
        <p:nvSpPr>
          <p:cNvPr id="26" name="テキスト ボックス 25">
            <a:extLst>
              <a:ext uri="{FF2B5EF4-FFF2-40B4-BE49-F238E27FC236}">
                <a16:creationId xmlns:a16="http://schemas.microsoft.com/office/drawing/2014/main" id="{EDE25E4C-4C96-30D9-FB23-35427659E295}"/>
              </a:ext>
            </a:extLst>
          </p:cNvPr>
          <p:cNvSpPr txBox="1"/>
          <p:nvPr/>
        </p:nvSpPr>
        <p:spPr>
          <a:xfrm>
            <a:off x="414755" y="4256214"/>
            <a:ext cx="1107996" cy="646331"/>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旅行予約</a:t>
            </a:r>
            <a:endParaRPr kumimoji="1" lang="en-US" altLang="ja-JP" dirty="0">
              <a:solidFill>
                <a:schemeClr val="bg1"/>
              </a:solidFill>
              <a:latin typeface="Meiryo" panose="020B0604030504040204" pitchFamily="34" charset="-128"/>
              <a:ea typeface="Meiryo" panose="020B0604030504040204" pitchFamily="34" charset="-128"/>
            </a:endParaRPr>
          </a:p>
          <a:p>
            <a:r>
              <a:rPr lang="ja-JP" altLang="en-US">
                <a:solidFill>
                  <a:schemeClr val="bg1"/>
                </a:solidFill>
                <a:latin typeface="Meiryo" panose="020B0604030504040204" pitchFamily="34" charset="-128"/>
                <a:ea typeface="Meiryo" panose="020B0604030504040204" pitchFamily="34" charset="-128"/>
              </a:rPr>
              <a:t>サイト</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27" name="フローチャート: 他ページ結合子 26">
            <a:extLst>
              <a:ext uri="{FF2B5EF4-FFF2-40B4-BE49-F238E27FC236}">
                <a16:creationId xmlns:a16="http://schemas.microsoft.com/office/drawing/2014/main" id="{22D917C8-FF7D-86EA-300D-EEFAE193DD42}"/>
              </a:ext>
            </a:extLst>
          </p:cNvPr>
          <p:cNvSpPr/>
          <p:nvPr/>
        </p:nvSpPr>
        <p:spPr>
          <a:xfrm rot="5400000" flipH="1">
            <a:off x="7248881" y="2069410"/>
            <a:ext cx="1472665" cy="1674614"/>
          </a:xfrm>
          <a:prstGeom prst="flowChartOffpageConnector">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フローチャート: 他ページ結合子 27">
            <a:extLst>
              <a:ext uri="{FF2B5EF4-FFF2-40B4-BE49-F238E27FC236}">
                <a16:creationId xmlns:a16="http://schemas.microsoft.com/office/drawing/2014/main" id="{0FA2565A-F7E6-8251-EA06-2D4D01E1813A}"/>
              </a:ext>
            </a:extLst>
          </p:cNvPr>
          <p:cNvSpPr/>
          <p:nvPr/>
        </p:nvSpPr>
        <p:spPr>
          <a:xfrm rot="5400000" flipH="1">
            <a:off x="7248881" y="3742073"/>
            <a:ext cx="1472665" cy="1674614"/>
          </a:xfrm>
          <a:prstGeom prst="flowChartOffpageConnector">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a:extLst>
              <a:ext uri="{FF2B5EF4-FFF2-40B4-BE49-F238E27FC236}">
                <a16:creationId xmlns:a16="http://schemas.microsoft.com/office/drawing/2014/main" id="{78A00AC5-29A0-0AA8-CFF4-84DEB613FB8B}"/>
              </a:ext>
            </a:extLst>
          </p:cNvPr>
          <p:cNvSpPr txBox="1"/>
          <p:nvPr/>
        </p:nvSpPr>
        <p:spPr>
          <a:xfrm>
            <a:off x="7234320" y="2595128"/>
            <a:ext cx="1620957" cy="615553"/>
          </a:xfrm>
          <a:prstGeom prst="rect">
            <a:avLst/>
          </a:prstGeom>
          <a:noFill/>
        </p:spPr>
        <p:txBody>
          <a:bodyPr wrap="none" rtlCol="0">
            <a:spAutoFit/>
          </a:bodyPr>
          <a:lstStyle/>
          <a:p>
            <a:pPr algn="r"/>
            <a:r>
              <a:rPr kumimoji="1" lang="ja-JP" altLang="en-US">
                <a:solidFill>
                  <a:schemeClr val="bg1"/>
                </a:solidFill>
                <a:latin typeface="Meiryo" panose="020B0604030504040204" pitchFamily="34" charset="-128"/>
                <a:ea typeface="Meiryo" panose="020B0604030504040204" pitchFamily="34" charset="-128"/>
              </a:rPr>
              <a:t>依頼者の</a:t>
            </a:r>
            <a:endParaRPr kumimoji="1" lang="en-US" altLang="ja-JP" dirty="0">
              <a:solidFill>
                <a:schemeClr val="bg1"/>
              </a:solidFill>
              <a:latin typeface="Meiryo" panose="020B0604030504040204" pitchFamily="34" charset="-128"/>
              <a:ea typeface="Meiryo" panose="020B0604030504040204" pitchFamily="34" charset="-128"/>
            </a:endParaRPr>
          </a:p>
          <a:p>
            <a:pPr algn="r"/>
            <a:r>
              <a:rPr lang="ja-JP" altLang="en-US" sz="1600">
                <a:solidFill>
                  <a:schemeClr val="bg1"/>
                </a:solidFill>
                <a:latin typeface="Meiryo" panose="020B0604030504040204" pitchFamily="34" charset="-128"/>
                <a:ea typeface="Meiryo" panose="020B0604030504040204" pitchFamily="34" charset="-128"/>
              </a:rPr>
              <a:t>スケジュール表</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784B8145-6ED0-3899-5BCF-4AA243315DEB}"/>
              </a:ext>
            </a:extLst>
          </p:cNvPr>
          <p:cNvSpPr txBox="1"/>
          <p:nvPr/>
        </p:nvSpPr>
        <p:spPr>
          <a:xfrm>
            <a:off x="7501023" y="4256213"/>
            <a:ext cx="1338828" cy="646331"/>
          </a:xfrm>
          <a:prstGeom prst="rect">
            <a:avLst/>
          </a:prstGeom>
          <a:noFill/>
        </p:spPr>
        <p:txBody>
          <a:bodyPr wrap="none" rtlCol="0">
            <a:spAutoFit/>
          </a:bodyPr>
          <a:lstStyle/>
          <a:p>
            <a:pPr algn="r"/>
            <a:r>
              <a:rPr kumimoji="1" lang="ja-JP" altLang="en-US">
                <a:solidFill>
                  <a:schemeClr val="bg1"/>
                </a:solidFill>
                <a:latin typeface="Meiryo" panose="020B0604030504040204" pitchFamily="34" charset="-128"/>
                <a:ea typeface="Meiryo" panose="020B0604030504040204" pitchFamily="34" charset="-128"/>
              </a:rPr>
              <a:t>出張履歴や</a:t>
            </a:r>
            <a:endParaRPr kumimoji="1" lang="en-US" altLang="ja-JP" dirty="0">
              <a:solidFill>
                <a:schemeClr val="bg1"/>
              </a:solidFill>
              <a:latin typeface="Meiryo" panose="020B0604030504040204" pitchFamily="34" charset="-128"/>
              <a:ea typeface="Meiryo" panose="020B0604030504040204" pitchFamily="34" charset="-128"/>
            </a:endParaRPr>
          </a:p>
          <a:p>
            <a:pPr algn="r"/>
            <a:r>
              <a:rPr lang="ja-JP" altLang="en-US">
                <a:solidFill>
                  <a:schemeClr val="bg1"/>
                </a:solidFill>
                <a:latin typeface="Meiryo" panose="020B0604030504040204" pitchFamily="34" charset="-128"/>
                <a:ea typeface="Meiryo" panose="020B0604030504040204" pitchFamily="34" charset="-128"/>
              </a:rPr>
              <a:t>出張報告書</a:t>
            </a:r>
            <a:endParaRPr kumimoji="1" lang="ja-JP" altLang="en-US">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9611701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右矢印 18">
            <a:extLst>
              <a:ext uri="{FF2B5EF4-FFF2-40B4-BE49-F238E27FC236}">
                <a16:creationId xmlns:a16="http://schemas.microsoft.com/office/drawing/2014/main" id="{76F1569E-D69F-1ACA-FD31-2E2CB6B58830}"/>
              </a:ext>
            </a:extLst>
          </p:cNvPr>
          <p:cNvSpPr/>
          <p:nvPr/>
        </p:nvSpPr>
        <p:spPr>
          <a:xfrm rot="5400000">
            <a:off x="-380956" y="3833306"/>
            <a:ext cx="3339556" cy="225556"/>
          </a:xfrm>
          <a:prstGeom prst="rightArrow">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右矢印 19">
            <a:extLst>
              <a:ext uri="{FF2B5EF4-FFF2-40B4-BE49-F238E27FC236}">
                <a16:creationId xmlns:a16="http://schemas.microsoft.com/office/drawing/2014/main" id="{3B981C4C-A2E7-6ADF-C0BE-90A86B82AE06}"/>
              </a:ext>
            </a:extLst>
          </p:cNvPr>
          <p:cNvSpPr/>
          <p:nvPr/>
        </p:nvSpPr>
        <p:spPr>
          <a:xfrm rot="3362685">
            <a:off x="947536" y="3267923"/>
            <a:ext cx="3005901" cy="352611"/>
          </a:xfrm>
          <a:prstGeom prst="rightArrow">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21" name="右矢印 20">
            <a:extLst>
              <a:ext uri="{FF2B5EF4-FFF2-40B4-BE49-F238E27FC236}">
                <a16:creationId xmlns:a16="http://schemas.microsoft.com/office/drawing/2014/main" id="{6B9801FF-8EED-CB3A-9C8A-88AA61770B10}"/>
              </a:ext>
            </a:extLst>
          </p:cNvPr>
          <p:cNvSpPr/>
          <p:nvPr/>
        </p:nvSpPr>
        <p:spPr>
          <a:xfrm rot="2002580">
            <a:off x="1530953" y="2782233"/>
            <a:ext cx="3636949" cy="352611"/>
          </a:xfrm>
          <a:prstGeom prst="right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23" name="曲折矢印 22">
            <a:extLst>
              <a:ext uri="{FF2B5EF4-FFF2-40B4-BE49-F238E27FC236}">
                <a16:creationId xmlns:a16="http://schemas.microsoft.com/office/drawing/2014/main" id="{7D015CD7-278F-98F9-D1FD-856B45C78244}"/>
              </a:ext>
            </a:extLst>
          </p:cNvPr>
          <p:cNvSpPr/>
          <p:nvPr/>
        </p:nvSpPr>
        <p:spPr>
          <a:xfrm rot="5400000">
            <a:off x="2771933" y="747259"/>
            <a:ext cx="2070238" cy="3786329"/>
          </a:xfrm>
          <a:prstGeom prst="bentArrow">
            <a:avLst>
              <a:gd name="adj1" fmla="val 9571"/>
              <a:gd name="adj2" fmla="val 9616"/>
              <a:gd name="adj3" fmla="val 10553"/>
              <a:gd name="adj4" fmla="val 4375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24" name="曲折矢印 23">
            <a:extLst>
              <a:ext uri="{FF2B5EF4-FFF2-40B4-BE49-F238E27FC236}">
                <a16:creationId xmlns:a16="http://schemas.microsoft.com/office/drawing/2014/main" id="{DFE8636F-597F-35C6-777F-5825621EBC22}"/>
              </a:ext>
            </a:extLst>
          </p:cNvPr>
          <p:cNvSpPr/>
          <p:nvPr/>
        </p:nvSpPr>
        <p:spPr>
          <a:xfrm rot="5400000">
            <a:off x="3648644" y="-457112"/>
            <a:ext cx="1743041" cy="5211458"/>
          </a:xfrm>
          <a:prstGeom prst="bentArrow">
            <a:avLst>
              <a:gd name="adj1" fmla="val 11597"/>
              <a:gd name="adj2" fmla="val 11369"/>
              <a:gd name="adj3" fmla="val 12578"/>
              <a:gd name="adj4" fmla="val 43750"/>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AD176707-A827-0135-123E-5DBEB29050BF}"/>
              </a:ext>
            </a:extLst>
          </p:cNvPr>
          <p:cNvSpPr>
            <a:spLocks noGrp="1"/>
          </p:cNvSpPr>
          <p:nvPr>
            <p:ph type="title"/>
          </p:nvPr>
        </p:nvSpPr>
        <p:spPr/>
        <p:txBody>
          <a:bodyPr/>
          <a:lstStyle/>
          <a:p>
            <a:r>
              <a:rPr kumimoji="1" lang="ja-JP" altLang="en-US"/>
              <a:t>データ取得のフロント・エンドを獲得する競争</a:t>
            </a:r>
          </a:p>
        </p:txBody>
      </p:sp>
      <p:sp>
        <p:nvSpPr>
          <p:cNvPr id="3" name="直角三角形 2">
            <a:extLst>
              <a:ext uri="{FF2B5EF4-FFF2-40B4-BE49-F238E27FC236}">
                <a16:creationId xmlns:a16="http://schemas.microsoft.com/office/drawing/2014/main" id="{CD14E4DB-4357-847A-3221-A122826A93D3}"/>
              </a:ext>
            </a:extLst>
          </p:cNvPr>
          <p:cNvSpPr/>
          <p:nvPr/>
        </p:nvSpPr>
        <p:spPr>
          <a:xfrm flipH="1">
            <a:off x="569658" y="2268456"/>
            <a:ext cx="8015408" cy="3717055"/>
          </a:xfrm>
          <a:prstGeom prst="rtTriangle">
            <a:avLst/>
          </a:prstGeom>
          <a:gradFill flip="none" rotWithShape="1">
            <a:gsLst>
              <a:gs pos="0">
                <a:schemeClr val="accent1">
                  <a:lumMod val="5000"/>
                  <a:lumOff val="95000"/>
                </a:schemeClr>
              </a:gs>
              <a:gs pos="35000">
                <a:schemeClr val="tx2">
                  <a:lumMod val="40000"/>
                  <a:lumOff val="60000"/>
                </a:schemeClr>
              </a:gs>
              <a:gs pos="66000">
                <a:schemeClr val="accent1"/>
              </a:gs>
              <a:gs pos="100000">
                <a:srgbClr val="0432FF"/>
              </a:gs>
            </a:gsLst>
            <a:lin ang="10800000" scaled="1"/>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 name="図 3">
            <a:extLst>
              <a:ext uri="{FF2B5EF4-FFF2-40B4-BE49-F238E27FC236}">
                <a16:creationId xmlns:a16="http://schemas.microsoft.com/office/drawing/2014/main" id="{5F4AE650-3727-575D-54C6-5B5F8C37CB6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07817" y="4512129"/>
            <a:ext cx="791599" cy="556704"/>
          </a:xfrm>
          <a:prstGeom prst="rect">
            <a:avLst/>
          </a:prstGeom>
          <a:effectLst>
            <a:outerShdw blurRad="50800" dist="38100" dir="2700000" algn="tl" rotWithShape="0">
              <a:prstClr val="black">
                <a:alpha val="40000"/>
              </a:prstClr>
            </a:outerShdw>
          </a:effectLst>
        </p:spPr>
      </p:pic>
      <p:pic>
        <p:nvPicPr>
          <p:cNvPr id="5" name="図 4">
            <a:extLst>
              <a:ext uri="{FF2B5EF4-FFF2-40B4-BE49-F238E27FC236}">
                <a16:creationId xmlns:a16="http://schemas.microsoft.com/office/drawing/2014/main" id="{8B67A943-0354-9805-C5DA-2454F0275DA6}"/>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261657" y="3739470"/>
            <a:ext cx="717177" cy="528561"/>
          </a:xfrm>
          <a:prstGeom prst="rect">
            <a:avLst/>
          </a:prstGeom>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3BEF3B2F-99C1-2007-4C3B-F38F5B6594CD}"/>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108094" y="2345430"/>
            <a:ext cx="754232" cy="703782"/>
          </a:xfrm>
          <a:prstGeom prst="rect">
            <a:avLst/>
          </a:prstGeom>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8B07DC05-B428-ED90-EB84-B59B44250E9E}"/>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526104" y="2918105"/>
            <a:ext cx="449656" cy="715375"/>
          </a:xfrm>
          <a:prstGeom prst="rect">
            <a:avLst/>
          </a:prstGeom>
          <a:effectLst>
            <a:outerShdw blurRad="50800" dist="38100" dir="2700000" algn="tl" rotWithShape="0">
              <a:prstClr val="black">
                <a:alpha val="40000"/>
              </a:prstClr>
            </a:outerShdw>
          </a:effectLst>
        </p:spPr>
      </p:pic>
      <p:pic>
        <p:nvPicPr>
          <p:cNvPr id="11" name="図 10">
            <a:extLst>
              <a:ext uri="{FF2B5EF4-FFF2-40B4-BE49-F238E27FC236}">
                <a16:creationId xmlns:a16="http://schemas.microsoft.com/office/drawing/2014/main" id="{376D660B-A01D-C7A3-788E-CADA4AD3C910}"/>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125892" y="1819653"/>
            <a:ext cx="394584" cy="702146"/>
          </a:xfrm>
          <a:prstGeom prst="rect">
            <a:avLst/>
          </a:prstGeom>
          <a:effectLst>
            <a:outerShdw blurRad="50800" dist="38100" dir="2700000" algn="tl" rotWithShape="0">
              <a:prstClr val="black">
                <a:alpha val="40000"/>
              </a:prstClr>
            </a:outerShdw>
          </a:effectLst>
        </p:spPr>
      </p:pic>
      <p:sp>
        <p:nvSpPr>
          <p:cNvPr id="12" name="テキスト ボックス 11">
            <a:extLst>
              <a:ext uri="{FF2B5EF4-FFF2-40B4-BE49-F238E27FC236}">
                <a16:creationId xmlns:a16="http://schemas.microsoft.com/office/drawing/2014/main" id="{10C692A8-AF9B-6E4A-6639-8BA5DD0883C8}"/>
              </a:ext>
            </a:extLst>
          </p:cNvPr>
          <p:cNvSpPr txBox="1"/>
          <p:nvPr/>
        </p:nvSpPr>
        <p:spPr>
          <a:xfrm>
            <a:off x="880484" y="4177970"/>
            <a:ext cx="838692" cy="338554"/>
          </a:xfrm>
          <a:prstGeom prst="rect">
            <a:avLst/>
          </a:prstGeom>
          <a:noFill/>
        </p:spPr>
        <p:txBody>
          <a:bodyPr wrap="none" rtlCol="0">
            <a:spAutoFit/>
          </a:bodyPr>
          <a:lstStyle/>
          <a:p>
            <a:pPr algn="ctr"/>
            <a:r>
              <a:rPr kumimoji="1" lang="en-US" altLang="ja-JP" sz="1600" b="1"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PC OS</a:t>
            </a:r>
            <a:endParaRPr kumimoji="1" lang="ja-JP" altLang="en-US" sz="1600" b="1">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CA26730C-FD83-3C7B-A7D7-7DD110290A61}"/>
              </a:ext>
            </a:extLst>
          </p:cNvPr>
          <p:cNvSpPr txBox="1"/>
          <p:nvPr/>
        </p:nvSpPr>
        <p:spPr>
          <a:xfrm>
            <a:off x="1839422" y="3415394"/>
            <a:ext cx="1561646" cy="338554"/>
          </a:xfrm>
          <a:prstGeom prst="rect">
            <a:avLst/>
          </a:prstGeom>
          <a:noFill/>
        </p:spPr>
        <p:txBody>
          <a:bodyPr wrap="none" rtlCol="0">
            <a:spAutoFit/>
          </a:bodyPr>
          <a:lstStyle/>
          <a:p>
            <a:pPr algn="ctr"/>
            <a:r>
              <a:rPr kumimoji="1" lang="en-US" altLang="ja-JP" sz="1600" b="1"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PC </a:t>
            </a:r>
            <a:r>
              <a:rPr kumimoji="1" lang="ja-JP" altLang="en-US" sz="1600" b="1">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ブラウザー</a:t>
            </a:r>
          </a:p>
        </p:txBody>
      </p:sp>
      <p:sp>
        <p:nvSpPr>
          <p:cNvPr id="14" name="テキスト ボックス 13">
            <a:extLst>
              <a:ext uri="{FF2B5EF4-FFF2-40B4-BE49-F238E27FC236}">
                <a16:creationId xmlns:a16="http://schemas.microsoft.com/office/drawing/2014/main" id="{7145C89E-7F98-CC1F-F622-1880F0C8BF53}"/>
              </a:ext>
            </a:extLst>
          </p:cNvPr>
          <p:cNvSpPr txBox="1"/>
          <p:nvPr/>
        </p:nvSpPr>
        <p:spPr>
          <a:xfrm>
            <a:off x="3160910" y="2620749"/>
            <a:ext cx="1172117" cy="338554"/>
          </a:xfrm>
          <a:prstGeom prst="rect">
            <a:avLst/>
          </a:prstGeom>
          <a:noFill/>
        </p:spPr>
        <p:txBody>
          <a:bodyPr wrap="none" rtlCol="0">
            <a:spAutoFit/>
          </a:bodyPr>
          <a:lstStyle/>
          <a:p>
            <a:pPr algn="ctr"/>
            <a:r>
              <a:rPr kumimoji="1" lang="ja-JP" altLang="en-US" sz="1600" b="1">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スマホ</a:t>
            </a:r>
            <a:r>
              <a:rPr kumimoji="1" lang="en-US" altLang="ja-JP" sz="1600" b="1"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OS</a:t>
            </a:r>
            <a:endParaRPr kumimoji="1" lang="ja-JP" altLang="en-US" sz="1600" b="1">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B9482F39-D879-8B2A-E7B4-504F9F45A551}"/>
              </a:ext>
            </a:extLst>
          </p:cNvPr>
          <p:cNvSpPr txBox="1"/>
          <p:nvPr/>
        </p:nvSpPr>
        <p:spPr>
          <a:xfrm>
            <a:off x="4793499" y="2027873"/>
            <a:ext cx="1486304" cy="338554"/>
          </a:xfrm>
          <a:prstGeom prst="rect">
            <a:avLst/>
          </a:prstGeom>
          <a:noFill/>
        </p:spPr>
        <p:txBody>
          <a:bodyPr wrap="none" rtlCol="0">
            <a:spAutoFit/>
          </a:bodyPr>
          <a:lstStyle/>
          <a:p>
            <a:pPr algn="ctr"/>
            <a:r>
              <a:rPr kumimoji="1" lang="ja-JP" altLang="en-US" sz="1600" b="1">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スマホ</a:t>
            </a:r>
            <a:r>
              <a:rPr kumimoji="1" lang="en-US" altLang="ja-JP" sz="1600" b="1"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a:t>
            </a:r>
            <a:r>
              <a:rPr kumimoji="1" lang="ja-JP" altLang="en-US" sz="1600" b="1">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アプリ</a:t>
            </a:r>
          </a:p>
        </p:txBody>
      </p:sp>
      <p:sp>
        <p:nvSpPr>
          <p:cNvPr id="16" name="テキスト ボックス 15">
            <a:extLst>
              <a:ext uri="{FF2B5EF4-FFF2-40B4-BE49-F238E27FC236}">
                <a16:creationId xmlns:a16="http://schemas.microsoft.com/office/drawing/2014/main" id="{B0CD8CFE-839D-26D6-3A78-5C19D039B73A}"/>
              </a:ext>
            </a:extLst>
          </p:cNvPr>
          <p:cNvSpPr txBox="1"/>
          <p:nvPr/>
        </p:nvSpPr>
        <p:spPr>
          <a:xfrm>
            <a:off x="6323515" y="1541643"/>
            <a:ext cx="1672253" cy="338554"/>
          </a:xfrm>
          <a:prstGeom prst="rect">
            <a:avLst/>
          </a:prstGeom>
          <a:noFill/>
        </p:spPr>
        <p:txBody>
          <a:bodyPr wrap="none" rtlCol="0">
            <a:spAutoFit/>
          </a:bodyPr>
          <a:lstStyle/>
          <a:p>
            <a:pPr algn="ctr"/>
            <a:r>
              <a:rPr kumimoji="1" lang="en-US" altLang="ja-JP" sz="1600" b="1"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r>
              <a:rPr kumimoji="1" lang="ja-JP" altLang="en-US" sz="1600" b="1">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エージェント</a:t>
            </a:r>
          </a:p>
        </p:txBody>
      </p:sp>
      <p:pic>
        <p:nvPicPr>
          <p:cNvPr id="17" name="図 16">
            <a:extLst>
              <a:ext uri="{FF2B5EF4-FFF2-40B4-BE49-F238E27FC236}">
                <a16:creationId xmlns:a16="http://schemas.microsoft.com/office/drawing/2014/main" id="{1957E2C3-3256-6877-78E5-F97472FD31CA}"/>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305433" y="1847530"/>
            <a:ext cx="800847" cy="567247"/>
          </a:xfrm>
          <a:prstGeom prst="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F5569419-3E33-A1C9-62F1-53D0C1B1AAD4}"/>
              </a:ext>
            </a:extLst>
          </p:cNvPr>
          <p:cNvPicPr>
            <a:picLocks noChangeAspect="1"/>
          </p:cNvPicPr>
          <p:nvPr/>
        </p:nvPicPr>
        <p:blipFill>
          <a:blip r:embed="rId9">
            <a:clrChange>
              <a:clrFrom>
                <a:srgbClr val="FEFEFE"/>
              </a:clrFrom>
              <a:clrTo>
                <a:srgbClr val="FEFEFE">
                  <a:alpha val="0"/>
                </a:srgbClr>
              </a:clrTo>
            </a:clrChange>
          </a:blip>
          <a:stretch>
            <a:fillRect/>
          </a:stretch>
        </p:blipFill>
        <p:spPr>
          <a:xfrm>
            <a:off x="555355" y="898103"/>
            <a:ext cx="1486304" cy="1486304"/>
          </a:xfrm>
          <a:prstGeom prst="rect">
            <a:avLst/>
          </a:prstGeom>
        </p:spPr>
      </p:pic>
      <p:sp>
        <p:nvSpPr>
          <p:cNvPr id="25" name="テキスト ボックス 24">
            <a:extLst>
              <a:ext uri="{FF2B5EF4-FFF2-40B4-BE49-F238E27FC236}">
                <a16:creationId xmlns:a16="http://schemas.microsoft.com/office/drawing/2014/main" id="{6A327912-9220-00ED-15D6-3BF163DA267F}"/>
              </a:ext>
            </a:extLst>
          </p:cNvPr>
          <p:cNvSpPr txBox="1"/>
          <p:nvPr/>
        </p:nvSpPr>
        <p:spPr>
          <a:xfrm>
            <a:off x="916433" y="5983439"/>
            <a:ext cx="755335" cy="369332"/>
          </a:xfrm>
          <a:prstGeom prst="rect">
            <a:avLst/>
          </a:prstGeom>
          <a:noFill/>
        </p:spPr>
        <p:txBody>
          <a:bodyPr wrap="none" rtlCol="0">
            <a:spAutoFit/>
          </a:bodyPr>
          <a:lstStyle/>
          <a:p>
            <a:pPr algn="ctr"/>
            <a:r>
              <a:rPr kumimoji="1" lang="en-US" altLang="ja-JP" dirty="0">
                <a:latin typeface="Meiryo" panose="020B0604030504040204" pitchFamily="34" charset="-128"/>
                <a:ea typeface="Meiryo" panose="020B0604030504040204" pitchFamily="34" charset="-128"/>
              </a:rPr>
              <a:t>1990</a:t>
            </a:r>
            <a:endParaRPr kumimoji="1" lang="ja-JP" altLang="en-US">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459C5D45-1B70-4058-06EE-105877BD080F}"/>
              </a:ext>
            </a:extLst>
          </p:cNvPr>
          <p:cNvSpPr txBox="1"/>
          <p:nvPr/>
        </p:nvSpPr>
        <p:spPr>
          <a:xfrm>
            <a:off x="2555383" y="5985062"/>
            <a:ext cx="755335" cy="369332"/>
          </a:xfrm>
          <a:prstGeom prst="rect">
            <a:avLst/>
          </a:prstGeom>
          <a:noFill/>
        </p:spPr>
        <p:txBody>
          <a:bodyPr wrap="none" rtlCol="0">
            <a:spAutoFit/>
          </a:bodyPr>
          <a:lstStyle/>
          <a:p>
            <a:pPr algn="ctr"/>
            <a:r>
              <a:rPr kumimoji="1" lang="en-US" altLang="ja-JP" dirty="0">
                <a:latin typeface="Meiryo" panose="020B0604030504040204" pitchFamily="34" charset="-128"/>
                <a:ea typeface="Meiryo" panose="020B0604030504040204" pitchFamily="34" charset="-128"/>
              </a:rPr>
              <a:t>2000</a:t>
            </a:r>
            <a:endParaRPr kumimoji="1" lang="ja-JP" altLang="en-US">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F72222A7-5F64-8481-1940-8D7A31E8B2B7}"/>
              </a:ext>
            </a:extLst>
          </p:cNvPr>
          <p:cNvSpPr txBox="1"/>
          <p:nvPr/>
        </p:nvSpPr>
        <p:spPr>
          <a:xfrm>
            <a:off x="4194332" y="5978388"/>
            <a:ext cx="755336" cy="369332"/>
          </a:xfrm>
          <a:prstGeom prst="rect">
            <a:avLst/>
          </a:prstGeom>
          <a:noFill/>
        </p:spPr>
        <p:txBody>
          <a:bodyPr wrap="none" rtlCol="0">
            <a:spAutoFit/>
          </a:bodyPr>
          <a:lstStyle/>
          <a:p>
            <a:pPr algn="ctr"/>
            <a:r>
              <a:rPr kumimoji="1" lang="en-US" altLang="ja-JP" dirty="0">
                <a:latin typeface="Meiryo" panose="020B0604030504040204" pitchFamily="34" charset="-128"/>
                <a:ea typeface="Meiryo" panose="020B0604030504040204" pitchFamily="34" charset="-128"/>
              </a:rPr>
              <a:t>2010</a:t>
            </a:r>
            <a:endParaRPr kumimoji="1" lang="ja-JP" altLang="en-US">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8A47C179-CDE6-8C36-48BA-C71BD8E7FD44}"/>
              </a:ext>
            </a:extLst>
          </p:cNvPr>
          <p:cNvSpPr txBox="1"/>
          <p:nvPr/>
        </p:nvSpPr>
        <p:spPr>
          <a:xfrm>
            <a:off x="5700402" y="5984364"/>
            <a:ext cx="755336" cy="369332"/>
          </a:xfrm>
          <a:prstGeom prst="rect">
            <a:avLst/>
          </a:prstGeom>
          <a:noFill/>
        </p:spPr>
        <p:txBody>
          <a:bodyPr wrap="none" rtlCol="0">
            <a:spAutoFit/>
          </a:bodyPr>
          <a:lstStyle/>
          <a:p>
            <a:pPr algn="ctr"/>
            <a:r>
              <a:rPr kumimoji="1" lang="en-US" altLang="ja-JP" dirty="0">
                <a:latin typeface="Meiryo" panose="020B0604030504040204" pitchFamily="34" charset="-128"/>
                <a:ea typeface="Meiryo" panose="020B0604030504040204" pitchFamily="34" charset="-128"/>
              </a:rPr>
              <a:t>2020</a:t>
            </a:r>
            <a:endParaRPr kumimoji="1" lang="ja-JP" altLang="en-US">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BA0F35E6-735A-4B0C-6852-EE7DFAC5265D}"/>
              </a:ext>
            </a:extLst>
          </p:cNvPr>
          <p:cNvSpPr txBox="1"/>
          <p:nvPr/>
        </p:nvSpPr>
        <p:spPr>
          <a:xfrm>
            <a:off x="7206472" y="5978388"/>
            <a:ext cx="755336" cy="369332"/>
          </a:xfrm>
          <a:prstGeom prst="rect">
            <a:avLst/>
          </a:prstGeom>
          <a:noFill/>
        </p:spPr>
        <p:txBody>
          <a:bodyPr wrap="none" rtlCol="0">
            <a:spAutoFit/>
          </a:bodyPr>
          <a:lstStyle/>
          <a:p>
            <a:pPr algn="ctr"/>
            <a:r>
              <a:rPr kumimoji="1" lang="en-US" altLang="ja-JP" dirty="0">
                <a:latin typeface="Meiryo" panose="020B0604030504040204" pitchFamily="34" charset="-128"/>
                <a:ea typeface="Meiryo" panose="020B0604030504040204" pitchFamily="34" charset="-128"/>
              </a:rPr>
              <a:t>2030</a:t>
            </a:r>
            <a:endParaRPr kumimoji="1" lang="ja-JP" altLang="en-US">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6C402096-C535-6497-2CE8-A7B5FF0932EC}"/>
              </a:ext>
            </a:extLst>
          </p:cNvPr>
          <p:cNvSpPr txBox="1"/>
          <p:nvPr/>
        </p:nvSpPr>
        <p:spPr>
          <a:xfrm>
            <a:off x="322941" y="5122711"/>
            <a:ext cx="1598516" cy="276999"/>
          </a:xfrm>
          <a:prstGeom prst="rect">
            <a:avLst/>
          </a:prstGeom>
          <a:noFill/>
        </p:spPr>
        <p:txBody>
          <a:bodyPr wrap="none" rtlCol="0">
            <a:spAutoFit/>
          </a:bodyPr>
          <a:lstStyle/>
          <a:p>
            <a:pPr algn="ctr"/>
            <a:r>
              <a:rPr kumimoji="1" lang="en-US" altLang="ja-JP" sz="1200"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1990 Windows 3.1</a:t>
            </a:r>
            <a:endParaRPr kumimoji="1" lang="ja-JP" altLang="en-US" sz="120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921B66E5-9727-DC3B-BF22-625D466C611D}"/>
              </a:ext>
            </a:extLst>
          </p:cNvPr>
          <p:cNvSpPr txBox="1"/>
          <p:nvPr/>
        </p:nvSpPr>
        <p:spPr>
          <a:xfrm>
            <a:off x="1904610" y="4313792"/>
            <a:ext cx="1075679" cy="646331"/>
          </a:xfrm>
          <a:prstGeom prst="rect">
            <a:avLst/>
          </a:prstGeom>
          <a:noFill/>
        </p:spPr>
        <p:txBody>
          <a:bodyPr wrap="none" rtlCol="0">
            <a:spAutoFit/>
          </a:bodyPr>
          <a:lstStyle/>
          <a:p>
            <a:r>
              <a:rPr kumimoji="1" lang="en-US" altLang="ja-JP" sz="1200"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1995</a:t>
            </a:r>
          </a:p>
          <a:p>
            <a:r>
              <a:rPr kumimoji="1" lang="en-US" altLang="ja-JP" sz="1200"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Microsoft IE</a:t>
            </a:r>
          </a:p>
          <a:p>
            <a:r>
              <a:rPr lang="en-US" altLang="ja-JP" sz="1200"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Window 95</a:t>
            </a:r>
            <a:endParaRPr kumimoji="1" lang="ja-JP" altLang="en-US" sz="120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3D894D1D-3351-CE89-1BF2-7D69B1751887}"/>
              </a:ext>
            </a:extLst>
          </p:cNvPr>
          <p:cNvSpPr txBox="1"/>
          <p:nvPr/>
        </p:nvSpPr>
        <p:spPr>
          <a:xfrm>
            <a:off x="3165723" y="3643570"/>
            <a:ext cx="1345240" cy="461665"/>
          </a:xfrm>
          <a:prstGeom prst="rect">
            <a:avLst/>
          </a:prstGeom>
          <a:noFill/>
        </p:spPr>
        <p:txBody>
          <a:bodyPr wrap="none" rtlCol="0">
            <a:spAutoFit/>
          </a:bodyPr>
          <a:lstStyle/>
          <a:p>
            <a:r>
              <a:rPr lang="en-US" altLang="ja-JP" sz="1200"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2007 </a:t>
            </a:r>
            <a:r>
              <a:rPr kumimoji="1" lang="en-US" altLang="ja-JP" sz="1200"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Apple iOS</a:t>
            </a:r>
          </a:p>
          <a:p>
            <a:r>
              <a:rPr kumimoji="1" lang="en-US" altLang="ja-JP" sz="1200"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2008 Android</a:t>
            </a:r>
            <a:endParaRPr kumimoji="1" lang="ja-JP" altLang="en-US" sz="120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2C9C5D4B-086C-606A-F84B-57AB582EC03B}"/>
              </a:ext>
            </a:extLst>
          </p:cNvPr>
          <p:cNvSpPr txBox="1"/>
          <p:nvPr/>
        </p:nvSpPr>
        <p:spPr>
          <a:xfrm>
            <a:off x="5019361" y="3082156"/>
            <a:ext cx="1472198" cy="461665"/>
          </a:xfrm>
          <a:prstGeom prst="rect">
            <a:avLst/>
          </a:prstGeom>
          <a:noFill/>
        </p:spPr>
        <p:txBody>
          <a:bodyPr wrap="none" rtlCol="0">
            <a:spAutoFit/>
          </a:bodyPr>
          <a:lstStyle/>
          <a:p>
            <a:r>
              <a:rPr kumimoji="1" lang="en-US" altLang="ja-JP" sz="1200"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2004 Facebook</a:t>
            </a:r>
          </a:p>
          <a:p>
            <a:r>
              <a:rPr lang="en-US" altLang="ja-JP" sz="1200"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2006 Twitter etc.</a:t>
            </a:r>
            <a:endParaRPr kumimoji="1" lang="ja-JP" altLang="en-US" sz="120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7DE1E424-5DEF-EFC5-9093-1994F02E4C81}"/>
              </a:ext>
            </a:extLst>
          </p:cNvPr>
          <p:cNvSpPr txBox="1"/>
          <p:nvPr/>
        </p:nvSpPr>
        <p:spPr>
          <a:xfrm>
            <a:off x="6526345" y="2469002"/>
            <a:ext cx="1269899" cy="461665"/>
          </a:xfrm>
          <a:prstGeom prst="rect">
            <a:avLst/>
          </a:prstGeom>
          <a:noFill/>
        </p:spPr>
        <p:txBody>
          <a:bodyPr wrap="none" rtlCol="0">
            <a:spAutoFit/>
          </a:bodyPr>
          <a:lstStyle/>
          <a:p>
            <a:r>
              <a:rPr kumimoji="1" lang="en-US" altLang="ja-JP" sz="1200"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2022 ChatGPT</a:t>
            </a:r>
          </a:p>
          <a:p>
            <a:r>
              <a:rPr kumimoji="1" lang="ja-JP" altLang="en-US" sz="120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p>
        </p:txBody>
      </p:sp>
      <p:sp>
        <p:nvSpPr>
          <p:cNvPr id="35" name="テキスト ボックス 34">
            <a:extLst>
              <a:ext uri="{FF2B5EF4-FFF2-40B4-BE49-F238E27FC236}">
                <a16:creationId xmlns:a16="http://schemas.microsoft.com/office/drawing/2014/main" id="{31A19BCC-38DB-4068-F45C-FBD4A32D11F4}"/>
              </a:ext>
            </a:extLst>
          </p:cNvPr>
          <p:cNvSpPr txBox="1"/>
          <p:nvPr/>
        </p:nvSpPr>
        <p:spPr>
          <a:xfrm>
            <a:off x="6919811" y="5216252"/>
            <a:ext cx="1569660" cy="646331"/>
          </a:xfrm>
          <a:prstGeom prst="rect">
            <a:avLst/>
          </a:prstGeom>
          <a:noFill/>
        </p:spPr>
        <p:txBody>
          <a:bodyPr wrap="none" rtlCol="0">
            <a:spAutoFit/>
          </a:bodyPr>
          <a:lstStyle/>
          <a:p>
            <a:r>
              <a:rPr kumimoji="1" lang="ja-JP" altLang="en-US" sz="3600" b="1">
                <a:solidFill>
                  <a:schemeClr val="bg1"/>
                </a:solidFill>
                <a:latin typeface="Meiryo" panose="020B0604030504040204" pitchFamily="34" charset="-128"/>
                <a:ea typeface="Meiryo" panose="020B0604030504040204" pitchFamily="34" charset="-128"/>
              </a:rPr>
              <a:t>データ</a:t>
            </a:r>
          </a:p>
        </p:txBody>
      </p:sp>
      <p:sp>
        <p:nvSpPr>
          <p:cNvPr id="36" name="テキスト ボックス 35">
            <a:extLst>
              <a:ext uri="{FF2B5EF4-FFF2-40B4-BE49-F238E27FC236}">
                <a16:creationId xmlns:a16="http://schemas.microsoft.com/office/drawing/2014/main" id="{B63F5517-1D21-452F-63E1-7B3BBDF656F6}"/>
              </a:ext>
            </a:extLst>
          </p:cNvPr>
          <p:cNvSpPr txBox="1"/>
          <p:nvPr/>
        </p:nvSpPr>
        <p:spPr>
          <a:xfrm>
            <a:off x="2334521" y="5126504"/>
            <a:ext cx="1410963" cy="307777"/>
          </a:xfrm>
          <a:prstGeom prst="rect">
            <a:avLst/>
          </a:prstGeom>
          <a:noFill/>
        </p:spPr>
        <p:txBody>
          <a:bodyPr wrap="none" rtlCol="0">
            <a:spAutoFit/>
          </a:bodyPr>
          <a:lstStyle/>
          <a:p>
            <a:pPr algn="ctr"/>
            <a:r>
              <a:rPr kumimoji="1" lang="en-US" altLang="ja-JP" sz="1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kumimoji="1"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検索エンジン</a:t>
            </a:r>
          </a:p>
        </p:txBody>
      </p:sp>
      <p:sp>
        <p:nvSpPr>
          <p:cNvPr id="37" name="テキスト ボックス 36">
            <a:extLst>
              <a:ext uri="{FF2B5EF4-FFF2-40B4-BE49-F238E27FC236}">
                <a16:creationId xmlns:a16="http://schemas.microsoft.com/office/drawing/2014/main" id="{66D5D0BC-5D36-4E8C-169E-C1BA10E219B0}"/>
              </a:ext>
            </a:extLst>
          </p:cNvPr>
          <p:cNvSpPr txBox="1"/>
          <p:nvPr/>
        </p:nvSpPr>
        <p:spPr>
          <a:xfrm>
            <a:off x="5327289" y="3808502"/>
            <a:ext cx="1410964" cy="523220"/>
          </a:xfrm>
          <a:prstGeom prst="rect">
            <a:avLst/>
          </a:prstGeom>
          <a:noFill/>
        </p:spPr>
        <p:txBody>
          <a:bodyPr wrap="none" rtlCol="0">
            <a:spAutoFit/>
          </a:bodyPr>
          <a:lstStyle/>
          <a:p>
            <a:pPr algn="r"/>
            <a:r>
              <a:rPr kumimoji="1" lang="en-US" altLang="ja-JP" sz="1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kumimoji="1"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ウェアラブル</a:t>
            </a:r>
            <a:endParaRPr kumimoji="1" lang="en-US" altLang="ja-JP" sz="1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デバイス</a:t>
            </a:r>
            <a:endParaRPr kumimoji="1" lang="en-US" altLang="ja-JP" sz="1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8" name="テキスト ボックス 37">
            <a:extLst>
              <a:ext uri="{FF2B5EF4-FFF2-40B4-BE49-F238E27FC236}">
                <a16:creationId xmlns:a16="http://schemas.microsoft.com/office/drawing/2014/main" id="{069D1155-2ED5-B04B-6FBB-5666D0A067B5}"/>
              </a:ext>
            </a:extLst>
          </p:cNvPr>
          <p:cNvSpPr txBox="1"/>
          <p:nvPr/>
        </p:nvSpPr>
        <p:spPr>
          <a:xfrm>
            <a:off x="4556739" y="4285338"/>
            <a:ext cx="902811" cy="523220"/>
          </a:xfrm>
          <a:prstGeom prst="rect">
            <a:avLst/>
          </a:prstGeom>
          <a:noFill/>
        </p:spPr>
        <p:txBody>
          <a:bodyPr wrap="none" rtlCol="0">
            <a:spAutoFit/>
          </a:bodyPr>
          <a:lstStyle/>
          <a:p>
            <a:r>
              <a:rPr kumimoji="1" lang="en-US" altLang="ja-JP" sz="1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+IoT</a:t>
            </a:r>
          </a:p>
          <a:p>
            <a:r>
              <a:rPr kumimoji="1"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デバイス</a:t>
            </a:r>
          </a:p>
        </p:txBody>
      </p:sp>
      <p:sp>
        <p:nvSpPr>
          <p:cNvPr id="39" name="テキスト ボックス 38">
            <a:extLst>
              <a:ext uri="{FF2B5EF4-FFF2-40B4-BE49-F238E27FC236}">
                <a16:creationId xmlns:a16="http://schemas.microsoft.com/office/drawing/2014/main" id="{AB7EC1E2-0475-AE50-E5B6-9C8864CB034E}"/>
              </a:ext>
            </a:extLst>
          </p:cNvPr>
          <p:cNvSpPr txBox="1"/>
          <p:nvPr/>
        </p:nvSpPr>
        <p:spPr>
          <a:xfrm>
            <a:off x="6771972" y="3113726"/>
            <a:ext cx="1276311" cy="307777"/>
          </a:xfrm>
          <a:prstGeom prst="rect">
            <a:avLst/>
          </a:prstGeom>
          <a:noFill/>
        </p:spPr>
        <p:txBody>
          <a:bodyPr wrap="none" rtlCol="0">
            <a:spAutoFit/>
          </a:bodyPr>
          <a:lstStyle/>
          <a:p>
            <a:pPr algn="r"/>
            <a:r>
              <a:rPr kumimoji="1" lang="en-US" altLang="ja-JP" sz="1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r>
              <a:rPr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デバイス</a:t>
            </a:r>
            <a:endParaRPr kumimoji="1" lang="en-US" altLang="ja-JP" sz="1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438267A0-8FEE-1657-B1EA-6BAC9E0C2733}"/>
              </a:ext>
            </a:extLst>
          </p:cNvPr>
          <p:cNvSpPr txBox="1"/>
          <p:nvPr/>
        </p:nvSpPr>
        <p:spPr>
          <a:xfrm>
            <a:off x="3576137" y="4056587"/>
            <a:ext cx="1529458" cy="276999"/>
          </a:xfrm>
          <a:prstGeom prst="rect">
            <a:avLst/>
          </a:prstGeom>
          <a:noFill/>
        </p:spPr>
        <p:txBody>
          <a:bodyPr wrap="none" rtlCol="0">
            <a:spAutoFit/>
          </a:bodyPr>
          <a:lstStyle/>
          <a:p>
            <a:r>
              <a:rPr kumimoji="1" lang="en-US" altLang="ja-JP" sz="1200"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2013 </a:t>
            </a:r>
            <a:r>
              <a:rPr lang="en-US" altLang="ja-JP" sz="1200"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Google Pixel</a:t>
            </a:r>
            <a:endParaRPr kumimoji="1" lang="ja-JP" altLang="en-US" sz="120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EF29CB03-2C68-7C1A-5E63-293E5EEC48B9}"/>
              </a:ext>
            </a:extLst>
          </p:cNvPr>
          <p:cNvSpPr txBox="1"/>
          <p:nvPr/>
        </p:nvSpPr>
        <p:spPr>
          <a:xfrm>
            <a:off x="6944084" y="3363562"/>
            <a:ext cx="1412566" cy="461665"/>
          </a:xfrm>
          <a:prstGeom prst="rect">
            <a:avLst/>
          </a:prstGeom>
          <a:noFill/>
        </p:spPr>
        <p:txBody>
          <a:bodyPr wrap="none" rtlCol="0">
            <a:spAutoFit/>
          </a:bodyPr>
          <a:lstStyle/>
          <a:p>
            <a:r>
              <a:rPr kumimoji="1"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202X</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OpenAI </a:t>
            </a: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デバイス</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43" name="テキスト ボックス 42">
            <a:extLst>
              <a:ext uri="{FF2B5EF4-FFF2-40B4-BE49-F238E27FC236}">
                <a16:creationId xmlns:a16="http://schemas.microsoft.com/office/drawing/2014/main" id="{FF53FD44-E533-F0A4-624C-5580A39A767A}"/>
              </a:ext>
            </a:extLst>
          </p:cNvPr>
          <p:cNvSpPr txBox="1"/>
          <p:nvPr/>
        </p:nvSpPr>
        <p:spPr>
          <a:xfrm>
            <a:off x="3732702" y="5035526"/>
            <a:ext cx="1685911" cy="276999"/>
          </a:xfrm>
          <a:prstGeom prst="rect">
            <a:avLst/>
          </a:prstGeom>
          <a:noFill/>
        </p:spPr>
        <p:txBody>
          <a:bodyPr wrap="none" rtlCol="0">
            <a:spAutoFit/>
          </a:bodyPr>
          <a:lstStyle/>
          <a:p>
            <a:r>
              <a:rPr kumimoji="1"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2014 </a:t>
            </a:r>
            <a:r>
              <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Amazon Alexa</a:t>
            </a:r>
            <a:endParaRPr kumimoji="1" lang="ja-JP" altLang="en-US"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C21F4329-86A8-8E8C-54D6-35F55C40122C}"/>
              </a:ext>
            </a:extLst>
          </p:cNvPr>
          <p:cNvSpPr txBox="1"/>
          <p:nvPr/>
        </p:nvSpPr>
        <p:spPr>
          <a:xfrm>
            <a:off x="2393299" y="5384990"/>
            <a:ext cx="1675459" cy="461665"/>
          </a:xfrm>
          <a:prstGeom prst="rect">
            <a:avLst/>
          </a:prstGeom>
          <a:noFill/>
        </p:spPr>
        <p:txBody>
          <a:bodyPr wrap="none" rtlCol="0">
            <a:spAutoFit/>
          </a:bodyPr>
          <a:lstStyle/>
          <a:p>
            <a:r>
              <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1998 </a:t>
            </a:r>
          </a:p>
          <a:p>
            <a:r>
              <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Google </a:t>
            </a: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検索エンジン</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5E12645B-A313-503F-7F51-785608AA7239}"/>
              </a:ext>
            </a:extLst>
          </p:cNvPr>
          <p:cNvSpPr txBox="1"/>
          <p:nvPr/>
        </p:nvSpPr>
        <p:spPr>
          <a:xfrm>
            <a:off x="3871195" y="4821623"/>
            <a:ext cx="1559081" cy="276999"/>
          </a:xfrm>
          <a:prstGeom prst="rect">
            <a:avLst/>
          </a:prstGeom>
          <a:noFill/>
        </p:spPr>
        <p:txBody>
          <a:bodyPr wrap="none" rtlCol="0">
            <a:spAutoFit/>
          </a:bodyPr>
          <a:lstStyle/>
          <a:p>
            <a:r>
              <a:rPr kumimoji="1"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2015 </a:t>
            </a:r>
            <a:r>
              <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Apple Watch</a:t>
            </a:r>
            <a:endPar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9735300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Meiryo" panose="020B0604030504040204" pitchFamily="34" charset="-128"/>
                <a:ea typeface="Meiryo" panose="020B0604030504040204" pitchFamily="34" charset="-128"/>
                <a:cs typeface="Arial" pitchFamily="34" charset="0"/>
              </a:rPr>
              <a:t>ディープラーニング</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8632215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F45F693-F852-090F-3AAF-2D4DB83DBD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354320" y="1236437"/>
            <a:ext cx="2444015" cy="2444015"/>
          </a:xfrm>
          <a:prstGeom prst="rect">
            <a:avLst/>
          </a:prstGeom>
          <a:effectLst/>
        </p:spPr>
      </p:pic>
      <p:grpSp>
        <p:nvGrpSpPr>
          <p:cNvPr id="22" name="グループ化 21">
            <a:extLst>
              <a:ext uri="{FF2B5EF4-FFF2-40B4-BE49-F238E27FC236}">
                <a16:creationId xmlns:a16="http://schemas.microsoft.com/office/drawing/2014/main" id="{4C5A55A8-7EEE-F251-D1CE-AEEDEF1860B6}"/>
              </a:ext>
            </a:extLst>
          </p:cNvPr>
          <p:cNvGrpSpPr/>
          <p:nvPr/>
        </p:nvGrpSpPr>
        <p:grpSpPr>
          <a:xfrm>
            <a:off x="3313809" y="1918896"/>
            <a:ext cx="1917393" cy="1104872"/>
            <a:chOff x="2733357" y="801059"/>
            <a:chExt cx="2561745" cy="1197953"/>
          </a:xfrm>
          <a:effectLst/>
        </p:grpSpPr>
        <p:pic>
          <p:nvPicPr>
            <p:cNvPr id="23" name="Picture 4" descr="神経伝達イラスト／無料イラストなら「イラストAC」">
              <a:extLst>
                <a:ext uri="{FF2B5EF4-FFF2-40B4-BE49-F238E27FC236}">
                  <a16:creationId xmlns:a16="http://schemas.microsoft.com/office/drawing/2014/main" id="{F806B59D-5016-8E43-984F-41868DCA5724}"/>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33357" y="1016380"/>
              <a:ext cx="1402418" cy="5643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4" descr="神経伝達イラスト／無料イラストなら「イラストAC」">
              <a:extLst>
                <a:ext uri="{FF2B5EF4-FFF2-40B4-BE49-F238E27FC236}">
                  <a16:creationId xmlns:a16="http://schemas.microsoft.com/office/drawing/2014/main" id="{FCF57C31-4460-4FB2-4A7F-A783FE0A461C}"/>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92684" y="801059"/>
              <a:ext cx="1402418" cy="5643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icture 4" descr="神経伝達イラスト／無料イラストなら「イラストAC」">
              <a:extLst>
                <a:ext uri="{FF2B5EF4-FFF2-40B4-BE49-F238E27FC236}">
                  <a16:creationId xmlns:a16="http://schemas.microsoft.com/office/drawing/2014/main" id="{6D5843DC-7A5F-1C6A-1ED3-41661913F69A}"/>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92684" y="1434636"/>
              <a:ext cx="1402418" cy="5643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28" name="正方形/長方形 27">
            <a:extLst>
              <a:ext uri="{FF2B5EF4-FFF2-40B4-BE49-F238E27FC236}">
                <a16:creationId xmlns:a16="http://schemas.microsoft.com/office/drawing/2014/main" id="{DE77A4A0-86CA-753D-B76A-333F705D41F4}"/>
              </a:ext>
            </a:extLst>
          </p:cNvPr>
          <p:cNvSpPr/>
          <p:nvPr/>
        </p:nvSpPr>
        <p:spPr>
          <a:xfrm>
            <a:off x="1645178" y="1926889"/>
            <a:ext cx="284487" cy="198591"/>
          </a:xfrm>
          <a:prstGeom prst="rect">
            <a:avLst/>
          </a:prstGeom>
          <a:solidFill>
            <a:schemeClr val="accent2">
              <a:lumMod val="40000"/>
              <a:lumOff val="60000"/>
            </a:schemeClr>
          </a:solidFill>
          <a:ln>
            <a:solidFill>
              <a:srgbClr val="E46C0A"/>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B7224D21-47CA-CDBB-032A-F260DF916146}"/>
              </a:ext>
            </a:extLst>
          </p:cNvPr>
          <p:cNvSpPr/>
          <p:nvPr/>
        </p:nvSpPr>
        <p:spPr>
          <a:xfrm>
            <a:off x="3066723" y="1680536"/>
            <a:ext cx="2338067" cy="1555816"/>
          </a:xfrm>
          <a:prstGeom prst="rect">
            <a:avLst/>
          </a:prstGeom>
          <a:noFill/>
          <a:ln>
            <a:solidFill>
              <a:srgbClr val="E46C0A"/>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 name="直線矢印コネクタ 30">
            <a:extLst>
              <a:ext uri="{FF2B5EF4-FFF2-40B4-BE49-F238E27FC236}">
                <a16:creationId xmlns:a16="http://schemas.microsoft.com/office/drawing/2014/main" id="{FCB70957-CFF2-D289-D2B2-93037CC8C365}"/>
              </a:ext>
            </a:extLst>
          </p:cNvPr>
          <p:cNvCxnSpPr>
            <a:stCxn id="28" idx="3"/>
            <a:endCxn id="29" idx="1"/>
          </p:cNvCxnSpPr>
          <p:nvPr/>
        </p:nvCxnSpPr>
        <p:spPr>
          <a:xfrm>
            <a:off x="1929665" y="2026185"/>
            <a:ext cx="1137058" cy="432259"/>
          </a:xfrm>
          <a:prstGeom prst="straightConnector1">
            <a:avLst/>
          </a:prstGeom>
          <a:ln>
            <a:solidFill>
              <a:srgbClr val="E46C0A"/>
            </a:solidFill>
            <a:tailEnd type="triangle"/>
          </a:ln>
          <a:effectLst/>
        </p:spPr>
        <p:style>
          <a:lnRef idx="2">
            <a:schemeClr val="accent1"/>
          </a:lnRef>
          <a:fillRef idx="0">
            <a:schemeClr val="accent1"/>
          </a:fillRef>
          <a:effectRef idx="1">
            <a:schemeClr val="accent1"/>
          </a:effectRef>
          <a:fontRef idx="minor">
            <a:schemeClr val="tx1"/>
          </a:fontRef>
        </p:style>
      </p:cxnSp>
      <p:sp>
        <p:nvSpPr>
          <p:cNvPr id="37" name="テキスト ボックス 36">
            <a:extLst>
              <a:ext uri="{FF2B5EF4-FFF2-40B4-BE49-F238E27FC236}">
                <a16:creationId xmlns:a16="http://schemas.microsoft.com/office/drawing/2014/main" id="{F2FB1913-B23F-35DF-B634-614B6BAF15C4}"/>
              </a:ext>
            </a:extLst>
          </p:cNvPr>
          <p:cNvSpPr txBox="1"/>
          <p:nvPr/>
        </p:nvSpPr>
        <p:spPr>
          <a:xfrm>
            <a:off x="3313809" y="913257"/>
            <a:ext cx="1980029" cy="707886"/>
          </a:xfrm>
          <a:prstGeom prst="rect">
            <a:avLst/>
          </a:prstGeom>
          <a:noFill/>
        </p:spPr>
        <p:txBody>
          <a:bodyPr wrap="none" rtlCol="0">
            <a:spAutoFit/>
          </a:bodyPr>
          <a:lstStyle/>
          <a:p>
            <a:pPr algn="ctr"/>
            <a:r>
              <a:rPr kumimoji="1" lang="ja-JP" altLang="en-US" sz="2800">
                <a:latin typeface="Meiryo" panose="020B0604030504040204" pitchFamily="34" charset="-128"/>
                <a:ea typeface="Meiryo" panose="020B0604030504040204" pitchFamily="34" charset="-128"/>
              </a:rPr>
              <a:t>脳神経回路</a:t>
            </a:r>
            <a:endParaRPr kumimoji="1" lang="en-US" altLang="ja-JP" sz="28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ニューラルネットワーク</a:t>
            </a:r>
            <a:endParaRPr kumimoji="1" lang="ja-JP" altLang="en-US" sz="1200">
              <a:latin typeface="Meiryo" panose="020B0604030504040204" pitchFamily="34" charset="-128"/>
              <a:ea typeface="Meiryo" panose="020B0604030504040204" pitchFamily="34" charset="-128"/>
            </a:endParaRPr>
          </a:p>
        </p:txBody>
      </p:sp>
      <p:sp>
        <p:nvSpPr>
          <p:cNvPr id="38" name="テキスト ボックス 37">
            <a:extLst>
              <a:ext uri="{FF2B5EF4-FFF2-40B4-BE49-F238E27FC236}">
                <a16:creationId xmlns:a16="http://schemas.microsoft.com/office/drawing/2014/main" id="{1C9B5E56-DB48-33DA-CC26-76FCC9EF70B6}"/>
              </a:ext>
            </a:extLst>
          </p:cNvPr>
          <p:cNvSpPr txBox="1"/>
          <p:nvPr/>
        </p:nvSpPr>
        <p:spPr>
          <a:xfrm>
            <a:off x="1304457" y="913978"/>
            <a:ext cx="543739" cy="523220"/>
          </a:xfrm>
          <a:prstGeom prst="rect">
            <a:avLst/>
          </a:prstGeom>
          <a:noFill/>
        </p:spPr>
        <p:txBody>
          <a:bodyPr wrap="none" rtlCol="0">
            <a:spAutoFit/>
          </a:bodyPr>
          <a:lstStyle/>
          <a:p>
            <a:pPr algn="ctr"/>
            <a:r>
              <a:rPr kumimoji="1" lang="ja-JP" altLang="en-US" sz="2800">
                <a:latin typeface="Meiryo" panose="020B0604030504040204" pitchFamily="34" charset="-128"/>
                <a:ea typeface="Meiryo" panose="020B0604030504040204" pitchFamily="34" charset="-128"/>
              </a:rPr>
              <a:t>脳</a:t>
            </a:r>
            <a:endParaRPr kumimoji="1" lang="ja-JP" altLang="en-US" sz="1200">
              <a:latin typeface="Meiryo" panose="020B0604030504040204" pitchFamily="34" charset="-128"/>
              <a:ea typeface="Meiryo" panose="020B0604030504040204" pitchFamily="34" charset="-128"/>
            </a:endParaRPr>
          </a:p>
        </p:txBody>
      </p:sp>
      <p:sp>
        <p:nvSpPr>
          <p:cNvPr id="39" name="テキスト ボックス 38">
            <a:extLst>
              <a:ext uri="{FF2B5EF4-FFF2-40B4-BE49-F238E27FC236}">
                <a16:creationId xmlns:a16="http://schemas.microsoft.com/office/drawing/2014/main" id="{D656350F-EDEE-F6E3-B7DB-60301496BA04}"/>
              </a:ext>
            </a:extLst>
          </p:cNvPr>
          <p:cNvSpPr txBox="1"/>
          <p:nvPr/>
        </p:nvSpPr>
        <p:spPr>
          <a:xfrm>
            <a:off x="3155096" y="2683668"/>
            <a:ext cx="954107" cy="446276"/>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脳神経細胞</a:t>
            </a:r>
            <a:endParaRPr kumimoji="1" lang="en-US" altLang="ja-JP" sz="1200" dirty="0">
              <a:latin typeface="Meiryo" panose="020B0604030504040204" pitchFamily="34" charset="-128"/>
              <a:ea typeface="Meiryo" panose="020B0604030504040204" pitchFamily="34" charset="-128"/>
            </a:endParaRPr>
          </a:p>
          <a:p>
            <a:pPr algn="ctr"/>
            <a:r>
              <a:rPr lang="ja-JP" altLang="en-US" sz="1100">
                <a:latin typeface="Meiryo" panose="020B0604030504040204" pitchFamily="34" charset="-128"/>
                <a:ea typeface="Meiryo" panose="020B0604030504040204" pitchFamily="34" charset="-128"/>
              </a:rPr>
              <a:t>ニューロン</a:t>
            </a:r>
            <a:endParaRPr kumimoji="1" lang="ja-JP" altLang="en-US" sz="1100">
              <a:latin typeface="Meiryo" panose="020B0604030504040204" pitchFamily="34" charset="-128"/>
              <a:ea typeface="Meiryo" panose="020B0604030504040204" pitchFamily="34" charset="-128"/>
            </a:endParaRPr>
          </a:p>
        </p:txBody>
      </p:sp>
      <p:sp>
        <p:nvSpPr>
          <p:cNvPr id="1358" name="タイトル 1357">
            <a:extLst>
              <a:ext uri="{FF2B5EF4-FFF2-40B4-BE49-F238E27FC236}">
                <a16:creationId xmlns:a16="http://schemas.microsoft.com/office/drawing/2014/main" id="{35DA6DA0-0EC4-44CB-08C8-5D993BB284C3}"/>
              </a:ext>
            </a:extLst>
          </p:cNvPr>
          <p:cNvSpPr>
            <a:spLocks noGrp="1"/>
          </p:cNvSpPr>
          <p:nvPr>
            <p:ph type="title"/>
          </p:nvPr>
        </p:nvSpPr>
        <p:spPr/>
        <p:txBody>
          <a:bodyPr/>
          <a:lstStyle/>
          <a:p>
            <a:r>
              <a:rPr lang="ja-JP" altLang="en-US"/>
              <a:t>ニューラルネットワークの仕組み</a:t>
            </a:r>
          </a:p>
        </p:txBody>
      </p:sp>
      <p:grpSp>
        <p:nvGrpSpPr>
          <p:cNvPr id="20" name="グループ化 19">
            <a:extLst>
              <a:ext uri="{FF2B5EF4-FFF2-40B4-BE49-F238E27FC236}">
                <a16:creationId xmlns:a16="http://schemas.microsoft.com/office/drawing/2014/main" id="{40AF5D0D-D02C-7ED5-D7C1-FBE7ECF02A44}"/>
              </a:ext>
            </a:extLst>
          </p:cNvPr>
          <p:cNvGrpSpPr/>
          <p:nvPr/>
        </p:nvGrpSpPr>
        <p:grpSpPr>
          <a:xfrm>
            <a:off x="560735" y="3571909"/>
            <a:ext cx="5684978" cy="3043138"/>
            <a:chOff x="560735" y="3571909"/>
            <a:chExt cx="5684978" cy="3043138"/>
          </a:xfrm>
        </p:grpSpPr>
        <p:sp>
          <p:nvSpPr>
            <p:cNvPr id="1352" name="正方形/長方形 1351">
              <a:extLst>
                <a:ext uri="{FF2B5EF4-FFF2-40B4-BE49-F238E27FC236}">
                  <a16:creationId xmlns:a16="http://schemas.microsoft.com/office/drawing/2014/main" id="{AAFED8B4-590C-366F-376E-4B39B6A0FF83}"/>
                </a:ext>
              </a:extLst>
            </p:cNvPr>
            <p:cNvSpPr/>
            <p:nvPr/>
          </p:nvSpPr>
          <p:spPr>
            <a:xfrm>
              <a:off x="5200009" y="3819254"/>
              <a:ext cx="552450" cy="2188642"/>
            </a:xfrm>
            <a:prstGeom prst="rect">
              <a:avLst/>
            </a:prstGeom>
            <a:solidFill>
              <a:schemeClr val="accent3">
                <a:lumMod val="75000"/>
                <a:alpha val="15729"/>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3" name="正方形/長方形 1352">
              <a:extLst>
                <a:ext uri="{FF2B5EF4-FFF2-40B4-BE49-F238E27FC236}">
                  <a16:creationId xmlns:a16="http://schemas.microsoft.com/office/drawing/2014/main" id="{ABCD7733-FDE5-8B5C-7083-683DB58BF4A4}"/>
                </a:ext>
              </a:extLst>
            </p:cNvPr>
            <p:cNvSpPr/>
            <p:nvPr/>
          </p:nvSpPr>
          <p:spPr>
            <a:xfrm>
              <a:off x="1311678" y="3819254"/>
              <a:ext cx="3757156" cy="2188642"/>
            </a:xfrm>
            <a:prstGeom prst="rect">
              <a:avLst/>
            </a:prstGeom>
            <a:solidFill>
              <a:srgbClr val="984807">
                <a:alpha val="1572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1" name="正方形/長方形 1350">
              <a:extLst>
                <a:ext uri="{FF2B5EF4-FFF2-40B4-BE49-F238E27FC236}">
                  <a16:creationId xmlns:a16="http://schemas.microsoft.com/office/drawing/2014/main" id="{672E0051-0934-7D4C-3619-2088F86345F2}"/>
                </a:ext>
              </a:extLst>
            </p:cNvPr>
            <p:cNvSpPr/>
            <p:nvPr/>
          </p:nvSpPr>
          <p:spPr>
            <a:xfrm>
              <a:off x="628650" y="3819254"/>
              <a:ext cx="552450" cy="2188642"/>
            </a:xfrm>
            <a:prstGeom prst="rect">
              <a:avLst/>
            </a:prstGeom>
            <a:solidFill>
              <a:srgbClr val="0432FF">
                <a:alpha val="1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1" name="円/楕円 1190">
              <a:extLst>
                <a:ext uri="{FF2B5EF4-FFF2-40B4-BE49-F238E27FC236}">
                  <a16:creationId xmlns:a16="http://schemas.microsoft.com/office/drawing/2014/main" id="{DCB347A3-A7F9-A3DF-E482-B8178F7846BC}"/>
                </a:ext>
              </a:extLst>
            </p:cNvPr>
            <p:cNvSpPr/>
            <p:nvPr/>
          </p:nvSpPr>
          <p:spPr>
            <a:xfrm>
              <a:off x="1479206" y="463378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9" name="円/楕円 1188">
              <a:extLst>
                <a:ext uri="{FF2B5EF4-FFF2-40B4-BE49-F238E27FC236}">
                  <a16:creationId xmlns:a16="http://schemas.microsoft.com/office/drawing/2014/main" id="{495FDA78-AB8D-94A9-EEE7-7EBDAE831D8F}"/>
                </a:ext>
              </a:extLst>
            </p:cNvPr>
            <p:cNvSpPr/>
            <p:nvPr/>
          </p:nvSpPr>
          <p:spPr>
            <a:xfrm>
              <a:off x="1479206" y="391370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0" name="円/楕円 1189">
              <a:extLst>
                <a:ext uri="{FF2B5EF4-FFF2-40B4-BE49-F238E27FC236}">
                  <a16:creationId xmlns:a16="http://schemas.microsoft.com/office/drawing/2014/main" id="{029EAA52-D2AC-5415-7E69-2717C7BC4525}"/>
                </a:ext>
              </a:extLst>
            </p:cNvPr>
            <p:cNvSpPr/>
            <p:nvPr/>
          </p:nvSpPr>
          <p:spPr>
            <a:xfrm>
              <a:off x="1479206" y="427374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2" name="円/楕円 1191">
              <a:extLst>
                <a:ext uri="{FF2B5EF4-FFF2-40B4-BE49-F238E27FC236}">
                  <a16:creationId xmlns:a16="http://schemas.microsoft.com/office/drawing/2014/main" id="{EC8793BD-B0C0-6CFF-FA7A-B515D6F00398}"/>
                </a:ext>
              </a:extLst>
            </p:cNvPr>
            <p:cNvSpPr/>
            <p:nvPr/>
          </p:nvSpPr>
          <p:spPr>
            <a:xfrm>
              <a:off x="1479206" y="499382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4" name="円/楕円 1053">
              <a:extLst>
                <a:ext uri="{FF2B5EF4-FFF2-40B4-BE49-F238E27FC236}">
                  <a16:creationId xmlns:a16="http://schemas.microsoft.com/office/drawing/2014/main" id="{A27F50A7-E15B-95E0-BD5D-B2262D036885}"/>
                </a:ext>
              </a:extLst>
            </p:cNvPr>
            <p:cNvSpPr/>
            <p:nvPr/>
          </p:nvSpPr>
          <p:spPr>
            <a:xfrm>
              <a:off x="763242" y="391370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5" name="円/楕円 1054">
              <a:extLst>
                <a:ext uri="{FF2B5EF4-FFF2-40B4-BE49-F238E27FC236}">
                  <a16:creationId xmlns:a16="http://schemas.microsoft.com/office/drawing/2014/main" id="{226D89B1-B8F3-88B3-D8E9-0562F2921964}"/>
                </a:ext>
              </a:extLst>
            </p:cNvPr>
            <p:cNvSpPr/>
            <p:nvPr/>
          </p:nvSpPr>
          <p:spPr>
            <a:xfrm>
              <a:off x="763242" y="427374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6" name="円/楕円 1055">
              <a:extLst>
                <a:ext uri="{FF2B5EF4-FFF2-40B4-BE49-F238E27FC236}">
                  <a16:creationId xmlns:a16="http://schemas.microsoft.com/office/drawing/2014/main" id="{78875E2F-45CC-3CF8-38D1-7B6D54C00D26}"/>
                </a:ext>
              </a:extLst>
            </p:cNvPr>
            <p:cNvSpPr/>
            <p:nvPr/>
          </p:nvSpPr>
          <p:spPr>
            <a:xfrm>
              <a:off x="763242" y="463378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7" name="円/楕円 1056">
              <a:extLst>
                <a:ext uri="{FF2B5EF4-FFF2-40B4-BE49-F238E27FC236}">
                  <a16:creationId xmlns:a16="http://schemas.microsoft.com/office/drawing/2014/main" id="{F8C61448-96C9-B540-215C-5F0B4F3F9423}"/>
                </a:ext>
              </a:extLst>
            </p:cNvPr>
            <p:cNvSpPr/>
            <p:nvPr/>
          </p:nvSpPr>
          <p:spPr>
            <a:xfrm>
              <a:off x="763242" y="499382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82" name="直線矢印コネクタ 1081">
              <a:extLst>
                <a:ext uri="{FF2B5EF4-FFF2-40B4-BE49-F238E27FC236}">
                  <a16:creationId xmlns:a16="http://schemas.microsoft.com/office/drawing/2014/main" id="{56BD6F89-EC74-4766-BC4B-DC518F2F7179}"/>
                </a:ext>
              </a:extLst>
            </p:cNvPr>
            <p:cNvCxnSpPr>
              <a:cxnSpLocks/>
              <a:stCxn id="1054" idx="6"/>
            </p:cNvCxnSpPr>
            <p:nvPr/>
          </p:nvCxnSpPr>
          <p:spPr>
            <a:xfrm flipV="1">
              <a:off x="1051274" y="405323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83" name="直線矢印コネクタ 1082">
              <a:extLst>
                <a:ext uri="{FF2B5EF4-FFF2-40B4-BE49-F238E27FC236}">
                  <a16:creationId xmlns:a16="http://schemas.microsoft.com/office/drawing/2014/main" id="{49F4CEE6-7FF3-7BCB-0250-0BBD281C9BC4}"/>
                </a:ext>
              </a:extLst>
            </p:cNvPr>
            <p:cNvCxnSpPr>
              <a:cxnSpLocks/>
              <a:stCxn id="1055" idx="6"/>
            </p:cNvCxnSpPr>
            <p:nvPr/>
          </p:nvCxnSpPr>
          <p:spPr>
            <a:xfrm flipV="1">
              <a:off x="1051274" y="405323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84" name="直線矢印コネクタ 1083">
              <a:extLst>
                <a:ext uri="{FF2B5EF4-FFF2-40B4-BE49-F238E27FC236}">
                  <a16:creationId xmlns:a16="http://schemas.microsoft.com/office/drawing/2014/main" id="{068E5D27-E7B6-2FAE-88E0-8CB22C72DD88}"/>
                </a:ext>
              </a:extLst>
            </p:cNvPr>
            <p:cNvCxnSpPr>
              <a:cxnSpLocks/>
              <a:stCxn id="1056" idx="6"/>
            </p:cNvCxnSpPr>
            <p:nvPr/>
          </p:nvCxnSpPr>
          <p:spPr>
            <a:xfrm flipV="1">
              <a:off x="1051274" y="4053233"/>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85" name="直線矢印コネクタ 1084">
              <a:extLst>
                <a:ext uri="{FF2B5EF4-FFF2-40B4-BE49-F238E27FC236}">
                  <a16:creationId xmlns:a16="http://schemas.microsoft.com/office/drawing/2014/main" id="{DC2BBDCB-0C6A-98DF-04C4-7411B92FEF65}"/>
                </a:ext>
              </a:extLst>
            </p:cNvPr>
            <p:cNvCxnSpPr>
              <a:cxnSpLocks/>
              <a:stCxn id="1057" idx="6"/>
            </p:cNvCxnSpPr>
            <p:nvPr/>
          </p:nvCxnSpPr>
          <p:spPr>
            <a:xfrm flipV="1">
              <a:off x="1051274" y="4053233"/>
              <a:ext cx="432048" cy="108460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86" name="直線矢印コネクタ 1085">
              <a:extLst>
                <a:ext uri="{FF2B5EF4-FFF2-40B4-BE49-F238E27FC236}">
                  <a16:creationId xmlns:a16="http://schemas.microsoft.com/office/drawing/2014/main" id="{7E1BF539-69A5-2772-6A40-C9DFA92245FE}"/>
                </a:ext>
              </a:extLst>
            </p:cNvPr>
            <p:cNvCxnSpPr>
              <a:cxnSpLocks/>
              <a:stCxn id="1054" idx="6"/>
            </p:cNvCxnSpPr>
            <p:nvPr/>
          </p:nvCxnSpPr>
          <p:spPr>
            <a:xfrm>
              <a:off x="1051274" y="405772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87" name="直線矢印コネクタ 1086">
              <a:extLst>
                <a:ext uri="{FF2B5EF4-FFF2-40B4-BE49-F238E27FC236}">
                  <a16:creationId xmlns:a16="http://schemas.microsoft.com/office/drawing/2014/main" id="{1AD79D5A-D0E1-0CBB-0CB4-554E9E6BBCD1}"/>
                </a:ext>
              </a:extLst>
            </p:cNvPr>
            <p:cNvCxnSpPr>
              <a:cxnSpLocks/>
              <a:stCxn id="1054" idx="6"/>
            </p:cNvCxnSpPr>
            <p:nvPr/>
          </p:nvCxnSpPr>
          <p:spPr>
            <a:xfrm>
              <a:off x="1051274" y="4057720"/>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88" name="直線矢印コネクタ 1087">
              <a:extLst>
                <a:ext uri="{FF2B5EF4-FFF2-40B4-BE49-F238E27FC236}">
                  <a16:creationId xmlns:a16="http://schemas.microsoft.com/office/drawing/2014/main" id="{F3C23C3A-A54E-91B2-EA3F-5E6DA657D89A}"/>
                </a:ext>
              </a:extLst>
            </p:cNvPr>
            <p:cNvCxnSpPr>
              <a:cxnSpLocks/>
              <a:stCxn id="1054" idx="6"/>
            </p:cNvCxnSpPr>
            <p:nvPr/>
          </p:nvCxnSpPr>
          <p:spPr>
            <a:xfrm>
              <a:off x="1051274" y="4057720"/>
              <a:ext cx="432048" cy="107563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89" name="直線矢印コネクタ 1088">
              <a:extLst>
                <a:ext uri="{FF2B5EF4-FFF2-40B4-BE49-F238E27FC236}">
                  <a16:creationId xmlns:a16="http://schemas.microsoft.com/office/drawing/2014/main" id="{B8BF1086-D781-5EF0-6B36-45351560E8A1}"/>
                </a:ext>
              </a:extLst>
            </p:cNvPr>
            <p:cNvCxnSpPr>
              <a:cxnSpLocks/>
              <a:stCxn id="1055" idx="6"/>
            </p:cNvCxnSpPr>
            <p:nvPr/>
          </p:nvCxnSpPr>
          <p:spPr>
            <a:xfrm flipV="1">
              <a:off x="1051274" y="441327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90" name="直線矢印コネクタ 1089">
              <a:extLst>
                <a:ext uri="{FF2B5EF4-FFF2-40B4-BE49-F238E27FC236}">
                  <a16:creationId xmlns:a16="http://schemas.microsoft.com/office/drawing/2014/main" id="{6E631BE4-98C6-B4EB-4A86-A96A6774FA95}"/>
                </a:ext>
              </a:extLst>
            </p:cNvPr>
            <p:cNvCxnSpPr>
              <a:cxnSpLocks/>
              <a:stCxn id="1055" idx="6"/>
            </p:cNvCxnSpPr>
            <p:nvPr/>
          </p:nvCxnSpPr>
          <p:spPr>
            <a:xfrm>
              <a:off x="1051274" y="441776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91" name="直線矢印コネクタ 1090">
              <a:extLst>
                <a:ext uri="{FF2B5EF4-FFF2-40B4-BE49-F238E27FC236}">
                  <a16:creationId xmlns:a16="http://schemas.microsoft.com/office/drawing/2014/main" id="{FA6B1CF7-9DA5-29B8-E810-FC4EBA20EE7C}"/>
                </a:ext>
              </a:extLst>
            </p:cNvPr>
            <p:cNvCxnSpPr>
              <a:cxnSpLocks/>
              <a:stCxn id="1055" idx="6"/>
            </p:cNvCxnSpPr>
            <p:nvPr/>
          </p:nvCxnSpPr>
          <p:spPr>
            <a:xfrm>
              <a:off x="1051274" y="4417760"/>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92" name="直線矢印コネクタ 1091">
              <a:extLst>
                <a:ext uri="{FF2B5EF4-FFF2-40B4-BE49-F238E27FC236}">
                  <a16:creationId xmlns:a16="http://schemas.microsoft.com/office/drawing/2014/main" id="{F6A61FFA-E8AA-252E-056F-7E780BAC76B5}"/>
                </a:ext>
              </a:extLst>
            </p:cNvPr>
            <p:cNvCxnSpPr>
              <a:cxnSpLocks/>
              <a:stCxn id="1056" idx="6"/>
            </p:cNvCxnSpPr>
            <p:nvPr/>
          </p:nvCxnSpPr>
          <p:spPr>
            <a:xfrm flipV="1">
              <a:off x="1051274" y="441327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93" name="直線矢印コネクタ 1092">
              <a:extLst>
                <a:ext uri="{FF2B5EF4-FFF2-40B4-BE49-F238E27FC236}">
                  <a16:creationId xmlns:a16="http://schemas.microsoft.com/office/drawing/2014/main" id="{475F27B9-AE00-485E-8FFC-4E847B222208}"/>
                </a:ext>
              </a:extLst>
            </p:cNvPr>
            <p:cNvCxnSpPr>
              <a:cxnSpLocks/>
              <a:stCxn id="1056" idx="6"/>
            </p:cNvCxnSpPr>
            <p:nvPr/>
          </p:nvCxnSpPr>
          <p:spPr>
            <a:xfrm flipV="1">
              <a:off x="1051274" y="477331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94" name="直線矢印コネクタ 1093">
              <a:extLst>
                <a:ext uri="{FF2B5EF4-FFF2-40B4-BE49-F238E27FC236}">
                  <a16:creationId xmlns:a16="http://schemas.microsoft.com/office/drawing/2014/main" id="{0B41F59D-A986-6811-21AB-1F4661F3CEE6}"/>
                </a:ext>
              </a:extLst>
            </p:cNvPr>
            <p:cNvCxnSpPr>
              <a:cxnSpLocks/>
              <a:stCxn id="1056" idx="6"/>
            </p:cNvCxnSpPr>
            <p:nvPr/>
          </p:nvCxnSpPr>
          <p:spPr>
            <a:xfrm>
              <a:off x="1051274" y="477780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95" name="直線矢印コネクタ 1094">
              <a:extLst>
                <a:ext uri="{FF2B5EF4-FFF2-40B4-BE49-F238E27FC236}">
                  <a16:creationId xmlns:a16="http://schemas.microsoft.com/office/drawing/2014/main" id="{F00B2370-9E17-17CC-E4D3-20A925241F58}"/>
                </a:ext>
              </a:extLst>
            </p:cNvPr>
            <p:cNvCxnSpPr>
              <a:cxnSpLocks/>
              <a:stCxn id="1057" idx="6"/>
            </p:cNvCxnSpPr>
            <p:nvPr/>
          </p:nvCxnSpPr>
          <p:spPr>
            <a:xfrm flipV="1">
              <a:off x="1051274" y="4413273"/>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96" name="直線矢印コネクタ 1095">
              <a:extLst>
                <a:ext uri="{FF2B5EF4-FFF2-40B4-BE49-F238E27FC236}">
                  <a16:creationId xmlns:a16="http://schemas.microsoft.com/office/drawing/2014/main" id="{5041D2C5-3345-417F-B042-4688D14CF200}"/>
                </a:ext>
              </a:extLst>
            </p:cNvPr>
            <p:cNvCxnSpPr>
              <a:cxnSpLocks/>
              <a:stCxn id="1057" idx="6"/>
            </p:cNvCxnSpPr>
            <p:nvPr/>
          </p:nvCxnSpPr>
          <p:spPr>
            <a:xfrm flipV="1">
              <a:off x="1051274" y="477331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97" name="直線矢印コネクタ 1096">
              <a:extLst>
                <a:ext uri="{FF2B5EF4-FFF2-40B4-BE49-F238E27FC236}">
                  <a16:creationId xmlns:a16="http://schemas.microsoft.com/office/drawing/2014/main" id="{D5B5DFF2-F0E0-46B7-1BAE-5F3786A5BBC5}"/>
                </a:ext>
              </a:extLst>
            </p:cNvPr>
            <p:cNvCxnSpPr>
              <a:cxnSpLocks/>
              <a:stCxn id="1057" idx="6"/>
            </p:cNvCxnSpPr>
            <p:nvPr/>
          </p:nvCxnSpPr>
          <p:spPr>
            <a:xfrm flipV="1">
              <a:off x="1051274" y="513335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193" name="円/楕円 1192">
              <a:extLst>
                <a:ext uri="{FF2B5EF4-FFF2-40B4-BE49-F238E27FC236}">
                  <a16:creationId xmlns:a16="http://schemas.microsoft.com/office/drawing/2014/main" id="{3033FD8D-8F94-2E7E-3431-E82D53E1D4BA}"/>
                </a:ext>
              </a:extLst>
            </p:cNvPr>
            <p:cNvSpPr/>
            <p:nvPr/>
          </p:nvSpPr>
          <p:spPr>
            <a:xfrm>
              <a:off x="2199286" y="390921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4" name="円/楕円 1193">
              <a:extLst>
                <a:ext uri="{FF2B5EF4-FFF2-40B4-BE49-F238E27FC236}">
                  <a16:creationId xmlns:a16="http://schemas.microsoft.com/office/drawing/2014/main" id="{5A081E6A-E90D-4983-AFCE-E6B09525701F}"/>
                </a:ext>
              </a:extLst>
            </p:cNvPr>
            <p:cNvSpPr/>
            <p:nvPr/>
          </p:nvSpPr>
          <p:spPr>
            <a:xfrm>
              <a:off x="2199286" y="426925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5" name="円/楕円 1194">
              <a:extLst>
                <a:ext uri="{FF2B5EF4-FFF2-40B4-BE49-F238E27FC236}">
                  <a16:creationId xmlns:a16="http://schemas.microsoft.com/office/drawing/2014/main" id="{BD17D361-91D9-1A25-EA42-F7D8505292C2}"/>
                </a:ext>
              </a:extLst>
            </p:cNvPr>
            <p:cNvSpPr/>
            <p:nvPr/>
          </p:nvSpPr>
          <p:spPr>
            <a:xfrm>
              <a:off x="2199286" y="462929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6" name="円/楕円 1195">
              <a:extLst>
                <a:ext uri="{FF2B5EF4-FFF2-40B4-BE49-F238E27FC236}">
                  <a16:creationId xmlns:a16="http://schemas.microsoft.com/office/drawing/2014/main" id="{F731BF3A-04A8-90B9-69EC-719C799800AE}"/>
                </a:ext>
              </a:extLst>
            </p:cNvPr>
            <p:cNvSpPr/>
            <p:nvPr/>
          </p:nvSpPr>
          <p:spPr>
            <a:xfrm>
              <a:off x="2199286" y="498933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97" name="直線矢印コネクタ 1196">
              <a:extLst>
                <a:ext uri="{FF2B5EF4-FFF2-40B4-BE49-F238E27FC236}">
                  <a16:creationId xmlns:a16="http://schemas.microsoft.com/office/drawing/2014/main" id="{27A5870E-2AD9-9EA6-BF0E-393FE86012D6}"/>
                </a:ext>
              </a:extLst>
            </p:cNvPr>
            <p:cNvCxnSpPr>
              <a:cxnSpLocks/>
              <a:stCxn id="1189" idx="6"/>
              <a:endCxn id="1193" idx="2"/>
            </p:cNvCxnSpPr>
            <p:nvPr/>
          </p:nvCxnSpPr>
          <p:spPr>
            <a:xfrm flipV="1">
              <a:off x="1767238" y="405323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198" name="直線矢印コネクタ 1197">
              <a:extLst>
                <a:ext uri="{FF2B5EF4-FFF2-40B4-BE49-F238E27FC236}">
                  <a16:creationId xmlns:a16="http://schemas.microsoft.com/office/drawing/2014/main" id="{7A799586-2C62-DD21-7554-11A2B01D73E1}"/>
                </a:ext>
              </a:extLst>
            </p:cNvPr>
            <p:cNvCxnSpPr>
              <a:cxnSpLocks/>
              <a:stCxn id="1190" idx="6"/>
              <a:endCxn id="1193" idx="2"/>
            </p:cNvCxnSpPr>
            <p:nvPr/>
          </p:nvCxnSpPr>
          <p:spPr>
            <a:xfrm flipV="1">
              <a:off x="1767238" y="405323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199" name="直線矢印コネクタ 1198">
              <a:extLst>
                <a:ext uri="{FF2B5EF4-FFF2-40B4-BE49-F238E27FC236}">
                  <a16:creationId xmlns:a16="http://schemas.microsoft.com/office/drawing/2014/main" id="{5C520A8A-B626-2A06-6A66-B53DE8416DED}"/>
                </a:ext>
              </a:extLst>
            </p:cNvPr>
            <p:cNvCxnSpPr>
              <a:cxnSpLocks/>
              <a:stCxn id="1191" idx="6"/>
              <a:endCxn id="1193" idx="2"/>
            </p:cNvCxnSpPr>
            <p:nvPr/>
          </p:nvCxnSpPr>
          <p:spPr>
            <a:xfrm flipV="1">
              <a:off x="1767238" y="4053233"/>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00" name="直線矢印コネクタ 1199">
              <a:extLst>
                <a:ext uri="{FF2B5EF4-FFF2-40B4-BE49-F238E27FC236}">
                  <a16:creationId xmlns:a16="http://schemas.microsoft.com/office/drawing/2014/main" id="{E92CA012-BAAC-09A3-DEBB-E70A96346E00}"/>
                </a:ext>
              </a:extLst>
            </p:cNvPr>
            <p:cNvCxnSpPr>
              <a:cxnSpLocks/>
              <a:stCxn id="1192" idx="6"/>
              <a:endCxn id="1193" idx="2"/>
            </p:cNvCxnSpPr>
            <p:nvPr/>
          </p:nvCxnSpPr>
          <p:spPr>
            <a:xfrm flipV="1">
              <a:off x="1767238" y="4053233"/>
              <a:ext cx="432048" cy="108460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01" name="直線矢印コネクタ 1200">
              <a:extLst>
                <a:ext uri="{FF2B5EF4-FFF2-40B4-BE49-F238E27FC236}">
                  <a16:creationId xmlns:a16="http://schemas.microsoft.com/office/drawing/2014/main" id="{F6A6961A-5E1A-3AB6-573A-371CCB20B174}"/>
                </a:ext>
              </a:extLst>
            </p:cNvPr>
            <p:cNvCxnSpPr>
              <a:cxnSpLocks/>
              <a:stCxn id="1189" idx="6"/>
              <a:endCxn id="1194" idx="2"/>
            </p:cNvCxnSpPr>
            <p:nvPr/>
          </p:nvCxnSpPr>
          <p:spPr>
            <a:xfrm>
              <a:off x="1767238" y="405772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02" name="直線矢印コネクタ 1201">
              <a:extLst>
                <a:ext uri="{FF2B5EF4-FFF2-40B4-BE49-F238E27FC236}">
                  <a16:creationId xmlns:a16="http://schemas.microsoft.com/office/drawing/2014/main" id="{9747AF79-CCDE-A5AF-0BC9-2EFB5B2B8CD2}"/>
                </a:ext>
              </a:extLst>
            </p:cNvPr>
            <p:cNvCxnSpPr>
              <a:cxnSpLocks/>
              <a:stCxn id="1189" idx="6"/>
              <a:endCxn id="1195" idx="2"/>
            </p:cNvCxnSpPr>
            <p:nvPr/>
          </p:nvCxnSpPr>
          <p:spPr>
            <a:xfrm>
              <a:off x="1767238" y="4057720"/>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03" name="直線矢印コネクタ 1202">
              <a:extLst>
                <a:ext uri="{FF2B5EF4-FFF2-40B4-BE49-F238E27FC236}">
                  <a16:creationId xmlns:a16="http://schemas.microsoft.com/office/drawing/2014/main" id="{89427EF0-27C3-E722-C942-5910FC5CFC9B}"/>
                </a:ext>
              </a:extLst>
            </p:cNvPr>
            <p:cNvCxnSpPr>
              <a:cxnSpLocks/>
              <a:stCxn id="1189" idx="6"/>
              <a:endCxn id="1196" idx="2"/>
            </p:cNvCxnSpPr>
            <p:nvPr/>
          </p:nvCxnSpPr>
          <p:spPr>
            <a:xfrm>
              <a:off x="1767238" y="4057720"/>
              <a:ext cx="432048" cy="107563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04" name="直線矢印コネクタ 1203">
              <a:extLst>
                <a:ext uri="{FF2B5EF4-FFF2-40B4-BE49-F238E27FC236}">
                  <a16:creationId xmlns:a16="http://schemas.microsoft.com/office/drawing/2014/main" id="{68CF56B7-78E4-D840-EEAD-88F24697E371}"/>
                </a:ext>
              </a:extLst>
            </p:cNvPr>
            <p:cNvCxnSpPr>
              <a:cxnSpLocks/>
              <a:stCxn id="1190" idx="6"/>
              <a:endCxn id="1194" idx="2"/>
            </p:cNvCxnSpPr>
            <p:nvPr/>
          </p:nvCxnSpPr>
          <p:spPr>
            <a:xfrm flipV="1">
              <a:off x="1767238" y="441327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05" name="直線矢印コネクタ 1204">
              <a:extLst>
                <a:ext uri="{FF2B5EF4-FFF2-40B4-BE49-F238E27FC236}">
                  <a16:creationId xmlns:a16="http://schemas.microsoft.com/office/drawing/2014/main" id="{C9E95446-46F9-DA95-5493-1CC7F6813EBD}"/>
                </a:ext>
              </a:extLst>
            </p:cNvPr>
            <p:cNvCxnSpPr>
              <a:cxnSpLocks/>
              <a:stCxn id="1190" idx="6"/>
              <a:endCxn id="1195" idx="2"/>
            </p:cNvCxnSpPr>
            <p:nvPr/>
          </p:nvCxnSpPr>
          <p:spPr>
            <a:xfrm>
              <a:off x="1767238" y="441776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06" name="直線矢印コネクタ 1205">
              <a:extLst>
                <a:ext uri="{FF2B5EF4-FFF2-40B4-BE49-F238E27FC236}">
                  <a16:creationId xmlns:a16="http://schemas.microsoft.com/office/drawing/2014/main" id="{594A8E01-6FE7-B8F5-EBAA-6EEDBC8CF429}"/>
                </a:ext>
              </a:extLst>
            </p:cNvPr>
            <p:cNvCxnSpPr>
              <a:cxnSpLocks/>
              <a:stCxn id="1190" idx="6"/>
              <a:endCxn id="1196" idx="2"/>
            </p:cNvCxnSpPr>
            <p:nvPr/>
          </p:nvCxnSpPr>
          <p:spPr>
            <a:xfrm>
              <a:off x="1767238" y="4417760"/>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07" name="直線矢印コネクタ 1206">
              <a:extLst>
                <a:ext uri="{FF2B5EF4-FFF2-40B4-BE49-F238E27FC236}">
                  <a16:creationId xmlns:a16="http://schemas.microsoft.com/office/drawing/2014/main" id="{DC23EE43-DDD5-31B4-9E23-9D2D6A558A11}"/>
                </a:ext>
              </a:extLst>
            </p:cNvPr>
            <p:cNvCxnSpPr>
              <a:cxnSpLocks/>
              <a:stCxn id="1191" idx="6"/>
              <a:endCxn id="1194" idx="2"/>
            </p:cNvCxnSpPr>
            <p:nvPr/>
          </p:nvCxnSpPr>
          <p:spPr>
            <a:xfrm flipV="1">
              <a:off x="1767238" y="441327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08" name="直線矢印コネクタ 1207">
              <a:extLst>
                <a:ext uri="{FF2B5EF4-FFF2-40B4-BE49-F238E27FC236}">
                  <a16:creationId xmlns:a16="http://schemas.microsoft.com/office/drawing/2014/main" id="{9DB43A34-499D-3D86-1E19-99DEC6575D6D}"/>
                </a:ext>
              </a:extLst>
            </p:cNvPr>
            <p:cNvCxnSpPr>
              <a:cxnSpLocks/>
              <a:stCxn id="1191" idx="6"/>
              <a:endCxn id="1195" idx="2"/>
            </p:cNvCxnSpPr>
            <p:nvPr/>
          </p:nvCxnSpPr>
          <p:spPr>
            <a:xfrm flipV="1">
              <a:off x="1767238" y="477331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09" name="直線矢印コネクタ 1208">
              <a:extLst>
                <a:ext uri="{FF2B5EF4-FFF2-40B4-BE49-F238E27FC236}">
                  <a16:creationId xmlns:a16="http://schemas.microsoft.com/office/drawing/2014/main" id="{9553E230-091D-CD8E-D93E-E576B072BA7D}"/>
                </a:ext>
              </a:extLst>
            </p:cNvPr>
            <p:cNvCxnSpPr>
              <a:cxnSpLocks/>
              <a:stCxn id="1191" idx="6"/>
              <a:endCxn id="1196" idx="2"/>
            </p:cNvCxnSpPr>
            <p:nvPr/>
          </p:nvCxnSpPr>
          <p:spPr>
            <a:xfrm>
              <a:off x="1767238" y="477780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10" name="直線矢印コネクタ 1209">
              <a:extLst>
                <a:ext uri="{FF2B5EF4-FFF2-40B4-BE49-F238E27FC236}">
                  <a16:creationId xmlns:a16="http://schemas.microsoft.com/office/drawing/2014/main" id="{2F1BC992-CF79-90BF-676D-E1DBD918689B}"/>
                </a:ext>
              </a:extLst>
            </p:cNvPr>
            <p:cNvCxnSpPr>
              <a:cxnSpLocks/>
              <a:stCxn id="1192" idx="6"/>
              <a:endCxn id="1194" idx="2"/>
            </p:cNvCxnSpPr>
            <p:nvPr/>
          </p:nvCxnSpPr>
          <p:spPr>
            <a:xfrm flipV="1">
              <a:off x="1767238" y="4413273"/>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11" name="直線矢印コネクタ 1210">
              <a:extLst>
                <a:ext uri="{FF2B5EF4-FFF2-40B4-BE49-F238E27FC236}">
                  <a16:creationId xmlns:a16="http://schemas.microsoft.com/office/drawing/2014/main" id="{B51736F1-C194-78E7-29E1-1BD120AAEE07}"/>
                </a:ext>
              </a:extLst>
            </p:cNvPr>
            <p:cNvCxnSpPr>
              <a:cxnSpLocks/>
              <a:stCxn id="1192" idx="6"/>
              <a:endCxn id="1195" idx="2"/>
            </p:cNvCxnSpPr>
            <p:nvPr/>
          </p:nvCxnSpPr>
          <p:spPr>
            <a:xfrm flipV="1">
              <a:off x="1767238" y="477331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12" name="直線矢印コネクタ 1211">
              <a:extLst>
                <a:ext uri="{FF2B5EF4-FFF2-40B4-BE49-F238E27FC236}">
                  <a16:creationId xmlns:a16="http://schemas.microsoft.com/office/drawing/2014/main" id="{74C7076E-9FFF-FA27-B0FE-2842789E13ED}"/>
                </a:ext>
              </a:extLst>
            </p:cNvPr>
            <p:cNvCxnSpPr>
              <a:cxnSpLocks/>
              <a:stCxn id="1192" idx="6"/>
              <a:endCxn id="1196" idx="2"/>
            </p:cNvCxnSpPr>
            <p:nvPr/>
          </p:nvCxnSpPr>
          <p:spPr>
            <a:xfrm flipV="1">
              <a:off x="1767238" y="513335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213" name="テキスト ボックス 1212">
              <a:extLst>
                <a:ext uri="{FF2B5EF4-FFF2-40B4-BE49-F238E27FC236}">
                  <a16:creationId xmlns:a16="http://schemas.microsoft.com/office/drawing/2014/main" id="{676533C8-055A-14E9-199B-596B229E32A7}"/>
                </a:ext>
              </a:extLst>
            </p:cNvPr>
            <p:cNvSpPr txBox="1"/>
            <p:nvPr/>
          </p:nvSpPr>
          <p:spPr>
            <a:xfrm>
              <a:off x="2752692" y="4473001"/>
              <a:ext cx="877163" cy="369332"/>
            </a:xfrm>
            <a:prstGeom prst="rect">
              <a:avLst/>
            </a:prstGeom>
            <a:noFill/>
          </p:spPr>
          <p:txBody>
            <a:bodyPr wrap="none" rtlCol="0">
              <a:spAutoFit/>
            </a:bodyPr>
            <a:lstStyle/>
            <a:p>
              <a:pPr algn="ctr"/>
              <a:r>
                <a:rPr kumimoji="1" lang="ja-JP" altLang="en-US" dirty="0">
                  <a:solidFill>
                    <a:srgbClr val="0070C0"/>
                  </a:solidFill>
                  <a:latin typeface="Meiryo" charset="-128"/>
                  <a:ea typeface="Meiryo" charset="-128"/>
                  <a:cs typeface="Meiryo" charset="-128"/>
                </a:rPr>
                <a:t>・</a:t>
              </a:r>
              <a:r>
                <a:rPr kumimoji="1" lang="ja-JP" altLang="en-US">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sp>
          <p:nvSpPr>
            <p:cNvPr id="1265" name="円/楕円 1264">
              <a:extLst>
                <a:ext uri="{FF2B5EF4-FFF2-40B4-BE49-F238E27FC236}">
                  <a16:creationId xmlns:a16="http://schemas.microsoft.com/office/drawing/2014/main" id="{62F25AE3-5553-0489-A413-2D544AE90B3A}"/>
                </a:ext>
              </a:extLst>
            </p:cNvPr>
            <p:cNvSpPr/>
            <p:nvPr/>
          </p:nvSpPr>
          <p:spPr>
            <a:xfrm>
              <a:off x="4610507" y="462929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6" name="円/楕円 1265">
              <a:extLst>
                <a:ext uri="{FF2B5EF4-FFF2-40B4-BE49-F238E27FC236}">
                  <a16:creationId xmlns:a16="http://schemas.microsoft.com/office/drawing/2014/main" id="{16BBD679-A940-4A09-F6C2-377CF1CB5F92}"/>
                </a:ext>
              </a:extLst>
            </p:cNvPr>
            <p:cNvSpPr/>
            <p:nvPr/>
          </p:nvSpPr>
          <p:spPr>
            <a:xfrm>
              <a:off x="4610507" y="390921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7" name="円/楕円 1266">
              <a:extLst>
                <a:ext uri="{FF2B5EF4-FFF2-40B4-BE49-F238E27FC236}">
                  <a16:creationId xmlns:a16="http://schemas.microsoft.com/office/drawing/2014/main" id="{B4982595-CB11-DE08-4405-400FE02D15F1}"/>
                </a:ext>
              </a:extLst>
            </p:cNvPr>
            <p:cNvSpPr/>
            <p:nvPr/>
          </p:nvSpPr>
          <p:spPr>
            <a:xfrm>
              <a:off x="4610507" y="426925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8" name="円/楕円 1267">
              <a:extLst>
                <a:ext uri="{FF2B5EF4-FFF2-40B4-BE49-F238E27FC236}">
                  <a16:creationId xmlns:a16="http://schemas.microsoft.com/office/drawing/2014/main" id="{F913C63B-15B4-952C-2241-6546F4FD5C19}"/>
                </a:ext>
              </a:extLst>
            </p:cNvPr>
            <p:cNvSpPr/>
            <p:nvPr/>
          </p:nvSpPr>
          <p:spPr>
            <a:xfrm>
              <a:off x="4610507" y="498933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9" name="円/楕円 1268">
              <a:extLst>
                <a:ext uri="{FF2B5EF4-FFF2-40B4-BE49-F238E27FC236}">
                  <a16:creationId xmlns:a16="http://schemas.microsoft.com/office/drawing/2014/main" id="{403054D4-5B5A-D738-BAB7-AA69F5DA0F1D}"/>
                </a:ext>
              </a:extLst>
            </p:cNvPr>
            <p:cNvSpPr/>
            <p:nvPr/>
          </p:nvSpPr>
          <p:spPr>
            <a:xfrm>
              <a:off x="3894543" y="390921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0" name="円/楕円 1269">
              <a:extLst>
                <a:ext uri="{FF2B5EF4-FFF2-40B4-BE49-F238E27FC236}">
                  <a16:creationId xmlns:a16="http://schemas.microsoft.com/office/drawing/2014/main" id="{B935D84F-A292-46EA-92C3-35F216DA37B6}"/>
                </a:ext>
              </a:extLst>
            </p:cNvPr>
            <p:cNvSpPr/>
            <p:nvPr/>
          </p:nvSpPr>
          <p:spPr>
            <a:xfrm>
              <a:off x="3894543" y="426925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1" name="円/楕円 1270">
              <a:extLst>
                <a:ext uri="{FF2B5EF4-FFF2-40B4-BE49-F238E27FC236}">
                  <a16:creationId xmlns:a16="http://schemas.microsoft.com/office/drawing/2014/main" id="{F94A3906-7E86-1AE8-C3AE-FD4120ABAD41}"/>
                </a:ext>
              </a:extLst>
            </p:cNvPr>
            <p:cNvSpPr/>
            <p:nvPr/>
          </p:nvSpPr>
          <p:spPr>
            <a:xfrm>
              <a:off x="3894543" y="462929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2" name="円/楕円 1271">
              <a:extLst>
                <a:ext uri="{FF2B5EF4-FFF2-40B4-BE49-F238E27FC236}">
                  <a16:creationId xmlns:a16="http://schemas.microsoft.com/office/drawing/2014/main" id="{CD209DC0-3033-B4C4-7F64-62EC31A36FC4}"/>
                </a:ext>
              </a:extLst>
            </p:cNvPr>
            <p:cNvSpPr/>
            <p:nvPr/>
          </p:nvSpPr>
          <p:spPr>
            <a:xfrm>
              <a:off x="3894543" y="498933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73" name="直線矢印コネクタ 1272">
              <a:extLst>
                <a:ext uri="{FF2B5EF4-FFF2-40B4-BE49-F238E27FC236}">
                  <a16:creationId xmlns:a16="http://schemas.microsoft.com/office/drawing/2014/main" id="{3387739D-A6D2-4728-A915-CFBD3743862D}"/>
                </a:ext>
              </a:extLst>
            </p:cNvPr>
            <p:cNvCxnSpPr>
              <a:cxnSpLocks/>
              <a:stCxn id="1269" idx="6"/>
            </p:cNvCxnSpPr>
            <p:nvPr/>
          </p:nvCxnSpPr>
          <p:spPr>
            <a:xfrm flipV="1">
              <a:off x="4182575" y="4048746"/>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74" name="直線矢印コネクタ 1273">
              <a:extLst>
                <a:ext uri="{FF2B5EF4-FFF2-40B4-BE49-F238E27FC236}">
                  <a16:creationId xmlns:a16="http://schemas.microsoft.com/office/drawing/2014/main" id="{680A52A2-AC52-355C-EAA3-25E9B1583661}"/>
                </a:ext>
              </a:extLst>
            </p:cNvPr>
            <p:cNvCxnSpPr>
              <a:cxnSpLocks/>
              <a:stCxn id="1270" idx="6"/>
            </p:cNvCxnSpPr>
            <p:nvPr/>
          </p:nvCxnSpPr>
          <p:spPr>
            <a:xfrm flipV="1">
              <a:off x="4182575" y="4048746"/>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75" name="直線矢印コネクタ 1274">
              <a:extLst>
                <a:ext uri="{FF2B5EF4-FFF2-40B4-BE49-F238E27FC236}">
                  <a16:creationId xmlns:a16="http://schemas.microsoft.com/office/drawing/2014/main" id="{0B295946-8991-40AA-0387-F327064961F5}"/>
                </a:ext>
              </a:extLst>
            </p:cNvPr>
            <p:cNvCxnSpPr>
              <a:cxnSpLocks/>
              <a:stCxn id="1271" idx="6"/>
            </p:cNvCxnSpPr>
            <p:nvPr/>
          </p:nvCxnSpPr>
          <p:spPr>
            <a:xfrm flipV="1">
              <a:off x="4182575" y="4048746"/>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76" name="直線矢印コネクタ 1275">
              <a:extLst>
                <a:ext uri="{FF2B5EF4-FFF2-40B4-BE49-F238E27FC236}">
                  <a16:creationId xmlns:a16="http://schemas.microsoft.com/office/drawing/2014/main" id="{DD5CFBF1-3283-FEF5-D462-F78D6B4223A0}"/>
                </a:ext>
              </a:extLst>
            </p:cNvPr>
            <p:cNvCxnSpPr>
              <a:cxnSpLocks/>
              <a:stCxn id="1272" idx="6"/>
            </p:cNvCxnSpPr>
            <p:nvPr/>
          </p:nvCxnSpPr>
          <p:spPr>
            <a:xfrm flipV="1">
              <a:off x="4182575" y="4048746"/>
              <a:ext cx="432048" cy="108460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77" name="直線矢印コネクタ 1276">
              <a:extLst>
                <a:ext uri="{FF2B5EF4-FFF2-40B4-BE49-F238E27FC236}">
                  <a16:creationId xmlns:a16="http://schemas.microsoft.com/office/drawing/2014/main" id="{CC9EA67F-6EE4-20EA-C464-0C68EC533A69}"/>
                </a:ext>
              </a:extLst>
            </p:cNvPr>
            <p:cNvCxnSpPr>
              <a:cxnSpLocks/>
              <a:stCxn id="1269" idx="6"/>
            </p:cNvCxnSpPr>
            <p:nvPr/>
          </p:nvCxnSpPr>
          <p:spPr>
            <a:xfrm>
              <a:off x="4182575" y="4053233"/>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78" name="直線矢印コネクタ 1277">
              <a:extLst>
                <a:ext uri="{FF2B5EF4-FFF2-40B4-BE49-F238E27FC236}">
                  <a16:creationId xmlns:a16="http://schemas.microsoft.com/office/drawing/2014/main" id="{49387C70-4E7A-9AE2-7CC6-11D830B9DA65}"/>
                </a:ext>
              </a:extLst>
            </p:cNvPr>
            <p:cNvCxnSpPr>
              <a:cxnSpLocks/>
              <a:stCxn id="1269" idx="6"/>
            </p:cNvCxnSpPr>
            <p:nvPr/>
          </p:nvCxnSpPr>
          <p:spPr>
            <a:xfrm>
              <a:off x="4182575" y="4053233"/>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79" name="直線矢印コネクタ 1278">
              <a:extLst>
                <a:ext uri="{FF2B5EF4-FFF2-40B4-BE49-F238E27FC236}">
                  <a16:creationId xmlns:a16="http://schemas.microsoft.com/office/drawing/2014/main" id="{4A87C33A-AB81-F416-118E-9740ABED68F3}"/>
                </a:ext>
              </a:extLst>
            </p:cNvPr>
            <p:cNvCxnSpPr>
              <a:cxnSpLocks/>
              <a:stCxn id="1269" idx="6"/>
            </p:cNvCxnSpPr>
            <p:nvPr/>
          </p:nvCxnSpPr>
          <p:spPr>
            <a:xfrm>
              <a:off x="4182575" y="4053233"/>
              <a:ext cx="432048" cy="107563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80" name="直線矢印コネクタ 1279">
              <a:extLst>
                <a:ext uri="{FF2B5EF4-FFF2-40B4-BE49-F238E27FC236}">
                  <a16:creationId xmlns:a16="http://schemas.microsoft.com/office/drawing/2014/main" id="{10E8E834-70FF-8D6F-246B-092E0C240216}"/>
                </a:ext>
              </a:extLst>
            </p:cNvPr>
            <p:cNvCxnSpPr>
              <a:cxnSpLocks/>
              <a:stCxn id="1270" idx="6"/>
            </p:cNvCxnSpPr>
            <p:nvPr/>
          </p:nvCxnSpPr>
          <p:spPr>
            <a:xfrm flipV="1">
              <a:off x="4182575" y="4408786"/>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81" name="直線矢印コネクタ 1280">
              <a:extLst>
                <a:ext uri="{FF2B5EF4-FFF2-40B4-BE49-F238E27FC236}">
                  <a16:creationId xmlns:a16="http://schemas.microsoft.com/office/drawing/2014/main" id="{D3543B3E-EA2A-9BEF-B116-7896A0BC52DA}"/>
                </a:ext>
              </a:extLst>
            </p:cNvPr>
            <p:cNvCxnSpPr>
              <a:cxnSpLocks/>
              <a:stCxn id="1270" idx="6"/>
            </p:cNvCxnSpPr>
            <p:nvPr/>
          </p:nvCxnSpPr>
          <p:spPr>
            <a:xfrm>
              <a:off x="4182575" y="4413273"/>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82" name="直線矢印コネクタ 1281">
              <a:extLst>
                <a:ext uri="{FF2B5EF4-FFF2-40B4-BE49-F238E27FC236}">
                  <a16:creationId xmlns:a16="http://schemas.microsoft.com/office/drawing/2014/main" id="{22D93681-E1A5-7F53-48B5-1DD41F8D3214}"/>
                </a:ext>
              </a:extLst>
            </p:cNvPr>
            <p:cNvCxnSpPr>
              <a:cxnSpLocks/>
              <a:stCxn id="1270" idx="6"/>
            </p:cNvCxnSpPr>
            <p:nvPr/>
          </p:nvCxnSpPr>
          <p:spPr>
            <a:xfrm>
              <a:off x="4182575" y="4413273"/>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83" name="直線矢印コネクタ 1282">
              <a:extLst>
                <a:ext uri="{FF2B5EF4-FFF2-40B4-BE49-F238E27FC236}">
                  <a16:creationId xmlns:a16="http://schemas.microsoft.com/office/drawing/2014/main" id="{EECEBBA0-64E1-1CF6-0C65-778F8F6A2BF9}"/>
                </a:ext>
              </a:extLst>
            </p:cNvPr>
            <p:cNvCxnSpPr>
              <a:cxnSpLocks/>
              <a:stCxn id="1271" idx="6"/>
            </p:cNvCxnSpPr>
            <p:nvPr/>
          </p:nvCxnSpPr>
          <p:spPr>
            <a:xfrm flipV="1">
              <a:off x="4182575" y="4408786"/>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84" name="直線矢印コネクタ 1283">
              <a:extLst>
                <a:ext uri="{FF2B5EF4-FFF2-40B4-BE49-F238E27FC236}">
                  <a16:creationId xmlns:a16="http://schemas.microsoft.com/office/drawing/2014/main" id="{AABA4E9A-11EB-155A-868D-5F365FE9E009}"/>
                </a:ext>
              </a:extLst>
            </p:cNvPr>
            <p:cNvCxnSpPr>
              <a:cxnSpLocks/>
              <a:stCxn id="1271" idx="6"/>
            </p:cNvCxnSpPr>
            <p:nvPr/>
          </p:nvCxnSpPr>
          <p:spPr>
            <a:xfrm flipV="1">
              <a:off x="4182575" y="4768826"/>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85" name="直線矢印コネクタ 1284">
              <a:extLst>
                <a:ext uri="{FF2B5EF4-FFF2-40B4-BE49-F238E27FC236}">
                  <a16:creationId xmlns:a16="http://schemas.microsoft.com/office/drawing/2014/main" id="{74A7F9E0-5160-0DAB-0AE4-BE21EAF73A67}"/>
                </a:ext>
              </a:extLst>
            </p:cNvPr>
            <p:cNvCxnSpPr>
              <a:cxnSpLocks/>
              <a:stCxn id="1271" idx="6"/>
            </p:cNvCxnSpPr>
            <p:nvPr/>
          </p:nvCxnSpPr>
          <p:spPr>
            <a:xfrm>
              <a:off x="4182575" y="4773313"/>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86" name="直線矢印コネクタ 1285">
              <a:extLst>
                <a:ext uri="{FF2B5EF4-FFF2-40B4-BE49-F238E27FC236}">
                  <a16:creationId xmlns:a16="http://schemas.microsoft.com/office/drawing/2014/main" id="{F8F45392-0175-08D2-64C6-9854B86A0BC0}"/>
                </a:ext>
              </a:extLst>
            </p:cNvPr>
            <p:cNvCxnSpPr>
              <a:cxnSpLocks/>
              <a:stCxn id="1272" idx="6"/>
            </p:cNvCxnSpPr>
            <p:nvPr/>
          </p:nvCxnSpPr>
          <p:spPr>
            <a:xfrm flipV="1">
              <a:off x="4182575" y="4408786"/>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87" name="直線矢印コネクタ 1286">
              <a:extLst>
                <a:ext uri="{FF2B5EF4-FFF2-40B4-BE49-F238E27FC236}">
                  <a16:creationId xmlns:a16="http://schemas.microsoft.com/office/drawing/2014/main" id="{F96105FA-EEB3-EF80-C8E2-BCCC3DF46EBE}"/>
                </a:ext>
              </a:extLst>
            </p:cNvPr>
            <p:cNvCxnSpPr>
              <a:cxnSpLocks/>
              <a:stCxn id="1272" idx="6"/>
            </p:cNvCxnSpPr>
            <p:nvPr/>
          </p:nvCxnSpPr>
          <p:spPr>
            <a:xfrm flipV="1">
              <a:off x="4182575" y="4768826"/>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88" name="直線矢印コネクタ 1287">
              <a:extLst>
                <a:ext uri="{FF2B5EF4-FFF2-40B4-BE49-F238E27FC236}">
                  <a16:creationId xmlns:a16="http://schemas.microsoft.com/office/drawing/2014/main" id="{CDBAE59C-4485-FC25-0D7D-E8DDD8A8552E}"/>
                </a:ext>
              </a:extLst>
            </p:cNvPr>
            <p:cNvCxnSpPr>
              <a:cxnSpLocks/>
              <a:stCxn id="1272" idx="6"/>
            </p:cNvCxnSpPr>
            <p:nvPr/>
          </p:nvCxnSpPr>
          <p:spPr>
            <a:xfrm flipV="1">
              <a:off x="4182575" y="5128866"/>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289" name="円/楕円 1288">
              <a:extLst>
                <a:ext uri="{FF2B5EF4-FFF2-40B4-BE49-F238E27FC236}">
                  <a16:creationId xmlns:a16="http://schemas.microsoft.com/office/drawing/2014/main" id="{41F79D53-0B3D-B082-14C9-4F3D8A840327}"/>
                </a:ext>
              </a:extLst>
            </p:cNvPr>
            <p:cNvSpPr/>
            <p:nvPr/>
          </p:nvSpPr>
          <p:spPr>
            <a:xfrm>
              <a:off x="5330587" y="390473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0" name="円/楕円 1289">
              <a:extLst>
                <a:ext uri="{FF2B5EF4-FFF2-40B4-BE49-F238E27FC236}">
                  <a16:creationId xmlns:a16="http://schemas.microsoft.com/office/drawing/2014/main" id="{C4D664F8-7480-E704-125F-F1550E0069AC}"/>
                </a:ext>
              </a:extLst>
            </p:cNvPr>
            <p:cNvSpPr/>
            <p:nvPr/>
          </p:nvSpPr>
          <p:spPr>
            <a:xfrm>
              <a:off x="5330587" y="426477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1" name="円/楕円 1290">
              <a:extLst>
                <a:ext uri="{FF2B5EF4-FFF2-40B4-BE49-F238E27FC236}">
                  <a16:creationId xmlns:a16="http://schemas.microsoft.com/office/drawing/2014/main" id="{F0162005-9664-CF78-EFD9-86563E023756}"/>
                </a:ext>
              </a:extLst>
            </p:cNvPr>
            <p:cNvSpPr/>
            <p:nvPr/>
          </p:nvSpPr>
          <p:spPr>
            <a:xfrm>
              <a:off x="5330587" y="462481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2" name="円/楕円 1291">
              <a:extLst>
                <a:ext uri="{FF2B5EF4-FFF2-40B4-BE49-F238E27FC236}">
                  <a16:creationId xmlns:a16="http://schemas.microsoft.com/office/drawing/2014/main" id="{FE3D7EAD-9DE0-0913-0A1D-FA3FA6817CF7}"/>
                </a:ext>
              </a:extLst>
            </p:cNvPr>
            <p:cNvSpPr/>
            <p:nvPr/>
          </p:nvSpPr>
          <p:spPr>
            <a:xfrm>
              <a:off x="5330587" y="498485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93" name="直線矢印コネクタ 1292">
              <a:extLst>
                <a:ext uri="{FF2B5EF4-FFF2-40B4-BE49-F238E27FC236}">
                  <a16:creationId xmlns:a16="http://schemas.microsoft.com/office/drawing/2014/main" id="{B835AC6D-5845-3EFC-2C1A-B82AA0D6DBE3}"/>
                </a:ext>
              </a:extLst>
            </p:cNvPr>
            <p:cNvCxnSpPr>
              <a:cxnSpLocks/>
              <a:stCxn id="1266" idx="6"/>
              <a:endCxn id="1289" idx="2"/>
            </p:cNvCxnSpPr>
            <p:nvPr/>
          </p:nvCxnSpPr>
          <p:spPr>
            <a:xfrm flipV="1">
              <a:off x="4898539" y="4048746"/>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94" name="直線矢印コネクタ 1293">
              <a:extLst>
                <a:ext uri="{FF2B5EF4-FFF2-40B4-BE49-F238E27FC236}">
                  <a16:creationId xmlns:a16="http://schemas.microsoft.com/office/drawing/2014/main" id="{388EE932-13B0-7C15-9826-84CB9B9332B3}"/>
                </a:ext>
              </a:extLst>
            </p:cNvPr>
            <p:cNvCxnSpPr>
              <a:cxnSpLocks/>
              <a:stCxn id="1267" idx="6"/>
              <a:endCxn id="1289" idx="2"/>
            </p:cNvCxnSpPr>
            <p:nvPr/>
          </p:nvCxnSpPr>
          <p:spPr>
            <a:xfrm flipV="1">
              <a:off x="4898539" y="4048746"/>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95" name="直線矢印コネクタ 1294">
              <a:extLst>
                <a:ext uri="{FF2B5EF4-FFF2-40B4-BE49-F238E27FC236}">
                  <a16:creationId xmlns:a16="http://schemas.microsoft.com/office/drawing/2014/main" id="{EC076AB4-84A2-D133-8F96-A316BC31A817}"/>
                </a:ext>
              </a:extLst>
            </p:cNvPr>
            <p:cNvCxnSpPr>
              <a:cxnSpLocks/>
              <a:stCxn id="1265" idx="6"/>
              <a:endCxn id="1289" idx="2"/>
            </p:cNvCxnSpPr>
            <p:nvPr/>
          </p:nvCxnSpPr>
          <p:spPr>
            <a:xfrm flipV="1">
              <a:off x="4898539" y="4048746"/>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96" name="直線矢印コネクタ 1295">
              <a:extLst>
                <a:ext uri="{FF2B5EF4-FFF2-40B4-BE49-F238E27FC236}">
                  <a16:creationId xmlns:a16="http://schemas.microsoft.com/office/drawing/2014/main" id="{FC2B4065-2BC6-21D7-5BCB-747F9188EC70}"/>
                </a:ext>
              </a:extLst>
            </p:cNvPr>
            <p:cNvCxnSpPr>
              <a:cxnSpLocks/>
              <a:stCxn id="1268" idx="6"/>
              <a:endCxn id="1289" idx="2"/>
            </p:cNvCxnSpPr>
            <p:nvPr/>
          </p:nvCxnSpPr>
          <p:spPr>
            <a:xfrm flipV="1">
              <a:off x="4898539" y="4048746"/>
              <a:ext cx="432048" cy="108460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97" name="直線矢印コネクタ 1296">
              <a:extLst>
                <a:ext uri="{FF2B5EF4-FFF2-40B4-BE49-F238E27FC236}">
                  <a16:creationId xmlns:a16="http://schemas.microsoft.com/office/drawing/2014/main" id="{5ED07591-4A23-E188-8551-E4248FF510B0}"/>
                </a:ext>
              </a:extLst>
            </p:cNvPr>
            <p:cNvCxnSpPr>
              <a:cxnSpLocks/>
              <a:stCxn id="1266" idx="6"/>
              <a:endCxn id="1290" idx="2"/>
            </p:cNvCxnSpPr>
            <p:nvPr/>
          </p:nvCxnSpPr>
          <p:spPr>
            <a:xfrm>
              <a:off x="4898539" y="4053233"/>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98" name="直線矢印コネクタ 1297">
              <a:extLst>
                <a:ext uri="{FF2B5EF4-FFF2-40B4-BE49-F238E27FC236}">
                  <a16:creationId xmlns:a16="http://schemas.microsoft.com/office/drawing/2014/main" id="{3CFE84F1-03E2-0FC1-BC53-E46B1DFB26C6}"/>
                </a:ext>
              </a:extLst>
            </p:cNvPr>
            <p:cNvCxnSpPr>
              <a:cxnSpLocks/>
              <a:stCxn id="1266" idx="6"/>
              <a:endCxn id="1291" idx="2"/>
            </p:cNvCxnSpPr>
            <p:nvPr/>
          </p:nvCxnSpPr>
          <p:spPr>
            <a:xfrm>
              <a:off x="4898539" y="4053233"/>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99" name="直線矢印コネクタ 1298">
              <a:extLst>
                <a:ext uri="{FF2B5EF4-FFF2-40B4-BE49-F238E27FC236}">
                  <a16:creationId xmlns:a16="http://schemas.microsoft.com/office/drawing/2014/main" id="{D61AAE34-543B-EBC1-9F95-4D1428AED025}"/>
                </a:ext>
              </a:extLst>
            </p:cNvPr>
            <p:cNvCxnSpPr>
              <a:cxnSpLocks/>
              <a:stCxn id="1266" idx="6"/>
              <a:endCxn id="1292" idx="2"/>
            </p:cNvCxnSpPr>
            <p:nvPr/>
          </p:nvCxnSpPr>
          <p:spPr>
            <a:xfrm>
              <a:off x="4898539" y="4053233"/>
              <a:ext cx="432048" cy="107563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00" name="直線矢印コネクタ 1299">
              <a:extLst>
                <a:ext uri="{FF2B5EF4-FFF2-40B4-BE49-F238E27FC236}">
                  <a16:creationId xmlns:a16="http://schemas.microsoft.com/office/drawing/2014/main" id="{E067B7B4-2C14-76F2-69E3-EDF474F0595C}"/>
                </a:ext>
              </a:extLst>
            </p:cNvPr>
            <p:cNvCxnSpPr>
              <a:cxnSpLocks/>
              <a:stCxn id="1267" idx="6"/>
              <a:endCxn id="1290" idx="2"/>
            </p:cNvCxnSpPr>
            <p:nvPr/>
          </p:nvCxnSpPr>
          <p:spPr>
            <a:xfrm flipV="1">
              <a:off x="4898539" y="4408786"/>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01" name="直線矢印コネクタ 1300">
              <a:extLst>
                <a:ext uri="{FF2B5EF4-FFF2-40B4-BE49-F238E27FC236}">
                  <a16:creationId xmlns:a16="http://schemas.microsoft.com/office/drawing/2014/main" id="{1914E1C3-DC69-C664-8E25-3C3ED2D58805}"/>
                </a:ext>
              </a:extLst>
            </p:cNvPr>
            <p:cNvCxnSpPr>
              <a:cxnSpLocks/>
              <a:stCxn id="1267" idx="6"/>
              <a:endCxn id="1291" idx="2"/>
            </p:cNvCxnSpPr>
            <p:nvPr/>
          </p:nvCxnSpPr>
          <p:spPr>
            <a:xfrm>
              <a:off x="4898539" y="4413273"/>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02" name="直線矢印コネクタ 1301">
              <a:extLst>
                <a:ext uri="{FF2B5EF4-FFF2-40B4-BE49-F238E27FC236}">
                  <a16:creationId xmlns:a16="http://schemas.microsoft.com/office/drawing/2014/main" id="{A30457F2-47F7-B634-7B86-F1382CCA1949}"/>
                </a:ext>
              </a:extLst>
            </p:cNvPr>
            <p:cNvCxnSpPr>
              <a:cxnSpLocks/>
              <a:stCxn id="1267" idx="6"/>
              <a:endCxn id="1292" idx="2"/>
            </p:cNvCxnSpPr>
            <p:nvPr/>
          </p:nvCxnSpPr>
          <p:spPr>
            <a:xfrm>
              <a:off x="4898539" y="4413273"/>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03" name="直線矢印コネクタ 1302">
              <a:extLst>
                <a:ext uri="{FF2B5EF4-FFF2-40B4-BE49-F238E27FC236}">
                  <a16:creationId xmlns:a16="http://schemas.microsoft.com/office/drawing/2014/main" id="{0D8440BC-AF41-C178-5D46-774326763021}"/>
                </a:ext>
              </a:extLst>
            </p:cNvPr>
            <p:cNvCxnSpPr>
              <a:cxnSpLocks/>
              <a:stCxn id="1265" idx="6"/>
              <a:endCxn id="1290" idx="2"/>
            </p:cNvCxnSpPr>
            <p:nvPr/>
          </p:nvCxnSpPr>
          <p:spPr>
            <a:xfrm flipV="1">
              <a:off x="4898539" y="4408786"/>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04" name="直線矢印コネクタ 1303">
              <a:extLst>
                <a:ext uri="{FF2B5EF4-FFF2-40B4-BE49-F238E27FC236}">
                  <a16:creationId xmlns:a16="http://schemas.microsoft.com/office/drawing/2014/main" id="{025719D4-4890-ABFD-4467-CD7F2213C7FF}"/>
                </a:ext>
              </a:extLst>
            </p:cNvPr>
            <p:cNvCxnSpPr>
              <a:cxnSpLocks/>
              <a:stCxn id="1265" idx="6"/>
              <a:endCxn id="1291" idx="2"/>
            </p:cNvCxnSpPr>
            <p:nvPr/>
          </p:nvCxnSpPr>
          <p:spPr>
            <a:xfrm flipV="1">
              <a:off x="4898539" y="4768826"/>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05" name="直線矢印コネクタ 1304">
              <a:extLst>
                <a:ext uri="{FF2B5EF4-FFF2-40B4-BE49-F238E27FC236}">
                  <a16:creationId xmlns:a16="http://schemas.microsoft.com/office/drawing/2014/main" id="{7EC54BFD-ADD0-5749-7B6A-A698D0A891CE}"/>
                </a:ext>
              </a:extLst>
            </p:cNvPr>
            <p:cNvCxnSpPr>
              <a:cxnSpLocks/>
              <a:stCxn id="1265" idx="6"/>
              <a:endCxn id="1292" idx="2"/>
            </p:cNvCxnSpPr>
            <p:nvPr/>
          </p:nvCxnSpPr>
          <p:spPr>
            <a:xfrm>
              <a:off x="4898539" y="4773313"/>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06" name="直線矢印コネクタ 1305">
              <a:extLst>
                <a:ext uri="{FF2B5EF4-FFF2-40B4-BE49-F238E27FC236}">
                  <a16:creationId xmlns:a16="http://schemas.microsoft.com/office/drawing/2014/main" id="{F03C243B-8037-2026-B322-17D9623BC901}"/>
                </a:ext>
              </a:extLst>
            </p:cNvPr>
            <p:cNvCxnSpPr>
              <a:cxnSpLocks/>
              <a:stCxn id="1268" idx="6"/>
              <a:endCxn id="1290" idx="2"/>
            </p:cNvCxnSpPr>
            <p:nvPr/>
          </p:nvCxnSpPr>
          <p:spPr>
            <a:xfrm flipV="1">
              <a:off x="4898539" y="4408786"/>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07" name="直線矢印コネクタ 1306">
              <a:extLst>
                <a:ext uri="{FF2B5EF4-FFF2-40B4-BE49-F238E27FC236}">
                  <a16:creationId xmlns:a16="http://schemas.microsoft.com/office/drawing/2014/main" id="{FA811E0A-A7DB-B5C3-5E93-6324BD0E131A}"/>
                </a:ext>
              </a:extLst>
            </p:cNvPr>
            <p:cNvCxnSpPr>
              <a:cxnSpLocks/>
              <a:stCxn id="1268" idx="6"/>
              <a:endCxn id="1291" idx="2"/>
            </p:cNvCxnSpPr>
            <p:nvPr/>
          </p:nvCxnSpPr>
          <p:spPr>
            <a:xfrm flipV="1">
              <a:off x="4898539" y="4768826"/>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08" name="直線矢印コネクタ 1307">
              <a:extLst>
                <a:ext uri="{FF2B5EF4-FFF2-40B4-BE49-F238E27FC236}">
                  <a16:creationId xmlns:a16="http://schemas.microsoft.com/office/drawing/2014/main" id="{F7ADF479-4BED-A94E-72DE-092060194220}"/>
                </a:ext>
              </a:extLst>
            </p:cNvPr>
            <p:cNvCxnSpPr>
              <a:cxnSpLocks/>
              <a:stCxn id="1268" idx="6"/>
              <a:endCxn id="1292" idx="2"/>
            </p:cNvCxnSpPr>
            <p:nvPr/>
          </p:nvCxnSpPr>
          <p:spPr>
            <a:xfrm flipV="1">
              <a:off x="4898539" y="5128866"/>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309" name="円/楕円 1308">
              <a:extLst>
                <a:ext uri="{FF2B5EF4-FFF2-40B4-BE49-F238E27FC236}">
                  <a16:creationId xmlns:a16="http://schemas.microsoft.com/office/drawing/2014/main" id="{4A7F2CC2-96F0-8DFE-AD01-2AC5851FEB95}"/>
                </a:ext>
              </a:extLst>
            </p:cNvPr>
            <p:cNvSpPr/>
            <p:nvPr/>
          </p:nvSpPr>
          <p:spPr>
            <a:xfrm>
              <a:off x="2199286" y="463378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0" name="円/楕円 1309">
              <a:extLst>
                <a:ext uri="{FF2B5EF4-FFF2-40B4-BE49-F238E27FC236}">
                  <a16:creationId xmlns:a16="http://schemas.microsoft.com/office/drawing/2014/main" id="{DC994859-2AE2-80B5-4C40-EC9B9A935480}"/>
                </a:ext>
              </a:extLst>
            </p:cNvPr>
            <p:cNvSpPr/>
            <p:nvPr/>
          </p:nvSpPr>
          <p:spPr>
            <a:xfrm>
              <a:off x="2199286" y="391370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1" name="円/楕円 1310">
              <a:extLst>
                <a:ext uri="{FF2B5EF4-FFF2-40B4-BE49-F238E27FC236}">
                  <a16:creationId xmlns:a16="http://schemas.microsoft.com/office/drawing/2014/main" id="{5A6DE781-7C50-FA45-F2B3-5B268BEB0863}"/>
                </a:ext>
              </a:extLst>
            </p:cNvPr>
            <p:cNvSpPr/>
            <p:nvPr/>
          </p:nvSpPr>
          <p:spPr>
            <a:xfrm>
              <a:off x="2199286" y="427374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2" name="円/楕円 1311">
              <a:extLst>
                <a:ext uri="{FF2B5EF4-FFF2-40B4-BE49-F238E27FC236}">
                  <a16:creationId xmlns:a16="http://schemas.microsoft.com/office/drawing/2014/main" id="{E1404994-FF33-CFC4-2AE8-F744D665BDA2}"/>
                </a:ext>
              </a:extLst>
            </p:cNvPr>
            <p:cNvSpPr/>
            <p:nvPr/>
          </p:nvSpPr>
          <p:spPr>
            <a:xfrm>
              <a:off x="2199286" y="499382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13" name="直線矢印コネクタ 1312">
              <a:extLst>
                <a:ext uri="{FF2B5EF4-FFF2-40B4-BE49-F238E27FC236}">
                  <a16:creationId xmlns:a16="http://schemas.microsoft.com/office/drawing/2014/main" id="{6F22DF7A-911B-4222-BED4-FC434788B246}"/>
                </a:ext>
              </a:extLst>
            </p:cNvPr>
            <p:cNvCxnSpPr>
              <a:cxnSpLocks/>
              <a:stCxn id="1310" idx="6"/>
            </p:cNvCxnSpPr>
            <p:nvPr/>
          </p:nvCxnSpPr>
          <p:spPr>
            <a:xfrm flipV="1">
              <a:off x="2487318" y="405323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14" name="直線矢印コネクタ 1313">
              <a:extLst>
                <a:ext uri="{FF2B5EF4-FFF2-40B4-BE49-F238E27FC236}">
                  <a16:creationId xmlns:a16="http://schemas.microsoft.com/office/drawing/2014/main" id="{5B0FE55E-3994-396A-4548-D5FD285A5088}"/>
                </a:ext>
              </a:extLst>
            </p:cNvPr>
            <p:cNvCxnSpPr>
              <a:cxnSpLocks/>
              <a:stCxn id="1311" idx="6"/>
            </p:cNvCxnSpPr>
            <p:nvPr/>
          </p:nvCxnSpPr>
          <p:spPr>
            <a:xfrm flipV="1">
              <a:off x="2487318" y="405323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15" name="直線矢印コネクタ 1314">
              <a:extLst>
                <a:ext uri="{FF2B5EF4-FFF2-40B4-BE49-F238E27FC236}">
                  <a16:creationId xmlns:a16="http://schemas.microsoft.com/office/drawing/2014/main" id="{DE4EF273-0C1D-F95D-040A-FC7989A33D27}"/>
                </a:ext>
              </a:extLst>
            </p:cNvPr>
            <p:cNvCxnSpPr>
              <a:cxnSpLocks/>
              <a:stCxn id="1309" idx="6"/>
            </p:cNvCxnSpPr>
            <p:nvPr/>
          </p:nvCxnSpPr>
          <p:spPr>
            <a:xfrm flipV="1">
              <a:off x="2487318" y="4053233"/>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16" name="直線矢印コネクタ 1315">
              <a:extLst>
                <a:ext uri="{FF2B5EF4-FFF2-40B4-BE49-F238E27FC236}">
                  <a16:creationId xmlns:a16="http://schemas.microsoft.com/office/drawing/2014/main" id="{47056DE3-B919-9416-C9CD-39D86789134D}"/>
                </a:ext>
              </a:extLst>
            </p:cNvPr>
            <p:cNvCxnSpPr>
              <a:cxnSpLocks/>
              <a:stCxn id="1312" idx="6"/>
            </p:cNvCxnSpPr>
            <p:nvPr/>
          </p:nvCxnSpPr>
          <p:spPr>
            <a:xfrm flipV="1">
              <a:off x="2487318" y="4053233"/>
              <a:ext cx="432048" cy="108460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17" name="直線矢印コネクタ 1316">
              <a:extLst>
                <a:ext uri="{FF2B5EF4-FFF2-40B4-BE49-F238E27FC236}">
                  <a16:creationId xmlns:a16="http://schemas.microsoft.com/office/drawing/2014/main" id="{DF86AAB6-C07C-D895-6F16-9CBE6B0B9BFD}"/>
                </a:ext>
              </a:extLst>
            </p:cNvPr>
            <p:cNvCxnSpPr>
              <a:cxnSpLocks/>
              <a:stCxn id="1310" idx="6"/>
            </p:cNvCxnSpPr>
            <p:nvPr/>
          </p:nvCxnSpPr>
          <p:spPr>
            <a:xfrm>
              <a:off x="2487318" y="405772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18" name="直線矢印コネクタ 1317">
              <a:extLst>
                <a:ext uri="{FF2B5EF4-FFF2-40B4-BE49-F238E27FC236}">
                  <a16:creationId xmlns:a16="http://schemas.microsoft.com/office/drawing/2014/main" id="{15F80CF0-A48E-FE4E-18A4-2BA062050407}"/>
                </a:ext>
              </a:extLst>
            </p:cNvPr>
            <p:cNvCxnSpPr>
              <a:cxnSpLocks/>
              <a:stCxn id="1310" idx="6"/>
            </p:cNvCxnSpPr>
            <p:nvPr/>
          </p:nvCxnSpPr>
          <p:spPr>
            <a:xfrm>
              <a:off x="2487318" y="4057720"/>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19" name="直線矢印コネクタ 1318">
              <a:extLst>
                <a:ext uri="{FF2B5EF4-FFF2-40B4-BE49-F238E27FC236}">
                  <a16:creationId xmlns:a16="http://schemas.microsoft.com/office/drawing/2014/main" id="{F305EE98-B019-55E7-5CA0-B5502B0688C8}"/>
                </a:ext>
              </a:extLst>
            </p:cNvPr>
            <p:cNvCxnSpPr>
              <a:cxnSpLocks/>
              <a:stCxn id="1310" idx="6"/>
            </p:cNvCxnSpPr>
            <p:nvPr/>
          </p:nvCxnSpPr>
          <p:spPr>
            <a:xfrm>
              <a:off x="2487318" y="4057720"/>
              <a:ext cx="432048" cy="107563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20" name="直線矢印コネクタ 1319">
              <a:extLst>
                <a:ext uri="{FF2B5EF4-FFF2-40B4-BE49-F238E27FC236}">
                  <a16:creationId xmlns:a16="http://schemas.microsoft.com/office/drawing/2014/main" id="{DFFADC7C-726C-D8AC-7A96-4BA0654F4C35}"/>
                </a:ext>
              </a:extLst>
            </p:cNvPr>
            <p:cNvCxnSpPr>
              <a:cxnSpLocks/>
              <a:stCxn id="1311" idx="6"/>
            </p:cNvCxnSpPr>
            <p:nvPr/>
          </p:nvCxnSpPr>
          <p:spPr>
            <a:xfrm flipV="1">
              <a:off x="2487318" y="441327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21" name="直線矢印コネクタ 1320">
              <a:extLst>
                <a:ext uri="{FF2B5EF4-FFF2-40B4-BE49-F238E27FC236}">
                  <a16:creationId xmlns:a16="http://schemas.microsoft.com/office/drawing/2014/main" id="{7E65854F-DD45-8CB4-5416-74E09C1A1282}"/>
                </a:ext>
              </a:extLst>
            </p:cNvPr>
            <p:cNvCxnSpPr>
              <a:cxnSpLocks/>
              <a:stCxn id="1311" idx="6"/>
            </p:cNvCxnSpPr>
            <p:nvPr/>
          </p:nvCxnSpPr>
          <p:spPr>
            <a:xfrm>
              <a:off x="2487318" y="441776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22" name="直線矢印コネクタ 1321">
              <a:extLst>
                <a:ext uri="{FF2B5EF4-FFF2-40B4-BE49-F238E27FC236}">
                  <a16:creationId xmlns:a16="http://schemas.microsoft.com/office/drawing/2014/main" id="{2A03F435-EE13-67F9-AE75-30EA4CF53DA5}"/>
                </a:ext>
              </a:extLst>
            </p:cNvPr>
            <p:cNvCxnSpPr>
              <a:cxnSpLocks/>
              <a:stCxn id="1311" idx="6"/>
            </p:cNvCxnSpPr>
            <p:nvPr/>
          </p:nvCxnSpPr>
          <p:spPr>
            <a:xfrm>
              <a:off x="2487318" y="4417760"/>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23" name="直線矢印コネクタ 1322">
              <a:extLst>
                <a:ext uri="{FF2B5EF4-FFF2-40B4-BE49-F238E27FC236}">
                  <a16:creationId xmlns:a16="http://schemas.microsoft.com/office/drawing/2014/main" id="{C2A10376-B03C-BC25-C4DF-D22DF8D2D4BB}"/>
                </a:ext>
              </a:extLst>
            </p:cNvPr>
            <p:cNvCxnSpPr>
              <a:cxnSpLocks/>
              <a:stCxn id="1309" idx="6"/>
            </p:cNvCxnSpPr>
            <p:nvPr/>
          </p:nvCxnSpPr>
          <p:spPr>
            <a:xfrm flipV="1">
              <a:off x="2487318" y="441327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24" name="直線矢印コネクタ 1323">
              <a:extLst>
                <a:ext uri="{FF2B5EF4-FFF2-40B4-BE49-F238E27FC236}">
                  <a16:creationId xmlns:a16="http://schemas.microsoft.com/office/drawing/2014/main" id="{6F24604D-C8C0-4114-7170-DEB2CAFC7AB0}"/>
                </a:ext>
              </a:extLst>
            </p:cNvPr>
            <p:cNvCxnSpPr>
              <a:cxnSpLocks/>
              <a:stCxn id="1309" idx="6"/>
            </p:cNvCxnSpPr>
            <p:nvPr/>
          </p:nvCxnSpPr>
          <p:spPr>
            <a:xfrm flipV="1">
              <a:off x="2487318" y="477331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25" name="直線矢印コネクタ 1324">
              <a:extLst>
                <a:ext uri="{FF2B5EF4-FFF2-40B4-BE49-F238E27FC236}">
                  <a16:creationId xmlns:a16="http://schemas.microsoft.com/office/drawing/2014/main" id="{25EBC30A-758F-A3A4-9B43-0ED391CFD124}"/>
                </a:ext>
              </a:extLst>
            </p:cNvPr>
            <p:cNvCxnSpPr>
              <a:cxnSpLocks/>
              <a:stCxn id="1309" idx="6"/>
            </p:cNvCxnSpPr>
            <p:nvPr/>
          </p:nvCxnSpPr>
          <p:spPr>
            <a:xfrm>
              <a:off x="2487318" y="477780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26" name="直線矢印コネクタ 1325">
              <a:extLst>
                <a:ext uri="{FF2B5EF4-FFF2-40B4-BE49-F238E27FC236}">
                  <a16:creationId xmlns:a16="http://schemas.microsoft.com/office/drawing/2014/main" id="{0F042D4D-0D18-432E-0EC5-2D60EA79347C}"/>
                </a:ext>
              </a:extLst>
            </p:cNvPr>
            <p:cNvCxnSpPr>
              <a:cxnSpLocks/>
              <a:stCxn id="1312" idx="6"/>
            </p:cNvCxnSpPr>
            <p:nvPr/>
          </p:nvCxnSpPr>
          <p:spPr>
            <a:xfrm flipV="1">
              <a:off x="2487318" y="4413273"/>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27" name="直線矢印コネクタ 1326">
              <a:extLst>
                <a:ext uri="{FF2B5EF4-FFF2-40B4-BE49-F238E27FC236}">
                  <a16:creationId xmlns:a16="http://schemas.microsoft.com/office/drawing/2014/main" id="{F9427A34-766B-2073-DDAA-0F1796789C1B}"/>
                </a:ext>
              </a:extLst>
            </p:cNvPr>
            <p:cNvCxnSpPr>
              <a:cxnSpLocks/>
              <a:stCxn id="1312" idx="6"/>
            </p:cNvCxnSpPr>
            <p:nvPr/>
          </p:nvCxnSpPr>
          <p:spPr>
            <a:xfrm flipV="1">
              <a:off x="2487318" y="477331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28" name="直線矢印コネクタ 1327">
              <a:extLst>
                <a:ext uri="{FF2B5EF4-FFF2-40B4-BE49-F238E27FC236}">
                  <a16:creationId xmlns:a16="http://schemas.microsoft.com/office/drawing/2014/main" id="{14AA5F47-44CC-EDAB-49A2-CDC082225503}"/>
                </a:ext>
              </a:extLst>
            </p:cNvPr>
            <p:cNvCxnSpPr>
              <a:cxnSpLocks/>
              <a:stCxn id="1312" idx="6"/>
            </p:cNvCxnSpPr>
            <p:nvPr/>
          </p:nvCxnSpPr>
          <p:spPr>
            <a:xfrm flipV="1">
              <a:off x="2487318" y="513335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29" name="直線矢印コネクタ 1328">
              <a:extLst>
                <a:ext uri="{FF2B5EF4-FFF2-40B4-BE49-F238E27FC236}">
                  <a16:creationId xmlns:a16="http://schemas.microsoft.com/office/drawing/2014/main" id="{8B3864F2-D0E0-3212-A424-4608270EE870}"/>
                </a:ext>
              </a:extLst>
            </p:cNvPr>
            <p:cNvCxnSpPr>
              <a:cxnSpLocks/>
            </p:cNvCxnSpPr>
            <p:nvPr/>
          </p:nvCxnSpPr>
          <p:spPr>
            <a:xfrm flipV="1">
              <a:off x="3476007" y="4040869"/>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30" name="直線矢印コネクタ 1329">
              <a:extLst>
                <a:ext uri="{FF2B5EF4-FFF2-40B4-BE49-F238E27FC236}">
                  <a16:creationId xmlns:a16="http://schemas.microsoft.com/office/drawing/2014/main" id="{276B95A7-F653-6374-1778-3E1EFF2E16CC}"/>
                </a:ext>
              </a:extLst>
            </p:cNvPr>
            <p:cNvCxnSpPr>
              <a:cxnSpLocks/>
            </p:cNvCxnSpPr>
            <p:nvPr/>
          </p:nvCxnSpPr>
          <p:spPr>
            <a:xfrm flipV="1">
              <a:off x="3476007" y="4040869"/>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31" name="直線矢印コネクタ 1330">
              <a:extLst>
                <a:ext uri="{FF2B5EF4-FFF2-40B4-BE49-F238E27FC236}">
                  <a16:creationId xmlns:a16="http://schemas.microsoft.com/office/drawing/2014/main" id="{AC91DFB6-2D2C-B243-8158-073D1E0FA50C}"/>
                </a:ext>
              </a:extLst>
            </p:cNvPr>
            <p:cNvCxnSpPr>
              <a:cxnSpLocks/>
            </p:cNvCxnSpPr>
            <p:nvPr/>
          </p:nvCxnSpPr>
          <p:spPr>
            <a:xfrm flipV="1">
              <a:off x="3476007" y="4040869"/>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32" name="直線矢印コネクタ 1331">
              <a:extLst>
                <a:ext uri="{FF2B5EF4-FFF2-40B4-BE49-F238E27FC236}">
                  <a16:creationId xmlns:a16="http://schemas.microsoft.com/office/drawing/2014/main" id="{1F70154D-A1FF-509F-3F8D-C586DC11C69C}"/>
                </a:ext>
              </a:extLst>
            </p:cNvPr>
            <p:cNvCxnSpPr>
              <a:cxnSpLocks/>
            </p:cNvCxnSpPr>
            <p:nvPr/>
          </p:nvCxnSpPr>
          <p:spPr>
            <a:xfrm flipV="1">
              <a:off x="3476007" y="4040869"/>
              <a:ext cx="432048" cy="108460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33" name="直線矢印コネクタ 1332">
              <a:extLst>
                <a:ext uri="{FF2B5EF4-FFF2-40B4-BE49-F238E27FC236}">
                  <a16:creationId xmlns:a16="http://schemas.microsoft.com/office/drawing/2014/main" id="{BC73B5F8-CD06-4634-85F9-95F9F9B6FCE5}"/>
                </a:ext>
              </a:extLst>
            </p:cNvPr>
            <p:cNvCxnSpPr>
              <a:cxnSpLocks/>
            </p:cNvCxnSpPr>
            <p:nvPr/>
          </p:nvCxnSpPr>
          <p:spPr>
            <a:xfrm>
              <a:off x="3476007" y="4045356"/>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34" name="直線矢印コネクタ 1333">
              <a:extLst>
                <a:ext uri="{FF2B5EF4-FFF2-40B4-BE49-F238E27FC236}">
                  <a16:creationId xmlns:a16="http://schemas.microsoft.com/office/drawing/2014/main" id="{3449B929-FF53-8FBD-50A4-9B115C4ED8DD}"/>
                </a:ext>
              </a:extLst>
            </p:cNvPr>
            <p:cNvCxnSpPr>
              <a:cxnSpLocks/>
            </p:cNvCxnSpPr>
            <p:nvPr/>
          </p:nvCxnSpPr>
          <p:spPr>
            <a:xfrm>
              <a:off x="3476007" y="4045356"/>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35" name="直線矢印コネクタ 1334">
              <a:extLst>
                <a:ext uri="{FF2B5EF4-FFF2-40B4-BE49-F238E27FC236}">
                  <a16:creationId xmlns:a16="http://schemas.microsoft.com/office/drawing/2014/main" id="{FC4D0FA7-FEBF-8B33-0AF0-64A9828F525C}"/>
                </a:ext>
              </a:extLst>
            </p:cNvPr>
            <p:cNvCxnSpPr>
              <a:cxnSpLocks/>
            </p:cNvCxnSpPr>
            <p:nvPr/>
          </p:nvCxnSpPr>
          <p:spPr>
            <a:xfrm>
              <a:off x="3476007" y="4045356"/>
              <a:ext cx="432048" cy="107563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36" name="直線矢印コネクタ 1335">
              <a:extLst>
                <a:ext uri="{FF2B5EF4-FFF2-40B4-BE49-F238E27FC236}">
                  <a16:creationId xmlns:a16="http://schemas.microsoft.com/office/drawing/2014/main" id="{481EAF3F-6BEA-7DF4-F715-4688212902E4}"/>
                </a:ext>
              </a:extLst>
            </p:cNvPr>
            <p:cNvCxnSpPr>
              <a:cxnSpLocks/>
            </p:cNvCxnSpPr>
            <p:nvPr/>
          </p:nvCxnSpPr>
          <p:spPr>
            <a:xfrm flipV="1">
              <a:off x="3476007" y="4400909"/>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37" name="直線矢印コネクタ 1336">
              <a:extLst>
                <a:ext uri="{FF2B5EF4-FFF2-40B4-BE49-F238E27FC236}">
                  <a16:creationId xmlns:a16="http://schemas.microsoft.com/office/drawing/2014/main" id="{12F50847-FC23-206B-1F11-B3D29E31E89B}"/>
                </a:ext>
              </a:extLst>
            </p:cNvPr>
            <p:cNvCxnSpPr>
              <a:cxnSpLocks/>
            </p:cNvCxnSpPr>
            <p:nvPr/>
          </p:nvCxnSpPr>
          <p:spPr>
            <a:xfrm>
              <a:off x="3476007" y="4405396"/>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38" name="直線矢印コネクタ 1337">
              <a:extLst>
                <a:ext uri="{FF2B5EF4-FFF2-40B4-BE49-F238E27FC236}">
                  <a16:creationId xmlns:a16="http://schemas.microsoft.com/office/drawing/2014/main" id="{58CB6999-9E09-E3E2-0AA5-39BC51F48689}"/>
                </a:ext>
              </a:extLst>
            </p:cNvPr>
            <p:cNvCxnSpPr>
              <a:cxnSpLocks/>
            </p:cNvCxnSpPr>
            <p:nvPr/>
          </p:nvCxnSpPr>
          <p:spPr>
            <a:xfrm>
              <a:off x="3476007" y="4405396"/>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39" name="直線矢印コネクタ 1338">
              <a:extLst>
                <a:ext uri="{FF2B5EF4-FFF2-40B4-BE49-F238E27FC236}">
                  <a16:creationId xmlns:a16="http://schemas.microsoft.com/office/drawing/2014/main" id="{9A080AF2-B227-B8C8-BD2E-167D0371AE28}"/>
                </a:ext>
              </a:extLst>
            </p:cNvPr>
            <p:cNvCxnSpPr>
              <a:cxnSpLocks/>
            </p:cNvCxnSpPr>
            <p:nvPr/>
          </p:nvCxnSpPr>
          <p:spPr>
            <a:xfrm flipV="1">
              <a:off x="3476007" y="4400909"/>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40" name="直線矢印コネクタ 1339">
              <a:extLst>
                <a:ext uri="{FF2B5EF4-FFF2-40B4-BE49-F238E27FC236}">
                  <a16:creationId xmlns:a16="http://schemas.microsoft.com/office/drawing/2014/main" id="{773F59D4-60C9-A2C8-39B3-F146E70EECAE}"/>
                </a:ext>
              </a:extLst>
            </p:cNvPr>
            <p:cNvCxnSpPr>
              <a:cxnSpLocks/>
            </p:cNvCxnSpPr>
            <p:nvPr/>
          </p:nvCxnSpPr>
          <p:spPr>
            <a:xfrm flipV="1">
              <a:off x="3476007" y="4760949"/>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41" name="直線矢印コネクタ 1340">
              <a:extLst>
                <a:ext uri="{FF2B5EF4-FFF2-40B4-BE49-F238E27FC236}">
                  <a16:creationId xmlns:a16="http://schemas.microsoft.com/office/drawing/2014/main" id="{D32F78F2-3BDD-0EE7-033C-28D0EC274D6B}"/>
                </a:ext>
              </a:extLst>
            </p:cNvPr>
            <p:cNvCxnSpPr>
              <a:cxnSpLocks/>
            </p:cNvCxnSpPr>
            <p:nvPr/>
          </p:nvCxnSpPr>
          <p:spPr>
            <a:xfrm>
              <a:off x="3476007" y="4765436"/>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42" name="直線矢印コネクタ 1341">
              <a:extLst>
                <a:ext uri="{FF2B5EF4-FFF2-40B4-BE49-F238E27FC236}">
                  <a16:creationId xmlns:a16="http://schemas.microsoft.com/office/drawing/2014/main" id="{442B378A-DB07-5B27-AB43-AA59B8DC5BC3}"/>
                </a:ext>
              </a:extLst>
            </p:cNvPr>
            <p:cNvCxnSpPr>
              <a:cxnSpLocks/>
            </p:cNvCxnSpPr>
            <p:nvPr/>
          </p:nvCxnSpPr>
          <p:spPr>
            <a:xfrm flipV="1">
              <a:off x="3476007" y="4400909"/>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43" name="直線矢印コネクタ 1342">
              <a:extLst>
                <a:ext uri="{FF2B5EF4-FFF2-40B4-BE49-F238E27FC236}">
                  <a16:creationId xmlns:a16="http://schemas.microsoft.com/office/drawing/2014/main" id="{8956C2B8-866D-FECA-4FE2-93E7CF20C1CC}"/>
                </a:ext>
              </a:extLst>
            </p:cNvPr>
            <p:cNvCxnSpPr>
              <a:cxnSpLocks/>
            </p:cNvCxnSpPr>
            <p:nvPr/>
          </p:nvCxnSpPr>
          <p:spPr>
            <a:xfrm flipV="1">
              <a:off x="3476007" y="4760949"/>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44" name="直線矢印コネクタ 1343">
              <a:extLst>
                <a:ext uri="{FF2B5EF4-FFF2-40B4-BE49-F238E27FC236}">
                  <a16:creationId xmlns:a16="http://schemas.microsoft.com/office/drawing/2014/main" id="{B902F550-B59B-3E20-580C-99DAA3CC7428}"/>
                </a:ext>
              </a:extLst>
            </p:cNvPr>
            <p:cNvCxnSpPr>
              <a:cxnSpLocks/>
            </p:cNvCxnSpPr>
            <p:nvPr/>
          </p:nvCxnSpPr>
          <p:spPr>
            <a:xfrm flipV="1">
              <a:off x="3476007" y="5120989"/>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345" name="テキスト ボックス 1344">
              <a:extLst>
                <a:ext uri="{FF2B5EF4-FFF2-40B4-BE49-F238E27FC236}">
                  <a16:creationId xmlns:a16="http://schemas.microsoft.com/office/drawing/2014/main" id="{92741676-317F-3500-B3A4-C2E5659CF89F}"/>
                </a:ext>
              </a:extLst>
            </p:cNvPr>
            <p:cNvSpPr txBox="1"/>
            <p:nvPr/>
          </p:nvSpPr>
          <p:spPr>
            <a:xfrm>
              <a:off x="1110265" y="6091827"/>
              <a:ext cx="4079963" cy="523220"/>
            </a:xfrm>
            <a:prstGeom prst="rect">
              <a:avLst/>
            </a:prstGeom>
            <a:noFill/>
          </p:spPr>
          <p:txBody>
            <a:bodyPr wrap="none" rtlCol="0">
              <a:spAutoFit/>
            </a:bodyPr>
            <a:lstStyle/>
            <a:p>
              <a:pPr algn="ctr"/>
              <a:r>
                <a:rPr lang="en-US" altLang="ja-JP" sz="1600" b="1" dirty="0">
                  <a:solidFill>
                    <a:srgbClr val="0432FF"/>
                  </a:solidFill>
                  <a:latin typeface="Meiryo" panose="020B0604030504040204" pitchFamily="34" charset="-128"/>
                  <a:ea typeface="Meiryo" panose="020B0604030504040204" pitchFamily="34" charset="-128"/>
                </a:rPr>
                <a:t>(</a:t>
              </a:r>
              <a:r>
                <a:rPr kumimoji="1" lang="ja-JP" altLang="en-US" sz="1600" b="1">
                  <a:solidFill>
                    <a:srgbClr val="0432FF"/>
                  </a:solidFill>
                  <a:latin typeface="Meiryo" panose="020B0604030504040204" pitchFamily="34" charset="-128"/>
                  <a:ea typeface="Meiryo" panose="020B0604030504040204" pitchFamily="34" charset="-128"/>
                </a:rPr>
                <a:t>人工</a:t>
              </a:r>
              <a:r>
                <a:rPr kumimoji="1" lang="en-US" altLang="ja-JP" sz="1600" b="1" dirty="0">
                  <a:solidFill>
                    <a:srgbClr val="0432FF"/>
                  </a:solidFill>
                  <a:latin typeface="Meiryo" panose="020B0604030504040204" pitchFamily="34" charset="-128"/>
                  <a:ea typeface="Meiryo" panose="020B0604030504040204" pitchFamily="34" charset="-128"/>
                </a:rPr>
                <a:t>)</a:t>
              </a:r>
              <a:r>
                <a:rPr kumimoji="1" lang="ja-JP" altLang="en-US" sz="1600" b="1">
                  <a:solidFill>
                    <a:srgbClr val="0432FF"/>
                  </a:solidFill>
                  <a:latin typeface="Meiryo" panose="020B0604030504040204" pitchFamily="34" charset="-128"/>
                  <a:ea typeface="Meiryo" panose="020B0604030504040204" pitchFamily="34" charset="-128"/>
                </a:rPr>
                <a:t>ディープ・ニューラルネットワーク</a:t>
              </a:r>
              <a:endParaRPr kumimoji="1" lang="en-US" altLang="ja-JP" sz="1600" b="1" dirty="0">
                <a:solidFill>
                  <a:srgbClr val="0432FF"/>
                </a:solidFill>
                <a:latin typeface="Meiryo" panose="020B0604030504040204" pitchFamily="34" charset="-128"/>
                <a:ea typeface="Meiryo" panose="020B0604030504040204" pitchFamily="34" charset="-128"/>
              </a:endParaRPr>
            </a:p>
            <a:p>
              <a:pPr algn="ctr"/>
              <a:r>
                <a:rPr kumimoji="1" lang="ja-JP" altLang="en-US" sz="1200">
                  <a:solidFill>
                    <a:srgbClr val="0432FF"/>
                  </a:solidFill>
                  <a:latin typeface="Meiryo" panose="020B0604030504040204" pitchFamily="34" charset="-128"/>
                  <a:ea typeface="Meiryo" panose="020B0604030504040204" pitchFamily="34" charset="-128"/>
                </a:rPr>
                <a:t>多段階につなげた</a:t>
              </a:r>
              <a:r>
                <a:rPr kumimoji="1" lang="en-US" altLang="ja-JP" sz="1200" dirty="0">
                  <a:solidFill>
                    <a:srgbClr val="0432FF"/>
                  </a:solidFill>
                  <a:latin typeface="Meiryo" panose="020B0604030504040204" pitchFamily="34" charset="-128"/>
                  <a:ea typeface="Meiryo" panose="020B0604030504040204" pitchFamily="34" charset="-128"/>
                </a:rPr>
                <a:t>(</a:t>
              </a:r>
              <a:r>
                <a:rPr kumimoji="1" lang="ja-JP" altLang="en-US" sz="1200">
                  <a:solidFill>
                    <a:srgbClr val="0432FF"/>
                  </a:solidFill>
                  <a:latin typeface="Meiryo" panose="020B0604030504040204" pitchFamily="34" charset="-128"/>
                  <a:ea typeface="Meiryo" panose="020B0604030504040204" pitchFamily="34" charset="-128"/>
                </a:rPr>
                <a:t>人工</a:t>
              </a:r>
              <a:r>
                <a:rPr kumimoji="1" lang="en-US" altLang="ja-JP" sz="1200" dirty="0">
                  <a:solidFill>
                    <a:srgbClr val="0432FF"/>
                  </a:solidFill>
                  <a:latin typeface="Meiryo" panose="020B0604030504040204" pitchFamily="34" charset="-128"/>
                  <a:ea typeface="Meiryo" panose="020B0604030504040204" pitchFamily="34" charset="-128"/>
                </a:rPr>
                <a:t>)</a:t>
              </a:r>
              <a:r>
                <a:rPr kumimoji="1" lang="ja-JP" altLang="en-US" sz="1200">
                  <a:solidFill>
                    <a:srgbClr val="0432FF"/>
                  </a:solidFill>
                  <a:latin typeface="Meiryo" panose="020B0604030504040204" pitchFamily="34" charset="-128"/>
                  <a:ea typeface="Meiryo" panose="020B0604030504040204" pitchFamily="34" charset="-128"/>
                </a:rPr>
                <a:t>ニューラルネットワーク</a:t>
              </a:r>
              <a:endParaRPr kumimoji="1" lang="en-US" altLang="ja-JP" sz="1200" dirty="0">
                <a:solidFill>
                  <a:srgbClr val="0432FF"/>
                </a:solidFill>
                <a:latin typeface="Meiryo" panose="020B0604030504040204" pitchFamily="34" charset="-128"/>
                <a:ea typeface="Meiryo" panose="020B0604030504040204" pitchFamily="34" charset="-128"/>
              </a:endParaRPr>
            </a:p>
          </p:txBody>
        </p:sp>
        <p:sp>
          <p:nvSpPr>
            <p:cNvPr id="1346" name="左矢印 1345">
              <a:extLst>
                <a:ext uri="{FF2B5EF4-FFF2-40B4-BE49-F238E27FC236}">
                  <a16:creationId xmlns:a16="http://schemas.microsoft.com/office/drawing/2014/main" id="{B6B4378B-F54C-F3A8-C21F-ACF18DDF6F61}"/>
                </a:ext>
              </a:extLst>
            </p:cNvPr>
            <p:cNvSpPr/>
            <p:nvPr/>
          </p:nvSpPr>
          <p:spPr>
            <a:xfrm>
              <a:off x="5758519" y="4320164"/>
              <a:ext cx="487194" cy="555155"/>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8" name="テキスト ボックス 1347">
              <a:extLst>
                <a:ext uri="{FF2B5EF4-FFF2-40B4-BE49-F238E27FC236}">
                  <a16:creationId xmlns:a16="http://schemas.microsoft.com/office/drawing/2014/main" id="{90B090DA-CD6A-37E4-2402-5898AF7521DD}"/>
                </a:ext>
              </a:extLst>
            </p:cNvPr>
            <p:cNvSpPr txBox="1"/>
            <p:nvPr/>
          </p:nvSpPr>
          <p:spPr>
            <a:xfrm>
              <a:off x="560735" y="3572439"/>
              <a:ext cx="691040" cy="276999"/>
            </a:xfrm>
            <a:prstGeom prst="rect">
              <a:avLst/>
            </a:prstGeom>
            <a:noFill/>
          </p:spPr>
          <p:txBody>
            <a:bodyPr wrap="square" rtlCol="0">
              <a:spAutoFit/>
            </a:bodyPr>
            <a:lstStyle/>
            <a:p>
              <a:pPr algn="ctr"/>
              <a:r>
                <a:rPr kumimoji="1" lang="ja-JP" altLang="en-US" sz="1200">
                  <a:solidFill>
                    <a:srgbClr val="0070C0"/>
                  </a:solidFill>
                  <a:latin typeface="Meiryo" charset="-128"/>
                  <a:ea typeface="Meiryo" charset="-128"/>
                  <a:cs typeface="Meiryo" charset="-128"/>
                </a:rPr>
                <a:t>入力層</a:t>
              </a:r>
              <a:endParaRPr kumimoji="1" lang="ja-JP" altLang="en-US" sz="1200" dirty="0">
                <a:solidFill>
                  <a:srgbClr val="0070C0"/>
                </a:solidFill>
                <a:latin typeface="Meiryo" charset="-128"/>
                <a:ea typeface="Meiryo" charset="-128"/>
                <a:cs typeface="Meiryo" charset="-128"/>
              </a:endParaRPr>
            </a:p>
          </p:txBody>
        </p:sp>
        <p:sp>
          <p:nvSpPr>
            <p:cNvPr id="1349" name="テキスト ボックス 1348">
              <a:extLst>
                <a:ext uri="{FF2B5EF4-FFF2-40B4-BE49-F238E27FC236}">
                  <a16:creationId xmlns:a16="http://schemas.microsoft.com/office/drawing/2014/main" id="{F42E7A6F-52A6-DB12-605D-1C18033623B3}"/>
                </a:ext>
              </a:extLst>
            </p:cNvPr>
            <p:cNvSpPr txBox="1"/>
            <p:nvPr/>
          </p:nvSpPr>
          <p:spPr>
            <a:xfrm>
              <a:off x="5153510" y="3571909"/>
              <a:ext cx="691040" cy="276999"/>
            </a:xfrm>
            <a:prstGeom prst="rect">
              <a:avLst/>
            </a:prstGeom>
            <a:noFill/>
          </p:spPr>
          <p:txBody>
            <a:bodyPr wrap="square" rtlCol="0">
              <a:spAutoFit/>
            </a:bodyPr>
            <a:lstStyle/>
            <a:p>
              <a:pPr algn="ctr"/>
              <a:r>
                <a:rPr kumimoji="1" lang="ja-JP" altLang="en-US" sz="1200">
                  <a:solidFill>
                    <a:schemeClr val="accent3">
                      <a:lumMod val="75000"/>
                    </a:schemeClr>
                  </a:solidFill>
                  <a:latin typeface="Meiryo" charset="-128"/>
                  <a:ea typeface="Meiryo" charset="-128"/>
                  <a:cs typeface="Meiryo" charset="-128"/>
                </a:rPr>
                <a:t>出力層</a:t>
              </a:r>
              <a:endParaRPr kumimoji="1" lang="ja-JP" altLang="en-US" sz="1200" dirty="0">
                <a:solidFill>
                  <a:schemeClr val="accent3">
                    <a:lumMod val="75000"/>
                  </a:schemeClr>
                </a:solidFill>
                <a:latin typeface="Meiryo" charset="-128"/>
                <a:ea typeface="Meiryo" charset="-128"/>
                <a:cs typeface="Meiryo" charset="-128"/>
              </a:endParaRPr>
            </a:p>
          </p:txBody>
        </p:sp>
        <p:sp>
          <p:nvSpPr>
            <p:cNvPr id="1350" name="テキスト ボックス 1349">
              <a:extLst>
                <a:ext uri="{FF2B5EF4-FFF2-40B4-BE49-F238E27FC236}">
                  <a16:creationId xmlns:a16="http://schemas.microsoft.com/office/drawing/2014/main" id="{1C89F576-0632-6297-4C70-229A4706BB11}"/>
                </a:ext>
              </a:extLst>
            </p:cNvPr>
            <p:cNvSpPr txBox="1"/>
            <p:nvPr/>
          </p:nvSpPr>
          <p:spPr>
            <a:xfrm>
              <a:off x="2343302" y="3571909"/>
              <a:ext cx="1800200" cy="276999"/>
            </a:xfrm>
            <a:prstGeom prst="rect">
              <a:avLst/>
            </a:prstGeom>
            <a:noFill/>
          </p:spPr>
          <p:txBody>
            <a:bodyPr wrap="square" rtlCol="0">
              <a:spAutoFit/>
            </a:bodyPr>
            <a:lstStyle/>
            <a:p>
              <a:pPr algn="ctr"/>
              <a:r>
                <a:rPr kumimoji="1" lang="ja-JP" altLang="en-US" sz="1200" dirty="0">
                  <a:solidFill>
                    <a:schemeClr val="accent2">
                      <a:lumMod val="75000"/>
                    </a:schemeClr>
                  </a:solidFill>
                  <a:latin typeface="Meiryo" charset="-128"/>
                  <a:ea typeface="Meiryo" charset="-128"/>
                  <a:cs typeface="Meiryo" charset="-128"/>
                </a:rPr>
                <a:t>中間層</a:t>
              </a:r>
              <a:r>
                <a:rPr kumimoji="1" lang="ja-JP" altLang="en-US" sz="1200">
                  <a:solidFill>
                    <a:schemeClr val="accent2">
                      <a:lumMod val="75000"/>
                    </a:schemeClr>
                  </a:solidFill>
                  <a:latin typeface="Meiryo" charset="-128"/>
                  <a:ea typeface="Meiryo" charset="-128"/>
                  <a:cs typeface="Meiryo" charset="-128"/>
                </a:rPr>
                <a:t>（隠れ層）</a:t>
              </a:r>
              <a:endParaRPr kumimoji="1" lang="ja-JP" altLang="en-US" sz="1200" dirty="0">
                <a:solidFill>
                  <a:schemeClr val="accent2">
                    <a:lumMod val="75000"/>
                  </a:schemeClr>
                </a:solidFill>
                <a:latin typeface="Meiryo" charset="-128"/>
                <a:ea typeface="Meiryo" charset="-128"/>
                <a:cs typeface="Meiryo" charset="-128"/>
              </a:endParaRPr>
            </a:p>
          </p:txBody>
        </p:sp>
        <p:sp>
          <p:nvSpPr>
            <p:cNvPr id="1359" name="円/楕円 1358">
              <a:extLst>
                <a:ext uri="{FF2B5EF4-FFF2-40B4-BE49-F238E27FC236}">
                  <a16:creationId xmlns:a16="http://schemas.microsoft.com/office/drawing/2014/main" id="{D5F76A56-8910-F3E5-F63B-A47E9A3ED0CD}"/>
                </a:ext>
              </a:extLst>
            </p:cNvPr>
            <p:cNvSpPr/>
            <p:nvPr/>
          </p:nvSpPr>
          <p:spPr>
            <a:xfrm>
              <a:off x="1480679" y="5622019"/>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0" name="円/楕円 1359">
              <a:extLst>
                <a:ext uri="{FF2B5EF4-FFF2-40B4-BE49-F238E27FC236}">
                  <a16:creationId xmlns:a16="http://schemas.microsoft.com/office/drawing/2014/main" id="{E51D6B84-2876-F6C9-384A-598E630B00FA}"/>
                </a:ext>
              </a:extLst>
            </p:cNvPr>
            <p:cNvSpPr/>
            <p:nvPr/>
          </p:nvSpPr>
          <p:spPr>
            <a:xfrm>
              <a:off x="764715" y="5622019"/>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61" name="直線矢印コネクタ 1360">
              <a:extLst>
                <a:ext uri="{FF2B5EF4-FFF2-40B4-BE49-F238E27FC236}">
                  <a16:creationId xmlns:a16="http://schemas.microsoft.com/office/drawing/2014/main" id="{06EB7CE9-982E-B3AF-891F-DF23062474B5}"/>
                </a:ext>
              </a:extLst>
            </p:cNvPr>
            <p:cNvCxnSpPr>
              <a:cxnSpLocks/>
              <a:stCxn id="1360" idx="6"/>
            </p:cNvCxnSpPr>
            <p:nvPr/>
          </p:nvCxnSpPr>
          <p:spPr>
            <a:xfrm flipV="1">
              <a:off x="1052747" y="5761548"/>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362" name="円/楕円 1361">
              <a:extLst>
                <a:ext uri="{FF2B5EF4-FFF2-40B4-BE49-F238E27FC236}">
                  <a16:creationId xmlns:a16="http://schemas.microsoft.com/office/drawing/2014/main" id="{C114CC4A-B11C-D0F8-B8D1-AE71B2019D2C}"/>
                </a:ext>
              </a:extLst>
            </p:cNvPr>
            <p:cNvSpPr/>
            <p:nvPr/>
          </p:nvSpPr>
          <p:spPr>
            <a:xfrm>
              <a:off x="2200759" y="5617532"/>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63" name="直線矢印コネクタ 1362">
              <a:extLst>
                <a:ext uri="{FF2B5EF4-FFF2-40B4-BE49-F238E27FC236}">
                  <a16:creationId xmlns:a16="http://schemas.microsoft.com/office/drawing/2014/main" id="{81D360F0-83CF-FF3E-4E41-69424EAB64C7}"/>
                </a:ext>
              </a:extLst>
            </p:cNvPr>
            <p:cNvCxnSpPr>
              <a:cxnSpLocks/>
              <a:stCxn id="1359" idx="6"/>
              <a:endCxn id="1362" idx="2"/>
            </p:cNvCxnSpPr>
            <p:nvPr/>
          </p:nvCxnSpPr>
          <p:spPr>
            <a:xfrm flipV="1">
              <a:off x="1768711" y="5761548"/>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370" name="円/楕円 1369">
              <a:extLst>
                <a:ext uri="{FF2B5EF4-FFF2-40B4-BE49-F238E27FC236}">
                  <a16:creationId xmlns:a16="http://schemas.microsoft.com/office/drawing/2014/main" id="{85230C21-F046-A7A4-12C1-A25C8E507079}"/>
                </a:ext>
              </a:extLst>
            </p:cNvPr>
            <p:cNvSpPr/>
            <p:nvPr/>
          </p:nvSpPr>
          <p:spPr>
            <a:xfrm>
              <a:off x="4611980" y="5617532"/>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1" name="円/楕円 1370">
              <a:extLst>
                <a:ext uri="{FF2B5EF4-FFF2-40B4-BE49-F238E27FC236}">
                  <a16:creationId xmlns:a16="http://schemas.microsoft.com/office/drawing/2014/main" id="{6FDF0310-E0EE-75E5-9975-2FF45528A151}"/>
                </a:ext>
              </a:extLst>
            </p:cNvPr>
            <p:cNvSpPr/>
            <p:nvPr/>
          </p:nvSpPr>
          <p:spPr>
            <a:xfrm>
              <a:off x="3896016" y="5617532"/>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72" name="直線矢印コネクタ 1371">
              <a:extLst>
                <a:ext uri="{FF2B5EF4-FFF2-40B4-BE49-F238E27FC236}">
                  <a16:creationId xmlns:a16="http://schemas.microsoft.com/office/drawing/2014/main" id="{F26CB712-A290-0A08-7C58-40AE89067D17}"/>
                </a:ext>
              </a:extLst>
            </p:cNvPr>
            <p:cNvCxnSpPr>
              <a:cxnSpLocks/>
              <a:stCxn id="1371" idx="6"/>
            </p:cNvCxnSpPr>
            <p:nvPr/>
          </p:nvCxnSpPr>
          <p:spPr>
            <a:xfrm flipV="1">
              <a:off x="4184048" y="5757061"/>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373" name="円/楕円 1372">
              <a:extLst>
                <a:ext uri="{FF2B5EF4-FFF2-40B4-BE49-F238E27FC236}">
                  <a16:creationId xmlns:a16="http://schemas.microsoft.com/office/drawing/2014/main" id="{303E80D7-CE70-F64B-138C-FD7090C55276}"/>
                </a:ext>
              </a:extLst>
            </p:cNvPr>
            <p:cNvSpPr/>
            <p:nvPr/>
          </p:nvSpPr>
          <p:spPr>
            <a:xfrm>
              <a:off x="5332060" y="5613045"/>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74" name="直線矢印コネクタ 1373">
              <a:extLst>
                <a:ext uri="{FF2B5EF4-FFF2-40B4-BE49-F238E27FC236}">
                  <a16:creationId xmlns:a16="http://schemas.microsoft.com/office/drawing/2014/main" id="{D99FEB86-DBE0-5379-E10A-2369A70B7D4A}"/>
                </a:ext>
              </a:extLst>
            </p:cNvPr>
            <p:cNvCxnSpPr>
              <a:cxnSpLocks/>
              <a:stCxn id="1370" idx="6"/>
              <a:endCxn id="1373" idx="2"/>
            </p:cNvCxnSpPr>
            <p:nvPr/>
          </p:nvCxnSpPr>
          <p:spPr>
            <a:xfrm flipV="1">
              <a:off x="4900012" y="5757061"/>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375" name="円/楕円 1374">
              <a:extLst>
                <a:ext uri="{FF2B5EF4-FFF2-40B4-BE49-F238E27FC236}">
                  <a16:creationId xmlns:a16="http://schemas.microsoft.com/office/drawing/2014/main" id="{DCCBC171-6425-79F2-8F88-91FE5FC1599E}"/>
                </a:ext>
              </a:extLst>
            </p:cNvPr>
            <p:cNvSpPr/>
            <p:nvPr/>
          </p:nvSpPr>
          <p:spPr>
            <a:xfrm>
              <a:off x="2200759" y="5622019"/>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76" name="直線矢印コネクタ 1375">
              <a:extLst>
                <a:ext uri="{FF2B5EF4-FFF2-40B4-BE49-F238E27FC236}">
                  <a16:creationId xmlns:a16="http://schemas.microsoft.com/office/drawing/2014/main" id="{E395FD57-48C8-7F86-D738-342B5971F7DB}"/>
                </a:ext>
              </a:extLst>
            </p:cNvPr>
            <p:cNvCxnSpPr>
              <a:cxnSpLocks/>
              <a:stCxn id="1375" idx="6"/>
            </p:cNvCxnSpPr>
            <p:nvPr/>
          </p:nvCxnSpPr>
          <p:spPr>
            <a:xfrm flipV="1">
              <a:off x="2488791" y="5761548"/>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77" name="直線矢印コネクタ 1376">
              <a:extLst>
                <a:ext uri="{FF2B5EF4-FFF2-40B4-BE49-F238E27FC236}">
                  <a16:creationId xmlns:a16="http://schemas.microsoft.com/office/drawing/2014/main" id="{E57AEADF-FD5D-3B91-30AF-B40EA4EF38CF}"/>
                </a:ext>
              </a:extLst>
            </p:cNvPr>
            <p:cNvCxnSpPr>
              <a:cxnSpLocks/>
            </p:cNvCxnSpPr>
            <p:nvPr/>
          </p:nvCxnSpPr>
          <p:spPr>
            <a:xfrm flipV="1">
              <a:off x="3477480" y="5749184"/>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378" name="テキスト ボックス 1377">
              <a:extLst>
                <a:ext uri="{FF2B5EF4-FFF2-40B4-BE49-F238E27FC236}">
                  <a16:creationId xmlns:a16="http://schemas.microsoft.com/office/drawing/2014/main" id="{1D821BF9-871B-8759-D074-42CF189D3047}"/>
                </a:ext>
              </a:extLst>
            </p:cNvPr>
            <p:cNvSpPr txBox="1"/>
            <p:nvPr/>
          </p:nvSpPr>
          <p:spPr>
            <a:xfrm>
              <a:off x="728075" y="5274827"/>
              <a:ext cx="367579" cy="369332"/>
            </a:xfrm>
            <a:prstGeom prst="rect">
              <a:avLst/>
            </a:prstGeom>
            <a:noFill/>
          </p:spPr>
          <p:txBody>
            <a:bodyPr wrap="square" rtlCol="0">
              <a:spAutoFit/>
            </a:bodyPr>
            <a:lstStyle/>
            <a:p>
              <a:pPr algn="ctr"/>
              <a:r>
                <a:rPr kumimoji="1" lang="ja-JP" altLang="en-US">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sp>
          <p:nvSpPr>
            <p:cNvPr id="1379" name="テキスト ボックス 1378">
              <a:extLst>
                <a:ext uri="{FF2B5EF4-FFF2-40B4-BE49-F238E27FC236}">
                  <a16:creationId xmlns:a16="http://schemas.microsoft.com/office/drawing/2014/main" id="{C709E316-525C-9DDB-F3CD-B17A6AF3B3AD}"/>
                </a:ext>
              </a:extLst>
            </p:cNvPr>
            <p:cNvSpPr txBox="1"/>
            <p:nvPr/>
          </p:nvSpPr>
          <p:spPr>
            <a:xfrm>
              <a:off x="1433367" y="5274827"/>
              <a:ext cx="367579" cy="369332"/>
            </a:xfrm>
            <a:prstGeom prst="rect">
              <a:avLst/>
            </a:prstGeom>
            <a:noFill/>
          </p:spPr>
          <p:txBody>
            <a:bodyPr wrap="square" rtlCol="0">
              <a:spAutoFit/>
            </a:bodyPr>
            <a:lstStyle/>
            <a:p>
              <a:pPr algn="ctr"/>
              <a:r>
                <a:rPr kumimoji="1" lang="ja-JP" altLang="en-US">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sp>
          <p:nvSpPr>
            <p:cNvPr id="1380" name="テキスト ボックス 1379">
              <a:extLst>
                <a:ext uri="{FF2B5EF4-FFF2-40B4-BE49-F238E27FC236}">
                  <a16:creationId xmlns:a16="http://schemas.microsoft.com/office/drawing/2014/main" id="{F28D42BA-FFA6-29EC-8229-8BF58CD27B2C}"/>
                </a:ext>
              </a:extLst>
            </p:cNvPr>
            <p:cNvSpPr txBox="1"/>
            <p:nvPr/>
          </p:nvSpPr>
          <p:spPr>
            <a:xfrm>
              <a:off x="2156277" y="5272427"/>
              <a:ext cx="367579" cy="369332"/>
            </a:xfrm>
            <a:prstGeom prst="rect">
              <a:avLst/>
            </a:prstGeom>
            <a:noFill/>
          </p:spPr>
          <p:txBody>
            <a:bodyPr wrap="square" rtlCol="0">
              <a:spAutoFit/>
            </a:bodyPr>
            <a:lstStyle/>
            <a:p>
              <a:pPr algn="ctr"/>
              <a:r>
                <a:rPr kumimoji="1" lang="ja-JP" altLang="en-US">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sp>
          <p:nvSpPr>
            <p:cNvPr id="1381" name="テキスト ボックス 1380">
              <a:extLst>
                <a:ext uri="{FF2B5EF4-FFF2-40B4-BE49-F238E27FC236}">
                  <a16:creationId xmlns:a16="http://schemas.microsoft.com/office/drawing/2014/main" id="{6968190B-9DC9-8194-B60C-95997DE03E2B}"/>
                </a:ext>
              </a:extLst>
            </p:cNvPr>
            <p:cNvSpPr txBox="1"/>
            <p:nvPr/>
          </p:nvSpPr>
          <p:spPr>
            <a:xfrm>
              <a:off x="3852275" y="5265302"/>
              <a:ext cx="367579" cy="369332"/>
            </a:xfrm>
            <a:prstGeom prst="rect">
              <a:avLst/>
            </a:prstGeom>
            <a:noFill/>
          </p:spPr>
          <p:txBody>
            <a:bodyPr wrap="square" rtlCol="0">
              <a:spAutoFit/>
            </a:bodyPr>
            <a:lstStyle/>
            <a:p>
              <a:pPr algn="ctr"/>
              <a:r>
                <a:rPr kumimoji="1" lang="ja-JP" altLang="en-US">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sp>
          <p:nvSpPr>
            <p:cNvPr id="1382" name="テキスト ボックス 1381">
              <a:extLst>
                <a:ext uri="{FF2B5EF4-FFF2-40B4-BE49-F238E27FC236}">
                  <a16:creationId xmlns:a16="http://schemas.microsoft.com/office/drawing/2014/main" id="{1AD1D525-9797-541D-BC17-DD6D9A962E69}"/>
                </a:ext>
              </a:extLst>
            </p:cNvPr>
            <p:cNvSpPr txBox="1"/>
            <p:nvPr/>
          </p:nvSpPr>
          <p:spPr>
            <a:xfrm>
              <a:off x="4557567" y="5265302"/>
              <a:ext cx="367579" cy="369332"/>
            </a:xfrm>
            <a:prstGeom prst="rect">
              <a:avLst/>
            </a:prstGeom>
            <a:noFill/>
          </p:spPr>
          <p:txBody>
            <a:bodyPr wrap="square" rtlCol="0">
              <a:spAutoFit/>
            </a:bodyPr>
            <a:lstStyle/>
            <a:p>
              <a:pPr algn="ctr"/>
              <a:r>
                <a:rPr kumimoji="1" lang="ja-JP" altLang="en-US">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sp>
          <p:nvSpPr>
            <p:cNvPr id="1383" name="テキスト ボックス 1382">
              <a:extLst>
                <a:ext uri="{FF2B5EF4-FFF2-40B4-BE49-F238E27FC236}">
                  <a16:creationId xmlns:a16="http://schemas.microsoft.com/office/drawing/2014/main" id="{F914B91C-C355-1FBA-BFC8-A5402FF011C4}"/>
                </a:ext>
              </a:extLst>
            </p:cNvPr>
            <p:cNvSpPr txBox="1"/>
            <p:nvPr/>
          </p:nvSpPr>
          <p:spPr>
            <a:xfrm>
              <a:off x="5280477" y="5262902"/>
              <a:ext cx="367579" cy="369332"/>
            </a:xfrm>
            <a:prstGeom prst="rect">
              <a:avLst/>
            </a:prstGeom>
            <a:noFill/>
          </p:spPr>
          <p:txBody>
            <a:bodyPr wrap="square" rtlCol="0">
              <a:spAutoFit/>
            </a:bodyPr>
            <a:lstStyle/>
            <a:p>
              <a:pPr algn="ctr"/>
              <a:r>
                <a:rPr kumimoji="1" lang="ja-JP" altLang="en-US">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grpSp>
      <p:grpSp>
        <p:nvGrpSpPr>
          <p:cNvPr id="19" name="グループ化 18">
            <a:extLst>
              <a:ext uri="{FF2B5EF4-FFF2-40B4-BE49-F238E27FC236}">
                <a16:creationId xmlns:a16="http://schemas.microsoft.com/office/drawing/2014/main" id="{CB949F29-4AC7-A402-9AA4-DBC27E1BCA64}"/>
              </a:ext>
            </a:extLst>
          </p:cNvPr>
          <p:cNvGrpSpPr/>
          <p:nvPr/>
        </p:nvGrpSpPr>
        <p:grpSpPr>
          <a:xfrm>
            <a:off x="5663412" y="3236352"/>
            <a:ext cx="3416320" cy="3378695"/>
            <a:chOff x="5663412" y="3236352"/>
            <a:chExt cx="3416320" cy="3378695"/>
          </a:xfrm>
        </p:grpSpPr>
        <p:sp>
          <p:nvSpPr>
            <p:cNvPr id="1031" name="テキスト ボックス 1030">
              <a:extLst>
                <a:ext uri="{FF2B5EF4-FFF2-40B4-BE49-F238E27FC236}">
                  <a16:creationId xmlns:a16="http://schemas.microsoft.com/office/drawing/2014/main" id="{C7093272-3EFC-CC06-8144-94D6147C4810}"/>
                </a:ext>
              </a:extLst>
            </p:cNvPr>
            <p:cNvSpPr txBox="1"/>
            <p:nvPr/>
          </p:nvSpPr>
          <p:spPr>
            <a:xfrm>
              <a:off x="5663412" y="6091827"/>
              <a:ext cx="3416320" cy="523220"/>
            </a:xfrm>
            <a:prstGeom prst="rect">
              <a:avLst/>
            </a:prstGeom>
            <a:noFill/>
          </p:spPr>
          <p:txBody>
            <a:bodyPr wrap="none" rtlCol="0">
              <a:spAutoFit/>
            </a:bodyPr>
            <a:lstStyle/>
            <a:p>
              <a:pPr algn="ctr"/>
              <a:r>
                <a:rPr lang="en-US" altLang="ja-JP" sz="1600" b="1" dirty="0">
                  <a:solidFill>
                    <a:srgbClr val="0432FF"/>
                  </a:solidFill>
                  <a:latin typeface="Meiryo" panose="020B0604030504040204" pitchFamily="34" charset="-128"/>
                  <a:ea typeface="Meiryo" panose="020B0604030504040204" pitchFamily="34" charset="-128"/>
                </a:rPr>
                <a:t>(</a:t>
              </a:r>
              <a:r>
                <a:rPr kumimoji="1" lang="ja-JP" altLang="en-US" sz="1600" b="1">
                  <a:solidFill>
                    <a:srgbClr val="0432FF"/>
                  </a:solidFill>
                  <a:latin typeface="Meiryo" panose="020B0604030504040204" pitchFamily="34" charset="-128"/>
                  <a:ea typeface="Meiryo" panose="020B0604030504040204" pitchFamily="34" charset="-128"/>
                </a:rPr>
                <a:t>人工</a:t>
              </a:r>
              <a:r>
                <a:rPr kumimoji="1" lang="en-US" altLang="ja-JP" sz="1600" b="1" dirty="0">
                  <a:solidFill>
                    <a:srgbClr val="0432FF"/>
                  </a:solidFill>
                  <a:latin typeface="Meiryo" panose="020B0604030504040204" pitchFamily="34" charset="-128"/>
                  <a:ea typeface="Meiryo" panose="020B0604030504040204" pitchFamily="34" charset="-128"/>
                </a:rPr>
                <a:t>)</a:t>
              </a:r>
              <a:r>
                <a:rPr kumimoji="1" lang="ja-JP" altLang="en-US" sz="1600" b="1">
                  <a:solidFill>
                    <a:srgbClr val="0432FF"/>
                  </a:solidFill>
                  <a:latin typeface="Meiryo" panose="020B0604030504040204" pitchFamily="34" charset="-128"/>
                  <a:ea typeface="Meiryo" panose="020B0604030504040204" pitchFamily="34" charset="-128"/>
                </a:rPr>
                <a:t>ニューラルネットワーク</a:t>
              </a:r>
              <a:endParaRPr kumimoji="1" lang="en-US" altLang="ja-JP" sz="1600" b="1" dirty="0">
                <a:solidFill>
                  <a:srgbClr val="0432FF"/>
                </a:solidFill>
                <a:latin typeface="Meiryo" panose="020B0604030504040204" pitchFamily="34" charset="-128"/>
                <a:ea typeface="Meiryo" panose="020B0604030504040204" pitchFamily="34" charset="-128"/>
              </a:endParaRPr>
            </a:p>
            <a:p>
              <a:pPr algn="ctr"/>
              <a:r>
                <a:rPr kumimoji="1" lang="ja-JP" altLang="en-US" sz="1200">
                  <a:solidFill>
                    <a:srgbClr val="0432FF"/>
                  </a:solidFill>
                  <a:latin typeface="Meiryo" panose="020B0604030504040204" pitchFamily="34" charset="-128"/>
                  <a:ea typeface="Meiryo" panose="020B0604030504040204" pitchFamily="34" charset="-128"/>
                </a:rPr>
                <a:t>人工ニューロンを脳神経回路のようにつなげる</a:t>
              </a:r>
              <a:endParaRPr kumimoji="1" lang="en-US" altLang="ja-JP" sz="1200" dirty="0">
                <a:solidFill>
                  <a:srgbClr val="0432FF"/>
                </a:solidFill>
                <a:latin typeface="Meiryo" panose="020B0604030504040204" pitchFamily="34" charset="-128"/>
                <a:ea typeface="Meiryo" panose="020B0604030504040204" pitchFamily="34" charset="-128"/>
              </a:endParaRPr>
            </a:p>
          </p:txBody>
        </p:sp>
        <p:sp>
          <p:nvSpPr>
            <p:cNvPr id="1033" name="正方形/長方形 1032">
              <a:extLst>
                <a:ext uri="{FF2B5EF4-FFF2-40B4-BE49-F238E27FC236}">
                  <a16:creationId xmlns:a16="http://schemas.microsoft.com/office/drawing/2014/main" id="{353E1C63-0745-25EA-673E-748F9415E1E2}"/>
                </a:ext>
              </a:extLst>
            </p:cNvPr>
            <p:cNvSpPr/>
            <p:nvPr/>
          </p:nvSpPr>
          <p:spPr>
            <a:xfrm>
              <a:off x="7081593" y="3819253"/>
              <a:ext cx="559972" cy="457445"/>
            </a:xfrm>
            <a:prstGeom prst="rect">
              <a:avLst/>
            </a:prstGeom>
            <a:noFill/>
            <a:ln>
              <a:solidFill>
                <a:srgbClr val="0432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34" name="直線矢印コネクタ 1033">
              <a:extLst>
                <a:ext uri="{FF2B5EF4-FFF2-40B4-BE49-F238E27FC236}">
                  <a16:creationId xmlns:a16="http://schemas.microsoft.com/office/drawing/2014/main" id="{7643A619-158C-60CF-E38D-EE4543C65C88}"/>
                </a:ext>
              </a:extLst>
            </p:cNvPr>
            <p:cNvCxnSpPr>
              <a:cxnSpLocks/>
              <a:stCxn id="33" idx="2"/>
              <a:endCxn id="1033" idx="0"/>
            </p:cNvCxnSpPr>
            <p:nvPr/>
          </p:nvCxnSpPr>
          <p:spPr>
            <a:xfrm flipH="1">
              <a:off x="7361579" y="3236352"/>
              <a:ext cx="1" cy="582901"/>
            </a:xfrm>
            <a:prstGeom prst="straightConnector1">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sp>
          <p:nvSpPr>
            <p:cNvPr id="1214" name="円/楕円 1213">
              <a:extLst>
                <a:ext uri="{FF2B5EF4-FFF2-40B4-BE49-F238E27FC236}">
                  <a16:creationId xmlns:a16="http://schemas.microsoft.com/office/drawing/2014/main" id="{936513C5-6F07-D3B6-1334-8371E3D18BE3}"/>
                </a:ext>
              </a:extLst>
            </p:cNvPr>
            <p:cNvSpPr/>
            <p:nvPr/>
          </p:nvSpPr>
          <p:spPr>
            <a:xfrm>
              <a:off x="6506394" y="391370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5" name="円/楕円 1214">
              <a:extLst>
                <a:ext uri="{FF2B5EF4-FFF2-40B4-BE49-F238E27FC236}">
                  <a16:creationId xmlns:a16="http://schemas.microsoft.com/office/drawing/2014/main" id="{64D49313-4770-68C3-35CA-76F14591429B}"/>
                </a:ext>
              </a:extLst>
            </p:cNvPr>
            <p:cNvSpPr/>
            <p:nvPr/>
          </p:nvSpPr>
          <p:spPr>
            <a:xfrm>
              <a:off x="6506394" y="427374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6" name="円/楕円 1215">
              <a:extLst>
                <a:ext uri="{FF2B5EF4-FFF2-40B4-BE49-F238E27FC236}">
                  <a16:creationId xmlns:a16="http://schemas.microsoft.com/office/drawing/2014/main" id="{6E72EA8D-AA11-DEF3-83C6-9D6887196CF3}"/>
                </a:ext>
              </a:extLst>
            </p:cNvPr>
            <p:cNvSpPr/>
            <p:nvPr/>
          </p:nvSpPr>
          <p:spPr>
            <a:xfrm>
              <a:off x="6506394" y="463378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7" name="円/楕円 1216">
              <a:extLst>
                <a:ext uri="{FF2B5EF4-FFF2-40B4-BE49-F238E27FC236}">
                  <a16:creationId xmlns:a16="http://schemas.microsoft.com/office/drawing/2014/main" id="{1EA24C86-AF2C-9438-55E1-BECCF2DACEF2}"/>
                </a:ext>
              </a:extLst>
            </p:cNvPr>
            <p:cNvSpPr/>
            <p:nvPr/>
          </p:nvSpPr>
          <p:spPr>
            <a:xfrm>
              <a:off x="6506394" y="499382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8" name="円/楕円 1217">
              <a:extLst>
                <a:ext uri="{FF2B5EF4-FFF2-40B4-BE49-F238E27FC236}">
                  <a16:creationId xmlns:a16="http://schemas.microsoft.com/office/drawing/2014/main" id="{3DAF9571-6F15-F80C-538B-448C912BAE44}"/>
                </a:ext>
              </a:extLst>
            </p:cNvPr>
            <p:cNvSpPr/>
            <p:nvPr/>
          </p:nvSpPr>
          <p:spPr>
            <a:xfrm>
              <a:off x="7226474" y="3909217"/>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9" name="円/楕円 1218">
              <a:extLst>
                <a:ext uri="{FF2B5EF4-FFF2-40B4-BE49-F238E27FC236}">
                  <a16:creationId xmlns:a16="http://schemas.microsoft.com/office/drawing/2014/main" id="{C415FEE9-C153-2C34-E40A-3F250B2A9E98}"/>
                </a:ext>
              </a:extLst>
            </p:cNvPr>
            <p:cNvSpPr/>
            <p:nvPr/>
          </p:nvSpPr>
          <p:spPr>
            <a:xfrm>
              <a:off x="7226474" y="4269257"/>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0" name="円/楕円 1219">
              <a:extLst>
                <a:ext uri="{FF2B5EF4-FFF2-40B4-BE49-F238E27FC236}">
                  <a16:creationId xmlns:a16="http://schemas.microsoft.com/office/drawing/2014/main" id="{2D7751F7-02AE-C21A-3D4E-42491D747635}"/>
                </a:ext>
              </a:extLst>
            </p:cNvPr>
            <p:cNvSpPr/>
            <p:nvPr/>
          </p:nvSpPr>
          <p:spPr>
            <a:xfrm>
              <a:off x="7226474" y="4629297"/>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1" name="円/楕円 1220">
              <a:extLst>
                <a:ext uri="{FF2B5EF4-FFF2-40B4-BE49-F238E27FC236}">
                  <a16:creationId xmlns:a16="http://schemas.microsoft.com/office/drawing/2014/main" id="{09C6E644-8C71-022A-16DF-36330EF62FFC}"/>
                </a:ext>
              </a:extLst>
            </p:cNvPr>
            <p:cNvSpPr/>
            <p:nvPr/>
          </p:nvSpPr>
          <p:spPr>
            <a:xfrm>
              <a:off x="7226474" y="4989337"/>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22" name="直線矢印コネクタ 1221">
              <a:extLst>
                <a:ext uri="{FF2B5EF4-FFF2-40B4-BE49-F238E27FC236}">
                  <a16:creationId xmlns:a16="http://schemas.microsoft.com/office/drawing/2014/main" id="{93FE5AE4-C9F4-357C-CEE2-64CE54DB535C}"/>
                </a:ext>
              </a:extLst>
            </p:cNvPr>
            <p:cNvCxnSpPr>
              <a:cxnSpLocks/>
              <a:stCxn id="1214" idx="6"/>
              <a:endCxn id="1218" idx="2"/>
            </p:cNvCxnSpPr>
            <p:nvPr/>
          </p:nvCxnSpPr>
          <p:spPr>
            <a:xfrm flipV="1">
              <a:off x="6794426" y="405323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23" name="直線矢印コネクタ 1222">
              <a:extLst>
                <a:ext uri="{FF2B5EF4-FFF2-40B4-BE49-F238E27FC236}">
                  <a16:creationId xmlns:a16="http://schemas.microsoft.com/office/drawing/2014/main" id="{A47BA645-3C81-783F-B6A3-F36FB62CA52D}"/>
                </a:ext>
              </a:extLst>
            </p:cNvPr>
            <p:cNvCxnSpPr>
              <a:cxnSpLocks/>
              <a:stCxn id="1215" idx="6"/>
              <a:endCxn id="1218" idx="2"/>
            </p:cNvCxnSpPr>
            <p:nvPr/>
          </p:nvCxnSpPr>
          <p:spPr>
            <a:xfrm flipV="1">
              <a:off x="6794426" y="405323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24" name="直線矢印コネクタ 1223">
              <a:extLst>
                <a:ext uri="{FF2B5EF4-FFF2-40B4-BE49-F238E27FC236}">
                  <a16:creationId xmlns:a16="http://schemas.microsoft.com/office/drawing/2014/main" id="{12E81063-E3B7-A3D0-9BAE-BCF3BDC5CB70}"/>
                </a:ext>
              </a:extLst>
            </p:cNvPr>
            <p:cNvCxnSpPr>
              <a:cxnSpLocks/>
              <a:stCxn id="1216" idx="6"/>
              <a:endCxn id="1218" idx="2"/>
            </p:cNvCxnSpPr>
            <p:nvPr/>
          </p:nvCxnSpPr>
          <p:spPr>
            <a:xfrm flipV="1">
              <a:off x="6794426" y="4053233"/>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25" name="直線矢印コネクタ 1224">
              <a:extLst>
                <a:ext uri="{FF2B5EF4-FFF2-40B4-BE49-F238E27FC236}">
                  <a16:creationId xmlns:a16="http://schemas.microsoft.com/office/drawing/2014/main" id="{DAE2F951-668D-17D1-AA1D-DF192578CB96}"/>
                </a:ext>
              </a:extLst>
            </p:cNvPr>
            <p:cNvCxnSpPr>
              <a:cxnSpLocks/>
              <a:stCxn id="1217" idx="6"/>
              <a:endCxn id="1218" idx="2"/>
            </p:cNvCxnSpPr>
            <p:nvPr/>
          </p:nvCxnSpPr>
          <p:spPr>
            <a:xfrm flipV="1">
              <a:off x="6794426" y="4053233"/>
              <a:ext cx="432048" cy="108460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26" name="直線矢印コネクタ 1225">
              <a:extLst>
                <a:ext uri="{FF2B5EF4-FFF2-40B4-BE49-F238E27FC236}">
                  <a16:creationId xmlns:a16="http://schemas.microsoft.com/office/drawing/2014/main" id="{27F986C0-B662-26F9-963F-15A268B6D4B3}"/>
                </a:ext>
              </a:extLst>
            </p:cNvPr>
            <p:cNvCxnSpPr>
              <a:cxnSpLocks/>
              <a:stCxn id="1214" idx="6"/>
              <a:endCxn id="1219" idx="2"/>
            </p:cNvCxnSpPr>
            <p:nvPr/>
          </p:nvCxnSpPr>
          <p:spPr>
            <a:xfrm>
              <a:off x="6794426" y="405772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27" name="直線矢印コネクタ 1226">
              <a:extLst>
                <a:ext uri="{FF2B5EF4-FFF2-40B4-BE49-F238E27FC236}">
                  <a16:creationId xmlns:a16="http://schemas.microsoft.com/office/drawing/2014/main" id="{B96AEE41-5EB7-B67C-E88A-E2AA49D4C036}"/>
                </a:ext>
              </a:extLst>
            </p:cNvPr>
            <p:cNvCxnSpPr>
              <a:cxnSpLocks/>
              <a:stCxn id="1214" idx="6"/>
              <a:endCxn id="1220" idx="2"/>
            </p:cNvCxnSpPr>
            <p:nvPr/>
          </p:nvCxnSpPr>
          <p:spPr>
            <a:xfrm>
              <a:off x="6794426" y="4057720"/>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28" name="直線矢印コネクタ 1227">
              <a:extLst>
                <a:ext uri="{FF2B5EF4-FFF2-40B4-BE49-F238E27FC236}">
                  <a16:creationId xmlns:a16="http://schemas.microsoft.com/office/drawing/2014/main" id="{A5DED070-DA8F-EABD-E8D7-10D80E45B8A6}"/>
                </a:ext>
              </a:extLst>
            </p:cNvPr>
            <p:cNvCxnSpPr>
              <a:cxnSpLocks/>
              <a:stCxn id="1214" idx="6"/>
              <a:endCxn id="1221" idx="2"/>
            </p:cNvCxnSpPr>
            <p:nvPr/>
          </p:nvCxnSpPr>
          <p:spPr>
            <a:xfrm>
              <a:off x="6794426" y="4057720"/>
              <a:ext cx="432048" cy="107563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29" name="直線矢印コネクタ 1228">
              <a:extLst>
                <a:ext uri="{FF2B5EF4-FFF2-40B4-BE49-F238E27FC236}">
                  <a16:creationId xmlns:a16="http://schemas.microsoft.com/office/drawing/2014/main" id="{342AC1BF-C6DD-E77D-3B11-5F502181F097}"/>
                </a:ext>
              </a:extLst>
            </p:cNvPr>
            <p:cNvCxnSpPr>
              <a:cxnSpLocks/>
              <a:stCxn id="1215" idx="6"/>
              <a:endCxn id="1219" idx="2"/>
            </p:cNvCxnSpPr>
            <p:nvPr/>
          </p:nvCxnSpPr>
          <p:spPr>
            <a:xfrm flipV="1">
              <a:off x="6794426" y="441327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30" name="直線矢印コネクタ 1229">
              <a:extLst>
                <a:ext uri="{FF2B5EF4-FFF2-40B4-BE49-F238E27FC236}">
                  <a16:creationId xmlns:a16="http://schemas.microsoft.com/office/drawing/2014/main" id="{C061A999-9B15-2443-0D19-459694072722}"/>
                </a:ext>
              </a:extLst>
            </p:cNvPr>
            <p:cNvCxnSpPr>
              <a:cxnSpLocks/>
              <a:stCxn id="1215" idx="6"/>
              <a:endCxn id="1220" idx="2"/>
            </p:cNvCxnSpPr>
            <p:nvPr/>
          </p:nvCxnSpPr>
          <p:spPr>
            <a:xfrm>
              <a:off x="6794426" y="441776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31" name="直線矢印コネクタ 1230">
              <a:extLst>
                <a:ext uri="{FF2B5EF4-FFF2-40B4-BE49-F238E27FC236}">
                  <a16:creationId xmlns:a16="http://schemas.microsoft.com/office/drawing/2014/main" id="{8185FA18-9168-2EDD-73E4-50B36E969DE1}"/>
                </a:ext>
              </a:extLst>
            </p:cNvPr>
            <p:cNvCxnSpPr>
              <a:cxnSpLocks/>
              <a:stCxn id="1215" idx="6"/>
              <a:endCxn id="1221" idx="2"/>
            </p:cNvCxnSpPr>
            <p:nvPr/>
          </p:nvCxnSpPr>
          <p:spPr>
            <a:xfrm>
              <a:off x="6794426" y="4417760"/>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32" name="直線矢印コネクタ 1231">
              <a:extLst>
                <a:ext uri="{FF2B5EF4-FFF2-40B4-BE49-F238E27FC236}">
                  <a16:creationId xmlns:a16="http://schemas.microsoft.com/office/drawing/2014/main" id="{A79BB181-7084-5F6F-F469-9F9FFCBC67AA}"/>
                </a:ext>
              </a:extLst>
            </p:cNvPr>
            <p:cNvCxnSpPr>
              <a:cxnSpLocks/>
              <a:stCxn id="1216" idx="6"/>
              <a:endCxn id="1219" idx="2"/>
            </p:cNvCxnSpPr>
            <p:nvPr/>
          </p:nvCxnSpPr>
          <p:spPr>
            <a:xfrm flipV="1">
              <a:off x="6794426" y="441327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33" name="直線矢印コネクタ 1232">
              <a:extLst>
                <a:ext uri="{FF2B5EF4-FFF2-40B4-BE49-F238E27FC236}">
                  <a16:creationId xmlns:a16="http://schemas.microsoft.com/office/drawing/2014/main" id="{BE374FF8-57ED-5308-CC55-AC5F41BC388A}"/>
                </a:ext>
              </a:extLst>
            </p:cNvPr>
            <p:cNvCxnSpPr>
              <a:cxnSpLocks/>
              <a:stCxn id="1216" idx="6"/>
              <a:endCxn id="1220" idx="2"/>
            </p:cNvCxnSpPr>
            <p:nvPr/>
          </p:nvCxnSpPr>
          <p:spPr>
            <a:xfrm flipV="1">
              <a:off x="6794426" y="477331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34" name="直線矢印コネクタ 1233">
              <a:extLst>
                <a:ext uri="{FF2B5EF4-FFF2-40B4-BE49-F238E27FC236}">
                  <a16:creationId xmlns:a16="http://schemas.microsoft.com/office/drawing/2014/main" id="{A83BC664-308D-6044-1DF8-673B3D971546}"/>
                </a:ext>
              </a:extLst>
            </p:cNvPr>
            <p:cNvCxnSpPr>
              <a:cxnSpLocks/>
              <a:stCxn id="1216" idx="6"/>
              <a:endCxn id="1221" idx="2"/>
            </p:cNvCxnSpPr>
            <p:nvPr/>
          </p:nvCxnSpPr>
          <p:spPr>
            <a:xfrm>
              <a:off x="6794426" y="477780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35" name="直線矢印コネクタ 1234">
              <a:extLst>
                <a:ext uri="{FF2B5EF4-FFF2-40B4-BE49-F238E27FC236}">
                  <a16:creationId xmlns:a16="http://schemas.microsoft.com/office/drawing/2014/main" id="{401A7590-B4D0-A71C-2CCA-0ACB82DDE150}"/>
                </a:ext>
              </a:extLst>
            </p:cNvPr>
            <p:cNvCxnSpPr>
              <a:cxnSpLocks/>
              <a:stCxn id="1217" idx="6"/>
              <a:endCxn id="1219" idx="2"/>
            </p:cNvCxnSpPr>
            <p:nvPr/>
          </p:nvCxnSpPr>
          <p:spPr>
            <a:xfrm flipV="1">
              <a:off x="6794426" y="4413273"/>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36" name="直線矢印コネクタ 1235">
              <a:extLst>
                <a:ext uri="{FF2B5EF4-FFF2-40B4-BE49-F238E27FC236}">
                  <a16:creationId xmlns:a16="http://schemas.microsoft.com/office/drawing/2014/main" id="{221287F1-B99D-72EE-C47D-A5EBBA26BB1F}"/>
                </a:ext>
              </a:extLst>
            </p:cNvPr>
            <p:cNvCxnSpPr>
              <a:cxnSpLocks/>
              <a:stCxn id="1217" idx="6"/>
              <a:endCxn id="1220" idx="2"/>
            </p:cNvCxnSpPr>
            <p:nvPr/>
          </p:nvCxnSpPr>
          <p:spPr>
            <a:xfrm flipV="1">
              <a:off x="6794426" y="477331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37" name="直線矢印コネクタ 1236">
              <a:extLst>
                <a:ext uri="{FF2B5EF4-FFF2-40B4-BE49-F238E27FC236}">
                  <a16:creationId xmlns:a16="http://schemas.microsoft.com/office/drawing/2014/main" id="{0335218C-E627-67C0-4FFE-517ABBC1A404}"/>
                </a:ext>
              </a:extLst>
            </p:cNvPr>
            <p:cNvCxnSpPr>
              <a:cxnSpLocks/>
              <a:stCxn id="1217" idx="6"/>
              <a:endCxn id="1221" idx="2"/>
            </p:cNvCxnSpPr>
            <p:nvPr/>
          </p:nvCxnSpPr>
          <p:spPr>
            <a:xfrm flipV="1">
              <a:off x="6794426" y="513335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238" name="円/楕円 1237">
              <a:extLst>
                <a:ext uri="{FF2B5EF4-FFF2-40B4-BE49-F238E27FC236}">
                  <a16:creationId xmlns:a16="http://schemas.microsoft.com/office/drawing/2014/main" id="{E60D515C-89A5-134F-E64F-0718BAB69C3E}"/>
                </a:ext>
              </a:extLst>
            </p:cNvPr>
            <p:cNvSpPr/>
            <p:nvPr/>
          </p:nvSpPr>
          <p:spPr>
            <a:xfrm>
              <a:off x="7222358" y="391370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9" name="円/楕円 1238">
              <a:extLst>
                <a:ext uri="{FF2B5EF4-FFF2-40B4-BE49-F238E27FC236}">
                  <a16:creationId xmlns:a16="http://schemas.microsoft.com/office/drawing/2014/main" id="{5630FB4F-998A-93DE-A465-8B3D59E956E4}"/>
                </a:ext>
              </a:extLst>
            </p:cNvPr>
            <p:cNvSpPr/>
            <p:nvPr/>
          </p:nvSpPr>
          <p:spPr>
            <a:xfrm>
              <a:off x="7222358" y="427374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0" name="円/楕円 1239">
              <a:extLst>
                <a:ext uri="{FF2B5EF4-FFF2-40B4-BE49-F238E27FC236}">
                  <a16:creationId xmlns:a16="http://schemas.microsoft.com/office/drawing/2014/main" id="{2A2587AD-2ADB-5EF5-BBDD-665EB544E6F0}"/>
                </a:ext>
              </a:extLst>
            </p:cNvPr>
            <p:cNvSpPr/>
            <p:nvPr/>
          </p:nvSpPr>
          <p:spPr>
            <a:xfrm>
              <a:off x="7222358" y="463378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1" name="円/楕円 1240">
              <a:extLst>
                <a:ext uri="{FF2B5EF4-FFF2-40B4-BE49-F238E27FC236}">
                  <a16:creationId xmlns:a16="http://schemas.microsoft.com/office/drawing/2014/main" id="{2065F89F-4B73-5A34-8581-84E10F336DBA}"/>
                </a:ext>
              </a:extLst>
            </p:cNvPr>
            <p:cNvSpPr/>
            <p:nvPr/>
          </p:nvSpPr>
          <p:spPr>
            <a:xfrm>
              <a:off x="7222358" y="499382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2" name="円/楕円 1241">
              <a:extLst>
                <a:ext uri="{FF2B5EF4-FFF2-40B4-BE49-F238E27FC236}">
                  <a16:creationId xmlns:a16="http://schemas.microsoft.com/office/drawing/2014/main" id="{D000B0A9-147B-4C50-3CEA-9497D3EF034B}"/>
                </a:ext>
              </a:extLst>
            </p:cNvPr>
            <p:cNvSpPr/>
            <p:nvPr/>
          </p:nvSpPr>
          <p:spPr>
            <a:xfrm>
              <a:off x="7942438" y="390921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3" name="円/楕円 1242">
              <a:extLst>
                <a:ext uri="{FF2B5EF4-FFF2-40B4-BE49-F238E27FC236}">
                  <a16:creationId xmlns:a16="http://schemas.microsoft.com/office/drawing/2014/main" id="{6236439F-4593-9BD3-5481-E2F446EBB29E}"/>
                </a:ext>
              </a:extLst>
            </p:cNvPr>
            <p:cNvSpPr/>
            <p:nvPr/>
          </p:nvSpPr>
          <p:spPr>
            <a:xfrm>
              <a:off x="7942438" y="426925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4" name="円/楕円 1243">
              <a:extLst>
                <a:ext uri="{FF2B5EF4-FFF2-40B4-BE49-F238E27FC236}">
                  <a16:creationId xmlns:a16="http://schemas.microsoft.com/office/drawing/2014/main" id="{BD90D88E-6EF9-8B36-7E70-8D99E58C2618}"/>
                </a:ext>
              </a:extLst>
            </p:cNvPr>
            <p:cNvSpPr/>
            <p:nvPr/>
          </p:nvSpPr>
          <p:spPr>
            <a:xfrm>
              <a:off x="7942438" y="462929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5" name="円/楕円 1244">
              <a:extLst>
                <a:ext uri="{FF2B5EF4-FFF2-40B4-BE49-F238E27FC236}">
                  <a16:creationId xmlns:a16="http://schemas.microsoft.com/office/drawing/2014/main" id="{3C2A25EB-6719-7057-C157-E0F4AB9F352B}"/>
                </a:ext>
              </a:extLst>
            </p:cNvPr>
            <p:cNvSpPr/>
            <p:nvPr/>
          </p:nvSpPr>
          <p:spPr>
            <a:xfrm>
              <a:off x="7942438" y="4989337"/>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46" name="直線矢印コネクタ 1245">
              <a:extLst>
                <a:ext uri="{FF2B5EF4-FFF2-40B4-BE49-F238E27FC236}">
                  <a16:creationId xmlns:a16="http://schemas.microsoft.com/office/drawing/2014/main" id="{6B16A711-94D1-AE43-108C-372663070C01}"/>
                </a:ext>
              </a:extLst>
            </p:cNvPr>
            <p:cNvCxnSpPr>
              <a:cxnSpLocks/>
              <a:stCxn id="1238" idx="6"/>
              <a:endCxn id="1242" idx="2"/>
            </p:cNvCxnSpPr>
            <p:nvPr/>
          </p:nvCxnSpPr>
          <p:spPr>
            <a:xfrm flipV="1">
              <a:off x="7510390" y="405323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47" name="直線矢印コネクタ 1246">
              <a:extLst>
                <a:ext uri="{FF2B5EF4-FFF2-40B4-BE49-F238E27FC236}">
                  <a16:creationId xmlns:a16="http://schemas.microsoft.com/office/drawing/2014/main" id="{F3A30521-5979-92A5-A79E-ADC6936F61CE}"/>
                </a:ext>
              </a:extLst>
            </p:cNvPr>
            <p:cNvCxnSpPr>
              <a:cxnSpLocks/>
              <a:stCxn id="1239" idx="6"/>
              <a:endCxn id="1242" idx="2"/>
            </p:cNvCxnSpPr>
            <p:nvPr/>
          </p:nvCxnSpPr>
          <p:spPr>
            <a:xfrm flipV="1">
              <a:off x="7510390" y="405323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48" name="直線矢印コネクタ 1247">
              <a:extLst>
                <a:ext uri="{FF2B5EF4-FFF2-40B4-BE49-F238E27FC236}">
                  <a16:creationId xmlns:a16="http://schemas.microsoft.com/office/drawing/2014/main" id="{8732BDD8-3629-67EF-1E86-0EB446EB8C85}"/>
                </a:ext>
              </a:extLst>
            </p:cNvPr>
            <p:cNvCxnSpPr>
              <a:cxnSpLocks/>
              <a:stCxn id="1240" idx="6"/>
              <a:endCxn id="1242" idx="2"/>
            </p:cNvCxnSpPr>
            <p:nvPr/>
          </p:nvCxnSpPr>
          <p:spPr>
            <a:xfrm flipV="1">
              <a:off x="7510390" y="4053233"/>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49" name="直線矢印コネクタ 1248">
              <a:extLst>
                <a:ext uri="{FF2B5EF4-FFF2-40B4-BE49-F238E27FC236}">
                  <a16:creationId xmlns:a16="http://schemas.microsoft.com/office/drawing/2014/main" id="{E13E94AC-A1A5-EB03-E510-F89E185753C5}"/>
                </a:ext>
              </a:extLst>
            </p:cNvPr>
            <p:cNvCxnSpPr>
              <a:cxnSpLocks/>
              <a:stCxn id="1241" idx="6"/>
              <a:endCxn id="1242" idx="2"/>
            </p:cNvCxnSpPr>
            <p:nvPr/>
          </p:nvCxnSpPr>
          <p:spPr>
            <a:xfrm flipV="1">
              <a:off x="7510390" y="4053233"/>
              <a:ext cx="432048" cy="108460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50" name="直線矢印コネクタ 1249">
              <a:extLst>
                <a:ext uri="{FF2B5EF4-FFF2-40B4-BE49-F238E27FC236}">
                  <a16:creationId xmlns:a16="http://schemas.microsoft.com/office/drawing/2014/main" id="{08E4DB5A-8F36-0374-E447-2882CBCC7E9A}"/>
                </a:ext>
              </a:extLst>
            </p:cNvPr>
            <p:cNvCxnSpPr>
              <a:cxnSpLocks/>
              <a:stCxn id="1238" idx="6"/>
              <a:endCxn id="1243" idx="2"/>
            </p:cNvCxnSpPr>
            <p:nvPr/>
          </p:nvCxnSpPr>
          <p:spPr>
            <a:xfrm>
              <a:off x="7510390" y="405772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51" name="直線矢印コネクタ 1250">
              <a:extLst>
                <a:ext uri="{FF2B5EF4-FFF2-40B4-BE49-F238E27FC236}">
                  <a16:creationId xmlns:a16="http://schemas.microsoft.com/office/drawing/2014/main" id="{456A5D31-54BA-E072-E68A-5F0A89EB1E2C}"/>
                </a:ext>
              </a:extLst>
            </p:cNvPr>
            <p:cNvCxnSpPr>
              <a:cxnSpLocks/>
              <a:stCxn id="1238" idx="6"/>
              <a:endCxn id="1244" idx="2"/>
            </p:cNvCxnSpPr>
            <p:nvPr/>
          </p:nvCxnSpPr>
          <p:spPr>
            <a:xfrm>
              <a:off x="7510390" y="4057720"/>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52" name="直線矢印コネクタ 1251">
              <a:extLst>
                <a:ext uri="{FF2B5EF4-FFF2-40B4-BE49-F238E27FC236}">
                  <a16:creationId xmlns:a16="http://schemas.microsoft.com/office/drawing/2014/main" id="{924557CF-A4BA-0F55-3B39-6B43EF0BC7C1}"/>
                </a:ext>
              </a:extLst>
            </p:cNvPr>
            <p:cNvCxnSpPr>
              <a:cxnSpLocks/>
              <a:stCxn id="1238" idx="6"/>
              <a:endCxn id="1245" idx="2"/>
            </p:cNvCxnSpPr>
            <p:nvPr/>
          </p:nvCxnSpPr>
          <p:spPr>
            <a:xfrm>
              <a:off x="7510390" y="4057720"/>
              <a:ext cx="432048" cy="107563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53" name="直線矢印コネクタ 1252">
              <a:extLst>
                <a:ext uri="{FF2B5EF4-FFF2-40B4-BE49-F238E27FC236}">
                  <a16:creationId xmlns:a16="http://schemas.microsoft.com/office/drawing/2014/main" id="{450F4A99-4E5F-8453-5D5A-013D05D83CC6}"/>
                </a:ext>
              </a:extLst>
            </p:cNvPr>
            <p:cNvCxnSpPr>
              <a:cxnSpLocks/>
              <a:stCxn id="1239" idx="6"/>
              <a:endCxn id="1243" idx="2"/>
            </p:cNvCxnSpPr>
            <p:nvPr/>
          </p:nvCxnSpPr>
          <p:spPr>
            <a:xfrm flipV="1">
              <a:off x="7510390" y="441327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54" name="直線矢印コネクタ 1253">
              <a:extLst>
                <a:ext uri="{FF2B5EF4-FFF2-40B4-BE49-F238E27FC236}">
                  <a16:creationId xmlns:a16="http://schemas.microsoft.com/office/drawing/2014/main" id="{8707BF60-9477-7F7D-B7AE-14B75EAB778C}"/>
                </a:ext>
              </a:extLst>
            </p:cNvPr>
            <p:cNvCxnSpPr>
              <a:cxnSpLocks/>
              <a:stCxn id="1239" idx="6"/>
              <a:endCxn id="1244" idx="2"/>
            </p:cNvCxnSpPr>
            <p:nvPr/>
          </p:nvCxnSpPr>
          <p:spPr>
            <a:xfrm>
              <a:off x="7510390" y="441776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55" name="直線矢印コネクタ 1254">
              <a:extLst>
                <a:ext uri="{FF2B5EF4-FFF2-40B4-BE49-F238E27FC236}">
                  <a16:creationId xmlns:a16="http://schemas.microsoft.com/office/drawing/2014/main" id="{BE387B7F-1CCB-6928-3D55-81C7676927FF}"/>
                </a:ext>
              </a:extLst>
            </p:cNvPr>
            <p:cNvCxnSpPr>
              <a:cxnSpLocks/>
              <a:stCxn id="1239" idx="6"/>
              <a:endCxn id="1245" idx="2"/>
            </p:cNvCxnSpPr>
            <p:nvPr/>
          </p:nvCxnSpPr>
          <p:spPr>
            <a:xfrm>
              <a:off x="7510390" y="4417760"/>
              <a:ext cx="432048" cy="71559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56" name="直線矢印コネクタ 1255">
              <a:extLst>
                <a:ext uri="{FF2B5EF4-FFF2-40B4-BE49-F238E27FC236}">
                  <a16:creationId xmlns:a16="http://schemas.microsoft.com/office/drawing/2014/main" id="{7098969E-A5CC-586D-B540-841F11FABDDB}"/>
                </a:ext>
              </a:extLst>
            </p:cNvPr>
            <p:cNvCxnSpPr>
              <a:cxnSpLocks/>
              <a:stCxn id="1240" idx="6"/>
              <a:endCxn id="1243" idx="2"/>
            </p:cNvCxnSpPr>
            <p:nvPr/>
          </p:nvCxnSpPr>
          <p:spPr>
            <a:xfrm flipV="1">
              <a:off x="7510390" y="441327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57" name="直線矢印コネクタ 1256">
              <a:extLst>
                <a:ext uri="{FF2B5EF4-FFF2-40B4-BE49-F238E27FC236}">
                  <a16:creationId xmlns:a16="http://schemas.microsoft.com/office/drawing/2014/main" id="{AE7CE470-C57E-8732-368D-9D8C14BA79C1}"/>
                </a:ext>
              </a:extLst>
            </p:cNvPr>
            <p:cNvCxnSpPr>
              <a:cxnSpLocks/>
              <a:stCxn id="1240" idx="6"/>
              <a:endCxn id="1244" idx="2"/>
            </p:cNvCxnSpPr>
            <p:nvPr/>
          </p:nvCxnSpPr>
          <p:spPr>
            <a:xfrm flipV="1">
              <a:off x="7510390" y="477331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58" name="直線矢印コネクタ 1257">
              <a:extLst>
                <a:ext uri="{FF2B5EF4-FFF2-40B4-BE49-F238E27FC236}">
                  <a16:creationId xmlns:a16="http://schemas.microsoft.com/office/drawing/2014/main" id="{FE14557F-F0A6-C4C9-65D6-0DD470ECE3C4}"/>
                </a:ext>
              </a:extLst>
            </p:cNvPr>
            <p:cNvCxnSpPr>
              <a:cxnSpLocks/>
              <a:stCxn id="1240" idx="6"/>
              <a:endCxn id="1245" idx="2"/>
            </p:cNvCxnSpPr>
            <p:nvPr/>
          </p:nvCxnSpPr>
          <p:spPr>
            <a:xfrm>
              <a:off x="7510390" y="4777800"/>
              <a:ext cx="432048" cy="355553"/>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59" name="直線矢印コネクタ 1258">
              <a:extLst>
                <a:ext uri="{FF2B5EF4-FFF2-40B4-BE49-F238E27FC236}">
                  <a16:creationId xmlns:a16="http://schemas.microsoft.com/office/drawing/2014/main" id="{F4592D06-6C99-29F8-FFEE-381FD74975F8}"/>
                </a:ext>
              </a:extLst>
            </p:cNvPr>
            <p:cNvCxnSpPr>
              <a:cxnSpLocks/>
              <a:stCxn id="1241" idx="6"/>
              <a:endCxn id="1243" idx="2"/>
            </p:cNvCxnSpPr>
            <p:nvPr/>
          </p:nvCxnSpPr>
          <p:spPr>
            <a:xfrm flipV="1">
              <a:off x="7510390" y="4413273"/>
              <a:ext cx="432048" cy="72456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60" name="直線矢印コネクタ 1259">
              <a:extLst>
                <a:ext uri="{FF2B5EF4-FFF2-40B4-BE49-F238E27FC236}">
                  <a16:creationId xmlns:a16="http://schemas.microsoft.com/office/drawing/2014/main" id="{8E7DD52B-121E-FD68-0B29-CDC8144B0D5B}"/>
                </a:ext>
              </a:extLst>
            </p:cNvPr>
            <p:cNvCxnSpPr>
              <a:cxnSpLocks/>
              <a:stCxn id="1241" idx="6"/>
              <a:endCxn id="1244" idx="2"/>
            </p:cNvCxnSpPr>
            <p:nvPr/>
          </p:nvCxnSpPr>
          <p:spPr>
            <a:xfrm flipV="1">
              <a:off x="7510390" y="4773313"/>
              <a:ext cx="432048" cy="36452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61" name="直線矢印コネクタ 1260">
              <a:extLst>
                <a:ext uri="{FF2B5EF4-FFF2-40B4-BE49-F238E27FC236}">
                  <a16:creationId xmlns:a16="http://schemas.microsoft.com/office/drawing/2014/main" id="{617DF626-04E8-6A3C-3C3B-1B8500D5B693}"/>
                </a:ext>
              </a:extLst>
            </p:cNvPr>
            <p:cNvCxnSpPr>
              <a:cxnSpLocks/>
              <a:stCxn id="1241" idx="6"/>
              <a:endCxn id="1245" idx="2"/>
            </p:cNvCxnSpPr>
            <p:nvPr/>
          </p:nvCxnSpPr>
          <p:spPr>
            <a:xfrm flipV="1">
              <a:off x="7510390" y="5133353"/>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354" name="正方形/長方形 1353">
              <a:extLst>
                <a:ext uri="{FF2B5EF4-FFF2-40B4-BE49-F238E27FC236}">
                  <a16:creationId xmlns:a16="http://schemas.microsoft.com/office/drawing/2014/main" id="{2FEF5D27-3D2E-8304-ED80-256B60323375}"/>
                </a:ext>
              </a:extLst>
            </p:cNvPr>
            <p:cNvSpPr/>
            <p:nvPr/>
          </p:nvSpPr>
          <p:spPr>
            <a:xfrm>
              <a:off x="7813848" y="3816930"/>
              <a:ext cx="552450" cy="2188642"/>
            </a:xfrm>
            <a:prstGeom prst="rect">
              <a:avLst/>
            </a:prstGeom>
            <a:solidFill>
              <a:schemeClr val="accent3">
                <a:lumMod val="75000"/>
                <a:alpha val="15729"/>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5" name="正方形/長方形 1354">
              <a:extLst>
                <a:ext uri="{FF2B5EF4-FFF2-40B4-BE49-F238E27FC236}">
                  <a16:creationId xmlns:a16="http://schemas.microsoft.com/office/drawing/2014/main" id="{A09130BA-BE4F-5EC5-278F-982E755F3E96}"/>
                </a:ext>
              </a:extLst>
            </p:cNvPr>
            <p:cNvSpPr/>
            <p:nvPr/>
          </p:nvSpPr>
          <p:spPr>
            <a:xfrm>
              <a:off x="6385739" y="3816930"/>
              <a:ext cx="552450" cy="2188642"/>
            </a:xfrm>
            <a:prstGeom prst="rect">
              <a:avLst/>
            </a:prstGeom>
            <a:solidFill>
              <a:srgbClr val="0432FF">
                <a:alpha val="1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6" name="テキスト ボックス 1355">
              <a:extLst>
                <a:ext uri="{FF2B5EF4-FFF2-40B4-BE49-F238E27FC236}">
                  <a16:creationId xmlns:a16="http://schemas.microsoft.com/office/drawing/2014/main" id="{4161A570-AF74-8FF5-2D44-DE7D6EB696E2}"/>
                </a:ext>
              </a:extLst>
            </p:cNvPr>
            <p:cNvSpPr txBox="1"/>
            <p:nvPr/>
          </p:nvSpPr>
          <p:spPr>
            <a:xfrm>
              <a:off x="6317824" y="3570115"/>
              <a:ext cx="691040" cy="276999"/>
            </a:xfrm>
            <a:prstGeom prst="rect">
              <a:avLst/>
            </a:prstGeom>
            <a:noFill/>
          </p:spPr>
          <p:txBody>
            <a:bodyPr wrap="square" rtlCol="0">
              <a:spAutoFit/>
            </a:bodyPr>
            <a:lstStyle/>
            <a:p>
              <a:pPr algn="ctr"/>
              <a:r>
                <a:rPr kumimoji="1" lang="ja-JP" altLang="en-US" sz="1200">
                  <a:solidFill>
                    <a:srgbClr val="0070C0"/>
                  </a:solidFill>
                  <a:latin typeface="Meiryo" charset="-128"/>
                  <a:ea typeface="Meiryo" charset="-128"/>
                  <a:cs typeface="Meiryo" charset="-128"/>
                </a:rPr>
                <a:t>入力層</a:t>
              </a:r>
              <a:endParaRPr kumimoji="1" lang="ja-JP" altLang="en-US" sz="1200" dirty="0">
                <a:solidFill>
                  <a:srgbClr val="0070C0"/>
                </a:solidFill>
                <a:latin typeface="Meiryo" charset="-128"/>
                <a:ea typeface="Meiryo" charset="-128"/>
                <a:cs typeface="Meiryo" charset="-128"/>
              </a:endParaRPr>
            </a:p>
          </p:txBody>
        </p:sp>
        <p:sp>
          <p:nvSpPr>
            <p:cNvPr id="1357" name="テキスト ボックス 1356">
              <a:extLst>
                <a:ext uri="{FF2B5EF4-FFF2-40B4-BE49-F238E27FC236}">
                  <a16:creationId xmlns:a16="http://schemas.microsoft.com/office/drawing/2014/main" id="{739F25A9-F69D-3EF8-4451-8C149CA71EAF}"/>
                </a:ext>
              </a:extLst>
            </p:cNvPr>
            <p:cNvSpPr txBox="1"/>
            <p:nvPr/>
          </p:nvSpPr>
          <p:spPr>
            <a:xfrm>
              <a:off x="7767349" y="3569585"/>
              <a:ext cx="691040" cy="276999"/>
            </a:xfrm>
            <a:prstGeom prst="rect">
              <a:avLst/>
            </a:prstGeom>
            <a:noFill/>
          </p:spPr>
          <p:txBody>
            <a:bodyPr wrap="square" rtlCol="0">
              <a:spAutoFit/>
            </a:bodyPr>
            <a:lstStyle/>
            <a:p>
              <a:pPr algn="ctr"/>
              <a:r>
                <a:rPr kumimoji="1" lang="ja-JP" altLang="en-US" sz="1200">
                  <a:solidFill>
                    <a:schemeClr val="accent3">
                      <a:lumMod val="75000"/>
                    </a:schemeClr>
                  </a:solidFill>
                  <a:latin typeface="Meiryo" charset="-128"/>
                  <a:ea typeface="Meiryo" charset="-128"/>
                  <a:cs typeface="Meiryo" charset="-128"/>
                </a:rPr>
                <a:t>出力層</a:t>
              </a:r>
              <a:endParaRPr kumimoji="1" lang="ja-JP" altLang="en-US" sz="1200" dirty="0">
                <a:solidFill>
                  <a:schemeClr val="accent3">
                    <a:lumMod val="75000"/>
                  </a:schemeClr>
                </a:solidFill>
                <a:latin typeface="Meiryo" charset="-128"/>
                <a:ea typeface="Meiryo" charset="-128"/>
                <a:cs typeface="Meiryo" charset="-128"/>
              </a:endParaRPr>
            </a:p>
          </p:txBody>
        </p:sp>
        <p:sp>
          <p:nvSpPr>
            <p:cNvPr id="1364" name="円/楕円 1363">
              <a:extLst>
                <a:ext uri="{FF2B5EF4-FFF2-40B4-BE49-F238E27FC236}">
                  <a16:creationId xmlns:a16="http://schemas.microsoft.com/office/drawing/2014/main" id="{2AE9529B-D1DF-83D3-4317-735BBE55FB45}"/>
                </a:ext>
              </a:extLst>
            </p:cNvPr>
            <p:cNvSpPr/>
            <p:nvPr/>
          </p:nvSpPr>
          <p:spPr>
            <a:xfrm>
              <a:off x="6507867" y="5622019"/>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5" name="円/楕円 1364">
              <a:extLst>
                <a:ext uri="{FF2B5EF4-FFF2-40B4-BE49-F238E27FC236}">
                  <a16:creationId xmlns:a16="http://schemas.microsoft.com/office/drawing/2014/main" id="{001E2502-450C-E87B-9B51-7A763EAAE3FA}"/>
                </a:ext>
              </a:extLst>
            </p:cNvPr>
            <p:cNvSpPr/>
            <p:nvPr/>
          </p:nvSpPr>
          <p:spPr>
            <a:xfrm>
              <a:off x="7227947" y="5617532"/>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66" name="直線矢印コネクタ 1365">
              <a:extLst>
                <a:ext uri="{FF2B5EF4-FFF2-40B4-BE49-F238E27FC236}">
                  <a16:creationId xmlns:a16="http://schemas.microsoft.com/office/drawing/2014/main" id="{B6369B27-0A12-7A41-3065-E02A0D098A63}"/>
                </a:ext>
              </a:extLst>
            </p:cNvPr>
            <p:cNvCxnSpPr>
              <a:cxnSpLocks/>
              <a:stCxn id="1364" idx="6"/>
              <a:endCxn id="1365" idx="2"/>
            </p:cNvCxnSpPr>
            <p:nvPr/>
          </p:nvCxnSpPr>
          <p:spPr>
            <a:xfrm flipV="1">
              <a:off x="6795899" y="5761548"/>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367" name="円/楕円 1366">
              <a:extLst>
                <a:ext uri="{FF2B5EF4-FFF2-40B4-BE49-F238E27FC236}">
                  <a16:creationId xmlns:a16="http://schemas.microsoft.com/office/drawing/2014/main" id="{49278C4E-53D7-3A90-A89A-0424FFFC744D}"/>
                </a:ext>
              </a:extLst>
            </p:cNvPr>
            <p:cNvSpPr/>
            <p:nvPr/>
          </p:nvSpPr>
          <p:spPr>
            <a:xfrm>
              <a:off x="7223831" y="5622019"/>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8" name="円/楕円 1367">
              <a:extLst>
                <a:ext uri="{FF2B5EF4-FFF2-40B4-BE49-F238E27FC236}">
                  <a16:creationId xmlns:a16="http://schemas.microsoft.com/office/drawing/2014/main" id="{C2FF5FFE-729D-3236-145F-BEAF21E48FA0}"/>
                </a:ext>
              </a:extLst>
            </p:cNvPr>
            <p:cNvSpPr/>
            <p:nvPr/>
          </p:nvSpPr>
          <p:spPr>
            <a:xfrm>
              <a:off x="7943911" y="5617532"/>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69" name="直線矢印コネクタ 1368">
              <a:extLst>
                <a:ext uri="{FF2B5EF4-FFF2-40B4-BE49-F238E27FC236}">
                  <a16:creationId xmlns:a16="http://schemas.microsoft.com/office/drawing/2014/main" id="{02D8B3D9-AAA2-5BFE-FABD-FBB26EC076C7}"/>
                </a:ext>
              </a:extLst>
            </p:cNvPr>
            <p:cNvCxnSpPr>
              <a:cxnSpLocks/>
              <a:stCxn id="1367" idx="6"/>
              <a:endCxn id="1368" idx="2"/>
            </p:cNvCxnSpPr>
            <p:nvPr/>
          </p:nvCxnSpPr>
          <p:spPr>
            <a:xfrm flipV="1">
              <a:off x="7511863" y="5761548"/>
              <a:ext cx="432048" cy="4487"/>
            </a:xfrm>
            <a:prstGeom prst="straightConnector1">
              <a:avLst/>
            </a:prstGeom>
            <a:ln w="3175">
              <a:solidFill>
                <a:srgbClr val="0070C0"/>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384" name="テキスト ボックス 1383">
              <a:extLst>
                <a:ext uri="{FF2B5EF4-FFF2-40B4-BE49-F238E27FC236}">
                  <a16:creationId xmlns:a16="http://schemas.microsoft.com/office/drawing/2014/main" id="{9617F3B2-4C03-B62D-BB79-01253ECD7273}"/>
                </a:ext>
              </a:extLst>
            </p:cNvPr>
            <p:cNvSpPr txBox="1"/>
            <p:nvPr/>
          </p:nvSpPr>
          <p:spPr>
            <a:xfrm>
              <a:off x="6468151" y="5274731"/>
              <a:ext cx="367579" cy="369332"/>
            </a:xfrm>
            <a:prstGeom prst="rect">
              <a:avLst/>
            </a:prstGeom>
            <a:noFill/>
          </p:spPr>
          <p:txBody>
            <a:bodyPr wrap="square" rtlCol="0">
              <a:spAutoFit/>
            </a:bodyPr>
            <a:lstStyle/>
            <a:p>
              <a:pPr algn="ctr"/>
              <a:r>
                <a:rPr kumimoji="1" lang="ja-JP" altLang="en-US">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sp>
          <p:nvSpPr>
            <p:cNvPr id="1385" name="テキスト ボックス 1384">
              <a:extLst>
                <a:ext uri="{FF2B5EF4-FFF2-40B4-BE49-F238E27FC236}">
                  <a16:creationId xmlns:a16="http://schemas.microsoft.com/office/drawing/2014/main" id="{D60C879A-19DC-7D59-F8A6-99A7C8BE079B}"/>
                </a:ext>
              </a:extLst>
            </p:cNvPr>
            <p:cNvSpPr txBox="1"/>
            <p:nvPr/>
          </p:nvSpPr>
          <p:spPr>
            <a:xfrm>
              <a:off x="7173443" y="5274731"/>
              <a:ext cx="367579" cy="369332"/>
            </a:xfrm>
            <a:prstGeom prst="rect">
              <a:avLst/>
            </a:prstGeom>
            <a:noFill/>
          </p:spPr>
          <p:txBody>
            <a:bodyPr wrap="square" rtlCol="0">
              <a:spAutoFit/>
            </a:bodyPr>
            <a:lstStyle/>
            <a:p>
              <a:pPr algn="ctr"/>
              <a:r>
                <a:rPr kumimoji="1" lang="ja-JP" altLang="en-US">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sp>
          <p:nvSpPr>
            <p:cNvPr id="1386" name="テキスト ボックス 1385">
              <a:extLst>
                <a:ext uri="{FF2B5EF4-FFF2-40B4-BE49-F238E27FC236}">
                  <a16:creationId xmlns:a16="http://schemas.microsoft.com/office/drawing/2014/main" id="{28FFFF70-EB18-5F46-1880-A0067146FC91}"/>
                </a:ext>
              </a:extLst>
            </p:cNvPr>
            <p:cNvSpPr txBox="1"/>
            <p:nvPr/>
          </p:nvSpPr>
          <p:spPr>
            <a:xfrm>
              <a:off x="7896353" y="5272331"/>
              <a:ext cx="367579" cy="369332"/>
            </a:xfrm>
            <a:prstGeom prst="rect">
              <a:avLst/>
            </a:prstGeom>
            <a:noFill/>
          </p:spPr>
          <p:txBody>
            <a:bodyPr wrap="square" rtlCol="0">
              <a:spAutoFit/>
            </a:bodyPr>
            <a:lstStyle/>
            <a:p>
              <a:pPr algn="ctr"/>
              <a:r>
                <a:rPr kumimoji="1" lang="ja-JP" altLang="en-US">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grpSp>
      <p:grpSp>
        <p:nvGrpSpPr>
          <p:cNvPr id="18" name="グループ化 17">
            <a:extLst>
              <a:ext uri="{FF2B5EF4-FFF2-40B4-BE49-F238E27FC236}">
                <a16:creationId xmlns:a16="http://schemas.microsoft.com/office/drawing/2014/main" id="{670CFA24-CA2A-629F-9004-A309AC4A119A}"/>
              </a:ext>
            </a:extLst>
          </p:cNvPr>
          <p:cNvGrpSpPr/>
          <p:nvPr/>
        </p:nvGrpSpPr>
        <p:grpSpPr>
          <a:xfrm>
            <a:off x="4177358" y="946454"/>
            <a:ext cx="4584605" cy="2289898"/>
            <a:chOff x="4177358" y="946454"/>
            <a:chExt cx="4584605" cy="2289898"/>
          </a:xfrm>
        </p:grpSpPr>
        <p:grpSp>
          <p:nvGrpSpPr>
            <p:cNvPr id="3" name="グループ化 2">
              <a:extLst>
                <a:ext uri="{FF2B5EF4-FFF2-40B4-BE49-F238E27FC236}">
                  <a16:creationId xmlns:a16="http://schemas.microsoft.com/office/drawing/2014/main" id="{A8E61C29-C7E9-B58B-0342-1F487331196E}"/>
                </a:ext>
              </a:extLst>
            </p:cNvPr>
            <p:cNvGrpSpPr/>
            <p:nvPr/>
          </p:nvGrpSpPr>
          <p:grpSpPr>
            <a:xfrm>
              <a:off x="6484380" y="2051577"/>
              <a:ext cx="1754399" cy="1099483"/>
              <a:chOff x="4242619" y="4044569"/>
              <a:chExt cx="2621007" cy="1777111"/>
            </a:xfrm>
          </p:grpSpPr>
          <p:sp>
            <p:nvSpPr>
              <p:cNvPr id="4" name="楕円 83">
                <a:extLst>
                  <a:ext uri="{FF2B5EF4-FFF2-40B4-BE49-F238E27FC236}">
                    <a16:creationId xmlns:a16="http://schemas.microsoft.com/office/drawing/2014/main" id="{E479369B-CD9A-F0DF-2E74-6EF87648A354}"/>
                  </a:ext>
                </a:extLst>
              </p:cNvPr>
              <p:cNvSpPr/>
              <p:nvPr/>
            </p:nvSpPr>
            <p:spPr>
              <a:xfrm>
                <a:off x="5094399" y="4543285"/>
                <a:ext cx="859084" cy="859084"/>
              </a:xfrm>
              <a:prstGeom prst="ellipse">
                <a:avLst/>
              </a:prstGeom>
              <a:no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ＭＳ Ｐゴシック"/>
                </a:endParaRPr>
              </a:p>
            </p:txBody>
          </p:sp>
          <p:cxnSp>
            <p:nvCxnSpPr>
              <p:cNvPr id="5" name="直線矢印コネクタ 4">
                <a:extLst>
                  <a:ext uri="{FF2B5EF4-FFF2-40B4-BE49-F238E27FC236}">
                    <a16:creationId xmlns:a16="http://schemas.microsoft.com/office/drawing/2014/main" id="{2C26CC41-7C06-DBB6-9823-1B079628DD6A}"/>
                  </a:ext>
                </a:extLst>
              </p:cNvPr>
              <p:cNvCxnSpPr>
                <a:cxnSpLocks/>
                <a:endCxn id="4" idx="1"/>
              </p:cNvCxnSpPr>
              <p:nvPr/>
            </p:nvCxnSpPr>
            <p:spPr>
              <a:xfrm>
                <a:off x="4250685" y="4044569"/>
                <a:ext cx="969524" cy="624526"/>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a:extLst>
                  <a:ext uri="{FF2B5EF4-FFF2-40B4-BE49-F238E27FC236}">
                    <a16:creationId xmlns:a16="http://schemas.microsoft.com/office/drawing/2014/main" id="{3DF8031B-4990-CBC1-9EA4-DAC2D86189B1}"/>
                  </a:ext>
                </a:extLst>
              </p:cNvPr>
              <p:cNvCxnSpPr>
                <a:endCxn id="4" idx="2"/>
              </p:cNvCxnSpPr>
              <p:nvPr/>
            </p:nvCxnSpPr>
            <p:spPr>
              <a:xfrm>
                <a:off x="4242619" y="4972827"/>
                <a:ext cx="85178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 name="直線矢印コネクタ 6">
                <a:extLst>
                  <a:ext uri="{FF2B5EF4-FFF2-40B4-BE49-F238E27FC236}">
                    <a16:creationId xmlns:a16="http://schemas.microsoft.com/office/drawing/2014/main" id="{37FCB388-FC5E-0A77-9ACE-F5736437D333}"/>
                  </a:ext>
                </a:extLst>
              </p:cNvPr>
              <p:cNvCxnSpPr>
                <a:cxnSpLocks/>
                <a:endCxn id="4" idx="3"/>
              </p:cNvCxnSpPr>
              <p:nvPr/>
            </p:nvCxnSpPr>
            <p:spPr>
              <a:xfrm flipV="1">
                <a:off x="4305697" y="5276559"/>
                <a:ext cx="914512" cy="545121"/>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8" name="直線コネクタ 7">
                <a:extLst>
                  <a:ext uri="{FF2B5EF4-FFF2-40B4-BE49-F238E27FC236}">
                    <a16:creationId xmlns:a16="http://schemas.microsoft.com/office/drawing/2014/main" id="{93EB30D3-1C3B-5752-720D-DA83717795E5}"/>
                  </a:ext>
                </a:extLst>
              </p:cNvPr>
              <p:cNvCxnSpPr>
                <a:stCxn id="4" idx="0"/>
                <a:endCxn id="4" idx="4"/>
              </p:cNvCxnSpPr>
              <p:nvPr/>
            </p:nvCxnSpPr>
            <p:spPr>
              <a:xfrm>
                <a:off x="5523941" y="4543285"/>
                <a:ext cx="0" cy="859084"/>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直線矢印コネクタ 8">
                <a:extLst>
                  <a:ext uri="{FF2B5EF4-FFF2-40B4-BE49-F238E27FC236}">
                    <a16:creationId xmlns:a16="http://schemas.microsoft.com/office/drawing/2014/main" id="{60B79867-89CB-19EC-5905-A6052550D2C5}"/>
                  </a:ext>
                </a:extLst>
              </p:cNvPr>
              <p:cNvCxnSpPr>
                <a:stCxn id="4" idx="6"/>
              </p:cNvCxnSpPr>
              <p:nvPr/>
            </p:nvCxnSpPr>
            <p:spPr>
              <a:xfrm>
                <a:off x="5953482" y="4972827"/>
                <a:ext cx="30837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テキスト ボックス 9">
                <a:extLst>
                  <a:ext uri="{FF2B5EF4-FFF2-40B4-BE49-F238E27FC236}">
                    <a16:creationId xmlns:a16="http://schemas.microsoft.com/office/drawing/2014/main" id="{874214EC-87F8-5019-38D0-87127B8FD2D1}"/>
                  </a:ext>
                </a:extLst>
              </p:cNvPr>
              <p:cNvSpPr txBox="1"/>
              <p:nvPr/>
            </p:nvSpPr>
            <p:spPr>
              <a:xfrm>
                <a:off x="5001081" y="4648491"/>
                <a:ext cx="648669" cy="648668"/>
              </a:xfrm>
              <a:prstGeom prst="rect">
                <a:avLst/>
              </a:prstGeom>
              <a:noFill/>
            </p:spPr>
            <p:txBody>
              <a:bodyPr wrap="none" rtlCol="0" anchor="ctr">
                <a:noAutofit/>
              </a:bodyPr>
              <a:lstStyle/>
              <a:p>
                <a:pPr algn="ctr"/>
                <a:r>
                  <a:rPr kumimoji="1" lang="en-US" altLang="ja-JP" sz="3200" dirty="0">
                    <a:solidFill>
                      <a:schemeClr val="tx2"/>
                    </a:solidFill>
                    <a:latin typeface="Bodoni MT Black" panose="02070A03080606020203" pitchFamily="18" charset="0"/>
                  </a:rPr>
                  <a:t>Σ</a:t>
                </a:r>
                <a:endParaRPr kumimoji="1" lang="ja-JP" altLang="en-US" sz="3200" dirty="0">
                  <a:solidFill>
                    <a:schemeClr val="tx2"/>
                  </a:solidFill>
                  <a:latin typeface="Bodoni MT Black" panose="02070A03080606020203" pitchFamily="18" charset="0"/>
                </a:endParaRPr>
              </a:p>
            </p:txBody>
          </p:sp>
          <p:sp>
            <p:nvSpPr>
              <p:cNvPr id="11" name="テキスト ボックス 10">
                <a:extLst>
                  <a:ext uri="{FF2B5EF4-FFF2-40B4-BE49-F238E27FC236}">
                    <a16:creationId xmlns:a16="http://schemas.microsoft.com/office/drawing/2014/main" id="{914D7540-1C1A-7B84-5B8F-7C024CC0EFAD}"/>
                  </a:ext>
                </a:extLst>
              </p:cNvPr>
              <p:cNvSpPr txBox="1"/>
              <p:nvPr/>
            </p:nvSpPr>
            <p:spPr>
              <a:xfrm>
                <a:off x="5402775" y="4543083"/>
                <a:ext cx="648669" cy="648668"/>
              </a:xfrm>
              <a:prstGeom prst="rect">
                <a:avLst/>
              </a:prstGeom>
              <a:noFill/>
            </p:spPr>
            <p:txBody>
              <a:bodyPr wrap="none" rtlCol="0" anchor="ctr">
                <a:noAutofit/>
              </a:bodyPr>
              <a:lstStyle/>
              <a:p>
                <a:pPr algn="ctr"/>
                <a:r>
                  <a:rPr kumimoji="1" lang="en-US" altLang="ja-JP" sz="3200" dirty="0">
                    <a:solidFill>
                      <a:schemeClr val="tx2"/>
                    </a:solidFill>
                    <a:latin typeface="Bodoni MT Black" panose="02070A03080606020203" pitchFamily="18" charset="0"/>
                  </a:rPr>
                  <a:t>φ</a:t>
                </a:r>
                <a:endParaRPr kumimoji="1" lang="ja-JP" altLang="en-US" sz="3200" dirty="0">
                  <a:solidFill>
                    <a:schemeClr val="tx2"/>
                  </a:solidFill>
                  <a:latin typeface="Bodoni MT Black" panose="02070A03080606020203" pitchFamily="18" charset="0"/>
                </a:endParaRPr>
              </a:p>
            </p:txBody>
          </p:sp>
          <p:cxnSp>
            <p:nvCxnSpPr>
              <p:cNvPr id="12" name="直線矢印コネクタ 11">
                <a:extLst>
                  <a:ext uri="{FF2B5EF4-FFF2-40B4-BE49-F238E27FC236}">
                    <a16:creationId xmlns:a16="http://schemas.microsoft.com/office/drawing/2014/main" id="{AC52A040-13B8-6902-8B6A-675C764350D6}"/>
                  </a:ext>
                </a:extLst>
              </p:cNvPr>
              <p:cNvCxnSpPr/>
              <p:nvPr/>
            </p:nvCxnSpPr>
            <p:spPr>
              <a:xfrm flipV="1">
                <a:off x="6261859" y="4415862"/>
                <a:ext cx="596069" cy="556964"/>
              </a:xfrm>
              <a:prstGeom prst="straightConnector1">
                <a:avLst/>
              </a:prstGeom>
              <a:ln cap="rnd">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13" name="直線矢印コネクタ 12">
                <a:extLst>
                  <a:ext uri="{FF2B5EF4-FFF2-40B4-BE49-F238E27FC236}">
                    <a16:creationId xmlns:a16="http://schemas.microsoft.com/office/drawing/2014/main" id="{92F697A8-E3C2-A788-1B85-5D623CAD75E8}"/>
                  </a:ext>
                </a:extLst>
              </p:cNvPr>
              <p:cNvCxnSpPr/>
              <p:nvPr/>
            </p:nvCxnSpPr>
            <p:spPr>
              <a:xfrm>
                <a:off x="6261859" y="4972826"/>
                <a:ext cx="601767" cy="0"/>
              </a:xfrm>
              <a:prstGeom prst="straightConnector1">
                <a:avLst/>
              </a:prstGeom>
              <a:ln cap="rnd">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14" name="直線矢印コネクタ 13">
                <a:extLst>
                  <a:ext uri="{FF2B5EF4-FFF2-40B4-BE49-F238E27FC236}">
                    <a16:creationId xmlns:a16="http://schemas.microsoft.com/office/drawing/2014/main" id="{70ADC5C6-D9F8-096E-B43D-988C4FBC936D}"/>
                  </a:ext>
                </a:extLst>
              </p:cNvPr>
              <p:cNvCxnSpPr/>
              <p:nvPr/>
            </p:nvCxnSpPr>
            <p:spPr>
              <a:xfrm>
                <a:off x="6267557" y="4972826"/>
                <a:ext cx="596069" cy="556962"/>
              </a:xfrm>
              <a:prstGeom prst="straightConnector1">
                <a:avLst/>
              </a:prstGeom>
              <a:ln cap="rnd">
                <a:prstDash val="sysDash"/>
                <a:tailEnd type="triangle"/>
              </a:ln>
            </p:spPr>
            <p:style>
              <a:lnRef idx="2">
                <a:schemeClr val="accent1"/>
              </a:lnRef>
              <a:fillRef idx="0">
                <a:schemeClr val="accent1"/>
              </a:fillRef>
              <a:effectRef idx="1">
                <a:schemeClr val="accent1"/>
              </a:effectRef>
              <a:fontRef idx="minor">
                <a:schemeClr val="tx1"/>
              </a:fontRef>
            </p:style>
          </p:cxnSp>
        </p:grpSp>
        <p:sp>
          <p:nvSpPr>
            <p:cNvPr id="32" name="正方形/長方形 31">
              <a:extLst>
                <a:ext uri="{FF2B5EF4-FFF2-40B4-BE49-F238E27FC236}">
                  <a16:creationId xmlns:a16="http://schemas.microsoft.com/office/drawing/2014/main" id="{71A7D2A3-FDBC-0158-EC18-5D91709F67D7}"/>
                </a:ext>
              </a:extLst>
            </p:cNvPr>
            <p:cNvSpPr/>
            <p:nvPr/>
          </p:nvSpPr>
          <p:spPr>
            <a:xfrm>
              <a:off x="4177358" y="1809907"/>
              <a:ext cx="1137058" cy="693337"/>
            </a:xfrm>
            <a:prstGeom prst="rect">
              <a:avLst/>
            </a:prstGeom>
            <a:noFill/>
            <a:ln>
              <a:solidFill>
                <a:srgbClr val="0432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3864D412-0A27-B542-013A-B94DA36115E7}"/>
                </a:ext>
              </a:extLst>
            </p:cNvPr>
            <p:cNvSpPr/>
            <p:nvPr/>
          </p:nvSpPr>
          <p:spPr>
            <a:xfrm>
              <a:off x="6098925" y="1684779"/>
              <a:ext cx="2525310" cy="1551573"/>
            </a:xfrm>
            <a:prstGeom prst="rect">
              <a:avLst/>
            </a:prstGeom>
            <a:noFill/>
            <a:ln>
              <a:solidFill>
                <a:srgbClr val="0432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4" name="直線矢印コネクタ 33">
              <a:extLst>
                <a:ext uri="{FF2B5EF4-FFF2-40B4-BE49-F238E27FC236}">
                  <a16:creationId xmlns:a16="http://schemas.microsoft.com/office/drawing/2014/main" id="{D3B5022A-1354-CC45-7A95-1D7F13F76231}"/>
                </a:ext>
              </a:extLst>
            </p:cNvPr>
            <p:cNvCxnSpPr>
              <a:cxnSpLocks/>
              <a:stCxn id="32" idx="3"/>
              <a:endCxn id="33" idx="1"/>
            </p:cNvCxnSpPr>
            <p:nvPr/>
          </p:nvCxnSpPr>
          <p:spPr>
            <a:xfrm>
              <a:off x="5314416" y="2156576"/>
              <a:ext cx="784509" cy="303990"/>
            </a:xfrm>
            <a:prstGeom prst="straightConnector1">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sp>
          <p:nvSpPr>
            <p:cNvPr id="40" name="テキスト ボックス 39">
              <a:extLst>
                <a:ext uri="{FF2B5EF4-FFF2-40B4-BE49-F238E27FC236}">
                  <a16:creationId xmlns:a16="http://schemas.microsoft.com/office/drawing/2014/main" id="{7ED97927-19B5-8673-A14E-9985AAC9D160}"/>
                </a:ext>
              </a:extLst>
            </p:cNvPr>
            <p:cNvSpPr txBox="1"/>
            <p:nvPr/>
          </p:nvSpPr>
          <p:spPr>
            <a:xfrm>
              <a:off x="5961196" y="946454"/>
              <a:ext cx="2800767" cy="707886"/>
            </a:xfrm>
            <a:prstGeom prst="rect">
              <a:avLst/>
            </a:prstGeom>
            <a:noFill/>
          </p:spPr>
          <p:txBody>
            <a:bodyPr wrap="none" rtlCol="0">
              <a:spAutoFit/>
            </a:bodyPr>
            <a:lstStyle/>
            <a:p>
              <a:pPr algn="ctr"/>
              <a:r>
                <a:rPr kumimoji="1" lang="ja-JP" altLang="en-US" sz="2800">
                  <a:latin typeface="Meiryo" panose="020B0604030504040204" pitchFamily="34" charset="-128"/>
                  <a:ea typeface="Meiryo" panose="020B0604030504040204" pitchFamily="34" charset="-128"/>
                </a:rPr>
                <a:t>人工ニューロン</a:t>
              </a:r>
              <a:endParaRPr kumimoji="1" lang="en-US" altLang="ja-JP" sz="2800" dirty="0">
                <a:latin typeface="Meiryo" panose="020B0604030504040204" pitchFamily="34" charset="-128"/>
                <a:ea typeface="Meiryo" panose="020B0604030504040204" pitchFamily="34" charset="-128"/>
              </a:endParaRPr>
            </a:p>
            <a:p>
              <a:pPr algn="ctr"/>
              <a:r>
                <a:rPr kumimoji="1" lang="ja-JP" altLang="en-US" sz="1200">
                  <a:latin typeface="Meiryo" panose="020B0604030504040204" pitchFamily="34" charset="-128"/>
                  <a:ea typeface="Meiryo" panose="020B0604030504040204" pitchFamily="34" charset="-128"/>
                </a:rPr>
                <a:t>脳神経</a:t>
              </a:r>
              <a:r>
                <a:rPr lang="ja-JP" altLang="en-US" sz="1200">
                  <a:latin typeface="Meiryo" panose="020B0604030504040204" pitchFamily="34" charset="-128"/>
                  <a:ea typeface="Meiryo" panose="020B0604030504040204" pitchFamily="34" charset="-128"/>
                </a:rPr>
                <a:t>細胞を模した数理モデル</a:t>
              </a:r>
              <a:endParaRPr kumimoji="1" lang="en-US" altLang="ja-JP" sz="1200" dirty="0">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4935DA43-2D29-F65A-39E5-D47309C87122}"/>
                </a:ext>
              </a:extLst>
            </p:cNvPr>
            <p:cNvSpPr txBox="1"/>
            <p:nvPr/>
          </p:nvSpPr>
          <p:spPr>
            <a:xfrm>
              <a:off x="6174104" y="2064563"/>
              <a:ext cx="369332" cy="1062217"/>
            </a:xfrm>
            <a:prstGeom prst="rect">
              <a:avLst/>
            </a:prstGeom>
            <a:noFill/>
          </p:spPr>
          <p:txBody>
            <a:bodyPr vert="eaVert" wrap="square" rtlCol="0">
              <a:spAutoFit/>
            </a:bodyPr>
            <a:lstStyle/>
            <a:p>
              <a:pPr algn="ctr"/>
              <a:r>
                <a:rPr kumimoji="1" lang="ja-JP" altLang="en-US" sz="1200">
                  <a:solidFill>
                    <a:srgbClr val="0070C0"/>
                  </a:solidFill>
                  <a:latin typeface="Meiryo" charset="-128"/>
                  <a:ea typeface="Meiryo" charset="-128"/>
                  <a:cs typeface="Meiryo" charset="-128"/>
                </a:rPr>
                <a:t>入力</a:t>
              </a:r>
              <a:endParaRPr kumimoji="1" lang="ja-JP" altLang="en-US" sz="1200" dirty="0">
                <a:solidFill>
                  <a:srgbClr val="0070C0"/>
                </a:solidFill>
                <a:latin typeface="Meiryo" charset="-128"/>
                <a:ea typeface="Meiryo" charset="-128"/>
                <a:cs typeface="Meiryo" charset="-128"/>
              </a:endParaRPr>
            </a:p>
          </p:txBody>
        </p:sp>
        <p:sp>
          <p:nvSpPr>
            <p:cNvPr id="16" name="テキスト ボックス 15">
              <a:extLst>
                <a:ext uri="{FF2B5EF4-FFF2-40B4-BE49-F238E27FC236}">
                  <a16:creationId xmlns:a16="http://schemas.microsoft.com/office/drawing/2014/main" id="{5B695A78-9ECE-B2A2-62E9-044D0431CFB0}"/>
                </a:ext>
              </a:extLst>
            </p:cNvPr>
            <p:cNvSpPr txBox="1"/>
            <p:nvPr/>
          </p:nvSpPr>
          <p:spPr>
            <a:xfrm>
              <a:off x="8189069" y="2064563"/>
              <a:ext cx="369332" cy="1062217"/>
            </a:xfrm>
            <a:prstGeom prst="rect">
              <a:avLst/>
            </a:prstGeom>
            <a:noFill/>
          </p:spPr>
          <p:txBody>
            <a:bodyPr vert="eaVert" wrap="square" rtlCol="0">
              <a:spAutoFit/>
            </a:bodyPr>
            <a:lstStyle/>
            <a:p>
              <a:pPr algn="ctr"/>
              <a:r>
                <a:rPr kumimoji="1" lang="ja-JP" altLang="en-US" sz="1200">
                  <a:solidFill>
                    <a:schemeClr val="accent3">
                      <a:lumMod val="75000"/>
                    </a:schemeClr>
                  </a:solidFill>
                  <a:latin typeface="Meiryo" charset="-128"/>
                  <a:ea typeface="Meiryo" charset="-128"/>
                  <a:cs typeface="Meiryo" charset="-128"/>
                </a:rPr>
                <a:t>出力</a:t>
              </a:r>
              <a:endParaRPr kumimoji="1" lang="ja-JP" altLang="en-US" sz="1200" dirty="0">
                <a:solidFill>
                  <a:schemeClr val="accent3">
                    <a:lumMod val="75000"/>
                  </a:schemeClr>
                </a:solidFill>
                <a:latin typeface="Meiryo" charset="-128"/>
                <a:ea typeface="Meiryo" charset="-128"/>
                <a:cs typeface="Meiryo" charset="-128"/>
              </a:endParaRPr>
            </a:p>
          </p:txBody>
        </p:sp>
        <p:sp>
          <p:nvSpPr>
            <p:cNvPr id="17" name="テキスト ボックス 16">
              <a:extLst>
                <a:ext uri="{FF2B5EF4-FFF2-40B4-BE49-F238E27FC236}">
                  <a16:creationId xmlns:a16="http://schemas.microsoft.com/office/drawing/2014/main" id="{8C84C637-09E0-5983-470B-1FBF17B9C6B5}"/>
                </a:ext>
              </a:extLst>
            </p:cNvPr>
            <p:cNvSpPr txBox="1"/>
            <p:nvPr/>
          </p:nvSpPr>
          <p:spPr>
            <a:xfrm>
              <a:off x="6200065" y="1762441"/>
              <a:ext cx="2283962" cy="230832"/>
            </a:xfrm>
            <a:prstGeom prst="rect">
              <a:avLst/>
            </a:prstGeom>
            <a:noFill/>
          </p:spPr>
          <p:txBody>
            <a:bodyPr wrap="square" rtlCol="0">
              <a:spAutoFit/>
            </a:bodyPr>
            <a:lstStyle/>
            <a:p>
              <a:pPr algn="ctr"/>
              <a:r>
                <a:rPr kumimoji="1" lang="ja-JP" altLang="en-US" sz="900">
                  <a:solidFill>
                    <a:srgbClr val="0070C0"/>
                  </a:solidFill>
                  <a:latin typeface="Meiryo" charset="-128"/>
                  <a:ea typeface="Meiryo" charset="-128"/>
                  <a:cs typeface="Meiryo" charset="-128"/>
                </a:rPr>
                <a:t>入力の総和が一定の値を超えたとき出力</a:t>
              </a:r>
              <a:endParaRPr kumimoji="1" lang="ja-JP" altLang="en-US" sz="900" dirty="0">
                <a:solidFill>
                  <a:srgbClr val="0070C0"/>
                </a:solidFill>
                <a:latin typeface="Meiryo" charset="-128"/>
                <a:ea typeface="Meiryo" charset="-128"/>
                <a:cs typeface="Meiryo" charset="-128"/>
              </a:endParaRPr>
            </a:p>
          </p:txBody>
        </p:sp>
      </p:grpSp>
    </p:spTree>
    <p:extLst>
      <p:ext uri="{BB962C8B-B14F-4D97-AF65-F5344CB8AC3E}">
        <p14:creationId xmlns:p14="http://schemas.microsoft.com/office/powerpoint/2010/main" val="61925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right)">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a:t>ディープラーニング</a:t>
            </a:r>
            <a:r>
              <a:rPr lang="ja-JP" altLang="en-US"/>
              <a:t>とは</a:t>
            </a:r>
            <a:endParaRPr kumimoji="1" lang="ja-JP" altLang="en-US" dirty="0"/>
          </a:p>
        </p:txBody>
      </p:sp>
      <p:sp>
        <p:nvSpPr>
          <p:cNvPr id="6" name="正方形/長方形 5"/>
          <p:cNvSpPr/>
          <p:nvPr/>
        </p:nvSpPr>
        <p:spPr>
          <a:xfrm>
            <a:off x="4619789" y="5374192"/>
            <a:ext cx="1231899" cy="500126"/>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線から輪郭</a:t>
            </a:r>
          </a:p>
        </p:txBody>
      </p:sp>
      <p:sp>
        <p:nvSpPr>
          <p:cNvPr id="7" name="正方形/長方形 6"/>
          <p:cNvSpPr/>
          <p:nvPr/>
        </p:nvSpPr>
        <p:spPr>
          <a:xfrm>
            <a:off x="6030261" y="5374192"/>
            <a:ext cx="1231899" cy="500126"/>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輪郭から部分</a:t>
            </a:r>
          </a:p>
        </p:txBody>
      </p:sp>
      <p:sp>
        <p:nvSpPr>
          <p:cNvPr id="9" name="右矢印 8"/>
          <p:cNvSpPr/>
          <p:nvPr/>
        </p:nvSpPr>
        <p:spPr>
          <a:xfrm>
            <a:off x="5734965" y="5444042"/>
            <a:ext cx="396874" cy="385097"/>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3198600" y="5374192"/>
            <a:ext cx="1231899" cy="500126"/>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点から線</a:t>
            </a:r>
          </a:p>
        </p:txBody>
      </p:sp>
      <p:sp>
        <p:nvSpPr>
          <p:cNvPr id="11" name="右矢印 10"/>
          <p:cNvSpPr/>
          <p:nvPr/>
        </p:nvSpPr>
        <p:spPr>
          <a:xfrm>
            <a:off x="4316556" y="5444042"/>
            <a:ext cx="396874" cy="385097"/>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1792096" y="5374192"/>
            <a:ext cx="1231899" cy="500126"/>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画素入力</a:t>
            </a:r>
          </a:p>
        </p:txBody>
      </p:sp>
      <p:sp>
        <p:nvSpPr>
          <p:cNvPr id="8" name="右矢印 7"/>
          <p:cNvSpPr/>
          <p:nvPr/>
        </p:nvSpPr>
        <p:spPr>
          <a:xfrm>
            <a:off x="2901319" y="5444042"/>
            <a:ext cx="396874" cy="385097"/>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7442343" y="5374192"/>
            <a:ext cx="1231899" cy="500126"/>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部分から全体</a:t>
            </a:r>
          </a:p>
        </p:txBody>
      </p:sp>
      <p:sp>
        <p:nvSpPr>
          <p:cNvPr id="14" name="右矢印 13"/>
          <p:cNvSpPr/>
          <p:nvPr/>
        </p:nvSpPr>
        <p:spPr>
          <a:xfrm>
            <a:off x="7139110" y="5444042"/>
            <a:ext cx="396874" cy="385097"/>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 name="図 3" descr="DeepNetwork.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92096" y="1235345"/>
            <a:ext cx="6882146" cy="4138847"/>
          </a:xfrm>
          <a:prstGeom prst="rect">
            <a:avLst/>
          </a:prstGeom>
        </p:spPr>
      </p:pic>
      <p:sp>
        <p:nvSpPr>
          <p:cNvPr id="19" name="正方形/長方形 18"/>
          <p:cNvSpPr/>
          <p:nvPr/>
        </p:nvSpPr>
        <p:spPr>
          <a:xfrm>
            <a:off x="3298193" y="1235345"/>
            <a:ext cx="5615407" cy="1225551"/>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 name="図 14" descr="スクリーンショット 2014-09-16 18.36.39.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95497" y="1438546"/>
            <a:ext cx="1678745" cy="1022350"/>
          </a:xfrm>
          <a:prstGeom prst="rect">
            <a:avLst/>
          </a:prstGeom>
        </p:spPr>
      </p:pic>
      <p:pic>
        <p:nvPicPr>
          <p:cNvPr id="16" name="図 15" descr="スクリーンショット 2014-09-16 18.36.53.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95099" y="1438547"/>
            <a:ext cx="1767557" cy="1022350"/>
          </a:xfrm>
          <a:prstGeom prst="rect">
            <a:avLst/>
          </a:prstGeom>
        </p:spPr>
      </p:pic>
      <p:pic>
        <p:nvPicPr>
          <p:cNvPr id="17" name="図 16" descr="スクリーンショット 2014-09-16 18.37.04.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789378" y="1438545"/>
            <a:ext cx="1777497" cy="1022351"/>
          </a:xfrm>
          <a:prstGeom prst="rect">
            <a:avLst/>
          </a:prstGeom>
        </p:spPr>
      </p:pic>
      <p:sp>
        <p:nvSpPr>
          <p:cNvPr id="20" name="正方形/長方形 19"/>
          <p:cNvSpPr/>
          <p:nvPr/>
        </p:nvSpPr>
        <p:spPr>
          <a:xfrm>
            <a:off x="5922750" y="4156346"/>
            <a:ext cx="361950" cy="1073150"/>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6131839" y="4219846"/>
            <a:ext cx="2781761" cy="1154346"/>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ＭＳ Ｐゴシック"/>
                <a:ea typeface="ＭＳ Ｐゴシック"/>
                <a:cs typeface="ＭＳ Ｐゴシック"/>
              </a:rPr>
              <a:t>改装を重ねるごとに</a:t>
            </a:r>
            <a:endParaRPr kumimoji="1" lang="ja-JP" altLang="en-US" sz="1200" dirty="0">
              <a:solidFill>
                <a:srgbClr val="FFFFFF"/>
              </a:solidFill>
              <a:latin typeface="ＭＳ Ｐゴシック"/>
              <a:ea typeface="ＭＳ Ｐゴシック"/>
              <a:cs typeface="ＭＳ Ｐゴシック"/>
            </a:endParaRPr>
          </a:p>
        </p:txBody>
      </p:sp>
      <p:sp>
        <p:nvSpPr>
          <p:cNvPr id="22" name="円/楕円 21"/>
          <p:cNvSpPr/>
          <p:nvPr/>
        </p:nvSpPr>
        <p:spPr>
          <a:xfrm>
            <a:off x="7719800" y="3438796"/>
            <a:ext cx="203200" cy="190500"/>
          </a:xfrm>
          <a:prstGeom prst="ellipse">
            <a:avLst/>
          </a:prstGeom>
          <a:solidFill>
            <a:srgbClr val="FF6600"/>
          </a:solidFill>
          <a:ln w="12700"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ln>
                <a:solidFill>
                  <a:srgbClr val="000000"/>
                </a:solidFill>
              </a:ln>
              <a:solidFill>
                <a:srgbClr val="FF6600"/>
              </a:solidFill>
              <a:latin typeface="ＭＳ Ｐゴシック"/>
              <a:ea typeface="ＭＳ Ｐゴシック"/>
              <a:cs typeface="ＭＳ Ｐゴシック"/>
            </a:endParaRPr>
          </a:p>
        </p:txBody>
      </p:sp>
      <p:cxnSp>
        <p:nvCxnSpPr>
          <p:cNvPr id="24" name="曲線コネクタ 23"/>
          <p:cNvCxnSpPr>
            <a:endCxn id="22" idx="0"/>
          </p:cNvCxnSpPr>
          <p:nvPr/>
        </p:nvCxnSpPr>
        <p:spPr>
          <a:xfrm rot="5400000">
            <a:off x="7440401" y="2841896"/>
            <a:ext cx="977900" cy="215901"/>
          </a:xfrm>
          <a:prstGeom prst="curvedConnector3">
            <a:avLst/>
          </a:prstGeom>
          <a:ln w="38100" cmpd="sng">
            <a:solidFill>
              <a:srgbClr val="FF66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7" name="円/楕円 26"/>
          <p:cNvSpPr/>
          <p:nvPr/>
        </p:nvSpPr>
        <p:spPr>
          <a:xfrm>
            <a:off x="5986248" y="3953146"/>
            <a:ext cx="203200" cy="190500"/>
          </a:xfrm>
          <a:prstGeom prst="ellipse">
            <a:avLst/>
          </a:prstGeom>
          <a:solidFill>
            <a:schemeClr val="bg1">
              <a:lumMod val="85000"/>
            </a:schemeClr>
          </a:solidFill>
          <a:ln w="12700"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ln>
                <a:solidFill>
                  <a:srgbClr val="000000"/>
                </a:solidFill>
              </a:ln>
              <a:solidFill>
                <a:srgbClr val="FF6600"/>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17D201EF-1480-D9EB-D18A-2F753A58C0D0}"/>
              </a:ext>
            </a:extLst>
          </p:cNvPr>
          <p:cNvSpPr txBox="1"/>
          <p:nvPr/>
        </p:nvSpPr>
        <p:spPr>
          <a:xfrm>
            <a:off x="6493788" y="4427687"/>
            <a:ext cx="2207575" cy="523220"/>
          </a:xfrm>
          <a:prstGeom prst="rect">
            <a:avLst/>
          </a:prstGeom>
          <a:noFill/>
        </p:spPr>
        <p:txBody>
          <a:bodyPr wrap="square" rtlCol="0">
            <a:spAutoFit/>
          </a:bodyPr>
          <a:lstStyle/>
          <a:p>
            <a:pPr algn="r"/>
            <a:r>
              <a:rPr lang="ja-JP" altLang="en-US" sz="1400" b="0" i="0">
                <a:solidFill>
                  <a:srgbClr val="000000"/>
                </a:solidFill>
                <a:effectLst/>
                <a:latin typeface="Meiryo" panose="020B0604030504040204" pitchFamily="34" charset="-128"/>
                <a:ea typeface="Meiryo" panose="020B0604030504040204" pitchFamily="34" charset="-128"/>
              </a:rPr>
              <a:t>層を増やせば増やすほど</a:t>
            </a:r>
            <a:endParaRPr lang="en-US" altLang="ja-JP" sz="1400" b="0" i="0" dirty="0">
              <a:solidFill>
                <a:srgbClr val="000000"/>
              </a:solidFill>
              <a:effectLst/>
              <a:latin typeface="Meiryo" panose="020B0604030504040204" pitchFamily="34" charset="-128"/>
              <a:ea typeface="Meiryo" panose="020B0604030504040204" pitchFamily="34" charset="-128"/>
            </a:endParaRPr>
          </a:p>
          <a:p>
            <a:pPr algn="r"/>
            <a:r>
              <a:rPr lang="ja-JP" altLang="en-US" sz="1400" b="0" i="0">
                <a:solidFill>
                  <a:srgbClr val="000000"/>
                </a:solidFill>
                <a:effectLst/>
                <a:latin typeface="Meiryo" panose="020B0604030504040204" pitchFamily="34" charset="-128"/>
                <a:ea typeface="Meiryo" panose="020B0604030504040204" pitchFamily="34" charset="-128"/>
              </a:rPr>
              <a:t>認識精度を高められる</a:t>
            </a:r>
            <a:endParaRPr kumimoji="1" lang="ja-JP" altLang="en-US" sz="1400"/>
          </a:p>
        </p:txBody>
      </p:sp>
      <p:pic>
        <p:nvPicPr>
          <p:cNvPr id="1026" name="Picture 2" descr="ピクセルが集まって画像をつくる">
            <a:extLst>
              <a:ext uri="{FF2B5EF4-FFF2-40B4-BE49-F238E27FC236}">
                <a16:creationId xmlns:a16="http://schemas.microsoft.com/office/drawing/2014/main" id="{DEF9D74C-D2D5-57E0-FE34-18309076A0F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53597" y="1428778"/>
            <a:ext cx="1384353" cy="951742"/>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曲線コネクタ 33">
            <a:extLst>
              <a:ext uri="{FF2B5EF4-FFF2-40B4-BE49-F238E27FC236}">
                <a16:creationId xmlns:a16="http://schemas.microsoft.com/office/drawing/2014/main" id="{8C421C98-EBB2-4C3D-DD08-5E0F45C9CF24}"/>
              </a:ext>
            </a:extLst>
          </p:cNvPr>
          <p:cNvCxnSpPr>
            <a:cxnSpLocks/>
            <a:stCxn id="1026" idx="3"/>
            <a:endCxn id="42" idx="0"/>
          </p:cNvCxnSpPr>
          <p:nvPr/>
        </p:nvCxnSpPr>
        <p:spPr>
          <a:xfrm>
            <a:off x="1837950" y="1904649"/>
            <a:ext cx="261523" cy="214005"/>
          </a:xfrm>
          <a:prstGeom prst="curved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2" name="円/楕円 41">
            <a:extLst>
              <a:ext uri="{FF2B5EF4-FFF2-40B4-BE49-F238E27FC236}">
                <a16:creationId xmlns:a16="http://schemas.microsoft.com/office/drawing/2014/main" id="{34740E41-614E-0ED1-6645-375E91CE25F2}"/>
              </a:ext>
            </a:extLst>
          </p:cNvPr>
          <p:cNvSpPr/>
          <p:nvPr/>
        </p:nvSpPr>
        <p:spPr>
          <a:xfrm>
            <a:off x="2007834" y="2118654"/>
            <a:ext cx="183278" cy="184781"/>
          </a:xfrm>
          <a:prstGeom prst="ellipse">
            <a:avLst/>
          </a:prstGeom>
          <a:solidFill>
            <a:schemeClr val="accent6">
              <a:lumMod val="75000"/>
            </a:schemeClr>
          </a:solidFill>
          <a:ln w="9525">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AF39EA87-A7AC-6B69-A958-9D19101D80EC}"/>
              </a:ext>
            </a:extLst>
          </p:cNvPr>
          <p:cNvSpPr txBox="1"/>
          <p:nvPr/>
        </p:nvSpPr>
        <p:spPr>
          <a:xfrm>
            <a:off x="1521618" y="2652842"/>
            <a:ext cx="430887" cy="2144177"/>
          </a:xfrm>
          <a:prstGeom prst="rect">
            <a:avLst/>
          </a:prstGeom>
          <a:noFill/>
        </p:spPr>
        <p:txBody>
          <a:bodyPr vert="eaVert" wrap="none" rtlCol="0">
            <a:spAutoFit/>
          </a:bodyPr>
          <a:lstStyle/>
          <a:p>
            <a:pPr algn="ctr"/>
            <a:r>
              <a:rPr kumimoji="1" lang="ja-JP" altLang="en-US" sz="1600">
                <a:solidFill>
                  <a:schemeClr val="accent6">
                    <a:lumMod val="75000"/>
                  </a:schemeClr>
                </a:solidFill>
                <a:latin typeface="Meiryo" panose="020B0604030504040204" pitchFamily="34" charset="-128"/>
                <a:ea typeface="Meiryo" panose="020B0604030504040204" pitchFamily="34" charset="-128"/>
              </a:rPr>
              <a:t>数百万から数千万画素</a:t>
            </a:r>
          </a:p>
        </p:txBody>
      </p:sp>
    </p:spTree>
    <p:extLst>
      <p:ext uri="{BB962C8B-B14F-4D97-AF65-F5344CB8AC3E}">
        <p14:creationId xmlns:p14="http://schemas.microsoft.com/office/powerpoint/2010/main" val="9712334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正方形/長方形 253"/>
          <p:cNvSpPr/>
          <p:nvPr/>
        </p:nvSpPr>
        <p:spPr>
          <a:xfrm>
            <a:off x="1553541" y="1029627"/>
            <a:ext cx="691040" cy="223190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5" name="正方形/長方形 254"/>
          <p:cNvSpPr/>
          <p:nvPr/>
        </p:nvSpPr>
        <p:spPr>
          <a:xfrm>
            <a:off x="2441613" y="1024047"/>
            <a:ext cx="4277512" cy="2231901"/>
          </a:xfrm>
          <a:prstGeom prst="rect">
            <a:avLst/>
          </a:prstGeom>
          <a:solidFill>
            <a:srgbClr val="FDEAD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6" name="正方形/長方形 255"/>
          <p:cNvSpPr/>
          <p:nvPr/>
        </p:nvSpPr>
        <p:spPr>
          <a:xfrm>
            <a:off x="6913665" y="1029627"/>
            <a:ext cx="691040" cy="2231901"/>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a:t>ディープラーニングの学習方法</a:t>
            </a:r>
            <a:endParaRPr lang="ja-JP" altLang="en-US" dirty="0"/>
          </a:p>
        </p:txBody>
      </p:sp>
      <p:sp>
        <p:nvSpPr>
          <p:cNvPr id="4" name="円/楕円 3"/>
          <p:cNvSpPr/>
          <p:nvPr/>
        </p:nvSpPr>
        <p:spPr>
          <a:xfrm>
            <a:off x="1772057" y="124530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p:cNvSpPr/>
          <p:nvPr/>
        </p:nvSpPr>
        <p:spPr>
          <a:xfrm>
            <a:off x="1772057" y="160534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p:cNvSpPr/>
          <p:nvPr/>
        </p:nvSpPr>
        <p:spPr>
          <a:xfrm>
            <a:off x="1772057" y="196538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p:cNvSpPr/>
          <p:nvPr/>
        </p:nvSpPr>
        <p:spPr>
          <a:xfrm>
            <a:off x="1772057" y="232542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1772057" y="2685464"/>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円/楕円 9"/>
          <p:cNvSpPr/>
          <p:nvPr/>
        </p:nvSpPr>
        <p:spPr>
          <a:xfrm>
            <a:off x="2636153" y="1424405"/>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円/楕円 10"/>
          <p:cNvSpPr/>
          <p:nvPr/>
        </p:nvSpPr>
        <p:spPr>
          <a:xfrm>
            <a:off x="2636153" y="1784445"/>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楕円 11"/>
          <p:cNvSpPr/>
          <p:nvPr/>
        </p:nvSpPr>
        <p:spPr>
          <a:xfrm>
            <a:off x="2636153" y="2144485"/>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円/楕円 12"/>
          <p:cNvSpPr/>
          <p:nvPr/>
        </p:nvSpPr>
        <p:spPr>
          <a:xfrm>
            <a:off x="2636153" y="2504525"/>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 name="直線矢印コネクタ 14"/>
          <p:cNvCxnSpPr>
            <a:stCxn id="4" idx="6"/>
            <a:endCxn id="10" idx="2"/>
          </p:cNvCxnSpPr>
          <p:nvPr/>
        </p:nvCxnSpPr>
        <p:spPr>
          <a:xfrm>
            <a:off x="2060089" y="1389320"/>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8" name="直線矢印コネクタ 17"/>
          <p:cNvCxnSpPr>
            <a:stCxn id="5" idx="6"/>
            <a:endCxn id="10" idx="2"/>
          </p:cNvCxnSpPr>
          <p:nvPr/>
        </p:nvCxnSpPr>
        <p:spPr>
          <a:xfrm flipV="1">
            <a:off x="2060089" y="1568421"/>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 name="直線矢印コネクタ 20"/>
          <p:cNvCxnSpPr>
            <a:stCxn id="6" idx="6"/>
            <a:endCxn id="10" idx="2"/>
          </p:cNvCxnSpPr>
          <p:nvPr/>
        </p:nvCxnSpPr>
        <p:spPr>
          <a:xfrm flipV="1">
            <a:off x="2060089" y="1568421"/>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 name="直線矢印コネクタ 23"/>
          <p:cNvCxnSpPr>
            <a:stCxn id="7" idx="6"/>
            <a:endCxn id="10" idx="2"/>
          </p:cNvCxnSpPr>
          <p:nvPr/>
        </p:nvCxnSpPr>
        <p:spPr>
          <a:xfrm flipV="1">
            <a:off x="2060089" y="1568421"/>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a:stCxn id="8" idx="6"/>
            <a:endCxn id="10" idx="2"/>
          </p:cNvCxnSpPr>
          <p:nvPr/>
        </p:nvCxnSpPr>
        <p:spPr>
          <a:xfrm flipV="1">
            <a:off x="2060089" y="1568421"/>
            <a:ext cx="576064" cy="126105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 name="直線矢印コネクタ 29"/>
          <p:cNvCxnSpPr>
            <a:stCxn id="4" idx="6"/>
            <a:endCxn id="11" idx="2"/>
          </p:cNvCxnSpPr>
          <p:nvPr/>
        </p:nvCxnSpPr>
        <p:spPr>
          <a:xfrm>
            <a:off x="2060089" y="1389320"/>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 name="直線矢印コネクタ 32"/>
          <p:cNvCxnSpPr>
            <a:stCxn id="4" idx="6"/>
            <a:endCxn id="13" idx="2"/>
          </p:cNvCxnSpPr>
          <p:nvPr/>
        </p:nvCxnSpPr>
        <p:spPr>
          <a:xfrm>
            <a:off x="2060089" y="1389320"/>
            <a:ext cx="576064" cy="125922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 name="直線矢印コネクタ 35"/>
          <p:cNvCxnSpPr>
            <a:stCxn id="4" idx="6"/>
            <a:endCxn id="12" idx="2"/>
          </p:cNvCxnSpPr>
          <p:nvPr/>
        </p:nvCxnSpPr>
        <p:spPr>
          <a:xfrm>
            <a:off x="2060089" y="1389320"/>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1" name="直線矢印コネクタ 40"/>
          <p:cNvCxnSpPr>
            <a:stCxn id="5" idx="6"/>
            <a:endCxn id="11" idx="2"/>
          </p:cNvCxnSpPr>
          <p:nvPr/>
        </p:nvCxnSpPr>
        <p:spPr>
          <a:xfrm>
            <a:off x="2060089" y="1749360"/>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4" name="直線矢印コネクタ 43"/>
          <p:cNvCxnSpPr>
            <a:stCxn id="5" idx="6"/>
            <a:endCxn id="12" idx="2"/>
          </p:cNvCxnSpPr>
          <p:nvPr/>
        </p:nvCxnSpPr>
        <p:spPr>
          <a:xfrm>
            <a:off x="2060089" y="1749360"/>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7" name="直線矢印コネクタ 46"/>
          <p:cNvCxnSpPr>
            <a:stCxn id="5" idx="6"/>
            <a:endCxn id="13" idx="2"/>
          </p:cNvCxnSpPr>
          <p:nvPr/>
        </p:nvCxnSpPr>
        <p:spPr>
          <a:xfrm>
            <a:off x="2060089" y="1749360"/>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53" name="直線矢印コネクタ 52"/>
          <p:cNvCxnSpPr>
            <a:stCxn id="6" idx="6"/>
            <a:endCxn id="11" idx="2"/>
          </p:cNvCxnSpPr>
          <p:nvPr/>
        </p:nvCxnSpPr>
        <p:spPr>
          <a:xfrm flipV="1">
            <a:off x="2060089" y="1928461"/>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56" name="直線矢印コネクタ 55"/>
          <p:cNvCxnSpPr>
            <a:stCxn id="6" idx="6"/>
            <a:endCxn id="13" idx="2"/>
          </p:cNvCxnSpPr>
          <p:nvPr/>
        </p:nvCxnSpPr>
        <p:spPr>
          <a:xfrm>
            <a:off x="2060089" y="2109400"/>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59" name="直線矢印コネクタ 58"/>
          <p:cNvCxnSpPr>
            <a:stCxn id="6" idx="6"/>
            <a:endCxn id="12" idx="2"/>
          </p:cNvCxnSpPr>
          <p:nvPr/>
        </p:nvCxnSpPr>
        <p:spPr>
          <a:xfrm>
            <a:off x="2060089" y="2109400"/>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65" name="直線矢印コネクタ 64"/>
          <p:cNvCxnSpPr>
            <a:stCxn id="7" idx="6"/>
            <a:endCxn id="11" idx="2"/>
          </p:cNvCxnSpPr>
          <p:nvPr/>
        </p:nvCxnSpPr>
        <p:spPr>
          <a:xfrm flipV="1">
            <a:off x="2060089" y="1928461"/>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68" name="直線矢印コネクタ 67"/>
          <p:cNvCxnSpPr>
            <a:stCxn id="7" idx="6"/>
            <a:endCxn id="12" idx="2"/>
          </p:cNvCxnSpPr>
          <p:nvPr/>
        </p:nvCxnSpPr>
        <p:spPr>
          <a:xfrm flipV="1">
            <a:off x="2060089" y="2288501"/>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71" name="直線矢印コネクタ 70"/>
          <p:cNvCxnSpPr>
            <a:stCxn id="7" idx="6"/>
            <a:endCxn id="13" idx="2"/>
          </p:cNvCxnSpPr>
          <p:nvPr/>
        </p:nvCxnSpPr>
        <p:spPr>
          <a:xfrm>
            <a:off x="2060089" y="2469440"/>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74" name="直線矢印コネクタ 73"/>
          <p:cNvCxnSpPr>
            <a:stCxn id="8" idx="6"/>
            <a:endCxn id="11" idx="2"/>
          </p:cNvCxnSpPr>
          <p:nvPr/>
        </p:nvCxnSpPr>
        <p:spPr>
          <a:xfrm flipV="1">
            <a:off x="2060089" y="1928461"/>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77" name="直線矢印コネクタ 76"/>
          <p:cNvCxnSpPr>
            <a:stCxn id="8" idx="6"/>
            <a:endCxn id="12" idx="2"/>
          </p:cNvCxnSpPr>
          <p:nvPr/>
        </p:nvCxnSpPr>
        <p:spPr>
          <a:xfrm flipV="1">
            <a:off x="2060089" y="2288501"/>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80" name="直線矢印コネクタ 79"/>
          <p:cNvCxnSpPr>
            <a:stCxn id="8" idx="6"/>
            <a:endCxn id="13" idx="2"/>
          </p:cNvCxnSpPr>
          <p:nvPr/>
        </p:nvCxnSpPr>
        <p:spPr>
          <a:xfrm flipV="1">
            <a:off x="2060089" y="2648541"/>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33" name="円/楕円 132"/>
          <p:cNvSpPr/>
          <p:nvPr/>
        </p:nvSpPr>
        <p:spPr>
          <a:xfrm>
            <a:off x="3356233" y="1419918"/>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円/楕円 133"/>
          <p:cNvSpPr/>
          <p:nvPr/>
        </p:nvSpPr>
        <p:spPr>
          <a:xfrm>
            <a:off x="3356233" y="1779958"/>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円/楕円 134"/>
          <p:cNvSpPr/>
          <p:nvPr/>
        </p:nvSpPr>
        <p:spPr>
          <a:xfrm>
            <a:off x="3356233" y="2139998"/>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円/楕円 135"/>
          <p:cNvSpPr/>
          <p:nvPr/>
        </p:nvSpPr>
        <p:spPr>
          <a:xfrm>
            <a:off x="3356233" y="2500038"/>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7" name="直線矢印コネクタ 136"/>
          <p:cNvCxnSpPr>
            <a:stCxn id="10" idx="6"/>
            <a:endCxn id="133" idx="2"/>
          </p:cNvCxnSpPr>
          <p:nvPr/>
        </p:nvCxnSpPr>
        <p:spPr>
          <a:xfrm flipV="1">
            <a:off x="2924185" y="1563934"/>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40" name="直線矢印コネクタ 139"/>
          <p:cNvCxnSpPr>
            <a:stCxn id="11" idx="6"/>
            <a:endCxn id="133" idx="2"/>
          </p:cNvCxnSpPr>
          <p:nvPr/>
        </p:nvCxnSpPr>
        <p:spPr>
          <a:xfrm flipV="1">
            <a:off x="2924185" y="1563934"/>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43" name="直線矢印コネクタ 142"/>
          <p:cNvCxnSpPr>
            <a:stCxn id="12" idx="6"/>
            <a:endCxn id="133" idx="2"/>
          </p:cNvCxnSpPr>
          <p:nvPr/>
        </p:nvCxnSpPr>
        <p:spPr>
          <a:xfrm flipV="1">
            <a:off x="2924185" y="1563934"/>
            <a:ext cx="432048" cy="72456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46" name="直線矢印コネクタ 145"/>
          <p:cNvCxnSpPr>
            <a:stCxn id="13" idx="6"/>
            <a:endCxn id="133" idx="2"/>
          </p:cNvCxnSpPr>
          <p:nvPr/>
        </p:nvCxnSpPr>
        <p:spPr>
          <a:xfrm flipV="1">
            <a:off x="2924185" y="1563934"/>
            <a:ext cx="432048" cy="108460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49" name="直線矢印コネクタ 148"/>
          <p:cNvCxnSpPr>
            <a:stCxn id="10" idx="6"/>
            <a:endCxn id="134" idx="2"/>
          </p:cNvCxnSpPr>
          <p:nvPr/>
        </p:nvCxnSpPr>
        <p:spPr>
          <a:xfrm>
            <a:off x="2924185" y="1568421"/>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2" name="直線矢印コネクタ 151"/>
          <p:cNvCxnSpPr>
            <a:stCxn id="10" idx="6"/>
            <a:endCxn id="135" idx="2"/>
          </p:cNvCxnSpPr>
          <p:nvPr/>
        </p:nvCxnSpPr>
        <p:spPr>
          <a:xfrm>
            <a:off x="2924185" y="1568421"/>
            <a:ext cx="432048" cy="71559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5" name="直線矢印コネクタ 154"/>
          <p:cNvCxnSpPr>
            <a:stCxn id="10" idx="6"/>
            <a:endCxn id="136" idx="2"/>
          </p:cNvCxnSpPr>
          <p:nvPr/>
        </p:nvCxnSpPr>
        <p:spPr>
          <a:xfrm>
            <a:off x="2924185" y="1568421"/>
            <a:ext cx="432048" cy="107563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8" name="直線矢印コネクタ 157"/>
          <p:cNvCxnSpPr>
            <a:stCxn id="11" idx="6"/>
            <a:endCxn id="134" idx="2"/>
          </p:cNvCxnSpPr>
          <p:nvPr/>
        </p:nvCxnSpPr>
        <p:spPr>
          <a:xfrm flipV="1">
            <a:off x="2924185" y="1923974"/>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61" name="直線矢印コネクタ 160"/>
          <p:cNvCxnSpPr>
            <a:stCxn id="11" idx="6"/>
            <a:endCxn id="135" idx="2"/>
          </p:cNvCxnSpPr>
          <p:nvPr/>
        </p:nvCxnSpPr>
        <p:spPr>
          <a:xfrm>
            <a:off x="2924185" y="1928461"/>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64" name="直線矢印コネクタ 163"/>
          <p:cNvCxnSpPr>
            <a:stCxn id="11" idx="6"/>
            <a:endCxn id="136" idx="2"/>
          </p:cNvCxnSpPr>
          <p:nvPr/>
        </p:nvCxnSpPr>
        <p:spPr>
          <a:xfrm>
            <a:off x="2924185" y="1928461"/>
            <a:ext cx="432048" cy="71559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67" name="直線矢印コネクタ 166"/>
          <p:cNvCxnSpPr>
            <a:stCxn id="12" idx="6"/>
            <a:endCxn id="134" idx="2"/>
          </p:cNvCxnSpPr>
          <p:nvPr/>
        </p:nvCxnSpPr>
        <p:spPr>
          <a:xfrm flipV="1">
            <a:off x="2924185" y="1923974"/>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0" name="直線矢印コネクタ 169"/>
          <p:cNvCxnSpPr>
            <a:stCxn id="12" idx="6"/>
            <a:endCxn id="135" idx="2"/>
          </p:cNvCxnSpPr>
          <p:nvPr/>
        </p:nvCxnSpPr>
        <p:spPr>
          <a:xfrm flipV="1">
            <a:off x="2924185" y="2284014"/>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3" name="直線矢印コネクタ 172"/>
          <p:cNvCxnSpPr>
            <a:stCxn id="12" idx="6"/>
            <a:endCxn id="136" idx="2"/>
          </p:cNvCxnSpPr>
          <p:nvPr/>
        </p:nvCxnSpPr>
        <p:spPr>
          <a:xfrm>
            <a:off x="2924185" y="2288501"/>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6" name="直線矢印コネクタ 175"/>
          <p:cNvCxnSpPr>
            <a:stCxn id="13" idx="6"/>
            <a:endCxn id="134" idx="2"/>
          </p:cNvCxnSpPr>
          <p:nvPr/>
        </p:nvCxnSpPr>
        <p:spPr>
          <a:xfrm flipV="1">
            <a:off x="2924185" y="1923974"/>
            <a:ext cx="432048" cy="72456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9" name="直線矢印コネクタ 178"/>
          <p:cNvCxnSpPr>
            <a:stCxn id="13" idx="6"/>
            <a:endCxn id="135" idx="2"/>
          </p:cNvCxnSpPr>
          <p:nvPr/>
        </p:nvCxnSpPr>
        <p:spPr>
          <a:xfrm flipV="1">
            <a:off x="2924185" y="2284014"/>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82" name="直線矢印コネクタ 181"/>
          <p:cNvCxnSpPr>
            <a:stCxn id="13" idx="6"/>
            <a:endCxn id="136" idx="2"/>
          </p:cNvCxnSpPr>
          <p:nvPr/>
        </p:nvCxnSpPr>
        <p:spPr>
          <a:xfrm flipV="1">
            <a:off x="2924185" y="2644054"/>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201" name="円/楕円 200"/>
          <p:cNvSpPr/>
          <p:nvPr/>
        </p:nvSpPr>
        <p:spPr>
          <a:xfrm flipH="1">
            <a:off x="7100649" y="1245304"/>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2" name="円/楕円 201"/>
          <p:cNvSpPr/>
          <p:nvPr/>
        </p:nvSpPr>
        <p:spPr>
          <a:xfrm flipH="1">
            <a:off x="7100649" y="1605344"/>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3" name="円/楕円 202"/>
          <p:cNvSpPr/>
          <p:nvPr/>
        </p:nvSpPr>
        <p:spPr>
          <a:xfrm flipH="1">
            <a:off x="7100649" y="1965384"/>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円/楕円 203"/>
          <p:cNvSpPr/>
          <p:nvPr/>
        </p:nvSpPr>
        <p:spPr>
          <a:xfrm flipH="1">
            <a:off x="7100649" y="2325424"/>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5" name="円/楕円 204"/>
          <p:cNvSpPr/>
          <p:nvPr/>
        </p:nvSpPr>
        <p:spPr>
          <a:xfrm flipH="1">
            <a:off x="7100649" y="2685464"/>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6" name="円/楕円 205"/>
          <p:cNvSpPr/>
          <p:nvPr/>
        </p:nvSpPr>
        <p:spPr>
          <a:xfrm flipH="1">
            <a:off x="6236553" y="1424405"/>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円/楕円 206"/>
          <p:cNvSpPr/>
          <p:nvPr/>
        </p:nvSpPr>
        <p:spPr>
          <a:xfrm flipH="1">
            <a:off x="6236553" y="1784445"/>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円/楕円 207"/>
          <p:cNvSpPr/>
          <p:nvPr/>
        </p:nvSpPr>
        <p:spPr>
          <a:xfrm flipH="1">
            <a:off x="6236553" y="2144485"/>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円/楕円 208"/>
          <p:cNvSpPr/>
          <p:nvPr/>
        </p:nvSpPr>
        <p:spPr>
          <a:xfrm flipH="1">
            <a:off x="6236553" y="2504525"/>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0" name="直線矢印コネクタ 209"/>
          <p:cNvCxnSpPr>
            <a:stCxn id="203" idx="6"/>
            <a:endCxn id="209" idx="2"/>
          </p:cNvCxnSpPr>
          <p:nvPr/>
        </p:nvCxnSpPr>
        <p:spPr>
          <a:xfrm flipH="1">
            <a:off x="6524585" y="1389320"/>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1" name="直線矢印コネクタ 210"/>
          <p:cNvCxnSpPr>
            <a:stCxn id="204" idx="6"/>
            <a:endCxn id="209" idx="2"/>
          </p:cNvCxnSpPr>
          <p:nvPr/>
        </p:nvCxnSpPr>
        <p:spPr>
          <a:xfrm flipH="1" flipV="1">
            <a:off x="6524585" y="1568421"/>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2" name="直線矢印コネクタ 211"/>
          <p:cNvCxnSpPr>
            <a:stCxn id="205" idx="6"/>
            <a:endCxn id="209" idx="2"/>
          </p:cNvCxnSpPr>
          <p:nvPr/>
        </p:nvCxnSpPr>
        <p:spPr>
          <a:xfrm flipH="1" flipV="1">
            <a:off x="6524585" y="1568421"/>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3" name="直線矢印コネクタ 212"/>
          <p:cNvCxnSpPr>
            <a:stCxn id="206" idx="6"/>
            <a:endCxn id="209" idx="2"/>
          </p:cNvCxnSpPr>
          <p:nvPr/>
        </p:nvCxnSpPr>
        <p:spPr>
          <a:xfrm flipH="1" flipV="1">
            <a:off x="6524585" y="1568421"/>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4" name="直線矢印コネクタ 213"/>
          <p:cNvCxnSpPr>
            <a:stCxn id="207" idx="6"/>
            <a:endCxn id="209" idx="2"/>
          </p:cNvCxnSpPr>
          <p:nvPr/>
        </p:nvCxnSpPr>
        <p:spPr>
          <a:xfrm flipH="1" flipV="1">
            <a:off x="6524585" y="1568421"/>
            <a:ext cx="576064" cy="126105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5" name="直線矢印コネクタ 214"/>
          <p:cNvCxnSpPr>
            <a:stCxn id="203" idx="6"/>
            <a:endCxn id="210" idx="2"/>
          </p:cNvCxnSpPr>
          <p:nvPr/>
        </p:nvCxnSpPr>
        <p:spPr>
          <a:xfrm flipH="1">
            <a:off x="6524585" y="1389320"/>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6" name="直線矢印コネクタ 215"/>
          <p:cNvCxnSpPr>
            <a:stCxn id="203" idx="6"/>
            <a:endCxn id="212" idx="2"/>
          </p:cNvCxnSpPr>
          <p:nvPr/>
        </p:nvCxnSpPr>
        <p:spPr>
          <a:xfrm flipH="1">
            <a:off x="6524585" y="1389320"/>
            <a:ext cx="576064" cy="125922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7" name="直線矢印コネクタ 216"/>
          <p:cNvCxnSpPr>
            <a:stCxn id="203" idx="6"/>
            <a:endCxn id="211" idx="2"/>
          </p:cNvCxnSpPr>
          <p:nvPr/>
        </p:nvCxnSpPr>
        <p:spPr>
          <a:xfrm flipH="1">
            <a:off x="6524585" y="1389320"/>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8" name="直線矢印コネクタ 217"/>
          <p:cNvCxnSpPr>
            <a:stCxn id="204" idx="6"/>
            <a:endCxn id="210" idx="2"/>
          </p:cNvCxnSpPr>
          <p:nvPr/>
        </p:nvCxnSpPr>
        <p:spPr>
          <a:xfrm flipH="1">
            <a:off x="6524585" y="1749360"/>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9" name="直線矢印コネクタ 218"/>
          <p:cNvCxnSpPr>
            <a:stCxn id="204" idx="6"/>
            <a:endCxn id="211" idx="2"/>
          </p:cNvCxnSpPr>
          <p:nvPr/>
        </p:nvCxnSpPr>
        <p:spPr>
          <a:xfrm flipH="1">
            <a:off x="6524585" y="1749360"/>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0" name="直線矢印コネクタ 219"/>
          <p:cNvCxnSpPr>
            <a:stCxn id="204" idx="6"/>
            <a:endCxn id="212" idx="2"/>
          </p:cNvCxnSpPr>
          <p:nvPr/>
        </p:nvCxnSpPr>
        <p:spPr>
          <a:xfrm flipH="1">
            <a:off x="6524585" y="1749360"/>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1" name="直線矢印コネクタ 220"/>
          <p:cNvCxnSpPr>
            <a:stCxn id="205" idx="6"/>
            <a:endCxn id="210" idx="2"/>
          </p:cNvCxnSpPr>
          <p:nvPr/>
        </p:nvCxnSpPr>
        <p:spPr>
          <a:xfrm flipH="1" flipV="1">
            <a:off x="6524585" y="1928461"/>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2" name="直線矢印コネクタ 221"/>
          <p:cNvCxnSpPr>
            <a:stCxn id="205" idx="6"/>
            <a:endCxn id="212" idx="2"/>
          </p:cNvCxnSpPr>
          <p:nvPr/>
        </p:nvCxnSpPr>
        <p:spPr>
          <a:xfrm flipH="1">
            <a:off x="6524585" y="2109400"/>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3" name="直線矢印コネクタ 222"/>
          <p:cNvCxnSpPr>
            <a:stCxn id="205" idx="6"/>
            <a:endCxn id="211" idx="2"/>
          </p:cNvCxnSpPr>
          <p:nvPr/>
        </p:nvCxnSpPr>
        <p:spPr>
          <a:xfrm flipH="1">
            <a:off x="6524585" y="2109400"/>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4" name="直線矢印コネクタ 223"/>
          <p:cNvCxnSpPr>
            <a:stCxn id="206" idx="6"/>
            <a:endCxn id="210" idx="2"/>
          </p:cNvCxnSpPr>
          <p:nvPr/>
        </p:nvCxnSpPr>
        <p:spPr>
          <a:xfrm flipH="1" flipV="1">
            <a:off x="6524585" y="1928461"/>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5" name="直線矢印コネクタ 224"/>
          <p:cNvCxnSpPr>
            <a:stCxn id="206" idx="6"/>
            <a:endCxn id="211" idx="2"/>
          </p:cNvCxnSpPr>
          <p:nvPr/>
        </p:nvCxnSpPr>
        <p:spPr>
          <a:xfrm flipH="1" flipV="1">
            <a:off x="6524585" y="2288501"/>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6" name="直線矢印コネクタ 225"/>
          <p:cNvCxnSpPr>
            <a:stCxn id="206" idx="6"/>
            <a:endCxn id="212" idx="2"/>
          </p:cNvCxnSpPr>
          <p:nvPr/>
        </p:nvCxnSpPr>
        <p:spPr>
          <a:xfrm flipH="1">
            <a:off x="6524585" y="2469440"/>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7" name="直線矢印コネクタ 226"/>
          <p:cNvCxnSpPr>
            <a:stCxn id="207" idx="6"/>
            <a:endCxn id="210" idx="2"/>
          </p:cNvCxnSpPr>
          <p:nvPr/>
        </p:nvCxnSpPr>
        <p:spPr>
          <a:xfrm flipH="1" flipV="1">
            <a:off x="6524585" y="1928461"/>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8" name="直線矢印コネクタ 227"/>
          <p:cNvCxnSpPr>
            <a:stCxn id="207" idx="6"/>
            <a:endCxn id="211" idx="2"/>
          </p:cNvCxnSpPr>
          <p:nvPr/>
        </p:nvCxnSpPr>
        <p:spPr>
          <a:xfrm flipH="1" flipV="1">
            <a:off x="6524585" y="2288501"/>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9" name="直線矢印コネクタ 228"/>
          <p:cNvCxnSpPr>
            <a:stCxn id="207" idx="6"/>
            <a:endCxn id="212" idx="2"/>
          </p:cNvCxnSpPr>
          <p:nvPr/>
        </p:nvCxnSpPr>
        <p:spPr>
          <a:xfrm flipH="1" flipV="1">
            <a:off x="6524585" y="2648541"/>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230" name="円/楕円 229"/>
          <p:cNvSpPr/>
          <p:nvPr/>
        </p:nvSpPr>
        <p:spPr>
          <a:xfrm flipH="1">
            <a:off x="5516473" y="1419918"/>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1" name="円/楕円 230"/>
          <p:cNvSpPr/>
          <p:nvPr/>
        </p:nvSpPr>
        <p:spPr>
          <a:xfrm flipH="1">
            <a:off x="5516473" y="1779958"/>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円/楕円 231"/>
          <p:cNvSpPr/>
          <p:nvPr/>
        </p:nvSpPr>
        <p:spPr>
          <a:xfrm flipH="1">
            <a:off x="5516473" y="2139998"/>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3" name="円/楕円 232"/>
          <p:cNvSpPr/>
          <p:nvPr/>
        </p:nvSpPr>
        <p:spPr>
          <a:xfrm flipH="1">
            <a:off x="5516473" y="2500038"/>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4" name="直線矢印コネクタ 233"/>
          <p:cNvCxnSpPr>
            <a:stCxn id="209" idx="6"/>
          </p:cNvCxnSpPr>
          <p:nvPr/>
        </p:nvCxnSpPr>
        <p:spPr>
          <a:xfrm flipH="1" flipV="1">
            <a:off x="5804505" y="1563934"/>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35" name="直線矢印コネクタ 234"/>
          <p:cNvCxnSpPr>
            <a:stCxn id="210" idx="6"/>
          </p:cNvCxnSpPr>
          <p:nvPr/>
        </p:nvCxnSpPr>
        <p:spPr>
          <a:xfrm flipH="1" flipV="1">
            <a:off x="5804505" y="1563934"/>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36" name="直線矢印コネクタ 235"/>
          <p:cNvCxnSpPr>
            <a:stCxn id="211" idx="6"/>
          </p:cNvCxnSpPr>
          <p:nvPr/>
        </p:nvCxnSpPr>
        <p:spPr>
          <a:xfrm flipH="1" flipV="1">
            <a:off x="5804505" y="1563934"/>
            <a:ext cx="432048" cy="72456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37" name="直線矢印コネクタ 236"/>
          <p:cNvCxnSpPr>
            <a:stCxn id="212" idx="6"/>
          </p:cNvCxnSpPr>
          <p:nvPr/>
        </p:nvCxnSpPr>
        <p:spPr>
          <a:xfrm flipH="1" flipV="1">
            <a:off x="5804505" y="1563934"/>
            <a:ext cx="432048" cy="108460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38" name="直線矢印コネクタ 237"/>
          <p:cNvCxnSpPr>
            <a:stCxn id="209" idx="6"/>
          </p:cNvCxnSpPr>
          <p:nvPr/>
        </p:nvCxnSpPr>
        <p:spPr>
          <a:xfrm flipH="1">
            <a:off x="5804505" y="1568421"/>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39" name="直線矢印コネクタ 238"/>
          <p:cNvCxnSpPr>
            <a:stCxn id="209" idx="6"/>
          </p:cNvCxnSpPr>
          <p:nvPr/>
        </p:nvCxnSpPr>
        <p:spPr>
          <a:xfrm flipH="1">
            <a:off x="5804505" y="1568421"/>
            <a:ext cx="432048" cy="71559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0" name="直線矢印コネクタ 239"/>
          <p:cNvCxnSpPr>
            <a:stCxn id="209" idx="6"/>
          </p:cNvCxnSpPr>
          <p:nvPr/>
        </p:nvCxnSpPr>
        <p:spPr>
          <a:xfrm flipH="1">
            <a:off x="5804505" y="1568421"/>
            <a:ext cx="432048" cy="107563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1" name="直線矢印コネクタ 240"/>
          <p:cNvCxnSpPr>
            <a:stCxn id="210" idx="6"/>
          </p:cNvCxnSpPr>
          <p:nvPr/>
        </p:nvCxnSpPr>
        <p:spPr>
          <a:xfrm flipH="1" flipV="1">
            <a:off x="5804505" y="1923974"/>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2" name="直線矢印コネクタ 241"/>
          <p:cNvCxnSpPr>
            <a:stCxn id="210" idx="6"/>
          </p:cNvCxnSpPr>
          <p:nvPr/>
        </p:nvCxnSpPr>
        <p:spPr>
          <a:xfrm flipH="1">
            <a:off x="5804505" y="1928461"/>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3" name="直線矢印コネクタ 242"/>
          <p:cNvCxnSpPr>
            <a:stCxn id="210" idx="6"/>
          </p:cNvCxnSpPr>
          <p:nvPr/>
        </p:nvCxnSpPr>
        <p:spPr>
          <a:xfrm flipH="1">
            <a:off x="5804505" y="1928461"/>
            <a:ext cx="432048" cy="71559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4" name="直線矢印コネクタ 243"/>
          <p:cNvCxnSpPr>
            <a:stCxn id="211" idx="6"/>
          </p:cNvCxnSpPr>
          <p:nvPr/>
        </p:nvCxnSpPr>
        <p:spPr>
          <a:xfrm flipH="1" flipV="1">
            <a:off x="5804505" y="1923974"/>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5" name="直線矢印コネクタ 244"/>
          <p:cNvCxnSpPr>
            <a:stCxn id="211" idx="6"/>
          </p:cNvCxnSpPr>
          <p:nvPr/>
        </p:nvCxnSpPr>
        <p:spPr>
          <a:xfrm flipH="1" flipV="1">
            <a:off x="5804505" y="2284014"/>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6" name="直線矢印コネクタ 245"/>
          <p:cNvCxnSpPr>
            <a:stCxn id="211" idx="6"/>
          </p:cNvCxnSpPr>
          <p:nvPr/>
        </p:nvCxnSpPr>
        <p:spPr>
          <a:xfrm flipH="1">
            <a:off x="5804505" y="2288501"/>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7" name="直線矢印コネクタ 246"/>
          <p:cNvCxnSpPr>
            <a:stCxn id="212" idx="6"/>
          </p:cNvCxnSpPr>
          <p:nvPr/>
        </p:nvCxnSpPr>
        <p:spPr>
          <a:xfrm flipH="1" flipV="1">
            <a:off x="5804505" y="1923974"/>
            <a:ext cx="432048" cy="72456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8" name="直線矢印コネクタ 247"/>
          <p:cNvCxnSpPr>
            <a:stCxn id="212" idx="6"/>
          </p:cNvCxnSpPr>
          <p:nvPr/>
        </p:nvCxnSpPr>
        <p:spPr>
          <a:xfrm flipH="1" flipV="1">
            <a:off x="5804505" y="2284014"/>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9" name="直線矢印コネクタ 248"/>
          <p:cNvCxnSpPr>
            <a:stCxn id="212" idx="6"/>
          </p:cNvCxnSpPr>
          <p:nvPr/>
        </p:nvCxnSpPr>
        <p:spPr>
          <a:xfrm flipH="1" flipV="1">
            <a:off x="5804505" y="2644054"/>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252" name="テキスト ボックス 251"/>
          <p:cNvSpPr txBox="1"/>
          <p:nvPr/>
        </p:nvSpPr>
        <p:spPr>
          <a:xfrm>
            <a:off x="3723238" y="1875404"/>
            <a:ext cx="1723549" cy="461665"/>
          </a:xfrm>
          <a:prstGeom prst="rect">
            <a:avLst/>
          </a:prstGeom>
          <a:noFill/>
        </p:spPr>
        <p:txBody>
          <a:bodyPr wrap="none" rtlCol="0">
            <a:spAutoFit/>
          </a:bodyPr>
          <a:lstStyle/>
          <a:p>
            <a:pPr algn="ctr"/>
            <a:r>
              <a:rPr kumimoji="1" lang="ja-JP" altLang="en-US" sz="2400" dirty="0">
                <a:solidFill>
                  <a:schemeClr val="accent2">
                    <a:lumMod val="75000"/>
                  </a:schemeClr>
                </a:solidFill>
                <a:latin typeface="Meiryo" charset="-128"/>
                <a:ea typeface="Meiryo" charset="-128"/>
                <a:cs typeface="Meiryo" charset="-128"/>
              </a:rPr>
              <a:t>・・・・・</a:t>
            </a:r>
          </a:p>
        </p:txBody>
      </p:sp>
      <p:pic>
        <p:nvPicPr>
          <p:cNvPr id="253" name="図 25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1298" y="1578845"/>
            <a:ext cx="1054782" cy="1054782"/>
          </a:xfrm>
          <a:prstGeom prst="rect">
            <a:avLst/>
          </a:prstGeom>
        </p:spPr>
      </p:pic>
      <p:sp>
        <p:nvSpPr>
          <p:cNvPr id="258" name="右矢印 257"/>
          <p:cNvSpPr/>
          <p:nvPr/>
        </p:nvSpPr>
        <p:spPr>
          <a:xfrm>
            <a:off x="1336694" y="1756623"/>
            <a:ext cx="275748" cy="720080"/>
          </a:xfrm>
          <a:prstGeom prst="right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9" name="テキスト ボックス 258"/>
          <p:cNvSpPr txBox="1"/>
          <p:nvPr/>
        </p:nvSpPr>
        <p:spPr>
          <a:xfrm>
            <a:off x="1553541" y="755693"/>
            <a:ext cx="691040" cy="276999"/>
          </a:xfrm>
          <a:prstGeom prst="rect">
            <a:avLst/>
          </a:prstGeom>
          <a:noFill/>
        </p:spPr>
        <p:txBody>
          <a:bodyPr wrap="square" rtlCol="0">
            <a:spAutoFit/>
          </a:bodyPr>
          <a:lstStyle/>
          <a:p>
            <a:pPr algn="ctr"/>
            <a:r>
              <a:rPr kumimoji="1" lang="ja-JP" altLang="en-US" sz="1200" dirty="0">
                <a:solidFill>
                  <a:srgbClr val="0070C0"/>
                </a:solidFill>
                <a:latin typeface="Meiryo" charset="-128"/>
                <a:ea typeface="Meiryo" charset="-128"/>
                <a:cs typeface="Meiryo" charset="-128"/>
              </a:rPr>
              <a:t>入力層</a:t>
            </a:r>
          </a:p>
        </p:txBody>
      </p:sp>
      <p:sp>
        <p:nvSpPr>
          <p:cNvPr id="260" name="テキスト ボックス 259"/>
          <p:cNvSpPr txBox="1"/>
          <p:nvPr/>
        </p:nvSpPr>
        <p:spPr>
          <a:xfrm>
            <a:off x="6899145" y="755693"/>
            <a:ext cx="691040" cy="276999"/>
          </a:xfrm>
          <a:prstGeom prst="rect">
            <a:avLst/>
          </a:prstGeom>
          <a:noFill/>
        </p:spPr>
        <p:txBody>
          <a:bodyPr wrap="square" rtlCol="0">
            <a:spAutoFit/>
          </a:bodyPr>
          <a:lstStyle/>
          <a:p>
            <a:pPr algn="ctr"/>
            <a:r>
              <a:rPr kumimoji="1" lang="ja-JP" altLang="en-US" sz="1200">
                <a:solidFill>
                  <a:schemeClr val="accent3">
                    <a:lumMod val="75000"/>
                  </a:schemeClr>
                </a:solidFill>
                <a:latin typeface="Meiryo" charset="-128"/>
                <a:ea typeface="Meiryo" charset="-128"/>
                <a:cs typeface="Meiryo" charset="-128"/>
              </a:rPr>
              <a:t>出力層</a:t>
            </a:r>
            <a:endParaRPr kumimoji="1" lang="ja-JP" altLang="en-US" sz="1200" dirty="0">
              <a:solidFill>
                <a:schemeClr val="accent3">
                  <a:lumMod val="75000"/>
                </a:schemeClr>
              </a:solidFill>
              <a:latin typeface="Meiryo" charset="-128"/>
              <a:ea typeface="Meiryo" charset="-128"/>
              <a:cs typeface="Meiryo" charset="-128"/>
            </a:endParaRPr>
          </a:p>
        </p:txBody>
      </p:sp>
      <p:sp>
        <p:nvSpPr>
          <p:cNvPr id="261" name="テキスト ボックス 260"/>
          <p:cNvSpPr txBox="1"/>
          <p:nvPr/>
        </p:nvSpPr>
        <p:spPr>
          <a:xfrm>
            <a:off x="3680269" y="755693"/>
            <a:ext cx="1800200" cy="276999"/>
          </a:xfrm>
          <a:prstGeom prst="rect">
            <a:avLst/>
          </a:prstGeom>
          <a:noFill/>
        </p:spPr>
        <p:txBody>
          <a:bodyPr wrap="square" rtlCol="0">
            <a:spAutoFit/>
          </a:bodyPr>
          <a:lstStyle/>
          <a:p>
            <a:pPr algn="ctr"/>
            <a:r>
              <a:rPr kumimoji="1" lang="ja-JP" altLang="en-US" sz="1200" dirty="0">
                <a:solidFill>
                  <a:schemeClr val="accent2">
                    <a:lumMod val="75000"/>
                  </a:schemeClr>
                </a:solidFill>
                <a:latin typeface="Meiryo" charset="-128"/>
                <a:ea typeface="Meiryo" charset="-128"/>
                <a:cs typeface="Meiryo" charset="-128"/>
              </a:rPr>
              <a:t>中間層</a:t>
            </a:r>
            <a:r>
              <a:rPr kumimoji="1" lang="ja-JP" altLang="en-US" sz="1200">
                <a:solidFill>
                  <a:schemeClr val="accent2">
                    <a:lumMod val="75000"/>
                  </a:schemeClr>
                </a:solidFill>
                <a:latin typeface="Meiryo" charset="-128"/>
                <a:ea typeface="Meiryo" charset="-128"/>
                <a:cs typeface="Meiryo" charset="-128"/>
              </a:rPr>
              <a:t>（隠れ層）</a:t>
            </a:r>
            <a:endParaRPr kumimoji="1" lang="ja-JP" altLang="en-US" sz="1200" dirty="0">
              <a:solidFill>
                <a:schemeClr val="accent2">
                  <a:lumMod val="75000"/>
                </a:schemeClr>
              </a:solidFill>
              <a:latin typeface="Meiryo" charset="-128"/>
              <a:ea typeface="Meiryo" charset="-128"/>
              <a:cs typeface="Meiryo" charset="-128"/>
            </a:endParaRPr>
          </a:p>
        </p:txBody>
      </p:sp>
      <p:sp>
        <p:nvSpPr>
          <p:cNvPr id="262" name="右矢印 261"/>
          <p:cNvSpPr/>
          <p:nvPr/>
        </p:nvSpPr>
        <p:spPr>
          <a:xfrm rot="10800000">
            <a:off x="7561785" y="1776280"/>
            <a:ext cx="275748" cy="720080"/>
          </a:xfrm>
          <a:prstGeom prst="rightArrow">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3" name="環状矢印 262"/>
          <p:cNvSpPr/>
          <p:nvPr/>
        </p:nvSpPr>
        <p:spPr>
          <a:xfrm rot="10800000">
            <a:off x="6452577" y="2578090"/>
            <a:ext cx="624266" cy="596377"/>
          </a:xfrm>
          <a:prstGeom prst="circular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4" name="環状矢印 263"/>
          <p:cNvSpPr/>
          <p:nvPr/>
        </p:nvSpPr>
        <p:spPr>
          <a:xfrm rot="10800000">
            <a:off x="5737846" y="2582085"/>
            <a:ext cx="624266" cy="596377"/>
          </a:xfrm>
          <a:prstGeom prst="circular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5" name="環状矢印 264"/>
          <p:cNvSpPr/>
          <p:nvPr/>
        </p:nvSpPr>
        <p:spPr>
          <a:xfrm rot="10800000">
            <a:off x="4954987" y="2576232"/>
            <a:ext cx="624266" cy="596377"/>
          </a:xfrm>
          <a:prstGeom prst="circular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7" name="環状矢印 266"/>
          <p:cNvSpPr/>
          <p:nvPr/>
        </p:nvSpPr>
        <p:spPr>
          <a:xfrm rot="10800000">
            <a:off x="3603410" y="2524966"/>
            <a:ext cx="624266" cy="596377"/>
          </a:xfrm>
          <a:prstGeom prst="circular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8" name="環状矢印 267"/>
          <p:cNvSpPr/>
          <p:nvPr/>
        </p:nvSpPr>
        <p:spPr>
          <a:xfrm rot="10800000">
            <a:off x="2820551" y="2519113"/>
            <a:ext cx="624266" cy="596377"/>
          </a:xfrm>
          <a:prstGeom prst="circular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69" name="図 26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44174" y="998124"/>
            <a:ext cx="324287" cy="324287"/>
          </a:xfrm>
          <a:prstGeom prst="rect">
            <a:avLst/>
          </a:prstGeom>
          <a:effectLst>
            <a:outerShdw blurRad="50800" dist="38100" dir="2700000" algn="tl" rotWithShape="0">
              <a:prstClr val="black">
                <a:alpha val="40000"/>
              </a:prstClr>
            </a:outerShdw>
          </a:effectLst>
        </p:spPr>
      </p:pic>
      <p:sp>
        <p:nvSpPr>
          <p:cNvPr id="270" name="テキスト ボックス 269"/>
          <p:cNvSpPr txBox="1"/>
          <p:nvPr/>
        </p:nvSpPr>
        <p:spPr>
          <a:xfrm>
            <a:off x="3670844" y="2238980"/>
            <a:ext cx="1838309" cy="553998"/>
          </a:xfrm>
          <a:prstGeom prst="rect">
            <a:avLst/>
          </a:prstGeom>
          <a:noFill/>
        </p:spPr>
        <p:txBody>
          <a:bodyPr wrap="square" rtlCol="0">
            <a:spAutoFit/>
          </a:bodyPr>
          <a:lstStyle/>
          <a:p>
            <a:r>
              <a:rPr kumimoji="1" lang="ja-JP" altLang="en-US" sz="1000" dirty="0">
                <a:solidFill>
                  <a:schemeClr val="accent6">
                    <a:lumMod val="75000"/>
                  </a:schemeClr>
                </a:solidFill>
                <a:latin typeface="Meiryo" charset="-128"/>
                <a:ea typeface="Meiryo" charset="-128"/>
                <a:cs typeface="Meiryo" charset="-128"/>
              </a:rPr>
              <a:t>入力</a:t>
            </a:r>
            <a:r>
              <a:rPr lang="ja-JP" altLang="en-US" sz="1000" dirty="0">
                <a:solidFill>
                  <a:schemeClr val="accent6">
                    <a:lumMod val="75000"/>
                  </a:schemeClr>
                </a:solidFill>
                <a:latin typeface="Meiryo" charset="-128"/>
                <a:ea typeface="Meiryo" charset="-128"/>
                <a:cs typeface="Meiryo" charset="-128"/>
              </a:rPr>
              <a:t>と</a:t>
            </a:r>
            <a:r>
              <a:rPr lang="ja-JP" altLang="en-US" sz="1000">
                <a:solidFill>
                  <a:schemeClr val="accent6">
                    <a:lumMod val="75000"/>
                  </a:schemeClr>
                </a:solidFill>
                <a:latin typeface="Meiryo" charset="-128"/>
                <a:ea typeface="Meiryo" charset="-128"/>
                <a:cs typeface="Meiryo" charset="-128"/>
              </a:rPr>
              <a:t>出力が一致</a:t>
            </a:r>
            <a:r>
              <a:rPr lang="ja-JP" altLang="en-US" sz="1000" dirty="0">
                <a:solidFill>
                  <a:schemeClr val="accent6">
                    <a:lumMod val="75000"/>
                  </a:schemeClr>
                </a:solidFill>
                <a:latin typeface="Meiryo" charset="-128"/>
                <a:ea typeface="Meiryo" charset="-128"/>
                <a:cs typeface="Meiryo" charset="-128"/>
              </a:rPr>
              <a:t>するように中間層の</a:t>
            </a:r>
            <a:r>
              <a:rPr lang="ja-JP" altLang="en-US" sz="1000">
                <a:solidFill>
                  <a:schemeClr val="accent6">
                    <a:lumMod val="75000"/>
                  </a:schemeClr>
                </a:solidFill>
                <a:latin typeface="Meiryo" charset="-128"/>
                <a:ea typeface="Meiryo" charset="-128"/>
                <a:cs typeface="Meiryo" charset="-128"/>
              </a:rPr>
              <a:t>繋がりの重み付けを調整してゆく。</a:t>
            </a:r>
            <a:endParaRPr kumimoji="1" lang="en-US" altLang="ja-JP" sz="1000" dirty="0">
              <a:solidFill>
                <a:schemeClr val="accent6">
                  <a:lumMod val="75000"/>
                </a:schemeClr>
              </a:solidFill>
              <a:latin typeface="Meiryo" charset="-128"/>
              <a:ea typeface="Meiryo" charset="-128"/>
              <a:cs typeface="Meiryo" charset="-128"/>
            </a:endParaRPr>
          </a:p>
        </p:txBody>
      </p:sp>
      <p:pic>
        <p:nvPicPr>
          <p:cNvPr id="388" name="図 38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8698" y="674293"/>
            <a:ext cx="1242839" cy="1242839"/>
          </a:xfrm>
          <a:prstGeom prst="rect">
            <a:avLst/>
          </a:prstGeom>
        </p:spPr>
      </p:pic>
      <p:pic>
        <p:nvPicPr>
          <p:cNvPr id="390" name="図 389"/>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22554" y="2479006"/>
            <a:ext cx="871334" cy="871334"/>
          </a:xfrm>
          <a:prstGeom prst="rect">
            <a:avLst/>
          </a:prstGeom>
        </p:spPr>
      </p:pic>
      <p:grpSp>
        <p:nvGrpSpPr>
          <p:cNvPr id="395" name="図形グループ 394"/>
          <p:cNvGrpSpPr/>
          <p:nvPr/>
        </p:nvGrpSpPr>
        <p:grpSpPr>
          <a:xfrm>
            <a:off x="1016901" y="1322713"/>
            <a:ext cx="582041" cy="582041"/>
            <a:chOff x="8022615" y="4025501"/>
            <a:chExt cx="582041" cy="582041"/>
          </a:xfrm>
        </p:grpSpPr>
        <p:pic>
          <p:nvPicPr>
            <p:cNvPr id="393" name="図 392"/>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394" name="テキスト ボックス 393"/>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grpSp>
        <p:nvGrpSpPr>
          <p:cNvPr id="396" name="図形グループ 395"/>
          <p:cNvGrpSpPr/>
          <p:nvPr/>
        </p:nvGrpSpPr>
        <p:grpSpPr>
          <a:xfrm>
            <a:off x="1019477" y="2212581"/>
            <a:ext cx="582041" cy="582041"/>
            <a:chOff x="8022615" y="4025501"/>
            <a:chExt cx="582041" cy="582041"/>
          </a:xfrm>
        </p:grpSpPr>
        <p:pic>
          <p:nvPicPr>
            <p:cNvPr id="397" name="図 396"/>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398" name="テキスト ボックス 397"/>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grpSp>
        <p:nvGrpSpPr>
          <p:cNvPr id="399" name="図形グループ 398"/>
          <p:cNvGrpSpPr/>
          <p:nvPr/>
        </p:nvGrpSpPr>
        <p:grpSpPr>
          <a:xfrm>
            <a:off x="1020683" y="2960075"/>
            <a:ext cx="582041" cy="582041"/>
            <a:chOff x="8022615" y="4025501"/>
            <a:chExt cx="582041" cy="582041"/>
          </a:xfrm>
        </p:grpSpPr>
        <p:pic>
          <p:nvPicPr>
            <p:cNvPr id="400" name="図 399"/>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401" name="テキスト ボックス 400"/>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sp>
        <p:nvSpPr>
          <p:cNvPr id="404" name="テキスト ボックス 403"/>
          <p:cNvSpPr txBox="1"/>
          <p:nvPr/>
        </p:nvSpPr>
        <p:spPr>
          <a:xfrm>
            <a:off x="4019168" y="1239296"/>
            <a:ext cx="1141659" cy="584775"/>
          </a:xfrm>
          <a:prstGeom prst="rect">
            <a:avLst/>
          </a:prstGeom>
          <a:noFill/>
        </p:spPr>
        <p:txBody>
          <a:bodyPr wrap="none" rtlCol="0">
            <a:spAutoFit/>
          </a:bodyPr>
          <a:lstStyle/>
          <a:p>
            <a:pPr algn="ctr"/>
            <a:r>
              <a:rPr kumimoji="1" lang="ja-JP" altLang="en-US" sz="3200" b="1">
                <a:solidFill>
                  <a:srgbClr val="0070C0"/>
                </a:solidFill>
                <a:latin typeface="Meiryo" charset="-128"/>
                <a:ea typeface="Meiryo" charset="-128"/>
                <a:cs typeface="Meiryo" charset="-128"/>
              </a:rPr>
              <a:t>学</a:t>
            </a:r>
            <a:r>
              <a:rPr kumimoji="1" lang="en-US" altLang="ja-JP" sz="3200" b="1" dirty="0">
                <a:solidFill>
                  <a:srgbClr val="0070C0"/>
                </a:solidFill>
                <a:latin typeface="Meiryo" charset="-128"/>
                <a:ea typeface="Meiryo" charset="-128"/>
                <a:cs typeface="Meiryo" charset="-128"/>
              </a:rPr>
              <a:t> </a:t>
            </a:r>
            <a:r>
              <a:rPr kumimoji="1" lang="ja-JP" altLang="en-US" sz="3200" b="1">
                <a:solidFill>
                  <a:srgbClr val="0070C0"/>
                </a:solidFill>
                <a:latin typeface="Meiryo" charset="-128"/>
                <a:ea typeface="Meiryo" charset="-128"/>
                <a:cs typeface="Meiryo" charset="-128"/>
              </a:rPr>
              <a:t>習</a:t>
            </a:r>
            <a:endParaRPr kumimoji="1" lang="ja-JP" altLang="en-US" sz="3200" b="1" dirty="0">
              <a:solidFill>
                <a:srgbClr val="0070C0"/>
              </a:solidFill>
              <a:latin typeface="Meiryo" charset="-128"/>
              <a:ea typeface="Meiryo" charset="-128"/>
              <a:cs typeface="Meiryo" charset="-128"/>
            </a:endParaRPr>
          </a:p>
        </p:txBody>
      </p:sp>
      <p:sp>
        <p:nvSpPr>
          <p:cNvPr id="410" name="テキスト ボックス 409"/>
          <p:cNvSpPr txBox="1"/>
          <p:nvPr/>
        </p:nvSpPr>
        <p:spPr>
          <a:xfrm>
            <a:off x="511878" y="3321306"/>
            <a:ext cx="697627" cy="215444"/>
          </a:xfrm>
          <a:prstGeom prst="rect">
            <a:avLst/>
          </a:prstGeom>
          <a:noFill/>
        </p:spPr>
        <p:txBody>
          <a:bodyPr wrap="none" rtlCol="0">
            <a:spAutoFit/>
          </a:bodyPr>
          <a:lstStyle/>
          <a:p>
            <a:pPr algn="ctr"/>
            <a:r>
              <a:rPr kumimoji="1" lang="ja-JP" altLang="en-US" sz="800" dirty="0">
                <a:solidFill>
                  <a:srgbClr val="0070C0"/>
                </a:solidFill>
                <a:latin typeface="Meiryo" charset="-128"/>
                <a:ea typeface="Meiryo" charset="-128"/>
                <a:cs typeface="Meiryo" charset="-128"/>
              </a:rPr>
              <a:t>教師データ</a:t>
            </a:r>
          </a:p>
        </p:txBody>
      </p:sp>
      <p:grpSp>
        <p:nvGrpSpPr>
          <p:cNvPr id="16" name="グループ化 15">
            <a:extLst>
              <a:ext uri="{FF2B5EF4-FFF2-40B4-BE49-F238E27FC236}">
                <a16:creationId xmlns:a16="http://schemas.microsoft.com/office/drawing/2014/main" id="{CC5FD48A-0086-4D8B-A0B2-E9CD574D45C0}"/>
              </a:ext>
            </a:extLst>
          </p:cNvPr>
          <p:cNvGrpSpPr/>
          <p:nvPr/>
        </p:nvGrpSpPr>
        <p:grpSpPr>
          <a:xfrm>
            <a:off x="244789" y="3794474"/>
            <a:ext cx="8584052" cy="2543226"/>
            <a:chOff x="207845" y="3933015"/>
            <a:chExt cx="8584052" cy="2543226"/>
          </a:xfrm>
        </p:grpSpPr>
        <p:sp>
          <p:nvSpPr>
            <p:cNvPr id="271" name="正方形/長方形 270"/>
            <p:cNvSpPr/>
            <p:nvPr/>
          </p:nvSpPr>
          <p:spPr>
            <a:xfrm>
              <a:off x="1516597" y="4206949"/>
              <a:ext cx="691040" cy="223190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2" name="正方形/長方形 271"/>
            <p:cNvSpPr/>
            <p:nvPr/>
          </p:nvSpPr>
          <p:spPr>
            <a:xfrm>
              <a:off x="2404669" y="4201369"/>
              <a:ext cx="4277512" cy="2231901"/>
            </a:xfrm>
            <a:prstGeom prst="rect">
              <a:avLst/>
            </a:prstGeom>
            <a:solidFill>
              <a:srgbClr val="FDEAD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3" name="正方形/長方形 272"/>
            <p:cNvSpPr/>
            <p:nvPr/>
          </p:nvSpPr>
          <p:spPr>
            <a:xfrm>
              <a:off x="6876721" y="4206949"/>
              <a:ext cx="691040" cy="2231901"/>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4" name="円/楕円 273"/>
            <p:cNvSpPr/>
            <p:nvPr/>
          </p:nvSpPr>
          <p:spPr>
            <a:xfrm>
              <a:off x="1735113" y="4422626"/>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5" name="円/楕円 274"/>
            <p:cNvSpPr/>
            <p:nvPr/>
          </p:nvSpPr>
          <p:spPr>
            <a:xfrm>
              <a:off x="1735113" y="4782666"/>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6" name="円/楕円 275"/>
            <p:cNvSpPr/>
            <p:nvPr/>
          </p:nvSpPr>
          <p:spPr>
            <a:xfrm>
              <a:off x="1735113" y="5142706"/>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7" name="円/楕円 276"/>
            <p:cNvSpPr/>
            <p:nvPr/>
          </p:nvSpPr>
          <p:spPr>
            <a:xfrm>
              <a:off x="1735113" y="5502746"/>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8" name="円/楕円 277"/>
            <p:cNvSpPr/>
            <p:nvPr/>
          </p:nvSpPr>
          <p:spPr>
            <a:xfrm>
              <a:off x="1735113" y="5862786"/>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9" name="円/楕円 278"/>
            <p:cNvSpPr/>
            <p:nvPr/>
          </p:nvSpPr>
          <p:spPr>
            <a:xfrm>
              <a:off x="2599209" y="4601727"/>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0" name="円/楕円 279"/>
            <p:cNvSpPr/>
            <p:nvPr/>
          </p:nvSpPr>
          <p:spPr>
            <a:xfrm>
              <a:off x="2599209" y="4961767"/>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1" name="円/楕円 280"/>
            <p:cNvSpPr/>
            <p:nvPr/>
          </p:nvSpPr>
          <p:spPr>
            <a:xfrm>
              <a:off x="2599209" y="5321807"/>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2" name="円/楕円 281"/>
            <p:cNvSpPr/>
            <p:nvPr/>
          </p:nvSpPr>
          <p:spPr>
            <a:xfrm>
              <a:off x="2599209" y="5681847"/>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3" name="直線矢印コネクタ 282"/>
            <p:cNvCxnSpPr>
              <a:stCxn id="274" idx="6"/>
              <a:endCxn id="279" idx="2"/>
            </p:cNvCxnSpPr>
            <p:nvPr/>
          </p:nvCxnSpPr>
          <p:spPr>
            <a:xfrm>
              <a:off x="2023145" y="4566642"/>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4" name="直線矢印コネクタ 283"/>
            <p:cNvCxnSpPr>
              <a:stCxn id="275" idx="6"/>
              <a:endCxn id="279" idx="2"/>
            </p:cNvCxnSpPr>
            <p:nvPr/>
          </p:nvCxnSpPr>
          <p:spPr>
            <a:xfrm flipV="1">
              <a:off x="2023145" y="4745743"/>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5" name="直線矢印コネクタ 284"/>
            <p:cNvCxnSpPr>
              <a:stCxn id="276" idx="6"/>
              <a:endCxn id="279" idx="2"/>
            </p:cNvCxnSpPr>
            <p:nvPr/>
          </p:nvCxnSpPr>
          <p:spPr>
            <a:xfrm flipV="1">
              <a:off x="2023145" y="4745743"/>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6" name="直線矢印コネクタ 285"/>
            <p:cNvCxnSpPr>
              <a:stCxn id="277" idx="6"/>
              <a:endCxn id="279" idx="2"/>
            </p:cNvCxnSpPr>
            <p:nvPr/>
          </p:nvCxnSpPr>
          <p:spPr>
            <a:xfrm flipV="1">
              <a:off x="2023145" y="4745743"/>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7" name="直線矢印コネクタ 286"/>
            <p:cNvCxnSpPr>
              <a:stCxn id="278" idx="6"/>
              <a:endCxn id="279" idx="2"/>
            </p:cNvCxnSpPr>
            <p:nvPr/>
          </p:nvCxnSpPr>
          <p:spPr>
            <a:xfrm flipV="1">
              <a:off x="2023145" y="4745743"/>
              <a:ext cx="576064" cy="126105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8" name="直線矢印コネクタ 287"/>
            <p:cNvCxnSpPr>
              <a:stCxn id="274" idx="6"/>
              <a:endCxn id="280" idx="2"/>
            </p:cNvCxnSpPr>
            <p:nvPr/>
          </p:nvCxnSpPr>
          <p:spPr>
            <a:xfrm>
              <a:off x="2023145" y="4566642"/>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9" name="直線矢印コネクタ 288"/>
            <p:cNvCxnSpPr>
              <a:stCxn id="274" idx="6"/>
              <a:endCxn id="282" idx="2"/>
            </p:cNvCxnSpPr>
            <p:nvPr/>
          </p:nvCxnSpPr>
          <p:spPr>
            <a:xfrm>
              <a:off x="2023145" y="4566642"/>
              <a:ext cx="576064" cy="125922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0" name="直線矢印コネクタ 289"/>
            <p:cNvCxnSpPr>
              <a:stCxn id="274" idx="6"/>
              <a:endCxn id="281" idx="2"/>
            </p:cNvCxnSpPr>
            <p:nvPr/>
          </p:nvCxnSpPr>
          <p:spPr>
            <a:xfrm>
              <a:off x="2023145" y="4566642"/>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1" name="直線矢印コネクタ 290"/>
            <p:cNvCxnSpPr>
              <a:stCxn id="275" idx="6"/>
              <a:endCxn id="280" idx="2"/>
            </p:cNvCxnSpPr>
            <p:nvPr/>
          </p:nvCxnSpPr>
          <p:spPr>
            <a:xfrm>
              <a:off x="2023145" y="4926682"/>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2" name="直線矢印コネクタ 291"/>
            <p:cNvCxnSpPr>
              <a:stCxn id="275" idx="6"/>
              <a:endCxn id="281" idx="2"/>
            </p:cNvCxnSpPr>
            <p:nvPr/>
          </p:nvCxnSpPr>
          <p:spPr>
            <a:xfrm>
              <a:off x="2023145" y="4926682"/>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3" name="直線矢印コネクタ 292"/>
            <p:cNvCxnSpPr>
              <a:stCxn id="275" idx="6"/>
              <a:endCxn id="282" idx="2"/>
            </p:cNvCxnSpPr>
            <p:nvPr/>
          </p:nvCxnSpPr>
          <p:spPr>
            <a:xfrm>
              <a:off x="2023145" y="4926682"/>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4" name="直線矢印コネクタ 293"/>
            <p:cNvCxnSpPr>
              <a:stCxn id="276" idx="6"/>
              <a:endCxn id="280" idx="2"/>
            </p:cNvCxnSpPr>
            <p:nvPr/>
          </p:nvCxnSpPr>
          <p:spPr>
            <a:xfrm flipV="1">
              <a:off x="2023145" y="5105783"/>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5" name="直線矢印コネクタ 294"/>
            <p:cNvCxnSpPr>
              <a:stCxn id="276" idx="6"/>
              <a:endCxn id="282" idx="2"/>
            </p:cNvCxnSpPr>
            <p:nvPr/>
          </p:nvCxnSpPr>
          <p:spPr>
            <a:xfrm>
              <a:off x="2023145" y="5286722"/>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6" name="直線矢印コネクタ 295"/>
            <p:cNvCxnSpPr>
              <a:stCxn id="276" idx="6"/>
              <a:endCxn id="281" idx="2"/>
            </p:cNvCxnSpPr>
            <p:nvPr/>
          </p:nvCxnSpPr>
          <p:spPr>
            <a:xfrm>
              <a:off x="2023145" y="5286722"/>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7" name="直線矢印コネクタ 296"/>
            <p:cNvCxnSpPr>
              <a:stCxn id="277" idx="6"/>
              <a:endCxn id="280" idx="2"/>
            </p:cNvCxnSpPr>
            <p:nvPr/>
          </p:nvCxnSpPr>
          <p:spPr>
            <a:xfrm flipV="1">
              <a:off x="2023145" y="5105783"/>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8" name="直線矢印コネクタ 297"/>
            <p:cNvCxnSpPr>
              <a:stCxn id="277" idx="6"/>
              <a:endCxn id="281" idx="2"/>
            </p:cNvCxnSpPr>
            <p:nvPr/>
          </p:nvCxnSpPr>
          <p:spPr>
            <a:xfrm flipV="1">
              <a:off x="2023145" y="5465823"/>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9" name="直線矢印コネクタ 298"/>
            <p:cNvCxnSpPr>
              <a:stCxn id="277" idx="6"/>
              <a:endCxn id="282" idx="2"/>
            </p:cNvCxnSpPr>
            <p:nvPr/>
          </p:nvCxnSpPr>
          <p:spPr>
            <a:xfrm>
              <a:off x="2023145" y="5646762"/>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0" name="直線矢印コネクタ 299"/>
            <p:cNvCxnSpPr>
              <a:stCxn id="278" idx="6"/>
              <a:endCxn id="280" idx="2"/>
            </p:cNvCxnSpPr>
            <p:nvPr/>
          </p:nvCxnSpPr>
          <p:spPr>
            <a:xfrm flipV="1">
              <a:off x="2023145" y="5105783"/>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1" name="直線矢印コネクタ 300"/>
            <p:cNvCxnSpPr>
              <a:stCxn id="278" idx="6"/>
              <a:endCxn id="281" idx="2"/>
            </p:cNvCxnSpPr>
            <p:nvPr/>
          </p:nvCxnSpPr>
          <p:spPr>
            <a:xfrm flipV="1">
              <a:off x="2023145" y="5465823"/>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2" name="直線矢印コネクタ 301"/>
            <p:cNvCxnSpPr>
              <a:stCxn id="278" idx="6"/>
              <a:endCxn id="282" idx="2"/>
            </p:cNvCxnSpPr>
            <p:nvPr/>
          </p:nvCxnSpPr>
          <p:spPr>
            <a:xfrm flipV="1">
              <a:off x="2023145" y="5825863"/>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303" name="円/楕円 302"/>
            <p:cNvSpPr/>
            <p:nvPr/>
          </p:nvSpPr>
          <p:spPr>
            <a:xfrm>
              <a:off x="3319289" y="459724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4" name="円/楕円 303"/>
            <p:cNvSpPr/>
            <p:nvPr/>
          </p:nvSpPr>
          <p:spPr>
            <a:xfrm>
              <a:off x="3319289" y="495728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5" name="円/楕円 304"/>
            <p:cNvSpPr/>
            <p:nvPr/>
          </p:nvSpPr>
          <p:spPr>
            <a:xfrm>
              <a:off x="3319289" y="531732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6" name="円/楕円 305"/>
            <p:cNvSpPr/>
            <p:nvPr/>
          </p:nvSpPr>
          <p:spPr>
            <a:xfrm>
              <a:off x="3319289" y="567736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7" name="直線矢印コネクタ 306"/>
            <p:cNvCxnSpPr>
              <a:stCxn id="279" idx="6"/>
              <a:endCxn id="303" idx="2"/>
            </p:cNvCxnSpPr>
            <p:nvPr/>
          </p:nvCxnSpPr>
          <p:spPr>
            <a:xfrm flipV="1">
              <a:off x="2887241" y="4741256"/>
              <a:ext cx="432048" cy="4487"/>
            </a:xfrm>
            <a:prstGeom prst="straightConnector1">
              <a:avLst/>
            </a:prstGeom>
            <a:ln w="19050">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8" name="直線矢印コネクタ 307"/>
            <p:cNvCxnSpPr>
              <a:stCxn id="280" idx="6"/>
              <a:endCxn id="303" idx="2"/>
            </p:cNvCxnSpPr>
            <p:nvPr/>
          </p:nvCxnSpPr>
          <p:spPr>
            <a:xfrm flipV="1">
              <a:off x="2887241" y="4741256"/>
              <a:ext cx="432048" cy="36452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9" name="直線矢印コネクタ 308"/>
            <p:cNvCxnSpPr>
              <a:stCxn id="281" idx="6"/>
              <a:endCxn id="303" idx="2"/>
            </p:cNvCxnSpPr>
            <p:nvPr/>
          </p:nvCxnSpPr>
          <p:spPr>
            <a:xfrm flipV="1">
              <a:off x="2887241" y="4741256"/>
              <a:ext cx="432048" cy="72456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0" name="直線矢印コネクタ 309"/>
            <p:cNvCxnSpPr>
              <a:stCxn id="282" idx="6"/>
              <a:endCxn id="303" idx="2"/>
            </p:cNvCxnSpPr>
            <p:nvPr/>
          </p:nvCxnSpPr>
          <p:spPr>
            <a:xfrm flipV="1">
              <a:off x="2887241" y="4741256"/>
              <a:ext cx="432048" cy="1084607"/>
            </a:xfrm>
            <a:prstGeom prst="straightConnector1">
              <a:avLst/>
            </a:prstGeom>
            <a:ln w="19050">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1" name="直線矢印コネクタ 310"/>
            <p:cNvCxnSpPr>
              <a:stCxn id="279" idx="6"/>
              <a:endCxn id="304" idx="2"/>
            </p:cNvCxnSpPr>
            <p:nvPr/>
          </p:nvCxnSpPr>
          <p:spPr>
            <a:xfrm>
              <a:off x="2887241" y="4745743"/>
              <a:ext cx="432048" cy="355553"/>
            </a:xfrm>
            <a:prstGeom prst="straightConnector1">
              <a:avLst/>
            </a:prstGeom>
            <a:ln w="76200">
              <a:solidFill>
                <a:schemeClr val="tx1">
                  <a:lumMod val="85000"/>
                  <a:lumOff val="1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2" name="直線矢印コネクタ 311"/>
            <p:cNvCxnSpPr>
              <a:stCxn id="279" idx="6"/>
              <a:endCxn id="305" idx="2"/>
            </p:cNvCxnSpPr>
            <p:nvPr/>
          </p:nvCxnSpPr>
          <p:spPr>
            <a:xfrm>
              <a:off x="2887241" y="4745743"/>
              <a:ext cx="432048" cy="715593"/>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3" name="直線矢印コネクタ 312"/>
            <p:cNvCxnSpPr>
              <a:stCxn id="279" idx="6"/>
              <a:endCxn id="306" idx="2"/>
            </p:cNvCxnSpPr>
            <p:nvPr/>
          </p:nvCxnSpPr>
          <p:spPr>
            <a:xfrm>
              <a:off x="2887241" y="4745743"/>
              <a:ext cx="432048" cy="1075633"/>
            </a:xfrm>
            <a:prstGeom prst="straightConnector1">
              <a:avLst/>
            </a:prstGeom>
            <a:ln w="12700">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4" name="直線矢印コネクタ 313"/>
            <p:cNvCxnSpPr>
              <a:stCxn id="280" idx="6"/>
              <a:endCxn id="304" idx="2"/>
            </p:cNvCxnSpPr>
            <p:nvPr/>
          </p:nvCxnSpPr>
          <p:spPr>
            <a:xfrm flipV="1">
              <a:off x="2887241" y="5101296"/>
              <a:ext cx="432048" cy="448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5" name="直線矢印コネクタ 314"/>
            <p:cNvCxnSpPr>
              <a:stCxn id="280" idx="6"/>
              <a:endCxn id="305" idx="2"/>
            </p:cNvCxnSpPr>
            <p:nvPr/>
          </p:nvCxnSpPr>
          <p:spPr>
            <a:xfrm>
              <a:off x="2887241" y="5105783"/>
              <a:ext cx="432048" cy="355553"/>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6" name="直線矢印コネクタ 315"/>
            <p:cNvCxnSpPr>
              <a:stCxn id="280" idx="6"/>
              <a:endCxn id="306" idx="2"/>
            </p:cNvCxnSpPr>
            <p:nvPr/>
          </p:nvCxnSpPr>
          <p:spPr>
            <a:xfrm>
              <a:off x="2887241" y="5105783"/>
              <a:ext cx="432048" cy="715593"/>
            </a:xfrm>
            <a:prstGeom prst="straightConnector1">
              <a:avLst/>
            </a:prstGeom>
            <a:ln w="38100">
              <a:solidFill>
                <a:schemeClr val="tx1"/>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7" name="直線矢印コネクタ 316"/>
            <p:cNvCxnSpPr>
              <a:stCxn id="281" idx="6"/>
              <a:endCxn id="304" idx="2"/>
            </p:cNvCxnSpPr>
            <p:nvPr/>
          </p:nvCxnSpPr>
          <p:spPr>
            <a:xfrm flipV="1">
              <a:off x="2887241" y="5101296"/>
              <a:ext cx="432048" cy="364527"/>
            </a:xfrm>
            <a:prstGeom prst="straightConnector1">
              <a:avLst/>
            </a:prstGeom>
            <a:ln w="38100">
              <a:solidFill>
                <a:schemeClr val="tx1">
                  <a:lumMod val="85000"/>
                  <a:lumOff val="1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8" name="直線矢印コネクタ 317"/>
            <p:cNvCxnSpPr>
              <a:stCxn id="281" idx="6"/>
              <a:endCxn id="305" idx="2"/>
            </p:cNvCxnSpPr>
            <p:nvPr/>
          </p:nvCxnSpPr>
          <p:spPr>
            <a:xfrm flipV="1">
              <a:off x="2887241" y="5461336"/>
              <a:ext cx="432048" cy="448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9" name="直線矢印コネクタ 318"/>
            <p:cNvCxnSpPr>
              <a:stCxn id="281" idx="6"/>
              <a:endCxn id="306" idx="2"/>
            </p:cNvCxnSpPr>
            <p:nvPr/>
          </p:nvCxnSpPr>
          <p:spPr>
            <a:xfrm>
              <a:off x="2887241" y="5465823"/>
              <a:ext cx="432048" cy="355553"/>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20" name="直線矢印コネクタ 319"/>
            <p:cNvCxnSpPr>
              <a:stCxn id="282" idx="6"/>
              <a:endCxn id="304" idx="2"/>
            </p:cNvCxnSpPr>
            <p:nvPr/>
          </p:nvCxnSpPr>
          <p:spPr>
            <a:xfrm flipV="1">
              <a:off x="2887241" y="5101296"/>
              <a:ext cx="432048" cy="724567"/>
            </a:xfrm>
            <a:prstGeom prst="straightConnector1">
              <a:avLst/>
            </a:prstGeom>
            <a:ln w="285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21" name="直線矢印コネクタ 320"/>
            <p:cNvCxnSpPr>
              <a:stCxn id="282" idx="6"/>
              <a:endCxn id="305" idx="2"/>
            </p:cNvCxnSpPr>
            <p:nvPr/>
          </p:nvCxnSpPr>
          <p:spPr>
            <a:xfrm flipV="1">
              <a:off x="2887241" y="5461336"/>
              <a:ext cx="432048" cy="36452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22" name="直線矢印コネクタ 321"/>
            <p:cNvCxnSpPr>
              <a:stCxn id="282" idx="6"/>
              <a:endCxn id="306" idx="2"/>
            </p:cNvCxnSpPr>
            <p:nvPr/>
          </p:nvCxnSpPr>
          <p:spPr>
            <a:xfrm flipV="1">
              <a:off x="2887241" y="5821376"/>
              <a:ext cx="432048" cy="448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323" name="円/楕円 322"/>
            <p:cNvSpPr/>
            <p:nvPr/>
          </p:nvSpPr>
          <p:spPr>
            <a:xfrm flipH="1">
              <a:off x="7063705" y="4422626"/>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4" name="円/楕円 323"/>
            <p:cNvSpPr/>
            <p:nvPr/>
          </p:nvSpPr>
          <p:spPr>
            <a:xfrm flipH="1">
              <a:off x="7063705" y="4782666"/>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5" name="円/楕円 324"/>
            <p:cNvSpPr/>
            <p:nvPr/>
          </p:nvSpPr>
          <p:spPr>
            <a:xfrm flipH="1">
              <a:off x="7063705" y="5142706"/>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6" name="円/楕円 325"/>
            <p:cNvSpPr/>
            <p:nvPr/>
          </p:nvSpPr>
          <p:spPr>
            <a:xfrm flipH="1">
              <a:off x="7063705" y="5502746"/>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7" name="円/楕円 326"/>
            <p:cNvSpPr/>
            <p:nvPr/>
          </p:nvSpPr>
          <p:spPr>
            <a:xfrm flipH="1">
              <a:off x="7063705" y="5862786"/>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8" name="円/楕円 327"/>
            <p:cNvSpPr/>
            <p:nvPr/>
          </p:nvSpPr>
          <p:spPr>
            <a:xfrm flipH="1">
              <a:off x="6199609" y="4601727"/>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9" name="円/楕円 328"/>
            <p:cNvSpPr/>
            <p:nvPr/>
          </p:nvSpPr>
          <p:spPr>
            <a:xfrm flipH="1">
              <a:off x="6199609" y="4961767"/>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0" name="円/楕円 329"/>
            <p:cNvSpPr/>
            <p:nvPr/>
          </p:nvSpPr>
          <p:spPr>
            <a:xfrm flipH="1">
              <a:off x="6199609" y="5321807"/>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1" name="円/楕円 330"/>
            <p:cNvSpPr/>
            <p:nvPr/>
          </p:nvSpPr>
          <p:spPr>
            <a:xfrm flipH="1">
              <a:off x="6199609" y="5681847"/>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32" name="直線矢印コネクタ 331"/>
            <p:cNvCxnSpPr>
              <a:stCxn id="325" idx="6"/>
              <a:endCxn id="331" idx="2"/>
            </p:cNvCxnSpPr>
            <p:nvPr/>
          </p:nvCxnSpPr>
          <p:spPr>
            <a:xfrm flipH="1">
              <a:off x="6487641" y="4566642"/>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3" name="直線矢印コネクタ 332"/>
            <p:cNvCxnSpPr>
              <a:stCxn id="326" idx="6"/>
              <a:endCxn id="331" idx="2"/>
            </p:cNvCxnSpPr>
            <p:nvPr/>
          </p:nvCxnSpPr>
          <p:spPr>
            <a:xfrm flipH="1" flipV="1">
              <a:off x="6487641" y="4745743"/>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4" name="直線矢印コネクタ 333"/>
            <p:cNvCxnSpPr>
              <a:stCxn id="327" idx="6"/>
              <a:endCxn id="331" idx="2"/>
            </p:cNvCxnSpPr>
            <p:nvPr/>
          </p:nvCxnSpPr>
          <p:spPr>
            <a:xfrm flipH="1" flipV="1">
              <a:off x="6487641" y="4745743"/>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5" name="直線矢印コネクタ 334"/>
            <p:cNvCxnSpPr>
              <a:stCxn id="328" idx="6"/>
              <a:endCxn id="331" idx="2"/>
            </p:cNvCxnSpPr>
            <p:nvPr/>
          </p:nvCxnSpPr>
          <p:spPr>
            <a:xfrm flipH="1" flipV="1">
              <a:off x="6487641" y="4745743"/>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6" name="直線矢印コネクタ 335"/>
            <p:cNvCxnSpPr>
              <a:stCxn id="329" idx="6"/>
              <a:endCxn id="331" idx="2"/>
            </p:cNvCxnSpPr>
            <p:nvPr/>
          </p:nvCxnSpPr>
          <p:spPr>
            <a:xfrm flipH="1" flipV="1">
              <a:off x="6487641" y="4745743"/>
              <a:ext cx="576064" cy="126105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7" name="直線矢印コネクタ 336"/>
            <p:cNvCxnSpPr>
              <a:stCxn id="325" idx="6"/>
              <a:endCxn id="332" idx="2"/>
            </p:cNvCxnSpPr>
            <p:nvPr/>
          </p:nvCxnSpPr>
          <p:spPr>
            <a:xfrm flipH="1">
              <a:off x="6487641" y="4566642"/>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8" name="直線矢印コネクタ 337"/>
            <p:cNvCxnSpPr>
              <a:stCxn id="325" idx="6"/>
              <a:endCxn id="334" idx="2"/>
            </p:cNvCxnSpPr>
            <p:nvPr/>
          </p:nvCxnSpPr>
          <p:spPr>
            <a:xfrm flipH="1">
              <a:off x="6487641" y="4566642"/>
              <a:ext cx="576064" cy="125922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9" name="直線矢印コネクタ 338"/>
            <p:cNvCxnSpPr>
              <a:stCxn id="325" idx="6"/>
              <a:endCxn id="333" idx="2"/>
            </p:cNvCxnSpPr>
            <p:nvPr/>
          </p:nvCxnSpPr>
          <p:spPr>
            <a:xfrm flipH="1">
              <a:off x="6487641" y="4566642"/>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0" name="直線矢印コネクタ 339"/>
            <p:cNvCxnSpPr>
              <a:stCxn id="326" idx="6"/>
              <a:endCxn id="332" idx="2"/>
            </p:cNvCxnSpPr>
            <p:nvPr/>
          </p:nvCxnSpPr>
          <p:spPr>
            <a:xfrm flipH="1">
              <a:off x="6487641" y="4926682"/>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1" name="直線矢印コネクタ 340"/>
            <p:cNvCxnSpPr>
              <a:stCxn id="326" idx="6"/>
              <a:endCxn id="333" idx="2"/>
            </p:cNvCxnSpPr>
            <p:nvPr/>
          </p:nvCxnSpPr>
          <p:spPr>
            <a:xfrm flipH="1">
              <a:off x="6487641" y="4926682"/>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2" name="直線矢印コネクタ 341"/>
            <p:cNvCxnSpPr>
              <a:stCxn id="326" idx="6"/>
              <a:endCxn id="334" idx="2"/>
            </p:cNvCxnSpPr>
            <p:nvPr/>
          </p:nvCxnSpPr>
          <p:spPr>
            <a:xfrm flipH="1">
              <a:off x="6487641" y="4926682"/>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3" name="直線矢印コネクタ 342"/>
            <p:cNvCxnSpPr>
              <a:stCxn id="327" idx="6"/>
              <a:endCxn id="332" idx="2"/>
            </p:cNvCxnSpPr>
            <p:nvPr/>
          </p:nvCxnSpPr>
          <p:spPr>
            <a:xfrm flipH="1" flipV="1">
              <a:off x="6487641" y="5105783"/>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4" name="直線矢印コネクタ 343"/>
            <p:cNvCxnSpPr>
              <a:stCxn id="327" idx="6"/>
              <a:endCxn id="334" idx="2"/>
            </p:cNvCxnSpPr>
            <p:nvPr/>
          </p:nvCxnSpPr>
          <p:spPr>
            <a:xfrm flipH="1">
              <a:off x="6487641" y="5286722"/>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5" name="直線矢印コネクタ 344"/>
            <p:cNvCxnSpPr>
              <a:stCxn id="327" idx="6"/>
              <a:endCxn id="333" idx="2"/>
            </p:cNvCxnSpPr>
            <p:nvPr/>
          </p:nvCxnSpPr>
          <p:spPr>
            <a:xfrm flipH="1">
              <a:off x="6487641" y="5286722"/>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6" name="直線矢印コネクタ 345"/>
            <p:cNvCxnSpPr>
              <a:stCxn id="328" idx="6"/>
              <a:endCxn id="332" idx="2"/>
            </p:cNvCxnSpPr>
            <p:nvPr/>
          </p:nvCxnSpPr>
          <p:spPr>
            <a:xfrm flipH="1" flipV="1">
              <a:off x="6487641" y="5105783"/>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7" name="直線矢印コネクタ 346"/>
            <p:cNvCxnSpPr>
              <a:stCxn id="328" idx="6"/>
              <a:endCxn id="333" idx="2"/>
            </p:cNvCxnSpPr>
            <p:nvPr/>
          </p:nvCxnSpPr>
          <p:spPr>
            <a:xfrm flipH="1" flipV="1">
              <a:off x="6487641" y="5465823"/>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8" name="直線矢印コネクタ 347"/>
            <p:cNvCxnSpPr>
              <a:stCxn id="328" idx="6"/>
              <a:endCxn id="334" idx="2"/>
            </p:cNvCxnSpPr>
            <p:nvPr/>
          </p:nvCxnSpPr>
          <p:spPr>
            <a:xfrm flipH="1">
              <a:off x="6487641" y="5646762"/>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9" name="直線矢印コネクタ 348"/>
            <p:cNvCxnSpPr>
              <a:stCxn id="329" idx="6"/>
              <a:endCxn id="332" idx="2"/>
            </p:cNvCxnSpPr>
            <p:nvPr/>
          </p:nvCxnSpPr>
          <p:spPr>
            <a:xfrm flipH="1" flipV="1">
              <a:off x="6487641" y="5105783"/>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50" name="直線矢印コネクタ 349"/>
            <p:cNvCxnSpPr>
              <a:stCxn id="329" idx="6"/>
              <a:endCxn id="333" idx="2"/>
            </p:cNvCxnSpPr>
            <p:nvPr/>
          </p:nvCxnSpPr>
          <p:spPr>
            <a:xfrm flipH="1" flipV="1">
              <a:off x="6487641" y="5465823"/>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51" name="直線矢印コネクタ 350"/>
            <p:cNvCxnSpPr>
              <a:stCxn id="329" idx="6"/>
              <a:endCxn id="334" idx="2"/>
            </p:cNvCxnSpPr>
            <p:nvPr/>
          </p:nvCxnSpPr>
          <p:spPr>
            <a:xfrm flipH="1" flipV="1">
              <a:off x="6487641" y="5825863"/>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352" name="円/楕円 351"/>
            <p:cNvSpPr/>
            <p:nvPr/>
          </p:nvSpPr>
          <p:spPr>
            <a:xfrm flipH="1">
              <a:off x="5479529" y="459724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3" name="円/楕円 352"/>
            <p:cNvSpPr/>
            <p:nvPr/>
          </p:nvSpPr>
          <p:spPr>
            <a:xfrm flipH="1">
              <a:off x="5479529" y="495728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4" name="円/楕円 353"/>
            <p:cNvSpPr/>
            <p:nvPr/>
          </p:nvSpPr>
          <p:spPr>
            <a:xfrm flipH="1">
              <a:off x="5479529" y="531732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5" name="円/楕円 354"/>
            <p:cNvSpPr/>
            <p:nvPr/>
          </p:nvSpPr>
          <p:spPr>
            <a:xfrm flipH="1">
              <a:off x="5479529" y="567736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56" name="直線矢印コネクタ 355"/>
            <p:cNvCxnSpPr>
              <a:cxnSpLocks/>
              <a:stCxn id="352" idx="2"/>
              <a:endCxn id="331" idx="6"/>
            </p:cNvCxnSpPr>
            <p:nvPr/>
          </p:nvCxnSpPr>
          <p:spPr>
            <a:xfrm>
              <a:off x="5767561" y="4741256"/>
              <a:ext cx="432048" cy="1084607"/>
            </a:xfrm>
            <a:prstGeom prst="straightConnector1">
              <a:avLst/>
            </a:prstGeom>
            <a:ln w="57150">
              <a:solidFill>
                <a:schemeClr val="tx1"/>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57" name="直線矢印コネクタ 356"/>
            <p:cNvCxnSpPr>
              <a:stCxn id="332" idx="6"/>
            </p:cNvCxnSpPr>
            <p:nvPr/>
          </p:nvCxnSpPr>
          <p:spPr>
            <a:xfrm flipH="1" flipV="1">
              <a:off x="5767561" y="4741256"/>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58" name="直線矢印コネクタ 357"/>
            <p:cNvCxnSpPr>
              <a:stCxn id="333" idx="6"/>
            </p:cNvCxnSpPr>
            <p:nvPr/>
          </p:nvCxnSpPr>
          <p:spPr>
            <a:xfrm flipH="1" flipV="1">
              <a:off x="5767561" y="4741256"/>
              <a:ext cx="432048" cy="72456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59" name="直線矢印コネクタ 358"/>
            <p:cNvCxnSpPr>
              <a:stCxn id="334" idx="6"/>
            </p:cNvCxnSpPr>
            <p:nvPr/>
          </p:nvCxnSpPr>
          <p:spPr>
            <a:xfrm flipH="1" flipV="1">
              <a:off x="5767561" y="4741256"/>
              <a:ext cx="432048" cy="108460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0" name="直線矢印コネクタ 359"/>
            <p:cNvCxnSpPr>
              <a:stCxn id="331" idx="6"/>
            </p:cNvCxnSpPr>
            <p:nvPr/>
          </p:nvCxnSpPr>
          <p:spPr>
            <a:xfrm flipH="1">
              <a:off x="5767561" y="4745743"/>
              <a:ext cx="432048" cy="355553"/>
            </a:xfrm>
            <a:prstGeom prst="straightConnector1">
              <a:avLst/>
            </a:prstGeom>
            <a:ln w="12700">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1" name="直線矢印コネクタ 360"/>
            <p:cNvCxnSpPr>
              <a:stCxn id="331" idx="6"/>
            </p:cNvCxnSpPr>
            <p:nvPr/>
          </p:nvCxnSpPr>
          <p:spPr>
            <a:xfrm flipH="1">
              <a:off x="5767561" y="4745743"/>
              <a:ext cx="432048" cy="71559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2" name="直線矢印コネクタ 361"/>
            <p:cNvCxnSpPr>
              <a:cxnSpLocks/>
              <a:stCxn id="355" idx="2"/>
              <a:endCxn id="328" idx="6"/>
            </p:cNvCxnSpPr>
            <p:nvPr/>
          </p:nvCxnSpPr>
          <p:spPr>
            <a:xfrm flipV="1">
              <a:off x="5767561" y="4745743"/>
              <a:ext cx="432048" cy="1075633"/>
            </a:xfrm>
            <a:prstGeom prst="straightConnector1">
              <a:avLst/>
            </a:prstGeom>
            <a:ln w="38100">
              <a:solidFill>
                <a:schemeClr val="tx1">
                  <a:lumMod val="85000"/>
                  <a:lumOff val="1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3" name="直線矢印コネクタ 362"/>
            <p:cNvCxnSpPr>
              <a:stCxn id="332" idx="6"/>
            </p:cNvCxnSpPr>
            <p:nvPr/>
          </p:nvCxnSpPr>
          <p:spPr>
            <a:xfrm flipH="1" flipV="1">
              <a:off x="5767561" y="5101296"/>
              <a:ext cx="432048" cy="4487"/>
            </a:xfrm>
            <a:prstGeom prst="straightConnector1">
              <a:avLst/>
            </a:prstGeom>
            <a:ln w="19050">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4" name="直線矢印コネクタ 363"/>
            <p:cNvCxnSpPr>
              <a:cxnSpLocks/>
              <a:stCxn id="330" idx="6"/>
            </p:cNvCxnSpPr>
            <p:nvPr/>
          </p:nvCxnSpPr>
          <p:spPr>
            <a:xfrm flipH="1" flipV="1">
              <a:off x="5767561" y="5461336"/>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5" name="直線矢印コネクタ 364"/>
            <p:cNvCxnSpPr>
              <a:stCxn id="332" idx="6"/>
            </p:cNvCxnSpPr>
            <p:nvPr/>
          </p:nvCxnSpPr>
          <p:spPr>
            <a:xfrm flipH="1">
              <a:off x="5767561" y="5105783"/>
              <a:ext cx="432048" cy="715593"/>
            </a:xfrm>
            <a:prstGeom prst="straightConnector1">
              <a:avLst/>
            </a:prstGeom>
            <a:ln w="12700">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6" name="直線矢印コネクタ 365"/>
            <p:cNvCxnSpPr>
              <a:stCxn id="333" idx="6"/>
            </p:cNvCxnSpPr>
            <p:nvPr/>
          </p:nvCxnSpPr>
          <p:spPr>
            <a:xfrm flipH="1" flipV="1">
              <a:off x="5767561" y="5101296"/>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7" name="直線矢印コネクタ 366"/>
            <p:cNvCxnSpPr>
              <a:stCxn id="333" idx="6"/>
            </p:cNvCxnSpPr>
            <p:nvPr/>
          </p:nvCxnSpPr>
          <p:spPr>
            <a:xfrm flipH="1" flipV="1">
              <a:off x="5767561" y="5461336"/>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8" name="直線矢印コネクタ 367"/>
            <p:cNvCxnSpPr>
              <a:stCxn id="333" idx="6"/>
            </p:cNvCxnSpPr>
            <p:nvPr/>
          </p:nvCxnSpPr>
          <p:spPr>
            <a:xfrm flipH="1">
              <a:off x="5767561" y="5465823"/>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9" name="直線矢印コネクタ 368"/>
            <p:cNvCxnSpPr>
              <a:cxnSpLocks/>
              <a:stCxn id="353" idx="2"/>
              <a:endCxn id="330" idx="6"/>
            </p:cNvCxnSpPr>
            <p:nvPr/>
          </p:nvCxnSpPr>
          <p:spPr>
            <a:xfrm>
              <a:off x="5767561" y="5101296"/>
              <a:ext cx="432048" cy="364527"/>
            </a:xfrm>
            <a:prstGeom prst="straightConnector1">
              <a:avLst/>
            </a:prstGeom>
            <a:ln w="38100">
              <a:solidFill>
                <a:schemeClr val="tx1">
                  <a:lumMod val="85000"/>
                  <a:lumOff val="1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70" name="直線矢印コネクタ 369"/>
            <p:cNvCxnSpPr>
              <a:stCxn id="334" idx="6"/>
            </p:cNvCxnSpPr>
            <p:nvPr/>
          </p:nvCxnSpPr>
          <p:spPr>
            <a:xfrm flipH="1" flipV="1">
              <a:off x="5767561" y="5461336"/>
              <a:ext cx="432048" cy="364527"/>
            </a:xfrm>
            <a:prstGeom prst="straightConnector1">
              <a:avLst/>
            </a:prstGeom>
            <a:ln w="19050">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71" name="直線矢印コネクタ 370"/>
            <p:cNvCxnSpPr>
              <a:stCxn id="334" idx="6"/>
            </p:cNvCxnSpPr>
            <p:nvPr/>
          </p:nvCxnSpPr>
          <p:spPr>
            <a:xfrm flipH="1" flipV="1">
              <a:off x="5767561" y="5821376"/>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372" name="テキスト ボックス 371"/>
            <p:cNvSpPr txBox="1"/>
            <p:nvPr/>
          </p:nvSpPr>
          <p:spPr>
            <a:xfrm>
              <a:off x="3686294" y="5052726"/>
              <a:ext cx="1723549" cy="461665"/>
            </a:xfrm>
            <a:prstGeom prst="rect">
              <a:avLst/>
            </a:prstGeom>
            <a:noFill/>
          </p:spPr>
          <p:txBody>
            <a:bodyPr wrap="none" rtlCol="0">
              <a:spAutoFit/>
            </a:bodyPr>
            <a:lstStyle/>
            <a:p>
              <a:pPr algn="ctr"/>
              <a:r>
                <a:rPr kumimoji="1" lang="ja-JP" altLang="en-US" sz="2400" dirty="0">
                  <a:solidFill>
                    <a:schemeClr val="accent2">
                      <a:lumMod val="75000"/>
                    </a:schemeClr>
                  </a:solidFill>
                  <a:latin typeface="Meiryo" charset="-128"/>
                  <a:ea typeface="Meiryo" charset="-128"/>
                  <a:cs typeface="Meiryo" charset="-128"/>
                </a:rPr>
                <a:t>・・・・・</a:t>
              </a:r>
            </a:p>
          </p:txBody>
        </p:sp>
        <p:sp>
          <p:nvSpPr>
            <p:cNvPr id="375" name="右矢印 374"/>
            <p:cNvSpPr/>
            <p:nvPr/>
          </p:nvSpPr>
          <p:spPr>
            <a:xfrm>
              <a:off x="1299750" y="4933945"/>
              <a:ext cx="275748" cy="720080"/>
            </a:xfrm>
            <a:prstGeom prst="right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6" name="テキスト ボックス 375"/>
            <p:cNvSpPr txBox="1"/>
            <p:nvPr/>
          </p:nvSpPr>
          <p:spPr>
            <a:xfrm>
              <a:off x="1516597" y="3933015"/>
              <a:ext cx="691040" cy="276999"/>
            </a:xfrm>
            <a:prstGeom prst="rect">
              <a:avLst/>
            </a:prstGeom>
            <a:noFill/>
          </p:spPr>
          <p:txBody>
            <a:bodyPr wrap="square" rtlCol="0">
              <a:spAutoFit/>
            </a:bodyPr>
            <a:lstStyle/>
            <a:p>
              <a:pPr algn="ctr"/>
              <a:r>
                <a:rPr kumimoji="1" lang="ja-JP" altLang="en-US" sz="1200">
                  <a:solidFill>
                    <a:srgbClr val="0070C0"/>
                  </a:solidFill>
                  <a:latin typeface="Meiryo" charset="-128"/>
                  <a:ea typeface="Meiryo" charset="-128"/>
                  <a:cs typeface="Meiryo" charset="-128"/>
                </a:rPr>
                <a:t>入力層</a:t>
              </a:r>
              <a:endParaRPr kumimoji="1" lang="ja-JP" altLang="en-US" sz="1200" dirty="0">
                <a:solidFill>
                  <a:srgbClr val="0070C0"/>
                </a:solidFill>
                <a:latin typeface="Meiryo" charset="-128"/>
                <a:ea typeface="Meiryo" charset="-128"/>
                <a:cs typeface="Meiryo" charset="-128"/>
              </a:endParaRPr>
            </a:p>
          </p:txBody>
        </p:sp>
        <p:sp>
          <p:nvSpPr>
            <p:cNvPr id="377" name="テキスト ボックス 376"/>
            <p:cNvSpPr txBox="1"/>
            <p:nvPr/>
          </p:nvSpPr>
          <p:spPr>
            <a:xfrm>
              <a:off x="6862201" y="3933015"/>
              <a:ext cx="691040" cy="276999"/>
            </a:xfrm>
            <a:prstGeom prst="rect">
              <a:avLst/>
            </a:prstGeom>
            <a:noFill/>
          </p:spPr>
          <p:txBody>
            <a:bodyPr wrap="square" rtlCol="0">
              <a:spAutoFit/>
            </a:bodyPr>
            <a:lstStyle/>
            <a:p>
              <a:pPr algn="ctr"/>
              <a:r>
                <a:rPr kumimoji="1" lang="ja-JP" altLang="en-US" sz="1200">
                  <a:solidFill>
                    <a:schemeClr val="accent3">
                      <a:lumMod val="75000"/>
                    </a:schemeClr>
                  </a:solidFill>
                  <a:latin typeface="Meiryo" charset="-128"/>
                  <a:ea typeface="Meiryo" charset="-128"/>
                  <a:cs typeface="Meiryo" charset="-128"/>
                </a:rPr>
                <a:t>出力層</a:t>
              </a:r>
              <a:endParaRPr kumimoji="1" lang="ja-JP" altLang="en-US" sz="1200" dirty="0">
                <a:solidFill>
                  <a:schemeClr val="accent3">
                    <a:lumMod val="75000"/>
                  </a:schemeClr>
                </a:solidFill>
                <a:latin typeface="Meiryo" charset="-128"/>
                <a:ea typeface="Meiryo" charset="-128"/>
                <a:cs typeface="Meiryo" charset="-128"/>
              </a:endParaRPr>
            </a:p>
          </p:txBody>
        </p:sp>
        <p:pic>
          <p:nvPicPr>
            <p:cNvPr id="387" name="図 386"/>
            <p:cNvPicPr>
              <a:picLocks noChangeAspect="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07845" y="4656192"/>
              <a:ext cx="1229779" cy="1229779"/>
            </a:xfrm>
            <a:prstGeom prst="rect">
              <a:avLst/>
            </a:prstGeom>
          </p:spPr>
        </p:pic>
        <p:pic>
          <p:nvPicPr>
            <p:cNvPr id="389" name="図 38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03065" y="4174530"/>
              <a:ext cx="324287" cy="324287"/>
            </a:xfrm>
            <a:prstGeom prst="rect">
              <a:avLst/>
            </a:prstGeom>
            <a:effectLst>
              <a:outerShdw blurRad="50800" dist="38100" dir="2700000" algn="tl" rotWithShape="0">
                <a:prstClr val="black">
                  <a:alpha val="40000"/>
                </a:prstClr>
              </a:outerShdw>
            </a:effectLst>
          </p:spPr>
        </p:pic>
        <p:sp>
          <p:nvSpPr>
            <p:cNvPr id="402" name="右矢印 401"/>
            <p:cNvSpPr/>
            <p:nvPr/>
          </p:nvSpPr>
          <p:spPr>
            <a:xfrm>
              <a:off x="7523394" y="4933945"/>
              <a:ext cx="275748" cy="720080"/>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3" name="テキスト ボックス 402"/>
            <p:cNvSpPr txBox="1"/>
            <p:nvPr/>
          </p:nvSpPr>
          <p:spPr>
            <a:xfrm>
              <a:off x="7777677" y="4993893"/>
              <a:ext cx="974946" cy="553998"/>
            </a:xfrm>
            <a:prstGeom prst="rect">
              <a:avLst/>
            </a:prstGeom>
            <a:noFill/>
          </p:spPr>
          <p:txBody>
            <a:bodyPr wrap="none" rtlCol="0">
              <a:spAutoFit/>
            </a:bodyPr>
            <a:lstStyle/>
            <a:p>
              <a:pPr algn="ctr"/>
              <a:r>
                <a:rPr kumimoji="1" lang="ja-JP" altLang="en-US" sz="1000" b="1" dirty="0">
                  <a:solidFill>
                    <a:schemeClr val="bg1">
                      <a:lumMod val="50000"/>
                    </a:schemeClr>
                  </a:solidFill>
                  <a:latin typeface="Meiryo" charset="-128"/>
                  <a:ea typeface="Meiryo" charset="-128"/>
                  <a:cs typeface="Meiryo" charset="-128"/>
                </a:rPr>
                <a:t>イヌ</a:t>
              </a:r>
              <a:r>
                <a:rPr kumimoji="1" lang="en-US" altLang="ja-JP" sz="1000" b="1" dirty="0">
                  <a:solidFill>
                    <a:schemeClr val="bg1">
                      <a:lumMod val="50000"/>
                    </a:schemeClr>
                  </a:solidFill>
                  <a:latin typeface="Meiryo" charset="-128"/>
                  <a:ea typeface="Meiryo" charset="-128"/>
                  <a:cs typeface="Meiryo" charset="-128"/>
                </a:rPr>
                <a:t> 32% ×</a:t>
              </a:r>
            </a:p>
            <a:p>
              <a:pPr algn="ctr"/>
              <a:r>
                <a:rPr lang="ja-JP" altLang="en-US" sz="1000" b="1" u="sng" dirty="0">
                  <a:solidFill>
                    <a:srgbClr val="008000"/>
                  </a:solidFill>
                  <a:latin typeface="Meiryo" charset="-128"/>
                  <a:ea typeface="Meiryo" charset="-128"/>
                  <a:cs typeface="Meiryo" charset="-128"/>
                </a:rPr>
                <a:t>ネコ</a:t>
              </a:r>
              <a:r>
                <a:rPr lang="en-US" altLang="ja-JP" sz="1000" b="1" u="sng" dirty="0">
                  <a:solidFill>
                    <a:srgbClr val="008000"/>
                  </a:solidFill>
                  <a:latin typeface="Meiryo" charset="-128"/>
                  <a:ea typeface="Meiryo" charset="-128"/>
                  <a:cs typeface="Meiryo" charset="-128"/>
                </a:rPr>
                <a:t> 96% </a:t>
              </a:r>
              <a:r>
                <a:rPr lang="ja-JP" altLang="en-US" sz="1000" b="1" u="sng" dirty="0">
                  <a:solidFill>
                    <a:srgbClr val="008000"/>
                  </a:solidFill>
                  <a:latin typeface="Meiryo" charset="-128"/>
                  <a:ea typeface="Meiryo" charset="-128"/>
                  <a:cs typeface="Meiryo" charset="-128"/>
                </a:rPr>
                <a:t>○</a:t>
              </a:r>
              <a:endParaRPr lang="en-US" altLang="ja-JP" sz="1000" b="1" u="sng" dirty="0">
                <a:solidFill>
                  <a:srgbClr val="008000"/>
                </a:solidFill>
                <a:latin typeface="Meiryo" charset="-128"/>
                <a:ea typeface="Meiryo" charset="-128"/>
                <a:cs typeface="Meiryo" charset="-128"/>
              </a:endParaRPr>
            </a:p>
            <a:p>
              <a:pPr algn="ctr"/>
              <a:r>
                <a:rPr lang="ja-JP" altLang="en-US" sz="1000" b="1" dirty="0">
                  <a:solidFill>
                    <a:schemeClr val="bg1">
                      <a:lumMod val="50000"/>
                    </a:schemeClr>
                  </a:solidFill>
                  <a:latin typeface="Meiryo" charset="-128"/>
                  <a:ea typeface="Meiryo" charset="-128"/>
                  <a:cs typeface="Meiryo" charset="-128"/>
                </a:rPr>
                <a:t>ウシ</a:t>
              </a:r>
              <a:r>
                <a:rPr lang="en-US" altLang="ja-JP" sz="1000" b="1" dirty="0">
                  <a:solidFill>
                    <a:schemeClr val="bg1">
                      <a:lumMod val="50000"/>
                    </a:schemeClr>
                  </a:solidFill>
                  <a:latin typeface="Meiryo" charset="-128"/>
                  <a:ea typeface="Meiryo" charset="-128"/>
                  <a:cs typeface="Meiryo" charset="-128"/>
                </a:rPr>
                <a:t> 18% ×</a:t>
              </a:r>
              <a:endParaRPr kumimoji="1" lang="ja-JP" altLang="en-US" sz="1000" b="1" dirty="0">
                <a:solidFill>
                  <a:schemeClr val="bg1">
                    <a:lumMod val="50000"/>
                  </a:schemeClr>
                </a:solidFill>
                <a:latin typeface="Meiryo" charset="-128"/>
                <a:ea typeface="Meiryo" charset="-128"/>
                <a:cs typeface="Meiryo" charset="-128"/>
              </a:endParaRPr>
            </a:p>
          </p:txBody>
        </p:sp>
        <p:sp>
          <p:nvSpPr>
            <p:cNvPr id="405" name="テキスト ボックス 404"/>
            <p:cNvSpPr txBox="1"/>
            <p:nvPr/>
          </p:nvSpPr>
          <p:spPr>
            <a:xfrm>
              <a:off x="3654756" y="4428675"/>
              <a:ext cx="1774845" cy="677108"/>
            </a:xfrm>
            <a:prstGeom prst="rect">
              <a:avLst/>
            </a:prstGeom>
            <a:noFill/>
          </p:spPr>
          <p:txBody>
            <a:bodyPr wrap="none" rtlCol="0">
              <a:spAutoFit/>
            </a:bodyPr>
            <a:lstStyle/>
            <a:p>
              <a:pPr algn="ctr"/>
              <a:r>
                <a:rPr kumimoji="1" lang="ja-JP" altLang="en-US" sz="1400" b="1">
                  <a:solidFill>
                    <a:srgbClr val="0070C0"/>
                  </a:solidFill>
                  <a:latin typeface="Meiryo" charset="-128"/>
                  <a:ea typeface="Meiryo" charset="-128"/>
                  <a:cs typeface="Meiryo" charset="-128"/>
                </a:rPr>
                <a:t>学習</a:t>
              </a:r>
              <a:r>
                <a:rPr kumimoji="1" lang="ja-JP" altLang="en-US" sz="1200">
                  <a:solidFill>
                    <a:schemeClr val="accent3">
                      <a:lumMod val="75000"/>
                    </a:schemeClr>
                  </a:solidFill>
                  <a:latin typeface="Meiryo" charset="-128"/>
                  <a:ea typeface="Meiryo" charset="-128"/>
                  <a:cs typeface="Meiryo" charset="-128"/>
                </a:rPr>
                <a:t>によって作られた</a:t>
              </a:r>
              <a:endParaRPr kumimoji="1" lang="en-US" altLang="ja-JP" sz="1200" dirty="0">
                <a:solidFill>
                  <a:schemeClr val="accent3">
                    <a:lumMod val="75000"/>
                  </a:schemeClr>
                </a:solidFill>
                <a:latin typeface="Meiryo" charset="-128"/>
                <a:ea typeface="Meiryo" charset="-128"/>
                <a:cs typeface="Meiryo" charset="-128"/>
              </a:endParaRPr>
            </a:p>
            <a:p>
              <a:pPr algn="ctr"/>
              <a:r>
                <a:rPr lang="ja-JP" altLang="en-US" sz="2400" b="1">
                  <a:solidFill>
                    <a:schemeClr val="accent6">
                      <a:lumMod val="50000"/>
                    </a:schemeClr>
                  </a:solidFill>
                  <a:latin typeface="Meiryo" charset="-128"/>
                  <a:ea typeface="Meiryo" charset="-128"/>
                  <a:cs typeface="Meiryo" charset="-128"/>
                </a:rPr>
                <a:t>推論モデル</a:t>
              </a:r>
              <a:endParaRPr kumimoji="1" lang="ja-JP" altLang="en-US" sz="2400" b="1" dirty="0">
                <a:solidFill>
                  <a:schemeClr val="accent6">
                    <a:lumMod val="50000"/>
                  </a:schemeClr>
                </a:solidFill>
                <a:latin typeface="Meiryo" charset="-128"/>
                <a:ea typeface="Meiryo" charset="-128"/>
                <a:cs typeface="Meiryo" charset="-128"/>
              </a:endParaRPr>
            </a:p>
          </p:txBody>
        </p:sp>
        <p:sp>
          <p:nvSpPr>
            <p:cNvPr id="406" name="テキスト ボックス 405"/>
            <p:cNvSpPr txBox="1"/>
            <p:nvPr/>
          </p:nvSpPr>
          <p:spPr>
            <a:xfrm>
              <a:off x="3519196" y="5376272"/>
              <a:ext cx="2105608" cy="954107"/>
            </a:xfrm>
            <a:prstGeom prst="rect">
              <a:avLst/>
            </a:prstGeom>
            <a:noFill/>
          </p:spPr>
          <p:txBody>
            <a:bodyPr wrap="square" rtlCol="0">
              <a:spAutoFit/>
            </a:bodyPr>
            <a:lstStyle/>
            <a:p>
              <a:pPr algn="ctr"/>
              <a:r>
                <a:rPr kumimoji="1" lang="ja-JP" altLang="en-US" sz="1400" b="1">
                  <a:solidFill>
                    <a:schemeClr val="accent6">
                      <a:lumMod val="75000"/>
                    </a:schemeClr>
                  </a:solidFill>
                  <a:latin typeface="Meiryo" charset="-128"/>
                  <a:ea typeface="Meiryo" charset="-128"/>
                  <a:cs typeface="Meiryo" charset="-128"/>
                </a:rPr>
                <a:t>入力と出力が</a:t>
              </a:r>
              <a:endParaRPr lang="en-US" altLang="ja-JP" sz="1400" b="1" dirty="0">
                <a:solidFill>
                  <a:schemeClr val="accent6">
                    <a:lumMod val="75000"/>
                  </a:schemeClr>
                </a:solidFill>
                <a:latin typeface="Meiryo" charset="-128"/>
                <a:ea typeface="Meiryo" charset="-128"/>
                <a:cs typeface="Meiryo" charset="-128"/>
              </a:endParaRPr>
            </a:p>
            <a:p>
              <a:pPr algn="ctr"/>
              <a:r>
                <a:rPr kumimoji="1" lang="ja-JP" altLang="en-US" sz="1400" b="1">
                  <a:solidFill>
                    <a:schemeClr val="accent6">
                      <a:lumMod val="75000"/>
                    </a:schemeClr>
                  </a:solidFill>
                  <a:latin typeface="Meiryo" charset="-128"/>
                  <a:ea typeface="Meiryo" charset="-128"/>
                  <a:cs typeface="Meiryo" charset="-128"/>
                </a:rPr>
                <a:t>うまく一致する</a:t>
              </a:r>
              <a:endParaRPr kumimoji="1" lang="en-US" altLang="ja-JP" sz="1400" b="1" dirty="0">
                <a:solidFill>
                  <a:schemeClr val="accent6">
                    <a:lumMod val="75000"/>
                  </a:schemeClr>
                </a:solidFill>
                <a:latin typeface="Meiryo" charset="-128"/>
                <a:ea typeface="Meiryo" charset="-128"/>
                <a:cs typeface="Meiryo" charset="-128"/>
              </a:endParaRPr>
            </a:p>
            <a:p>
              <a:pPr algn="ctr"/>
              <a:r>
                <a:rPr kumimoji="1" lang="ja-JP" altLang="en-US" sz="1400" b="1">
                  <a:solidFill>
                    <a:schemeClr val="accent6">
                      <a:lumMod val="75000"/>
                    </a:schemeClr>
                  </a:solidFill>
                  <a:latin typeface="Meiryo" charset="-128"/>
                  <a:ea typeface="Meiryo" charset="-128"/>
                  <a:cs typeface="Meiryo" charset="-128"/>
                </a:rPr>
                <a:t>重み付け</a:t>
              </a:r>
              <a:r>
                <a:rPr lang="ja-JP" altLang="en-US" sz="1400" b="1">
                  <a:solidFill>
                    <a:schemeClr val="accent6">
                      <a:lumMod val="75000"/>
                    </a:schemeClr>
                  </a:solidFill>
                  <a:latin typeface="Meiryo" charset="-128"/>
                  <a:ea typeface="Meiryo" charset="-128"/>
                  <a:cs typeface="Meiryo" charset="-128"/>
                </a:rPr>
                <a:t>の組合せ</a:t>
              </a:r>
              <a:endParaRPr lang="en-US" altLang="ja-JP" sz="1400" b="1" dirty="0">
                <a:solidFill>
                  <a:schemeClr val="accent6">
                    <a:lumMod val="75000"/>
                  </a:schemeClr>
                </a:solidFill>
                <a:latin typeface="Meiryo" charset="-128"/>
                <a:ea typeface="Meiryo" charset="-128"/>
                <a:cs typeface="Meiryo" charset="-128"/>
              </a:endParaRPr>
            </a:p>
            <a:p>
              <a:pPr algn="ctr"/>
              <a:r>
                <a:rPr lang="ja-JP" altLang="en-US" sz="1400" b="1">
                  <a:solidFill>
                    <a:schemeClr val="accent6">
                      <a:lumMod val="75000"/>
                    </a:schemeClr>
                  </a:solidFill>
                  <a:latin typeface="Meiryo" charset="-128"/>
                  <a:ea typeface="Meiryo" charset="-128"/>
                  <a:cs typeface="Meiryo" charset="-128"/>
                </a:rPr>
                <a:t>を見つける</a:t>
              </a:r>
              <a:endParaRPr kumimoji="1" lang="en-US" altLang="ja-JP" sz="1400" b="1" dirty="0">
                <a:solidFill>
                  <a:schemeClr val="accent6">
                    <a:lumMod val="75000"/>
                  </a:schemeClr>
                </a:solidFill>
                <a:latin typeface="Meiryo" charset="-128"/>
                <a:ea typeface="Meiryo" charset="-128"/>
                <a:cs typeface="Meiryo" charset="-128"/>
              </a:endParaRPr>
            </a:p>
          </p:txBody>
        </p:sp>
        <p:sp>
          <p:nvSpPr>
            <p:cNvPr id="408" name="テキスト ボックス 407"/>
            <p:cNvSpPr txBox="1"/>
            <p:nvPr/>
          </p:nvSpPr>
          <p:spPr>
            <a:xfrm>
              <a:off x="7751730" y="5983798"/>
              <a:ext cx="1040167" cy="492443"/>
            </a:xfrm>
            <a:prstGeom prst="rect">
              <a:avLst/>
            </a:prstGeom>
            <a:noFill/>
          </p:spPr>
          <p:txBody>
            <a:bodyPr wrap="square" rtlCol="0">
              <a:spAutoFit/>
            </a:bodyPr>
            <a:lstStyle/>
            <a:p>
              <a:pPr algn="ctr"/>
              <a:r>
                <a:rPr kumimoji="1" lang="ja-JP" altLang="en-US" sz="1600" b="1" dirty="0">
                  <a:solidFill>
                    <a:srgbClr val="008000"/>
                  </a:solidFill>
                  <a:latin typeface="Meiryo" charset="-128"/>
                  <a:ea typeface="Meiryo" charset="-128"/>
                  <a:cs typeface="Meiryo" charset="-128"/>
                </a:rPr>
                <a:t>「ネコ」</a:t>
              </a:r>
              <a:endParaRPr kumimoji="1" lang="en-US" altLang="ja-JP" sz="1600" b="1" dirty="0">
                <a:solidFill>
                  <a:srgbClr val="008000"/>
                </a:solidFill>
                <a:latin typeface="Meiryo" charset="-128"/>
                <a:ea typeface="Meiryo" charset="-128"/>
                <a:cs typeface="Meiryo" charset="-128"/>
              </a:endParaRPr>
            </a:p>
            <a:p>
              <a:pPr algn="ctr"/>
              <a:r>
                <a:rPr kumimoji="1" lang="ja-JP" altLang="en-US" sz="1000" dirty="0">
                  <a:solidFill>
                    <a:schemeClr val="accent3">
                      <a:lumMod val="75000"/>
                    </a:schemeClr>
                  </a:solidFill>
                  <a:latin typeface="Meiryo" charset="-128"/>
                  <a:ea typeface="Meiryo" charset="-128"/>
                  <a:cs typeface="Meiryo" charset="-128"/>
                </a:rPr>
                <a:t>である</a:t>
              </a:r>
            </a:p>
          </p:txBody>
        </p:sp>
        <p:sp>
          <p:nvSpPr>
            <p:cNvPr id="409" name="下矢印 408"/>
            <p:cNvSpPr/>
            <p:nvPr/>
          </p:nvSpPr>
          <p:spPr>
            <a:xfrm>
              <a:off x="8114815" y="5556292"/>
              <a:ext cx="288032" cy="427506"/>
            </a:xfrm>
            <a:prstGeom prst="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1" name="テキスト ボックス 410"/>
            <p:cNvSpPr txBox="1"/>
            <p:nvPr/>
          </p:nvSpPr>
          <p:spPr>
            <a:xfrm>
              <a:off x="424268" y="5736312"/>
              <a:ext cx="800219" cy="215444"/>
            </a:xfrm>
            <a:prstGeom prst="rect">
              <a:avLst/>
            </a:prstGeom>
            <a:noFill/>
          </p:spPr>
          <p:txBody>
            <a:bodyPr wrap="none" rtlCol="0">
              <a:spAutoFit/>
            </a:bodyPr>
            <a:lstStyle/>
            <a:p>
              <a:pPr algn="ctr"/>
              <a:r>
                <a:rPr kumimoji="1" lang="ja-JP" altLang="en-US" sz="800">
                  <a:solidFill>
                    <a:srgbClr val="008000"/>
                  </a:solidFill>
                  <a:latin typeface="Meiryo" charset="-128"/>
                  <a:ea typeface="Meiryo" charset="-128"/>
                  <a:cs typeface="Meiryo" charset="-128"/>
                </a:rPr>
                <a:t>未知のデータ</a:t>
              </a:r>
              <a:endParaRPr kumimoji="1" lang="ja-JP" altLang="en-US" sz="800" dirty="0">
                <a:solidFill>
                  <a:srgbClr val="008000"/>
                </a:solidFill>
                <a:latin typeface="Meiryo" charset="-128"/>
                <a:ea typeface="Meiryo" charset="-128"/>
                <a:cs typeface="Meiryo" charset="-128"/>
              </a:endParaRPr>
            </a:p>
          </p:txBody>
        </p:sp>
      </p:grpSp>
      <p:pic>
        <p:nvPicPr>
          <p:cNvPr id="251" name="図 250">
            <a:extLst>
              <a:ext uri="{FF2B5EF4-FFF2-40B4-BE49-F238E27FC236}">
                <a16:creationId xmlns:a16="http://schemas.microsoft.com/office/drawing/2014/main" id="{57763FB0-9873-BA4A-97B2-359A1DF480D0}"/>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99716" y="1597074"/>
            <a:ext cx="1054782" cy="1054782"/>
          </a:xfrm>
          <a:prstGeom prst="rect">
            <a:avLst/>
          </a:prstGeom>
        </p:spPr>
      </p:pic>
      <p:pic>
        <p:nvPicPr>
          <p:cNvPr id="373" name="図 372">
            <a:extLst>
              <a:ext uri="{FF2B5EF4-FFF2-40B4-BE49-F238E27FC236}">
                <a16:creationId xmlns:a16="http://schemas.microsoft.com/office/drawing/2014/main" id="{CA1E2BD9-D11C-EA47-9DB2-9F6D23E5D983}"/>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08541" y="692522"/>
            <a:ext cx="1242839" cy="1242839"/>
          </a:xfrm>
          <a:prstGeom prst="rect">
            <a:avLst/>
          </a:prstGeom>
        </p:spPr>
      </p:pic>
      <p:pic>
        <p:nvPicPr>
          <p:cNvPr id="374" name="図 373">
            <a:extLst>
              <a:ext uri="{FF2B5EF4-FFF2-40B4-BE49-F238E27FC236}">
                <a16:creationId xmlns:a16="http://schemas.microsoft.com/office/drawing/2014/main" id="{9D076B29-0BCE-8945-B049-A7AC00C7A51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890972" y="2497235"/>
            <a:ext cx="871334" cy="871334"/>
          </a:xfrm>
          <a:prstGeom prst="rect">
            <a:avLst/>
          </a:prstGeom>
        </p:spPr>
      </p:pic>
      <p:grpSp>
        <p:nvGrpSpPr>
          <p:cNvPr id="379" name="図形グループ 394">
            <a:extLst>
              <a:ext uri="{FF2B5EF4-FFF2-40B4-BE49-F238E27FC236}">
                <a16:creationId xmlns:a16="http://schemas.microsoft.com/office/drawing/2014/main" id="{53BD031C-3CF2-F544-9732-FD07DABF6F60}"/>
              </a:ext>
            </a:extLst>
          </p:cNvPr>
          <p:cNvGrpSpPr/>
          <p:nvPr/>
        </p:nvGrpSpPr>
        <p:grpSpPr>
          <a:xfrm>
            <a:off x="8485319" y="1340942"/>
            <a:ext cx="582041" cy="582041"/>
            <a:chOff x="8022615" y="4025501"/>
            <a:chExt cx="582041" cy="582041"/>
          </a:xfrm>
        </p:grpSpPr>
        <p:pic>
          <p:nvPicPr>
            <p:cNvPr id="380" name="図 379">
              <a:extLst>
                <a:ext uri="{FF2B5EF4-FFF2-40B4-BE49-F238E27FC236}">
                  <a16:creationId xmlns:a16="http://schemas.microsoft.com/office/drawing/2014/main" id="{228962F3-9479-254F-9C29-A7DA4201C60B}"/>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381" name="テキスト ボックス 380">
              <a:extLst>
                <a:ext uri="{FF2B5EF4-FFF2-40B4-BE49-F238E27FC236}">
                  <a16:creationId xmlns:a16="http://schemas.microsoft.com/office/drawing/2014/main" id="{CE02840E-9F65-B046-9CCF-846955A3332E}"/>
                </a:ext>
              </a:extLst>
            </p:cNvPr>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grpSp>
        <p:nvGrpSpPr>
          <p:cNvPr id="382" name="図形グループ 395">
            <a:extLst>
              <a:ext uri="{FF2B5EF4-FFF2-40B4-BE49-F238E27FC236}">
                <a16:creationId xmlns:a16="http://schemas.microsoft.com/office/drawing/2014/main" id="{99B3975D-3CC7-5341-AD8C-24AA62594A0E}"/>
              </a:ext>
            </a:extLst>
          </p:cNvPr>
          <p:cNvGrpSpPr/>
          <p:nvPr/>
        </p:nvGrpSpPr>
        <p:grpSpPr>
          <a:xfrm>
            <a:off x="8487895" y="2230810"/>
            <a:ext cx="582041" cy="582041"/>
            <a:chOff x="8022615" y="4025501"/>
            <a:chExt cx="582041" cy="582041"/>
          </a:xfrm>
        </p:grpSpPr>
        <p:pic>
          <p:nvPicPr>
            <p:cNvPr id="383" name="図 382">
              <a:extLst>
                <a:ext uri="{FF2B5EF4-FFF2-40B4-BE49-F238E27FC236}">
                  <a16:creationId xmlns:a16="http://schemas.microsoft.com/office/drawing/2014/main" id="{03E7C82E-B509-5E43-BFD7-4B519B457B5A}"/>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384" name="テキスト ボックス 383">
              <a:extLst>
                <a:ext uri="{FF2B5EF4-FFF2-40B4-BE49-F238E27FC236}">
                  <a16:creationId xmlns:a16="http://schemas.microsoft.com/office/drawing/2014/main" id="{4D82B639-EB23-A94B-B114-F3B41E6F6F59}"/>
                </a:ext>
              </a:extLst>
            </p:cNvPr>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grpSp>
        <p:nvGrpSpPr>
          <p:cNvPr id="385" name="図形グループ 398">
            <a:extLst>
              <a:ext uri="{FF2B5EF4-FFF2-40B4-BE49-F238E27FC236}">
                <a16:creationId xmlns:a16="http://schemas.microsoft.com/office/drawing/2014/main" id="{348686E9-51E9-7E43-A1F6-EB760A95A184}"/>
              </a:ext>
            </a:extLst>
          </p:cNvPr>
          <p:cNvGrpSpPr/>
          <p:nvPr/>
        </p:nvGrpSpPr>
        <p:grpSpPr>
          <a:xfrm>
            <a:off x="8489101" y="2978304"/>
            <a:ext cx="582041" cy="582041"/>
            <a:chOff x="8022615" y="4025501"/>
            <a:chExt cx="582041" cy="582041"/>
          </a:xfrm>
        </p:grpSpPr>
        <p:pic>
          <p:nvPicPr>
            <p:cNvPr id="386" name="図 385">
              <a:extLst>
                <a:ext uri="{FF2B5EF4-FFF2-40B4-BE49-F238E27FC236}">
                  <a16:creationId xmlns:a16="http://schemas.microsoft.com/office/drawing/2014/main" id="{FC8395A6-892E-A54B-9D8A-D31AAAE18C7F}"/>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412" name="テキスト ボックス 411">
              <a:extLst>
                <a:ext uri="{FF2B5EF4-FFF2-40B4-BE49-F238E27FC236}">
                  <a16:creationId xmlns:a16="http://schemas.microsoft.com/office/drawing/2014/main" id="{BE9241D5-47EE-104F-9A9C-379C34BDFF7A}"/>
                </a:ext>
              </a:extLst>
            </p:cNvPr>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sp>
        <p:nvSpPr>
          <p:cNvPr id="413" name="テキスト ボックス 412">
            <a:extLst>
              <a:ext uri="{FF2B5EF4-FFF2-40B4-BE49-F238E27FC236}">
                <a16:creationId xmlns:a16="http://schemas.microsoft.com/office/drawing/2014/main" id="{96816651-32BA-1544-BD36-5E23FF29D8F1}"/>
              </a:ext>
            </a:extLst>
          </p:cNvPr>
          <p:cNvSpPr txBox="1"/>
          <p:nvPr/>
        </p:nvSpPr>
        <p:spPr>
          <a:xfrm>
            <a:off x="7980296" y="3339535"/>
            <a:ext cx="697627" cy="215444"/>
          </a:xfrm>
          <a:prstGeom prst="rect">
            <a:avLst/>
          </a:prstGeom>
          <a:noFill/>
        </p:spPr>
        <p:txBody>
          <a:bodyPr wrap="none" rtlCol="0">
            <a:spAutoFit/>
          </a:bodyPr>
          <a:lstStyle/>
          <a:p>
            <a:pPr algn="ctr"/>
            <a:r>
              <a:rPr kumimoji="1" lang="ja-JP" altLang="en-US" sz="800" dirty="0">
                <a:solidFill>
                  <a:srgbClr val="0070C0"/>
                </a:solidFill>
                <a:latin typeface="Meiryo" charset="-128"/>
                <a:ea typeface="Meiryo" charset="-128"/>
                <a:cs typeface="Meiryo" charset="-128"/>
              </a:rPr>
              <a:t>教師データ</a:t>
            </a:r>
          </a:p>
        </p:txBody>
      </p:sp>
      <p:pic>
        <p:nvPicPr>
          <p:cNvPr id="14" name="Picture 12" descr="カラーサークル矢印">
            <a:extLst>
              <a:ext uri="{FF2B5EF4-FFF2-40B4-BE49-F238E27FC236}">
                <a16:creationId xmlns:a16="http://schemas.microsoft.com/office/drawing/2014/main" id="{EC456EBA-F074-2420-2ED4-127B7A0C5911}"/>
              </a:ext>
            </a:extLst>
          </p:cNvPr>
          <p:cNvPicPr>
            <a:picLocks noChangeAspect="1" noChangeArrowheads="1"/>
          </p:cNvPicPr>
          <p:nvPr/>
        </p:nvPicPr>
        <p:blipFill rotWithShape="1">
          <a:blip r:embed="rId8"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4006560" y="3020284"/>
            <a:ext cx="1147618" cy="127193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07C3567C-8CD8-AA28-4A64-EA3654E09BC2}"/>
              </a:ext>
            </a:extLst>
          </p:cNvPr>
          <p:cNvSpPr txBox="1"/>
          <p:nvPr/>
        </p:nvSpPr>
        <p:spPr>
          <a:xfrm>
            <a:off x="1250782" y="3401568"/>
            <a:ext cx="6647974" cy="307777"/>
          </a:xfrm>
          <a:prstGeom prst="rect">
            <a:avLst/>
          </a:prstGeom>
          <a:noFill/>
        </p:spPr>
        <p:txBody>
          <a:bodyPr wrap="none" rtlCol="0">
            <a:spAutoFit/>
          </a:bodyPr>
          <a:lstStyle/>
          <a:p>
            <a:pPr algn="ctr"/>
            <a:r>
              <a:rPr kumimoji="1" lang="ja-JP" altLang="en-US" sz="140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入力層と出力層が一致するように</a:t>
            </a:r>
            <a:r>
              <a:rPr kumimoji="1" lang="ja-JP" altLang="en-US" sz="1400" b="1" u="sng">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ネットワークのつながりの重み付けを調整する</a:t>
            </a:r>
          </a:p>
        </p:txBody>
      </p:sp>
      <p:sp>
        <p:nvSpPr>
          <p:cNvPr id="9" name="テキスト ボックス 8">
            <a:extLst>
              <a:ext uri="{FF2B5EF4-FFF2-40B4-BE49-F238E27FC236}">
                <a16:creationId xmlns:a16="http://schemas.microsoft.com/office/drawing/2014/main" id="{553DE247-34B2-A4AB-1E5B-1975C47CBAA2}"/>
              </a:ext>
            </a:extLst>
          </p:cNvPr>
          <p:cNvSpPr txBox="1"/>
          <p:nvPr/>
        </p:nvSpPr>
        <p:spPr>
          <a:xfrm>
            <a:off x="2520361" y="3617847"/>
            <a:ext cx="4108817" cy="369332"/>
          </a:xfrm>
          <a:prstGeom prst="rect">
            <a:avLst/>
          </a:prstGeom>
          <a:noFill/>
        </p:spPr>
        <p:txBody>
          <a:bodyPr wrap="none" rtlCol="0">
            <a:spAutoFit/>
          </a:bodyPr>
          <a:lstStyle/>
          <a:p>
            <a:pPr algn="ctr"/>
            <a:r>
              <a:rPr kumimoji="1" lang="ja-JP" altLang="en-US"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単純だが膨大な繰り返し計算が必要！</a:t>
            </a:r>
          </a:p>
        </p:txBody>
      </p:sp>
      <p:cxnSp>
        <p:nvCxnSpPr>
          <p:cNvPr id="58" name="直線矢印コネクタ 57">
            <a:extLst>
              <a:ext uri="{FF2B5EF4-FFF2-40B4-BE49-F238E27FC236}">
                <a16:creationId xmlns:a16="http://schemas.microsoft.com/office/drawing/2014/main" id="{9359B050-5537-7387-B9E4-2F67F8F61398}"/>
              </a:ext>
            </a:extLst>
          </p:cNvPr>
          <p:cNvCxnSpPr>
            <a:cxnSpLocks/>
            <a:stCxn id="12" idx="6"/>
            <a:endCxn id="135" idx="2"/>
          </p:cNvCxnSpPr>
          <p:nvPr/>
        </p:nvCxnSpPr>
        <p:spPr>
          <a:xfrm flipV="1">
            <a:off x="2924185" y="2284014"/>
            <a:ext cx="432048" cy="4487"/>
          </a:xfrm>
          <a:prstGeom prst="straightConnector1">
            <a:avLst/>
          </a:prstGeom>
          <a:ln w="38100">
            <a:solidFill>
              <a:schemeClr val="tx1"/>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62" name="直線矢印コネクタ 61">
            <a:extLst>
              <a:ext uri="{FF2B5EF4-FFF2-40B4-BE49-F238E27FC236}">
                <a16:creationId xmlns:a16="http://schemas.microsoft.com/office/drawing/2014/main" id="{C4EA1B24-29FC-2A22-0815-140BF166BBB9}"/>
              </a:ext>
            </a:extLst>
          </p:cNvPr>
          <p:cNvCxnSpPr>
            <a:cxnSpLocks/>
            <a:stCxn id="10" idx="6"/>
            <a:endCxn id="134" idx="2"/>
          </p:cNvCxnSpPr>
          <p:nvPr/>
        </p:nvCxnSpPr>
        <p:spPr>
          <a:xfrm>
            <a:off x="2924185" y="1568421"/>
            <a:ext cx="432048" cy="355553"/>
          </a:xfrm>
          <a:prstGeom prst="straightConnector1">
            <a:avLst/>
          </a:prstGeom>
          <a:ln w="38100">
            <a:solidFill>
              <a:schemeClr val="tx1"/>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66" name="直線矢印コネクタ 65">
            <a:extLst>
              <a:ext uri="{FF2B5EF4-FFF2-40B4-BE49-F238E27FC236}">
                <a16:creationId xmlns:a16="http://schemas.microsoft.com/office/drawing/2014/main" id="{CE454175-7DA3-DF1E-09F2-60514E20BE89}"/>
              </a:ext>
            </a:extLst>
          </p:cNvPr>
          <p:cNvCxnSpPr>
            <a:cxnSpLocks/>
            <a:stCxn id="13" idx="6"/>
            <a:endCxn id="136" idx="2"/>
          </p:cNvCxnSpPr>
          <p:nvPr/>
        </p:nvCxnSpPr>
        <p:spPr>
          <a:xfrm flipV="1">
            <a:off x="2924185" y="2644054"/>
            <a:ext cx="432048" cy="4487"/>
          </a:xfrm>
          <a:prstGeom prst="straightConnector1">
            <a:avLst/>
          </a:prstGeom>
          <a:ln w="38100">
            <a:solidFill>
              <a:schemeClr val="tx1"/>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70" name="直線矢印コネクタ 69">
            <a:extLst>
              <a:ext uri="{FF2B5EF4-FFF2-40B4-BE49-F238E27FC236}">
                <a16:creationId xmlns:a16="http://schemas.microsoft.com/office/drawing/2014/main" id="{D01E0D74-5DB9-6A4E-5399-44DC2B484FA7}"/>
              </a:ext>
            </a:extLst>
          </p:cNvPr>
          <p:cNvCxnSpPr>
            <a:cxnSpLocks/>
            <a:stCxn id="11" idx="6"/>
            <a:endCxn id="136" idx="2"/>
          </p:cNvCxnSpPr>
          <p:nvPr/>
        </p:nvCxnSpPr>
        <p:spPr>
          <a:xfrm>
            <a:off x="2924185" y="1928461"/>
            <a:ext cx="432048" cy="715593"/>
          </a:xfrm>
          <a:prstGeom prst="straightConnector1">
            <a:avLst/>
          </a:prstGeom>
          <a:ln w="38100">
            <a:solidFill>
              <a:schemeClr val="tx1"/>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75" name="直線矢印コネクタ 74">
            <a:extLst>
              <a:ext uri="{FF2B5EF4-FFF2-40B4-BE49-F238E27FC236}">
                <a16:creationId xmlns:a16="http://schemas.microsoft.com/office/drawing/2014/main" id="{E9E7DDBD-F57F-0900-5243-050FF0952DD0}"/>
              </a:ext>
            </a:extLst>
          </p:cNvPr>
          <p:cNvCxnSpPr>
            <a:cxnSpLocks/>
            <a:stCxn id="11" idx="6"/>
            <a:endCxn id="133" idx="2"/>
          </p:cNvCxnSpPr>
          <p:nvPr/>
        </p:nvCxnSpPr>
        <p:spPr>
          <a:xfrm flipV="1">
            <a:off x="2924185" y="1563934"/>
            <a:ext cx="432048" cy="364527"/>
          </a:xfrm>
          <a:prstGeom prst="straightConnector1">
            <a:avLst/>
          </a:prstGeom>
          <a:ln w="38100">
            <a:solidFill>
              <a:schemeClr val="tx1"/>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79" name="直線矢印コネクタ 78">
            <a:extLst>
              <a:ext uri="{FF2B5EF4-FFF2-40B4-BE49-F238E27FC236}">
                <a16:creationId xmlns:a16="http://schemas.microsoft.com/office/drawing/2014/main" id="{16415922-B099-F73F-FEC9-8FF7C30245C2}"/>
              </a:ext>
            </a:extLst>
          </p:cNvPr>
          <p:cNvCxnSpPr>
            <a:cxnSpLocks/>
            <a:endCxn id="206" idx="6"/>
          </p:cNvCxnSpPr>
          <p:nvPr/>
        </p:nvCxnSpPr>
        <p:spPr>
          <a:xfrm flipV="1">
            <a:off x="5804505" y="1568421"/>
            <a:ext cx="432048" cy="703360"/>
          </a:xfrm>
          <a:prstGeom prst="straightConnector1">
            <a:avLst/>
          </a:prstGeom>
          <a:ln w="38100">
            <a:solidFill>
              <a:schemeClr val="tx1"/>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81" name="直線矢印コネクタ 80">
            <a:extLst>
              <a:ext uri="{FF2B5EF4-FFF2-40B4-BE49-F238E27FC236}">
                <a16:creationId xmlns:a16="http://schemas.microsoft.com/office/drawing/2014/main" id="{5CECAE1B-A33F-8FBE-B3E8-F51659931923}"/>
              </a:ext>
            </a:extLst>
          </p:cNvPr>
          <p:cNvCxnSpPr>
            <a:cxnSpLocks/>
            <a:endCxn id="209" idx="6"/>
          </p:cNvCxnSpPr>
          <p:nvPr/>
        </p:nvCxnSpPr>
        <p:spPr>
          <a:xfrm>
            <a:off x="5804505" y="1551701"/>
            <a:ext cx="432048" cy="1096840"/>
          </a:xfrm>
          <a:prstGeom prst="straightConnector1">
            <a:avLst/>
          </a:prstGeom>
          <a:ln w="38100">
            <a:solidFill>
              <a:schemeClr val="tx1"/>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82" name="直線矢印コネクタ 81">
            <a:extLst>
              <a:ext uri="{FF2B5EF4-FFF2-40B4-BE49-F238E27FC236}">
                <a16:creationId xmlns:a16="http://schemas.microsoft.com/office/drawing/2014/main" id="{705D12E6-8330-C81B-BC97-CA6A90FFD75D}"/>
              </a:ext>
            </a:extLst>
          </p:cNvPr>
          <p:cNvCxnSpPr>
            <a:cxnSpLocks/>
            <a:endCxn id="207" idx="6"/>
          </p:cNvCxnSpPr>
          <p:nvPr/>
        </p:nvCxnSpPr>
        <p:spPr>
          <a:xfrm flipV="1">
            <a:off x="5804505" y="1928461"/>
            <a:ext cx="432048" cy="703360"/>
          </a:xfrm>
          <a:prstGeom prst="straightConnector1">
            <a:avLst/>
          </a:prstGeom>
          <a:ln w="38100">
            <a:solidFill>
              <a:schemeClr val="tx1"/>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83" name="直線矢印コネクタ 82">
            <a:extLst>
              <a:ext uri="{FF2B5EF4-FFF2-40B4-BE49-F238E27FC236}">
                <a16:creationId xmlns:a16="http://schemas.microsoft.com/office/drawing/2014/main" id="{3E1C4E4A-AA7C-E26C-3DFF-1E3E9C5B0537}"/>
              </a:ext>
            </a:extLst>
          </p:cNvPr>
          <p:cNvCxnSpPr>
            <a:cxnSpLocks/>
            <a:endCxn id="208" idx="6"/>
          </p:cNvCxnSpPr>
          <p:nvPr/>
        </p:nvCxnSpPr>
        <p:spPr>
          <a:xfrm>
            <a:off x="5804505" y="1911741"/>
            <a:ext cx="432048" cy="376760"/>
          </a:xfrm>
          <a:prstGeom prst="straightConnector1">
            <a:avLst/>
          </a:prstGeom>
          <a:ln w="38100">
            <a:solidFill>
              <a:schemeClr val="tx1"/>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88" name="直線矢印コネクタ 87">
            <a:extLst>
              <a:ext uri="{FF2B5EF4-FFF2-40B4-BE49-F238E27FC236}">
                <a16:creationId xmlns:a16="http://schemas.microsoft.com/office/drawing/2014/main" id="{97407565-9073-B176-E25D-DFC85C189064}"/>
              </a:ext>
            </a:extLst>
          </p:cNvPr>
          <p:cNvCxnSpPr>
            <a:cxnSpLocks/>
            <a:stCxn id="12" idx="6"/>
            <a:endCxn id="134" idx="2"/>
          </p:cNvCxnSpPr>
          <p:nvPr/>
        </p:nvCxnSpPr>
        <p:spPr>
          <a:xfrm flipV="1">
            <a:off x="2924185" y="1923974"/>
            <a:ext cx="432048" cy="364527"/>
          </a:xfrm>
          <a:prstGeom prst="straightConnector1">
            <a:avLst/>
          </a:prstGeom>
          <a:ln w="38100">
            <a:solidFill>
              <a:schemeClr val="tx1"/>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7" name="テキスト ボックス 16">
            <a:extLst>
              <a:ext uri="{FF2B5EF4-FFF2-40B4-BE49-F238E27FC236}">
                <a16:creationId xmlns:a16="http://schemas.microsoft.com/office/drawing/2014/main" id="{ACD5D1BE-F090-88E9-A144-85BB16D92227}"/>
              </a:ext>
            </a:extLst>
          </p:cNvPr>
          <p:cNvSpPr txBox="1"/>
          <p:nvPr/>
        </p:nvSpPr>
        <p:spPr>
          <a:xfrm>
            <a:off x="2218872" y="6355531"/>
            <a:ext cx="4647426" cy="276999"/>
          </a:xfrm>
          <a:prstGeom prst="rect">
            <a:avLst/>
          </a:prstGeom>
          <a:noFill/>
        </p:spPr>
        <p:txBody>
          <a:bodyPr wrap="none" rtlCol="0">
            <a:spAutoFit/>
          </a:bodyPr>
          <a:lstStyle/>
          <a:p>
            <a:pPr algn="ctr"/>
            <a:r>
              <a:rPr kumimoji="1" lang="ja-JP" altLang="en-US" sz="120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つながりの重み付け＝パラメーターの数が多いと性能が向上する</a:t>
            </a:r>
          </a:p>
        </p:txBody>
      </p:sp>
    </p:spTree>
    <p:extLst>
      <p:ext uri="{BB962C8B-B14F-4D97-AF65-F5344CB8AC3E}">
        <p14:creationId xmlns:p14="http://schemas.microsoft.com/office/powerpoint/2010/main" val="317785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5"/>
                                        </p:tgtEl>
                                        <p:attrNameLst>
                                          <p:attrName>style.visibility</p:attrName>
                                        </p:attrNameLst>
                                      </p:cBhvr>
                                      <p:to>
                                        <p:strVal val="visible"/>
                                      </p:to>
                                    </p:set>
                                    <p:animEffect transition="in" filter="wipe(left)">
                                      <p:cBhvr>
                                        <p:cTn id="24" dur="1000"/>
                                        <p:tgtEl>
                                          <p:spTgt spid="75"/>
                                        </p:tgtEl>
                                      </p:cBhvr>
                                    </p:animEffect>
                                  </p:childTnLst>
                                </p:cTn>
                              </p:par>
                              <p:par>
                                <p:cTn id="25" presetID="22" presetClass="entr" presetSubtype="8" fill="hold" nodeType="with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left)">
                                      <p:cBhvr>
                                        <p:cTn id="27" dur="1000"/>
                                        <p:tgtEl>
                                          <p:spTgt spid="70"/>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75"/>
                                        </p:tgtEl>
                                        <p:attrNameLst>
                                          <p:attrName>style.visibility</p:attrName>
                                        </p:attrNameLst>
                                      </p:cBhvr>
                                      <p:to>
                                        <p:strVal val="visible"/>
                                      </p:to>
                                    </p:set>
                                    <p:animEffect transition="in" filter="wipe(left)">
                                      <p:cBhvr>
                                        <p:cTn id="31" dur="1000"/>
                                        <p:tgtEl>
                                          <p:spTgt spid="75"/>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wipe(left)">
                                      <p:cBhvr>
                                        <p:cTn id="35" dur="1000"/>
                                        <p:tgtEl>
                                          <p:spTgt spid="58"/>
                                        </p:tgtEl>
                                      </p:cBhvr>
                                    </p:animEffect>
                                  </p:childTnLst>
                                </p:cTn>
                              </p:par>
                            </p:childTnLst>
                          </p:cTn>
                        </p:par>
                        <p:par>
                          <p:cTn id="36" fill="hold">
                            <p:stCondLst>
                              <p:cond delay="3000"/>
                            </p:stCondLst>
                            <p:childTnLst>
                              <p:par>
                                <p:cTn id="37" presetID="22" presetClass="entr" presetSubtype="8" fill="hold" nodeType="after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wipe(left)">
                                      <p:cBhvr>
                                        <p:cTn id="39" dur="1000"/>
                                        <p:tgtEl>
                                          <p:spTgt spid="66"/>
                                        </p:tgtEl>
                                      </p:cBhvr>
                                    </p:animEffect>
                                  </p:childTnLst>
                                </p:cTn>
                              </p:par>
                            </p:childTnLst>
                          </p:cTn>
                        </p:par>
                        <p:par>
                          <p:cTn id="40" fill="hold">
                            <p:stCondLst>
                              <p:cond delay="4000"/>
                            </p:stCondLst>
                            <p:childTnLst>
                              <p:par>
                                <p:cTn id="41" presetID="22" presetClass="entr" presetSubtype="8" fill="hold" nodeType="afterEffect">
                                  <p:stCondLst>
                                    <p:cond delay="0"/>
                                  </p:stCondLst>
                                  <p:childTnLst>
                                    <p:set>
                                      <p:cBhvr>
                                        <p:cTn id="42" dur="1" fill="hold">
                                          <p:stCondLst>
                                            <p:cond delay="0"/>
                                          </p:stCondLst>
                                        </p:cTn>
                                        <p:tgtEl>
                                          <p:spTgt spid="83"/>
                                        </p:tgtEl>
                                        <p:attrNameLst>
                                          <p:attrName>style.visibility</p:attrName>
                                        </p:attrNameLst>
                                      </p:cBhvr>
                                      <p:to>
                                        <p:strVal val="visible"/>
                                      </p:to>
                                    </p:set>
                                    <p:animEffect transition="in" filter="wipe(left)">
                                      <p:cBhvr>
                                        <p:cTn id="43" dur="1000"/>
                                        <p:tgtEl>
                                          <p:spTgt spid="83"/>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83"/>
                                        </p:tgtEl>
                                        <p:attrNameLst>
                                          <p:attrName>style.visibility</p:attrName>
                                        </p:attrNameLst>
                                      </p:cBhvr>
                                      <p:to>
                                        <p:strVal val="visible"/>
                                      </p:to>
                                    </p:set>
                                    <p:animEffect transition="in" filter="wipe(left)">
                                      <p:cBhvr>
                                        <p:cTn id="47" dur="1000"/>
                                        <p:tgtEl>
                                          <p:spTgt spid="83"/>
                                        </p:tgtEl>
                                      </p:cBhvr>
                                    </p:animEffect>
                                  </p:childTnLst>
                                </p:cTn>
                              </p:par>
                            </p:childTnLst>
                          </p:cTn>
                        </p:par>
                        <p:par>
                          <p:cTn id="48" fill="hold">
                            <p:stCondLst>
                              <p:cond delay="6000"/>
                            </p:stCondLst>
                            <p:childTnLst>
                              <p:par>
                                <p:cTn id="49" presetID="22" presetClass="entr" presetSubtype="8" fill="hold" nodeType="afterEffect">
                                  <p:stCondLst>
                                    <p:cond delay="0"/>
                                  </p:stCondLst>
                                  <p:childTnLst>
                                    <p:set>
                                      <p:cBhvr>
                                        <p:cTn id="50" dur="1" fill="hold">
                                          <p:stCondLst>
                                            <p:cond delay="0"/>
                                          </p:stCondLst>
                                        </p:cTn>
                                        <p:tgtEl>
                                          <p:spTgt spid="81"/>
                                        </p:tgtEl>
                                        <p:attrNameLst>
                                          <p:attrName>style.visibility</p:attrName>
                                        </p:attrNameLst>
                                      </p:cBhvr>
                                      <p:to>
                                        <p:strVal val="visible"/>
                                      </p:to>
                                    </p:set>
                                    <p:animEffect transition="in" filter="wipe(left)">
                                      <p:cBhvr>
                                        <p:cTn id="51" dur="1000"/>
                                        <p:tgtEl>
                                          <p:spTgt spid="81"/>
                                        </p:tgtEl>
                                      </p:cBhvr>
                                    </p:animEffect>
                                  </p:childTnLst>
                                </p:cTn>
                              </p:par>
                            </p:childTnLst>
                          </p:cTn>
                        </p:par>
                        <p:par>
                          <p:cTn id="52" fill="hold">
                            <p:stCondLst>
                              <p:cond delay="7000"/>
                            </p:stCondLst>
                            <p:childTnLst>
                              <p:par>
                                <p:cTn id="53" presetID="22" presetClass="entr" presetSubtype="8" fill="hold" nodeType="afterEffect">
                                  <p:stCondLst>
                                    <p:cond delay="0"/>
                                  </p:stCondLst>
                                  <p:childTnLst>
                                    <p:set>
                                      <p:cBhvr>
                                        <p:cTn id="54" dur="1" fill="hold">
                                          <p:stCondLst>
                                            <p:cond delay="0"/>
                                          </p:stCondLst>
                                        </p:cTn>
                                        <p:tgtEl>
                                          <p:spTgt spid="79"/>
                                        </p:tgtEl>
                                        <p:attrNameLst>
                                          <p:attrName>style.visibility</p:attrName>
                                        </p:attrNameLst>
                                      </p:cBhvr>
                                      <p:to>
                                        <p:strVal val="visible"/>
                                      </p:to>
                                    </p:set>
                                    <p:animEffect transition="in" filter="wipe(left)">
                                      <p:cBhvr>
                                        <p:cTn id="55" dur="1000"/>
                                        <p:tgtEl>
                                          <p:spTgt spid="79"/>
                                        </p:tgtEl>
                                      </p:cBhvr>
                                    </p:animEffect>
                                  </p:childTnLst>
                                </p:cTn>
                              </p:par>
                            </p:childTnLst>
                          </p:cTn>
                        </p:par>
                        <p:par>
                          <p:cTn id="56" fill="hold">
                            <p:stCondLst>
                              <p:cond delay="8000"/>
                            </p:stCondLst>
                            <p:childTnLst>
                              <p:par>
                                <p:cTn id="57" presetID="22" presetClass="entr" presetSubtype="8" fill="hold" nodeType="afterEffect">
                                  <p:stCondLst>
                                    <p:cond delay="0"/>
                                  </p:stCondLst>
                                  <p:childTnLst>
                                    <p:set>
                                      <p:cBhvr>
                                        <p:cTn id="58" dur="1" fill="hold">
                                          <p:stCondLst>
                                            <p:cond delay="0"/>
                                          </p:stCondLst>
                                        </p:cTn>
                                        <p:tgtEl>
                                          <p:spTgt spid="70"/>
                                        </p:tgtEl>
                                        <p:attrNameLst>
                                          <p:attrName>style.visibility</p:attrName>
                                        </p:attrNameLst>
                                      </p:cBhvr>
                                      <p:to>
                                        <p:strVal val="visible"/>
                                      </p:to>
                                    </p:set>
                                    <p:animEffect transition="in" filter="wipe(left)">
                                      <p:cBhvr>
                                        <p:cTn id="59" dur="500"/>
                                        <p:tgtEl>
                                          <p:spTgt spid="70"/>
                                        </p:tgtEl>
                                      </p:cBhvr>
                                    </p:animEffect>
                                  </p:childTnLst>
                                </p:cTn>
                              </p:par>
                            </p:childTnLst>
                          </p:cTn>
                        </p:par>
                        <p:par>
                          <p:cTn id="60" fill="hold">
                            <p:stCondLst>
                              <p:cond delay="8500"/>
                            </p:stCondLst>
                            <p:childTnLst>
                              <p:par>
                                <p:cTn id="61" presetID="22" presetClass="entr" presetSubtype="8" fill="hold" nodeType="afterEffect">
                                  <p:stCondLst>
                                    <p:cond delay="0"/>
                                  </p:stCondLst>
                                  <p:childTnLst>
                                    <p:set>
                                      <p:cBhvr>
                                        <p:cTn id="62" dur="1" fill="hold">
                                          <p:stCondLst>
                                            <p:cond delay="0"/>
                                          </p:stCondLst>
                                        </p:cTn>
                                        <p:tgtEl>
                                          <p:spTgt spid="62"/>
                                        </p:tgtEl>
                                        <p:attrNameLst>
                                          <p:attrName>style.visibility</p:attrName>
                                        </p:attrNameLst>
                                      </p:cBhvr>
                                      <p:to>
                                        <p:strVal val="visible"/>
                                      </p:to>
                                    </p:set>
                                    <p:animEffect transition="in" filter="wipe(left)">
                                      <p:cBhvr>
                                        <p:cTn id="63" dur="1000"/>
                                        <p:tgtEl>
                                          <p:spTgt spid="62"/>
                                        </p:tgtEl>
                                      </p:cBhvr>
                                    </p:animEffect>
                                  </p:childTnLst>
                                </p:cTn>
                              </p:par>
                            </p:childTnLst>
                          </p:cTn>
                        </p:par>
                        <p:par>
                          <p:cTn id="64" fill="hold">
                            <p:stCondLst>
                              <p:cond delay="9500"/>
                            </p:stCondLst>
                            <p:childTnLst>
                              <p:par>
                                <p:cTn id="65" presetID="22" presetClass="entr" presetSubtype="8" fill="hold" nodeType="afterEffect">
                                  <p:stCondLst>
                                    <p:cond delay="0"/>
                                  </p:stCondLst>
                                  <p:childTnLst>
                                    <p:set>
                                      <p:cBhvr>
                                        <p:cTn id="66" dur="1" fill="hold">
                                          <p:stCondLst>
                                            <p:cond delay="0"/>
                                          </p:stCondLst>
                                        </p:cTn>
                                        <p:tgtEl>
                                          <p:spTgt spid="82"/>
                                        </p:tgtEl>
                                        <p:attrNameLst>
                                          <p:attrName>style.visibility</p:attrName>
                                        </p:attrNameLst>
                                      </p:cBhvr>
                                      <p:to>
                                        <p:strVal val="visible"/>
                                      </p:to>
                                    </p:set>
                                    <p:animEffect transition="in" filter="wipe(left)">
                                      <p:cBhvr>
                                        <p:cTn id="67" dur="1000"/>
                                        <p:tgtEl>
                                          <p:spTgt spid="82"/>
                                        </p:tgtEl>
                                      </p:cBhvr>
                                    </p:animEffect>
                                  </p:childTnLst>
                                </p:cTn>
                              </p:par>
                            </p:childTnLst>
                          </p:cTn>
                        </p:par>
                        <p:par>
                          <p:cTn id="68" fill="hold">
                            <p:stCondLst>
                              <p:cond delay="10500"/>
                            </p:stCondLst>
                            <p:childTnLst>
                              <p:par>
                                <p:cTn id="69" presetID="22" presetClass="entr" presetSubtype="8" fill="hold" nodeType="afterEffect">
                                  <p:stCondLst>
                                    <p:cond delay="0"/>
                                  </p:stCondLst>
                                  <p:childTnLst>
                                    <p:set>
                                      <p:cBhvr>
                                        <p:cTn id="70" dur="1" fill="hold">
                                          <p:stCondLst>
                                            <p:cond delay="0"/>
                                          </p:stCondLst>
                                        </p:cTn>
                                        <p:tgtEl>
                                          <p:spTgt spid="88"/>
                                        </p:tgtEl>
                                        <p:attrNameLst>
                                          <p:attrName>style.visibility</p:attrName>
                                        </p:attrNameLst>
                                      </p:cBhvr>
                                      <p:to>
                                        <p:strVal val="visible"/>
                                      </p:to>
                                    </p:set>
                                    <p:animEffect transition="in" filter="wipe(left)">
                                      <p:cBhvr>
                                        <p:cTn id="71" dur="1000"/>
                                        <p:tgtEl>
                                          <p:spTgt spid="88"/>
                                        </p:tgtEl>
                                      </p:cBhvr>
                                    </p:animEffect>
                                  </p:childTnLst>
                                </p:cTn>
                              </p:par>
                            </p:childTnLst>
                          </p:cTn>
                        </p:par>
                        <p:par>
                          <p:cTn id="72" fill="hold">
                            <p:stCondLst>
                              <p:cond delay="11500"/>
                            </p:stCondLst>
                            <p:childTnLst>
                              <p:par>
                                <p:cTn id="73" presetID="22" presetClass="entr" presetSubtype="1" fill="hold" nodeType="after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wipe(up)">
                                      <p:cBhvr>
                                        <p:cTn id="75" dur="500"/>
                                        <p:tgtEl>
                                          <p:spTgt spid="16"/>
                                        </p:tgtEl>
                                      </p:cBhvr>
                                    </p:animEffect>
                                  </p:childTnLst>
                                </p:cTn>
                              </p:par>
                            </p:childTnLst>
                          </p:cTn>
                        </p:par>
                        <p:par>
                          <p:cTn id="76" fill="hold">
                            <p:stCondLst>
                              <p:cond delay="12000"/>
                            </p:stCondLst>
                            <p:childTnLst>
                              <p:par>
                                <p:cTn id="77" presetID="26" presetClass="emph" presetSubtype="0" fill="hold" nodeType="afterEffect">
                                  <p:stCondLst>
                                    <p:cond delay="0"/>
                                  </p:stCondLst>
                                  <p:childTnLst>
                                    <p:animEffect transition="out" filter="fade">
                                      <p:cBhvr>
                                        <p:cTn id="78" dur="500" tmFilter="0, 0; .2, .5; .8, .5; 1, 0"/>
                                        <p:tgtEl>
                                          <p:spTgt spid="16"/>
                                        </p:tgtEl>
                                      </p:cBhvr>
                                    </p:animEffect>
                                    <p:animScale>
                                      <p:cBhvr>
                                        <p:cTn id="79" dur="250" autoRev="1" fill="hold"/>
                                        <p:tgtEl>
                                          <p:spTgt spid="16"/>
                                        </p:tgtEl>
                                      </p:cBhvr>
                                      <p:by x="105000" y="105000"/>
                                    </p:animScale>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17"/>
                                        </p:tgtEl>
                                        <p:attrNameLst>
                                          <p:attrName>style.visibility</p:attrName>
                                        </p:attrNameLst>
                                      </p:cBhvr>
                                      <p:to>
                                        <p:strVal val="visible"/>
                                      </p:to>
                                    </p:set>
                                    <p:anim calcmode="lin" valueType="num">
                                      <p:cBhvr>
                                        <p:cTn id="84" dur="500" fill="hold"/>
                                        <p:tgtEl>
                                          <p:spTgt spid="17"/>
                                        </p:tgtEl>
                                        <p:attrNameLst>
                                          <p:attrName>ppt_w</p:attrName>
                                        </p:attrNameLst>
                                      </p:cBhvr>
                                      <p:tavLst>
                                        <p:tav tm="0">
                                          <p:val>
                                            <p:fltVal val="0"/>
                                          </p:val>
                                        </p:tav>
                                        <p:tav tm="100000">
                                          <p:val>
                                            <p:strVal val="#ppt_w"/>
                                          </p:val>
                                        </p:tav>
                                      </p:tavLst>
                                    </p:anim>
                                    <p:anim calcmode="lin" valueType="num">
                                      <p:cBhvr>
                                        <p:cTn id="85" dur="500" fill="hold"/>
                                        <p:tgtEl>
                                          <p:spTgt spid="17"/>
                                        </p:tgtEl>
                                        <p:attrNameLst>
                                          <p:attrName>ppt_h</p:attrName>
                                        </p:attrNameLst>
                                      </p:cBhvr>
                                      <p:tavLst>
                                        <p:tav tm="0">
                                          <p:val>
                                            <p:fltVal val="0"/>
                                          </p:val>
                                        </p:tav>
                                        <p:tav tm="100000">
                                          <p:val>
                                            <p:strVal val="#ppt_h"/>
                                          </p:val>
                                        </p:tav>
                                      </p:tavLst>
                                    </p:anim>
                                    <p:animEffect transition="in" filter="fade">
                                      <p:cBhvr>
                                        <p:cTn id="8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49B727-C813-6757-A580-8BAB659C120A}"/>
              </a:ext>
            </a:extLst>
          </p:cNvPr>
          <p:cNvSpPr>
            <a:spLocks noGrp="1"/>
          </p:cNvSpPr>
          <p:nvPr>
            <p:ph type="title"/>
          </p:nvPr>
        </p:nvSpPr>
        <p:spPr/>
        <p:txBody>
          <a:bodyPr/>
          <a:lstStyle/>
          <a:p>
            <a:r>
              <a:rPr kumimoji="1" lang="ja-JP" altLang="en-US"/>
              <a:t>深層学習の問題点</a:t>
            </a:r>
          </a:p>
        </p:txBody>
      </p:sp>
      <p:sp>
        <p:nvSpPr>
          <p:cNvPr id="4" name="テキスト ボックス 3">
            <a:extLst>
              <a:ext uri="{FF2B5EF4-FFF2-40B4-BE49-F238E27FC236}">
                <a16:creationId xmlns:a16="http://schemas.microsoft.com/office/drawing/2014/main" id="{FB7E9197-7195-F4C6-9B0D-33CF4619CBFC}"/>
              </a:ext>
            </a:extLst>
          </p:cNvPr>
          <p:cNvSpPr txBox="1"/>
          <p:nvPr/>
        </p:nvSpPr>
        <p:spPr>
          <a:xfrm>
            <a:off x="376638" y="1663293"/>
            <a:ext cx="8390724" cy="923330"/>
          </a:xfrm>
          <a:prstGeom prst="rect">
            <a:avLst/>
          </a:prstGeom>
          <a:noFill/>
        </p:spPr>
        <p:txBody>
          <a:bodyPr wrap="square">
            <a:spAutoFit/>
          </a:bodyPr>
          <a:lstStyle/>
          <a:p>
            <a:pPr marL="285750" indent="-285750">
              <a:buFont typeface="Wingdings" pitchFamily="2" charset="2"/>
              <a:buChar char="ü"/>
            </a:pPr>
            <a:r>
              <a:rPr lang="ja-JP" altLang="en-US" sz="1800">
                <a:solidFill>
                  <a:prstClr val="black"/>
                </a:solidFill>
                <a:latin typeface="Meiryo" panose="020B0604030504040204" pitchFamily="34" charset="-128"/>
                <a:ea typeface="Meiryo" panose="020B0604030504040204" pitchFamily="34" charset="-128"/>
              </a:rPr>
              <a:t>学習に大量の教師データや計算資源（膨大な電力消費）が必要である。</a:t>
            </a:r>
            <a:endParaRPr lang="en-US" altLang="ja-JP" sz="1800" dirty="0">
              <a:solidFill>
                <a:prstClr val="black"/>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800">
                <a:solidFill>
                  <a:prstClr val="black"/>
                </a:solidFill>
                <a:latin typeface="Meiryo" panose="020B0604030504040204" pitchFamily="34" charset="-128"/>
                <a:ea typeface="Meiryo" panose="020B0604030504040204" pitchFamily="34" charset="-128"/>
              </a:rPr>
              <a:t>学習範囲外の状況に弱く、実世界状況への臨機応変な対応ができない。</a:t>
            </a:r>
            <a:endParaRPr lang="en-US" altLang="ja-JP" sz="1800" dirty="0">
              <a:solidFill>
                <a:prstClr val="black"/>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800">
                <a:solidFill>
                  <a:prstClr val="black"/>
                </a:solidFill>
                <a:latin typeface="Meiryo" panose="020B0604030504040204" pitchFamily="34" charset="-128"/>
                <a:ea typeface="Meiryo" panose="020B0604030504040204" pitchFamily="34" charset="-128"/>
              </a:rPr>
              <a:t>パターン処理は強いが、意味処理・説明などの高次処理はできていない。</a:t>
            </a:r>
            <a:endParaRPr lang="en-US" altLang="ja-JP" sz="1800" dirty="0">
              <a:solidFill>
                <a:prstClr val="black"/>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7C019542-7452-F1BE-210F-56EB93F2B8CC}"/>
              </a:ext>
            </a:extLst>
          </p:cNvPr>
          <p:cNvSpPr txBox="1"/>
          <p:nvPr/>
        </p:nvSpPr>
        <p:spPr>
          <a:xfrm>
            <a:off x="376638" y="3807990"/>
            <a:ext cx="8390724" cy="2031325"/>
          </a:xfrm>
          <a:prstGeom prst="rect">
            <a:avLst/>
          </a:prstGeom>
          <a:noFill/>
        </p:spPr>
        <p:txBody>
          <a:bodyPr wrap="square">
            <a:spAutoFit/>
          </a:bodyPr>
          <a:lstStyle/>
          <a:p>
            <a:pPr marL="285750" indent="-285750">
              <a:buFont typeface="Wingdings" pitchFamily="2" charset="2"/>
              <a:buChar char="ü"/>
            </a:pPr>
            <a:r>
              <a:rPr lang="ja-JP" altLang="en-US" sz="1800">
                <a:solidFill>
                  <a:prstClr val="black"/>
                </a:solidFill>
                <a:latin typeface="Meiryo" panose="020B0604030504040204" pitchFamily="34" charset="-128"/>
                <a:ea typeface="Meiryo" panose="020B0604030504040204" pitchFamily="34" charset="-128"/>
              </a:rPr>
              <a:t>深層学習を超大規模化した基盤モデルによって精度・汎用性が高まり、人間離れした知能の可能性が示されたが、上記の問題点は 一部改善されたものの、論理推論・論理構築や実世界操作などに課題が残り、極めて大規模な計算資源を必要とする問題はいっそう深刻化した。</a:t>
            </a:r>
            <a:endParaRPr lang="en-US" altLang="ja-JP" sz="1800" dirty="0">
              <a:solidFill>
                <a:prstClr val="black"/>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800">
                <a:solidFill>
                  <a:prstClr val="black"/>
                </a:solidFill>
                <a:latin typeface="Meiryo" panose="020B0604030504040204" pitchFamily="34" charset="-128"/>
                <a:ea typeface="Meiryo" panose="020B0604030504040204" pitchFamily="34" charset="-128"/>
              </a:rPr>
              <a:t>基盤モデルがなぜそのような高い性能を示すのか、そのメカニズムは明らかになっていない。</a:t>
            </a:r>
            <a:endParaRPr lang="en-US" altLang="ja-JP" sz="1800" dirty="0">
              <a:solidFill>
                <a:prstClr val="black"/>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prstClr val="black"/>
                </a:solidFill>
                <a:latin typeface="Meiryo" panose="020B0604030504040204" pitchFamily="34" charset="-128"/>
                <a:ea typeface="Meiryo" panose="020B0604030504040204" pitchFamily="34" charset="-128"/>
              </a:rPr>
              <a:t>人間の脳の仕組みが未解明であり、その応用にも限界がある。</a:t>
            </a:r>
            <a:endParaRPr lang="ja-JP" altLang="en-US">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4E59B06B-B97E-623E-B11C-5185EF701DDD}"/>
              </a:ext>
            </a:extLst>
          </p:cNvPr>
          <p:cNvSpPr txBox="1"/>
          <p:nvPr/>
        </p:nvSpPr>
        <p:spPr>
          <a:xfrm>
            <a:off x="320860" y="1207474"/>
            <a:ext cx="3005951" cy="400110"/>
          </a:xfrm>
          <a:prstGeom prst="rect">
            <a:avLst/>
          </a:prstGeom>
          <a:noFill/>
        </p:spPr>
        <p:txBody>
          <a:bodyPr wrap="none" rtlCol="0">
            <a:spAutoFit/>
          </a:bodyPr>
          <a:lstStyle/>
          <a:p>
            <a:r>
              <a:rPr kumimoji="1" lang="ja-JP" altLang="en-US" sz="2000" b="1">
                <a:latin typeface="Meiryo" panose="020B0604030504040204" pitchFamily="34" charset="-128"/>
                <a:ea typeface="Meiryo" panose="020B0604030504040204" pitchFamily="34" charset="-128"/>
              </a:rPr>
              <a:t>深層学習が抱える問題点</a:t>
            </a:r>
          </a:p>
        </p:txBody>
      </p:sp>
      <p:sp>
        <p:nvSpPr>
          <p:cNvPr id="8" name="テキスト ボックス 7">
            <a:extLst>
              <a:ext uri="{FF2B5EF4-FFF2-40B4-BE49-F238E27FC236}">
                <a16:creationId xmlns:a16="http://schemas.microsoft.com/office/drawing/2014/main" id="{C2214299-7221-B4A9-8721-34328FFB0A31}"/>
              </a:ext>
            </a:extLst>
          </p:cNvPr>
          <p:cNvSpPr txBox="1"/>
          <p:nvPr/>
        </p:nvSpPr>
        <p:spPr>
          <a:xfrm>
            <a:off x="320860" y="3407880"/>
            <a:ext cx="2236510" cy="400110"/>
          </a:xfrm>
          <a:prstGeom prst="rect">
            <a:avLst/>
          </a:prstGeom>
          <a:noFill/>
        </p:spPr>
        <p:txBody>
          <a:bodyPr wrap="none" rtlCol="0">
            <a:spAutoFit/>
          </a:bodyPr>
          <a:lstStyle/>
          <a:p>
            <a:r>
              <a:rPr kumimoji="1" lang="ja-JP" altLang="en-US" sz="2000" b="1">
                <a:latin typeface="Meiryo" panose="020B0604030504040204" pitchFamily="34" charset="-128"/>
                <a:ea typeface="Meiryo" panose="020B0604030504040204" pitchFamily="34" charset="-128"/>
              </a:rPr>
              <a:t>問題克服の見通し</a:t>
            </a:r>
          </a:p>
        </p:txBody>
      </p:sp>
    </p:spTree>
    <p:extLst>
      <p:ext uri="{BB962C8B-B14F-4D97-AF65-F5344CB8AC3E}">
        <p14:creationId xmlns:p14="http://schemas.microsoft.com/office/powerpoint/2010/main" val="2537129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2BFAE38-9395-025D-145A-B33A1E39131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368698" y="4417730"/>
            <a:ext cx="2389254" cy="2389254"/>
          </a:xfrm>
          <a:prstGeom prst="rect">
            <a:avLst/>
          </a:prstGeom>
        </p:spPr>
      </p:pic>
      <p:pic>
        <p:nvPicPr>
          <p:cNvPr id="5" name="図 4">
            <a:extLst>
              <a:ext uri="{FF2B5EF4-FFF2-40B4-BE49-F238E27FC236}">
                <a16:creationId xmlns:a16="http://schemas.microsoft.com/office/drawing/2014/main" id="{0E923141-9A62-BF16-B7ED-3C70CDA9CD2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050115" y="4384046"/>
            <a:ext cx="2389254" cy="2389254"/>
          </a:xfrm>
          <a:prstGeom prst="rect">
            <a:avLst/>
          </a:prstGeom>
        </p:spPr>
      </p:pic>
      <p:pic>
        <p:nvPicPr>
          <p:cNvPr id="38" name="図 37" descr="アイコン&#10;&#10;自動的に生成された説明">
            <a:extLst>
              <a:ext uri="{FF2B5EF4-FFF2-40B4-BE49-F238E27FC236}">
                <a16:creationId xmlns:a16="http://schemas.microsoft.com/office/drawing/2014/main" id="{F9FFE743-9C0D-D744-8A2D-285C479422E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21709" y="1031245"/>
            <a:ext cx="1456700" cy="1272696"/>
          </a:xfrm>
          <a:prstGeom prst="rect">
            <a:avLst/>
          </a:prstGeom>
        </p:spPr>
      </p:pic>
      <p:pic>
        <p:nvPicPr>
          <p:cNvPr id="39" name="図 38" descr="アイコン&#10;&#10;自動的に生成された説明">
            <a:extLst>
              <a:ext uri="{FF2B5EF4-FFF2-40B4-BE49-F238E27FC236}">
                <a16:creationId xmlns:a16="http://schemas.microsoft.com/office/drawing/2014/main" id="{DDDCE6A6-729E-6A40-B004-BD3CBDBA00B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40075" y="3005150"/>
            <a:ext cx="1664577" cy="1308299"/>
          </a:xfrm>
          <a:prstGeom prst="rect">
            <a:avLst/>
          </a:prstGeom>
        </p:spPr>
      </p:pic>
      <p:sp>
        <p:nvSpPr>
          <p:cNvPr id="2" name="タイトル 1">
            <a:extLst>
              <a:ext uri="{FF2B5EF4-FFF2-40B4-BE49-F238E27FC236}">
                <a16:creationId xmlns:a16="http://schemas.microsoft.com/office/drawing/2014/main" id="{CAD3BA46-9797-DA4B-AB0F-9C225DE11B37}"/>
              </a:ext>
            </a:extLst>
          </p:cNvPr>
          <p:cNvSpPr>
            <a:spLocks noGrp="1"/>
          </p:cNvSpPr>
          <p:nvPr>
            <p:ph type="title"/>
          </p:nvPr>
        </p:nvSpPr>
        <p:spPr/>
        <p:txBody>
          <a:bodyPr/>
          <a:lstStyle/>
          <a:p>
            <a:r>
              <a:rPr kumimoji="1" lang="ja-JP" altLang="en-US" dirty="0"/>
              <a:t>人間は何を作ってきたのか</a:t>
            </a:r>
          </a:p>
        </p:txBody>
      </p:sp>
      <p:sp>
        <p:nvSpPr>
          <p:cNvPr id="18" name="左矢印 17">
            <a:extLst>
              <a:ext uri="{FF2B5EF4-FFF2-40B4-BE49-F238E27FC236}">
                <a16:creationId xmlns:a16="http://schemas.microsoft.com/office/drawing/2014/main" id="{75C9CF8D-6A3F-E94C-9130-D700A932567E}"/>
              </a:ext>
            </a:extLst>
          </p:cNvPr>
          <p:cNvSpPr/>
          <p:nvPr/>
        </p:nvSpPr>
        <p:spPr>
          <a:xfrm>
            <a:off x="2774893" y="1446778"/>
            <a:ext cx="579353" cy="55143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左矢印 18">
            <a:extLst>
              <a:ext uri="{FF2B5EF4-FFF2-40B4-BE49-F238E27FC236}">
                <a16:creationId xmlns:a16="http://schemas.microsoft.com/office/drawing/2014/main" id="{9A794315-005E-7D4D-89D3-A1F8023F474F}"/>
              </a:ext>
            </a:extLst>
          </p:cNvPr>
          <p:cNvSpPr/>
          <p:nvPr/>
        </p:nvSpPr>
        <p:spPr>
          <a:xfrm>
            <a:off x="2774893" y="3451999"/>
            <a:ext cx="579353" cy="55143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左矢印 19">
            <a:extLst>
              <a:ext uri="{FF2B5EF4-FFF2-40B4-BE49-F238E27FC236}">
                <a16:creationId xmlns:a16="http://schemas.microsoft.com/office/drawing/2014/main" id="{5DEA8659-6E0B-4442-9D24-BD4E7BB72E16}"/>
              </a:ext>
            </a:extLst>
          </p:cNvPr>
          <p:cNvSpPr/>
          <p:nvPr/>
        </p:nvSpPr>
        <p:spPr>
          <a:xfrm>
            <a:off x="2781873" y="5336641"/>
            <a:ext cx="579353" cy="55143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a:extLst>
              <a:ext uri="{FF2B5EF4-FFF2-40B4-BE49-F238E27FC236}">
                <a16:creationId xmlns:a16="http://schemas.microsoft.com/office/drawing/2014/main" id="{0B2814FC-32BB-8144-9D64-3A8B5CB1D136}"/>
              </a:ext>
            </a:extLst>
          </p:cNvPr>
          <p:cNvSpPr/>
          <p:nvPr/>
        </p:nvSpPr>
        <p:spPr>
          <a:xfrm>
            <a:off x="5972951" y="848389"/>
            <a:ext cx="2561716" cy="5758652"/>
          </a:xfrm>
          <a:prstGeom prst="rect">
            <a:avLst/>
          </a:prstGeom>
          <a:solidFill>
            <a:srgbClr val="FFFFFF">
              <a:alpha val="70000"/>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 name="図 14">
            <a:extLst>
              <a:ext uri="{FF2B5EF4-FFF2-40B4-BE49-F238E27FC236}">
                <a16:creationId xmlns:a16="http://schemas.microsoft.com/office/drawing/2014/main" id="{891AA2CD-AD81-274F-9A15-11A536D86581}"/>
              </a:ext>
            </a:extLst>
          </p:cNvPr>
          <p:cNvPicPr>
            <a:picLocks noChangeAspect="1"/>
          </p:cNvPicPr>
          <p:nvPr/>
        </p:nvPicPr>
        <p:blipFill>
          <a:blip r:embed="rId5" cstate="print">
            <a:alphaModFix amt="44000"/>
            <a:extLst>
              <a:ext uri="{28A0092B-C50C-407E-A947-70E740481C1C}">
                <a14:useLocalDpi xmlns:a14="http://schemas.microsoft.com/office/drawing/2010/main"/>
              </a:ext>
            </a:extLst>
          </a:blip>
          <a:stretch>
            <a:fillRect/>
          </a:stretch>
        </p:blipFill>
        <p:spPr>
          <a:xfrm>
            <a:off x="6480144" y="938711"/>
            <a:ext cx="1453410" cy="1417074"/>
          </a:xfrm>
          <a:prstGeom prst="rect">
            <a:avLst/>
          </a:prstGeom>
          <a:noFill/>
        </p:spPr>
      </p:pic>
      <p:pic>
        <p:nvPicPr>
          <p:cNvPr id="16" name="図 15">
            <a:extLst>
              <a:ext uri="{FF2B5EF4-FFF2-40B4-BE49-F238E27FC236}">
                <a16:creationId xmlns:a16="http://schemas.microsoft.com/office/drawing/2014/main" id="{1A3C8EC2-0FDB-7B4B-949F-BC8CF262425F}"/>
              </a:ext>
            </a:extLst>
          </p:cNvPr>
          <p:cNvPicPr>
            <a:picLocks noChangeAspect="1"/>
          </p:cNvPicPr>
          <p:nvPr/>
        </p:nvPicPr>
        <p:blipFill>
          <a:blip r:embed="rId5" cstate="print">
            <a:alphaModFix amt="44000"/>
            <a:extLst>
              <a:ext uri="{28A0092B-C50C-407E-A947-70E740481C1C}">
                <a14:useLocalDpi xmlns:a14="http://schemas.microsoft.com/office/drawing/2010/main"/>
              </a:ext>
            </a:extLst>
          </a:blip>
          <a:stretch>
            <a:fillRect/>
          </a:stretch>
        </p:blipFill>
        <p:spPr>
          <a:xfrm>
            <a:off x="6485117" y="2896375"/>
            <a:ext cx="1453410" cy="1417074"/>
          </a:xfrm>
          <a:prstGeom prst="rect">
            <a:avLst/>
          </a:prstGeom>
          <a:noFill/>
        </p:spPr>
      </p:pic>
      <p:pic>
        <p:nvPicPr>
          <p:cNvPr id="17" name="図 16">
            <a:extLst>
              <a:ext uri="{FF2B5EF4-FFF2-40B4-BE49-F238E27FC236}">
                <a16:creationId xmlns:a16="http://schemas.microsoft.com/office/drawing/2014/main" id="{98CBDD54-6F4D-7749-8381-877B9371AAA0}"/>
              </a:ext>
            </a:extLst>
          </p:cNvPr>
          <p:cNvPicPr>
            <a:picLocks noChangeAspect="1"/>
          </p:cNvPicPr>
          <p:nvPr/>
        </p:nvPicPr>
        <p:blipFill>
          <a:blip r:embed="rId5" cstate="print">
            <a:alphaModFix amt="44000"/>
            <a:extLst>
              <a:ext uri="{28A0092B-C50C-407E-A947-70E740481C1C}">
                <a14:useLocalDpi xmlns:a14="http://schemas.microsoft.com/office/drawing/2010/main"/>
              </a:ext>
            </a:extLst>
          </a:blip>
          <a:stretch>
            <a:fillRect/>
          </a:stretch>
        </p:blipFill>
        <p:spPr>
          <a:xfrm>
            <a:off x="6476012" y="4905883"/>
            <a:ext cx="1453410" cy="1417074"/>
          </a:xfrm>
          <a:prstGeom prst="rect">
            <a:avLst/>
          </a:prstGeom>
          <a:noFill/>
        </p:spPr>
      </p:pic>
      <p:sp>
        <p:nvSpPr>
          <p:cNvPr id="21" name="左矢印 20">
            <a:extLst>
              <a:ext uri="{FF2B5EF4-FFF2-40B4-BE49-F238E27FC236}">
                <a16:creationId xmlns:a16="http://schemas.microsoft.com/office/drawing/2014/main" id="{F431542F-5D20-5C43-994A-70DAC8BD5DFC}"/>
              </a:ext>
            </a:extLst>
          </p:cNvPr>
          <p:cNvSpPr/>
          <p:nvPr/>
        </p:nvSpPr>
        <p:spPr>
          <a:xfrm flipH="1">
            <a:off x="5655026" y="1446778"/>
            <a:ext cx="579353" cy="551432"/>
          </a:xfrm>
          <a:prstGeom prst="leftArrow">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左矢印 21">
            <a:extLst>
              <a:ext uri="{FF2B5EF4-FFF2-40B4-BE49-F238E27FC236}">
                <a16:creationId xmlns:a16="http://schemas.microsoft.com/office/drawing/2014/main" id="{8A3A263A-DFC8-EC44-A4A6-F1531E17496D}"/>
              </a:ext>
            </a:extLst>
          </p:cNvPr>
          <p:cNvSpPr/>
          <p:nvPr/>
        </p:nvSpPr>
        <p:spPr>
          <a:xfrm flipH="1">
            <a:off x="5655026" y="3451999"/>
            <a:ext cx="579353" cy="551432"/>
          </a:xfrm>
          <a:prstGeom prst="leftArrow">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左矢印 22">
            <a:extLst>
              <a:ext uri="{FF2B5EF4-FFF2-40B4-BE49-F238E27FC236}">
                <a16:creationId xmlns:a16="http://schemas.microsoft.com/office/drawing/2014/main" id="{8A6AA44C-F1B3-CE44-AEA9-0A11733F0A8A}"/>
              </a:ext>
            </a:extLst>
          </p:cNvPr>
          <p:cNvSpPr/>
          <p:nvPr/>
        </p:nvSpPr>
        <p:spPr>
          <a:xfrm flipH="1">
            <a:off x="5662006" y="5336641"/>
            <a:ext cx="579353" cy="551432"/>
          </a:xfrm>
          <a:prstGeom prst="leftArrow">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7112F0EA-F98A-3446-9855-8ED55C556EE9}"/>
              </a:ext>
            </a:extLst>
          </p:cNvPr>
          <p:cNvSpPr txBox="1"/>
          <p:nvPr/>
        </p:nvSpPr>
        <p:spPr>
          <a:xfrm>
            <a:off x="457200" y="2251812"/>
            <a:ext cx="2159566" cy="307777"/>
          </a:xfrm>
          <a:prstGeom prst="rect">
            <a:avLst/>
          </a:prstGeom>
          <a:noFill/>
        </p:spPr>
        <p:txBody>
          <a:bodyPr wrap="none" rtlCol="0">
            <a:spAutoFit/>
          </a:bodyPr>
          <a:lstStyle/>
          <a:p>
            <a:pPr algn="ctr"/>
            <a:r>
              <a:rPr kumimoji="1" lang="ja-JP" altLang="en-US" sz="1400" dirty="0">
                <a:solidFill>
                  <a:schemeClr val="accent6">
                    <a:lumMod val="75000"/>
                  </a:schemeClr>
                </a:solidFill>
                <a:latin typeface="Meiryo" panose="020B0604030504040204" pitchFamily="34" charset="-128"/>
                <a:ea typeface="Meiryo" panose="020B0604030504040204" pitchFamily="34" charset="-128"/>
              </a:rPr>
              <a:t>鳥のように空を飛びたい</a:t>
            </a:r>
          </a:p>
        </p:txBody>
      </p:sp>
      <p:sp>
        <p:nvSpPr>
          <p:cNvPr id="25" name="テキスト ボックス 24">
            <a:extLst>
              <a:ext uri="{FF2B5EF4-FFF2-40B4-BE49-F238E27FC236}">
                <a16:creationId xmlns:a16="http://schemas.microsoft.com/office/drawing/2014/main" id="{EDD8AAAC-AC73-1C4D-9B7D-0158CFB3336C}"/>
              </a:ext>
            </a:extLst>
          </p:cNvPr>
          <p:cNvSpPr txBox="1"/>
          <p:nvPr/>
        </p:nvSpPr>
        <p:spPr>
          <a:xfrm>
            <a:off x="457202" y="4222874"/>
            <a:ext cx="2159566" cy="307777"/>
          </a:xfrm>
          <a:prstGeom prst="rect">
            <a:avLst/>
          </a:prstGeom>
          <a:noFill/>
        </p:spPr>
        <p:txBody>
          <a:bodyPr wrap="none" rtlCol="0">
            <a:spAutoFit/>
          </a:bodyPr>
          <a:lstStyle/>
          <a:p>
            <a:pPr algn="ctr"/>
            <a:r>
              <a:rPr lang="ja-JP" altLang="en-US" sz="1400" dirty="0">
                <a:solidFill>
                  <a:schemeClr val="accent6">
                    <a:lumMod val="75000"/>
                  </a:schemeClr>
                </a:solidFill>
                <a:latin typeface="Meiryo" panose="020B0604030504040204" pitchFamily="34" charset="-128"/>
                <a:ea typeface="Meiryo" panose="020B0604030504040204" pitchFamily="34" charset="-128"/>
              </a:rPr>
              <a:t>馬</a:t>
            </a:r>
            <a:r>
              <a:rPr kumimoji="1" lang="ja-JP" altLang="en-US" sz="1400" dirty="0">
                <a:solidFill>
                  <a:schemeClr val="accent6">
                    <a:lumMod val="75000"/>
                  </a:schemeClr>
                </a:solidFill>
                <a:latin typeface="Meiryo" panose="020B0604030504040204" pitchFamily="34" charset="-128"/>
                <a:ea typeface="Meiryo" panose="020B0604030504040204" pitchFamily="34" charset="-128"/>
              </a:rPr>
              <a:t>のように速く走りたい</a:t>
            </a:r>
          </a:p>
        </p:txBody>
      </p:sp>
      <p:sp>
        <p:nvSpPr>
          <p:cNvPr id="26" name="テキスト ボックス 25">
            <a:extLst>
              <a:ext uri="{FF2B5EF4-FFF2-40B4-BE49-F238E27FC236}">
                <a16:creationId xmlns:a16="http://schemas.microsoft.com/office/drawing/2014/main" id="{B081E4D6-9301-1E4F-9CFF-BC3CFA7B2C88}"/>
              </a:ext>
            </a:extLst>
          </p:cNvPr>
          <p:cNvSpPr txBox="1"/>
          <p:nvPr/>
        </p:nvSpPr>
        <p:spPr>
          <a:xfrm>
            <a:off x="457201" y="6289766"/>
            <a:ext cx="2159566" cy="307777"/>
          </a:xfrm>
          <a:prstGeom prst="rect">
            <a:avLst/>
          </a:prstGeom>
          <a:noFill/>
        </p:spPr>
        <p:txBody>
          <a:bodyPr wrap="none" rtlCol="0">
            <a:spAutoFit/>
          </a:bodyPr>
          <a:lstStyle/>
          <a:p>
            <a:pPr algn="ctr"/>
            <a:r>
              <a:rPr lang="ja-JP" altLang="en-US" sz="1400" dirty="0">
                <a:solidFill>
                  <a:schemeClr val="accent6">
                    <a:lumMod val="75000"/>
                  </a:schemeClr>
                </a:solidFill>
                <a:latin typeface="Meiryo" panose="020B0604030504040204" pitchFamily="34" charset="-128"/>
                <a:ea typeface="Meiryo" panose="020B0604030504040204" pitchFamily="34" charset="-128"/>
              </a:rPr>
              <a:t>魚</a:t>
            </a:r>
            <a:r>
              <a:rPr kumimoji="1" lang="ja-JP" altLang="en-US" sz="1400" dirty="0">
                <a:solidFill>
                  <a:schemeClr val="accent6">
                    <a:lumMod val="75000"/>
                  </a:schemeClr>
                </a:solidFill>
                <a:latin typeface="Meiryo" panose="020B0604030504040204" pitchFamily="34" charset="-128"/>
                <a:ea typeface="Meiryo" panose="020B0604030504040204" pitchFamily="34" charset="-128"/>
              </a:rPr>
              <a:t>のように海に潜りたい</a:t>
            </a:r>
          </a:p>
        </p:txBody>
      </p:sp>
      <p:pic>
        <p:nvPicPr>
          <p:cNvPr id="4" name="図 3" descr="アイコン&#10;&#10;自動的に生成された説明">
            <a:extLst>
              <a:ext uri="{FF2B5EF4-FFF2-40B4-BE49-F238E27FC236}">
                <a16:creationId xmlns:a16="http://schemas.microsoft.com/office/drawing/2014/main" id="{A4A06E61-20AB-604C-8EDC-AD3266BD0D2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924101" y="1031245"/>
            <a:ext cx="1156134" cy="1156134"/>
          </a:xfrm>
          <a:prstGeom prst="rect">
            <a:avLst/>
          </a:prstGeom>
        </p:spPr>
      </p:pic>
      <p:pic>
        <p:nvPicPr>
          <p:cNvPr id="29" name="図 28" descr="アイコン&#10;&#10;自動的に生成された説明">
            <a:extLst>
              <a:ext uri="{FF2B5EF4-FFF2-40B4-BE49-F238E27FC236}">
                <a16:creationId xmlns:a16="http://schemas.microsoft.com/office/drawing/2014/main" id="{49945B9D-F0D4-4348-9FEC-C008D04C275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76584" y="3004734"/>
            <a:ext cx="1451167" cy="1036184"/>
          </a:xfrm>
          <a:prstGeom prst="rect">
            <a:avLst/>
          </a:prstGeom>
        </p:spPr>
      </p:pic>
      <p:pic>
        <p:nvPicPr>
          <p:cNvPr id="31" name="図 30" descr="アイコン&#10;&#10;自動的に生成された説明">
            <a:extLst>
              <a:ext uri="{FF2B5EF4-FFF2-40B4-BE49-F238E27FC236}">
                <a16:creationId xmlns:a16="http://schemas.microsoft.com/office/drawing/2014/main" id="{CC04F3C4-73D4-F84E-962D-B3F355C0A3E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07854" y="5087116"/>
            <a:ext cx="1447997" cy="983114"/>
          </a:xfrm>
          <a:prstGeom prst="rect">
            <a:avLst/>
          </a:prstGeom>
        </p:spPr>
      </p:pic>
      <p:pic>
        <p:nvPicPr>
          <p:cNvPr id="33" name="図 32" descr="アイコン&#10;&#10;自動的に生成された説明">
            <a:extLst>
              <a:ext uri="{FF2B5EF4-FFF2-40B4-BE49-F238E27FC236}">
                <a16:creationId xmlns:a16="http://schemas.microsoft.com/office/drawing/2014/main" id="{2ED65B2B-5A88-754D-8E8D-5EB73C09624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21345" y="1085216"/>
            <a:ext cx="1456700" cy="1272696"/>
          </a:xfrm>
          <a:prstGeom prst="rect">
            <a:avLst/>
          </a:prstGeom>
        </p:spPr>
      </p:pic>
      <p:pic>
        <p:nvPicPr>
          <p:cNvPr id="35" name="図 34" descr="アイコン&#10;&#10;自動的に生成された説明">
            <a:extLst>
              <a:ext uri="{FF2B5EF4-FFF2-40B4-BE49-F238E27FC236}">
                <a16:creationId xmlns:a16="http://schemas.microsoft.com/office/drawing/2014/main" id="{D35F4F65-5483-3F43-A5C0-C5BB2A7B7B4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39711" y="3059121"/>
            <a:ext cx="1664577" cy="1308299"/>
          </a:xfrm>
          <a:prstGeom prst="rect">
            <a:avLst/>
          </a:prstGeom>
        </p:spPr>
      </p:pic>
    </p:spTree>
    <p:extLst>
      <p:ext uri="{BB962C8B-B14F-4D97-AF65-F5344CB8AC3E}">
        <p14:creationId xmlns:p14="http://schemas.microsoft.com/office/powerpoint/2010/main" val="14949996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chemeClr val="bg1"/>
                </a:solidFill>
                <a:latin typeface="メイリオ" panose="020B0604030504040204" pitchFamily="50" charset="-128"/>
                <a:ea typeface="メイリオ" panose="020B0604030504040204" pitchFamily="50" charset="-128"/>
                <a:cs typeface="Arial" pitchFamily="34" charset="0"/>
              </a:rPr>
              <a:t>AI</a:t>
            </a:r>
            <a:r>
              <a:rPr lang="ja-JP" altLang="en-US" sz="2400" dirty="0">
                <a:solidFill>
                  <a:schemeClr val="bg1"/>
                </a:solidFill>
                <a:latin typeface="メイリオ" panose="020B0604030504040204" pitchFamily="50" charset="-128"/>
                <a:ea typeface="メイリオ" panose="020B0604030504040204" pitchFamily="50" charset="-128"/>
                <a:cs typeface="Arial" pitchFamily="34" charset="0"/>
              </a:rPr>
              <a:t>の可能性と限界</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0904117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315085" y="2309122"/>
            <a:ext cx="8505387" cy="2754520"/>
          </a:xfrm>
          <a:prstGeom prst="rect">
            <a:avLst/>
          </a:prstGeom>
          <a:solidFill>
            <a:srgbClr val="FDEAD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a:t>AI</a:t>
            </a:r>
            <a:r>
              <a:rPr kumimoji="1" lang="ja-JP" altLang="en-US"/>
              <a:t>プラットフォーム</a:t>
            </a:r>
            <a:endParaRPr kumimoji="1" lang="ja-JP" altLang="en-US" dirty="0"/>
          </a:p>
        </p:txBody>
      </p:sp>
      <p:sp>
        <p:nvSpPr>
          <p:cNvPr id="4" name="正方形/長方形 3"/>
          <p:cNvSpPr/>
          <p:nvPr/>
        </p:nvSpPr>
        <p:spPr>
          <a:xfrm>
            <a:off x="1595912" y="3775198"/>
            <a:ext cx="7152552" cy="94505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深層</a:t>
            </a:r>
            <a:r>
              <a:rPr kumimoji="1" lang="ja-JP" altLang="en-US" sz="2000">
                <a:solidFill>
                  <a:srgbClr val="FFFFFF"/>
                </a:solidFill>
                <a:latin typeface="Meiryo" charset="-128"/>
                <a:ea typeface="Meiryo" charset="-128"/>
                <a:cs typeface="Meiryo" charset="-128"/>
              </a:rPr>
              <a:t>学習フレームワーク</a:t>
            </a:r>
            <a:endParaRPr lang="en-US" altLang="ja-JP" sz="2000" dirty="0">
              <a:solidFill>
                <a:srgbClr val="FFFFFF"/>
              </a:solidFill>
              <a:latin typeface="Meiryo" charset="-128"/>
              <a:ea typeface="Meiryo" charset="-128"/>
              <a:cs typeface="Meiryo" charset="-128"/>
            </a:endParaRPr>
          </a:p>
          <a:p>
            <a:pPr algn="ctr"/>
            <a:r>
              <a:rPr lang="ja-JP" altLang="en-US" sz="2000" dirty="0">
                <a:solidFill>
                  <a:srgbClr val="FFFFFF"/>
                </a:solidFill>
                <a:latin typeface="Meiryo" charset="-128"/>
                <a:ea typeface="Meiryo" charset="-128"/>
                <a:cs typeface="Meiryo" charset="-128"/>
              </a:rPr>
              <a:t>学習処理実行基盤</a:t>
            </a:r>
            <a:endParaRPr kumimoji="1" lang="ja-JP" altLang="en-US" sz="2000" dirty="0">
              <a:solidFill>
                <a:srgbClr val="FFFFFF"/>
              </a:solidFill>
              <a:latin typeface="Meiryo" charset="-128"/>
              <a:ea typeface="Meiryo" charset="-128"/>
              <a:cs typeface="Meiryo" charset="-128"/>
            </a:endParaRPr>
          </a:p>
        </p:txBody>
      </p:sp>
      <p:sp>
        <p:nvSpPr>
          <p:cNvPr id="5" name="正方形/長方形 4"/>
          <p:cNvSpPr/>
          <p:nvPr/>
        </p:nvSpPr>
        <p:spPr>
          <a:xfrm>
            <a:off x="1595912" y="2720688"/>
            <a:ext cx="1008112" cy="8640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画像解析</a:t>
            </a:r>
            <a:endParaRPr kumimoji="1" lang="en-US" altLang="ja-JP" sz="1200"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動画認識</a:t>
            </a:r>
            <a:endParaRPr kumimoji="1" lang="ja-JP" altLang="en-US" sz="1200" dirty="0">
              <a:solidFill>
                <a:schemeClr val="bg1"/>
              </a:solidFill>
              <a:latin typeface="Meiryo" charset="-128"/>
              <a:ea typeface="Meiryo" charset="-128"/>
              <a:cs typeface="Meiryo" charset="-128"/>
            </a:endParaRPr>
          </a:p>
        </p:txBody>
      </p:sp>
      <p:sp>
        <p:nvSpPr>
          <p:cNvPr id="6" name="正方形/長方形 5"/>
          <p:cNvSpPr/>
          <p:nvPr/>
        </p:nvSpPr>
        <p:spPr>
          <a:xfrm>
            <a:off x="2663297" y="2725542"/>
            <a:ext cx="1008112" cy="8640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音声認識</a:t>
            </a:r>
            <a:endParaRPr kumimoji="1" lang="en-US" altLang="ja-JP" sz="1200"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話者認識</a:t>
            </a:r>
            <a:endParaRPr kumimoji="1" lang="ja-JP" altLang="en-US" sz="1200" dirty="0">
              <a:solidFill>
                <a:schemeClr val="bg1"/>
              </a:solidFill>
              <a:latin typeface="Meiryo" charset="-128"/>
              <a:ea typeface="Meiryo" charset="-128"/>
              <a:cs typeface="Meiryo" charset="-128"/>
            </a:endParaRPr>
          </a:p>
        </p:txBody>
      </p:sp>
      <p:sp>
        <p:nvSpPr>
          <p:cNvPr id="7" name="正方形/長方形 6"/>
          <p:cNvSpPr/>
          <p:nvPr/>
        </p:nvSpPr>
        <p:spPr>
          <a:xfrm>
            <a:off x="3730682" y="2720688"/>
            <a:ext cx="1008112" cy="8640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言語理解</a:t>
            </a:r>
            <a:endParaRPr kumimoji="1" lang="en-US" altLang="ja-JP" sz="1200"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文章解析</a:t>
            </a:r>
            <a:endParaRPr kumimoji="1" lang="ja-JP" altLang="en-US" sz="1200" dirty="0">
              <a:solidFill>
                <a:schemeClr val="bg1"/>
              </a:solidFill>
              <a:latin typeface="Meiryo" charset="-128"/>
              <a:ea typeface="Meiryo" charset="-128"/>
              <a:cs typeface="Meiryo" charset="-128"/>
            </a:endParaRPr>
          </a:p>
        </p:txBody>
      </p:sp>
      <p:sp>
        <p:nvSpPr>
          <p:cNvPr id="8" name="正方形/長方形 7"/>
          <p:cNvSpPr/>
          <p:nvPr/>
        </p:nvSpPr>
        <p:spPr>
          <a:xfrm>
            <a:off x="4798067" y="2720688"/>
            <a:ext cx="1008112" cy="8640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機械翻訳</a:t>
            </a:r>
          </a:p>
        </p:txBody>
      </p:sp>
      <p:sp>
        <p:nvSpPr>
          <p:cNvPr id="9" name="正方形/長方形 8"/>
          <p:cNvSpPr/>
          <p:nvPr/>
        </p:nvSpPr>
        <p:spPr>
          <a:xfrm>
            <a:off x="5865452" y="2720688"/>
            <a:ext cx="1008112" cy="8640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知識表現</a:t>
            </a:r>
          </a:p>
        </p:txBody>
      </p:sp>
      <p:sp>
        <p:nvSpPr>
          <p:cNvPr id="10" name="正方形/長方形 9"/>
          <p:cNvSpPr/>
          <p:nvPr/>
        </p:nvSpPr>
        <p:spPr>
          <a:xfrm>
            <a:off x="6932837" y="2720688"/>
            <a:ext cx="1008112" cy="8640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検索</a:t>
            </a:r>
          </a:p>
        </p:txBody>
      </p:sp>
      <p:sp>
        <p:nvSpPr>
          <p:cNvPr id="12" name="正方形/長方形 11"/>
          <p:cNvSpPr/>
          <p:nvPr/>
        </p:nvSpPr>
        <p:spPr>
          <a:xfrm>
            <a:off x="1593126" y="1666178"/>
            <a:ext cx="1386529" cy="8640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コールセンター</a:t>
            </a:r>
            <a:endParaRPr lang="en-US" altLang="ja-JP" sz="1200" dirty="0">
              <a:solidFill>
                <a:schemeClr val="bg1"/>
              </a:solidFill>
              <a:latin typeface="Meiryo" charset="-128"/>
              <a:ea typeface="Meiryo" charset="-128"/>
              <a:cs typeface="Meiryo" charset="-128"/>
            </a:endParaRPr>
          </a:p>
          <a:p>
            <a:pPr algn="ctr"/>
            <a:r>
              <a:rPr kumimoji="1" lang="ja-JP" altLang="en-US" sz="1200" dirty="0">
                <a:solidFill>
                  <a:schemeClr val="bg1"/>
                </a:solidFill>
                <a:latin typeface="Meiryo" charset="-128"/>
                <a:ea typeface="Meiryo" charset="-128"/>
                <a:cs typeface="Meiryo" charset="-128"/>
              </a:rPr>
              <a:t>顧客応対</a:t>
            </a:r>
            <a:endParaRPr kumimoji="1" lang="en-US" altLang="ja-JP" sz="1200" dirty="0">
              <a:solidFill>
                <a:schemeClr val="bg1"/>
              </a:solidFill>
              <a:latin typeface="Meiryo" charset="-128"/>
              <a:ea typeface="Meiryo" charset="-128"/>
              <a:cs typeface="Meiryo" charset="-128"/>
            </a:endParaRPr>
          </a:p>
        </p:txBody>
      </p:sp>
      <p:sp>
        <p:nvSpPr>
          <p:cNvPr id="13" name="正方形/長方形 12"/>
          <p:cNvSpPr/>
          <p:nvPr/>
        </p:nvSpPr>
        <p:spPr>
          <a:xfrm>
            <a:off x="3037417" y="1665930"/>
            <a:ext cx="1386529" cy="8640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営業支援</a:t>
            </a:r>
            <a:endParaRPr kumimoji="1" lang="en-US" altLang="ja-JP" sz="1200"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提案活動支援</a:t>
            </a:r>
            <a:endParaRPr kumimoji="1" lang="en-US" altLang="ja-JP" sz="1200" dirty="0">
              <a:solidFill>
                <a:schemeClr val="bg1"/>
              </a:solidFill>
              <a:latin typeface="Meiryo" charset="-128"/>
              <a:ea typeface="Meiryo" charset="-128"/>
              <a:cs typeface="Meiryo" charset="-128"/>
            </a:endParaRPr>
          </a:p>
        </p:txBody>
      </p:sp>
      <p:sp>
        <p:nvSpPr>
          <p:cNvPr id="14" name="正方形/長方形 13"/>
          <p:cNvSpPr/>
          <p:nvPr/>
        </p:nvSpPr>
        <p:spPr>
          <a:xfrm>
            <a:off x="4478923" y="1665930"/>
            <a:ext cx="1386529" cy="8640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医療</a:t>
            </a:r>
            <a:endParaRPr kumimoji="1" lang="en-US" altLang="ja-JP" sz="1200" dirty="0">
              <a:solidFill>
                <a:schemeClr val="bg1"/>
              </a:solidFill>
              <a:latin typeface="Meiryo" charset="-128"/>
              <a:ea typeface="Meiryo" charset="-128"/>
              <a:cs typeface="Meiryo" charset="-128"/>
            </a:endParaRPr>
          </a:p>
          <a:p>
            <a:pPr algn="ctr"/>
            <a:r>
              <a:rPr kumimoji="1" lang="ja-JP" altLang="en-US" sz="1200" dirty="0">
                <a:solidFill>
                  <a:schemeClr val="bg1"/>
                </a:solidFill>
                <a:latin typeface="Meiryo" charset="-128"/>
                <a:ea typeface="Meiryo" charset="-128"/>
                <a:cs typeface="Meiryo" charset="-128"/>
              </a:rPr>
              <a:t>診断支援</a:t>
            </a:r>
            <a:endParaRPr kumimoji="1" lang="en-US" altLang="ja-JP" sz="1200" dirty="0">
              <a:solidFill>
                <a:schemeClr val="bg1"/>
              </a:solidFill>
              <a:latin typeface="Meiryo" charset="-128"/>
              <a:ea typeface="Meiryo" charset="-128"/>
              <a:cs typeface="Meiryo" charset="-128"/>
            </a:endParaRPr>
          </a:p>
        </p:txBody>
      </p:sp>
      <p:sp>
        <p:nvSpPr>
          <p:cNvPr id="15" name="正方形/長方形 14"/>
          <p:cNvSpPr/>
          <p:nvPr/>
        </p:nvSpPr>
        <p:spPr>
          <a:xfrm>
            <a:off x="5920429" y="1665930"/>
            <a:ext cx="1386529" cy="8640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創薬支援</a:t>
            </a:r>
            <a:endParaRPr kumimoji="1" lang="en-US" altLang="ja-JP" sz="1200" dirty="0">
              <a:solidFill>
                <a:schemeClr val="bg1"/>
              </a:solidFill>
              <a:latin typeface="Meiryo" charset="-128"/>
              <a:ea typeface="Meiryo" charset="-128"/>
              <a:cs typeface="Meiryo" charset="-128"/>
            </a:endParaRPr>
          </a:p>
        </p:txBody>
      </p:sp>
      <p:sp>
        <p:nvSpPr>
          <p:cNvPr id="16" name="正方形/長方形 15"/>
          <p:cNvSpPr/>
          <p:nvPr/>
        </p:nvSpPr>
        <p:spPr>
          <a:xfrm>
            <a:off x="7361935" y="1665930"/>
            <a:ext cx="1386529" cy="8640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その他</a:t>
            </a:r>
            <a:endParaRPr kumimoji="1" lang="en-US" altLang="ja-JP" sz="1200" dirty="0">
              <a:solidFill>
                <a:schemeClr val="bg1"/>
              </a:solidFill>
              <a:latin typeface="Meiryo" charset="-128"/>
              <a:ea typeface="Meiryo" charset="-128"/>
              <a:cs typeface="Meiryo" charset="-128"/>
            </a:endParaRPr>
          </a:p>
        </p:txBody>
      </p:sp>
      <p:sp>
        <p:nvSpPr>
          <p:cNvPr id="17" name="正方形/長方形 16"/>
          <p:cNvSpPr/>
          <p:nvPr/>
        </p:nvSpPr>
        <p:spPr>
          <a:xfrm>
            <a:off x="8000222" y="2720688"/>
            <a:ext cx="748242" cy="8640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その他</a:t>
            </a:r>
          </a:p>
        </p:txBody>
      </p:sp>
      <p:sp>
        <p:nvSpPr>
          <p:cNvPr id="18" name="フローチャート: 磁気ディスク 17"/>
          <p:cNvSpPr/>
          <p:nvPr/>
        </p:nvSpPr>
        <p:spPr>
          <a:xfrm>
            <a:off x="1593127" y="4921628"/>
            <a:ext cx="1056360" cy="807742"/>
          </a:xfrm>
          <a:prstGeom prst="flowChartMagneticDisk">
            <a:avLst/>
          </a:prstGeom>
          <a:solidFill>
            <a:schemeClr val="accent4">
              <a:lumMod val="75000"/>
            </a:schemeClr>
          </a:solidFill>
          <a:ln w="952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文献データ</a:t>
            </a:r>
            <a:endParaRPr kumimoji="1" lang="en-US" altLang="ja-JP" sz="1200" dirty="0">
              <a:solidFill>
                <a:srgbClr val="FFFFFF"/>
              </a:solidFill>
              <a:latin typeface="Meiryo" charset="-128"/>
              <a:ea typeface="Meiryo" charset="-128"/>
              <a:cs typeface="Meiryo" charset="-128"/>
            </a:endParaRPr>
          </a:p>
        </p:txBody>
      </p:sp>
      <p:sp>
        <p:nvSpPr>
          <p:cNvPr id="20" name="フローチャート: 磁気ディスク 19"/>
          <p:cNvSpPr/>
          <p:nvPr/>
        </p:nvSpPr>
        <p:spPr>
          <a:xfrm>
            <a:off x="2841713" y="4925202"/>
            <a:ext cx="1056360" cy="804168"/>
          </a:xfrm>
          <a:prstGeom prst="flowChartMagneticDisk">
            <a:avLst/>
          </a:prstGeom>
          <a:solidFill>
            <a:schemeClr val="accent4">
              <a:lumMod val="75000"/>
            </a:schemeClr>
          </a:solidFill>
          <a:ln w="952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社内業務</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データ</a:t>
            </a:r>
            <a:endParaRPr kumimoji="1" lang="en-US" altLang="ja-JP" sz="1200" dirty="0">
              <a:solidFill>
                <a:srgbClr val="FFFFFF"/>
              </a:solidFill>
              <a:latin typeface="Meiryo" charset="-128"/>
              <a:ea typeface="Meiryo" charset="-128"/>
              <a:cs typeface="Meiryo" charset="-128"/>
            </a:endParaRPr>
          </a:p>
        </p:txBody>
      </p:sp>
      <p:sp>
        <p:nvSpPr>
          <p:cNvPr id="21" name="フローチャート: 磁気ディスク 20"/>
          <p:cNvSpPr/>
          <p:nvPr/>
        </p:nvSpPr>
        <p:spPr>
          <a:xfrm>
            <a:off x="4068119" y="4921628"/>
            <a:ext cx="1056360" cy="807742"/>
          </a:xfrm>
          <a:prstGeom prst="flowChartMagneticDisk">
            <a:avLst/>
          </a:prstGeom>
          <a:solidFill>
            <a:schemeClr val="accent4">
              <a:lumMod val="75000"/>
            </a:schemeClr>
          </a:solidFill>
          <a:ln w="952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概念体系</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辞書</a:t>
            </a:r>
            <a:endParaRPr kumimoji="1" lang="en-US" altLang="ja-JP" sz="1200" dirty="0">
              <a:solidFill>
                <a:srgbClr val="FFFFFF"/>
              </a:solidFill>
              <a:latin typeface="Meiryo" charset="-128"/>
              <a:ea typeface="Meiryo" charset="-128"/>
              <a:cs typeface="Meiryo" charset="-128"/>
            </a:endParaRPr>
          </a:p>
        </p:txBody>
      </p:sp>
      <p:sp>
        <p:nvSpPr>
          <p:cNvPr id="22" name="フローチャート: 磁気ディスク 21"/>
          <p:cNvSpPr/>
          <p:nvPr/>
        </p:nvSpPr>
        <p:spPr>
          <a:xfrm>
            <a:off x="5294525" y="4921628"/>
            <a:ext cx="1056360" cy="807742"/>
          </a:xfrm>
          <a:prstGeom prst="flowChartMagneticDisk">
            <a:avLst/>
          </a:prstGeom>
          <a:solidFill>
            <a:schemeClr val="accent4">
              <a:lumMod val="75000"/>
            </a:schemeClr>
          </a:solidFill>
          <a:ln w="952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音響データ</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言語データ</a:t>
            </a:r>
            <a:endParaRPr kumimoji="1" lang="en-US" altLang="ja-JP" sz="1200" dirty="0">
              <a:solidFill>
                <a:srgbClr val="FFFFFF"/>
              </a:solidFill>
              <a:latin typeface="Meiryo" charset="-128"/>
              <a:ea typeface="Meiryo" charset="-128"/>
              <a:cs typeface="Meiryo" charset="-128"/>
            </a:endParaRPr>
          </a:p>
        </p:txBody>
      </p:sp>
      <p:sp>
        <p:nvSpPr>
          <p:cNvPr id="23" name="フローチャート: 磁気ディスク 22"/>
          <p:cNvSpPr/>
          <p:nvPr/>
        </p:nvSpPr>
        <p:spPr>
          <a:xfrm>
            <a:off x="6493314" y="4925514"/>
            <a:ext cx="1056360" cy="807742"/>
          </a:xfrm>
          <a:prstGeom prst="flowChartMagneticDisk">
            <a:avLst/>
          </a:prstGeom>
          <a:solidFill>
            <a:schemeClr val="accent4">
              <a:lumMod val="75000"/>
            </a:schemeClr>
          </a:solidFill>
          <a:ln w="952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画像データ</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動画データ</a:t>
            </a:r>
            <a:endParaRPr kumimoji="1" lang="en-US" altLang="ja-JP" sz="1200" dirty="0">
              <a:solidFill>
                <a:srgbClr val="FFFFFF"/>
              </a:solidFill>
              <a:latin typeface="Meiryo" charset="-128"/>
              <a:ea typeface="Meiryo" charset="-128"/>
              <a:cs typeface="Meiryo" charset="-128"/>
            </a:endParaRPr>
          </a:p>
        </p:txBody>
      </p:sp>
      <p:sp>
        <p:nvSpPr>
          <p:cNvPr id="24" name="フローチャート: 磁気ディスク 23"/>
          <p:cNvSpPr/>
          <p:nvPr/>
        </p:nvSpPr>
        <p:spPr>
          <a:xfrm>
            <a:off x="7692104" y="4921628"/>
            <a:ext cx="1056360" cy="807742"/>
          </a:xfrm>
          <a:prstGeom prst="flowChartMagneticDisk">
            <a:avLst/>
          </a:prstGeom>
          <a:solidFill>
            <a:schemeClr val="accent4">
              <a:lumMod val="75000"/>
            </a:schemeClr>
          </a:solidFill>
          <a:ln w="952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その他</a:t>
            </a:r>
            <a:endParaRPr kumimoji="1" lang="en-US" altLang="ja-JP" sz="1200" dirty="0">
              <a:solidFill>
                <a:srgbClr val="FFFFFF"/>
              </a:solidFill>
              <a:latin typeface="Meiryo" charset="-128"/>
              <a:ea typeface="Meiryo" charset="-128"/>
              <a:cs typeface="Meiryo" charset="-128"/>
            </a:endParaRPr>
          </a:p>
        </p:txBody>
      </p:sp>
      <p:sp>
        <p:nvSpPr>
          <p:cNvPr id="25" name="テキスト ボックス 24"/>
          <p:cNvSpPr txBox="1"/>
          <p:nvPr/>
        </p:nvSpPr>
        <p:spPr>
          <a:xfrm>
            <a:off x="315085" y="1878234"/>
            <a:ext cx="1313180" cy="430887"/>
          </a:xfrm>
          <a:prstGeom prst="rect">
            <a:avLst/>
          </a:prstGeom>
          <a:noFill/>
        </p:spPr>
        <p:txBody>
          <a:bodyPr wrap="none" rtlCol="0">
            <a:spAutoFit/>
          </a:bodyPr>
          <a:lstStyle/>
          <a:p>
            <a:pPr algn="r"/>
            <a:r>
              <a:rPr kumimoji="1" lang="ja-JP" altLang="en-US" sz="1100" b="1" dirty="0">
                <a:solidFill>
                  <a:schemeClr val="accent6">
                    <a:lumMod val="75000"/>
                  </a:schemeClr>
                </a:solidFill>
                <a:latin typeface="Meiryo" charset="-128"/>
                <a:ea typeface="Meiryo" charset="-128"/>
                <a:cs typeface="Meiryo" charset="-128"/>
              </a:rPr>
              <a:t>アプリケーション</a:t>
            </a:r>
            <a:endParaRPr kumimoji="1" lang="en-US" altLang="ja-JP" sz="1100" b="1" dirty="0">
              <a:solidFill>
                <a:schemeClr val="accent6">
                  <a:lumMod val="75000"/>
                </a:schemeClr>
              </a:solidFill>
              <a:latin typeface="Meiryo" charset="-128"/>
              <a:ea typeface="Meiryo" charset="-128"/>
              <a:cs typeface="Meiryo" charset="-128"/>
            </a:endParaRPr>
          </a:p>
          <a:p>
            <a:pPr algn="r"/>
            <a:r>
              <a:rPr lang="ja-JP" altLang="en-US" sz="1100" b="1" dirty="0">
                <a:solidFill>
                  <a:schemeClr val="accent6">
                    <a:lumMod val="75000"/>
                  </a:schemeClr>
                </a:solidFill>
                <a:latin typeface="Meiryo" charset="-128"/>
                <a:ea typeface="Meiryo" charset="-128"/>
                <a:cs typeface="Meiryo" charset="-128"/>
              </a:rPr>
              <a:t>ソリューション</a:t>
            </a:r>
            <a:endParaRPr kumimoji="1" lang="ja-JP" altLang="en-US" sz="1100" b="1" dirty="0">
              <a:solidFill>
                <a:schemeClr val="accent6">
                  <a:lumMod val="75000"/>
                </a:schemeClr>
              </a:solidFill>
              <a:latin typeface="Meiryo" charset="-128"/>
              <a:ea typeface="Meiryo" charset="-128"/>
              <a:cs typeface="Meiryo" charset="-128"/>
            </a:endParaRPr>
          </a:p>
        </p:txBody>
      </p:sp>
      <p:sp>
        <p:nvSpPr>
          <p:cNvPr id="26" name="テキスト ボックス 25"/>
          <p:cNvSpPr txBox="1"/>
          <p:nvPr/>
        </p:nvSpPr>
        <p:spPr>
          <a:xfrm>
            <a:off x="690315" y="2896698"/>
            <a:ext cx="902811" cy="523220"/>
          </a:xfrm>
          <a:prstGeom prst="rect">
            <a:avLst/>
          </a:prstGeom>
          <a:noFill/>
        </p:spPr>
        <p:txBody>
          <a:bodyPr wrap="none" rtlCol="0">
            <a:spAutoFit/>
          </a:bodyPr>
          <a:lstStyle/>
          <a:p>
            <a:pPr algn="r"/>
            <a:r>
              <a:rPr kumimoji="1" lang="ja-JP" altLang="en-US" sz="1400" b="1" dirty="0">
                <a:solidFill>
                  <a:schemeClr val="accent3">
                    <a:lumMod val="75000"/>
                  </a:schemeClr>
                </a:solidFill>
                <a:latin typeface="Meiryo" charset="-128"/>
                <a:ea typeface="Meiryo" charset="-128"/>
                <a:cs typeface="Meiryo" charset="-128"/>
              </a:rPr>
              <a:t>認識系</a:t>
            </a:r>
            <a:endParaRPr kumimoji="1" lang="en-US" altLang="ja-JP" sz="1400" b="1" dirty="0">
              <a:solidFill>
                <a:schemeClr val="accent3">
                  <a:lumMod val="75000"/>
                </a:schemeClr>
              </a:solidFill>
              <a:latin typeface="Meiryo" charset="-128"/>
              <a:ea typeface="Meiryo" charset="-128"/>
              <a:cs typeface="Meiryo" charset="-128"/>
            </a:endParaRPr>
          </a:p>
          <a:p>
            <a:pPr algn="r"/>
            <a:r>
              <a:rPr lang="ja-JP" altLang="en-US" sz="1400" b="1" dirty="0">
                <a:solidFill>
                  <a:schemeClr val="accent3">
                    <a:lumMod val="75000"/>
                  </a:schemeClr>
                </a:solidFill>
                <a:latin typeface="Meiryo" charset="-128"/>
                <a:ea typeface="Meiryo" charset="-128"/>
                <a:cs typeface="Meiryo" charset="-128"/>
              </a:rPr>
              <a:t>サービス</a:t>
            </a:r>
            <a:endParaRPr kumimoji="1" lang="ja-JP" altLang="en-US" sz="1400" b="1" dirty="0">
              <a:solidFill>
                <a:schemeClr val="accent3">
                  <a:lumMod val="75000"/>
                </a:schemeClr>
              </a:solidFill>
              <a:latin typeface="Meiryo" charset="-128"/>
              <a:ea typeface="Meiryo" charset="-128"/>
              <a:cs typeface="Meiryo" charset="-128"/>
            </a:endParaRPr>
          </a:p>
        </p:txBody>
      </p:sp>
      <p:sp>
        <p:nvSpPr>
          <p:cNvPr id="27" name="テキスト ボックス 26"/>
          <p:cNvSpPr txBox="1"/>
          <p:nvPr/>
        </p:nvSpPr>
        <p:spPr>
          <a:xfrm>
            <a:off x="690315" y="4093838"/>
            <a:ext cx="902811" cy="307777"/>
          </a:xfrm>
          <a:prstGeom prst="rect">
            <a:avLst/>
          </a:prstGeom>
          <a:noFill/>
        </p:spPr>
        <p:txBody>
          <a:bodyPr wrap="none" rtlCol="0">
            <a:spAutoFit/>
          </a:bodyPr>
          <a:lstStyle/>
          <a:p>
            <a:r>
              <a:rPr kumimoji="1" lang="ja-JP" altLang="en-US" sz="1400" b="1" dirty="0">
                <a:solidFill>
                  <a:srgbClr val="0070C0"/>
                </a:solidFill>
                <a:latin typeface="Meiryo" charset="-128"/>
                <a:ea typeface="Meiryo" charset="-128"/>
                <a:cs typeface="Meiryo" charset="-128"/>
              </a:rPr>
              <a:t>学習基盤</a:t>
            </a:r>
          </a:p>
        </p:txBody>
      </p:sp>
      <p:sp>
        <p:nvSpPr>
          <p:cNvPr id="28" name="テキスト ボックス 27"/>
          <p:cNvSpPr txBox="1"/>
          <p:nvPr/>
        </p:nvSpPr>
        <p:spPr>
          <a:xfrm>
            <a:off x="506974" y="5100674"/>
            <a:ext cx="1082348" cy="523220"/>
          </a:xfrm>
          <a:prstGeom prst="rect">
            <a:avLst/>
          </a:prstGeom>
          <a:noFill/>
        </p:spPr>
        <p:txBody>
          <a:bodyPr wrap="none" rtlCol="0">
            <a:spAutoFit/>
          </a:bodyPr>
          <a:lstStyle/>
          <a:p>
            <a:r>
              <a:rPr kumimoji="1" lang="ja-JP" altLang="en-US" sz="1400" b="1" dirty="0">
                <a:solidFill>
                  <a:srgbClr val="7030A0"/>
                </a:solidFill>
                <a:latin typeface="Meiryo" charset="-128"/>
                <a:ea typeface="Meiryo" charset="-128"/>
                <a:cs typeface="Meiryo" charset="-128"/>
              </a:rPr>
              <a:t>知識ベース</a:t>
            </a:r>
            <a:endParaRPr kumimoji="1" lang="en-US" altLang="ja-JP" sz="1400" b="1" dirty="0">
              <a:solidFill>
                <a:srgbClr val="7030A0"/>
              </a:solidFill>
              <a:latin typeface="Meiryo" charset="-128"/>
              <a:ea typeface="Meiryo" charset="-128"/>
              <a:cs typeface="Meiryo" charset="-128"/>
            </a:endParaRPr>
          </a:p>
          <a:p>
            <a:r>
              <a:rPr lang="ja-JP" altLang="en-US" sz="1400" b="1" dirty="0">
                <a:solidFill>
                  <a:srgbClr val="7030A0"/>
                </a:solidFill>
                <a:latin typeface="Meiryo" charset="-128"/>
                <a:ea typeface="Meiryo" charset="-128"/>
                <a:cs typeface="Meiryo" charset="-128"/>
              </a:rPr>
              <a:t>学習データ</a:t>
            </a:r>
            <a:endParaRPr kumimoji="1" lang="ja-JP" altLang="en-US" sz="1400" b="1" dirty="0">
              <a:solidFill>
                <a:srgbClr val="7030A0"/>
              </a:solidFill>
              <a:latin typeface="Meiryo" charset="-128"/>
              <a:ea typeface="Meiryo" charset="-128"/>
              <a:cs typeface="Meiryo" charset="-128"/>
            </a:endParaRPr>
          </a:p>
        </p:txBody>
      </p:sp>
      <p:sp>
        <p:nvSpPr>
          <p:cNvPr id="30" name="テキスト ボックス 29"/>
          <p:cNvSpPr txBox="1"/>
          <p:nvPr/>
        </p:nvSpPr>
        <p:spPr>
          <a:xfrm>
            <a:off x="355334" y="2773184"/>
            <a:ext cx="400110" cy="1887696"/>
          </a:xfrm>
          <a:prstGeom prst="rect">
            <a:avLst/>
          </a:prstGeom>
          <a:noFill/>
        </p:spPr>
        <p:txBody>
          <a:bodyPr vert="eaVert" wrap="none" rtlCol="0">
            <a:spAutoFit/>
          </a:bodyPr>
          <a:lstStyle/>
          <a:p>
            <a:pPr algn="ctr"/>
            <a:r>
              <a:rPr lang="ja-JP" altLang="en-US" sz="1400">
                <a:solidFill>
                  <a:schemeClr val="accent6">
                    <a:lumMod val="50000"/>
                  </a:schemeClr>
                </a:solidFill>
                <a:latin typeface="Meiryo" charset="-128"/>
                <a:ea typeface="Meiryo" charset="-128"/>
                <a:cs typeface="Meiryo" charset="-128"/>
              </a:rPr>
              <a:t>ＡＩ</a:t>
            </a:r>
            <a:r>
              <a:rPr kumimoji="1" lang="ja-JP" altLang="en-US" sz="1400">
                <a:solidFill>
                  <a:schemeClr val="accent6">
                    <a:lumMod val="50000"/>
                  </a:schemeClr>
                </a:solidFill>
                <a:latin typeface="Meiryo" charset="-128"/>
                <a:ea typeface="Meiryo" charset="-128"/>
                <a:cs typeface="Meiryo" charset="-128"/>
              </a:rPr>
              <a:t>プラットフォーム</a:t>
            </a:r>
            <a:endParaRPr kumimoji="1" lang="ja-JP" altLang="en-US" sz="1400" dirty="0">
              <a:solidFill>
                <a:schemeClr val="accent6">
                  <a:lumMod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10970004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0B959F28-FF33-2D40-862B-CDD98109466E}"/>
              </a:ext>
            </a:extLst>
          </p:cNvPr>
          <p:cNvSpPr/>
          <p:nvPr/>
        </p:nvSpPr>
        <p:spPr>
          <a:xfrm>
            <a:off x="247428" y="3310489"/>
            <a:ext cx="4705487" cy="1614663"/>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0F661EC6-37FD-2940-B986-30A052A68FC3}"/>
              </a:ext>
            </a:extLst>
          </p:cNvPr>
          <p:cNvSpPr/>
          <p:nvPr/>
        </p:nvSpPr>
        <p:spPr>
          <a:xfrm>
            <a:off x="251520" y="4983126"/>
            <a:ext cx="4701396" cy="15422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5695FBE0-7F79-114C-9256-C01C5DDC298E}"/>
              </a:ext>
            </a:extLst>
          </p:cNvPr>
          <p:cNvSpPr/>
          <p:nvPr/>
        </p:nvSpPr>
        <p:spPr>
          <a:xfrm>
            <a:off x="251520" y="808679"/>
            <a:ext cx="4705487" cy="246247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6" name="グループ化 15">
            <a:extLst>
              <a:ext uri="{FF2B5EF4-FFF2-40B4-BE49-F238E27FC236}">
                <a16:creationId xmlns:a16="http://schemas.microsoft.com/office/drawing/2014/main" id="{EAA6F9DD-1E7C-5540-A341-2E58EE852F46}"/>
              </a:ext>
            </a:extLst>
          </p:cNvPr>
          <p:cNvGrpSpPr/>
          <p:nvPr/>
        </p:nvGrpSpPr>
        <p:grpSpPr>
          <a:xfrm>
            <a:off x="386211" y="1956106"/>
            <a:ext cx="8674075" cy="3320547"/>
            <a:chOff x="386211" y="1963238"/>
            <a:chExt cx="8674075" cy="3320547"/>
          </a:xfrm>
        </p:grpSpPr>
        <p:sp>
          <p:nvSpPr>
            <p:cNvPr id="3" name="正方形/長方形 2">
              <a:extLst>
                <a:ext uri="{FF2B5EF4-FFF2-40B4-BE49-F238E27FC236}">
                  <a16:creationId xmlns:a16="http://schemas.microsoft.com/office/drawing/2014/main" id="{EAEBFEB0-C857-974B-AA1B-AFB4F8516682}"/>
                </a:ext>
              </a:extLst>
            </p:cNvPr>
            <p:cNvSpPr/>
            <p:nvPr/>
          </p:nvSpPr>
          <p:spPr>
            <a:xfrm>
              <a:off x="386211" y="1963238"/>
              <a:ext cx="8669741" cy="3320547"/>
            </a:xfrm>
            <a:prstGeom prst="rect">
              <a:avLst/>
            </a:prstGeom>
            <a:solidFill>
              <a:srgbClr val="E46C0A">
                <a:alpha val="4902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8B9D8AEB-395D-D147-94EF-DCAA22C0C0D5}"/>
                </a:ext>
              </a:extLst>
            </p:cNvPr>
            <p:cNvSpPr txBox="1"/>
            <p:nvPr/>
          </p:nvSpPr>
          <p:spPr>
            <a:xfrm>
              <a:off x="7380528" y="2901825"/>
              <a:ext cx="1569660"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自動化ツール</a:t>
              </a:r>
            </a:p>
          </p:txBody>
        </p:sp>
        <p:sp>
          <p:nvSpPr>
            <p:cNvPr id="13" name="テキスト ボックス 12">
              <a:extLst>
                <a:ext uri="{FF2B5EF4-FFF2-40B4-BE49-F238E27FC236}">
                  <a16:creationId xmlns:a16="http://schemas.microsoft.com/office/drawing/2014/main" id="{AC8D088A-1B94-214D-9333-3508D8813FB5}"/>
                </a:ext>
              </a:extLst>
            </p:cNvPr>
            <p:cNvSpPr txBox="1"/>
            <p:nvPr/>
          </p:nvSpPr>
          <p:spPr>
            <a:xfrm>
              <a:off x="7273194" y="3262264"/>
              <a:ext cx="1787092" cy="646331"/>
            </a:xfrm>
            <a:prstGeom prst="rect">
              <a:avLst/>
            </a:prstGeom>
            <a:noFill/>
          </p:spPr>
          <p:txBody>
            <a:bodyPr wrap="none" rtlCol="0">
              <a:spAutoFit/>
            </a:bodyPr>
            <a:lstStyle/>
            <a:p>
              <a:r>
                <a:rPr lang="en-US" altLang="ja-JP" sz="1200" dirty="0">
                  <a:solidFill>
                    <a:schemeClr val="bg1"/>
                  </a:solidFill>
                  <a:latin typeface="Meiryo" panose="020B0604030504040204" pitchFamily="34" charset="-128"/>
                  <a:ea typeface="Meiryo" panose="020B0604030504040204" pitchFamily="34" charset="-128"/>
                </a:rPr>
                <a:t>Google </a:t>
              </a:r>
              <a:r>
                <a:rPr kumimoji="1" lang="en-US" altLang="ja-JP" sz="1200" dirty="0">
                  <a:solidFill>
                    <a:schemeClr val="bg1"/>
                  </a:solidFill>
                  <a:latin typeface="Meiryo" panose="020B0604030504040204" pitchFamily="34" charset="-128"/>
                  <a:ea typeface="Meiryo" panose="020B0604030504040204" pitchFamily="34" charset="-128"/>
                </a:rPr>
                <a:t>Cloud Auto</a:t>
              </a:r>
              <a:r>
                <a:rPr lang="en-US" altLang="ja-JP" sz="1200" dirty="0">
                  <a:solidFill>
                    <a:schemeClr val="bg1"/>
                  </a:solidFill>
                  <a:latin typeface="Meiryo" panose="020B0604030504040204" pitchFamily="34" charset="-128"/>
                  <a:ea typeface="Meiryo" panose="020B0604030504040204" pitchFamily="34" charset="-128"/>
                </a:rPr>
                <a:t>ML</a:t>
              </a:r>
            </a:p>
            <a:p>
              <a:r>
                <a:rPr lang="en-US" altLang="ja-JP" sz="1200" dirty="0">
                  <a:solidFill>
                    <a:schemeClr val="bg1"/>
                  </a:solidFill>
                  <a:latin typeface="Meiryo" panose="020B0604030504040204" pitchFamily="34" charset="-128"/>
                  <a:ea typeface="Meiryo" panose="020B0604030504040204" pitchFamily="34" charset="-128"/>
                </a:rPr>
                <a:t>Microsoft </a:t>
              </a:r>
              <a:r>
                <a:rPr kumimoji="1" lang="en-US" altLang="ja-JP" sz="1200" dirty="0">
                  <a:solidFill>
                    <a:schemeClr val="bg1"/>
                  </a:solidFill>
                  <a:latin typeface="Meiryo" panose="020B0604030504040204" pitchFamily="34" charset="-128"/>
                  <a:ea typeface="Meiryo" panose="020B0604030504040204" pitchFamily="34" charset="-128"/>
                </a:rPr>
                <a:t>Azure ML</a:t>
              </a:r>
              <a:endParaRPr lang="en-US" altLang="ja-JP" sz="1200" dirty="0">
                <a:solidFill>
                  <a:schemeClr val="bg1"/>
                </a:solidFill>
                <a:latin typeface="Meiryo" panose="020B0604030504040204" pitchFamily="34" charset="-128"/>
                <a:ea typeface="Meiryo" panose="020B0604030504040204" pitchFamily="34" charset="-128"/>
              </a:endParaRPr>
            </a:p>
            <a:p>
              <a:r>
                <a:rPr kumimoji="1" lang="en-US" altLang="ja-JP" sz="1200" dirty="0">
                  <a:solidFill>
                    <a:schemeClr val="bg1"/>
                  </a:solidFill>
                  <a:latin typeface="Meiryo" panose="020B0604030504040204" pitchFamily="34" charset="-128"/>
                  <a:ea typeface="Meiryo" panose="020B0604030504040204" pitchFamily="34" charset="-128"/>
                </a:rPr>
                <a:t>AWS SageMaker </a:t>
              </a:r>
              <a:r>
                <a:rPr kumimoji="1" lang="ja-JP" altLang="en-US" sz="1200" dirty="0">
                  <a:solidFill>
                    <a:schemeClr val="bg1"/>
                  </a:solidFill>
                  <a:latin typeface="Meiryo" panose="020B0604030504040204" pitchFamily="34" charset="-128"/>
                  <a:ea typeface="Meiryo" panose="020B0604030504040204" pitchFamily="34" charset="-128"/>
                </a:rPr>
                <a:t>など</a:t>
              </a:r>
            </a:p>
          </p:txBody>
        </p:sp>
      </p:grpSp>
      <p:sp>
        <p:nvSpPr>
          <p:cNvPr id="2" name="タイトル 1">
            <a:extLst>
              <a:ext uri="{FF2B5EF4-FFF2-40B4-BE49-F238E27FC236}">
                <a16:creationId xmlns:a16="http://schemas.microsoft.com/office/drawing/2014/main" id="{E315A397-A68E-E54E-8D2D-955195F2460E}"/>
              </a:ext>
            </a:extLst>
          </p:cNvPr>
          <p:cNvSpPr>
            <a:spLocks noGrp="1"/>
          </p:cNvSpPr>
          <p:nvPr>
            <p:ph type="title"/>
          </p:nvPr>
        </p:nvSpPr>
        <p:spPr/>
        <p:txBody>
          <a:bodyPr/>
          <a:lstStyle/>
          <a:p>
            <a:r>
              <a:rPr kumimoji="1" lang="en-US" altLang="ja-JP" dirty="0"/>
              <a:t>AI</a:t>
            </a:r>
            <a:r>
              <a:rPr kumimoji="1" lang="ja-JP" altLang="en-US" dirty="0"/>
              <a:t>と人間の役割分担</a:t>
            </a:r>
          </a:p>
        </p:txBody>
      </p:sp>
      <p:pic>
        <p:nvPicPr>
          <p:cNvPr id="4" name="図 3">
            <a:extLst>
              <a:ext uri="{FF2B5EF4-FFF2-40B4-BE49-F238E27FC236}">
                <a16:creationId xmlns:a16="http://schemas.microsoft.com/office/drawing/2014/main" id="{F569A7A3-5615-0B46-97ED-71C45334475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47603" y="1832191"/>
            <a:ext cx="477329" cy="477329"/>
          </a:xfrm>
          <a:prstGeom prst="rect">
            <a:avLst/>
          </a:prstGeom>
        </p:spPr>
      </p:pic>
      <p:pic>
        <p:nvPicPr>
          <p:cNvPr id="5" name="図 4">
            <a:extLst>
              <a:ext uri="{FF2B5EF4-FFF2-40B4-BE49-F238E27FC236}">
                <a16:creationId xmlns:a16="http://schemas.microsoft.com/office/drawing/2014/main" id="{915C53CA-BE78-0C4A-B519-99272A21D1D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22697" y="1832191"/>
            <a:ext cx="477329" cy="477329"/>
          </a:xfrm>
          <a:prstGeom prst="rect">
            <a:avLst/>
          </a:prstGeom>
        </p:spPr>
      </p:pic>
      <p:pic>
        <p:nvPicPr>
          <p:cNvPr id="6" name="図 5">
            <a:extLst>
              <a:ext uri="{FF2B5EF4-FFF2-40B4-BE49-F238E27FC236}">
                <a16:creationId xmlns:a16="http://schemas.microsoft.com/office/drawing/2014/main" id="{69967FB6-D2B9-F74C-AC5E-512B70E9C7D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97791" y="1840816"/>
            <a:ext cx="477329" cy="477329"/>
          </a:xfrm>
          <a:prstGeom prst="rect">
            <a:avLst/>
          </a:prstGeom>
        </p:spPr>
      </p:pic>
      <p:pic>
        <p:nvPicPr>
          <p:cNvPr id="7" name="図 6">
            <a:extLst>
              <a:ext uri="{FF2B5EF4-FFF2-40B4-BE49-F238E27FC236}">
                <a16:creationId xmlns:a16="http://schemas.microsoft.com/office/drawing/2014/main" id="{ADD640F3-4C04-4B44-A47C-032DBD45B89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72885" y="1840816"/>
            <a:ext cx="477329" cy="477329"/>
          </a:xfrm>
          <a:prstGeom prst="rect">
            <a:avLst/>
          </a:prstGeom>
        </p:spPr>
      </p:pic>
      <p:pic>
        <p:nvPicPr>
          <p:cNvPr id="8" name="図 7">
            <a:extLst>
              <a:ext uri="{FF2B5EF4-FFF2-40B4-BE49-F238E27FC236}">
                <a16:creationId xmlns:a16="http://schemas.microsoft.com/office/drawing/2014/main" id="{8E8EA753-3FCF-2A43-B411-7FB6290A4B0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47979" y="1840815"/>
            <a:ext cx="477329" cy="477329"/>
          </a:xfrm>
          <a:prstGeom prst="rect">
            <a:avLst/>
          </a:prstGeom>
        </p:spPr>
      </p:pic>
      <p:sp>
        <p:nvSpPr>
          <p:cNvPr id="9" name="正方形/長方形 8">
            <a:extLst>
              <a:ext uri="{FF2B5EF4-FFF2-40B4-BE49-F238E27FC236}">
                <a16:creationId xmlns:a16="http://schemas.microsoft.com/office/drawing/2014/main" id="{A2A4936D-BAD6-A146-B716-6C6AA537D922}"/>
              </a:ext>
            </a:extLst>
          </p:cNvPr>
          <p:cNvSpPr/>
          <p:nvPr/>
        </p:nvSpPr>
        <p:spPr>
          <a:xfrm>
            <a:off x="1850657" y="3432306"/>
            <a:ext cx="2777705" cy="1003030"/>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32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テキスト ボックス 16">
            <a:extLst>
              <a:ext uri="{FF2B5EF4-FFF2-40B4-BE49-F238E27FC236}">
                <a16:creationId xmlns:a16="http://schemas.microsoft.com/office/drawing/2014/main" id="{11A4FCAF-BA80-4748-A508-1A4AA9D75190}"/>
              </a:ext>
            </a:extLst>
          </p:cNvPr>
          <p:cNvSpPr txBox="1"/>
          <p:nvPr/>
        </p:nvSpPr>
        <p:spPr>
          <a:xfrm>
            <a:off x="2595859" y="1585326"/>
            <a:ext cx="1261884" cy="307777"/>
          </a:xfrm>
          <a:prstGeom prst="rect">
            <a:avLst/>
          </a:prstGeom>
          <a:noFill/>
        </p:spPr>
        <p:txBody>
          <a:bodyPr wrap="none" rtlCol="0">
            <a:spAutoFit/>
          </a:bodyPr>
          <a:lstStyle/>
          <a:p>
            <a:pPr algn="ctr"/>
            <a:r>
              <a:rPr kumimoji="1" lang="ja-JP" altLang="en-US" sz="1400" dirty="0">
                <a:latin typeface="Meiryo" panose="020B0604030504040204" pitchFamily="34" charset="-128"/>
                <a:ea typeface="Meiryo" panose="020B0604030504040204" pitchFamily="34" charset="-128"/>
              </a:rPr>
              <a:t>データを準備</a:t>
            </a:r>
          </a:p>
        </p:txBody>
      </p:sp>
      <p:sp>
        <p:nvSpPr>
          <p:cNvPr id="25" name="正方形/長方形 24">
            <a:extLst>
              <a:ext uri="{FF2B5EF4-FFF2-40B4-BE49-F238E27FC236}">
                <a16:creationId xmlns:a16="http://schemas.microsoft.com/office/drawing/2014/main" id="{217A3DDE-7F24-1E42-9437-AABD2066FA80}"/>
              </a:ext>
            </a:extLst>
          </p:cNvPr>
          <p:cNvSpPr/>
          <p:nvPr/>
        </p:nvSpPr>
        <p:spPr>
          <a:xfrm>
            <a:off x="2524028" y="5520287"/>
            <a:ext cx="2087293" cy="56433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26" name="正方形/長方形 25">
            <a:extLst>
              <a:ext uri="{FF2B5EF4-FFF2-40B4-BE49-F238E27FC236}">
                <a16:creationId xmlns:a16="http://schemas.microsoft.com/office/drawing/2014/main" id="{320B2418-EACE-8D4D-801E-694C9B615217}"/>
              </a:ext>
            </a:extLst>
          </p:cNvPr>
          <p:cNvSpPr/>
          <p:nvPr/>
        </p:nvSpPr>
        <p:spPr>
          <a:xfrm>
            <a:off x="3022392" y="5616798"/>
            <a:ext cx="1107996" cy="369332"/>
          </a:xfrm>
          <a:prstGeom prst="rect">
            <a:avLst/>
          </a:prstGeom>
        </p:spPr>
        <p:txBody>
          <a:bodyPr wrap="none">
            <a:spAutoFit/>
          </a:bodyPr>
          <a:lstStyle/>
          <a:p>
            <a:pPr algn="ctr"/>
            <a:r>
              <a:rPr lang="ja-JP" altLang="en-US" b="1" dirty="0">
                <a:solidFill>
                  <a:srgbClr val="FFFFFF"/>
                </a:solidFill>
                <a:latin typeface="Meiryo" panose="020B0604030504040204" pitchFamily="34" charset="-128"/>
                <a:ea typeface="Meiryo" panose="020B0604030504040204" pitchFamily="34" charset="-128"/>
                <a:cs typeface="ＭＳ Ｐゴシック"/>
              </a:rPr>
              <a:t>意志決定</a:t>
            </a:r>
          </a:p>
        </p:txBody>
      </p:sp>
      <p:sp>
        <p:nvSpPr>
          <p:cNvPr id="27" name="下矢印 26">
            <a:extLst>
              <a:ext uri="{FF2B5EF4-FFF2-40B4-BE49-F238E27FC236}">
                <a16:creationId xmlns:a16="http://schemas.microsoft.com/office/drawing/2014/main" id="{FD5C8E7E-C453-BA49-B569-834D5850DAD5}"/>
              </a:ext>
            </a:extLst>
          </p:cNvPr>
          <p:cNvSpPr/>
          <p:nvPr/>
        </p:nvSpPr>
        <p:spPr>
          <a:xfrm>
            <a:off x="2565385" y="2349052"/>
            <a:ext cx="1335547" cy="1177595"/>
          </a:xfrm>
          <a:prstGeom prst="downArrow">
            <a:avLst>
              <a:gd name="adj1" fmla="val 50000"/>
              <a:gd name="adj2" fmla="val 27117"/>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ADD123D9-7A95-F849-8336-6BAAD777A97E}"/>
              </a:ext>
            </a:extLst>
          </p:cNvPr>
          <p:cNvSpPr/>
          <p:nvPr/>
        </p:nvSpPr>
        <p:spPr>
          <a:xfrm>
            <a:off x="1844307" y="2528399"/>
            <a:ext cx="2777705" cy="56433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844550" indent="-166688">
              <a:buFont typeface="Wingdings" pitchFamily="2" charset="2"/>
              <a:buChar char="Ø"/>
            </a:pPr>
            <a:r>
              <a:rPr lang="ja-JP" altLang="en-US" sz="1400" dirty="0">
                <a:solidFill>
                  <a:srgbClr val="FFFFFF"/>
                </a:solidFill>
                <a:latin typeface="Meiryo" panose="020B0604030504040204" pitchFamily="34" charset="-128"/>
                <a:ea typeface="Meiryo" panose="020B0604030504040204" pitchFamily="34" charset="-128"/>
                <a:cs typeface="ＭＳ Ｐゴシック"/>
              </a:rPr>
              <a:t>学習方式の選択</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marL="844550" indent="-166688">
              <a:buFont typeface="Wingdings" pitchFamily="2" charset="2"/>
              <a:buChar char="Ø"/>
            </a:pP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パラメーターの調整</a:t>
            </a:r>
          </a:p>
        </p:txBody>
      </p:sp>
      <p:sp>
        <p:nvSpPr>
          <p:cNvPr id="11" name="正方形/長方形 10">
            <a:extLst>
              <a:ext uri="{FF2B5EF4-FFF2-40B4-BE49-F238E27FC236}">
                <a16:creationId xmlns:a16="http://schemas.microsoft.com/office/drawing/2014/main" id="{FF6661E7-2FC2-EC4C-9564-8ABDD5092212}"/>
              </a:ext>
            </a:extLst>
          </p:cNvPr>
          <p:cNvSpPr/>
          <p:nvPr/>
        </p:nvSpPr>
        <p:spPr>
          <a:xfrm>
            <a:off x="1857007" y="4483523"/>
            <a:ext cx="2777705" cy="72379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認識・予測・生成</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4" name="図 13">
            <a:extLst>
              <a:ext uri="{FF2B5EF4-FFF2-40B4-BE49-F238E27FC236}">
                <a16:creationId xmlns:a16="http://schemas.microsoft.com/office/drawing/2014/main" id="{0F2CD372-40B0-3949-B8B5-4055B306BFEF}"/>
              </a:ext>
            </a:extLst>
          </p:cNvPr>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2009647" y="2601661"/>
            <a:ext cx="409754" cy="409754"/>
          </a:xfrm>
          <a:prstGeom prst="rect">
            <a:avLst/>
          </a:prstGeom>
        </p:spPr>
      </p:pic>
      <p:cxnSp>
        <p:nvCxnSpPr>
          <p:cNvPr id="30" name="カギ線コネクタ 29">
            <a:extLst>
              <a:ext uri="{FF2B5EF4-FFF2-40B4-BE49-F238E27FC236}">
                <a16:creationId xmlns:a16="http://schemas.microsoft.com/office/drawing/2014/main" id="{1A8CC2D3-9FA9-AF47-A4DA-64A6C23AD0F7}"/>
              </a:ext>
            </a:extLst>
          </p:cNvPr>
          <p:cNvCxnSpPr>
            <a:cxnSpLocks/>
            <a:stCxn id="11" idx="3"/>
            <a:endCxn id="8" idx="3"/>
          </p:cNvCxnSpPr>
          <p:nvPr/>
        </p:nvCxnSpPr>
        <p:spPr>
          <a:xfrm flipH="1" flipV="1">
            <a:off x="4625308" y="2079480"/>
            <a:ext cx="9404" cy="2765942"/>
          </a:xfrm>
          <a:prstGeom prst="bentConnector3">
            <a:avLst>
              <a:gd name="adj1" fmla="val -15701350"/>
            </a:avLst>
          </a:prstGeom>
          <a:ln w="57150">
            <a:tailEnd type="triangle"/>
          </a:ln>
          <a:effectLst/>
        </p:spPr>
        <p:style>
          <a:lnRef idx="2">
            <a:schemeClr val="accent1"/>
          </a:lnRef>
          <a:fillRef idx="0">
            <a:schemeClr val="accent1"/>
          </a:fillRef>
          <a:effectRef idx="1">
            <a:schemeClr val="accent1"/>
          </a:effectRef>
          <a:fontRef idx="minor">
            <a:schemeClr val="tx1"/>
          </a:fontRef>
        </p:style>
      </p:cxnSp>
      <p:cxnSp>
        <p:nvCxnSpPr>
          <p:cNvPr id="33" name="カギ線コネクタ 32">
            <a:extLst>
              <a:ext uri="{FF2B5EF4-FFF2-40B4-BE49-F238E27FC236}">
                <a16:creationId xmlns:a16="http://schemas.microsoft.com/office/drawing/2014/main" id="{904519F4-86A4-6849-A7C1-F7C4A7960F90}"/>
              </a:ext>
            </a:extLst>
          </p:cNvPr>
          <p:cNvCxnSpPr>
            <a:cxnSpLocks/>
            <a:stCxn id="11" idx="3"/>
            <a:endCxn id="12" idx="3"/>
          </p:cNvCxnSpPr>
          <p:nvPr/>
        </p:nvCxnSpPr>
        <p:spPr>
          <a:xfrm flipH="1" flipV="1">
            <a:off x="4622012" y="2810568"/>
            <a:ext cx="12700" cy="2034854"/>
          </a:xfrm>
          <a:prstGeom prst="bentConnector3">
            <a:avLst>
              <a:gd name="adj1" fmla="val -7641512"/>
            </a:avLst>
          </a:prstGeom>
          <a:ln w="57150">
            <a:tailEnd type="triangle"/>
          </a:ln>
          <a:effectLst/>
        </p:spPr>
        <p:style>
          <a:lnRef idx="2">
            <a:schemeClr val="accent1"/>
          </a:lnRef>
          <a:fillRef idx="0">
            <a:schemeClr val="accent1"/>
          </a:fillRef>
          <a:effectRef idx="1">
            <a:schemeClr val="accent1"/>
          </a:effectRef>
          <a:fontRef idx="minor">
            <a:schemeClr val="tx1"/>
          </a:fontRef>
        </p:style>
      </p:cxnSp>
      <p:sp>
        <p:nvSpPr>
          <p:cNvPr id="40" name="正方形/長方形 39">
            <a:extLst>
              <a:ext uri="{FF2B5EF4-FFF2-40B4-BE49-F238E27FC236}">
                <a16:creationId xmlns:a16="http://schemas.microsoft.com/office/drawing/2014/main" id="{67A4A725-50DD-BB45-A493-0106D231A742}"/>
              </a:ext>
            </a:extLst>
          </p:cNvPr>
          <p:cNvSpPr/>
          <p:nvPr/>
        </p:nvSpPr>
        <p:spPr>
          <a:xfrm>
            <a:off x="1837949" y="971058"/>
            <a:ext cx="2777705" cy="56433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rgbClr val="FFFFFF"/>
                </a:solidFill>
                <a:latin typeface="Meiryo" panose="020B0604030504040204" pitchFamily="34" charset="-128"/>
                <a:ea typeface="Meiryo" panose="020B0604030504040204" pitchFamily="34" charset="-128"/>
                <a:cs typeface="ＭＳ Ｐゴシック"/>
              </a:rPr>
              <a:t>問いを生みだす</a:t>
            </a:r>
            <a:endParaRPr lang="en-US" altLang="ja-JP" sz="20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900" dirty="0">
                <a:solidFill>
                  <a:srgbClr val="FFFFFF"/>
                </a:solidFill>
                <a:latin typeface="Meiryo" panose="020B0604030504040204" pitchFamily="34" charset="-128"/>
                <a:ea typeface="Meiryo" panose="020B0604030504040204" pitchFamily="34" charset="-128"/>
                <a:cs typeface="ＭＳ Ｐゴシック"/>
              </a:rPr>
              <a:t>解決したいこと・知りたいことを決める</a:t>
            </a:r>
            <a:endParaRPr kumimoji="1" lang="en-US" altLang="ja-JP" sz="9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1" name="カギ線コネクタ 40">
            <a:extLst>
              <a:ext uri="{FF2B5EF4-FFF2-40B4-BE49-F238E27FC236}">
                <a16:creationId xmlns:a16="http://schemas.microsoft.com/office/drawing/2014/main" id="{E1969477-E9A9-234D-A3C6-4EA75B9D5AB1}"/>
              </a:ext>
            </a:extLst>
          </p:cNvPr>
          <p:cNvCxnSpPr>
            <a:cxnSpLocks/>
            <a:stCxn id="25" idx="3"/>
            <a:endCxn id="40" idx="3"/>
          </p:cNvCxnSpPr>
          <p:nvPr/>
        </p:nvCxnSpPr>
        <p:spPr>
          <a:xfrm flipV="1">
            <a:off x="4611321" y="1253227"/>
            <a:ext cx="4333" cy="4549229"/>
          </a:xfrm>
          <a:prstGeom prst="bentConnector3">
            <a:avLst>
              <a:gd name="adj1" fmla="val 59043665"/>
            </a:avLst>
          </a:prstGeom>
          <a:ln w="57150">
            <a:solidFill>
              <a:schemeClr val="accent3">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48" name="四角形吹き出し 47">
            <a:extLst>
              <a:ext uri="{FF2B5EF4-FFF2-40B4-BE49-F238E27FC236}">
                <a16:creationId xmlns:a16="http://schemas.microsoft.com/office/drawing/2014/main" id="{E1AFEC9C-D1EF-1D45-977A-5C3351D491E5}"/>
              </a:ext>
            </a:extLst>
          </p:cNvPr>
          <p:cNvSpPr/>
          <p:nvPr/>
        </p:nvSpPr>
        <p:spPr>
          <a:xfrm>
            <a:off x="4824729" y="3187670"/>
            <a:ext cx="2254033" cy="762112"/>
          </a:xfrm>
          <a:prstGeom prst="wedgeRectCallout">
            <a:avLst>
              <a:gd name="adj1" fmla="val -58162"/>
              <a:gd name="adj2" fmla="val 24769"/>
            </a:avLst>
          </a:prstGeom>
          <a:solidFill>
            <a:schemeClr val="accent6">
              <a:lumMod val="50000"/>
              <a:alpha val="5098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膨大なデータの中から</a:t>
            </a:r>
            <a:r>
              <a:rPr lang="ja-JP" altLang="en-US" sz="1200" dirty="0">
                <a:solidFill>
                  <a:srgbClr val="FFFFFF"/>
                </a:solidFill>
                <a:latin typeface="Meiryo" panose="020B0604030504040204" pitchFamily="34" charset="-128"/>
                <a:ea typeface="Meiryo" panose="020B0604030504040204" pitchFamily="34" charset="-128"/>
                <a:cs typeface="ＭＳ Ｐゴシック"/>
              </a:rPr>
              <a:t>、人間の経験に基づく先入観なしに規則、相関、区分を見つける</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9" name="四角形吹き出し 48">
            <a:extLst>
              <a:ext uri="{FF2B5EF4-FFF2-40B4-BE49-F238E27FC236}">
                <a16:creationId xmlns:a16="http://schemas.microsoft.com/office/drawing/2014/main" id="{AD7F5837-3E86-F141-98C6-4F5B69030E75}"/>
              </a:ext>
            </a:extLst>
          </p:cNvPr>
          <p:cNvSpPr/>
          <p:nvPr/>
        </p:nvSpPr>
        <p:spPr>
          <a:xfrm>
            <a:off x="4824729" y="5352994"/>
            <a:ext cx="1908872" cy="337916"/>
          </a:xfrm>
          <a:prstGeom prst="wedgeRectCallout">
            <a:avLst>
              <a:gd name="adj1" fmla="val -59727"/>
              <a:gd name="adj2" fmla="val 27964"/>
            </a:avLst>
          </a:prstGeom>
          <a:solidFill>
            <a:schemeClr val="accent2">
              <a:lumMod val="75000"/>
              <a:alpha val="5098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新たな問いを生みだす</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2" name="正方形/長方形 61">
            <a:extLst>
              <a:ext uri="{FF2B5EF4-FFF2-40B4-BE49-F238E27FC236}">
                <a16:creationId xmlns:a16="http://schemas.microsoft.com/office/drawing/2014/main" id="{90BF1979-005D-2C4A-84A9-55278E7147A6}"/>
              </a:ext>
            </a:extLst>
          </p:cNvPr>
          <p:cNvSpPr/>
          <p:nvPr/>
        </p:nvSpPr>
        <p:spPr>
          <a:xfrm>
            <a:off x="386211" y="5521952"/>
            <a:ext cx="2081298" cy="561008"/>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66" name="正方形/長方形 65">
            <a:extLst>
              <a:ext uri="{FF2B5EF4-FFF2-40B4-BE49-F238E27FC236}">
                <a16:creationId xmlns:a16="http://schemas.microsoft.com/office/drawing/2014/main" id="{1D48E123-9B47-F345-952E-C29C6FADD0CB}"/>
              </a:ext>
            </a:extLst>
          </p:cNvPr>
          <p:cNvSpPr/>
          <p:nvPr/>
        </p:nvSpPr>
        <p:spPr>
          <a:xfrm>
            <a:off x="814475" y="5626666"/>
            <a:ext cx="1338829" cy="369332"/>
          </a:xfrm>
          <a:prstGeom prst="rect">
            <a:avLst/>
          </a:prstGeom>
        </p:spPr>
        <p:txBody>
          <a:bodyPr wrap="none">
            <a:spAutoFit/>
          </a:bodyPr>
          <a:lstStyle/>
          <a:p>
            <a:pPr algn="ctr"/>
            <a:r>
              <a:rPr lang="ja-JP" altLang="en-US" b="1" dirty="0">
                <a:solidFill>
                  <a:srgbClr val="FFFFFF"/>
                </a:solidFill>
                <a:latin typeface="Meiryo" panose="020B0604030504040204" pitchFamily="34" charset="-128"/>
                <a:ea typeface="Meiryo" panose="020B0604030504040204" pitchFamily="34" charset="-128"/>
                <a:cs typeface="ＭＳ Ｐゴシック"/>
              </a:rPr>
              <a:t>判断・制御</a:t>
            </a:r>
          </a:p>
        </p:txBody>
      </p:sp>
      <p:cxnSp>
        <p:nvCxnSpPr>
          <p:cNvPr id="75" name="カギ線コネクタ 74">
            <a:extLst>
              <a:ext uri="{FF2B5EF4-FFF2-40B4-BE49-F238E27FC236}">
                <a16:creationId xmlns:a16="http://schemas.microsoft.com/office/drawing/2014/main" id="{B51D34BE-2C04-C543-966B-4F3DA239A84F}"/>
              </a:ext>
            </a:extLst>
          </p:cNvPr>
          <p:cNvCxnSpPr>
            <a:cxnSpLocks/>
            <a:stCxn id="11" idx="2"/>
            <a:endCxn id="62" idx="0"/>
          </p:cNvCxnSpPr>
          <p:nvPr/>
        </p:nvCxnSpPr>
        <p:spPr>
          <a:xfrm rot="5400000">
            <a:off x="2179045" y="4455136"/>
            <a:ext cx="314631" cy="1819000"/>
          </a:xfrm>
          <a:prstGeom prst="bentConnector3">
            <a:avLst>
              <a:gd name="adj1" fmla="val 50000"/>
            </a:avLst>
          </a:prstGeom>
          <a:ln w="19050">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1" name="カギ線コネクタ 80">
            <a:extLst>
              <a:ext uri="{FF2B5EF4-FFF2-40B4-BE49-F238E27FC236}">
                <a16:creationId xmlns:a16="http://schemas.microsoft.com/office/drawing/2014/main" id="{8D7A2166-8FA7-1A43-91A6-91EACA511C4A}"/>
              </a:ext>
            </a:extLst>
          </p:cNvPr>
          <p:cNvCxnSpPr>
            <a:cxnSpLocks/>
            <a:stCxn id="11" idx="2"/>
            <a:endCxn id="25" idx="0"/>
          </p:cNvCxnSpPr>
          <p:nvPr/>
        </p:nvCxnSpPr>
        <p:spPr>
          <a:xfrm rot="16200000" flipH="1">
            <a:off x="3250284" y="5202896"/>
            <a:ext cx="312966" cy="321815"/>
          </a:xfrm>
          <a:prstGeom prst="bentConnector3">
            <a:avLst>
              <a:gd name="adj1" fmla="val 50000"/>
            </a:avLst>
          </a:prstGeom>
          <a:ln w="19050">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4" name="カギ線コネクタ 93">
            <a:extLst>
              <a:ext uri="{FF2B5EF4-FFF2-40B4-BE49-F238E27FC236}">
                <a16:creationId xmlns:a16="http://schemas.microsoft.com/office/drawing/2014/main" id="{0043FA1D-02B4-3E46-848D-5DCD14F52DC0}"/>
              </a:ext>
            </a:extLst>
          </p:cNvPr>
          <p:cNvCxnSpPr>
            <a:cxnSpLocks/>
            <a:stCxn id="62" idx="2"/>
            <a:endCxn id="25" idx="2"/>
          </p:cNvCxnSpPr>
          <p:nvPr/>
        </p:nvCxnSpPr>
        <p:spPr>
          <a:xfrm rot="16200000" flipH="1">
            <a:off x="2496435" y="5013384"/>
            <a:ext cx="1665" cy="2140815"/>
          </a:xfrm>
          <a:prstGeom prst="bentConnector3">
            <a:avLst>
              <a:gd name="adj1" fmla="val 13829730"/>
            </a:avLst>
          </a:prstGeom>
          <a:ln w="19050">
            <a:solidFill>
              <a:srgbClr val="7030A0"/>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36" name="テキスト ボックス 35">
            <a:extLst>
              <a:ext uri="{FF2B5EF4-FFF2-40B4-BE49-F238E27FC236}">
                <a16:creationId xmlns:a16="http://schemas.microsoft.com/office/drawing/2014/main" id="{5D8B74FA-0399-4A41-8EC7-03576C1AB946}"/>
              </a:ext>
            </a:extLst>
          </p:cNvPr>
          <p:cNvSpPr txBox="1"/>
          <p:nvPr/>
        </p:nvSpPr>
        <p:spPr>
          <a:xfrm>
            <a:off x="2272380" y="3515252"/>
            <a:ext cx="2031325" cy="954107"/>
          </a:xfrm>
          <a:prstGeom prst="rect">
            <a:avLst/>
          </a:prstGeom>
          <a:noFill/>
        </p:spPr>
        <p:txBody>
          <a:bodyPr wrap="none" rtlCol="0">
            <a:spAutoFit/>
          </a:bodyPr>
          <a:lstStyle/>
          <a:p>
            <a:pPr algn="ctr"/>
            <a:r>
              <a:rPr kumimoji="1" lang="ja-JP" altLang="en-US" sz="4400" b="1" dirty="0">
                <a:solidFill>
                  <a:schemeClr val="bg1"/>
                </a:solidFill>
                <a:latin typeface="Meiryo" panose="020B0604030504040204" pitchFamily="34" charset="-128"/>
                <a:ea typeface="Meiryo" panose="020B0604030504040204" pitchFamily="34" charset="-128"/>
              </a:rPr>
              <a:t>モデル</a:t>
            </a:r>
            <a:endParaRPr kumimoji="1" lang="en-US" altLang="ja-JP" sz="4400" b="1"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規則や法則・特徴の組合せ</a:t>
            </a:r>
            <a:endParaRPr kumimoji="1" lang="ja-JP" altLang="en-US" sz="1200" dirty="0">
              <a:solidFill>
                <a:schemeClr val="bg1"/>
              </a:solidFill>
              <a:latin typeface="Meiryo" panose="020B0604030504040204" pitchFamily="34" charset="-128"/>
              <a:ea typeface="Meiryo" panose="020B0604030504040204" pitchFamily="34" charset="-128"/>
            </a:endParaRPr>
          </a:p>
        </p:txBody>
      </p:sp>
      <p:grpSp>
        <p:nvGrpSpPr>
          <p:cNvPr id="19" name="グループ化 18">
            <a:extLst>
              <a:ext uri="{FF2B5EF4-FFF2-40B4-BE49-F238E27FC236}">
                <a16:creationId xmlns:a16="http://schemas.microsoft.com/office/drawing/2014/main" id="{43FA191C-629E-C301-5EE5-C81FA6B6ECBF}"/>
              </a:ext>
            </a:extLst>
          </p:cNvPr>
          <p:cNvGrpSpPr/>
          <p:nvPr/>
        </p:nvGrpSpPr>
        <p:grpSpPr>
          <a:xfrm>
            <a:off x="439601" y="918113"/>
            <a:ext cx="366463" cy="815650"/>
            <a:chOff x="597658" y="1449319"/>
            <a:chExt cx="339730" cy="756150"/>
          </a:xfrm>
        </p:grpSpPr>
        <p:sp>
          <p:nvSpPr>
            <p:cNvPr id="15" name="円/楕円 14">
              <a:extLst>
                <a:ext uri="{FF2B5EF4-FFF2-40B4-BE49-F238E27FC236}">
                  <a16:creationId xmlns:a16="http://schemas.microsoft.com/office/drawing/2014/main" id="{96B54385-9119-8618-A072-00D4D335473A}"/>
                </a:ext>
              </a:extLst>
            </p:cNvPr>
            <p:cNvSpPr/>
            <p:nvPr/>
          </p:nvSpPr>
          <p:spPr>
            <a:xfrm>
              <a:off x="597658" y="1449319"/>
              <a:ext cx="339729" cy="346748"/>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8" name="フローチャート: 論理積ゲート 17">
              <a:extLst>
                <a:ext uri="{FF2B5EF4-FFF2-40B4-BE49-F238E27FC236}">
                  <a16:creationId xmlns:a16="http://schemas.microsoft.com/office/drawing/2014/main" id="{145194EC-7025-756D-08A6-7A10F80E914A}"/>
                </a:ext>
              </a:extLst>
            </p:cNvPr>
            <p:cNvSpPr/>
            <p:nvPr/>
          </p:nvSpPr>
          <p:spPr>
            <a:xfrm rot="16200000">
              <a:off x="562822" y="1830903"/>
              <a:ext cx="409402" cy="339730"/>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20" name="グループ化 19">
            <a:extLst>
              <a:ext uri="{FF2B5EF4-FFF2-40B4-BE49-F238E27FC236}">
                <a16:creationId xmlns:a16="http://schemas.microsoft.com/office/drawing/2014/main" id="{E4DD7B22-17E4-202E-7137-92E2A99B1883}"/>
              </a:ext>
            </a:extLst>
          </p:cNvPr>
          <p:cNvGrpSpPr/>
          <p:nvPr/>
        </p:nvGrpSpPr>
        <p:grpSpPr>
          <a:xfrm>
            <a:off x="439602" y="5626666"/>
            <a:ext cx="366463" cy="815650"/>
            <a:chOff x="597658" y="1449319"/>
            <a:chExt cx="339730" cy="756150"/>
          </a:xfrm>
        </p:grpSpPr>
        <p:sp>
          <p:nvSpPr>
            <p:cNvPr id="24" name="円/楕円 23">
              <a:extLst>
                <a:ext uri="{FF2B5EF4-FFF2-40B4-BE49-F238E27FC236}">
                  <a16:creationId xmlns:a16="http://schemas.microsoft.com/office/drawing/2014/main" id="{77201CFB-FF47-F6D3-25E6-38BDE371EB9F}"/>
                </a:ext>
              </a:extLst>
            </p:cNvPr>
            <p:cNvSpPr/>
            <p:nvPr/>
          </p:nvSpPr>
          <p:spPr>
            <a:xfrm>
              <a:off x="597658" y="1449319"/>
              <a:ext cx="339729" cy="346748"/>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8" name="フローチャート: 論理積ゲート 27">
              <a:extLst>
                <a:ext uri="{FF2B5EF4-FFF2-40B4-BE49-F238E27FC236}">
                  <a16:creationId xmlns:a16="http://schemas.microsoft.com/office/drawing/2014/main" id="{EEB14AE1-E1E0-6E0B-3121-2B164858F385}"/>
                </a:ext>
              </a:extLst>
            </p:cNvPr>
            <p:cNvSpPr/>
            <p:nvPr/>
          </p:nvSpPr>
          <p:spPr>
            <a:xfrm rot="16200000">
              <a:off x="562822" y="1830903"/>
              <a:ext cx="409402" cy="339730"/>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pic>
        <p:nvPicPr>
          <p:cNvPr id="29" name="図 28" descr="アイコン&#10;&#10;自動的に生成された説明">
            <a:extLst>
              <a:ext uri="{FF2B5EF4-FFF2-40B4-BE49-F238E27FC236}">
                <a16:creationId xmlns:a16="http://schemas.microsoft.com/office/drawing/2014/main" id="{2E68AA93-1ACF-B5FF-3A46-C06EF6FF9767}"/>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439600" y="3800929"/>
            <a:ext cx="577923" cy="656394"/>
          </a:xfrm>
          <a:prstGeom prst="rect">
            <a:avLst/>
          </a:prstGeom>
          <a:effectLst>
            <a:outerShdw blurRad="50800" dist="38100" dir="2700000" algn="tl" rotWithShape="0">
              <a:prstClr val="black">
                <a:alpha val="40000"/>
              </a:prstClr>
            </a:outerShdw>
          </a:effectLst>
        </p:spPr>
      </p:pic>
      <p:sp>
        <p:nvSpPr>
          <p:cNvPr id="31" name="テキスト ボックス 30">
            <a:extLst>
              <a:ext uri="{FF2B5EF4-FFF2-40B4-BE49-F238E27FC236}">
                <a16:creationId xmlns:a16="http://schemas.microsoft.com/office/drawing/2014/main" id="{3E30906B-8771-C279-4470-581940570C55}"/>
              </a:ext>
            </a:extLst>
          </p:cNvPr>
          <p:cNvSpPr txBox="1"/>
          <p:nvPr/>
        </p:nvSpPr>
        <p:spPr>
          <a:xfrm>
            <a:off x="7348048" y="4032713"/>
            <a:ext cx="1492716"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＋生成</a:t>
            </a:r>
            <a:r>
              <a:rPr kumimoji="1" lang="en-US" altLang="ja-JP" sz="2400" b="1" dirty="0">
                <a:solidFill>
                  <a:schemeClr val="bg1"/>
                </a:solidFill>
                <a:latin typeface="Meiryo" panose="020B0604030504040204" pitchFamily="34" charset="-128"/>
                <a:ea typeface="Meiryo" panose="020B0604030504040204" pitchFamily="34" charset="-128"/>
              </a:rPr>
              <a:t>AI</a:t>
            </a:r>
            <a:endParaRPr kumimoji="1" lang="ja-JP" altLang="en-US" sz="2400" b="1">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78056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4"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down)">
                                      <p:cBhvr>
                                        <p:cTn id="13" dur="50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down)">
                                      <p:cBhvr>
                                        <p:cTn id="18" dur="500"/>
                                        <p:tgtEl>
                                          <p:spTgt spid="49"/>
                                        </p:tgtEl>
                                      </p:cBhvr>
                                    </p:animEffect>
                                  </p:childTnLst>
                                </p:cTn>
                              </p:par>
                              <p:par>
                                <p:cTn id="19" presetID="22" presetClass="entr" presetSubtype="4"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down)">
                                      <p:cBhvr>
                                        <p:cTn id="21" dur="500"/>
                                        <p:tgtEl>
                                          <p:spTgt spid="41"/>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dissolve">
                                      <p:cBhvr>
                                        <p:cTn id="26" dur="500"/>
                                        <p:tgtEl>
                                          <p:spTgt spid="16"/>
                                        </p:tgtEl>
                                      </p:cBhvr>
                                    </p:animEffect>
                                  </p:child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p:cTn id="30" dur="500" fill="hold"/>
                                        <p:tgtEl>
                                          <p:spTgt spid="31"/>
                                        </p:tgtEl>
                                        <p:attrNameLst>
                                          <p:attrName>ppt_w</p:attrName>
                                        </p:attrNameLst>
                                      </p:cBhvr>
                                      <p:tavLst>
                                        <p:tav tm="0">
                                          <p:val>
                                            <p:fltVal val="0"/>
                                          </p:val>
                                        </p:tav>
                                        <p:tav tm="100000">
                                          <p:val>
                                            <p:strVal val="#ppt_w"/>
                                          </p:val>
                                        </p:tav>
                                      </p:tavLst>
                                    </p:anim>
                                    <p:anim calcmode="lin" valueType="num">
                                      <p:cBhvr>
                                        <p:cTn id="31" dur="500" fill="hold"/>
                                        <p:tgtEl>
                                          <p:spTgt spid="31"/>
                                        </p:tgtEl>
                                        <p:attrNameLst>
                                          <p:attrName>ppt_h</p:attrName>
                                        </p:attrNameLst>
                                      </p:cBhvr>
                                      <p:tavLst>
                                        <p:tav tm="0">
                                          <p:val>
                                            <p:fltVal val="0"/>
                                          </p:val>
                                        </p:tav>
                                        <p:tav tm="100000">
                                          <p:val>
                                            <p:strVal val="#ppt_h"/>
                                          </p:val>
                                        </p:tav>
                                      </p:tavLst>
                                    </p:anim>
                                    <p:animEffect transition="in" filter="fade">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3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408947E-E490-F847-BAFB-362C97BE3908}"/>
              </a:ext>
            </a:extLst>
          </p:cNvPr>
          <p:cNvPicPr>
            <a:picLocks noChangeAspect="1"/>
          </p:cNvPicPr>
          <p:nvPr/>
        </p:nvPicPr>
        <p:blipFill>
          <a:blip r:embed="rId2"/>
          <a:stretch>
            <a:fillRect/>
          </a:stretch>
        </p:blipFill>
        <p:spPr>
          <a:xfrm>
            <a:off x="6455633" y="3817325"/>
            <a:ext cx="1860783" cy="1860783"/>
          </a:xfrm>
          <a:prstGeom prst="rect">
            <a:avLst/>
          </a:prstGeom>
        </p:spPr>
      </p:pic>
      <p:sp>
        <p:nvSpPr>
          <p:cNvPr id="3" name="タイトル 2">
            <a:extLst>
              <a:ext uri="{FF2B5EF4-FFF2-40B4-BE49-F238E27FC236}">
                <a16:creationId xmlns:a16="http://schemas.microsoft.com/office/drawing/2014/main" id="{F9C8A915-143E-BF4C-9F2B-94BC02D999AC}"/>
              </a:ext>
            </a:extLst>
          </p:cNvPr>
          <p:cNvSpPr>
            <a:spLocks noGrp="1"/>
          </p:cNvSpPr>
          <p:nvPr>
            <p:ph type="title"/>
          </p:nvPr>
        </p:nvSpPr>
        <p:spPr/>
        <p:txBody>
          <a:bodyPr/>
          <a:lstStyle/>
          <a:p>
            <a:r>
              <a:rPr kumimoji="1" lang="ja-JP" altLang="en-US"/>
              <a:t>「自動」と「自律」の違い</a:t>
            </a:r>
          </a:p>
        </p:txBody>
      </p:sp>
      <p:pic>
        <p:nvPicPr>
          <p:cNvPr id="4" name="図 3">
            <a:extLst>
              <a:ext uri="{FF2B5EF4-FFF2-40B4-BE49-F238E27FC236}">
                <a16:creationId xmlns:a16="http://schemas.microsoft.com/office/drawing/2014/main" id="{A6F12001-5764-5245-A94D-8B00B654845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02595" y="3529293"/>
            <a:ext cx="2269305" cy="2546128"/>
          </a:xfrm>
          <a:prstGeom prst="rect">
            <a:avLst/>
          </a:prstGeom>
          <a:effectLst>
            <a:outerShdw blurRad="50800" dist="38100" dir="2700000" algn="tl" rotWithShape="0">
              <a:prstClr val="black">
                <a:alpha val="40000"/>
              </a:prstClr>
            </a:outerShdw>
          </a:effectLst>
        </p:spPr>
      </p:pic>
      <p:pic>
        <p:nvPicPr>
          <p:cNvPr id="5" name="図 4">
            <a:extLst>
              <a:ext uri="{FF2B5EF4-FFF2-40B4-BE49-F238E27FC236}">
                <a16:creationId xmlns:a16="http://schemas.microsoft.com/office/drawing/2014/main" id="{8A51D7D2-F552-9046-B548-D28CEBCC1FB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5576" y="3529293"/>
            <a:ext cx="2269305" cy="2546128"/>
          </a:xfrm>
          <a:prstGeom prst="rect">
            <a:avLst/>
          </a:prstGeom>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8A866EA4-3FB8-0343-A2EA-4935B1799CB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99792" y="3356992"/>
            <a:ext cx="1593498" cy="2723928"/>
          </a:xfrm>
          <a:prstGeom prst="rect">
            <a:avLst/>
          </a:prstGeom>
        </p:spPr>
      </p:pic>
      <p:sp>
        <p:nvSpPr>
          <p:cNvPr id="8" name="正方形/長方形 7">
            <a:extLst>
              <a:ext uri="{FF2B5EF4-FFF2-40B4-BE49-F238E27FC236}">
                <a16:creationId xmlns:a16="http://schemas.microsoft.com/office/drawing/2014/main" id="{25C34ACB-391E-054F-93A2-628ED08C729D}"/>
              </a:ext>
            </a:extLst>
          </p:cNvPr>
          <p:cNvSpPr/>
          <p:nvPr/>
        </p:nvSpPr>
        <p:spPr>
          <a:xfrm>
            <a:off x="159526" y="2451085"/>
            <a:ext cx="4310320" cy="584775"/>
          </a:xfrm>
          <a:prstGeom prst="rect">
            <a:avLst/>
          </a:prstGeom>
        </p:spPr>
        <p:txBody>
          <a:bodyPr wrap="square">
            <a:spAutoFit/>
          </a:bodyPr>
          <a:lstStyle/>
          <a:p>
            <a:pPr algn="ctr"/>
            <a:r>
              <a:rPr lang="ja-JP" altLang="en-US" sz="1600">
                <a:solidFill>
                  <a:schemeClr val="accent3">
                    <a:lumMod val="75000"/>
                  </a:schemeClr>
                </a:solidFill>
                <a:latin typeface="Meiryo" panose="020B0604030504040204" pitchFamily="34" charset="-128"/>
                <a:ea typeface="Meiryo" panose="020B0604030504040204" pitchFamily="34" charset="-128"/>
              </a:rPr>
              <a:t>「触るとやけどをするから触らないように」</a:t>
            </a:r>
            <a:endParaRPr lang="en-US" altLang="ja-JP" sz="1600"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1600">
                <a:solidFill>
                  <a:schemeClr val="accent3">
                    <a:lumMod val="75000"/>
                  </a:schemeClr>
                </a:solidFill>
                <a:latin typeface="Meiryo" panose="020B0604030504040204" pitchFamily="34" charset="-128"/>
                <a:ea typeface="Meiryo" panose="020B0604030504040204" pitchFamily="34" charset="-128"/>
              </a:rPr>
              <a:t>と指示され、その通りそれに従う</a:t>
            </a:r>
            <a:endParaRPr lang="en-US" altLang="ja-JP" sz="1600" dirty="0">
              <a:solidFill>
                <a:schemeClr val="accent3">
                  <a:lumMod val="75000"/>
                </a:schemeClr>
              </a:solidFill>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497D0B29-2061-4746-A9AE-A795833BF02A}"/>
              </a:ext>
            </a:extLst>
          </p:cNvPr>
          <p:cNvSpPr/>
          <p:nvPr/>
        </p:nvSpPr>
        <p:spPr>
          <a:xfrm>
            <a:off x="4880018" y="2204864"/>
            <a:ext cx="4104456" cy="1077218"/>
          </a:xfrm>
          <a:prstGeom prst="rect">
            <a:avLst/>
          </a:prstGeom>
        </p:spPr>
        <p:txBody>
          <a:bodyPr wrap="square">
            <a:spAutoFit/>
          </a:bodyPr>
          <a:lstStyle/>
          <a:p>
            <a:pPr algn="ctr"/>
            <a:r>
              <a:rPr lang="ja-JP" altLang="en-US" sz="1600">
                <a:solidFill>
                  <a:srgbClr val="0070C0"/>
                </a:solidFill>
                <a:latin typeface="Meiryo" panose="020B0604030504040204" pitchFamily="34" charset="-128"/>
                <a:ea typeface="Meiryo" panose="020B0604030504040204" pitchFamily="34" charset="-128"/>
              </a:rPr>
              <a:t>火を触るとどうなるかを自分で確かめ</a:t>
            </a:r>
            <a:endParaRPr lang="en-US" altLang="ja-JP" sz="1600" dirty="0">
              <a:solidFill>
                <a:srgbClr val="0070C0"/>
              </a:solidFill>
              <a:latin typeface="Meiryo" panose="020B0604030504040204" pitchFamily="34" charset="-128"/>
              <a:ea typeface="Meiryo" panose="020B0604030504040204" pitchFamily="34" charset="-128"/>
            </a:endParaRPr>
          </a:p>
          <a:p>
            <a:pPr algn="ctr"/>
            <a:r>
              <a:rPr lang="ja-JP" altLang="en-US" sz="1600">
                <a:solidFill>
                  <a:srgbClr val="0070C0"/>
                </a:solidFill>
                <a:latin typeface="Meiryo" panose="020B0604030504040204" pitchFamily="34" charset="-128"/>
                <a:ea typeface="Meiryo" panose="020B0604030504040204" pitchFamily="34" charset="-128"/>
              </a:rPr>
              <a:t>やけどを負った後、二度と触らない、</a:t>
            </a:r>
            <a:endParaRPr lang="en-US" altLang="ja-JP" sz="1600" dirty="0">
              <a:solidFill>
                <a:srgbClr val="0070C0"/>
              </a:solidFill>
              <a:latin typeface="Meiryo" panose="020B0604030504040204" pitchFamily="34" charset="-128"/>
              <a:ea typeface="Meiryo" panose="020B0604030504040204" pitchFamily="34" charset="-128"/>
            </a:endParaRPr>
          </a:p>
          <a:p>
            <a:pPr algn="ctr"/>
            <a:r>
              <a:rPr lang="ja-JP" altLang="en-US" sz="1600">
                <a:solidFill>
                  <a:srgbClr val="0070C0"/>
                </a:solidFill>
                <a:effectLst/>
                <a:latin typeface="Meiryo" panose="020B0604030504040204" pitchFamily="34" charset="-128"/>
                <a:ea typeface="Meiryo" panose="020B0604030504040204" pitchFamily="34" charset="-128"/>
              </a:rPr>
              <a:t>あるいは、どこまでなら近づけるか</a:t>
            </a:r>
            <a:endParaRPr lang="en-US" altLang="ja-JP" sz="1600" dirty="0">
              <a:solidFill>
                <a:srgbClr val="0070C0"/>
              </a:solidFill>
              <a:effectLst/>
              <a:latin typeface="Meiryo" panose="020B0604030504040204" pitchFamily="34" charset="-128"/>
              <a:ea typeface="Meiryo" panose="020B0604030504040204" pitchFamily="34" charset="-128"/>
            </a:endParaRPr>
          </a:p>
          <a:p>
            <a:pPr algn="ctr"/>
            <a:r>
              <a:rPr lang="ja-JP" altLang="en-US" sz="1600">
                <a:solidFill>
                  <a:srgbClr val="0070C0"/>
                </a:solidFill>
                <a:effectLst/>
                <a:latin typeface="Meiryo" panose="020B0604030504040204" pitchFamily="34" charset="-128"/>
                <a:ea typeface="Meiryo" panose="020B0604030504040204" pitchFamily="34" charset="-128"/>
              </a:rPr>
              <a:t>といった</a:t>
            </a:r>
            <a:r>
              <a:rPr lang="ja-JP" altLang="en-US" sz="1600">
                <a:solidFill>
                  <a:srgbClr val="0070C0"/>
                </a:solidFill>
                <a:latin typeface="Meiryo" panose="020B0604030504040204" pitchFamily="34" charset="-128"/>
                <a:ea typeface="Meiryo" panose="020B0604030504040204" pitchFamily="34" charset="-128"/>
              </a:rPr>
              <a:t>ルールを自分で作る</a:t>
            </a:r>
            <a:endParaRPr lang="ja-JP" altLang="en-US" sz="1600">
              <a:solidFill>
                <a:srgbClr val="0070C0"/>
              </a:solidFill>
              <a:effectLst/>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4C1463CD-6D75-DD40-8B0C-C0940ECD73C1}"/>
              </a:ext>
            </a:extLst>
          </p:cNvPr>
          <p:cNvSpPr txBox="1"/>
          <p:nvPr/>
        </p:nvSpPr>
        <p:spPr>
          <a:xfrm>
            <a:off x="1649727" y="1021389"/>
            <a:ext cx="1329916" cy="984885"/>
          </a:xfrm>
          <a:prstGeom prst="rect">
            <a:avLst/>
          </a:prstGeom>
          <a:noFill/>
        </p:spPr>
        <p:txBody>
          <a:bodyPr wrap="none" rtlCol="0">
            <a:spAutoFit/>
          </a:bodyPr>
          <a:lstStyle/>
          <a:p>
            <a:pPr algn="ctr"/>
            <a:r>
              <a:rPr lang="ja-JP" altLang="en-US" sz="4000" b="1">
                <a:solidFill>
                  <a:schemeClr val="accent3">
                    <a:lumMod val="75000"/>
                  </a:schemeClr>
                </a:solidFill>
                <a:latin typeface="Meiryo" panose="020B0604030504040204" pitchFamily="34" charset="-128"/>
                <a:ea typeface="Meiryo" panose="020B0604030504040204" pitchFamily="34" charset="-128"/>
              </a:rPr>
              <a:t>自動</a:t>
            </a:r>
            <a:endParaRPr lang="en-US" altLang="ja-JP" sz="4000" b="1" dirty="0">
              <a:solidFill>
                <a:schemeClr val="accent3">
                  <a:lumMod val="75000"/>
                </a:schemeClr>
              </a:solidFill>
              <a:latin typeface="Meiryo" panose="020B0604030504040204" pitchFamily="34" charset="-128"/>
              <a:ea typeface="Meiryo" panose="020B0604030504040204" pitchFamily="34" charset="-128"/>
            </a:endParaRPr>
          </a:p>
          <a:p>
            <a:pPr algn="ctr"/>
            <a:r>
              <a:rPr kumimoji="1" lang="en-US" altLang="ja-JP" dirty="0">
                <a:solidFill>
                  <a:schemeClr val="accent3">
                    <a:lumMod val="75000"/>
                  </a:schemeClr>
                </a:solidFill>
                <a:latin typeface="Meiryo" panose="020B0604030504040204" pitchFamily="34" charset="-128"/>
                <a:ea typeface="Meiryo" panose="020B0604030504040204" pitchFamily="34" charset="-128"/>
              </a:rPr>
              <a:t>Automatic</a:t>
            </a:r>
            <a:endParaRPr kumimoji="1" lang="ja-JP" altLang="en-US">
              <a:solidFill>
                <a:schemeClr val="accent3">
                  <a:lumMod val="75000"/>
                </a:schemeClr>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730DC5C7-AABA-654D-AB28-3EF35FEAA12C}"/>
              </a:ext>
            </a:extLst>
          </p:cNvPr>
          <p:cNvSpPr txBox="1"/>
          <p:nvPr/>
        </p:nvSpPr>
        <p:spPr>
          <a:xfrm>
            <a:off x="6128628" y="1021389"/>
            <a:ext cx="1607235" cy="984885"/>
          </a:xfrm>
          <a:prstGeom prst="rect">
            <a:avLst/>
          </a:prstGeom>
          <a:noFill/>
        </p:spPr>
        <p:txBody>
          <a:bodyPr wrap="none" rtlCol="0">
            <a:spAutoFit/>
          </a:bodyPr>
          <a:lstStyle/>
          <a:p>
            <a:pPr algn="ctr"/>
            <a:r>
              <a:rPr lang="ja-JP" altLang="en-US" sz="4000" b="1">
                <a:solidFill>
                  <a:srgbClr val="0070C0"/>
                </a:solidFill>
                <a:latin typeface="Meiryo" panose="020B0604030504040204" pitchFamily="34" charset="-128"/>
                <a:ea typeface="Meiryo" panose="020B0604030504040204" pitchFamily="34" charset="-128"/>
              </a:rPr>
              <a:t>自律</a:t>
            </a:r>
            <a:endParaRPr lang="en-US" altLang="ja-JP" sz="4000" b="1" dirty="0">
              <a:solidFill>
                <a:srgbClr val="0070C0"/>
              </a:solidFill>
              <a:latin typeface="Meiryo" panose="020B0604030504040204" pitchFamily="34" charset="-128"/>
              <a:ea typeface="Meiryo" panose="020B0604030504040204" pitchFamily="34" charset="-128"/>
            </a:endParaRPr>
          </a:p>
          <a:p>
            <a:pPr algn="ctr"/>
            <a:r>
              <a:rPr kumimoji="1" lang="en-US" altLang="ja-JP" dirty="0">
                <a:solidFill>
                  <a:srgbClr val="0070C0"/>
                </a:solidFill>
                <a:latin typeface="Meiryo" panose="020B0604030504040204" pitchFamily="34" charset="-128"/>
                <a:ea typeface="Meiryo" panose="020B0604030504040204" pitchFamily="34" charset="-128"/>
              </a:rPr>
              <a:t>Autonomous</a:t>
            </a:r>
            <a:endParaRPr kumimoji="1" lang="ja-JP" altLang="en-US">
              <a:solidFill>
                <a:srgbClr val="0070C0"/>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F8E34F37-9172-414A-95A0-855EBBABA27A}"/>
              </a:ext>
            </a:extLst>
          </p:cNvPr>
          <p:cNvSpPr txBox="1"/>
          <p:nvPr/>
        </p:nvSpPr>
        <p:spPr>
          <a:xfrm>
            <a:off x="478285" y="6167084"/>
            <a:ext cx="3672800" cy="338554"/>
          </a:xfrm>
          <a:prstGeom prst="rect">
            <a:avLst/>
          </a:prstGeom>
          <a:noFill/>
        </p:spPr>
        <p:txBody>
          <a:bodyPr wrap="none" rtlCol="0">
            <a:spAutoFit/>
          </a:bodyPr>
          <a:lstStyle/>
          <a:p>
            <a:pPr algn="ctr"/>
            <a:r>
              <a:rPr kumimoji="1" lang="ja-JP" altLang="en-US" sz="1600" dirty="0">
                <a:solidFill>
                  <a:schemeClr val="accent3">
                    <a:lumMod val="75000"/>
                  </a:schemeClr>
                </a:solidFill>
                <a:latin typeface="Meiryo" panose="020B0604030504040204" pitchFamily="34" charset="-128"/>
                <a:ea typeface="Meiryo" panose="020B0604030504040204" pitchFamily="34" charset="-128"/>
              </a:rPr>
              <a:t>決められた</a:t>
            </a:r>
            <a:r>
              <a:rPr kumimoji="1" lang="ja-JP" altLang="en-US" sz="1600">
                <a:solidFill>
                  <a:schemeClr val="accent3">
                    <a:lumMod val="75000"/>
                  </a:schemeClr>
                </a:solidFill>
                <a:latin typeface="Meiryo" panose="020B0604030504040204" pitchFamily="34" charset="-128"/>
                <a:ea typeface="Meiryo" panose="020B0604030504040204" pitchFamily="34" charset="-128"/>
              </a:rPr>
              <a:t>やり方をその通りに</a:t>
            </a:r>
            <a:r>
              <a:rPr kumimoji="1" lang="ja-JP" altLang="en-US" sz="1600" dirty="0">
                <a:solidFill>
                  <a:schemeClr val="accent3">
                    <a:lumMod val="75000"/>
                  </a:schemeClr>
                </a:solidFill>
                <a:latin typeface="Meiryo" panose="020B0604030504040204" pitchFamily="34" charset="-128"/>
                <a:ea typeface="Meiryo" panose="020B0604030504040204" pitchFamily="34" charset="-128"/>
              </a:rPr>
              <a:t>こなす</a:t>
            </a:r>
          </a:p>
        </p:txBody>
      </p:sp>
      <p:sp>
        <p:nvSpPr>
          <p:cNvPr id="13" name="正方形/長方形 12">
            <a:extLst>
              <a:ext uri="{FF2B5EF4-FFF2-40B4-BE49-F238E27FC236}">
                <a16:creationId xmlns:a16="http://schemas.microsoft.com/office/drawing/2014/main" id="{9A9956FA-E4C0-E746-A7ED-2417B3D6F74E}"/>
              </a:ext>
            </a:extLst>
          </p:cNvPr>
          <p:cNvSpPr/>
          <p:nvPr/>
        </p:nvSpPr>
        <p:spPr>
          <a:xfrm>
            <a:off x="5040009" y="6171039"/>
            <a:ext cx="3784471" cy="338554"/>
          </a:xfrm>
          <a:prstGeom prst="rect">
            <a:avLst/>
          </a:prstGeom>
        </p:spPr>
        <p:txBody>
          <a:bodyPr wrap="square">
            <a:spAutoFit/>
          </a:bodyPr>
          <a:lstStyle/>
          <a:p>
            <a:pPr algn="ctr"/>
            <a:r>
              <a:rPr lang="ja-JP" altLang="en-US" sz="1600">
                <a:solidFill>
                  <a:srgbClr val="0070C0"/>
                </a:solidFill>
                <a:latin typeface="Meiryo" panose="020B0604030504040204" pitchFamily="34" charset="-128"/>
                <a:ea typeface="Meiryo" panose="020B0604030504040204" pitchFamily="34" charset="-128"/>
              </a:rPr>
              <a:t>自分で学習してルールを生成する</a:t>
            </a:r>
            <a:endParaRPr lang="ja-JP" altLang="en-US" sz="1600" dirty="0">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7034725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a:extLst>
              <a:ext uri="{FF2B5EF4-FFF2-40B4-BE49-F238E27FC236}">
                <a16:creationId xmlns:a16="http://schemas.microsoft.com/office/drawing/2014/main" id="{07F498C7-5F35-ED41-BF89-D154DBC5A9F9}"/>
              </a:ext>
            </a:extLst>
          </p:cNvPr>
          <p:cNvSpPr/>
          <p:nvPr/>
        </p:nvSpPr>
        <p:spPr>
          <a:xfrm>
            <a:off x="7875587" y="873256"/>
            <a:ext cx="787061" cy="2718698"/>
          </a:xfrm>
          <a:custGeom>
            <a:avLst/>
            <a:gdLst>
              <a:gd name="connsiteX0" fmla="*/ 0 w 780482"/>
              <a:gd name="connsiteY0" fmla="*/ 0 h 2555745"/>
              <a:gd name="connsiteX1" fmla="*/ 780482 w 780482"/>
              <a:gd name="connsiteY1" fmla="*/ 0 h 2555745"/>
              <a:gd name="connsiteX2" fmla="*/ 780482 w 780482"/>
              <a:gd name="connsiteY2" fmla="*/ 2555745 h 2555745"/>
              <a:gd name="connsiteX3" fmla="*/ 0 w 780482"/>
              <a:gd name="connsiteY3" fmla="*/ 2555745 h 2555745"/>
              <a:gd name="connsiteX4" fmla="*/ 0 w 780482"/>
              <a:gd name="connsiteY4" fmla="*/ 0 h 2555745"/>
              <a:gd name="connsiteX0" fmla="*/ 0 w 780482"/>
              <a:gd name="connsiteY0" fmla="*/ 0 h 2555745"/>
              <a:gd name="connsiteX1" fmla="*/ 780482 w 780482"/>
              <a:gd name="connsiteY1" fmla="*/ 0 h 2555745"/>
              <a:gd name="connsiteX2" fmla="*/ 780482 w 780482"/>
              <a:gd name="connsiteY2" fmla="*/ 2555745 h 2555745"/>
              <a:gd name="connsiteX3" fmla="*/ 0 w 780482"/>
              <a:gd name="connsiteY3" fmla="*/ 2141305 h 2555745"/>
              <a:gd name="connsiteX4" fmla="*/ 0 w 780482"/>
              <a:gd name="connsiteY4" fmla="*/ 0 h 2555745"/>
              <a:gd name="connsiteX0" fmla="*/ 0 w 780482"/>
              <a:gd name="connsiteY0" fmla="*/ 0 h 2555745"/>
              <a:gd name="connsiteX1" fmla="*/ 780482 w 780482"/>
              <a:gd name="connsiteY1" fmla="*/ 0 h 2555745"/>
              <a:gd name="connsiteX2" fmla="*/ 780482 w 780482"/>
              <a:gd name="connsiteY2" fmla="*/ 2555745 h 2555745"/>
              <a:gd name="connsiteX3" fmla="*/ 0 w 780482"/>
              <a:gd name="connsiteY3" fmla="*/ 1917639 h 2555745"/>
              <a:gd name="connsiteX4" fmla="*/ 0 w 780482"/>
              <a:gd name="connsiteY4" fmla="*/ 0 h 2555745"/>
              <a:gd name="connsiteX0" fmla="*/ 0 w 787061"/>
              <a:gd name="connsiteY0" fmla="*/ 0 h 2819255"/>
              <a:gd name="connsiteX1" fmla="*/ 780482 w 787061"/>
              <a:gd name="connsiteY1" fmla="*/ 0 h 2819255"/>
              <a:gd name="connsiteX2" fmla="*/ 787061 w 787061"/>
              <a:gd name="connsiteY2" fmla="*/ 2819255 h 2819255"/>
              <a:gd name="connsiteX3" fmla="*/ 0 w 787061"/>
              <a:gd name="connsiteY3" fmla="*/ 1917639 h 2819255"/>
              <a:gd name="connsiteX4" fmla="*/ 0 w 787061"/>
              <a:gd name="connsiteY4" fmla="*/ 0 h 281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061" h="2819255">
                <a:moveTo>
                  <a:pt x="0" y="0"/>
                </a:moveTo>
                <a:lnTo>
                  <a:pt x="780482" y="0"/>
                </a:lnTo>
                <a:lnTo>
                  <a:pt x="787061" y="2819255"/>
                </a:lnTo>
                <a:lnTo>
                  <a:pt x="0" y="1917639"/>
                </a:lnTo>
                <a:lnTo>
                  <a:pt x="0" y="0"/>
                </a:lnTo>
                <a:close/>
              </a:path>
            </a:pathLst>
          </a:custGeom>
          <a:gradFill flip="none" rotWithShape="1">
            <a:gsLst>
              <a:gs pos="0">
                <a:schemeClr val="accent4">
                  <a:lumMod val="75000"/>
                  <a:shade val="30000"/>
                  <a:satMod val="115000"/>
                </a:schemeClr>
              </a:gs>
              <a:gs pos="39000">
                <a:schemeClr val="accent4">
                  <a:lumMod val="60000"/>
                  <a:lumOff val="40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63CF7B20-89D8-2D45-ABBE-569AEBCF406E}"/>
              </a:ext>
            </a:extLst>
          </p:cNvPr>
          <p:cNvSpPr/>
          <p:nvPr/>
        </p:nvSpPr>
        <p:spPr>
          <a:xfrm>
            <a:off x="7875587" y="3769433"/>
            <a:ext cx="787061" cy="2704790"/>
          </a:xfrm>
          <a:custGeom>
            <a:avLst/>
            <a:gdLst>
              <a:gd name="connsiteX0" fmla="*/ 0 w 780482"/>
              <a:gd name="connsiteY0" fmla="*/ 0 h 2027213"/>
              <a:gd name="connsiteX1" fmla="*/ 780482 w 780482"/>
              <a:gd name="connsiteY1" fmla="*/ 0 h 2027213"/>
              <a:gd name="connsiteX2" fmla="*/ 780482 w 780482"/>
              <a:gd name="connsiteY2" fmla="*/ 2027213 h 2027213"/>
              <a:gd name="connsiteX3" fmla="*/ 0 w 780482"/>
              <a:gd name="connsiteY3" fmla="*/ 2027213 h 2027213"/>
              <a:gd name="connsiteX4" fmla="*/ 0 w 780482"/>
              <a:gd name="connsiteY4" fmla="*/ 0 h 2027213"/>
              <a:gd name="connsiteX0" fmla="*/ 0 w 787061"/>
              <a:gd name="connsiteY0" fmla="*/ 0 h 2027213"/>
              <a:gd name="connsiteX1" fmla="*/ 787061 w 787061"/>
              <a:gd name="connsiteY1" fmla="*/ 197352 h 2027213"/>
              <a:gd name="connsiteX2" fmla="*/ 780482 w 787061"/>
              <a:gd name="connsiteY2" fmla="*/ 2027213 h 2027213"/>
              <a:gd name="connsiteX3" fmla="*/ 0 w 787061"/>
              <a:gd name="connsiteY3" fmla="*/ 2027213 h 2027213"/>
              <a:gd name="connsiteX4" fmla="*/ 0 w 787061"/>
              <a:gd name="connsiteY4" fmla="*/ 0 h 2027213"/>
              <a:gd name="connsiteX0" fmla="*/ 0 w 787061"/>
              <a:gd name="connsiteY0" fmla="*/ 0 h 2704790"/>
              <a:gd name="connsiteX1" fmla="*/ 787061 w 787061"/>
              <a:gd name="connsiteY1" fmla="*/ 874929 h 2704790"/>
              <a:gd name="connsiteX2" fmla="*/ 780482 w 787061"/>
              <a:gd name="connsiteY2" fmla="*/ 2704790 h 2704790"/>
              <a:gd name="connsiteX3" fmla="*/ 0 w 787061"/>
              <a:gd name="connsiteY3" fmla="*/ 2704790 h 2704790"/>
              <a:gd name="connsiteX4" fmla="*/ 0 w 787061"/>
              <a:gd name="connsiteY4" fmla="*/ 0 h 270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061" h="2704790">
                <a:moveTo>
                  <a:pt x="0" y="0"/>
                </a:moveTo>
                <a:lnTo>
                  <a:pt x="787061" y="874929"/>
                </a:lnTo>
                <a:lnTo>
                  <a:pt x="780482" y="2704790"/>
                </a:lnTo>
                <a:lnTo>
                  <a:pt x="0" y="2704790"/>
                </a:lnTo>
                <a:lnTo>
                  <a:pt x="0" y="0"/>
                </a:lnTo>
                <a:close/>
              </a:path>
            </a:pathLst>
          </a:cu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平行四辺形 30">
            <a:extLst>
              <a:ext uri="{FF2B5EF4-FFF2-40B4-BE49-F238E27FC236}">
                <a16:creationId xmlns:a16="http://schemas.microsoft.com/office/drawing/2014/main" id="{5AB56CE4-CEA3-564A-8AB9-605375EFDD81}"/>
              </a:ext>
            </a:extLst>
          </p:cNvPr>
          <p:cNvSpPr/>
          <p:nvPr/>
        </p:nvSpPr>
        <p:spPr>
          <a:xfrm rot="5400000">
            <a:off x="7341203" y="3291457"/>
            <a:ext cx="1849239" cy="780481"/>
          </a:xfrm>
          <a:prstGeom prst="parallelogram">
            <a:avLst>
              <a:gd name="adj" fmla="val 111815"/>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462875" y="3638135"/>
            <a:ext cx="7195508" cy="2836089"/>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470906" y="873255"/>
            <a:ext cx="7195508" cy="2815209"/>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 name="直線コネクタ 16"/>
          <p:cNvCxnSpPr/>
          <p:nvPr/>
        </p:nvCxnSpPr>
        <p:spPr>
          <a:xfrm>
            <a:off x="470225" y="3661201"/>
            <a:ext cx="7193449" cy="14161"/>
          </a:xfrm>
          <a:prstGeom prst="line">
            <a:avLst/>
          </a:prstGeom>
          <a:ln w="57150">
            <a:solidFill>
              <a:schemeClr val="bg1"/>
            </a:solidFill>
            <a:prstDash val="sysDot"/>
          </a:ln>
        </p:spPr>
        <p:style>
          <a:lnRef idx="2">
            <a:schemeClr val="accent1"/>
          </a:lnRef>
          <a:fillRef idx="0">
            <a:schemeClr val="accent1"/>
          </a:fillRef>
          <a:effectRef idx="1">
            <a:schemeClr val="accent1"/>
          </a:effectRef>
          <a:fontRef idx="minor">
            <a:schemeClr val="tx1"/>
          </a:fontRef>
        </p:style>
      </p:cxnSp>
      <p:sp>
        <p:nvSpPr>
          <p:cNvPr id="15" name="タイトル 14"/>
          <p:cNvSpPr>
            <a:spLocks noGrp="1"/>
          </p:cNvSpPr>
          <p:nvPr>
            <p:ph type="title"/>
          </p:nvPr>
        </p:nvSpPr>
        <p:spPr/>
        <p:txBody>
          <a:bodyPr/>
          <a:lstStyle/>
          <a:p>
            <a:r>
              <a:rPr kumimoji="1" lang="ja-JP" altLang="en-US" dirty="0"/>
              <a:t>自動化と自律化の領域</a:t>
            </a:r>
          </a:p>
        </p:txBody>
      </p:sp>
      <p:sp>
        <p:nvSpPr>
          <p:cNvPr id="3" name="正方形/長方形 2"/>
          <p:cNvSpPr/>
          <p:nvPr/>
        </p:nvSpPr>
        <p:spPr>
          <a:xfrm>
            <a:off x="2124444" y="5513699"/>
            <a:ext cx="5533938" cy="96052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b="1" dirty="0">
                <a:solidFill>
                  <a:srgbClr val="FFFFFF"/>
                </a:solidFill>
                <a:latin typeface="Meiryo" charset="-128"/>
                <a:ea typeface="Meiryo" charset="-128"/>
                <a:cs typeface="Meiryo" charset="-128"/>
              </a:rPr>
              <a:t>繰り返し</a:t>
            </a:r>
            <a:endParaRPr lang="en-US" altLang="ja-JP" sz="2800" b="1" dirty="0">
              <a:solidFill>
                <a:srgbClr val="FFFFFF"/>
              </a:solidFill>
              <a:latin typeface="Meiryo" charset="-128"/>
              <a:ea typeface="Meiryo" charset="-128"/>
              <a:cs typeface="Meiryo" charset="-128"/>
            </a:endParaRPr>
          </a:p>
          <a:p>
            <a:pPr algn="ctr"/>
            <a:r>
              <a:rPr lang="ja-JP" altLang="en-US" sz="1050" dirty="0">
                <a:solidFill>
                  <a:srgbClr val="FFFFFF"/>
                </a:solidFill>
                <a:latin typeface="Meiryo" charset="-128"/>
                <a:ea typeface="Meiryo" charset="-128"/>
                <a:cs typeface="Meiryo" charset="-128"/>
              </a:rPr>
              <a:t>給与計算・部品表展開などの単一作業／ルーチンワーク</a:t>
            </a:r>
          </a:p>
        </p:txBody>
      </p:sp>
      <p:sp>
        <p:nvSpPr>
          <p:cNvPr id="4" name="正方形/長方形 3"/>
          <p:cNvSpPr/>
          <p:nvPr/>
        </p:nvSpPr>
        <p:spPr>
          <a:xfrm>
            <a:off x="3060547" y="4575917"/>
            <a:ext cx="4592543" cy="96052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dirty="0">
                <a:solidFill>
                  <a:srgbClr val="FFFFFF"/>
                </a:solidFill>
                <a:latin typeface="Meiryo" charset="-128"/>
                <a:ea typeface="Meiryo" charset="-128"/>
                <a:cs typeface="Meiryo" charset="-128"/>
              </a:rPr>
              <a:t>ルール</a:t>
            </a:r>
            <a:endParaRPr kumimoji="1" lang="en-US" altLang="ja-JP" sz="2800" b="1" dirty="0">
              <a:solidFill>
                <a:srgbClr val="FFFFFF"/>
              </a:solidFill>
              <a:latin typeface="Meiryo" charset="-128"/>
              <a:ea typeface="Meiryo" charset="-128"/>
              <a:cs typeface="Meiryo" charset="-128"/>
            </a:endParaRPr>
          </a:p>
          <a:p>
            <a:pPr algn="ctr"/>
            <a:r>
              <a:rPr lang="ja-JP" altLang="en-US" sz="1050" dirty="0">
                <a:solidFill>
                  <a:schemeClr val="bg1"/>
                </a:solidFill>
                <a:latin typeface="Meiryo" charset="-128"/>
                <a:ea typeface="Meiryo" charset="-128"/>
                <a:cs typeface="Meiryo" charset="-128"/>
              </a:rPr>
              <a:t>生産管理・販売管理・工程管理などの連続する一連の作業</a:t>
            </a:r>
            <a:endParaRPr lang="en-US" altLang="ja-JP" sz="1050" dirty="0">
              <a:solidFill>
                <a:schemeClr val="bg1"/>
              </a:solidFill>
              <a:latin typeface="Meiryo" charset="-128"/>
              <a:ea typeface="Meiryo" charset="-128"/>
              <a:cs typeface="Meiryo" charset="-128"/>
            </a:endParaRPr>
          </a:p>
        </p:txBody>
      </p:sp>
      <p:sp>
        <p:nvSpPr>
          <p:cNvPr id="5" name="正方形/長方形 4"/>
          <p:cNvSpPr/>
          <p:nvPr/>
        </p:nvSpPr>
        <p:spPr>
          <a:xfrm>
            <a:off x="4063275" y="3638135"/>
            <a:ext cx="3595108" cy="960525"/>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dirty="0">
                <a:solidFill>
                  <a:srgbClr val="FFFFFF"/>
                </a:solidFill>
                <a:latin typeface="Meiryo" charset="-128"/>
                <a:ea typeface="Meiryo" charset="-128"/>
                <a:cs typeface="Meiryo" charset="-128"/>
              </a:rPr>
              <a:t>最適化</a:t>
            </a:r>
            <a:endParaRPr kumimoji="1" lang="en-US" altLang="ja-JP" sz="2800" b="1" dirty="0">
              <a:solidFill>
                <a:srgbClr val="FFFFFF"/>
              </a:solidFill>
              <a:latin typeface="Meiryo" charset="-128"/>
              <a:ea typeface="Meiryo" charset="-128"/>
              <a:cs typeface="Meiryo" charset="-128"/>
            </a:endParaRPr>
          </a:p>
          <a:p>
            <a:pPr algn="ctr"/>
            <a:r>
              <a:rPr lang="ja-JP" altLang="en-US" sz="1050" dirty="0">
                <a:solidFill>
                  <a:schemeClr val="bg1"/>
                </a:solidFill>
                <a:latin typeface="Meiryo" charset="-128"/>
                <a:ea typeface="Meiryo" charset="-128"/>
                <a:cs typeface="Meiryo" charset="-128"/>
              </a:rPr>
              <a:t>状況の変化をセンサーやログによって収集し</a:t>
            </a:r>
            <a:endParaRPr lang="en-US" altLang="ja-JP" sz="1050" dirty="0">
              <a:solidFill>
                <a:schemeClr val="bg1"/>
              </a:solidFill>
              <a:latin typeface="Meiryo" charset="-128"/>
              <a:ea typeface="Meiryo" charset="-128"/>
              <a:cs typeface="Meiryo" charset="-128"/>
            </a:endParaRPr>
          </a:p>
          <a:p>
            <a:pPr algn="ctr"/>
            <a:r>
              <a:rPr lang="ja-JP" altLang="en-US" sz="1050" dirty="0">
                <a:solidFill>
                  <a:schemeClr val="bg1"/>
                </a:solidFill>
                <a:latin typeface="Meiryo" charset="-128"/>
                <a:ea typeface="Meiryo" charset="-128"/>
                <a:cs typeface="Meiryo" charset="-128"/>
              </a:rPr>
              <a:t>人間の与えた基準で最適条件を見つけて実行</a:t>
            </a:r>
          </a:p>
        </p:txBody>
      </p:sp>
      <p:sp>
        <p:nvSpPr>
          <p:cNvPr id="6" name="正方形/長方形 5"/>
          <p:cNvSpPr/>
          <p:nvPr/>
        </p:nvSpPr>
        <p:spPr>
          <a:xfrm>
            <a:off x="5076771" y="2726370"/>
            <a:ext cx="2586903" cy="960525"/>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dirty="0">
                <a:solidFill>
                  <a:srgbClr val="FFFFFF"/>
                </a:solidFill>
                <a:latin typeface="Meiryo" charset="-128"/>
                <a:ea typeface="Meiryo" charset="-128"/>
                <a:cs typeface="Meiryo" charset="-128"/>
              </a:rPr>
              <a:t>判断</a:t>
            </a:r>
            <a:endParaRPr kumimoji="1" lang="en-US" altLang="ja-JP" sz="2800" b="1" dirty="0">
              <a:solidFill>
                <a:srgbClr val="FFFFFF"/>
              </a:solidFill>
              <a:latin typeface="Meiryo" charset="-128"/>
              <a:ea typeface="Meiryo" charset="-128"/>
              <a:cs typeface="Meiryo" charset="-128"/>
            </a:endParaRPr>
          </a:p>
          <a:p>
            <a:pPr algn="ctr"/>
            <a:r>
              <a:rPr lang="ja-JP" altLang="en-US" sz="1050" dirty="0">
                <a:solidFill>
                  <a:schemeClr val="bg1"/>
                </a:solidFill>
                <a:latin typeface="Meiryo" charset="-128"/>
                <a:ea typeface="Meiryo" charset="-128"/>
                <a:cs typeface="Meiryo" charset="-128"/>
              </a:rPr>
              <a:t>機械学習や認知機能によって未知の状況にも対応し、自ら判断して実行する</a:t>
            </a:r>
          </a:p>
        </p:txBody>
      </p:sp>
      <p:sp>
        <p:nvSpPr>
          <p:cNvPr id="7" name="正方形/長方形 6"/>
          <p:cNvSpPr/>
          <p:nvPr/>
        </p:nvSpPr>
        <p:spPr>
          <a:xfrm>
            <a:off x="5724844" y="1796553"/>
            <a:ext cx="1928247" cy="96052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b="1" dirty="0">
                <a:solidFill>
                  <a:srgbClr val="FFFFFF"/>
                </a:solidFill>
                <a:latin typeface="Meiryo" charset="-128"/>
                <a:ea typeface="Meiryo" charset="-128"/>
                <a:cs typeface="Meiryo" charset="-128"/>
              </a:rPr>
              <a:t>発見</a:t>
            </a:r>
            <a:endParaRPr lang="en-US" altLang="ja-JP" sz="2800" b="1" dirty="0">
              <a:solidFill>
                <a:srgbClr val="FFFFFF"/>
              </a:solidFill>
              <a:latin typeface="Meiryo" charset="-128"/>
              <a:ea typeface="Meiryo" charset="-128"/>
              <a:cs typeface="Meiryo" charset="-128"/>
            </a:endParaRPr>
          </a:p>
          <a:p>
            <a:pPr algn="ctr"/>
            <a:r>
              <a:rPr lang="ja-JP" altLang="en-US" sz="1050" dirty="0">
                <a:solidFill>
                  <a:schemeClr val="bg1"/>
                </a:solidFill>
                <a:latin typeface="Meiryo" charset="-128"/>
                <a:ea typeface="Meiryo" charset="-128"/>
                <a:cs typeface="Meiryo" charset="-128"/>
              </a:rPr>
              <a:t>過去の事実と照らし合わせて</a:t>
            </a:r>
            <a:endParaRPr lang="en-US" altLang="ja-JP" sz="1050" dirty="0">
              <a:solidFill>
                <a:schemeClr val="bg1"/>
              </a:solidFill>
              <a:latin typeface="Meiryo" charset="-128"/>
              <a:ea typeface="Meiryo" charset="-128"/>
              <a:cs typeface="Meiryo" charset="-128"/>
            </a:endParaRPr>
          </a:p>
          <a:p>
            <a:pPr algn="ctr"/>
            <a:r>
              <a:rPr lang="ja-JP" altLang="en-US" sz="1050" dirty="0">
                <a:solidFill>
                  <a:schemeClr val="bg1"/>
                </a:solidFill>
                <a:latin typeface="Meiryo" charset="-128"/>
                <a:ea typeface="Meiryo" charset="-128"/>
                <a:cs typeface="Meiryo" charset="-128"/>
              </a:rPr>
              <a:t>新たな事実を見つけ出す</a:t>
            </a:r>
          </a:p>
        </p:txBody>
      </p:sp>
      <p:sp>
        <p:nvSpPr>
          <p:cNvPr id="10" name="テキスト ボックス 9"/>
          <p:cNvSpPr txBox="1"/>
          <p:nvPr/>
        </p:nvSpPr>
        <p:spPr>
          <a:xfrm>
            <a:off x="470225" y="4606317"/>
            <a:ext cx="1569660" cy="892552"/>
          </a:xfrm>
          <a:prstGeom prst="rect">
            <a:avLst/>
          </a:prstGeom>
          <a:noFill/>
        </p:spPr>
        <p:txBody>
          <a:bodyPr wrap="none" rtlCol="0">
            <a:spAutoFit/>
          </a:bodyPr>
          <a:lstStyle/>
          <a:p>
            <a:pPr algn="ctr"/>
            <a:r>
              <a:rPr kumimoji="1" lang="ja-JP" altLang="en-US" sz="3600" b="1" dirty="0">
                <a:solidFill>
                  <a:srgbClr val="0070C0"/>
                </a:solidFill>
                <a:latin typeface="Meiryo" charset="-128"/>
                <a:ea typeface="Meiryo" charset="-128"/>
                <a:cs typeface="Meiryo" charset="-128"/>
              </a:rPr>
              <a:t>自動化</a:t>
            </a:r>
            <a:endParaRPr kumimoji="1" lang="en-US" altLang="ja-JP" sz="3600" b="1" dirty="0">
              <a:solidFill>
                <a:srgbClr val="0070C0"/>
              </a:solidFill>
              <a:latin typeface="Meiryo" charset="-128"/>
              <a:ea typeface="Meiryo" charset="-128"/>
              <a:cs typeface="Meiryo" charset="-128"/>
            </a:endParaRPr>
          </a:p>
          <a:p>
            <a:pPr algn="ctr"/>
            <a:r>
              <a:rPr lang="en-US" altLang="ja-JP" sz="1600" b="1" dirty="0">
                <a:solidFill>
                  <a:srgbClr val="0070C0"/>
                </a:solidFill>
                <a:latin typeface="Meiryo" charset="-128"/>
                <a:ea typeface="Meiryo" charset="-128"/>
                <a:cs typeface="Meiryo" charset="-128"/>
              </a:rPr>
              <a:t>Automation</a:t>
            </a:r>
            <a:endParaRPr kumimoji="1" lang="ja-JP" altLang="en-US" sz="1600" b="1" dirty="0">
              <a:solidFill>
                <a:srgbClr val="0070C0"/>
              </a:solidFill>
              <a:latin typeface="Meiryo" charset="-128"/>
              <a:ea typeface="Meiryo" charset="-128"/>
              <a:cs typeface="Meiryo" charset="-128"/>
            </a:endParaRPr>
          </a:p>
        </p:txBody>
      </p:sp>
      <p:sp>
        <p:nvSpPr>
          <p:cNvPr id="11" name="テキスト ボックス 10"/>
          <p:cNvSpPr txBox="1"/>
          <p:nvPr/>
        </p:nvSpPr>
        <p:spPr>
          <a:xfrm>
            <a:off x="462875" y="1812225"/>
            <a:ext cx="1569660" cy="892552"/>
          </a:xfrm>
          <a:prstGeom prst="rect">
            <a:avLst/>
          </a:prstGeom>
          <a:noFill/>
        </p:spPr>
        <p:txBody>
          <a:bodyPr wrap="none" rtlCol="0">
            <a:spAutoFit/>
          </a:bodyPr>
          <a:lstStyle/>
          <a:p>
            <a:pPr algn="ctr"/>
            <a:r>
              <a:rPr kumimoji="1" lang="ja-JP" altLang="en-US" sz="3600" b="1" dirty="0">
                <a:solidFill>
                  <a:schemeClr val="accent3">
                    <a:lumMod val="75000"/>
                  </a:schemeClr>
                </a:solidFill>
                <a:latin typeface="Meiryo" charset="-128"/>
                <a:ea typeface="Meiryo" charset="-128"/>
                <a:cs typeface="Meiryo" charset="-128"/>
              </a:rPr>
              <a:t>自律化</a:t>
            </a:r>
            <a:endParaRPr kumimoji="1" lang="en-US" altLang="ja-JP" sz="3600" b="1" dirty="0">
              <a:solidFill>
                <a:schemeClr val="accent3">
                  <a:lumMod val="75000"/>
                </a:schemeClr>
              </a:solidFill>
              <a:latin typeface="Meiryo" charset="-128"/>
              <a:ea typeface="Meiryo" charset="-128"/>
              <a:cs typeface="Meiryo" charset="-128"/>
            </a:endParaRPr>
          </a:p>
          <a:p>
            <a:pPr algn="ctr"/>
            <a:r>
              <a:rPr lang="en-US" altLang="ja-JP" sz="1600" b="1" dirty="0">
                <a:solidFill>
                  <a:schemeClr val="accent3">
                    <a:lumMod val="75000"/>
                  </a:schemeClr>
                </a:solidFill>
                <a:latin typeface="Meiryo" charset="-128"/>
                <a:ea typeface="Meiryo" charset="-128"/>
                <a:cs typeface="Meiryo" charset="-128"/>
              </a:rPr>
              <a:t>Autonomy</a:t>
            </a:r>
            <a:endParaRPr kumimoji="1" lang="ja-JP" altLang="en-US" sz="1600" b="1" dirty="0">
              <a:solidFill>
                <a:schemeClr val="accent3">
                  <a:lumMod val="75000"/>
                </a:schemeClr>
              </a:solidFill>
              <a:latin typeface="Meiryo" charset="-128"/>
              <a:ea typeface="Meiryo" charset="-128"/>
              <a:cs typeface="Meiryo" charset="-128"/>
            </a:endParaRPr>
          </a:p>
        </p:txBody>
      </p:sp>
      <p:sp>
        <p:nvSpPr>
          <p:cNvPr id="14" name="正方形/長方形 13"/>
          <p:cNvSpPr/>
          <p:nvPr/>
        </p:nvSpPr>
        <p:spPr>
          <a:xfrm>
            <a:off x="6186784" y="861722"/>
            <a:ext cx="1466307" cy="960525"/>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dirty="0">
                <a:solidFill>
                  <a:srgbClr val="FFFFFF"/>
                </a:solidFill>
                <a:latin typeface="Meiryo" charset="-128"/>
                <a:ea typeface="Meiryo" charset="-128"/>
                <a:cs typeface="Meiryo" charset="-128"/>
              </a:rPr>
              <a:t>発明</a:t>
            </a:r>
            <a:endParaRPr kumimoji="1" lang="en-US" altLang="ja-JP" sz="2800" b="1" dirty="0">
              <a:solidFill>
                <a:srgbClr val="FFFFFF"/>
              </a:solidFill>
              <a:latin typeface="Meiryo" charset="-128"/>
              <a:ea typeface="Meiryo" charset="-128"/>
              <a:cs typeface="Meiryo" charset="-128"/>
            </a:endParaRPr>
          </a:p>
          <a:p>
            <a:pPr algn="ctr"/>
            <a:r>
              <a:rPr lang="ja-JP" altLang="en-US" sz="900" dirty="0">
                <a:solidFill>
                  <a:srgbClr val="FFFFFF"/>
                </a:solidFill>
                <a:latin typeface="Meiryo" charset="-128"/>
                <a:ea typeface="Meiryo" charset="-128"/>
                <a:cs typeface="Meiryo" charset="-128"/>
              </a:rPr>
              <a:t>発見した事実を組合せ</a:t>
            </a:r>
            <a:endParaRPr lang="en-US" altLang="ja-JP" sz="900" dirty="0">
              <a:solidFill>
                <a:srgbClr val="FFFFFF"/>
              </a:solidFill>
              <a:latin typeface="Meiryo" charset="-128"/>
              <a:ea typeface="Meiryo" charset="-128"/>
              <a:cs typeface="Meiryo" charset="-128"/>
            </a:endParaRPr>
          </a:p>
          <a:p>
            <a:pPr algn="ctr"/>
            <a:r>
              <a:rPr lang="ja-JP" altLang="en-US" sz="900" dirty="0">
                <a:solidFill>
                  <a:srgbClr val="FFFFFF"/>
                </a:solidFill>
                <a:latin typeface="Meiryo" charset="-128"/>
                <a:ea typeface="Meiryo" charset="-128"/>
                <a:cs typeface="Meiryo" charset="-128"/>
              </a:rPr>
              <a:t>過去になかった</a:t>
            </a:r>
            <a:endParaRPr lang="en-US" altLang="ja-JP" sz="900" dirty="0">
              <a:solidFill>
                <a:srgbClr val="FFFFFF"/>
              </a:solidFill>
              <a:latin typeface="Meiryo" charset="-128"/>
              <a:ea typeface="Meiryo" charset="-128"/>
              <a:cs typeface="Meiryo" charset="-128"/>
            </a:endParaRPr>
          </a:p>
          <a:p>
            <a:pPr algn="ctr"/>
            <a:r>
              <a:rPr lang="ja-JP" altLang="en-US" sz="900" dirty="0">
                <a:solidFill>
                  <a:srgbClr val="FFFFFF"/>
                </a:solidFill>
                <a:latin typeface="Meiryo" charset="-128"/>
                <a:ea typeface="Meiryo" charset="-128"/>
                <a:cs typeface="Meiryo" charset="-128"/>
              </a:rPr>
              <a:t>創作物を創り出す</a:t>
            </a:r>
            <a:endParaRPr kumimoji="1" lang="ja-JP" altLang="en-US" sz="900" dirty="0">
              <a:solidFill>
                <a:srgbClr val="FFFFFF"/>
              </a:solidFill>
              <a:latin typeface="Meiryo" charset="-128"/>
              <a:ea typeface="Meiryo" charset="-128"/>
              <a:cs typeface="Meiryo" charset="-128"/>
            </a:endParaRPr>
          </a:p>
        </p:txBody>
      </p:sp>
      <p:sp>
        <p:nvSpPr>
          <p:cNvPr id="12" name="正方形/長方形 11"/>
          <p:cNvSpPr/>
          <p:nvPr/>
        </p:nvSpPr>
        <p:spPr>
          <a:xfrm>
            <a:off x="470225" y="2662780"/>
            <a:ext cx="3593050" cy="461665"/>
          </a:xfrm>
          <a:prstGeom prst="rect">
            <a:avLst/>
          </a:prstGeom>
        </p:spPr>
        <p:txBody>
          <a:bodyPr wrap="square">
            <a:spAutoFit/>
          </a:bodyPr>
          <a:lstStyle/>
          <a:p>
            <a:r>
              <a:rPr lang="ja-JP" altLang="en-US" sz="1200" dirty="0">
                <a:solidFill>
                  <a:schemeClr val="accent3">
                    <a:lumMod val="75000"/>
                  </a:schemeClr>
                </a:solidFill>
                <a:latin typeface="Meiryo" charset="-128"/>
                <a:ea typeface="Meiryo" charset="-128"/>
                <a:cs typeface="Meiryo" charset="-128"/>
              </a:rPr>
              <a:t>機械自らが手順や判断基準を見つけ出し、</a:t>
            </a:r>
            <a:endParaRPr lang="en-US" altLang="ja-JP" sz="1200" dirty="0">
              <a:solidFill>
                <a:schemeClr val="accent3">
                  <a:lumMod val="75000"/>
                </a:schemeClr>
              </a:solidFill>
              <a:latin typeface="Meiryo" charset="-128"/>
              <a:ea typeface="Meiryo" charset="-128"/>
              <a:cs typeface="Meiryo" charset="-128"/>
            </a:endParaRPr>
          </a:p>
          <a:p>
            <a:r>
              <a:rPr lang="ja-JP" altLang="en-US" sz="1200" dirty="0">
                <a:solidFill>
                  <a:schemeClr val="accent3">
                    <a:lumMod val="75000"/>
                  </a:schemeClr>
                </a:solidFill>
                <a:latin typeface="Meiryo" charset="-128"/>
                <a:ea typeface="Meiryo" charset="-128"/>
                <a:cs typeface="Meiryo" charset="-128"/>
              </a:rPr>
              <a:t>人間が介在することなく実行する</a:t>
            </a:r>
          </a:p>
        </p:txBody>
      </p:sp>
      <p:sp>
        <p:nvSpPr>
          <p:cNvPr id="19" name="正方形/長方形 18"/>
          <p:cNvSpPr/>
          <p:nvPr/>
        </p:nvSpPr>
        <p:spPr>
          <a:xfrm>
            <a:off x="463936" y="4097332"/>
            <a:ext cx="2596612" cy="461665"/>
          </a:xfrm>
          <a:prstGeom prst="rect">
            <a:avLst/>
          </a:prstGeom>
        </p:spPr>
        <p:txBody>
          <a:bodyPr wrap="square">
            <a:spAutoFit/>
          </a:bodyPr>
          <a:lstStyle/>
          <a:p>
            <a:r>
              <a:rPr lang="ja-JP" altLang="en-US" sz="1200" dirty="0">
                <a:solidFill>
                  <a:srgbClr val="0070C0"/>
                </a:solidFill>
                <a:latin typeface="Meiryo" charset="-128"/>
                <a:ea typeface="Meiryo" charset="-128"/>
                <a:cs typeface="Meiryo" charset="-128"/>
              </a:rPr>
              <a:t>人間の与えた手順や基準に従って、人間が介在することなく実行する</a:t>
            </a:r>
          </a:p>
        </p:txBody>
      </p:sp>
      <p:sp>
        <p:nvSpPr>
          <p:cNvPr id="25" name="テキスト ボックス 24">
            <a:extLst>
              <a:ext uri="{FF2B5EF4-FFF2-40B4-BE49-F238E27FC236}">
                <a16:creationId xmlns:a16="http://schemas.microsoft.com/office/drawing/2014/main" id="{FDA6782C-2004-9D47-9F4F-FFEF69B5F718}"/>
              </a:ext>
            </a:extLst>
          </p:cNvPr>
          <p:cNvSpPr txBox="1"/>
          <p:nvPr/>
        </p:nvSpPr>
        <p:spPr>
          <a:xfrm>
            <a:off x="8048454" y="3446146"/>
            <a:ext cx="434734" cy="369332"/>
          </a:xfrm>
          <a:prstGeom prst="rect">
            <a:avLst/>
          </a:prstGeom>
          <a:noFill/>
        </p:spPr>
        <p:txBody>
          <a:bodyPr wrap="none" rtlCol="0">
            <a:spAutoFit/>
          </a:bodyPr>
          <a:lstStyle/>
          <a:p>
            <a:pPr algn="ctr"/>
            <a:r>
              <a:rPr kumimoji="1" lang="en-US" altLang="ja-JP" dirty="0">
                <a:solidFill>
                  <a:schemeClr val="bg1"/>
                </a:solidFill>
                <a:latin typeface="Meiryo" panose="020B0604030504040204" pitchFamily="34" charset="-128"/>
                <a:ea typeface="Meiryo" panose="020B0604030504040204" pitchFamily="34" charset="-128"/>
              </a:rPr>
              <a:t>AI</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382BE795-BEE1-3845-8484-C6790F7367E1}"/>
              </a:ext>
            </a:extLst>
          </p:cNvPr>
          <p:cNvSpPr txBox="1"/>
          <p:nvPr/>
        </p:nvSpPr>
        <p:spPr>
          <a:xfrm>
            <a:off x="7965018" y="2212089"/>
            <a:ext cx="602152" cy="369332"/>
          </a:xfrm>
          <a:prstGeom prst="rect">
            <a:avLst/>
          </a:prstGeom>
          <a:noFill/>
        </p:spPr>
        <p:txBody>
          <a:bodyPr wrap="none" rtlCol="0">
            <a:spAutoFit/>
          </a:bodyPr>
          <a:lstStyle/>
          <a:p>
            <a:pPr algn="ctr"/>
            <a:r>
              <a:rPr kumimoji="1" lang="en-US" altLang="ja-JP" dirty="0">
                <a:solidFill>
                  <a:schemeClr val="bg1"/>
                </a:solidFill>
                <a:latin typeface="Meiryo" panose="020B0604030504040204" pitchFamily="34" charset="-128"/>
                <a:ea typeface="Meiryo" panose="020B0604030504040204" pitchFamily="34" charset="-128"/>
              </a:rPr>
              <a:t>AGI</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A1B8A28F-6AB4-0E43-8CD2-9C54CA2EF6AC}"/>
              </a:ext>
            </a:extLst>
          </p:cNvPr>
          <p:cNvSpPr txBox="1"/>
          <p:nvPr/>
        </p:nvSpPr>
        <p:spPr>
          <a:xfrm>
            <a:off x="7875855" y="2492072"/>
            <a:ext cx="800219" cy="21544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汎用人工知能</a:t>
            </a:r>
          </a:p>
        </p:txBody>
      </p:sp>
      <p:sp>
        <p:nvSpPr>
          <p:cNvPr id="33" name="テキスト ボックス 32">
            <a:extLst>
              <a:ext uri="{FF2B5EF4-FFF2-40B4-BE49-F238E27FC236}">
                <a16:creationId xmlns:a16="http://schemas.microsoft.com/office/drawing/2014/main" id="{F18D7C4E-4162-9D4E-854A-C0ADD3EFC35E}"/>
              </a:ext>
            </a:extLst>
          </p:cNvPr>
          <p:cNvSpPr txBox="1"/>
          <p:nvPr/>
        </p:nvSpPr>
        <p:spPr>
          <a:xfrm>
            <a:off x="7965018" y="3720483"/>
            <a:ext cx="595035" cy="21544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人工知能</a:t>
            </a:r>
          </a:p>
        </p:txBody>
      </p:sp>
      <p:sp>
        <p:nvSpPr>
          <p:cNvPr id="34" name="テキスト ボックス 33">
            <a:extLst>
              <a:ext uri="{FF2B5EF4-FFF2-40B4-BE49-F238E27FC236}">
                <a16:creationId xmlns:a16="http://schemas.microsoft.com/office/drawing/2014/main" id="{43235DAD-A20C-A343-976F-D2E620691DA7}"/>
              </a:ext>
            </a:extLst>
          </p:cNvPr>
          <p:cNvSpPr txBox="1"/>
          <p:nvPr/>
        </p:nvSpPr>
        <p:spPr>
          <a:xfrm>
            <a:off x="7886802" y="5604656"/>
            <a:ext cx="777777" cy="184666"/>
          </a:xfrm>
          <a:prstGeom prst="rect">
            <a:avLst/>
          </a:prstGeom>
          <a:noFill/>
        </p:spPr>
        <p:txBody>
          <a:bodyPr wrap="none" rtlCol="0">
            <a:spAutoFit/>
          </a:bodyPr>
          <a:lstStyle/>
          <a:p>
            <a:pPr algn="ctr"/>
            <a:r>
              <a:rPr lang="en-US" altLang="ja-JP" sz="600" dirty="0">
                <a:solidFill>
                  <a:schemeClr val="bg1"/>
                </a:solidFill>
                <a:latin typeface="Meiryo" panose="020B0604030504040204" pitchFamily="34" charset="-128"/>
                <a:ea typeface="Meiryo" panose="020B0604030504040204" pitchFamily="34" charset="-128"/>
              </a:rPr>
              <a:t>if〜then〜else〜</a:t>
            </a:r>
            <a:endParaRPr kumimoji="1" lang="en-US" altLang="ja-JP" sz="600" dirty="0">
              <a:solidFill>
                <a:schemeClr val="bg1"/>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6C2BA540-5785-7047-B45A-1C1FB636C412}"/>
              </a:ext>
            </a:extLst>
          </p:cNvPr>
          <p:cNvSpPr txBox="1"/>
          <p:nvPr/>
        </p:nvSpPr>
        <p:spPr>
          <a:xfrm>
            <a:off x="7849601" y="4995155"/>
            <a:ext cx="825867" cy="707886"/>
          </a:xfrm>
          <a:prstGeom prst="rect">
            <a:avLst/>
          </a:prstGeom>
          <a:noFill/>
        </p:spPr>
        <p:txBody>
          <a:bodyPr wrap="non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一般的な</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プログラム</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分岐ルール</a:t>
            </a:r>
          </a:p>
        </p:txBody>
      </p:sp>
      <p:sp>
        <p:nvSpPr>
          <p:cNvPr id="20" name="テキスト ボックス 19">
            <a:extLst>
              <a:ext uri="{FF2B5EF4-FFF2-40B4-BE49-F238E27FC236}">
                <a16:creationId xmlns:a16="http://schemas.microsoft.com/office/drawing/2014/main" id="{EAFDAB11-61B4-E92A-AE4C-5537F3F6350A}"/>
              </a:ext>
            </a:extLst>
          </p:cNvPr>
          <p:cNvSpPr txBox="1"/>
          <p:nvPr/>
        </p:nvSpPr>
        <p:spPr>
          <a:xfrm>
            <a:off x="8047424" y="1610647"/>
            <a:ext cx="453970" cy="646331"/>
          </a:xfrm>
          <a:prstGeom prst="rect">
            <a:avLst/>
          </a:prstGeom>
          <a:noFill/>
        </p:spPr>
        <p:txBody>
          <a:bodyPr wrap="none" rtlCol="0">
            <a:spAutoFit/>
          </a:bodyPr>
          <a:lstStyle/>
          <a:p>
            <a:pPr algn="ctr"/>
            <a:r>
              <a:rPr kumimoji="1" lang="en-US" altLang="ja-JP" sz="3600" b="1" dirty="0">
                <a:solidFill>
                  <a:srgbClr val="7030A0"/>
                </a:solidFill>
                <a:latin typeface="Meiryo" panose="020B0604030504040204" pitchFamily="34" charset="-128"/>
                <a:ea typeface="Meiryo" panose="020B0604030504040204" pitchFamily="34" charset="-128"/>
              </a:rPr>
              <a:t>?</a:t>
            </a:r>
            <a:endParaRPr kumimoji="1" lang="ja-JP" altLang="en-US" sz="3600" b="1">
              <a:solidFill>
                <a:srgbClr val="7030A0"/>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D7C515A8-11C8-290E-CBCA-CB6523211C6F}"/>
              </a:ext>
            </a:extLst>
          </p:cNvPr>
          <p:cNvSpPr txBox="1"/>
          <p:nvPr/>
        </p:nvSpPr>
        <p:spPr>
          <a:xfrm>
            <a:off x="7879287" y="1194884"/>
            <a:ext cx="793807" cy="369332"/>
          </a:xfrm>
          <a:prstGeom prst="rect">
            <a:avLst/>
          </a:prstGeom>
          <a:noFill/>
        </p:spPr>
        <p:txBody>
          <a:bodyPr wrap="none" rtlCol="0">
            <a:spAutoFit/>
          </a:bodyPr>
          <a:lstStyle/>
          <a:p>
            <a:pPr algn="ctr"/>
            <a:r>
              <a:rPr lang="ja-JP" altLang="en-US" sz="1400">
                <a:solidFill>
                  <a:srgbClr val="7030A0"/>
                </a:solidFill>
                <a:latin typeface="Meiryo" panose="020B0604030504040204" pitchFamily="34" charset="-128"/>
                <a:ea typeface="Meiryo" panose="020B0604030504040204" pitchFamily="34" charset="-128"/>
              </a:rPr>
              <a:t>強い</a:t>
            </a:r>
            <a:r>
              <a:rPr lang="en-US" altLang="ja-JP" dirty="0">
                <a:solidFill>
                  <a:srgbClr val="7030A0"/>
                </a:solidFill>
                <a:latin typeface="Meiryo" panose="020B0604030504040204" pitchFamily="34" charset="-128"/>
                <a:ea typeface="Meiryo" panose="020B0604030504040204" pitchFamily="34" charset="-128"/>
              </a:rPr>
              <a:t>AI</a:t>
            </a:r>
            <a:endParaRPr kumimoji="1" lang="ja-JP" altLang="en-US">
              <a:solidFill>
                <a:srgbClr val="7030A0"/>
              </a:solidFill>
              <a:latin typeface="Meiryo" panose="020B0604030504040204" pitchFamily="34" charset="-128"/>
              <a:ea typeface="Meiryo" panose="020B0604030504040204" pitchFamily="34" charset="-128"/>
            </a:endParaRPr>
          </a:p>
        </p:txBody>
      </p:sp>
      <p:pic>
        <p:nvPicPr>
          <p:cNvPr id="18" name="図 17" descr="アイコン&#10;&#10;自動的に生成された説明">
            <a:extLst>
              <a:ext uri="{FF2B5EF4-FFF2-40B4-BE49-F238E27FC236}">
                <a16:creationId xmlns:a16="http://schemas.microsoft.com/office/drawing/2014/main" id="{8613E95B-EB7F-5085-6043-1AA12AB207D6}"/>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4188033" y="1778037"/>
            <a:ext cx="767933" cy="87220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530424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人工知能の適用領域</a:t>
            </a:r>
          </a:p>
        </p:txBody>
      </p:sp>
      <p:sp>
        <p:nvSpPr>
          <p:cNvPr id="4" name="正方形/長方形 3"/>
          <p:cNvSpPr/>
          <p:nvPr/>
        </p:nvSpPr>
        <p:spPr>
          <a:xfrm>
            <a:off x="539552" y="1306811"/>
            <a:ext cx="4032448" cy="5218533"/>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4572000" y="1321944"/>
            <a:ext cx="4032448" cy="5218533"/>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左右矢印 7"/>
          <p:cNvSpPr/>
          <p:nvPr/>
        </p:nvSpPr>
        <p:spPr>
          <a:xfrm>
            <a:off x="530506" y="889904"/>
            <a:ext cx="8082987" cy="860052"/>
          </a:xfrm>
          <a:prstGeom prst="leftRightArrow">
            <a:avLst/>
          </a:prstGeom>
          <a:gradFill flip="none" rotWithShape="1">
            <a:gsLst>
              <a:gs pos="0">
                <a:srgbClr val="FF8000"/>
              </a:gs>
              <a:gs pos="42000">
                <a:schemeClr val="accent6">
                  <a:lumMod val="20000"/>
                  <a:lumOff val="80000"/>
                </a:schemeClr>
              </a:gs>
              <a:gs pos="100000">
                <a:schemeClr val="tx2">
                  <a:lumMod val="60000"/>
                  <a:lumOff val="4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8" name="図形グループ 57"/>
          <p:cNvGrpSpPr/>
          <p:nvPr/>
        </p:nvGrpSpPr>
        <p:grpSpPr>
          <a:xfrm>
            <a:off x="1108875" y="1035893"/>
            <a:ext cx="205489" cy="408188"/>
            <a:chOff x="1946324" y="4125162"/>
            <a:chExt cx="969964" cy="2007872"/>
          </a:xfrm>
        </p:grpSpPr>
        <p:sp>
          <p:nvSpPr>
            <p:cNvPr id="59" name="円/楕円 5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フローチャート: 論理積ゲート 5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1" name="図形グループ 60"/>
          <p:cNvGrpSpPr/>
          <p:nvPr/>
        </p:nvGrpSpPr>
        <p:grpSpPr>
          <a:xfrm>
            <a:off x="1264382" y="913756"/>
            <a:ext cx="205489" cy="408188"/>
            <a:chOff x="1946324" y="4125162"/>
            <a:chExt cx="969964" cy="2007872"/>
          </a:xfrm>
        </p:grpSpPr>
        <p:sp>
          <p:nvSpPr>
            <p:cNvPr id="62" name="円/楕円 6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フローチャート: 論理積ゲート 6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4" name="図形グループ 63"/>
          <p:cNvGrpSpPr/>
          <p:nvPr/>
        </p:nvGrpSpPr>
        <p:grpSpPr>
          <a:xfrm>
            <a:off x="1379545" y="1081107"/>
            <a:ext cx="205489" cy="408188"/>
            <a:chOff x="1946324" y="4125162"/>
            <a:chExt cx="969964" cy="2007872"/>
          </a:xfrm>
        </p:grpSpPr>
        <p:sp>
          <p:nvSpPr>
            <p:cNvPr id="65" name="円/楕円 6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3" name="図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24328" y="873228"/>
            <a:ext cx="606570" cy="606570"/>
          </a:xfrm>
          <a:prstGeom prst="rect">
            <a:avLst/>
          </a:prstGeom>
          <a:effectLst>
            <a:outerShdw blurRad="50800" dist="38100" dir="2700000" algn="tl" rotWithShape="0">
              <a:prstClr val="black">
                <a:alpha val="40000"/>
              </a:prstClr>
            </a:outerShdw>
          </a:effectLst>
        </p:spPr>
      </p:pic>
      <p:sp>
        <p:nvSpPr>
          <p:cNvPr id="17" name="テキスト ボックス 16"/>
          <p:cNvSpPr txBox="1"/>
          <p:nvPr/>
        </p:nvSpPr>
        <p:spPr>
          <a:xfrm>
            <a:off x="3838465" y="1156686"/>
            <a:ext cx="1467068" cy="400110"/>
          </a:xfrm>
          <a:prstGeom prst="rect">
            <a:avLst/>
          </a:prstGeom>
          <a:noFill/>
        </p:spPr>
        <p:txBody>
          <a:bodyPr wrap="none" rtlCol="0">
            <a:spAutoFit/>
          </a:bodyPr>
          <a:lstStyle/>
          <a:p>
            <a:pPr algn="ctr"/>
            <a:r>
              <a:rPr kumimoji="1" lang="ja-JP" altLang="en-US" sz="2000">
                <a:latin typeface="Meiryo" charset="-128"/>
                <a:ea typeface="Meiryo" charset="-128"/>
                <a:cs typeface="Meiryo" charset="-128"/>
              </a:rPr>
              <a:t>人間の関与</a:t>
            </a:r>
          </a:p>
        </p:txBody>
      </p:sp>
      <p:sp>
        <p:nvSpPr>
          <p:cNvPr id="72" name="正方形/長方形 71"/>
          <p:cNvSpPr/>
          <p:nvPr/>
        </p:nvSpPr>
        <p:spPr>
          <a:xfrm>
            <a:off x="5301011" y="1772816"/>
            <a:ext cx="3150375" cy="89786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chemeClr val="bg1"/>
                </a:solidFill>
                <a:latin typeface="Meiryo" charset="-128"/>
                <a:ea typeface="Meiryo" charset="-128"/>
                <a:cs typeface="Meiryo" charset="-128"/>
              </a:rPr>
              <a:t>自律的制御</a:t>
            </a:r>
            <a:endParaRPr lang="en-US" altLang="ja-JP" sz="2000" dirty="0">
              <a:solidFill>
                <a:schemeClr val="bg1"/>
              </a:solidFill>
              <a:latin typeface="Meiryo" charset="-128"/>
              <a:ea typeface="Meiryo" charset="-128"/>
              <a:cs typeface="Meiryo" charset="-128"/>
            </a:endParaRPr>
          </a:p>
          <a:p>
            <a:pPr algn="ctr"/>
            <a:r>
              <a:rPr lang="ja-JP" altLang="en-US" sz="1000" dirty="0">
                <a:solidFill>
                  <a:schemeClr val="bg1"/>
                </a:solidFill>
                <a:latin typeface="Meiryo" charset="-128"/>
                <a:ea typeface="Meiryo" charset="-128"/>
                <a:cs typeface="Meiryo" charset="-128"/>
              </a:rPr>
              <a:t>状況を把握して自律的に判断し実行</a:t>
            </a:r>
            <a:endParaRPr lang="en-US" altLang="ja-JP" sz="1000" dirty="0">
              <a:solidFill>
                <a:schemeClr val="bg1"/>
              </a:solidFill>
              <a:latin typeface="Meiryo" charset="-128"/>
              <a:ea typeface="Meiryo" charset="-128"/>
              <a:cs typeface="Meiryo" charset="-128"/>
            </a:endParaRPr>
          </a:p>
          <a:p>
            <a:pPr algn="ctr"/>
            <a:endParaRPr lang="en-US" altLang="ja-JP" sz="800" dirty="0">
              <a:solidFill>
                <a:schemeClr val="bg1"/>
              </a:solidFill>
              <a:latin typeface="Meiryo" charset="-128"/>
              <a:ea typeface="Meiryo" charset="-128"/>
              <a:cs typeface="Meiryo" charset="-128"/>
            </a:endParaRPr>
          </a:p>
          <a:p>
            <a:pPr algn="ctr"/>
            <a:r>
              <a:rPr lang="ja-JP" altLang="en-US" sz="1200" b="1" dirty="0">
                <a:solidFill>
                  <a:schemeClr val="bg1"/>
                </a:solidFill>
                <a:latin typeface="Meiryo" charset="-128"/>
                <a:ea typeface="Meiryo" charset="-128"/>
                <a:cs typeface="Meiryo" charset="-128"/>
              </a:rPr>
              <a:t>自動運転自動車・株の自動取引</a:t>
            </a:r>
            <a:r>
              <a:rPr lang="ja-JP" altLang="en-US" sz="800" dirty="0">
                <a:solidFill>
                  <a:schemeClr val="bg1"/>
                </a:solidFill>
                <a:latin typeface="Meiryo" charset="-128"/>
                <a:ea typeface="Meiryo" charset="-128"/>
                <a:cs typeface="Meiryo" charset="-128"/>
              </a:rPr>
              <a:t>など</a:t>
            </a:r>
          </a:p>
        </p:txBody>
      </p:sp>
      <p:sp>
        <p:nvSpPr>
          <p:cNvPr id="73" name="正方形/長方形 72"/>
          <p:cNvSpPr/>
          <p:nvPr/>
        </p:nvSpPr>
        <p:spPr>
          <a:xfrm>
            <a:off x="4184657" y="2708520"/>
            <a:ext cx="3150375" cy="89786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推奨・判断</a:t>
            </a:r>
            <a:endParaRPr kumimoji="1" lang="en-US" altLang="ja-JP" sz="20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データを解析し最適解を見つけ出し推奨、判断</a:t>
            </a:r>
            <a:endParaRPr lang="en-US" altLang="ja-JP" sz="1000" dirty="0">
              <a:solidFill>
                <a:srgbClr val="FFFFFF"/>
              </a:solidFill>
              <a:latin typeface="Meiryo" charset="-128"/>
              <a:ea typeface="Meiryo" charset="-128"/>
              <a:cs typeface="Meiryo" charset="-128"/>
            </a:endParaRPr>
          </a:p>
          <a:p>
            <a:pPr algn="ctr"/>
            <a:endParaRPr kumimoji="1" lang="en-US" altLang="ja-JP" sz="800" dirty="0">
              <a:solidFill>
                <a:srgbClr val="FFFFFF"/>
              </a:solidFill>
              <a:latin typeface="Meiryo" charset="-128"/>
              <a:ea typeface="Meiryo" charset="-128"/>
              <a:cs typeface="Meiryo" charset="-128"/>
            </a:endParaRPr>
          </a:p>
          <a:p>
            <a:pPr algn="ctr"/>
            <a:r>
              <a:rPr kumimoji="1" lang="ja-JP" altLang="en-US" sz="1200" b="1" dirty="0">
                <a:solidFill>
                  <a:srgbClr val="FFFFFF"/>
                </a:solidFill>
                <a:latin typeface="Meiryo" charset="-128"/>
                <a:ea typeface="Meiryo" charset="-128"/>
                <a:cs typeface="Meiryo" charset="-128"/>
              </a:rPr>
              <a:t>医療診断支援・商品レコメンド</a:t>
            </a:r>
            <a:r>
              <a:rPr kumimoji="1" lang="ja-JP" altLang="en-US" sz="800" dirty="0">
                <a:solidFill>
                  <a:srgbClr val="FFFFFF"/>
                </a:solidFill>
                <a:latin typeface="Meiryo" charset="-128"/>
                <a:ea typeface="Meiryo" charset="-128"/>
                <a:cs typeface="Meiryo" charset="-128"/>
              </a:rPr>
              <a:t>など</a:t>
            </a:r>
          </a:p>
        </p:txBody>
      </p:sp>
      <p:sp>
        <p:nvSpPr>
          <p:cNvPr id="74" name="正方形/長方形 73"/>
          <p:cNvSpPr/>
          <p:nvPr/>
        </p:nvSpPr>
        <p:spPr>
          <a:xfrm>
            <a:off x="3019037" y="3644224"/>
            <a:ext cx="3150375" cy="89786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知識の発見</a:t>
            </a:r>
            <a:endParaRPr kumimoji="1" lang="en-US" altLang="ja-JP" sz="20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データを解析し規則性やルールなどの知識を発見</a:t>
            </a:r>
            <a:endParaRPr lang="en-US" altLang="ja-JP" sz="1000" dirty="0">
              <a:solidFill>
                <a:srgbClr val="FFFFFF"/>
              </a:solidFill>
              <a:latin typeface="Meiryo" charset="-128"/>
              <a:ea typeface="Meiryo" charset="-128"/>
              <a:cs typeface="Meiryo" charset="-128"/>
            </a:endParaRPr>
          </a:p>
          <a:p>
            <a:pPr algn="ctr"/>
            <a:endParaRPr kumimoji="1" lang="en-US" altLang="ja-JP" sz="800" dirty="0">
              <a:solidFill>
                <a:srgbClr val="FFFFFF"/>
              </a:solidFill>
              <a:latin typeface="Meiryo" charset="-128"/>
              <a:ea typeface="Meiryo" charset="-128"/>
              <a:cs typeface="Meiryo" charset="-128"/>
            </a:endParaRPr>
          </a:p>
          <a:p>
            <a:pPr algn="ctr"/>
            <a:r>
              <a:rPr lang="ja-JP" altLang="en-US" sz="1200" b="1" dirty="0">
                <a:solidFill>
                  <a:srgbClr val="FFFFFF"/>
                </a:solidFill>
                <a:latin typeface="Meiryo" charset="-128"/>
                <a:ea typeface="Meiryo" charset="-128"/>
                <a:cs typeface="Meiryo" charset="-128"/>
              </a:rPr>
              <a:t>故障診断や予知・創薬用新物質発見</a:t>
            </a:r>
            <a:r>
              <a:rPr lang="ja-JP" altLang="en-US" sz="1200" dirty="0">
                <a:solidFill>
                  <a:srgbClr val="FFFFFF"/>
                </a:solidFill>
                <a:latin typeface="Meiryo" charset="-128"/>
                <a:ea typeface="Meiryo" charset="-128"/>
                <a:cs typeface="Meiryo" charset="-128"/>
              </a:rPr>
              <a:t>など</a:t>
            </a:r>
            <a:endParaRPr kumimoji="1" lang="ja-JP" altLang="en-US" sz="1200" dirty="0">
              <a:solidFill>
                <a:srgbClr val="FFFFFF"/>
              </a:solidFill>
              <a:latin typeface="Meiryo" charset="-128"/>
              <a:ea typeface="Meiryo" charset="-128"/>
              <a:cs typeface="Meiryo" charset="-128"/>
            </a:endParaRPr>
          </a:p>
        </p:txBody>
      </p:sp>
      <p:sp>
        <p:nvSpPr>
          <p:cNvPr id="75" name="正方形/長方形 74"/>
          <p:cNvSpPr/>
          <p:nvPr/>
        </p:nvSpPr>
        <p:spPr>
          <a:xfrm>
            <a:off x="1804100" y="4579928"/>
            <a:ext cx="3150375" cy="89786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対話的操作</a:t>
            </a:r>
            <a:endParaRPr kumimoji="1" lang="en-US" altLang="ja-JP" sz="20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自然な対話で機器制御、サービスを利用</a:t>
            </a:r>
            <a:endParaRPr lang="en-US" altLang="ja-JP" sz="1000" dirty="0">
              <a:solidFill>
                <a:srgbClr val="FFFFFF"/>
              </a:solidFill>
              <a:latin typeface="Meiryo" charset="-128"/>
              <a:ea typeface="Meiryo" charset="-128"/>
              <a:cs typeface="Meiryo" charset="-128"/>
            </a:endParaRPr>
          </a:p>
          <a:p>
            <a:pPr algn="ctr"/>
            <a:endParaRPr kumimoji="1" lang="en-US" altLang="ja-JP" sz="800" dirty="0">
              <a:solidFill>
                <a:srgbClr val="FFFFFF"/>
              </a:solidFill>
              <a:latin typeface="Meiryo" charset="-128"/>
              <a:ea typeface="Meiryo" charset="-128"/>
              <a:cs typeface="Meiryo" charset="-128"/>
            </a:endParaRPr>
          </a:p>
          <a:p>
            <a:pPr algn="ctr"/>
            <a:r>
              <a:rPr lang="ja-JP" altLang="en-US" sz="1100" b="1" dirty="0">
                <a:solidFill>
                  <a:srgbClr val="FFFFFF"/>
                </a:solidFill>
                <a:latin typeface="Meiryo" charset="-128"/>
                <a:ea typeface="Meiryo" charset="-128"/>
                <a:cs typeface="Meiryo" charset="-128"/>
              </a:rPr>
              <a:t>スマートアシスタント・サービスロボット</a:t>
            </a:r>
            <a:r>
              <a:rPr lang="ja-JP" altLang="en-US" sz="800" dirty="0">
                <a:solidFill>
                  <a:srgbClr val="FFFFFF"/>
                </a:solidFill>
                <a:latin typeface="Meiryo" charset="-128"/>
                <a:ea typeface="Meiryo" charset="-128"/>
                <a:cs typeface="Meiryo" charset="-128"/>
              </a:rPr>
              <a:t>など</a:t>
            </a:r>
            <a:endParaRPr kumimoji="1" lang="ja-JP" altLang="en-US" sz="800" dirty="0">
              <a:solidFill>
                <a:srgbClr val="FFFFFF"/>
              </a:solidFill>
              <a:latin typeface="Meiryo" charset="-128"/>
              <a:ea typeface="Meiryo" charset="-128"/>
              <a:cs typeface="Meiryo" charset="-128"/>
            </a:endParaRPr>
          </a:p>
        </p:txBody>
      </p:sp>
      <p:sp>
        <p:nvSpPr>
          <p:cNvPr id="76" name="正方形/長方形 75"/>
          <p:cNvSpPr/>
          <p:nvPr/>
        </p:nvSpPr>
        <p:spPr>
          <a:xfrm>
            <a:off x="655169" y="5518926"/>
            <a:ext cx="3150375" cy="897868"/>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Meiryo" charset="-128"/>
                <a:ea typeface="Meiryo" charset="-128"/>
                <a:cs typeface="Meiryo" charset="-128"/>
              </a:rPr>
              <a:t>情報整理・提供</a:t>
            </a:r>
            <a:endParaRPr lang="en-US" altLang="ja-JP" sz="2000" dirty="0">
              <a:solidFill>
                <a:srgbClr val="FFFFFF"/>
              </a:solidFill>
              <a:latin typeface="Meiryo" charset="-128"/>
              <a:ea typeface="Meiryo" charset="-128"/>
              <a:cs typeface="Meiryo" charset="-128"/>
            </a:endParaRPr>
          </a:p>
          <a:p>
            <a:pPr algn="ctr"/>
            <a:r>
              <a:rPr kumimoji="1" lang="ja-JP" altLang="en-US" sz="1000" dirty="0">
                <a:solidFill>
                  <a:srgbClr val="FFFFFF"/>
                </a:solidFill>
                <a:latin typeface="Meiryo" charset="-128"/>
                <a:ea typeface="Meiryo" charset="-128"/>
                <a:cs typeface="Meiryo" charset="-128"/>
              </a:rPr>
              <a:t>要求に従い大量の情報を整理し情報を探し出す</a:t>
            </a: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r>
              <a:rPr kumimoji="1" lang="ja-JP" altLang="en-US" sz="1200" b="1" dirty="0">
                <a:solidFill>
                  <a:srgbClr val="FFFFFF"/>
                </a:solidFill>
                <a:latin typeface="Meiryo" charset="-128"/>
                <a:ea typeface="Meiryo" charset="-128"/>
                <a:cs typeface="Meiryo" charset="-128"/>
              </a:rPr>
              <a:t>質問応答・判例検索</a:t>
            </a:r>
            <a:r>
              <a:rPr kumimoji="1" lang="ja-JP" altLang="en-US" sz="1200" dirty="0">
                <a:solidFill>
                  <a:srgbClr val="FFFFFF"/>
                </a:solidFill>
                <a:latin typeface="Meiryo" charset="-128"/>
                <a:ea typeface="Meiryo" charset="-128"/>
                <a:cs typeface="Meiryo" charset="-128"/>
              </a:rPr>
              <a:t>など</a:t>
            </a:r>
          </a:p>
        </p:txBody>
      </p:sp>
      <p:sp>
        <p:nvSpPr>
          <p:cNvPr id="77" name="テキスト ボックス 76"/>
          <p:cNvSpPr txBox="1"/>
          <p:nvPr/>
        </p:nvSpPr>
        <p:spPr>
          <a:xfrm>
            <a:off x="1265179" y="2112947"/>
            <a:ext cx="2339102" cy="830997"/>
          </a:xfrm>
          <a:prstGeom prst="rect">
            <a:avLst/>
          </a:prstGeom>
          <a:noFill/>
        </p:spPr>
        <p:txBody>
          <a:bodyPr wrap="none" rtlCol="0">
            <a:spAutoFit/>
          </a:bodyPr>
          <a:lstStyle/>
          <a:p>
            <a:r>
              <a:rPr kumimoji="1" lang="ja-JP" altLang="en-US" sz="2400" dirty="0">
                <a:solidFill>
                  <a:schemeClr val="accent6">
                    <a:lumMod val="75000"/>
                  </a:schemeClr>
                </a:solidFill>
                <a:latin typeface="Meiryo" charset="-128"/>
                <a:ea typeface="Meiryo" charset="-128"/>
                <a:cs typeface="Meiryo" charset="-128"/>
              </a:rPr>
              <a:t>知的作業の支援</a:t>
            </a:r>
            <a:endParaRPr kumimoji="1" lang="en-US" altLang="ja-JP" sz="2400" dirty="0">
              <a:solidFill>
                <a:schemeClr val="accent6">
                  <a:lumMod val="75000"/>
                </a:schemeClr>
              </a:solidFill>
              <a:latin typeface="Meiryo" charset="-128"/>
              <a:ea typeface="Meiryo" charset="-128"/>
              <a:cs typeface="Meiryo" charset="-128"/>
            </a:endParaRPr>
          </a:p>
          <a:p>
            <a:r>
              <a:rPr lang="ja-JP" altLang="en-US" sz="2400" dirty="0">
                <a:solidFill>
                  <a:schemeClr val="accent6">
                    <a:lumMod val="75000"/>
                  </a:schemeClr>
                </a:solidFill>
                <a:latin typeface="Meiryo" charset="-128"/>
                <a:ea typeface="Meiryo" charset="-128"/>
                <a:cs typeface="Meiryo" charset="-128"/>
              </a:rPr>
              <a:t>知的能力の拡張</a:t>
            </a:r>
            <a:endParaRPr kumimoji="1" lang="ja-JP" altLang="en-US" sz="2400" dirty="0">
              <a:solidFill>
                <a:schemeClr val="accent6">
                  <a:lumMod val="75000"/>
                </a:schemeClr>
              </a:solidFill>
              <a:latin typeface="Meiryo" charset="-128"/>
              <a:ea typeface="Meiryo" charset="-128"/>
              <a:cs typeface="Meiryo" charset="-128"/>
            </a:endParaRPr>
          </a:p>
        </p:txBody>
      </p:sp>
      <p:sp>
        <p:nvSpPr>
          <p:cNvPr id="78" name="テキスト ボックス 77"/>
          <p:cNvSpPr txBox="1"/>
          <p:nvPr/>
        </p:nvSpPr>
        <p:spPr>
          <a:xfrm>
            <a:off x="5525373" y="5445224"/>
            <a:ext cx="2646878" cy="461665"/>
          </a:xfrm>
          <a:prstGeom prst="rect">
            <a:avLst/>
          </a:prstGeom>
          <a:noFill/>
        </p:spPr>
        <p:txBody>
          <a:bodyPr wrap="none" rtlCol="0">
            <a:spAutoFit/>
          </a:bodyPr>
          <a:lstStyle/>
          <a:p>
            <a:r>
              <a:rPr kumimoji="1" lang="ja-JP" altLang="en-US" sz="2400" dirty="0">
                <a:solidFill>
                  <a:srgbClr val="0432FF"/>
                </a:solidFill>
                <a:latin typeface="Meiryo" charset="-128"/>
                <a:ea typeface="Meiryo" charset="-128"/>
                <a:cs typeface="Meiryo" charset="-128"/>
              </a:rPr>
              <a:t>知的</a:t>
            </a:r>
            <a:r>
              <a:rPr kumimoji="1" lang="ja-JP" altLang="en-US" sz="2400">
                <a:solidFill>
                  <a:srgbClr val="0432FF"/>
                </a:solidFill>
                <a:latin typeface="Meiryo" charset="-128"/>
                <a:ea typeface="Meiryo" charset="-128"/>
                <a:cs typeface="Meiryo" charset="-128"/>
              </a:rPr>
              <a:t>作業の自律化</a:t>
            </a:r>
            <a:endParaRPr kumimoji="1" lang="ja-JP" altLang="en-US" sz="2400" dirty="0">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39202812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a:extLst>
              <a:ext uri="{FF2B5EF4-FFF2-40B4-BE49-F238E27FC236}">
                <a16:creationId xmlns:a16="http://schemas.microsoft.com/office/drawing/2014/main" id="{91A26C41-E344-C240-97E0-CAC6FEE61F4B}"/>
              </a:ext>
            </a:extLst>
          </p:cNvPr>
          <p:cNvSpPr/>
          <p:nvPr/>
        </p:nvSpPr>
        <p:spPr>
          <a:xfrm>
            <a:off x="191437" y="878966"/>
            <a:ext cx="8780202" cy="2778634"/>
          </a:xfrm>
          <a:prstGeom prst="rect">
            <a:avLst/>
          </a:prstGeom>
          <a:solidFill>
            <a:srgbClr val="0070C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44" name="正方形/長方形 43">
            <a:extLst>
              <a:ext uri="{FF2B5EF4-FFF2-40B4-BE49-F238E27FC236}">
                <a16:creationId xmlns:a16="http://schemas.microsoft.com/office/drawing/2014/main" id="{0A8578C6-C19D-4543-B166-196C6A6D742C}"/>
              </a:ext>
            </a:extLst>
          </p:cNvPr>
          <p:cNvSpPr/>
          <p:nvPr/>
        </p:nvSpPr>
        <p:spPr>
          <a:xfrm>
            <a:off x="195645" y="3657599"/>
            <a:ext cx="4387997" cy="2778634"/>
          </a:xfrm>
          <a:prstGeom prst="rect">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45" name="正方形/長方形 44">
            <a:extLst>
              <a:ext uri="{FF2B5EF4-FFF2-40B4-BE49-F238E27FC236}">
                <a16:creationId xmlns:a16="http://schemas.microsoft.com/office/drawing/2014/main" id="{10C01212-7526-A948-9AEF-BA03FFDA454A}"/>
              </a:ext>
            </a:extLst>
          </p:cNvPr>
          <p:cNvSpPr/>
          <p:nvPr/>
        </p:nvSpPr>
        <p:spPr>
          <a:xfrm>
            <a:off x="4583642" y="3657599"/>
            <a:ext cx="4387997" cy="2778634"/>
          </a:xfrm>
          <a:prstGeom prst="rect">
            <a:avLst/>
          </a:prstGeom>
          <a:solidFill>
            <a:srgbClr val="C0504D"/>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DC8D3551-FB92-C04B-BEB3-CFE8122E17F8}"/>
              </a:ext>
            </a:extLst>
          </p:cNvPr>
          <p:cNvSpPr>
            <a:spLocks noGrp="1"/>
          </p:cNvSpPr>
          <p:nvPr>
            <p:ph type="title"/>
          </p:nvPr>
        </p:nvSpPr>
        <p:spPr/>
        <p:txBody>
          <a:bodyPr/>
          <a:lstStyle/>
          <a:p>
            <a:r>
              <a:rPr kumimoji="1" lang="en-US" altLang="ja-JP" dirty="0"/>
              <a:t>AI</a:t>
            </a:r>
            <a:r>
              <a:rPr kumimoji="1" lang="ja-JP" altLang="en-US"/>
              <a:t>の役割と人間の関係</a:t>
            </a:r>
          </a:p>
        </p:txBody>
      </p:sp>
      <p:sp>
        <p:nvSpPr>
          <p:cNvPr id="18" name="テキスト ボックス 17">
            <a:extLst>
              <a:ext uri="{FF2B5EF4-FFF2-40B4-BE49-F238E27FC236}">
                <a16:creationId xmlns:a16="http://schemas.microsoft.com/office/drawing/2014/main" id="{B8ADB7C5-4DEC-874A-8D06-220B502168EA}"/>
              </a:ext>
            </a:extLst>
          </p:cNvPr>
          <p:cNvSpPr txBox="1"/>
          <p:nvPr/>
        </p:nvSpPr>
        <p:spPr>
          <a:xfrm>
            <a:off x="3556337" y="1059374"/>
            <a:ext cx="2031325"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多様性の拡大</a:t>
            </a:r>
          </a:p>
        </p:txBody>
      </p:sp>
      <p:sp>
        <p:nvSpPr>
          <p:cNvPr id="19" name="テキスト ボックス 18">
            <a:extLst>
              <a:ext uri="{FF2B5EF4-FFF2-40B4-BE49-F238E27FC236}">
                <a16:creationId xmlns:a16="http://schemas.microsoft.com/office/drawing/2014/main" id="{2046A7DB-008C-BD40-A9C9-17B888555643}"/>
              </a:ext>
            </a:extLst>
          </p:cNvPr>
          <p:cNvSpPr txBox="1"/>
          <p:nvPr/>
        </p:nvSpPr>
        <p:spPr>
          <a:xfrm>
            <a:off x="376061" y="3801187"/>
            <a:ext cx="2031325" cy="830997"/>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知的単純労働</a:t>
            </a:r>
            <a:endParaRPr kumimoji="1" lang="en-US" altLang="ja-JP" sz="2400" b="1" dirty="0">
              <a:solidFill>
                <a:schemeClr val="bg1"/>
              </a:solidFill>
              <a:latin typeface="Meiryo" panose="020B0604030504040204" pitchFamily="34" charset="-128"/>
              <a:ea typeface="Meiryo" panose="020B0604030504040204" pitchFamily="34" charset="-128"/>
            </a:endParaRPr>
          </a:p>
          <a:p>
            <a:r>
              <a:rPr kumimoji="1" lang="ja-JP" altLang="en-US" sz="2400" b="1">
                <a:solidFill>
                  <a:schemeClr val="bg1"/>
                </a:solidFill>
                <a:latin typeface="Meiryo" panose="020B0604030504040204" pitchFamily="34" charset="-128"/>
                <a:ea typeface="Meiryo" panose="020B0604030504040204" pitchFamily="34" charset="-128"/>
              </a:rPr>
              <a:t>からの解放</a:t>
            </a:r>
          </a:p>
        </p:txBody>
      </p:sp>
      <p:sp>
        <p:nvSpPr>
          <p:cNvPr id="20" name="テキスト ボックス 19">
            <a:extLst>
              <a:ext uri="{FF2B5EF4-FFF2-40B4-BE49-F238E27FC236}">
                <a16:creationId xmlns:a16="http://schemas.microsoft.com/office/drawing/2014/main" id="{4C13C141-78F9-744E-8CBD-969C187DEEFA}"/>
              </a:ext>
            </a:extLst>
          </p:cNvPr>
          <p:cNvSpPr txBox="1"/>
          <p:nvPr/>
        </p:nvSpPr>
        <p:spPr>
          <a:xfrm>
            <a:off x="6139573" y="3800420"/>
            <a:ext cx="2646878" cy="830997"/>
          </a:xfrm>
          <a:prstGeom prst="rect">
            <a:avLst/>
          </a:prstGeom>
          <a:noFill/>
        </p:spPr>
        <p:txBody>
          <a:bodyPr wrap="none" rtlCol="0">
            <a:spAutoFit/>
          </a:bodyPr>
          <a:lstStyle/>
          <a:p>
            <a:pPr algn="r"/>
            <a:r>
              <a:rPr kumimoji="1" lang="ja-JP" altLang="en-US" sz="2400" b="1">
                <a:solidFill>
                  <a:schemeClr val="bg1"/>
                </a:solidFill>
                <a:latin typeface="Meiryo" panose="020B0604030504040204" pitchFamily="34" charset="-128"/>
                <a:ea typeface="Meiryo" panose="020B0604030504040204" pitchFamily="34" charset="-128"/>
              </a:rPr>
              <a:t>複雑な業務の</a:t>
            </a:r>
            <a:endParaRPr kumimoji="1" lang="en-US" altLang="ja-JP" sz="2400" b="1" dirty="0">
              <a:solidFill>
                <a:schemeClr val="bg1"/>
              </a:solidFill>
              <a:latin typeface="Meiryo" panose="020B0604030504040204" pitchFamily="34" charset="-128"/>
              <a:ea typeface="Meiryo" panose="020B0604030504040204" pitchFamily="34" charset="-128"/>
            </a:endParaRPr>
          </a:p>
          <a:p>
            <a:pPr algn="r"/>
            <a:r>
              <a:rPr kumimoji="1" lang="ja-JP" altLang="en-US" sz="2400" b="1">
                <a:solidFill>
                  <a:schemeClr val="bg1"/>
                </a:solidFill>
                <a:latin typeface="Meiryo" panose="020B0604030504040204" pitchFamily="34" charset="-128"/>
                <a:ea typeface="Meiryo" panose="020B0604030504040204" pitchFamily="34" charset="-128"/>
              </a:rPr>
              <a:t>効率と品質の向上</a:t>
            </a:r>
          </a:p>
        </p:txBody>
      </p:sp>
      <p:sp>
        <p:nvSpPr>
          <p:cNvPr id="21" name="テキスト ボックス 20">
            <a:extLst>
              <a:ext uri="{FF2B5EF4-FFF2-40B4-BE49-F238E27FC236}">
                <a16:creationId xmlns:a16="http://schemas.microsoft.com/office/drawing/2014/main" id="{4F803C15-7CFE-7541-86EC-6A68F35375A4}"/>
              </a:ext>
            </a:extLst>
          </p:cNvPr>
          <p:cNvSpPr txBox="1"/>
          <p:nvPr/>
        </p:nvSpPr>
        <p:spPr>
          <a:xfrm>
            <a:off x="344786" y="1559970"/>
            <a:ext cx="3467616" cy="584775"/>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自分とは異なる能力やスキルを</a:t>
            </a:r>
            <a:endParaRPr kumimoji="1" lang="en-US" altLang="ja-JP" sz="1600" b="1" dirty="0">
              <a:solidFill>
                <a:schemeClr val="bg1"/>
              </a:solidFill>
              <a:latin typeface="Meiryo" panose="020B0604030504040204" pitchFamily="34" charset="-128"/>
              <a:ea typeface="Meiryo" panose="020B0604030504040204" pitchFamily="34" charset="-128"/>
            </a:endParaRPr>
          </a:p>
          <a:p>
            <a:r>
              <a:rPr kumimoji="1" lang="ja-JP" altLang="en-US" sz="1600" b="1">
                <a:solidFill>
                  <a:schemeClr val="bg1"/>
                </a:solidFill>
                <a:latin typeface="Meiryo" panose="020B0604030504040204" pitchFamily="34" charset="-128"/>
                <a:ea typeface="Meiryo" panose="020B0604030504040204" pitchFamily="34" charset="-128"/>
              </a:rPr>
              <a:t>持つものとの協力で問題を解決する</a:t>
            </a:r>
          </a:p>
        </p:txBody>
      </p:sp>
      <p:sp>
        <p:nvSpPr>
          <p:cNvPr id="29" name="テキスト ボックス 28">
            <a:extLst>
              <a:ext uri="{FF2B5EF4-FFF2-40B4-BE49-F238E27FC236}">
                <a16:creationId xmlns:a16="http://schemas.microsoft.com/office/drawing/2014/main" id="{97D3C082-D2C2-5B42-B39E-B5F139A32335}"/>
              </a:ext>
            </a:extLst>
          </p:cNvPr>
          <p:cNvSpPr txBox="1"/>
          <p:nvPr/>
        </p:nvSpPr>
        <p:spPr>
          <a:xfrm>
            <a:off x="376060" y="5686646"/>
            <a:ext cx="1649619" cy="584775"/>
          </a:xfrm>
          <a:prstGeom prst="rect">
            <a:avLst/>
          </a:prstGeom>
          <a:noFill/>
        </p:spPr>
        <p:txBody>
          <a:bodyPr wrap="none" rtlCol="0">
            <a:spAutoFit/>
          </a:bodyPr>
          <a:lstStyle/>
          <a:p>
            <a:r>
              <a:rPr lang="en-US" altLang="ja-JP" sz="1600" dirty="0">
                <a:solidFill>
                  <a:schemeClr val="bg1"/>
                </a:solidFill>
                <a:latin typeface="Meiryo" panose="020B0604030504040204" pitchFamily="34" charset="-128"/>
                <a:ea typeface="Meiryo" panose="020B0604030504040204" pitchFamily="34" charset="-128"/>
              </a:rPr>
              <a:t>Web</a:t>
            </a:r>
            <a:r>
              <a:rPr kumimoji="1" lang="ja-JP" altLang="en-US" sz="1600">
                <a:solidFill>
                  <a:schemeClr val="bg1"/>
                </a:solidFill>
                <a:latin typeface="Meiryo" panose="020B0604030504040204" pitchFamily="34" charset="-128"/>
                <a:ea typeface="Meiryo" panose="020B0604030504040204" pitchFamily="34" charset="-128"/>
              </a:rPr>
              <a:t>情報の収集</a:t>
            </a:r>
            <a:endParaRPr kumimoji="1" lang="en-US" altLang="ja-JP" sz="1600" dirty="0">
              <a:solidFill>
                <a:schemeClr val="bg1"/>
              </a:solidFill>
              <a:latin typeface="Meiryo" panose="020B0604030504040204" pitchFamily="34" charset="-128"/>
              <a:ea typeface="Meiryo" panose="020B0604030504040204" pitchFamily="34" charset="-128"/>
            </a:endParaRPr>
          </a:p>
          <a:p>
            <a:r>
              <a:rPr lang="ja-JP" altLang="en-US" sz="1600">
                <a:solidFill>
                  <a:schemeClr val="bg1"/>
                </a:solidFill>
                <a:latin typeface="Meiryo" panose="020B0604030504040204" pitchFamily="34" charset="-128"/>
                <a:ea typeface="Meiryo" panose="020B0604030504040204" pitchFamily="34" charset="-128"/>
              </a:rPr>
              <a:t>提携記事の作成</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8A2C32C2-888B-5147-9754-18B0A83262DB}"/>
              </a:ext>
            </a:extLst>
          </p:cNvPr>
          <p:cNvSpPr txBox="1"/>
          <p:nvPr/>
        </p:nvSpPr>
        <p:spPr>
          <a:xfrm>
            <a:off x="376060" y="4759199"/>
            <a:ext cx="2031325" cy="830997"/>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勤怠管理</a:t>
            </a:r>
            <a:endParaRPr kumimoji="1" lang="en-US" altLang="ja-JP" sz="1600" dirty="0">
              <a:solidFill>
                <a:schemeClr val="bg1"/>
              </a:solidFill>
              <a:latin typeface="Meiryo" panose="020B0604030504040204" pitchFamily="34" charset="-128"/>
              <a:ea typeface="Meiryo" panose="020B0604030504040204" pitchFamily="34" charset="-128"/>
            </a:endParaRPr>
          </a:p>
          <a:p>
            <a:r>
              <a:rPr lang="ja-JP" altLang="en-US" sz="1600">
                <a:solidFill>
                  <a:schemeClr val="bg1"/>
                </a:solidFill>
                <a:latin typeface="Meiryo" panose="020B0604030504040204" pitchFamily="34" charset="-128"/>
                <a:ea typeface="Meiryo" panose="020B0604030504040204" pitchFamily="34" charset="-128"/>
              </a:rPr>
              <a:t>書類作成</a:t>
            </a:r>
            <a:endParaRPr lang="en-US" altLang="ja-JP" sz="1600" dirty="0">
              <a:solidFill>
                <a:schemeClr val="bg1"/>
              </a:solidFill>
              <a:latin typeface="Meiryo" panose="020B0604030504040204" pitchFamily="34" charset="-128"/>
              <a:ea typeface="Meiryo" panose="020B0604030504040204" pitchFamily="34" charset="-128"/>
            </a:endParaRPr>
          </a:p>
          <a:p>
            <a:r>
              <a:rPr kumimoji="1" lang="ja-JP" altLang="en-US" sz="1600">
                <a:solidFill>
                  <a:schemeClr val="bg1"/>
                </a:solidFill>
                <a:latin typeface="Meiryo" panose="020B0604030504040204" pitchFamily="34" charset="-128"/>
                <a:ea typeface="Meiryo" panose="020B0604030504040204" pitchFamily="34" charset="-128"/>
              </a:rPr>
              <a:t>工事現場の進捗管理</a:t>
            </a:r>
          </a:p>
        </p:txBody>
      </p:sp>
      <p:sp>
        <p:nvSpPr>
          <p:cNvPr id="31" name="テキスト ボックス 30">
            <a:extLst>
              <a:ext uri="{FF2B5EF4-FFF2-40B4-BE49-F238E27FC236}">
                <a16:creationId xmlns:a16="http://schemas.microsoft.com/office/drawing/2014/main" id="{FCF9BC13-F865-2C41-BFE3-C8F7AEBDB8EE}"/>
              </a:ext>
            </a:extLst>
          </p:cNvPr>
          <p:cNvSpPr txBox="1"/>
          <p:nvPr/>
        </p:nvSpPr>
        <p:spPr>
          <a:xfrm>
            <a:off x="2966075" y="5005421"/>
            <a:ext cx="1210588" cy="584775"/>
          </a:xfrm>
          <a:prstGeom prst="rect">
            <a:avLst/>
          </a:prstGeom>
          <a:noFill/>
        </p:spPr>
        <p:txBody>
          <a:bodyPr wrap="none" rtlCol="0">
            <a:spAutoFit/>
          </a:bodyPr>
          <a:lstStyle/>
          <a:p>
            <a:r>
              <a:rPr lang="ja-JP" altLang="en-US" sz="1600">
                <a:solidFill>
                  <a:schemeClr val="bg1"/>
                </a:solidFill>
                <a:latin typeface="Meiryo" panose="020B0604030504040204" pitchFamily="34" charset="-128"/>
                <a:ea typeface="Meiryo" panose="020B0604030504040204" pitchFamily="34" charset="-128"/>
              </a:rPr>
              <a:t>施設の警備</a:t>
            </a:r>
            <a:endParaRPr lang="en-US" altLang="ja-JP" sz="1600" dirty="0">
              <a:solidFill>
                <a:schemeClr val="bg1"/>
              </a:solidFill>
              <a:latin typeface="Meiryo" panose="020B0604030504040204" pitchFamily="34" charset="-128"/>
              <a:ea typeface="Meiryo" panose="020B0604030504040204" pitchFamily="34" charset="-128"/>
            </a:endParaRPr>
          </a:p>
          <a:p>
            <a:r>
              <a:rPr kumimoji="1" lang="ja-JP" altLang="en-US" sz="1600">
                <a:solidFill>
                  <a:schemeClr val="bg1"/>
                </a:solidFill>
                <a:latin typeface="Meiryo" panose="020B0604030504040204" pitchFamily="34" charset="-128"/>
                <a:ea typeface="Meiryo" panose="020B0604030504040204" pitchFamily="34" charset="-128"/>
              </a:rPr>
              <a:t>防犯や防火</a:t>
            </a:r>
          </a:p>
        </p:txBody>
      </p:sp>
      <p:sp>
        <p:nvSpPr>
          <p:cNvPr id="32" name="テキスト ボックス 31">
            <a:extLst>
              <a:ext uri="{FF2B5EF4-FFF2-40B4-BE49-F238E27FC236}">
                <a16:creationId xmlns:a16="http://schemas.microsoft.com/office/drawing/2014/main" id="{080AC2BC-4EF2-624C-9F58-B3346A942AA0}"/>
              </a:ext>
            </a:extLst>
          </p:cNvPr>
          <p:cNvSpPr txBox="1"/>
          <p:nvPr/>
        </p:nvSpPr>
        <p:spPr>
          <a:xfrm>
            <a:off x="6973072" y="5935994"/>
            <a:ext cx="1826141" cy="338554"/>
          </a:xfrm>
          <a:prstGeom prst="rect">
            <a:avLst/>
          </a:prstGeom>
          <a:noFill/>
        </p:spPr>
        <p:txBody>
          <a:bodyPr wrap="none" rtlCol="0">
            <a:spAutoFit/>
          </a:bodyPr>
          <a:lstStyle/>
          <a:p>
            <a:pPr algn="r"/>
            <a:r>
              <a:rPr lang="ja-JP" altLang="en-US" sz="1600">
                <a:solidFill>
                  <a:schemeClr val="bg1"/>
                </a:solidFill>
                <a:latin typeface="Meiryo" panose="020B0604030504040204" pitchFamily="34" charset="-128"/>
                <a:ea typeface="Meiryo" panose="020B0604030504040204" pitchFamily="34" charset="-128"/>
              </a:rPr>
              <a:t>ケアプランの作成</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0F44CF63-C3D5-C640-9ED1-9823EE1B07B6}"/>
              </a:ext>
            </a:extLst>
          </p:cNvPr>
          <p:cNvSpPr txBox="1"/>
          <p:nvPr/>
        </p:nvSpPr>
        <p:spPr>
          <a:xfrm>
            <a:off x="6562703" y="4759199"/>
            <a:ext cx="2236510" cy="584775"/>
          </a:xfrm>
          <a:prstGeom prst="rect">
            <a:avLst/>
          </a:prstGeom>
          <a:noFill/>
        </p:spPr>
        <p:txBody>
          <a:bodyPr wrap="none" rtlCol="0">
            <a:spAutoFit/>
          </a:bodyPr>
          <a:lstStyle/>
          <a:p>
            <a:pPr algn="r"/>
            <a:r>
              <a:rPr lang="ja-JP" altLang="en-US" sz="1600">
                <a:solidFill>
                  <a:schemeClr val="bg1"/>
                </a:solidFill>
                <a:latin typeface="Meiryo" panose="020B0604030504040204" pitchFamily="34" charset="-128"/>
                <a:ea typeface="Meiryo" panose="020B0604030504040204" pitchFamily="34" charset="-128"/>
              </a:rPr>
              <a:t>財務情報の収集と分析</a:t>
            </a:r>
            <a:endParaRPr lang="en-US" altLang="ja-JP" sz="1600" dirty="0">
              <a:solidFill>
                <a:schemeClr val="bg1"/>
              </a:solidFill>
              <a:latin typeface="Meiryo" panose="020B0604030504040204" pitchFamily="34" charset="-128"/>
              <a:ea typeface="Meiryo" panose="020B0604030504040204" pitchFamily="34" charset="-128"/>
            </a:endParaRPr>
          </a:p>
          <a:p>
            <a:pPr algn="r"/>
            <a:r>
              <a:rPr lang="ja-JP" altLang="en-US" sz="1600">
                <a:solidFill>
                  <a:schemeClr val="bg1"/>
                </a:solidFill>
                <a:latin typeface="Meiryo" panose="020B0604030504040204" pitchFamily="34" charset="-128"/>
                <a:ea typeface="Meiryo" panose="020B0604030504040204" pitchFamily="34" charset="-128"/>
              </a:rPr>
              <a:t>報告書の作成</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9617A420-7BF8-E644-87D1-4B3E19D02EF7}"/>
              </a:ext>
            </a:extLst>
          </p:cNvPr>
          <p:cNvSpPr txBox="1"/>
          <p:nvPr/>
        </p:nvSpPr>
        <p:spPr>
          <a:xfrm>
            <a:off x="4725148" y="5018812"/>
            <a:ext cx="1620957" cy="584775"/>
          </a:xfrm>
          <a:prstGeom prst="rect">
            <a:avLst/>
          </a:prstGeom>
          <a:noFill/>
        </p:spPr>
        <p:txBody>
          <a:bodyPr wrap="none" rtlCol="0">
            <a:spAutoFit/>
          </a:bodyPr>
          <a:lstStyle/>
          <a:p>
            <a:pPr algn="r"/>
            <a:r>
              <a:rPr lang="ja-JP" altLang="en-US" sz="1600">
                <a:solidFill>
                  <a:schemeClr val="bg1"/>
                </a:solidFill>
                <a:latin typeface="Meiryo" panose="020B0604030504040204" pitchFamily="34" charset="-128"/>
                <a:ea typeface="Meiryo" panose="020B0604030504040204" pitchFamily="34" charset="-128"/>
              </a:rPr>
              <a:t>治療方針の策定</a:t>
            </a:r>
            <a:endParaRPr lang="en-US" altLang="ja-JP" sz="1600" dirty="0">
              <a:solidFill>
                <a:schemeClr val="bg1"/>
              </a:solidFill>
              <a:latin typeface="Meiryo" panose="020B0604030504040204" pitchFamily="34" charset="-128"/>
              <a:ea typeface="Meiryo" panose="020B0604030504040204" pitchFamily="34" charset="-128"/>
            </a:endParaRPr>
          </a:p>
          <a:p>
            <a:pPr algn="r"/>
            <a:r>
              <a:rPr lang="ja-JP" altLang="en-US" sz="1600">
                <a:solidFill>
                  <a:schemeClr val="bg1"/>
                </a:solidFill>
                <a:latin typeface="Meiryo" panose="020B0604030504040204" pitchFamily="34" charset="-128"/>
                <a:ea typeface="Meiryo" panose="020B0604030504040204" pitchFamily="34" charset="-128"/>
              </a:rPr>
              <a:t>カルテの作成</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F0D7E450-0985-D049-952B-A18C9D25C1FC}"/>
              </a:ext>
            </a:extLst>
          </p:cNvPr>
          <p:cNvSpPr txBox="1"/>
          <p:nvPr/>
        </p:nvSpPr>
        <p:spPr>
          <a:xfrm>
            <a:off x="5536718" y="1559970"/>
            <a:ext cx="3262495" cy="584775"/>
          </a:xfrm>
          <a:prstGeom prst="rect">
            <a:avLst/>
          </a:prstGeom>
          <a:noFill/>
        </p:spPr>
        <p:txBody>
          <a:bodyPr wrap="none" rtlCol="0">
            <a:spAutoFit/>
          </a:bodyPr>
          <a:lstStyle/>
          <a:p>
            <a:pPr algn="r"/>
            <a:r>
              <a:rPr kumimoji="1" lang="ja-JP" altLang="en-US" sz="1600" b="1">
                <a:solidFill>
                  <a:schemeClr val="bg1"/>
                </a:solidFill>
                <a:latin typeface="Meiryo" panose="020B0604030504040204" pitchFamily="34" charset="-128"/>
                <a:ea typeface="Meiryo" panose="020B0604030504040204" pitchFamily="34" charset="-128"/>
              </a:rPr>
              <a:t>自分とは異なる視点や洞察を得て</a:t>
            </a:r>
            <a:endParaRPr kumimoji="1" lang="en-US" altLang="ja-JP" sz="1600" b="1" dirty="0">
              <a:solidFill>
                <a:schemeClr val="bg1"/>
              </a:solidFill>
              <a:latin typeface="Meiryo" panose="020B0604030504040204" pitchFamily="34" charset="-128"/>
              <a:ea typeface="Meiryo" panose="020B0604030504040204" pitchFamily="34" charset="-128"/>
            </a:endParaRPr>
          </a:p>
          <a:p>
            <a:pPr algn="r"/>
            <a:r>
              <a:rPr lang="ja-JP" altLang="en-US" sz="1600" b="1">
                <a:solidFill>
                  <a:schemeClr val="bg1"/>
                </a:solidFill>
                <a:latin typeface="Meiryo" panose="020B0604030504040204" pitchFamily="34" charset="-128"/>
                <a:ea typeface="Meiryo" panose="020B0604030504040204" pitchFamily="34" charset="-128"/>
              </a:rPr>
              <a:t>イノベーションを生みだす</a:t>
            </a:r>
            <a:endParaRPr kumimoji="1" lang="ja-JP" altLang="en-US" sz="1600" b="1">
              <a:solidFill>
                <a:schemeClr val="bg1"/>
              </a:solidFill>
              <a:latin typeface="Meiryo" panose="020B0604030504040204" pitchFamily="34" charset="-128"/>
              <a:ea typeface="Meiryo" panose="020B0604030504040204" pitchFamily="34" charset="-128"/>
            </a:endParaRPr>
          </a:p>
        </p:txBody>
      </p:sp>
      <p:sp>
        <p:nvSpPr>
          <p:cNvPr id="38" name="正方形/長方形 37">
            <a:extLst>
              <a:ext uri="{FF2B5EF4-FFF2-40B4-BE49-F238E27FC236}">
                <a16:creationId xmlns:a16="http://schemas.microsoft.com/office/drawing/2014/main" id="{37A1CE9E-B72C-B84B-9895-338E5B258128}"/>
              </a:ext>
            </a:extLst>
          </p:cNvPr>
          <p:cNvSpPr/>
          <p:nvPr/>
        </p:nvSpPr>
        <p:spPr>
          <a:xfrm>
            <a:off x="2966075" y="5693739"/>
            <a:ext cx="1210588" cy="584775"/>
          </a:xfrm>
          <a:prstGeom prst="rect">
            <a:avLst/>
          </a:prstGeom>
        </p:spPr>
        <p:txBody>
          <a:bodyPr wrap="none">
            <a:spAutoFit/>
          </a:bodyPr>
          <a:lstStyle/>
          <a:p>
            <a:r>
              <a:rPr lang="ja-JP" altLang="en-US" sz="1600">
                <a:solidFill>
                  <a:schemeClr val="bg1"/>
                </a:solidFill>
                <a:latin typeface="Meiryo" panose="020B0604030504040204" pitchFamily="34" charset="-128"/>
                <a:ea typeface="Meiryo" panose="020B0604030504040204" pitchFamily="34" charset="-128"/>
              </a:rPr>
              <a:t>通訳や翻訳</a:t>
            </a:r>
            <a:endParaRPr lang="en-US" altLang="ja-JP" sz="1600" dirty="0">
              <a:solidFill>
                <a:schemeClr val="bg1"/>
              </a:solidFill>
              <a:latin typeface="Meiryo" panose="020B0604030504040204" pitchFamily="34" charset="-128"/>
              <a:ea typeface="Meiryo" panose="020B0604030504040204" pitchFamily="34" charset="-128"/>
            </a:endParaRPr>
          </a:p>
          <a:p>
            <a:r>
              <a:rPr lang="ja-JP" altLang="en-US" sz="1600">
                <a:solidFill>
                  <a:schemeClr val="bg1"/>
                </a:solidFill>
                <a:latin typeface="Meiryo" panose="020B0604030504040204" pitchFamily="34" charset="-128"/>
                <a:ea typeface="Meiryo" panose="020B0604030504040204" pitchFamily="34" charset="-128"/>
              </a:rPr>
              <a:t>判例検索</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39" name="正方形/長方形 38">
            <a:extLst>
              <a:ext uri="{FF2B5EF4-FFF2-40B4-BE49-F238E27FC236}">
                <a16:creationId xmlns:a16="http://schemas.microsoft.com/office/drawing/2014/main" id="{C8CBDF7F-ADAA-2A4D-ADDC-A7776E3D8EEE}"/>
              </a:ext>
            </a:extLst>
          </p:cNvPr>
          <p:cNvSpPr/>
          <p:nvPr/>
        </p:nvSpPr>
        <p:spPr>
          <a:xfrm>
            <a:off x="3166623" y="4270217"/>
            <a:ext cx="1005403" cy="584775"/>
          </a:xfrm>
          <a:prstGeom prst="rect">
            <a:avLst/>
          </a:prstGeom>
        </p:spPr>
        <p:txBody>
          <a:bodyPr wrap="none">
            <a:spAutoFit/>
          </a:bodyPr>
          <a:lstStyle/>
          <a:p>
            <a:r>
              <a:rPr lang="ja-JP" altLang="en-US" sz="1600">
                <a:solidFill>
                  <a:schemeClr val="bg1"/>
                </a:solidFill>
                <a:latin typeface="Meiryo" panose="020B0604030504040204" pitchFamily="34" charset="-128"/>
                <a:ea typeface="Meiryo" panose="020B0604030504040204" pitchFamily="34" charset="-128"/>
              </a:rPr>
              <a:t>自動運転</a:t>
            </a:r>
            <a:endParaRPr lang="en-US" altLang="ja-JP" sz="1600" dirty="0">
              <a:solidFill>
                <a:schemeClr val="bg1"/>
              </a:solidFill>
              <a:latin typeface="Meiryo" panose="020B0604030504040204" pitchFamily="34" charset="-128"/>
              <a:ea typeface="Meiryo" panose="020B0604030504040204" pitchFamily="34" charset="-128"/>
            </a:endParaRPr>
          </a:p>
          <a:p>
            <a:r>
              <a:rPr lang="ja-JP" altLang="en-US" sz="1600">
                <a:solidFill>
                  <a:schemeClr val="bg1"/>
                </a:solidFill>
                <a:latin typeface="Meiryo" panose="020B0604030504040204" pitchFamily="34" charset="-128"/>
                <a:ea typeface="Meiryo" panose="020B0604030504040204" pitchFamily="34" charset="-128"/>
              </a:rPr>
              <a:t>機器制御</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85194656-01B7-F442-AA7F-7561CF2787AA}"/>
              </a:ext>
            </a:extLst>
          </p:cNvPr>
          <p:cNvSpPr txBox="1"/>
          <p:nvPr/>
        </p:nvSpPr>
        <p:spPr>
          <a:xfrm>
            <a:off x="4725148" y="5939960"/>
            <a:ext cx="1826141" cy="338554"/>
          </a:xfrm>
          <a:prstGeom prst="rect">
            <a:avLst/>
          </a:prstGeom>
          <a:noFill/>
        </p:spPr>
        <p:txBody>
          <a:bodyPr wrap="none" rtlCol="0">
            <a:spAutoFit/>
          </a:bodyPr>
          <a:lstStyle/>
          <a:p>
            <a:pPr algn="r"/>
            <a:r>
              <a:rPr lang="ja-JP" altLang="en-US" sz="1600">
                <a:solidFill>
                  <a:schemeClr val="bg1"/>
                </a:solidFill>
                <a:latin typeface="Meiryo" panose="020B0604030504040204" pitchFamily="34" charset="-128"/>
                <a:ea typeface="Meiryo" panose="020B0604030504040204" pitchFamily="34" charset="-128"/>
              </a:rPr>
              <a:t>商品プランの提案</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9B158F6B-78AE-F140-9484-D0060D86B713}"/>
              </a:ext>
            </a:extLst>
          </p:cNvPr>
          <p:cNvSpPr txBox="1"/>
          <p:nvPr/>
        </p:nvSpPr>
        <p:spPr>
          <a:xfrm>
            <a:off x="7568502" y="5434310"/>
            <a:ext cx="1210588" cy="338554"/>
          </a:xfrm>
          <a:prstGeom prst="rect">
            <a:avLst/>
          </a:prstGeom>
          <a:noFill/>
        </p:spPr>
        <p:txBody>
          <a:bodyPr wrap="none" rtlCol="0">
            <a:spAutoFit/>
          </a:bodyPr>
          <a:lstStyle/>
          <a:p>
            <a:pPr algn="r"/>
            <a:r>
              <a:rPr lang="ja-JP" altLang="en-US" sz="1600">
                <a:solidFill>
                  <a:schemeClr val="bg1"/>
                </a:solidFill>
                <a:latin typeface="Meiryo" panose="020B0604030504040204" pitchFamily="34" charset="-128"/>
                <a:ea typeface="Meiryo" panose="020B0604030504040204" pitchFamily="34" charset="-128"/>
              </a:rPr>
              <a:t>契約書作成</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AF8994C7-9902-744D-93E2-4FFC8DC59F56}"/>
              </a:ext>
            </a:extLst>
          </p:cNvPr>
          <p:cNvSpPr txBox="1"/>
          <p:nvPr/>
        </p:nvSpPr>
        <p:spPr>
          <a:xfrm>
            <a:off x="6132212" y="2482514"/>
            <a:ext cx="2646878" cy="830997"/>
          </a:xfrm>
          <a:prstGeom prst="rect">
            <a:avLst/>
          </a:prstGeom>
          <a:noFill/>
        </p:spPr>
        <p:txBody>
          <a:bodyPr wrap="none" rtlCol="0">
            <a:spAutoFit/>
          </a:bodyPr>
          <a:lstStyle/>
          <a:p>
            <a:pPr algn="r"/>
            <a:r>
              <a:rPr kumimoji="1" lang="ja-JP" altLang="en-US" sz="1600">
                <a:solidFill>
                  <a:schemeClr val="bg1"/>
                </a:solidFill>
                <a:latin typeface="Meiryo" panose="020B0604030504040204" pitchFamily="34" charset="-128"/>
                <a:ea typeface="Meiryo" panose="020B0604030504040204" pitchFamily="34" charset="-128"/>
              </a:rPr>
              <a:t>短期間での問題解決</a:t>
            </a:r>
            <a:endParaRPr kumimoji="1" lang="en-US" altLang="ja-JP" sz="1600" dirty="0">
              <a:solidFill>
                <a:schemeClr val="bg1"/>
              </a:solidFill>
              <a:latin typeface="Meiryo" panose="020B0604030504040204" pitchFamily="34" charset="-128"/>
              <a:ea typeface="Meiryo" panose="020B0604030504040204" pitchFamily="34" charset="-128"/>
            </a:endParaRPr>
          </a:p>
          <a:p>
            <a:pPr algn="r"/>
            <a:r>
              <a:rPr lang="ja-JP" altLang="en-US" sz="1600">
                <a:solidFill>
                  <a:schemeClr val="bg1"/>
                </a:solidFill>
                <a:latin typeface="Meiryo" panose="020B0604030504040204" pitchFamily="34" charset="-128"/>
                <a:ea typeface="Meiryo" panose="020B0604030504040204" pitchFamily="34" charset="-128"/>
              </a:rPr>
              <a:t>試行錯誤の高速化</a:t>
            </a:r>
            <a:endParaRPr lang="en-US" altLang="ja-JP" sz="1600" dirty="0">
              <a:solidFill>
                <a:schemeClr val="bg1"/>
              </a:solidFill>
              <a:latin typeface="Meiryo" panose="020B0604030504040204" pitchFamily="34" charset="-128"/>
              <a:ea typeface="Meiryo" panose="020B0604030504040204" pitchFamily="34" charset="-128"/>
            </a:endParaRPr>
          </a:p>
          <a:p>
            <a:pPr algn="r"/>
            <a:r>
              <a:rPr lang="ja-JP" altLang="en-US" sz="1600">
                <a:solidFill>
                  <a:schemeClr val="bg1"/>
                </a:solidFill>
                <a:latin typeface="Meiryo" panose="020B0604030504040204" pitchFamily="34" charset="-128"/>
                <a:ea typeface="Meiryo" panose="020B0604030504040204" pitchFamily="34" charset="-128"/>
              </a:rPr>
              <a:t>新たな関係や組合せの提示</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2AF275EA-9047-D143-BC98-24961FF1FB7D}"/>
              </a:ext>
            </a:extLst>
          </p:cNvPr>
          <p:cNvSpPr txBox="1"/>
          <p:nvPr/>
        </p:nvSpPr>
        <p:spPr>
          <a:xfrm>
            <a:off x="364910" y="2488833"/>
            <a:ext cx="2031325" cy="830997"/>
          </a:xfrm>
          <a:prstGeom prst="rect">
            <a:avLst/>
          </a:prstGeom>
          <a:noFill/>
        </p:spPr>
        <p:txBody>
          <a:bodyPr wrap="none" rtlCol="0">
            <a:spAutoFit/>
          </a:bodyPr>
          <a:lstStyle/>
          <a:p>
            <a:r>
              <a:rPr lang="ja-JP" altLang="en-US" sz="1600">
                <a:solidFill>
                  <a:schemeClr val="bg1"/>
                </a:solidFill>
                <a:latin typeface="Meiryo" panose="020B0604030504040204" pitchFamily="34" charset="-128"/>
                <a:ea typeface="Meiryo" panose="020B0604030504040204" pitchFamily="34" charset="-128"/>
              </a:rPr>
              <a:t>専門的なアドバイス</a:t>
            </a:r>
            <a:endParaRPr lang="en-US" altLang="ja-JP" sz="1600" dirty="0">
              <a:solidFill>
                <a:schemeClr val="bg1"/>
              </a:solidFill>
              <a:latin typeface="Meiryo" panose="020B0604030504040204" pitchFamily="34" charset="-128"/>
              <a:ea typeface="Meiryo" panose="020B0604030504040204" pitchFamily="34" charset="-128"/>
            </a:endParaRPr>
          </a:p>
          <a:p>
            <a:r>
              <a:rPr lang="ja-JP" altLang="en-US" sz="1600">
                <a:solidFill>
                  <a:schemeClr val="bg1"/>
                </a:solidFill>
                <a:latin typeface="Meiryo" panose="020B0604030504040204" pitchFamily="34" charset="-128"/>
                <a:ea typeface="Meiryo" panose="020B0604030504040204" pitchFamily="34" charset="-128"/>
              </a:rPr>
              <a:t>質問応答</a:t>
            </a:r>
            <a:endParaRPr lang="en-US" altLang="ja-JP" sz="1600" dirty="0">
              <a:solidFill>
                <a:schemeClr val="bg1"/>
              </a:solidFill>
              <a:latin typeface="Meiryo" panose="020B0604030504040204" pitchFamily="34" charset="-128"/>
              <a:ea typeface="Meiryo" panose="020B0604030504040204" pitchFamily="34" charset="-128"/>
            </a:endParaRPr>
          </a:p>
          <a:p>
            <a:r>
              <a:rPr lang="ja-JP" altLang="en-US" sz="1600">
                <a:solidFill>
                  <a:schemeClr val="bg1"/>
                </a:solidFill>
                <a:latin typeface="Meiryo" panose="020B0604030504040204" pitchFamily="34" charset="-128"/>
                <a:ea typeface="Meiryo" panose="020B0604030504040204" pitchFamily="34" charset="-128"/>
              </a:rPr>
              <a:t>医療診断支援</a:t>
            </a:r>
            <a:endParaRPr lang="en-US" altLang="ja-JP" sz="1600" dirty="0">
              <a:solidFill>
                <a:schemeClr val="bg1"/>
              </a:solidFill>
              <a:latin typeface="Meiryo" panose="020B0604030504040204" pitchFamily="34" charset="-128"/>
              <a:ea typeface="Meiryo" panose="020B0604030504040204" pitchFamily="34" charset="-128"/>
            </a:endParaRPr>
          </a:p>
        </p:txBody>
      </p:sp>
      <p:grpSp>
        <p:nvGrpSpPr>
          <p:cNvPr id="5" name="グループ化 4">
            <a:extLst>
              <a:ext uri="{FF2B5EF4-FFF2-40B4-BE49-F238E27FC236}">
                <a16:creationId xmlns:a16="http://schemas.microsoft.com/office/drawing/2014/main" id="{208BB9DC-2FB1-8C48-A894-5D61E8BD0D08}"/>
              </a:ext>
            </a:extLst>
          </p:cNvPr>
          <p:cNvGrpSpPr/>
          <p:nvPr/>
        </p:nvGrpSpPr>
        <p:grpSpPr>
          <a:xfrm>
            <a:off x="5388477" y="3286397"/>
            <a:ext cx="1635384" cy="554518"/>
            <a:chOff x="5304131" y="3435845"/>
            <a:chExt cx="1635384" cy="362952"/>
          </a:xfrm>
        </p:grpSpPr>
        <p:sp>
          <p:nvSpPr>
            <p:cNvPr id="46" name="四角形吹き出し 45">
              <a:extLst>
                <a:ext uri="{FF2B5EF4-FFF2-40B4-BE49-F238E27FC236}">
                  <a16:creationId xmlns:a16="http://schemas.microsoft.com/office/drawing/2014/main" id="{D2AFA31C-512F-754E-818C-FCD2D5C4285D}"/>
                </a:ext>
              </a:extLst>
            </p:cNvPr>
            <p:cNvSpPr/>
            <p:nvPr/>
          </p:nvSpPr>
          <p:spPr>
            <a:xfrm>
              <a:off x="5304194" y="3435845"/>
              <a:ext cx="1632339" cy="327102"/>
            </a:xfrm>
            <a:prstGeom prst="wedgeRectCallout">
              <a:avLst>
                <a:gd name="adj1" fmla="val -17440"/>
                <a:gd name="adj2" fmla="val -106814"/>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テキスト ボックス 52">
              <a:extLst>
                <a:ext uri="{FF2B5EF4-FFF2-40B4-BE49-F238E27FC236}">
                  <a16:creationId xmlns:a16="http://schemas.microsoft.com/office/drawing/2014/main" id="{5ACF5481-FCB9-8B48-BA6A-325BA63CF809}"/>
                </a:ext>
              </a:extLst>
            </p:cNvPr>
            <p:cNvSpPr txBox="1"/>
            <p:nvPr/>
          </p:nvSpPr>
          <p:spPr>
            <a:xfrm>
              <a:off x="5304131" y="3456331"/>
              <a:ext cx="1635384" cy="342466"/>
            </a:xfrm>
            <a:prstGeom prst="rect">
              <a:avLst/>
            </a:prstGeom>
            <a:noFill/>
          </p:spPr>
          <p:txBody>
            <a:bodyPr wrap="none" rtlCol="0">
              <a:spAutoFit/>
            </a:bodyPr>
            <a:lstStyle/>
            <a:p>
              <a:r>
                <a:rPr kumimoji="1" lang="en-US" altLang="ja-JP" sz="1200" dirty="0">
                  <a:solidFill>
                    <a:schemeClr val="bg1"/>
                  </a:solidFill>
                  <a:latin typeface="Meiryo" panose="020B0604030504040204" pitchFamily="34" charset="-128"/>
                  <a:ea typeface="Meiryo" panose="020B0604030504040204" pitchFamily="34" charset="-128"/>
                </a:rPr>
                <a:t>AI</a:t>
              </a:r>
              <a:r>
                <a:rPr kumimoji="1" lang="ja-JP" altLang="en-US" sz="1200">
                  <a:solidFill>
                    <a:schemeClr val="bg1"/>
                  </a:solidFill>
                  <a:latin typeface="Meiryo" panose="020B0604030504040204" pitchFamily="34" charset="-128"/>
                  <a:ea typeface="Meiryo" panose="020B0604030504040204" pitchFamily="34" charset="-128"/>
                </a:rPr>
                <a:t>は、</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kumimoji="1" lang="ja-JP" altLang="en-US" sz="1600">
                  <a:solidFill>
                    <a:schemeClr val="bg1"/>
                  </a:solidFill>
                  <a:latin typeface="Meiryo" panose="020B0604030504040204" pitchFamily="34" charset="-128"/>
                  <a:ea typeface="Meiryo" panose="020B0604030504040204" pitchFamily="34" charset="-128"/>
                </a:rPr>
                <a:t>問題を</a:t>
              </a:r>
              <a:r>
                <a:rPr kumimoji="1" lang="ja-JP" altLang="en-US" sz="1600" b="1">
                  <a:solidFill>
                    <a:schemeClr val="bg1"/>
                  </a:solidFill>
                  <a:latin typeface="Meiryo" panose="020B0604030504040204" pitchFamily="34" charset="-128"/>
                  <a:ea typeface="Meiryo" panose="020B0604030504040204" pitchFamily="34" charset="-128"/>
                </a:rPr>
                <a:t>解決する</a:t>
              </a:r>
              <a:endParaRPr lang="en-US" altLang="ja-JP" sz="1600" b="1" dirty="0">
                <a:solidFill>
                  <a:schemeClr val="bg1"/>
                </a:solidFill>
                <a:latin typeface="Meiryo" panose="020B0604030504040204" pitchFamily="34" charset="-128"/>
                <a:ea typeface="Meiryo" panose="020B0604030504040204" pitchFamily="34" charset="-128"/>
              </a:endParaRPr>
            </a:p>
          </p:txBody>
        </p:sp>
      </p:grpSp>
      <p:grpSp>
        <p:nvGrpSpPr>
          <p:cNvPr id="4" name="グループ化 3">
            <a:extLst>
              <a:ext uri="{FF2B5EF4-FFF2-40B4-BE49-F238E27FC236}">
                <a16:creationId xmlns:a16="http://schemas.microsoft.com/office/drawing/2014/main" id="{0944BD30-5DD8-4B47-BAAE-6153296C6A63}"/>
              </a:ext>
            </a:extLst>
          </p:cNvPr>
          <p:cNvGrpSpPr/>
          <p:nvPr/>
        </p:nvGrpSpPr>
        <p:grpSpPr>
          <a:xfrm>
            <a:off x="2205102" y="3246343"/>
            <a:ext cx="1632339" cy="545781"/>
            <a:chOff x="2205102" y="3449446"/>
            <a:chExt cx="1632339" cy="346403"/>
          </a:xfrm>
        </p:grpSpPr>
        <p:sp>
          <p:nvSpPr>
            <p:cNvPr id="52" name="四角形吹き出し 51">
              <a:extLst>
                <a:ext uri="{FF2B5EF4-FFF2-40B4-BE49-F238E27FC236}">
                  <a16:creationId xmlns:a16="http://schemas.microsoft.com/office/drawing/2014/main" id="{6A9360A1-0460-5244-A325-8BBFB811ECAD}"/>
                </a:ext>
              </a:extLst>
            </p:cNvPr>
            <p:cNvSpPr/>
            <p:nvPr/>
          </p:nvSpPr>
          <p:spPr>
            <a:xfrm>
              <a:off x="2205102" y="3449446"/>
              <a:ext cx="1632339" cy="327102"/>
            </a:xfrm>
            <a:prstGeom prst="wedgeRectCallout">
              <a:avLst>
                <a:gd name="adj1" fmla="val 80750"/>
                <a:gd name="adj2" fmla="val -17875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テキスト ボックス 53">
              <a:extLst>
                <a:ext uri="{FF2B5EF4-FFF2-40B4-BE49-F238E27FC236}">
                  <a16:creationId xmlns:a16="http://schemas.microsoft.com/office/drawing/2014/main" id="{4D08D178-B9C9-5E4C-8B0D-4ACF63F91FF7}"/>
                </a:ext>
              </a:extLst>
            </p:cNvPr>
            <p:cNvSpPr txBox="1"/>
            <p:nvPr/>
          </p:nvSpPr>
          <p:spPr>
            <a:xfrm>
              <a:off x="2211589" y="3463765"/>
              <a:ext cx="1620957" cy="332084"/>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人間は</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kumimoji="1" lang="ja-JP" altLang="en-US" sz="1600">
                  <a:solidFill>
                    <a:schemeClr val="bg1"/>
                  </a:solidFill>
                  <a:latin typeface="Meiryo" panose="020B0604030504040204" pitchFamily="34" charset="-128"/>
                  <a:ea typeface="Meiryo" panose="020B0604030504040204" pitchFamily="34" charset="-128"/>
                </a:rPr>
                <a:t>問題を</a:t>
              </a:r>
              <a:r>
                <a:rPr kumimoji="1" lang="ja-JP" altLang="en-US" sz="1600" b="1">
                  <a:solidFill>
                    <a:schemeClr val="bg1"/>
                  </a:solidFill>
                  <a:latin typeface="Meiryo" panose="020B0604030504040204" pitchFamily="34" charset="-128"/>
                  <a:ea typeface="Meiryo" panose="020B0604030504040204" pitchFamily="34" charset="-128"/>
                </a:rPr>
                <a:t>生みだす</a:t>
              </a:r>
              <a:endParaRPr lang="en-US" altLang="ja-JP" sz="1600" b="1" dirty="0">
                <a:solidFill>
                  <a:schemeClr val="bg1"/>
                </a:solidFill>
                <a:latin typeface="Meiryo" panose="020B0604030504040204" pitchFamily="34" charset="-128"/>
                <a:ea typeface="Meiryo" panose="020B0604030504040204" pitchFamily="34" charset="-128"/>
              </a:endParaRPr>
            </a:p>
          </p:txBody>
        </p:sp>
      </p:grpSp>
      <p:pic>
        <p:nvPicPr>
          <p:cNvPr id="41" name="図 40" descr="アイコン&#10;&#10;自動的に生成された説明">
            <a:extLst>
              <a:ext uri="{FF2B5EF4-FFF2-40B4-BE49-F238E27FC236}">
                <a16:creationId xmlns:a16="http://schemas.microsoft.com/office/drawing/2014/main" id="{256D29B3-51F7-B14E-B5E0-3DFF65AD8751}"/>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4027354" y="1907499"/>
            <a:ext cx="1506381" cy="1979998"/>
          </a:xfrm>
          <a:prstGeom prst="rect">
            <a:avLst/>
          </a:prstGeom>
          <a:effectLst>
            <a:outerShdw blurRad="50800" dist="38100" dir="2700000" algn="tl" rotWithShape="0">
              <a:prstClr val="black">
                <a:alpha val="40000"/>
              </a:prstClr>
            </a:outerShdw>
          </a:effectLst>
        </p:spPr>
      </p:pic>
      <p:pic>
        <p:nvPicPr>
          <p:cNvPr id="47" name="図 46" descr="アイコン&#10;&#10;自動的に生成された説明">
            <a:extLst>
              <a:ext uri="{FF2B5EF4-FFF2-40B4-BE49-F238E27FC236}">
                <a16:creationId xmlns:a16="http://schemas.microsoft.com/office/drawing/2014/main" id="{A38A9BD8-C150-E54F-A9F6-54641CDB686F}"/>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5800378" y="2179522"/>
            <a:ext cx="678389" cy="77050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8627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p:cTn id="22" dur="500" fill="hold"/>
                                        <p:tgtEl>
                                          <p:spTgt spid="36"/>
                                        </p:tgtEl>
                                        <p:attrNameLst>
                                          <p:attrName>ppt_w</p:attrName>
                                        </p:attrNameLst>
                                      </p:cBhvr>
                                      <p:tavLst>
                                        <p:tav tm="0">
                                          <p:val>
                                            <p:fltVal val="0"/>
                                          </p:val>
                                        </p:tav>
                                        <p:tav tm="100000">
                                          <p:val>
                                            <p:strVal val="#ppt_w"/>
                                          </p:val>
                                        </p:tav>
                                      </p:tavLst>
                                    </p:anim>
                                    <p:anim calcmode="lin" valueType="num">
                                      <p:cBhvr>
                                        <p:cTn id="23" dur="500" fill="hold"/>
                                        <p:tgtEl>
                                          <p:spTgt spid="36"/>
                                        </p:tgtEl>
                                        <p:attrNameLst>
                                          <p:attrName>ppt_h</p:attrName>
                                        </p:attrNameLst>
                                      </p:cBhvr>
                                      <p:tavLst>
                                        <p:tav tm="0">
                                          <p:val>
                                            <p:fltVal val="0"/>
                                          </p:val>
                                        </p:tav>
                                        <p:tav tm="100000">
                                          <p:val>
                                            <p:strVal val="#ppt_h"/>
                                          </p:val>
                                        </p:tav>
                                      </p:tavLst>
                                    </p:anim>
                                    <p:animEffect transition="in" filter="fade">
                                      <p:cBhvr>
                                        <p:cTn id="24" dur="500"/>
                                        <p:tgtEl>
                                          <p:spTgt spid="36"/>
                                        </p:tgtEl>
                                      </p:cBhvr>
                                    </p:animEffect>
                                  </p:childTnLst>
                                </p:cTn>
                              </p:par>
                              <p:par>
                                <p:cTn id="25" presetID="53" presetClass="entr" presetSubtype="16"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p:cTn id="27" dur="500" fill="hold"/>
                                        <p:tgtEl>
                                          <p:spTgt spid="47"/>
                                        </p:tgtEl>
                                        <p:attrNameLst>
                                          <p:attrName>ppt_w</p:attrName>
                                        </p:attrNameLst>
                                      </p:cBhvr>
                                      <p:tavLst>
                                        <p:tav tm="0">
                                          <p:val>
                                            <p:fltVal val="0"/>
                                          </p:val>
                                        </p:tav>
                                        <p:tav tm="100000">
                                          <p:val>
                                            <p:strVal val="#ppt_w"/>
                                          </p:val>
                                        </p:tav>
                                      </p:tavLst>
                                    </p:anim>
                                    <p:anim calcmode="lin" valueType="num">
                                      <p:cBhvr>
                                        <p:cTn id="28" dur="500" fill="hold"/>
                                        <p:tgtEl>
                                          <p:spTgt spid="47"/>
                                        </p:tgtEl>
                                        <p:attrNameLst>
                                          <p:attrName>ppt_h</p:attrName>
                                        </p:attrNameLst>
                                      </p:cBhvr>
                                      <p:tavLst>
                                        <p:tav tm="0">
                                          <p:val>
                                            <p:fltVal val="0"/>
                                          </p:val>
                                        </p:tav>
                                        <p:tav tm="100000">
                                          <p:val>
                                            <p:strVal val="#ppt_h"/>
                                          </p:val>
                                        </p:tav>
                                      </p:tavLst>
                                    </p:anim>
                                    <p:animEffect transition="in" filter="fade">
                                      <p:cBhvr>
                                        <p:cTn id="29" dur="500"/>
                                        <p:tgtEl>
                                          <p:spTgt spid="4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right)">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up)">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18" grpId="0"/>
      <p:bldP spid="21" grpId="0"/>
      <p:bldP spid="3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3">
            <a:extLst>
              <a:ext uri="{FF2B5EF4-FFF2-40B4-BE49-F238E27FC236}">
                <a16:creationId xmlns:a16="http://schemas.microsoft.com/office/drawing/2014/main" id="{4BF4A2D8-9C50-794B-9C5D-B924B95FD47B}"/>
              </a:ext>
            </a:extLst>
          </p:cNvPr>
          <p:cNvSpPr>
            <a:spLocks noGrp="1"/>
          </p:cNvSpPr>
          <p:nvPr>
            <p:ph type="title"/>
          </p:nvPr>
        </p:nvSpPr>
        <p:spPr/>
        <p:txBody>
          <a:bodyPr/>
          <a:lstStyle/>
          <a:p>
            <a:r>
              <a:rPr kumimoji="1" lang="en-US" altLang="ja-JP" dirty="0"/>
              <a:t>AI</a:t>
            </a:r>
            <a:r>
              <a:rPr kumimoji="1" lang="ja-JP" altLang="en-US" dirty="0"/>
              <a:t>にできること、人間に求められる能力</a:t>
            </a:r>
          </a:p>
        </p:txBody>
      </p:sp>
      <p:sp>
        <p:nvSpPr>
          <p:cNvPr id="5" name="ホームベース 4">
            <a:extLst>
              <a:ext uri="{FF2B5EF4-FFF2-40B4-BE49-F238E27FC236}">
                <a16:creationId xmlns:a16="http://schemas.microsoft.com/office/drawing/2014/main" id="{257B2BE8-D628-FA4C-A49B-1103FCC5E7FF}"/>
              </a:ext>
            </a:extLst>
          </p:cNvPr>
          <p:cNvSpPr/>
          <p:nvPr/>
        </p:nvSpPr>
        <p:spPr>
          <a:xfrm>
            <a:off x="467544" y="1196752"/>
            <a:ext cx="3330370" cy="1800200"/>
          </a:xfrm>
          <a:prstGeom prst="homePlate">
            <a:avLst>
              <a:gd name="adj" fmla="val 31570"/>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51700950-D273-2A44-802B-C5E878E6DA6A}"/>
              </a:ext>
            </a:extLst>
          </p:cNvPr>
          <p:cNvSpPr txBox="1"/>
          <p:nvPr/>
        </p:nvSpPr>
        <p:spPr>
          <a:xfrm>
            <a:off x="496964" y="1773684"/>
            <a:ext cx="2262158" cy="646331"/>
          </a:xfrm>
          <a:prstGeom prst="rect">
            <a:avLst/>
          </a:prstGeom>
          <a:noFill/>
        </p:spPr>
        <p:txBody>
          <a:bodyPr wrap="none" rtlCol="0">
            <a:spAutoFit/>
          </a:bodyPr>
          <a:lstStyle/>
          <a:p>
            <a:r>
              <a:rPr kumimoji="1" lang="ja-JP" altLang="en-US" dirty="0">
                <a:solidFill>
                  <a:schemeClr val="bg1"/>
                </a:solidFill>
                <a:latin typeface="Meiryo" panose="020B0604030504040204" pitchFamily="34" charset="-128"/>
                <a:ea typeface="Meiryo" panose="020B0604030504040204" pitchFamily="34" charset="-128"/>
              </a:rPr>
              <a:t>自分で問いや問題を</a:t>
            </a:r>
            <a:endParaRPr kumimoji="1" lang="en-US" altLang="ja-JP" dirty="0">
              <a:solidFill>
                <a:schemeClr val="bg1"/>
              </a:solidFill>
              <a:latin typeface="Meiryo" panose="020B0604030504040204" pitchFamily="34" charset="-128"/>
              <a:ea typeface="Meiryo" panose="020B0604030504040204" pitchFamily="34" charset="-128"/>
            </a:endParaRPr>
          </a:p>
          <a:p>
            <a:r>
              <a:rPr kumimoji="1" lang="ja-JP" altLang="en-US" dirty="0">
                <a:solidFill>
                  <a:schemeClr val="bg1"/>
                </a:solidFill>
                <a:latin typeface="Meiryo" panose="020B0604030504040204" pitchFamily="34" charset="-128"/>
                <a:ea typeface="Meiryo" panose="020B0604030504040204" pitchFamily="34" charset="-128"/>
              </a:rPr>
              <a:t>作ることができない</a:t>
            </a:r>
          </a:p>
        </p:txBody>
      </p:sp>
      <p:sp>
        <p:nvSpPr>
          <p:cNvPr id="8" name="ホームベース 7">
            <a:extLst>
              <a:ext uri="{FF2B5EF4-FFF2-40B4-BE49-F238E27FC236}">
                <a16:creationId xmlns:a16="http://schemas.microsoft.com/office/drawing/2014/main" id="{B68FDE8F-7048-D142-8361-F1AA811487C1}"/>
              </a:ext>
            </a:extLst>
          </p:cNvPr>
          <p:cNvSpPr/>
          <p:nvPr/>
        </p:nvSpPr>
        <p:spPr>
          <a:xfrm rot="10800000">
            <a:off x="5346086" y="1196751"/>
            <a:ext cx="3330370" cy="1800200"/>
          </a:xfrm>
          <a:prstGeom prst="homePlate">
            <a:avLst>
              <a:gd name="adj" fmla="val 3157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84D84910-46F2-634E-9E56-77BA494609F2}"/>
              </a:ext>
            </a:extLst>
          </p:cNvPr>
          <p:cNvSpPr txBox="1"/>
          <p:nvPr/>
        </p:nvSpPr>
        <p:spPr>
          <a:xfrm>
            <a:off x="5692381" y="1773684"/>
            <a:ext cx="2954655" cy="646331"/>
          </a:xfrm>
          <a:prstGeom prst="rect">
            <a:avLst/>
          </a:prstGeom>
          <a:noFill/>
        </p:spPr>
        <p:txBody>
          <a:bodyPr wrap="none" rtlCol="0">
            <a:spAutoFit/>
          </a:bodyPr>
          <a:lstStyle/>
          <a:p>
            <a:pPr algn="r"/>
            <a:r>
              <a:rPr kumimoji="1" lang="ja-JP" altLang="en-US">
                <a:solidFill>
                  <a:schemeClr val="bg1"/>
                </a:solidFill>
                <a:latin typeface="Meiryo" panose="020B0604030504040204" pitchFamily="34" charset="-128"/>
                <a:ea typeface="Meiryo" panose="020B0604030504040204" pitchFamily="34" charset="-128"/>
              </a:rPr>
              <a:t>与えられた問いや問題には</a:t>
            </a:r>
            <a:endParaRPr kumimoji="1" lang="en-US" altLang="ja-JP" dirty="0">
              <a:solidFill>
                <a:schemeClr val="bg1"/>
              </a:solidFill>
              <a:latin typeface="Meiryo" panose="020B0604030504040204" pitchFamily="34" charset="-128"/>
              <a:ea typeface="Meiryo" panose="020B0604030504040204" pitchFamily="34" charset="-128"/>
            </a:endParaRPr>
          </a:p>
          <a:p>
            <a:pPr algn="r"/>
            <a:r>
              <a:rPr kumimoji="1" lang="ja-JP" altLang="en-US">
                <a:solidFill>
                  <a:schemeClr val="bg1"/>
                </a:solidFill>
                <a:latin typeface="Meiryo" panose="020B0604030504040204" pitchFamily="34" charset="-128"/>
                <a:ea typeface="Meiryo" panose="020B0604030504040204" pitchFamily="34" charset="-128"/>
              </a:rPr>
              <a:t>人間よりも賢く答えられる</a:t>
            </a:r>
          </a:p>
        </p:txBody>
      </p:sp>
      <p:sp>
        <p:nvSpPr>
          <p:cNvPr id="10" name="正方形/長方形 9">
            <a:extLst>
              <a:ext uri="{FF2B5EF4-FFF2-40B4-BE49-F238E27FC236}">
                <a16:creationId xmlns:a16="http://schemas.microsoft.com/office/drawing/2014/main" id="{3E44752D-A086-2A4A-AB91-FC7E66A074C6}"/>
              </a:ext>
            </a:extLst>
          </p:cNvPr>
          <p:cNvSpPr/>
          <p:nvPr/>
        </p:nvSpPr>
        <p:spPr>
          <a:xfrm>
            <a:off x="467544" y="3988988"/>
            <a:ext cx="8179492" cy="239234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A0DCD3F8-CF35-8740-B400-A0C952A8925F}"/>
              </a:ext>
            </a:extLst>
          </p:cNvPr>
          <p:cNvSpPr txBox="1"/>
          <p:nvPr/>
        </p:nvSpPr>
        <p:spPr>
          <a:xfrm>
            <a:off x="1978744" y="4817821"/>
            <a:ext cx="4493538" cy="1384995"/>
          </a:xfrm>
          <a:prstGeom prst="rect">
            <a:avLst/>
          </a:prstGeom>
          <a:noFill/>
        </p:spPr>
        <p:txBody>
          <a:bodyPr wrap="none" rtlCol="0">
            <a:spAutoFit/>
          </a:bodyPr>
          <a:lstStyle/>
          <a:p>
            <a:pPr algn="r"/>
            <a:r>
              <a:rPr kumimoji="1" lang="ja-JP" altLang="en-US" sz="2800">
                <a:solidFill>
                  <a:schemeClr val="bg1"/>
                </a:solidFill>
                <a:latin typeface="Meiryo" panose="020B0604030504040204" pitchFamily="34" charset="-128"/>
                <a:ea typeface="Meiryo" panose="020B0604030504040204" pitchFamily="34" charset="-128"/>
              </a:rPr>
              <a:t>問いや問題を作る能力</a:t>
            </a:r>
            <a:endParaRPr kumimoji="1" lang="en-US" altLang="ja-JP" sz="2800" dirty="0">
              <a:solidFill>
                <a:schemeClr val="bg1"/>
              </a:solidFill>
              <a:latin typeface="Meiryo" panose="020B0604030504040204" pitchFamily="34" charset="-128"/>
              <a:ea typeface="Meiryo" panose="020B0604030504040204" pitchFamily="34" charset="-128"/>
            </a:endParaRPr>
          </a:p>
          <a:p>
            <a:pPr algn="r"/>
            <a:r>
              <a:rPr lang="ja-JP" altLang="en-US" sz="2800">
                <a:solidFill>
                  <a:schemeClr val="bg1"/>
                </a:solidFill>
                <a:latin typeface="Meiryo" panose="020B0604030504040204" pitchFamily="34" charset="-128"/>
                <a:ea typeface="Meiryo" panose="020B0604030504040204" pitchFamily="34" charset="-128"/>
              </a:rPr>
              <a:t>人工知能を使いこなす能力</a:t>
            </a:r>
            <a:endParaRPr lang="en-US" altLang="ja-JP" sz="2800" dirty="0">
              <a:solidFill>
                <a:schemeClr val="bg1"/>
              </a:solidFill>
              <a:latin typeface="Meiryo" panose="020B0604030504040204" pitchFamily="34" charset="-128"/>
              <a:ea typeface="Meiryo" panose="020B0604030504040204" pitchFamily="34" charset="-128"/>
            </a:endParaRPr>
          </a:p>
          <a:p>
            <a:pPr algn="r"/>
            <a:r>
              <a:rPr kumimoji="1" lang="ja-JP" altLang="en-US" sz="2800">
                <a:solidFill>
                  <a:schemeClr val="bg1"/>
                </a:solidFill>
                <a:latin typeface="Meiryo" panose="020B0604030504040204" pitchFamily="34" charset="-128"/>
                <a:ea typeface="Meiryo" panose="020B0604030504040204" pitchFamily="34" charset="-128"/>
              </a:rPr>
              <a:t>結果を解釈し活用する能力</a:t>
            </a:r>
          </a:p>
        </p:txBody>
      </p:sp>
      <p:sp>
        <p:nvSpPr>
          <p:cNvPr id="12" name="テキスト ボックス 11">
            <a:extLst>
              <a:ext uri="{FF2B5EF4-FFF2-40B4-BE49-F238E27FC236}">
                <a16:creationId xmlns:a16="http://schemas.microsoft.com/office/drawing/2014/main" id="{792AE411-0AFF-164B-BD2D-1679873C7B07}"/>
              </a:ext>
            </a:extLst>
          </p:cNvPr>
          <p:cNvSpPr txBox="1"/>
          <p:nvPr/>
        </p:nvSpPr>
        <p:spPr>
          <a:xfrm>
            <a:off x="2665938" y="4090970"/>
            <a:ext cx="3775394" cy="523220"/>
          </a:xfrm>
          <a:prstGeom prst="rect">
            <a:avLst/>
          </a:prstGeom>
          <a:noFill/>
        </p:spPr>
        <p:txBody>
          <a:bodyPr wrap="none" rtlCol="0">
            <a:spAutoFit/>
          </a:bodyPr>
          <a:lstStyle/>
          <a:p>
            <a:pPr algn="r"/>
            <a:r>
              <a:rPr kumimoji="1" lang="ja-JP" altLang="en-US" sz="2800" b="1">
                <a:solidFill>
                  <a:schemeClr val="bg1"/>
                </a:solidFill>
                <a:latin typeface="Meiryo" panose="020B0604030504040204" pitchFamily="34" charset="-128"/>
                <a:ea typeface="Meiryo" panose="020B0604030504040204" pitchFamily="34" charset="-128"/>
              </a:rPr>
              <a:t>人間に求められる能力</a:t>
            </a:r>
          </a:p>
        </p:txBody>
      </p:sp>
      <p:pic>
        <p:nvPicPr>
          <p:cNvPr id="6" name="図 5" descr="アイコン&#10;&#10;自動的に生成された説明">
            <a:extLst>
              <a:ext uri="{FF2B5EF4-FFF2-40B4-BE49-F238E27FC236}">
                <a16:creationId xmlns:a16="http://schemas.microsoft.com/office/drawing/2014/main" id="{B88E2496-9D75-B743-A525-EE9BEE0115B7}"/>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899587" y="1387175"/>
            <a:ext cx="1417328" cy="1609776"/>
          </a:xfrm>
          <a:prstGeom prst="rect">
            <a:avLst/>
          </a:prstGeom>
          <a:effectLst>
            <a:outerShdw blurRad="50800" dist="38100" dir="2700000" algn="tl" rotWithShape="0">
              <a:prstClr val="black">
                <a:alpha val="40000"/>
              </a:prstClr>
            </a:outerShdw>
          </a:effectLst>
        </p:spPr>
      </p:pic>
      <p:pic>
        <p:nvPicPr>
          <p:cNvPr id="17" name="図 16" descr="アイコン&#10;&#10;自動的に生成された説明">
            <a:extLst>
              <a:ext uri="{FF2B5EF4-FFF2-40B4-BE49-F238E27FC236}">
                <a16:creationId xmlns:a16="http://schemas.microsoft.com/office/drawing/2014/main" id="{DD4D631D-DDFA-084E-BE56-AD305499FB76}"/>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453255" y="3118772"/>
            <a:ext cx="1935095" cy="2543503"/>
          </a:xfrm>
          <a:prstGeom prst="rect">
            <a:avLst/>
          </a:prstGeom>
          <a:effectLst>
            <a:outerShdw blurRad="50800" dist="38100" dir="2700000" algn="tl" rotWithShape="0">
              <a:prstClr val="black">
                <a:alpha val="40000"/>
              </a:prstClr>
            </a:outerShdw>
          </a:effectLst>
        </p:spPr>
      </p:pic>
      <p:grpSp>
        <p:nvGrpSpPr>
          <p:cNvPr id="4" name="グループ化 3">
            <a:extLst>
              <a:ext uri="{FF2B5EF4-FFF2-40B4-BE49-F238E27FC236}">
                <a16:creationId xmlns:a16="http://schemas.microsoft.com/office/drawing/2014/main" id="{AEBF1F7E-358A-C80B-53A7-06BFD2D69641}"/>
              </a:ext>
            </a:extLst>
          </p:cNvPr>
          <p:cNvGrpSpPr/>
          <p:nvPr/>
        </p:nvGrpSpPr>
        <p:grpSpPr>
          <a:xfrm>
            <a:off x="1185706" y="3762470"/>
            <a:ext cx="1301121" cy="1281869"/>
            <a:chOff x="749870" y="3573884"/>
            <a:chExt cx="1301121" cy="1281869"/>
          </a:xfrm>
        </p:grpSpPr>
        <p:sp>
          <p:nvSpPr>
            <p:cNvPr id="2" name="四角形吹き出し 1">
              <a:extLst>
                <a:ext uri="{FF2B5EF4-FFF2-40B4-BE49-F238E27FC236}">
                  <a16:creationId xmlns:a16="http://schemas.microsoft.com/office/drawing/2014/main" id="{0C369E84-4031-1133-3228-8CC3A00242A5}"/>
                </a:ext>
              </a:extLst>
            </p:cNvPr>
            <p:cNvSpPr/>
            <p:nvPr/>
          </p:nvSpPr>
          <p:spPr>
            <a:xfrm>
              <a:off x="749870" y="3573884"/>
              <a:ext cx="1301121" cy="1281869"/>
            </a:xfrm>
            <a:prstGeom prst="wedgeRectCallout">
              <a:avLst>
                <a:gd name="adj1" fmla="val 48042"/>
                <a:gd name="adj2" fmla="val 6116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テキスト ボックス 2">
              <a:extLst>
                <a:ext uri="{FF2B5EF4-FFF2-40B4-BE49-F238E27FC236}">
                  <a16:creationId xmlns:a16="http://schemas.microsoft.com/office/drawing/2014/main" id="{CA02CE15-4DA4-CA31-F235-E742855A32DE}"/>
                </a:ext>
              </a:extLst>
            </p:cNvPr>
            <p:cNvSpPr txBox="1"/>
            <p:nvPr/>
          </p:nvSpPr>
          <p:spPr>
            <a:xfrm>
              <a:off x="846432" y="3690835"/>
              <a:ext cx="1107996" cy="1107996"/>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言語力</a:t>
              </a:r>
              <a:endParaRPr kumimoji="1" lang="en-US" altLang="ja-JP" sz="2400" b="1"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solidFill>
                    <a:schemeClr val="bg1"/>
                  </a:solidFill>
                  <a:latin typeface="Meiryo" panose="020B0604030504040204" pitchFamily="34" charset="-128"/>
                  <a:ea typeface="Meiryo" panose="020B0604030504040204" pitchFamily="34" charset="-128"/>
                </a:rPr>
                <a:t>表現力</a:t>
              </a:r>
              <a:endParaRPr kumimoji="1"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chemeClr val="bg1"/>
                  </a:solidFill>
                  <a:latin typeface="Meiryo" panose="020B0604030504040204" pitchFamily="34" charset="-128"/>
                  <a:ea typeface="Meiryo" panose="020B0604030504040204" pitchFamily="34" charset="-128"/>
                </a:rPr>
                <a:t>読解力</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solidFill>
                    <a:schemeClr val="bg1"/>
                  </a:solidFill>
                  <a:latin typeface="Meiryo" panose="020B0604030504040204" pitchFamily="34" charset="-128"/>
                  <a:ea typeface="Meiryo" panose="020B0604030504040204" pitchFamily="34" charset="-128"/>
                </a:rPr>
                <a:t>対話力</a:t>
              </a:r>
              <a:endParaRPr kumimoji="1" lang="ja-JP" altLang="en-US" sz="1400" dirty="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30223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653D8-9E17-8334-7D26-34ACA23FDE4B}"/>
            </a:ext>
          </a:extLst>
        </p:cNvPr>
        <p:cNvGrpSpPr/>
        <p:nvPr/>
      </p:nvGrpSpPr>
      <p:grpSpPr>
        <a:xfrm>
          <a:off x="0" y="0"/>
          <a:ext cx="0" cy="0"/>
          <a:chOff x="0" y="0"/>
          <a:chExt cx="0" cy="0"/>
        </a:xfrm>
      </p:grpSpPr>
      <p:sp>
        <p:nvSpPr>
          <p:cNvPr id="8" name="正方形/長方形 7">
            <a:extLst>
              <a:ext uri="{FF2B5EF4-FFF2-40B4-BE49-F238E27FC236}">
                <a16:creationId xmlns:a16="http://schemas.microsoft.com/office/drawing/2014/main" id="{BCAEA487-E530-E324-443A-281131617EB1}"/>
              </a:ext>
            </a:extLst>
          </p:cNvPr>
          <p:cNvSpPr/>
          <p:nvPr/>
        </p:nvSpPr>
        <p:spPr>
          <a:xfrm>
            <a:off x="250292" y="2305779"/>
            <a:ext cx="8666908" cy="1320586"/>
          </a:xfrm>
          <a:prstGeom prst="rect">
            <a:avLst/>
          </a:prstGeom>
          <a:solidFill>
            <a:srgbClr val="FFFF00">
              <a:alpha val="1778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64F641BD-1926-D9B0-DC6E-E48B85CD7DC1}"/>
              </a:ext>
            </a:extLst>
          </p:cNvPr>
          <p:cNvSpPr/>
          <p:nvPr/>
        </p:nvSpPr>
        <p:spPr>
          <a:xfrm>
            <a:off x="250292" y="3707894"/>
            <a:ext cx="8666908" cy="1320586"/>
          </a:xfrm>
          <a:prstGeom prst="rect">
            <a:avLst/>
          </a:prstGeom>
          <a:solidFill>
            <a:srgbClr val="00B050">
              <a:alpha val="12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5BDFE5DC-02B5-1BC3-BB4D-3DB1E2977831}"/>
              </a:ext>
            </a:extLst>
          </p:cNvPr>
          <p:cNvSpPr/>
          <p:nvPr/>
        </p:nvSpPr>
        <p:spPr>
          <a:xfrm>
            <a:off x="250292" y="5110009"/>
            <a:ext cx="8666908" cy="1320586"/>
          </a:xfrm>
          <a:prstGeom prst="rect">
            <a:avLst/>
          </a:prstGeom>
          <a:solidFill>
            <a:srgbClr val="0432FF">
              <a:alpha val="1247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0A134910-8992-0F6F-57DB-2845E20A7054}"/>
              </a:ext>
            </a:extLst>
          </p:cNvPr>
          <p:cNvSpPr>
            <a:spLocks noGrp="1"/>
          </p:cNvSpPr>
          <p:nvPr>
            <p:ph type="title"/>
          </p:nvPr>
        </p:nvSpPr>
        <p:spPr/>
        <p:txBody>
          <a:bodyPr/>
          <a:lstStyle/>
          <a:p>
            <a:r>
              <a:rPr kumimoji="1" lang="en-US" altLang="ja-JP" dirty="0"/>
              <a:t>AI</a:t>
            </a:r>
            <a:r>
              <a:rPr kumimoji="1" lang="ja-JP" altLang="en-US"/>
              <a:t>と人間の知能の違い　</a:t>
            </a:r>
            <a:r>
              <a:rPr kumimoji="1" lang="en-US" altLang="ja-JP" dirty="0"/>
              <a:t>1</a:t>
            </a:r>
            <a:r>
              <a:rPr kumimoji="1" lang="ja-JP" altLang="en-US"/>
              <a:t>　／効率　</a:t>
            </a:r>
          </a:p>
        </p:txBody>
      </p:sp>
      <p:pic>
        <p:nvPicPr>
          <p:cNvPr id="5" name="図 4" descr="アイコン&#10;&#10;自動的に生成された説明">
            <a:extLst>
              <a:ext uri="{FF2B5EF4-FFF2-40B4-BE49-F238E27FC236}">
                <a16:creationId xmlns:a16="http://schemas.microsoft.com/office/drawing/2014/main" id="{225FDCD9-6E0F-3EB2-E75B-27786D7C4B95}"/>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710139" y="925284"/>
            <a:ext cx="1118149" cy="1269973"/>
          </a:xfrm>
          <a:prstGeom prst="rect">
            <a:avLst/>
          </a:prstGeom>
          <a:effectLst>
            <a:outerShdw blurRad="50800" dist="38100" dir="2700000" algn="tl" rotWithShape="0">
              <a:prstClr val="black">
                <a:alpha val="40000"/>
              </a:prstClr>
            </a:outerShdw>
          </a:effectLst>
        </p:spPr>
      </p:pic>
      <p:sp>
        <p:nvSpPr>
          <p:cNvPr id="11" name="テキスト ボックス 10">
            <a:extLst>
              <a:ext uri="{FF2B5EF4-FFF2-40B4-BE49-F238E27FC236}">
                <a16:creationId xmlns:a16="http://schemas.microsoft.com/office/drawing/2014/main" id="{DE883AC5-2B01-7650-A188-27E089E083A9}"/>
              </a:ext>
            </a:extLst>
          </p:cNvPr>
          <p:cNvSpPr txBox="1"/>
          <p:nvPr/>
        </p:nvSpPr>
        <p:spPr>
          <a:xfrm>
            <a:off x="4082140" y="2754905"/>
            <a:ext cx="1210588" cy="615553"/>
          </a:xfrm>
          <a:prstGeom prst="rect">
            <a:avLst/>
          </a:prstGeom>
          <a:noFill/>
        </p:spPr>
        <p:txBody>
          <a:bodyPr wrap="none" rtlCol="0">
            <a:spAutoFit/>
          </a:bodyPr>
          <a:lstStyle/>
          <a:p>
            <a:pPr algn="ctr"/>
            <a:r>
              <a:rPr kumimoji="1" lang="ja-JP" altLang="en-US" sz="1600" b="1">
                <a:latin typeface="Meiryo" panose="020B0604030504040204" pitchFamily="34" charset="-128"/>
                <a:ea typeface="Meiryo" panose="020B0604030504040204" pitchFamily="34" charset="-128"/>
              </a:rPr>
              <a:t>エネルギー</a:t>
            </a:r>
            <a:endParaRPr kumimoji="1" lang="en-US" altLang="ja-JP" sz="1600" b="1" dirty="0">
              <a:latin typeface="Meiryo" panose="020B0604030504040204" pitchFamily="34" charset="-128"/>
              <a:ea typeface="Meiryo" panose="020B0604030504040204" pitchFamily="34" charset="-128"/>
            </a:endParaRPr>
          </a:p>
          <a:p>
            <a:pPr algn="ctr"/>
            <a:r>
              <a:rPr lang="ja-JP" altLang="en-US" b="1">
                <a:latin typeface="Meiryo" panose="020B0604030504040204" pitchFamily="34" charset="-128"/>
                <a:ea typeface="Meiryo" panose="020B0604030504040204" pitchFamily="34" charset="-128"/>
              </a:rPr>
              <a:t>効率</a:t>
            </a:r>
            <a:endParaRPr kumimoji="1" lang="ja-JP" altLang="en-US" b="1">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57C1781F-8086-479A-B490-DBB14F240796}"/>
              </a:ext>
            </a:extLst>
          </p:cNvPr>
          <p:cNvSpPr txBox="1"/>
          <p:nvPr/>
        </p:nvSpPr>
        <p:spPr>
          <a:xfrm>
            <a:off x="4171890" y="4102058"/>
            <a:ext cx="800219" cy="615553"/>
          </a:xfrm>
          <a:prstGeom prst="rect">
            <a:avLst/>
          </a:prstGeom>
          <a:noFill/>
        </p:spPr>
        <p:txBody>
          <a:bodyPr wrap="none" rtlCol="0">
            <a:spAutoFit/>
          </a:bodyPr>
          <a:lstStyle/>
          <a:p>
            <a:pPr algn="ctr"/>
            <a:r>
              <a:rPr kumimoji="1" lang="ja-JP" altLang="en-US" sz="1600" b="1">
                <a:latin typeface="Meiryo" panose="020B0604030504040204" pitchFamily="34" charset="-128"/>
                <a:ea typeface="Meiryo" panose="020B0604030504040204" pitchFamily="34" charset="-128"/>
              </a:rPr>
              <a:t>データ</a:t>
            </a:r>
            <a:endParaRPr kumimoji="1" lang="en-US" altLang="ja-JP" sz="1600" b="1" dirty="0">
              <a:latin typeface="Meiryo" panose="020B0604030504040204" pitchFamily="34" charset="-128"/>
              <a:ea typeface="Meiryo" panose="020B0604030504040204" pitchFamily="34" charset="-128"/>
            </a:endParaRPr>
          </a:p>
          <a:p>
            <a:pPr algn="ctr"/>
            <a:r>
              <a:rPr lang="ja-JP" altLang="en-US" b="1">
                <a:latin typeface="Meiryo" panose="020B0604030504040204" pitchFamily="34" charset="-128"/>
                <a:ea typeface="Meiryo" panose="020B0604030504040204" pitchFamily="34" charset="-128"/>
              </a:rPr>
              <a:t>効率</a:t>
            </a:r>
            <a:endParaRPr kumimoji="1" lang="ja-JP" altLang="en-US" b="1">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675A20F8-53F7-58D3-3CBC-68266B7273D0}"/>
              </a:ext>
            </a:extLst>
          </p:cNvPr>
          <p:cNvSpPr txBox="1"/>
          <p:nvPr/>
        </p:nvSpPr>
        <p:spPr>
          <a:xfrm>
            <a:off x="4248834" y="5500662"/>
            <a:ext cx="646331" cy="646331"/>
          </a:xfrm>
          <a:prstGeom prst="rect">
            <a:avLst/>
          </a:prstGeom>
          <a:noFill/>
        </p:spPr>
        <p:txBody>
          <a:bodyPr wrap="none" rtlCol="0">
            <a:spAutoFit/>
          </a:bodyPr>
          <a:lstStyle/>
          <a:p>
            <a:pPr algn="ctr"/>
            <a:r>
              <a:rPr kumimoji="1" lang="ja-JP" altLang="en-US" b="1">
                <a:latin typeface="Meiryo" panose="020B0604030504040204" pitchFamily="34" charset="-128"/>
                <a:ea typeface="Meiryo" panose="020B0604030504040204" pitchFamily="34" charset="-128"/>
              </a:rPr>
              <a:t>学習</a:t>
            </a:r>
            <a:endParaRPr kumimoji="1" lang="en-US" altLang="ja-JP" b="1" dirty="0">
              <a:latin typeface="Meiryo" panose="020B0604030504040204" pitchFamily="34" charset="-128"/>
              <a:ea typeface="Meiryo" panose="020B0604030504040204" pitchFamily="34" charset="-128"/>
            </a:endParaRPr>
          </a:p>
          <a:p>
            <a:pPr algn="ctr"/>
            <a:r>
              <a:rPr lang="ja-JP" altLang="en-US" b="1">
                <a:latin typeface="Meiryo" panose="020B0604030504040204" pitchFamily="34" charset="-128"/>
                <a:ea typeface="Meiryo" panose="020B0604030504040204" pitchFamily="34" charset="-128"/>
              </a:rPr>
              <a:t>効率</a:t>
            </a:r>
            <a:endParaRPr kumimoji="1" lang="ja-JP" altLang="en-US" b="1">
              <a:latin typeface="Meiryo" panose="020B0604030504040204" pitchFamily="34" charset="-128"/>
              <a:ea typeface="Meiryo" panose="020B0604030504040204" pitchFamily="34" charset="-128"/>
            </a:endParaRPr>
          </a:p>
        </p:txBody>
      </p:sp>
      <p:pic>
        <p:nvPicPr>
          <p:cNvPr id="15" name="図 14">
            <a:extLst>
              <a:ext uri="{FF2B5EF4-FFF2-40B4-BE49-F238E27FC236}">
                <a16:creationId xmlns:a16="http://schemas.microsoft.com/office/drawing/2014/main" id="{2866FE21-EF00-EDB7-00CC-BC5E1C9273D8}"/>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760864" y="4122899"/>
            <a:ext cx="525228" cy="525228"/>
          </a:xfrm>
          <a:prstGeom prst="rect">
            <a:avLst/>
          </a:prstGeom>
          <a:effectLst>
            <a:outerShdw blurRad="50800" dist="38100" dir="2700000" algn="tl" rotWithShape="0">
              <a:prstClr val="black">
                <a:alpha val="40000"/>
              </a:prstClr>
            </a:outerShdw>
          </a:effectLst>
        </p:spPr>
      </p:pic>
      <p:pic>
        <p:nvPicPr>
          <p:cNvPr id="16" name="図 15">
            <a:extLst>
              <a:ext uri="{FF2B5EF4-FFF2-40B4-BE49-F238E27FC236}">
                <a16:creationId xmlns:a16="http://schemas.microsoft.com/office/drawing/2014/main" id="{73212FCF-28C0-9C44-1432-3115662DB525}"/>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760864" y="2740806"/>
            <a:ext cx="525228" cy="525228"/>
          </a:xfrm>
          <a:prstGeom prst="rect">
            <a:avLst/>
          </a:prstGeom>
          <a:effectLst>
            <a:outerShdw blurRad="50800" dist="38100" dir="2700000" algn="tl" rotWithShape="0">
              <a:prstClr val="black">
                <a:alpha val="40000"/>
              </a:prstClr>
            </a:outerShdw>
          </a:effectLst>
        </p:spPr>
      </p:pic>
      <p:pic>
        <p:nvPicPr>
          <p:cNvPr id="17" name="図 16">
            <a:extLst>
              <a:ext uri="{FF2B5EF4-FFF2-40B4-BE49-F238E27FC236}">
                <a16:creationId xmlns:a16="http://schemas.microsoft.com/office/drawing/2014/main" id="{A20F7D1F-F190-1BBF-5321-B89A85388F84}"/>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24547" y="5566444"/>
            <a:ext cx="417932" cy="417932"/>
          </a:xfrm>
          <a:prstGeom prst="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2B00B2F5-1E77-D1A4-E03E-DFC359D16047}"/>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322282" y="4122899"/>
            <a:ext cx="525228" cy="525228"/>
          </a:xfrm>
          <a:prstGeom prst="rect">
            <a:avLst/>
          </a:prstGeom>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C1CF7A3F-E9E2-21E1-7E5B-3E881EB4FD4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22282" y="2740806"/>
            <a:ext cx="525228" cy="525228"/>
          </a:xfrm>
          <a:prstGeom prst="rect">
            <a:avLst/>
          </a:prstGeom>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FF954A12-6F91-4147-75ED-36B8CA76F95A}"/>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85965" y="5566444"/>
            <a:ext cx="417932" cy="417932"/>
          </a:xfrm>
          <a:prstGeom prst="rect">
            <a:avLst/>
          </a:prstGeom>
          <a:effectLst>
            <a:outerShdw blurRad="50800" dist="38100" dir="2700000" algn="tl" rotWithShape="0">
              <a:prstClr val="black">
                <a:alpha val="40000"/>
              </a:prstClr>
            </a:outerShdw>
          </a:effectLst>
        </p:spPr>
      </p:pic>
      <p:pic>
        <p:nvPicPr>
          <p:cNvPr id="21" name="図 20">
            <a:extLst>
              <a:ext uri="{FF2B5EF4-FFF2-40B4-BE49-F238E27FC236}">
                <a16:creationId xmlns:a16="http://schemas.microsoft.com/office/drawing/2014/main" id="{F1331435-830A-4B0C-B460-45E3931CA764}"/>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83700" y="4121230"/>
            <a:ext cx="525228" cy="525228"/>
          </a:xfrm>
          <a:prstGeom prst="rect">
            <a:avLst/>
          </a:prstGeom>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30D245E5-B0D3-D4DC-096E-4AE6E1B753A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83700" y="2739137"/>
            <a:ext cx="525228" cy="525228"/>
          </a:xfrm>
          <a:prstGeom prst="rect">
            <a:avLst/>
          </a:prstGeom>
          <a:effectLst>
            <a:outerShdw blurRad="50800" dist="38100" dir="2700000" algn="tl" rotWithShape="0">
              <a:prstClr val="black">
                <a:alpha val="40000"/>
              </a:prstClr>
            </a:outerShdw>
          </a:effectLst>
        </p:spPr>
      </p:pic>
      <p:pic>
        <p:nvPicPr>
          <p:cNvPr id="23" name="図 22">
            <a:extLst>
              <a:ext uri="{FF2B5EF4-FFF2-40B4-BE49-F238E27FC236}">
                <a16:creationId xmlns:a16="http://schemas.microsoft.com/office/drawing/2014/main" id="{E2E459EF-3D1A-FE5C-1A11-51BFDFE6EDFA}"/>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47383" y="5564775"/>
            <a:ext cx="417932" cy="417932"/>
          </a:xfrm>
          <a:prstGeom prst="rect">
            <a:avLst/>
          </a:prstGeom>
          <a:effectLst>
            <a:outerShdw blurRad="50800" dist="38100" dir="2700000" algn="tl" rotWithShape="0">
              <a:prstClr val="black">
                <a:alpha val="40000"/>
              </a:prstClr>
            </a:outerShdw>
          </a:effectLst>
        </p:spPr>
      </p:pic>
      <p:pic>
        <p:nvPicPr>
          <p:cNvPr id="24" name="図 23">
            <a:extLst>
              <a:ext uri="{FF2B5EF4-FFF2-40B4-BE49-F238E27FC236}">
                <a16:creationId xmlns:a16="http://schemas.microsoft.com/office/drawing/2014/main" id="{59E6EB9A-764E-0CF8-84E7-2C713EB2681F}"/>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445118" y="4121230"/>
            <a:ext cx="525228" cy="525228"/>
          </a:xfrm>
          <a:prstGeom prst="rect">
            <a:avLst/>
          </a:prstGeom>
          <a:effectLst>
            <a:outerShdw blurRad="50800" dist="38100" dir="2700000" algn="tl" rotWithShape="0">
              <a:prstClr val="black">
                <a:alpha val="40000"/>
              </a:prstClr>
            </a:outerShdw>
          </a:effectLst>
        </p:spPr>
      </p:pic>
      <p:pic>
        <p:nvPicPr>
          <p:cNvPr id="25" name="図 24">
            <a:extLst>
              <a:ext uri="{FF2B5EF4-FFF2-40B4-BE49-F238E27FC236}">
                <a16:creationId xmlns:a16="http://schemas.microsoft.com/office/drawing/2014/main" id="{C36DD0F8-8DDE-B1E1-5B57-EE492D05A1D5}"/>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5118" y="2739137"/>
            <a:ext cx="525228" cy="525228"/>
          </a:xfrm>
          <a:prstGeom prst="rect">
            <a:avLst/>
          </a:prstGeom>
          <a:effectLst>
            <a:outerShdw blurRad="50800" dist="38100" dir="2700000" algn="tl" rotWithShape="0">
              <a:prstClr val="black">
                <a:alpha val="40000"/>
              </a:prstClr>
            </a:outerShdw>
          </a:effectLst>
        </p:spPr>
      </p:pic>
      <p:pic>
        <p:nvPicPr>
          <p:cNvPr id="26" name="図 25">
            <a:extLst>
              <a:ext uri="{FF2B5EF4-FFF2-40B4-BE49-F238E27FC236}">
                <a16:creationId xmlns:a16="http://schemas.microsoft.com/office/drawing/2014/main" id="{4221ECDB-D1A8-0778-E157-9F2528D1A5FF}"/>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8801" y="5564775"/>
            <a:ext cx="417932" cy="417932"/>
          </a:xfrm>
          <a:prstGeom prst="rect">
            <a:avLst/>
          </a:prstGeom>
          <a:effectLst>
            <a:outerShdw blurRad="50800" dist="38100" dir="2700000" algn="tl" rotWithShape="0">
              <a:prstClr val="black">
                <a:alpha val="40000"/>
              </a:prstClr>
            </a:outerShdw>
          </a:effectLst>
        </p:spPr>
      </p:pic>
      <p:pic>
        <p:nvPicPr>
          <p:cNvPr id="27" name="図 26">
            <a:extLst>
              <a:ext uri="{FF2B5EF4-FFF2-40B4-BE49-F238E27FC236}">
                <a16:creationId xmlns:a16="http://schemas.microsoft.com/office/drawing/2014/main" id="{0BC4A5F1-3841-0A6B-9ABA-191E9EE58738}"/>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621034" y="4121230"/>
            <a:ext cx="525228" cy="525228"/>
          </a:xfrm>
          <a:prstGeom prst="rect">
            <a:avLst/>
          </a:prstGeom>
          <a:effectLst>
            <a:outerShdw blurRad="50800" dist="38100" dir="2700000" algn="tl" rotWithShape="0">
              <a:prstClr val="black">
                <a:alpha val="40000"/>
              </a:prstClr>
            </a:outerShdw>
          </a:effectLst>
        </p:spPr>
      </p:pic>
      <p:pic>
        <p:nvPicPr>
          <p:cNvPr id="28" name="図 27">
            <a:extLst>
              <a:ext uri="{FF2B5EF4-FFF2-40B4-BE49-F238E27FC236}">
                <a16:creationId xmlns:a16="http://schemas.microsoft.com/office/drawing/2014/main" id="{DA2B0395-F3F6-E955-AB22-8B889DEA84A5}"/>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21034" y="2739137"/>
            <a:ext cx="525228" cy="525228"/>
          </a:xfrm>
          <a:prstGeom prst="rect">
            <a:avLst/>
          </a:prstGeom>
          <a:effectLst>
            <a:outerShdw blurRad="50800" dist="38100" dir="2700000" algn="tl" rotWithShape="0">
              <a:prstClr val="black">
                <a:alpha val="40000"/>
              </a:prstClr>
            </a:outerShdw>
          </a:effectLst>
        </p:spPr>
      </p:pic>
      <p:pic>
        <p:nvPicPr>
          <p:cNvPr id="29" name="図 28">
            <a:extLst>
              <a:ext uri="{FF2B5EF4-FFF2-40B4-BE49-F238E27FC236}">
                <a16:creationId xmlns:a16="http://schemas.microsoft.com/office/drawing/2014/main" id="{C6A92268-B855-904F-0316-57B24710A712}"/>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84717" y="5564775"/>
            <a:ext cx="417932" cy="417932"/>
          </a:xfrm>
          <a:prstGeom prst="rect">
            <a:avLst/>
          </a:prstGeom>
          <a:effectLst>
            <a:outerShdw blurRad="50800" dist="38100" dir="2700000" algn="tl" rotWithShape="0">
              <a:prstClr val="black">
                <a:alpha val="40000"/>
              </a:prstClr>
            </a:outerShdw>
          </a:effectLst>
        </p:spPr>
      </p:pic>
      <p:pic>
        <p:nvPicPr>
          <p:cNvPr id="30" name="図 29">
            <a:extLst>
              <a:ext uri="{FF2B5EF4-FFF2-40B4-BE49-F238E27FC236}">
                <a16:creationId xmlns:a16="http://schemas.microsoft.com/office/drawing/2014/main" id="{EC60A56D-3766-74BB-40C2-B1E1936FDCE7}"/>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195800" y="4121230"/>
            <a:ext cx="525228" cy="525228"/>
          </a:xfrm>
          <a:prstGeom prst="rect">
            <a:avLst/>
          </a:prstGeom>
          <a:effectLst>
            <a:outerShdw blurRad="50800" dist="38100" dir="2700000" algn="tl" rotWithShape="0">
              <a:prstClr val="black">
                <a:alpha val="40000"/>
              </a:prstClr>
            </a:outerShdw>
          </a:effectLst>
        </p:spPr>
      </p:pic>
      <p:pic>
        <p:nvPicPr>
          <p:cNvPr id="31" name="図 30">
            <a:extLst>
              <a:ext uri="{FF2B5EF4-FFF2-40B4-BE49-F238E27FC236}">
                <a16:creationId xmlns:a16="http://schemas.microsoft.com/office/drawing/2014/main" id="{5529256B-325F-C52F-88AE-13C52FB4026B}"/>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95800" y="2739137"/>
            <a:ext cx="525228" cy="525228"/>
          </a:xfrm>
          <a:prstGeom prst="rect">
            <a:avLst/>
          </a:prstGeom>
          <a:effectLst>
            <a:outerShdw blurRad="50800" dist="38100" dir="2700000" algn="tl" rotWithShape="0">
              <a:prstClr val="black">
                <a:alpha val="40000"/>
              </a:prstClr>
            </a:outerShdw>
          </a:effectLst>
        </p:spPr>
      </p:pic>
      <p:pic>
        <p:nvPicPr>
          <p:cNvPr id="32" name="図 31">
            <a:extLst>
              <a:ext uri="{FF2B5EF4-FFF2-40B4-BE49-F238E27FC236}">
                <a16:creationId xmlns:a16="http://schemas.microsoft.com/office/drawing/2014/main" id="{AF66A777-4EE1-5277-232A-4CBD575370F7}"/>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59483" y="5564775"/>
            <a:ext cx="417932" cy="417932"/>
          </a:xfrm>
          <a:prstGeom prst="rect">
            <a:avLst/>
          </a:prstGeom>
          <a:effectLst>
            <a:outerShdw blurRad="50800" dist="38100" dir="2700000" algn="tl" rotWithShape="0">
              <a:prstClr val="black">
                <a:alpha val="40000"/>
              </a:prstClr>
            </a:outerShdw>
          </a:effectLst>
        </p:spPr>
      </p:pic>
      <p:pic>
        <p:nvPicPr>
          <p:cNvPr id="33" name="図 32">
            <a:extLst>
              <a:ext uri="{FF2B5EF4-FFF2-40B4-BE49-F238E27FC236}">
                <a16:creationId xmlns:a16="http://schemas.microsoft.com/office/drawing/2014/main" id="{DDF21790-8580-4441-3188-EF2E995CDEF4}"/>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760864" y="4484494"/>
            <a:ext cx="525228" cy="525228"/>
          </a:xfrm>
          <a:prstGeom prst="rect">
            <a:avLst/>
          </a:prstGeom>
          <a:effectLst>
            <a:outerShdw blurRad="50800" dist="38100" dir="2700000" algn="tl" rotWithShape="0">
              <a:prstClr val="black">
                <a:alpha val="40000"/>
              </a:prstClr>
            </a:outerShdw>
          </a:effectLst>
        </p:spPr>
      </p:pic>
      <p:pic>
        <p:nvPicPr>
          <p:cNvPr id="34" name="図 33">
            <a:extLst>
              <a:ext uri="{FF2B5EF4-FFF2-40B4-BE49-F238E27FC236}">
                <a16:creationId xmlns:a16="http://schemas.microsoft.com/office/drawing/2014/main" id="{214AC47C-9F13-3FCB-C826-81D3E55140A6}"/>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761940" y="3140291"/>
            <a:ext cx="525228" cy="525228"/>
          </a:xfrm>
          <a:prstGeom prst="rect">
            <a:avLst/>
          </a:prstGeom>
          <a:effectLst>
            <a:outerShdw blurRad="50800" dist="38100" dir="2700000" algn="tl" rotWithShape="0">
              <a:prstClr val="black">
                <a:alpha val="40000"/>
              </a:prstClr>
            </a:outerShdw>
          </a:effectLst>
        </p:spPr>
      </p:pic>
      <p:pic>
        <p:nvPicPr>
          <p:cNvPr id="35" name="図 34">
            <a:extLst>
              <a:ext uri="{FF2B5EF4-FFF2-40B4-BE49-F238E27FC236}">
                <a16:creationId xmlns:a16="http://schemas.microsoft.com/office/drawing/2014/main" id="{4B10ADC4-3ED2-55E0-B1FF-B46817B8A88A}"/>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25623" y="5932559"/>
            <a:ext cx="417932" cy="417932"/>
          </a:xfrm>
          <a:prstGeom prst="rect">
            <a:avLst/>
          </a:prstGeom>
          <a:effectLst>
            <a:outerShdw blurRad="50800" dist="38100" dir="2700000" algn="tl" rotWithShape="0">
              <a:prstClr val="black">
                <a:alpha val="40000"/>
              </a:prstClr>
            </a:outerShdw>
          </a:effectLst>
        </p:spPr>
      </p:pic>
      <p:pic>
        <p:nvPicPr>
          <p:cNvPr id="36" name="図 35">
            <a:extLst>
              <a:ext uri="{FF2B5EF4-FFF2-40B4-BE49-F238E27FC236}">
                <a16:creationId xmlns:a16="http://schemas.microsoft.com/office/drawing/2014/main" id="{299F32DB-25F6-558F-6CDF-920A6B36602B}"/>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322282" y="4484494"/>
            <a:ext cx="525228" cy="525228"/>
          </a:xfrm>
          <a:prstGeom prst="rect">
            <a:avLst/>
          </a:prstGeom>
          <a:effectLst>
            <a:outerShdw blurRad="50800" dist="38100" dir="2700000" algn="tl" rotWithShape="0">
              <a:prstClr val="black">
                <a:alpha val="40000"/>
              </a:prstClr>
            </a:outerShdw>
          </a:effectLst>
        </p:spPr>
      </p:pic>
      <p:pic>
        <p:nvPicPr>
          <p:cNvPr id="37" name="図 36">
            <a:extLst>
              <a:ext uri="{FF2B5EF4-FFF2-40B4-BE49-F238E27FC236}">
                <a16:creationId xmlns:a16="http://schemas.microsoft.com/office/drawing/2014/main" id="{162DE861-647A-5C9B-1403-047F7E7F53D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23358" y="3140291"/>
            <a:ext cx="525228" cy="525228"/>
          </a:xfrm>
          <a:prstGeom prst="rect">
            <a:avLst/>
          </a:prstGeom>
          <a:effectLst>
            <a:outerShdw blurRad="50800" dist="38100" dir="2700000" algn="tl" rotWithShape="0">
              <a:prstClr val="black">
                <a:alpha val="40000"/>
              </a:prstClr>
            </a:outerShdw>
          </a:effectLst>
        </p:spPr>
      </p:pic>
      <p:pic>
        <p:nvPicPr>
          <p:cNvPr id="38" name="図 37">
            <a:extLst>
              <a:ext uri="{FF2B5EF4-FFF2-40B4-BE49-F238E27FC236}">
                <a16:creationId xmlns:a16="http://schemas.microsoft.com/office/drawing/2014/main" id="{604C2BA9-6E91-32E6-358A-8BFD9772D9C6}"/>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87041" y="5932559"/>
            <a:ext cx="417932" cy="417932"/>
          </a:xfrm>
          <a:prstGeom prst="rect">
            <a:avLst/>
          </a:prstGeom>
          <a:effectLst>
            <a:outerShdw blurRad="50800" dist="38100" dir="2700000" algn="tl" rotWithShape="0">
              <a:prstClr val="black">
                <a:alpha val="40000"/>
              </a:prstClr>
            </a:outerShdw>
          </a:effectLst>
        </p:spPr>
      </p:pic>
      <p:pic>
        <p:nvPicPr>
          <p:cNvPr id="39" name="図 38">
            <a:extLst>
              <a:ext uri="{FF2B5EF4-FFF2-40B4-BE49-F238E27FC236}">
                <a16:creationId xmlns:a16="http://schemas.microsoft.com/office/drawing/2014/main" id="{0524E5A8-223B-20C9-ED59-30C24C307D54}"/>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83700" y="4482825"/>
            <a:ext cx="525228" cy="525228"/>
          </a:xfrm>
          <a:prstGeom prst="rect">
            <a:avLst/>
          </a:prstGeom>
          <a:effectLst>
            <a:outerShdw blurRad="50800" dist="38100" dir="2700000" algn="tl" rotWithShape="0">
              <a:prstClr val="black">
                <a:alpha val="40000"/>
              </a:prstClr>
            </a:outerShdw>
          </a:effectLst>
        </p:spPr>
      </p:pic>
      <p:pic>
        <p:nvPicPr>
          <p:cNvPr id="40" name="図 39">
            <a:extLst>
              <a:ext uri="{FF2B5EF4-FFF2-40B4-BE49-F238E27FC236}">
                <a16:creationId xmlns:a16="http://schemas.microsoft.com/office/drawing/2014/main" id="{06435832-F656-6F6B-5F9E-3AED912FA51A}"/>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84776" y="3138622"/>
            <a:ext cx="525228" cy="525228"/>
          </a:xfrm>
          <a:prstGeom prst="rect">
            <a:avLst/>
          </a:prstGeom>
          <a:effectLst>
            <a:outerShdw blurRad="50800" dist="38100" dir="2700000" algn="tl" rotWithShape="0">
              <a:prstClr val="black">
                <a:alpha val="40000"/>
              </a:prstClr>
            </a:outerShdw>
          </a:effectLst>
        </p:spPr>
      </p:pic>
      <p:pic>
        <p:nvPicPr>
          <p:cNvPr id="41" name="図 40">
            <a:extLst>
              <a:ext uri="{FF2B5EF4-FFF2-40B4-BE49-F238E27FC236}">
                <a16:creationId xmlns:a16="http://schemas.microsoft.com/office/drawing/2014/main" id="{ABA2EF79-8FA4-7880-CB81-CB19C6691914}"/>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48459" y="5930890"/>
            <a:ext cx="417932" cy="417932"/>
          </a:xfrm>
          <a:prstGeom prst="rect">
            <a:avLst/>
          </a:prstGeom>
          <a:effectLst>
            <a:outerShdw blurRad="50800" dist="38100" dir="2700000" algn="tl" rotWithShape="0">
              <a:prstClr val="black">
                <a:alpha val="40000"/>
              </a:prstClr>
            </a:outerShdw>
          </a:effectLst>
        </p:spPr>
      </p:pic>
      <p:pic>
        <p:nvPicPr>
          <p:cNvPr id="42" name="図 41">
            <a:extLst>
              <a:ext uri="{FF2B5EF4-FFF2-40B4-BE49-F238E27FC236}">
                <a16:creationId xmlns:a16="http://schemas.microsoft.com/office/drawing/2014/main" id="{499001FB-0829-A57D-C35B-628708623C99}"/>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445118" y="4482825"/>
            <a:ext cx="525228" cy="525228"/>
          </a:xfrm>
          <a:prstGeom prst="rect">
            <a:avLst/>
          </a:prstGeom>
          <a:effectLst>
            <a:outerShdw blurRad="50800" dist="38100" dir="2700000" algn="tl" rotWithShape="0">
              <a:prstClr val="black">
                <a:alpha val="40000"/>
              </a:prstClr>
            </a:outerShdw>
          </a:effectLst>
        </p:spPr>
      </p:pic>
      <p:pic>
        <p:nvPicPr>
          <p:cNvPr id="43" name="図 42">
            <a:extLst>
              <a:ext uri="{FF2B5EF4-FFF2-40B4-BE49-F238E27FC236}">
                <a16:creationId xmlns:a16="http://schemas.microsoft.com/office/drawing/2014/main" id="{9FDD2DDC-A6E7-CDFE-6AA3-3B03F1C0093E}"/>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6194" y="3138622"/>
            <a:ext cx="525228" cy="525228"/>
          </a:xfrm>
          <a:prstGeom prst="rect">
            <a:avLst/>
          </a:prstGeom>
          <a:effectLst>
            <a:outerShdw blurRad="50800" dist="38100" dir="2700000" algn="tl" rotWithShape="0">
              <a:prstClr val="black">
                <a:alpha val="40000"/>
              </a:prstClr>
            </a:outerShdw>
          </a:effectLst>
        </p:spPr>
      </p:pic>
      <p:pic>
        <p:nvPicPr>
          <p:cNvPr id="44" name="図 43">
            <a:extLst>
              <a:ext uri="{FF2B5EF4-FFF2-40B4-BE49-F238E27FC236}">
                <a16:creationId xmlns:a16="http://schemas.microsoft.com/office/drawing/2014/main" id="{00756C6C-95E7-11DE-2BB5-EC26FFCC8D23}"/>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9877" y="5930890"/>
            <a:ext cx="417932" cy="417932"/>
          </a:xfrm>
          <a:prstGeom prst="rect">
            <a:avLst/>
          </a:prstGeom>
          <a:effectLst>
            <a:outerShdw blurRad="50800" dist="38100" dir="2700000" algn="tl" rotWithShape="0">
              <a:prstClr val="black">
                <a:alpha val="40000"/>
              </a:prstClr>
            </a:outerShdw>
          </a:effectLst>
        </p:spPr>
      </p:pic>
      <p:pic>
        <p:nvPicPr>
          <p:cNvPr id="45" name="図 44">
            <a:extLst>
              <a:ext uri="{FF2B5EF4-FFF2-40B4-BE49-F238E27FC236}">
                <a16:creationId xmlns:a16="http://schemas.microsoft.com/office/drawing/2014/main" id="{E44F222D-509F-0772-AF93-39B5CE500EAF}"/>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621034" y="4482825"/>
            <a:ext cx="525228" cy="525228"/>
          </a:xfrm>
          <a:prstGeom prst="rect">
            <a:avLst/>
          </a:prstGeom>
          <a:effectLst>
            <a:outerShdw blurRad="50800" dist="38100" dir="2700000" algn="tl" rotWithShape="0">
              <a:prstClr val="black">
                <a:alpha val="40000"/>
              </a:prstClr>
            </a:outerShdw>
          </a:effectLst>
        </p:spPr>
      </p:pic>
      <p:pic>
        <p:nvPicPr>
          <p:cNvPr id="46" name="図 45">
            <a:extLst>
              <a:ext uri="{FF2B5EF4-FFF2-40B4-BE49-F238E27FC236}">
                <a16:creationId xmlns:a16="http://schemas.microsoft.com/office/drawing/2014/main" id="{7792E103-A248-688E-3075-FCFCDE8E8FA8}"/>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22110" y="3138622"/>
            <a:ext cx="525228" cy="525228"/>
          </a:xfrm>
          <a:prstGeom prst="rect">
            <a:avLst/>
          </a:prstGeom>
          <a:effectLst>
            <a:outerShdw blurRad="50800" dist="38100" dir="2700000" algn="tl" rotWithShape="0">
              <a:prstClr val="black">
                <a:alpha val="40000"/>
              </a:prstClr>
            </a:outerShdw>
          </a:effectLst>
        </p:spPr>
      </p:pic>
      <p:pic>
        <p:nvPicPr>
          <p:cNvPr id="47" name="図 46">
            <a:extLst>
              <a:ext uri="{FF2B5EF4-FFF2-40B4-BE49-F238E27FC236}">
                <a16:creationId xmlns:a16="http://schemas.microsoft.com/office/drawing/2014/main" id="{066B713C-52FC-A256-AE7D-C5393901992C}"/>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85793" y="5930890"/>
            <a:ext cx="417932" cy="417932"/>
          </a:xfrm>
          <a:prstGeom prst="rect">
            <a:avLst/>
          </a:prstGeom>
          <a:effectLst>
            <a:outerShdw blurRad="50800" dist="38100" dir="2700000" algn="tl" rotWithShape="0">
              <a:prstClr val="black">
                <a:alpha val="40000"/>
              </a:prstClr>
            </a:outerShdw>
          </a:effectLst>
        </p:spPr>
      </p:pic>
      <p:pic>
        <p:nvPicPr>
          <p:cNvPr id="48" name="図 47">
            <a:extLst>
              <a:ext uri="{FF2B5EF4-FFF2-40B4-BE49-F238E27FC236}">
                <a16:creationId xmlns:a16="http://schemas.microsoft.com/office/drawing/2014/main" id="{010D1FC4-C3BA-5C82-8687-1F689E6FF6EC}"/>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195800" y="4482825"/>
            <a:ext cx="525228" cy="525228"/>
          </a:xfrm>
          <a:prstGeom prst="rect">
            <a:avLst/>
          </a:prstGeom>
          <a:effectLst>
            <a:outerShdw blurRad="50800" dist="38100" dir="2700000" algn="tl" rotWithShape="0">
              <a:prstClr val="black">
                <a:alpha val="40000"/>
              </a:prstClr>
            </a:outerShdw>
          </a:effectLst>
        </p:spPr>
      </p:pic>
      <p:pic>
        <p:nvPicPr>
          <p:cNvPr id="49" name="図 48">
            <a:extLst>
              <a:ext uri="{FF2B5EF4-FFF2-40B4-BE49-F238E27FC236}">
                <a16:creationId xmlns:a16="http://schemas.microsoft.com/office/drawing/2014/main" id="{397A1CF7-833E-9FD2-8557-90ED19DAC5BA}"/>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96876" y="3138622"/>
            <a:ext cx="525228" cy="525228"/>
          </a:xfrm>
          <a:prstGeom prst="rect">
            <a:avLst/>
          </a:prstGeom>
          <a:effectLst>
            <a:outerShdw blurRad="50800" dist="38100" dir="2700000" algn="tl" rotWithShape="0">
              <a:prstClr val="black">
                <a:alpha val="40000"/>
              </a:prstClr>
            </a:outerShdw>
          </a:effectLst>
        </p:spPr>
      </p:pic>
      <p:pic>
        <p:nvPicPr>
          <p:cNvPr id="50" name="図 49">
            <a:extLst>
              <a:ext uri="{FF2B5EF4-FFF2-40B4-BE49-F238E27FC236}">
                <a16:creationId xmlns:a16="http://schemas.microsoft.com/office/drawing/2014/main" id="{7328D1AC-1C40-ED2C-A8F7-C77781A4C482}"/>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60559" y="5930890"/>
            <a:ext cx="417932" cy="417932"/>
          </a:xfrm>
          <a:prstGeom prst="rect">
            <a:avLst/>
          </a:prstGeom>
          <a:effectLst>
            <a:outerShdw blurRad="50800" dist="38100" dir="2700000" algn="tl" rotWithShape="0">
              <a:prstClr val="black">
                <a:alpha val="40000"/>
              </a:prstClr>
            </a:outerShdw>
          </a:effectLst>
        </p:spPr>
      </p:pic>
      <p:pic>
        <p:nvPicPr>
          <p:cNvPr id="51" name="図 50">
            <a:extLst>
              <a:ext uri="{FF2B5EF4-FFF2-40B4-BE49-F238E27FC236}">
                <a16:creationId xmlns:a16="http://schemas.microsoft.com/office/drawing/2014/main" id="{5A58E717-BC65-D28F-4255-AD93ADE711D9}"/>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760864" y="2346012"/>
            <a:ext cx="525228" cy="525228"/>
          </a:xfrm>
          <a:prstGeom prst="rect">
            <a:avLst/>
          </a:prstGeom>
          <a:effectLst>
            <a:outerShdw blurRad="50800" dist="38100" dir="2700000" algn="tl" rotWithShape="0">
              <a:prstClr val="black">
                <a:alpha val="40000"/>
              </a:prstClr>
            </a:outerShdw>
          </a:effectLst>
        </p:spPr>
      </p:pic>
      <p:pic>
        <p:nvPicPr>
          <p:cNvPr id="52" name="図 51">
            <a:extLst>
              <a:ext uri="{FF2B5EF4-FFF2-40B4-BE49-F238E27FC236}">
                <a16:creationId xmlns:a16="http://schemas.microsoft.com/office/drawing/2014/main" id="{B809E97B-D500-031D-DF54-AABA828201DA}"/>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22282" y="2346012"/>
            <a:ext cx="525228" cy="525228"/>
          </a:xfrm>
          <a:prstGeom prst="rect">
            <a:avLst/>
          </a:prstGeom>
          <a:effectLst>
            <a:outerShdw blurRad="50800" dist="38100" dir="2700000" algn="tl" rotWithShape="0">
              <a:prstClr val="black">
                <a:alpha val="40000"/>
              </a:prstClr>
            </a:outerShdw>
          </a:effectLst>
        </p:spPr>
      </p:pic>
      <p:pic>
        <p:nvPicPr>
          <p:cNvPr id="53" name="図 52">
            <a:extLst>
              <a:ext uri="{FF2B5EF4-FFF2-40B4-BE49-F238E27FC236}">
                <a16:creationId xmlns:a16="http://schemas.microsoft.com/office/drawing/2014/main" id="{AB355FF4-699C-2D2E-4FE9-9C61E9004797}"/>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83700" y="2344343"/>
            <a:ext cx="525228" cy="525228"/>
          </a:xfrm>
          <a:prstGeom prst="rect">
            <a:avLst/>
          </a:prstGeom>
          <a:effectLst>
            <a:outerShdw blurRad="50800" dist="38100" dir="2700000" algn="tl" rotWithShape="0">
              <a:prstClr val="black">
                <a:alpha val="40000"/>
              </a:prstClr>
            </a:outerShdw>
          </a:effectLst>
        </p:spPr>
      </p:pic>
      <p:pic>
        <p:nvPicPr>
          <p:cNvPr id="54" name="図 53">
            <a:extLst>
              <a:ext uri="{FF2B5EF4-FFF2-40B4-BE49-F238E27FC236}">
                <a16:creationId xmlns:a16="http://schemas.microsoft.com/office/drawing/2014/main" id="{47D86D09-0E3A-1F06-60C8-C3C077FF38E8}"/>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5118" y="2344343"/>
            <a:ext cx="525228" cy="525228"/>
          </a:xfrm>
          <a:prstGeom prst="rect">
            <a:avLst/>
          </a:prstGeom>
          <a:effectLst>
            <a:outerShdw blurRad="50800" dist="38100" dir="2700000" algn="tl" rotWithShape="0">
              <a:prstClr val="black">
                <a:alpha val="40000"/>
              </a:prstClr>
            </a:outerShdw>
          </a:effectLst>
        </p:spPr>
      </p:pic>
      <p:pic>
        <p:nvPicPr>
          <p:cNvPr id="55" name="図 54">
            <a:extLst>
              <a:ext uri="{FF2B5EF4-FFF2-40B4-BE49-F238E27FC236}">
                <a16:creationId xmlns:a16="http://schemas.microsoft.com/office/drawing/2014/main" id="{35575B0C-32C3-5E32-F29F-9C7DB0F604A4}"/>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21034" y="2344343"/>
            <a:ext cx="525228" cy="525228"/>
          </a:xfrm>
          <a:prstGeom prst="rect">
            <a:avLst/>
          </a:prstGeom>
          <a:effectLst>
            <a:outerShdw blurRad="50800" dist="38100" dir="2700000" algn="tl" rotWithShape="0">
              <a:prstClr val="black">
                <a:alpha val="40000"/>
              </a:prstClr>
            </a:outerShdw>
          </a:effectLst>
        </p:spPr>
      </p:pic>
      <p:pic>
        <p:nvPicPr>
          <p:cNvPr id="56" name="図 55">
            <a:extLst>
              <a:ext uri="{FF2B5EF4-FFF2-40B4-BE49-F238E27FC236}">
                <a16:creationId xmlns:a16="http://schemas.microsoft.com/office/drawing/2014/main" id="{D1F5CF2C-BBEE-A95D-51A7-C3413E3A4D56}"/>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95800" y="2344343"/>
            <a:ext cx="525228" cy="525228"/>
          </a:xfrm>
          <a:prstGeom prst="rect">
            <a:avLst/>
          </a:prstGeom>
          <a:effectLst>
            <a:outerShdw blurRad="50800" dist="38100" dir="2700000" algn="tl" rotWithShape="0">
              <a:prstClr val="black">
                <a:alpha val="40000"/>
              </a:prstClr>
            </a:outerShdw>
          </a:effectLst>
        </p:spPr>
      </p:pic>
      <p:pic>
        <p:nvPicPr>
          <p:cNvPr id="57" name="図 56">
            <a:extLst>
              <a:ext uri="{FF2B5EF4-FFF2-40B4-BE49-F238E27FC236}">
                <a16:creationId xmlns:a16="http://schemas.microsoft.com/office/drawing/2014/main" id="{DB8D66A2-31D2-82AA-0AB6-7406B6AD4742}"/>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760864" y="3778819"/>
            <a:ext cx="525228" cy="525228"/>
          </a:xfrm>
          <a:prstGeom prst="rect">
            <a:avLst/>
          </a:prstGeom>
          <a:effectLst>
            <a:outerShdw blurRad="50800" dist="38100" dir="2700000" algn="tl" rotWithShape="0">
              <a:prstClr val="black">
                <a:alpha val="40000"/>
              </a:prstClr>
            </a:outerShdw>
          </a:effectLst>
        </p:spPr>
      </p:pic>
      <p:pic>
        <p:nvPicPr>
          <p:cNvPr id="58" name="図 57">
            <a:extLst>
              <a:ext uri="{FF2B5EF4-FFF2-40B4-BE49-F238E27FC236}">
                <a16:creationId xmlns:a16="http://schemas.microsoft.com/office/drawing/2014/main" id="{B444548A-DCEB-C131-DB30-CFA6C95D632D}"/>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322282" y="3778819"/>
            <a:ext cx="525228" cy="525228"/>
          </a:xfrm>
          <a:prstGeom prst="rect">
            <a:avLst/>
          </a:prstGeom>
          <a:effectLst>
            <a:outerShdw blurRad="50800" dist="38100" dir="2700000" algn="tl" rotWithShape="0">
              <a:prstClr val="black">
                <a:alpha val="40000"/>
              </a:prstClr>
            </a:outerShdw>
          </a:effectLst>
        </p:spPr>
      </p:pic>
      <p:pic>
        <p:nvPicPr>
          <p:cNvPr id="59" name="図 58">
            <a:extLst>
              <a:ext uri="{FF2B5EF4-FFF2-40B4-BE49-F238E27FC236}">
                <a16:creationId xmlns:a16="http://schemas.microsoft.com/office/drawing/2014/main" id="{E2B166BB-AFC5-8CDB-375D-8852C5DECE39}"/>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83700" y="3777150"/>
            <a:ext cx="525228" cy="525228"/>
          </a:xfrm>
          <a:prstGeom prst="rect">
            <a:avLst/>
          </a:prstGeom>
          <a:effectLst>
            <a:outerShdw blurRad="50800" dist="38100" dir="2700000" algn="tl" rotWithShape="0">
              <a:prstClr val="black">
                <a:alpha val="40000"/>
              </a:prstClr>
            </a:outerShdw>
          </a:effectLst>
        </p:spPr>
      </p:pic>
      <p:pic>
        <p:nvPicPr>
          <p:cNvPr id="60" name="図 59">
            <a:extLst>
              <a:ext uri="{FF2B5EF4-FFF2-40B4-BE49-F238E27FC236}">
                <a16:creationId xmlns:a16="http://schemas.microsoft.com/office/drawing/2014/main" id="{A3FBA380-E6D3-626A-B69D-09D45289EFAA}"/>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445118" y="3777150"/>
            <a:ext cx="525228" cy="525228"/>
          </a:xfrm>
          <a:prstGeom prst="rect">
            <a:avLst/>
          </a:prstGeom>
          <a:effectLst>
            <a:outerShdw blurRad="50800" dist="38100" dir="2700000" algn="tl" rotWithShape="0">
              <a:prstClr val="black">
                <a:alpha val="40000"/>
              </a:prstClr>
            </a:outerShdw>
          </a:effectLst>
        </p:spPr>
      </p:pic>
      <p:pic>
        <p:nvPicPr>
          <p:cNvPr id="61" name="図 60">
            <a:extLst>
              <a:ext uri="{FF2B5EF4-FFF2-40B4-BE49-F238E27FC236}">
                <a16:creationId xmlns:a16="http://schemas.microsoft.com/office/drawing/2014/main" id="{B14112EF-1692-6137-73E5-4FBC9B9C1FA3}"/>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621034" y="3777150"/>
            <a:ext cx="525228" cy="525228"/>
          </a:xfrm>
          <a:prstGeom prst="rect">
            <a:avLst/>
          </a:prstGeom>
          <a:effectLst>
            <a:outerShdw blurRad="50800" dist="38100" dir="2700000" algn="tl" rotWithShape="0">
              <a:prstClr val="black">
                <a:alpha val="40000"/>
              </a:prstClr>
            </a:outerShdw>
          </a:effectLst>
        </p:spPr>
      </p:pic>
      <p:pic>
        <p:nvPicPr>
          <p:cNvPr id="62" name="図 61">
            <a:extLst>
              <a:ext uri="{FF2B5EF4-FFF2-40B4-BE49-F238E27FC236}">
                <a16:creationId xmlns:a16="http://schemas.microsoft.com/office/drawing/2014/main" id="{C22394DE-93DF-769A-AF91-43A3A9795C4B}"/>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195800" y="3777150"/>
            <a:ext cx="525228" cy="525228"/>
          </a:xfrm>
          <a:prstGeom prst="rect">
            <a:avLst/>
          </a:prstGeom>
          <a:effectLst>
            <a:outerShdw blurRad="50800" dist="38100" dir="2700000" algn="tl" rotWithShape="0">
              <a:prstClr val="black">
                <a:alpha val="40000"/>
              </a:prstClr>
            </a:outerShdw>
          </a:effectLst>
        </p:spPr>
      </p:pic>
      <p:pic>
        <p:nvPicPr>
          <p:cNvPr id="63" name="図 62">
            <a:extLst>
              <a:ext uri="{FF2B5EF4-FFF2-40B4-BE49-F238E27FC236}">
                <a16:creationId xmlns:a16="http://schemas.microsoft.com/office/drawing/2014/main" id="{98F8C5B7-E2C9-E6C7-723A-55E06A729826}"/>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24547" y="5197392"/>
            <a:ext cx="417932" cy="417932"/>
          </a:xfrm>
          <a:prstGeom prst="rect">
            <a:avLst/>
          </a:prstGeom>
          <a:effectLst>
            <a:outerShdw blurRad="50800" dist="38100" dir="2700000" algn="tl" rotWithShape="0">
              <a:prstClr val="black">
                <a:alpha val="40000"/>
              </a:prstClr>
            </a:outerShdw>
          </a:effectLst>
        </p:spPr>
      </p:pic>
      <p:pic>
        <p:nvPicPr>
          <p:cNvPr id="64" name="図 63">
            <a:extLst>
              <a:ext uri="{FF2B5EF4-FFF2-40B4-BE49-F238E27FC236}">
                <a16:creationId xmlns:a16="http://schemas.microsoft.com/office/drawing/2014/main" id="{934F3FF4-AE6E-34AC-664D-85D5353E7C52}"/>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85965" y="5197392"/>
            <a:ext cx="417932" cy="417932"/>
          </a:xfrm>
          <a:prstGeom prst="rect">
            <a:avLst/>
          </a:prstGeom>
          <a:effectLst>
            <a:outerShdw blurRad="50800" dist="38100" dir="2700000" algn="tl" rotWithShape="0">
              <a:prstClr val="black">
                <a:alpha val="40000"/>
              </a:prstClr>
            </a:outerShdw>
          </a:effectLst>
        </p:spPr>
      </p:pic>
      <p:pic>
        <p:nvPicPr>
          <p:cNvPr id="65" name="図 64">
            <a:extLst>
              <a:ext uri="{FF2B5EF4-FFF2-40B4-BE49-F238E27FC236}">
                <a16:creationId xmlns:a16="http://schemas.microsoft.com/office/drawing/2014/main" id="{8BA5A2AA-B300-A7DE-BF80-B67B918471F4}"/>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47383" y="5195723"/>
            <a:ext cx="417932" cy="417932"/>
          </a:xfrm>
          <a:prstGeom prst="rect">
            <a:avLst/>
          </a:prstGeom>
          <a:effectLst>
            <a:outerShdw blurRad="50800" dist="38100" dir="2700000" algn="tl" rotWithShape="0">
              <a:prstClr val="black">
                <a:alpha val="40000"/>
              </a:prstClr>
            </a:outerShdw>
          </a:effectLst>
        </p:spPr>
      </p:pic>
      <p:pic>
        <p:nvPicPr>
          <p:cNvPr id="66" name="図 65">
            <a:extLst>
              <a:ext uri="{FF2B5EF4-FFF2-40B4-BE49-F238E27FC236}">
                <a16:creationId xmlns:a16="http://schemas.microsoft.com/office/drawing/2014/main" id="{A6E11106-6C03-E4CC-C1DA-6D9F25823083}"/>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8801" y="5195723"/>
            <a:ext cx="417932" cy="417932"/>
          </a:xfrm>
          <a:prstGeom prst="rect">
            <a:avLst/>
          </a:prstGeom>
          <a:effectLst>
            <a:outerShdw blurRad="50800" dist="38100" dir="2700000" algn="tl" rotWithShape="0">
              <a:prstClr val="black">
                <a:alpha val="40000"/>
              </a:prstClr>
            </a:outerShdw>
          </a:effectLst>
        </p:spPr>
      </p:pic>
      <p:pic>
        <p:nvPicPr>
          <p:cNvPr id="67" name="図 66">
            <a:extLst>
              <a:ext uri="{FF2B5EF4-FFF2-40B4-BE49-F238E27FC236}">
                <a16:creationId xmlns:a16="http://schemas.microsoft.com/office/drawing/2014/main" id="{96E4AD52-3D3E-98F7-1D46-F99CF142282A}"/>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84717" y="5195723"/>
            <a:ext cx="417932" cy="417932"/>
          </a:xfrm>
          <a:prstGeom prst="rect">
            <a:avLst/>
          </a:prstGeom>
          <a:effectLst>
            <a:outerShdw blurRad="50800" dist="38100" dir="2700000" algn="tl" rotWithShape="0">
              <a:prstClr val="black">
                <a:alpha val="40000"/>
              </a:prstClr>
            </a:outerShdw>
          </a:effectLst>
        </p:spPr>
      </p:pic>
      <p:pic>
        <p:nvPicPr>
          <p:cNvPr id="68" name="図 67">
            <a:extLst>
              <a:ext uri="{FF2B5EF4-FFF2-40B4-BE49-F238E27FC236}">
                <a16:creationId xmlns:a16="http://schemas.microsoft.com/office/drawing/2014/main" id="{1485867A-EE17-BDD0-D41B-8E84FB8F55EC}"/>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59483" y="5195723"/>
            <a:ext cx="417932" cy="417932"/>
          </a:xfrm>
          <a:prstGeom prst="rect">
            <a:avLst/>
          </a:prstGeom>
          <a:effectLst>
            <a:outerShdw blurRad="50800" dist="38100" dir="2700000" algn="tl" rotWithShape="0">
              <a:prstClr val="black">
                <a:alpha val="40000"/>
              </a:prstClr>
            </a:outerShdw>
          </a:effectLst>
        </p:spPr>
      </p:pic>
      <p:pic>
        <p:nvPicPr>
          <p:cNvPr id="69" name="図 68">
            <a:extLst>
              <a:ext uri="{FF2B5EF4-FFF2-40B4-BE49-F238E27FC236}">
                <a16:creationId xmlns:a16="http://schemas.microsoft.com/office/drawing/2014/main" id="{B4D8C209-7E98-B034-14B1-0663FAA46BA3}"/>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471141" y="4121230"/>
            <a:ext cx="525228" cy="525228"/>
          </a:xfrm>
          <a:prstGeom prst="rect">
            <a:avLst/>
          </a:prstGeom>
          <a:effectLst>
            <a:outerShdw blurRad="50800" dist="38100" dir="2700000" algn="tl" rotWithShape="0">
              <a:prstClr val="black">
                <a:alpha val="40000"/>
              </a:prstClr>
            </a:outerShdw>
          </a:effectLst>
        </p:spPr>
      </p:pic>
      <p:pic>
        <p:nvPicPr>
          <p:cNvPr id="70" name="図 69">
            <a:extLst>
              <a:ext uri="{FF2B5EF4-FFF2-40B4-BE49-F238E27FC236}">
                <a16:creationId xmlns:a16="http://schemas.microsoft.com/office/drawing/2014/main" id="{C3CB4877-DA43-1D3F-0CDF-30BE80103B66}"/>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71141" y="2739137"/>
            <a:ext cx="525228" cy="525228"/>
          </a:xfrm>
          <a:prstGeom prst="rect">
            <a:avLst/>
          </a:prstGeom>
          <a:effectLst>
            <a:outerShdw blurRad="50800" dist="38100" dir="2700000" algn="tl" rotWithShape="0">
              <a:prstClr val="black">
                <a:alpha val="40000"/>
              </a:prstClr>
            </a:outerShdw>
          </a:effectLst>
        </p:spPr>
      </p:pic>
      <p:pic>
        <p:nvPicPr>
          <p:cNvPr id="71" name="図 70">
            <a:extLst>
              <a:ext uri="{FF2B5EF4-FFF2-40B4-BE49-F238E27FC236}">
                <a16:creationId xmlns:a16="http://schemas.microsoft.com/office/drawing/2014/main" id="{AB7AAD34-117B-0DB4-58D7-EAC8E590DB22}"/>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34824" y="5564775"/>
            <a:ext cx="417932" cy="417932"/>
          </a:xfrm>
          <a:prstGeom prst="rect">
            <a:avLst/>
          </a:prstGeom>
          <a:effectLst>
            <a:outerShdw blurRad="50800" dist="38100" dir="2700000" algn="tl" rotWithShape="0">
              <a:prstClr val="black">
                <a:alpha val="40000"/>
              </a:prstClr>
            </a:outerShdw>
          </a:effectLst>
        </p:spPr>
      </p:pic>
      <p:pic>
        <p:nvPicPr>
          <p:cNvPr id="72" name="図 71">
            <a:extLst>
              <a:ext uri="{FF2B5EF4-FFF2-40B4-BE49-F238E27FC236}">
                <a16:creationId xmlns:a16="http://schemas.microsoft.com/office/drawing/2014/main" id="{1B33B511-30B0-393B-D5B4-6C56885AF2A9}"/>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032559" y="4121230"/>
            <a:ext cx="525228" cy="525228"/>
          </a:xfrm>
          <a:prstGeom prst="rect">
            <a:avLst/>
          </a:prstGeom>
          <a:effectLst>
            <a:outerShdw blurRad="50800" dist="38100" dir="2700000" algn="tl" rotWithShape="0">
              <a:prstClr val="black">
                <a:alpha val="40000"/>
              </a:prstClr>
            </a:outerShdw>
          </a:effectLst>
        </p:spPr>
      </p:pic>
      <p:pic>
        <p:nvPicPr>
          <p:cNvPr id="73" name="図 72">
            <a:extLst>
              <a:ext uri="{FF2B5EF4-FFF2-40B4-BE49-F238E27FC236}">
                <a16:creationId xmlns:a16="http://schemas.microsoft.com/office/drawing/2014/main" id="{2248CA32-E3E1-BE15-D393-0FA4385AB5ED}"/>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32559" y="2739137"/>
            <a:ext cx="525228" cy="525228"/>
          </a:xfrm>
          <a:prstGeom prst="rect">
            <a:avLst/>
          </a:prstGeom>
          <a:effectLst>
            <a:outerShdw blurRad="50800" dist="38100" dir="2700000" algn="tl" rotWithShape="0">
              <a:prstClr val="black">
                <a:alpha val="40000"/>
              </a:prstClr>
            </a:outerShdw>
          </a:effectLst>
        </p:spPr>
      </p:pic>
      <p:pic>
        <p:nvPicPr>
          <p:cNvPr id="74" name="図 73">
            <a:extLst>
              <a:ext uri="{FF2B5EF4-FFF2-40B4-BE49-F238E27FC236}">
                <a16:creationId xmlns:a16="http://schemas.microsoft.com/office/drawing/2014/main" id="{ADE58096-E742-CED4-8198-96CD7FAD9386}"/>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96242" y="5564775"/>
            <a:ext cx="417932" cy="417932"/>
          </a:xfrm>
          <a:prstGeom prst="rect">
            <a:avLst/>
          </a:prstGeom>
          <a:effectLst>
            <a:outerShdw blurRad="50800" dist="38100" dir="2700000" algn="tl" rotWithShape="0">
              <a:prstClr val="black">
                <a:alpha val="40000"/>
              </a:prstClr>
            </a:outerShdw>
          </a:effectLst>
        </p:spPr>
      </p:pic>
      <p:pic>
        <p:nvPicPr>
          <p:cNvPr id="75" name="図 74">
            <a:extLst>
              <a:ext uri="{FF2B5EF4-FFF2-40B4-BE49-F238E27FC236}">
                <a16:creationId xmlns:a16="http://schemas.microsoft.com/office/drawing/2014/main" id="{09FCC45B-183E-D75A-13F0-91B10FD60450}"/>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471141" y="4482825"/>
            <a:ext cx="525228" cy="525228"/>
          </a:xfrm>
          <a:prstGeom prst="rect">
            <a:avLst/>
          </a:prstGeom>
          <a:effectLst>
            <a:outerShdw blurRad="50800" dist="38100" dir="2700000" algn="tl" rotWithShape="0">
              <a:prstClr val="black">
                <a:alpha val="40000"/>
              </a:prstClr>
            </a:outerShdw>
          </a:effectLst>
        </p:spPr>
      </p:pic>
      <p:pic>
        <p:nvPicPr>
          <p:cNvPr id="76" name="図 75">
            <a:extLst>
              <a:ext uri="{FF2B5EF4-FFF2-40B4-BE49-F238E27FC236}">
                <a16:creationId xmlns:a16="http://schemas.microsoft.com/office/drawing/2014/main" id="{8E1EA6BE-D5BB-B32F-F5E6-258D304ABE67}"/>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72217" y="3138622"/>
            <a:ext cx="525228" cy="525228"/>
          </a:xfrm>
          <a:prstGeom prst="rect">
            <a:avLst/>
          </a:prstGeom>
          <a:effectLst>
            <a:outerShdw blurRad="50800" dist="38100" dir="2700000" algn="tl" rotWithShape="0">
              <a:prstClr val="black">
                <a:alpha val="40000"/>
              </a:prstClr>
            </a:outerShdw>
          </a:effectLst>
        </p:spPr>
      </p:pic>
      <p:pic>
        <p:nvPicPr>
          <p:cNvPr id="77" name="図 76">
            <a:extLst>
              <a:ext uri="{FF2B5EF4-FFF2-40B4-BE49-F238E27FC236}">
                <a16:creationId xmlns:a16="http://schemas.microsoft.com/office/drawing/2014/main" id="{2BAEFA2B-BB01-A4F6-E940-F7390AB73147}"/>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35900" y="5930890"/>
            <a:ext cx="417932" cy="417932"/>
          </a:xfrm>
          <a:prstGeom prst="rect">
            <a:avLst/>
          </a:prstGeom>
          <a:effectLst>
            <a:outerShdw blurRad="50800" dist="38100" dir="2700000" algn="tl" rotWithShape="0">
              <a:prstClr val="black">
                <a:alpha val="40000"/>
              </a:prstClr>
            </a:outerShdw>
          </a:effectLst>
        </p:spPr>
      </p:pic>
      <p:pic>
        <p:nvPicPr>
          <p:cNvPr id="78" name="図 77">
            <a:extLst>
              <a:ext uri="{FF2B5EF4-FFF2-40B4-BE49-F238E27FC236}">
                <a16:creationId xmlns:a16="http://schemas.microsoft.com/office/drawing/2014/main" id="{5BDD224E-84E7-CE09-F0F9-9E708BADC662}"/>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032559" y="4482825"/>
            <a:ext cx="525228" cy="525228"/>
          </a:xfrm>
          <a:prstGeom prst="rect">
            <a:avLst/>
          </a:prstGeom>
          <a:effectLst>
            <a:outerShdw blurRad="50800" dist="38100" dir="2700000" algn="tl" rotWithShape="0">
              <a:prstClr val="black">
                <a:alpha val="40000"/>
              </a:prstClr>
            </a:outerShdw>
          </a:effectLst>
        </p:spPr>
      </p:pic>
      <p:pic>
        <p:nvPicPr>
          <p:cNvPr id="79" name="図 78">
            <a:extLst>
              <a:ext uri="{FF2B5EF4-FFF2-40B4-BE49-F238E27FC236}">
                <a16:creationId xmlns:a16="http://schemas.microsoft.com/office/drawing/2014/main" id="{92767C80-8ADE-9772-39D7-F7ECE2833E0C}"/>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33635" y="3138622"/>
            <a:ext cx="525228" cy="525228"/>
          </a:xfrm>
          <a:prstGeom prst="rect">
            <a:avLst/>
          </a:prstGeom>
          <a:effectLst>
            <a:outerShdw blurRad="50800" dist="38100" dir="2700000" algn="tl" rotWithShape="0">
              <a:prstClr val="black">
                <a:alpha val="40000"/>
              </a:prstClr>
            </a:outerShdw>
          </a:effectLst>
        </p:spPr>
      </p:pic>
      <p:pic>
        <p:nvPicPr>
          <p:cNvPr id="80" name="図 79">
            <a:extLst>
              <a:ext uri="{FF2B5EF4-FFF2-40B4-BE49-F238E27FC236}">
                <a16:creationId xmlns:a16="http://schemas.microsoft.com/office/drawing/2014/main" id="{FB0E1CD6-D1F0-4F16-3B7D-D438A707D429}"/>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97318" y="5930890"/>
            <a:ext cx="417932" cy="417932"/>
          </a:xfrm>
          <a:prstGeom prst="rect">
            <a:avLst/>
          </a:prstGeom>
          <a:effectLst>
            <a:outerShdw blurRad="50800" dist="38100" dir="2700000" algn="tl" rotWithShape="0">
              <a:prstClr val="black">
                <a:alpha val="40000"/>
              </a:prstClr>
            </a:outerShdw>
          </a:effectLst>
        </p:spPr>
      </p:pic>
      <p:pic>
        <p:nvPicPr>
          <p:cNvPr id="81" name="図 80">
            <a:extLst>
              <a:ext uri="{FF2B5EF4-FFF2-40B4-BE49-F238E27FC236}">
                <a16:creationId xmlns:a16="http://schemas.microsoft.com/office/drawing/2014/main" id="{865178E7-EDEF-744C-0CE3-ECD5D06F5B75}"/>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71141" y="2344343"/>
            <a:ext cx="525228" cy="525228"/>
          </a:xfrm>
          <a:prstGeom prst="rect">
            <a:avLst/>
          </a:prstGeom>
          <a:effectLst>
            <a:outerShdw blurRad="50800" dist="38100" dir="2700000" algn="tl" rotWithShape="0">
              <a:prstClr val="black">
                <a:alpha val="40000"/>
              </a:prstClr>
            </a:outerShdw>
          </a:effectLst>
        </p:spPr>
      </p:pic>
      <p:pic>
        <p:nvPicPr>
          <p:cNvPr id="82" name="図 81">
            <a:extLst>
              <a:ext uri="{FF2B5EF4-FFF2-40B4-BE49-F238E27FC236}">
                <a16:creationId xmlns:a16="http://schemas.microsoft.com/office/drawing/2014/main" id="{FEEDE1DF-E088-D456-FB53-6C15149866C9}"/>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32559" y="2344343"/>
            <a:ext cx="525228" cy="525228"/>
          </a:xfrm>
          <a:prstGeom prst="rect">
            <a:avLst/>
          </a:prstGeom>
          <a:effectLst>
            <a:outerShdw blurRad="50800" dist="38100" dir="2700000" algn="tl" rotWithShape="0">
              <a:prstClr val="black">
                <a:alpha val="40000"/>
              </a:prstClr>
            </a:outerShdw>
          </a:effectLst>
        </p:spPr>
      </p:pic>
      <p:pic>
        <p:nvPicPr>
          <p:cNvPr id="83" name="図 82">
            <a:extLst>
              <a:ext uri="{FF2B5EF4-FFF2-40B4-BE49-F238E27FC236}">
                <a16:creationId xmlns:a16="http://schemas.microsoft.com/office/drawing/2014/main" id="{0A67B40E-A7CC-3261-F30F-9386FA65B858}"/>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471141" y="3777150"/>
            <a:ext cx="525228" cy="525228"/>
          </a:xfrm>
          <a:prstGeom prst="rect">
            <a:avLst/>
          </a:prstGeom>
          <a:effectLst>
            <a:outerShdw blurRad="50800" dist="38100" dir="2700000" algn="tl" rotWithShape="0">
              <a:prstClr val="black">
                <a:alpha val="40000"/>
              </a:prstClr>
            </a:outerShdw>
          </a:effectLst>
        </p:spPr>
      </p:pic>
      <p:pic>
        <p:nvPicPr>
          <p:cNvPr id="84" name="図 83">
            <a:extLst>
              <a:ext uri="{FF2B5EF4-FFF2-40B4-BE49-F238E27FC236}">
                <a16:creationId xmlns:a16="http://schemas.microsoft.com/office/drawing/2014/main" id="{A85CF070-0E19-9A0E-CA88-9ECB24E0E0D8}"/>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032559" y="3777150"/>
            <a:ext cx="525228" cy="525228"/>
          </a:xfrm>
          <a:prstGeom prst="rect">
            <a:avLst/>
          </a:prstGeom>
          <a:effectLst>
            <a:outerShdw blurRad="50800" dist="38100" dir="2700000" algn="tl" rotWithShape="0">
              <a:prstClr val="black">
                <a:alpha val="40000"/>
              </a:prstClr>
            </a:outerShdw>
          </a:effectLst>
        </p:spPr>
      </p:pic>
      <p:pic>
        <p:nvPicPr>
          <p:cNvPr id="85" name="図 84">
            <a:extLst>
              <a:ext uri="{FF2B5EF4-FFF2-40B4-BE49-F238E27FC236}">
                <a16:creationId xmlns:a16="http://schemas.microsoft.com/office/drawing/2014/main" id="{F64930B4-DB93-683B-7D04-23AD8F392DEA}"/>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34824" y="5195723"/>
            <a:ext cx="417932" cy="417932"/>
          </a:xfrm>
          <a:prstGeom prst="rect">
            <a:avLst/>
          </a:prstGeom>
          <a:effectLst>
            <a:outerShdw blurRad="50800" dist="38100" dir="2700000" algn="tl" rotWithShape="0">
              <a:prstClr val="black">
                <a:alpha val="40000"/>
              </a:prstClr>
            </a:outerShdw>
          </a:effectLst>
        </p:spPr>
      </p:pic>
      <p:pic>
        <p:nvPicPr>
          <p:cNvPr id="86" name="図 85">
            <a:extLst>
              <a:ext uri="{FF2B5EF4-FFF2-40B4-BE49-F238E27FC236}">
                <a16:creationId xmlns:a16="http://schemas.microsoft.com/office/drawing/2014/main" id="{764BD7C3-6BE1-2EE3-FD0D-20AF89CF492B}"/>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96242" y="5195723"/>
            <a:ext cx="417932" cy="417932"/>
          </a:xfrm>
          <a:prstGeom prst="rect">
            <a:avLst/>
          </a:prstGeom>
          <a:effectLst>
            <a:outerShdw blurRad="50800" dist="38100" dir="2700000" algn="tl" rotWithShape="0">
              <a:prstClr val="black">
                <a:alpha val="40000"/>
              </a:prstClr>
            </a:outerShdw>
          </a:effectLst>
        </p:spPr>
      </p:pic>
      <p:sp>
        <p:nvSpPr>
          <p:cNvPr id="87" name="テキスト ボックス 86">
            <a:extLst>
              <a:ext uri="{FF2B5EF4-FFF2-40B4-BE49-F238E27FC236}">
                <a16:creationId xmlns:a16="http://schemas.microsoft.com/office/drawing/2014/main" id="{B5952E30-7339-C623-E986-CD15B4AF9114}"/>
              </a:ext>
            </a:extLst>
          </p:cNvPr>
          <p:cNvSpPr txBox="1"/>
          <p:nvPr/>
        </p:nvSpPr>
        <p:spPr>
          <a:xfrm>
            <a:off x="736297" y="2791210"/>
            <a:ext cx="3012364" cy="461665"/>
          </a:xfrm>
          <a:prstGeom prst="rect">
            <a:avLst/>
          </a:prstGeom>
          <a:solidFill>
            <a:schemeClr val="bg1">
              <a:alpha val="58945"/>
            </a:schemeClr>
          </a:solidFill>
        </p:spPr>
        <p:txBody>
          <a:bodyPr wrap="none" rtlCol="0">
            <a:spAutoFit/>
          </a:bodyPr>
          <a:lstStyle/>
          <a:p>
            <a:pPr algn="ctr"/>
            <a:r>
              <a:rPr kumimoji="1" lang="ja-JP" altLang="en-US" sz="2400" b="1">
                <a:ln w="15875">
                  <a:solidFill>
                    <a:schemeClr val="bg1"/>
                  </a:solidFill>
                </a:ln>
                <a:solidFill>
                  <a:schemeClr val="accent6">
                    <a:lumMod val="75000"/>
                    <a:alpha val="81525"/>
                  </a:schemeClr>
                </a:solidFill>
                <a:effectLst>
                  <a:outerShdw blurRad="50800" dist="38100" dir="2700000" algn="tl" rotWithShape="0">
                    <a:prstClr val="black">
                      <a:alpha val="40000"/>
                    </a:prstClr>
                  </a:outerShdw>
                </a:effectLst>
                <a:latin typeface="Hiragino Kaku Gothic Std W8" panose="020B0800000000000000" pitchFamily="34" charset="-128"/>
                <a:ea typeface="Hiragino Kaku Gothic Std W8" panose="020B0800000000000000" pitchFamily="34" charset="-128"/>
              </a:rPr>
              <a:t>数千キロワット</a:t>
            </a:r>
            <a:r>
              <a:rPr lang="ja-JP" altLang="en-US" sz="2400" b="1">
                <a:ln w="15875">
                  <a:solidFill>
                    <a:schemeClr val="bg1"/>
                  </a:solidFill>
                </a:ln>
                <a:solidFill>
                  <a:schemeClr val="accent6">
                    <a:lumMod val="75000"/>
                    <a:alpha val="81525"/>
                  </a:schemeClr>
                </a:solidFill>
                <a:effectLst>
                  <a:outerShdw blurRad="50800" dist="38100" dir="2700000" algn="tl" rotWithShape="0">
                    <a:prstClr val="black">
                      <a:alpha val="40000"/>
                    </a:prstClr>
                  </a:outerShdw>
                </a:effectLst>
                <a:latin typeface="Hiragino Kaku Gothic Std W8" panose="020B0800000000000000" pitchFamily="34" charset="-128"/>
                <a:ea typeface="Hiragino Kaku Gothic Std W8" panose="020B0800000000000000" pitchFamily="34" charset="-128"/>
              </a:rPr>
              <a:t>／時</a:t>
            </a:r>
            <a:endParaRPr kumimoji="1" lang="ja-JP" altLang="en-US" sz="2400" b="1">
              <a:ln w="15875">
                <a:solidFill>
                  <a:schemeClr val="bg1"/>
                </a:solidFill>
              </a:ln>
              <a:solidFill>
                <a:schemeClr val="accent6">
                  <a:lumMod val="75000"/>
                  <a:alpha val="81525"/>
                </a:schemeClr>
              </a:solidFill>
              <a:effectLst>
                <a:outerShdw blurRad="50800" dist="38100" dir="2700000" algn="tl" rotWithShape="0">
                  <a:prstClr val="black">
                    <a:alpha val="40000"/>
                  </a:prstClr>
                </a:outerShdw>
              </a:effectLst>
              <a:latin typeface="Hiragino Kaku Gothic Std W8" panose="020B0800000000000000" pitchFamily="34" charset="-128"/>
              <a:ea typeface="Hiragino Kaku Gothic Std W8" panose="020B0800000000000000" pitchFamily="34" charset="-128"/>
            </a:endParaRPr>
          </a:p>
        </p:txBody>
      </p:sp>
      <p:sp>
        <p:nvSpPr>
          <p:cNvPr id="89" name="テキスト ボックス 88">
            <a:extLst>
              <a:ext uri="{FF2B5EF4-FFF2-40B4-BE49-F238E27FC236}">
                <a16:creationId xmlns:a16="http://schemas.microsoft.com/office/drawing/2014/main" id="{64168024-3B4F-2716-CF87-D0580C5FFC83}"/>
              </a:ext>
            </a:extLst>
          </p:cNvPr>
          <p:cNvSpPr txBox="1"/>
          <p:nvPr/>
        </p:nvSpPr>
        <p:spPr>
          <a:xfrm>
            <a:off x="1678938" y="4176534"/>
            <a:ext cx="1127233" cy="461665"/>
          </a:xfrm>
          <a:prstGeom prst="rect">
            <a:avLst/>
          </a:prstGeom>
          <a:solidFill>
            <a:schemeClr val="bg1">
              <a:alpha val="58945"/>
            </a:schemeClr>
          </a:solidFill>
        </p:spPr>
        <p:txBody>
          <a:bodyPr wrap="none" rtlCol="0">
            <a:spAutoFit/>
          </a:bodyPr>
          <a:lstStyle/>
          <a:p>
            <a:pPr algn="ctr"/>
            <a:r>
              <a:rPr lang="ja-JP" altLang="en-US" sz="2400" b="1">
                <a:ln w="15875">
                  <a:solidFill>
                    <a:schemeClr val="bg1"/>
                  </a:solidFill>
                </a:ln>
                <a:solidFill>
                  <a:srgbClr val="00B050"/>
                </a:solidFill>
                <a:effectLst>
                  <a:outerShdw blurRad="50800" dist="38100" dir="2700000" algn="tl" rotWithShape="0">
                    <a:prstClr val="black">
                      <a:alpha val="40000"/>
                    </a:prstClr>
                  </a:outerShdw>
                </a:effectLst>
                <a:latin typeface="Hiragino Kaku Gothic Std W8" panose="020B0800000000000000" pitchFamily="34" charset="-128"/>
                <a:ea typeface="Hiragino Kaku Gothic Std W8" panose="020B0800000000000000" pitchFamily="34" charset="-128"/>
              </a:rPr>
              <a:t>数万枚</a:t>
            </a:r>
            <a:endParaRPr kumimoji="1" lang="ja-JP" altLang="en-US" sz="2400" b="1">
              <a:ln w="15875">
                <a:solidFill>
                  <a:schemeClr val="bg1"/>
                </a:solidFill>
              </a:ln>
              <a:solidFill>
                <a:srgbClr val="00B050"/>
              </a:solidFill>
              <a:effectLst>
                <a:outerShdw blurRad="50800" dist="38100" dir="2700000" algn="tl" rotWithShape="0">
                  <a:prstClr val="black">
                    <a:alpha val="40000"/>
                  </a:prstClr>
                </a:outerShdw>
              </a:effectLst>
              <a:latin typeface="Hiragino Kaku Gothic Std W8" panose="020B0800000000000000" pitchFamily="34" charset="-128"/>
              <a:ea typeface="Hiragino Kaku Gothic Std W8" panose="020B0800000000000000" pitchFamily="34" charset="-128"/>
            </a:endParaRPr>
          </a:p>
        </p:txBody>
      </p:sp>
      <p:sp>
        <p:nvSpPr>
          <p:cNvPr id="91" name="テキスト ボックス 90">
            <a:extLst>
              <a:ext uri="{FF2B5EF4-FFF2-40B4-BE49-F238E27FC236}">
                <a16:creationId xmlns:a16="http://schemas.microsoft.com/office/drawing/2014/main" id="{FE2D85E0-4EE2-DE81-98BE-0B9F00D10BA7}"/>
              </a:ext>
            </a:extLst>
          </p:cNvPr>
          <p:cNvSpPr txBox="1"/>
          <p:nvPr/>
        </p:nvSpPr>
        <p:spPr>
          <a:xfrm>
            <a:off x="1514867" y="5575743"/>
            <a:ext cx="1441420" cy="461665"/>
          </a:xfrm>
          <a:prstGeom prst="rect">
            <a:avLst/>
          </a:prstGeom>
          <a:solidFill>
            <a:schemeClr val="bg1">
              <a:alpha val="58945"/>
            </a:schemeClr>
          </a:solidFill>
        </p:spPr>
        <p:txBody>
          <a:bodyPr wrap="none" rtlCol="0">
            <a:spAutoFit/>
          </a:bodyPr>
          <a:lstStyle/>
          <a:p>
            <a:pPr algn="ctr"/>
            <a:r>
              <a:rPr lang="ja-JP" altLang="en-US" sz="2400" b="1">
                <a:ln w="15875">
                  <a:solidFill>
                    <a:schemeClr val="bg1"/>
                  </a:solidFill>
                </a:ln>
                <a:solidFill>
                  <a:srgbClr val="0432FF"/>
                </a:solidFill>
                <a:effectLst>
                  <a:outerShdw blurRad="50800" dist="38100" dir="2700000" algn="tl" rotWithShape="0">
                    <a:prstClr val="black">
                      <a:alpha val="40000"/>
                    </a:prstClr>
                  </a:outerShdw>
                </a:effectLst>
                <a:latin typeface="Hiragino Kaku Gothic Std W8" panose="020B0800000000000000" pitchFamily="34" charset="-128"/>
                <a:ea typeface="Hiragino Kaku Gothic Std W8" panose="020B0800000000000000" pitchFamily="34" charset="-128"/>
              </a:rPr>
              <a:t>数千時間</a:t>
            </a:r>
            <a:endParaRPr kumimoji="1" lang="ja-JP" altLang="en-US" sz="2400" b="1">
              <a:ln w="15875">
                <a:solidFill>
                  <a:schemeClr val="bg1"/>
                </a:solidFill>
              </a:ln>
              <a:solidFill>
                <a:srgbClr val="0432FF"/>
              </a:solidFill>
              <a:effectLst>
                <a:outerShdw blurRad="50800" dist="38100" dir="2700000" algn="tl" rotWithShape="0">
                  <a:prstClr val="black">
                    <a:alpha val="40000"/>
                  </a:prstClr>
                </a:outerShdw>
              </a:effectLst>
              <a:latin typeface="Hiragino Kaku Gothic Std W8" panose="020B0800000000000000" pitchFamily="34" charset="-128"/>
              <a:ea typeface="Hiragino Kaku Gothic Std W8" panose="020B0800000000000000" pitchFamily="34" charset="-128"/>
            </a:endParaRPr>
          </a:p>
        </p:txBody>
      </p:sp>
      <p:pic>
        <p:nvPicPr>
          <p:cNvPr id="3" name="図 2">
            <a:extLst>
              <a:ext uri="{FF2B5EF4-FFF2-40B4-BE49-F238E27FC236}">
                <a16:creationId xmlns:a16="http://schemas.microsoft.com/office/drawing/2014/main" id="{3DDABD65-49E5-33ED-6C7D-CB50508E9D34}"/>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615383" y="3975586"/>
            <a:ext cx="525228" cy="525228"/>
          </a:xfrm>
          <a:prstGeom prst="rect">
            <a:avLst/>
          </a:prstGeom>
          <a:effectLst>
            <a:outerShdw blurRad="50800" dist="38100" dir="2700000" algn="tl" rotWithShape="0">
              <a:prstClr val="black">
                <a:alpha val="40000"/>
              </a:prstClr>
            </a:outerShdw>
          </a:effectLst>
        </p:spPr>
      </p:pic>
      <p:pic>
        <p:nvPicPr>
          <p:cNvPr id="4" name="図 3" descr="アイコン&#10;&#10;自動的に生成された説明">
            <a:extLst>
              <a:ext uri="{FF2B5EF4-FFF2-40B4-BE49-F238E27FC236}">
                <a16:creationId xmlns:a16="http://schemas.microsoft.com/office/drawing/2014/main" id="{2DA08965-029B-927C-5D39-2B5AFF085F7B}"/>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6315714" y="925283"/>
            <a:ext cx="1116240" cy="1269973"/>
          </a:xfrm>
          <a:prstGeom prst="rect">
            <a:avLst/>
          </a:prstGeom>
          <a:effectLst>
            <a:outerShdw blurRad="50800" dist="38100" dir="2700000" algn="tl" rotWithShape="0">
              <a:prstClr val="black">
                <a:alpha val="40000"/>
              </a:prstClr>
            </a:outerShdw>
          </a:effectLst>
        </p:spPr>
      </p:pic>
      <p:pic>
        <p:nvPicPr>
          <p:cNvPr id="6" name="図 5">
            <a:extLst>
              <a:ext uri="{FF2B5EF4-FFF2-40B4-BE49-F238E27FC236}">
                <a16:creationId xmlns:a16="http://schemas.microsoft.com/office/drawing/2014/main" id="{9B3CC89C-FE1F-AB7F-BA49-7BCF64F3E458}"/>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15383" y="2571269"/>
            <a:ext cx="525228" cy="525228"/>
          </a:xfrm>
          <a:prstGeom prst="rect">
            <a:avLst/>
          </a:prstGeom>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ADF247D2-695C-6DB5-58AE-B62E74541A38}"/>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69031" y="5376622"/>
            <a:ext cx="417932" cy="417932"/>
          </a:xfrm>
          <a:prstGeom prst="rect">
            <a:avLst/>
          </a:prstGeom>
          <a:effectLst>
            <a:outerShdw blurRad="50800" dist="38100" dir="2700000" algn="tl" rotWithShape="0">
              <a:prstClr val="black">
                <a:alpha val="40000"/>
              </a:prstClr>
            </a:outerShdw>
          </a:effectLst>
        </p:spPr>
      </p:pic>
      <p:sp>
        <p:nvSpPr>
          <p:cNvPr id="88" name="テキスト ボックス 87">
            <a:extLst>
              <a:ext uri="{FF2B5EF4-FFF2-40B4-BE49-F238E27FC236}">
                <a16:creationId xmlns:a16="http://schemas.microsoft.com/office/drawing/2014/main" id="{3E0BC877-2C79-ABCC-C981-9DCA8380A0BF}"/>
              </a:ext>
            </a:extLst>
          </p:cNvPr>
          <p:cNvSpPr txBox="1"/>
          <p:nvPr/>
        </p:nvSpPr>
        <p:spPr>
          <a:xfrm>
            <a:off x="6165947" y="3101758"/>
            <a:ext cx="1415772" cy="338554"/>
          </a:xfrm>
          <a:prstGeom prst="rect">
            <a:avLst/>
          </a:prstGeom>
          <a:noFill/>
        </p:spPr>
        <p:txBody>
          <a:bodyPr wrap="none" rtlCol="0">
            <a:spAutoFit/>
          </a:bodyPr>
          <a:lstStyle/>
          <a:p>
            <a:pPr algn="ctr"/>
            <a:r>
              <a:rPr kumimoji="1" lang="ja-JP" altLang="en-US" sz="1600" b="1">
                <a:solidFill>
                  <a:schemeClr val="accent6">
                    <a:lumMod val="75000"/>
                    <a:alpha val="76283"/>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数ワット</a:t>
            </a:r>
            <a:r>
              <a:rPr lang="ja-JP" altLang="en-US" sz="1600" b="1">
                <a:solidFill>
                  <a:schemeClr val="accent6">
                    <a:lumMod val="75000"/>
                    <a:alpha val="76283"/>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／時</a:t>
            </a:r>
            <a:endParaRPr kumimoji="1" lang="ja-JP" altLang="en-US" sz="1600" b="1">
              <a:solidFill>
                <a:schemeClr val="accent6">
                  <a:lumMod val="75000"/>
                  <a:alpha val="76283"/>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90" name="テキスト ボックス 89">
            <a:extLst>
              <a:ext uri="{FF2B5EF4-FFF2-40B4-BE49-F238E27FC236}">
                <a16:creationId xmlns:a16="http://schemas.microsoft.com/office/drawing/2014/main" id="{2F4A09F8-3666-D7B1-7AE8-641A010AB31A}"/>
              </a:ext>
            </a:extLst>
          </p:cNvPr>
          <p:cNvSpPr txBox="1"/>
          <p:nvPr/>
        </p:nvSpPr>
        <p:spPr>
          <a:xfrm>
            <a:off x="6576315" y="4410634"/>
            <a:ext cx="595035" cy="338554"/>
          </a:xfrm>
          <a:prstGeom prst="rect">
            <a:avLst/>
          </a:prstGeom>
          <a:noFill/>
        </p:spPr>
        <p:txBody>
          <a:bodyPr wrap="none" rtlCol="0">
            <a:spAutoFit/>
          </a:bodyPr>
          <a:lstStyle/>
          <a:p>
            <a:pPr algn="ctr"/>
            <a:r>
              <a:rPr kumimoji="1" lang="ja-JP" altLang="en-US" sz="1600" b="1">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数枚</a:t>
            </a:r>
          </a:p>
        </p:txBody>
      </p:sp>
      <p:sp>
        <p:nvSpPr>
          <p:cNvPr id="92" name="テキスト ボックス 91">
            <a:extLst>
              <a:ext uri="{FF2B5EF4-FFF2-40B4-BE49-F238E27FC236}">
                <a16:creationId xmlns:a16="http://schemas.microsoft.com/office/drawing/2014/main" id="{62ED256C-F106-77E2-A95B-A5AA10FDA00D}"/>
              </a:ext>
            </a:extLst>
          </p:cNvPr>
          <p:cNvSpPr txBox="1"/>
          <p:nvPr/>
        </p:nvSpPr>
        <p:spPr>
          <a:xfrm>
            <a:off x="6147049" y="5806576"/>
            <a:ext cx="1415772" cy="338554"/>
          </a:xfrm>
          <a:prstGeom prst="rect">
            <a:avLst/>
          </a:prstGeom>
          <a:noFill/>
        </p:spPr>
        <p:txBody>
          <a:bodyPr wrap="none" rtlCol="0">
            <a:spAutoFit/>
          </a:bodyPr>
          <a:lstStyle/>
          <a:p>
            <a:pPr algn="ctr"/>
            <a:r>
              <a:rPr kumimoji="1" lang="ja-JP" altLang="en-US" sz="1600" b="1">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数分</a:t>
            </a:r>
            <a:r>
              <a:rPr kumimoji="1" lang="en-US" altLang="ja-JP" sz="1600" b="1" dirty="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kumimoji="1" lang="ja-JP" altLang="en-US" sz="1600" b="1">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数時間</a:t>
            </a:r>
          </a:p>
        </p:txBody>
      </p:sp>
    </p:spTree>
    <p:extLst>
      <p:ext uri="{BB962C8B-B14F-4D97-AF65-F5344CB8AC3E}">
        <p14:creationId xmlns:p14="http://schemas.microsoft.com/office/powerpoint/2010/main" val="374544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8"/>
                                        </p:tgtEl>
                                        <p:attrNameLst>
                                          <p:attrName>style.visibility</p:attrName>
                                        </p:attrNameLst>
                                      </p:cBhvr>
                                      <p:to>
                                        <p:strVal val="visible"/>
                                      </p:to>
                                    </p:set>
                                    <p:anim calcmode="lin" valueType="num">
                                      <p:cBhvr>
                                        <p:cTn id="22" dur="500" fill="hold"/>
                                        <p:tgtEl>
                                          <p:spTgt spid="88"/>
                                        </p:tgtEl>
                                        <p:attrNameLst>
                                          <p:attrName>ppt_w</p:attrName>
                                        </p:attrNameLst>
                                      </p:cBhvr>
                                      <p:tavLst>
                                        <p:tav tm="0">
                                          <p:val>
                                            <p:fltVal val="0"/>
                                          </p:val>
                                        </p:tav>
                                        <p:tav tm="100000">
                                          <p:val>
                                            <p:strVal val="#ppt_w"/>
                                          </p:val>
                                        </p:tav>
                                      </p:tavLst>
                                    </p:anim>
                                    <p:anim calcmode="lin" valueType="num">
                                      <p:cBhvr>
                                        <p:cTn id="23" dur="500" fill="hold"/>
                                        <p:tgtEl>
                                          <p:spTgt spid="88"/>
                                        </p:tgtEl>
                                        <p:attrNameLst>
                                          <p:attrName>ppt_h</p:attrName>
                                        </p:attrNameLst>
                                      </p:cBhvr>
                                      <p:tavLst>
                                        <p:tav tm="0">
                                          <p:val>
                                            <p:fltVal val="0"/>
                                          </p:val>
                                        </p:tav>
                                        <p:tav tm="100000">
                                          <p:val>
                                            <p:strVal val="#ppt_h"/>
                                          </p:val>
                                        </p:tav>
                                      </p:tavLst>
                                    </p:anim>
                                    <p:animEffect transition="in" filter="fade">
                                      <p:cBhvr>
                                        <p:cTn id="24" dur="500"/>
                                        <p:tgtEl>
                                          <p:spTgt spid="8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0"/>
                                        </p:tgtEl>
                                        <p:attrNameLst>
                                          <p:attrName>style.visibility</p:attrName>
                                        </p:attrNameLst>
                                      </p:cBhvr>
                                      <p:to>
                                        <p:strVal val="visible"/>
                                      </p:to>
                                    </p:set>
                                    <p:anim calcmode="lin" valueType="num">
                                      <p:cBhvr>
                                        <p:cTn id="27" dur="500" fill="hold"/>
                                        <p:tgtEl>
                                          <p:spTgt spid="90"/>
                                        </p:tgtEl>
                                        <p:attrNameLst>
                                          <p:attrName>ppt_w</p:attrName>
                                        </p:attrNameLst>
                                      </p:cBhvr>
                                      <p:tavLst>
                                        <p:tav tm="0">
                                          <p:val>
                                            <p:fltVal val="0"/>
                                          </p:val>
                                        </p:tav>
                                        <p:tav tm="100000">
                                          <p:val>
                                            <p:strVal val="#ppt_w"/>
                                          </p:val>
                                        </p:tav>
                                      </p:tavLst>
                                    </p:anim>
                                    <p:anim calcmode="lin" valueType="num">
                                      <p:cBhvr>
                                        <p:cTn id="28" dur="500" fill="hold"/>
                                        <p:tgtEl>
                                          <p:spTgt spid="90"/>
                                        </p:tgtEl>
                                        <p:attrNameLst>
                                          <p:attrName>ppt_h</p:attrName>
                                        </p:attrNameLst>
                                      </p:cBhvr>
                                      <p:tavLst>
                                        <p:tav tm="0">
                                          <p:val>
                                            <p:fltVal val="0"/>
                                          </p:val>
                                        </p:tav>
                                        <p:tav tm="100000">
                                          <p:val>
                                            <p:strVal val="#ppt_h"/>
                                          </p:val>
                                        </p:tav>
                                      </p:tavLst>
                                    </p:anim>
                                    <p:animEffect transition="in" filter="fade">
                                      <p:cBhvr>
                                        <p:cTn id="29" dur="500"/>
                                        <p:tgtEl>
                                          <p:spTgt spid="9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92"/>
                                        </p:tgtEl>
                                        <p:attrNameLst>
                                          <p:attrName>style.visibility</p:attrName>
                                        </p:attrNameLst>
                                      </p:cBhvr>
                                      <p:to>
                                        <p:strVal val="visible"/>
                                      </p:to>
                                    </p:set>
                                    <p:anim calcmode="lin" valueType="num">
                                      <p:cBhvr>
                                        <p:cTn id="32" dur="500" fill="hold"/>
                                        <p:tgtEl>
                                          <p:spTgt spid="92"/>
                                        </p:tgtEl>
                                        <p:attrNameLst>
                                          <p:attrName>ppt_w</p:attrName>
                                        </p:attrNameLst>
                                      </p:cBhvr>
                                      <p:tavLst>
                                        <p:tav tm="0">
                                          <p:val>
                                            <p:fltVal val="0"/>
                                          </p:val>
                                        </p:tav>
                                        <p:tav tm="100000">
                                          <p:val>
                                            <p:strVal val="#ppt_w"/>
                                          </p:val>
                                        </p:tav>
                                      </p:tavLst>
                                    </p:anim>
                                    <p:anim calcmode="lin" valueType="num">
                                      <p:cBhvr>
                                        <p:cTn id="33" dur="500" fill="hold"/>
                                        <p:tgtEl>
                                          <p:spTgt spid="92"/>
                                        </p:tgtEl>
                                        <p:attrNameLst>
                                          <p:attrName>ppt_h</p:attrName>
                                        </p:attrNameLst>
                                      </p:cBhvr>
                                      <p:tavLst>
                                        <p:tav tm="0">
                                          <p:val>
                                            <p:fltVal val="0"/>
                                          </p:val>
                                        </p:tav>
                                        <p:tav tm="100000">
                                          <p:val>
                                            <p:strVal val="#ppt_h"/>
                                          </p:val>
                                        </p:tav>
                                      </p:tavLst>
                                    </p:anim>
                                    <p:animEffect transition="in" filter="fade">
                                      <p:cBhvr>
                                        <p:cTn id="34"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90" grpId="0"/>
      <p:bldP spid="9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544DF-39D0-0161-FE7B-2309CF536E6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F2357D5-91A5-3505-462C-3D895FD085B7}"/>
              </a:ext>
            </a:extLst>
          </p:cNvPr>
          <p:cNvSpPr>
            <a:spLocks noGrp="1"/>
          </p:cNvSpPr>
          <p:nvPr>
            <p:ph type="title"/>
          </p:nvPr>
        </p:nvSpPr>
        <p:spPr>
          <a:effectLst/>
        </p:spPr>
        <p:txBody>
          <a:bodyPr/>
          <a:lstStyle/>
          <a:p>
            <a:r>
              <a:rPr kumimoji="1" lang="en-US" altLang="ja-JP" dirty="0"/>
              <a:t>AI</a:t>
            </a:r>
            <a:r>
              <a:rPr kumimoji="1" lang="ja-JP" altLang="en-US"/>
              <a:t>と人間の知能の違い　</a:t>
            </a:r>
            <a:r>
              <a:rPr kumimoji="1" lang="en-US" altLang="ja-JP" dirty="0"/>
              <a:t>2</a:t>
            </a:r>
            <a:r>
              <a:rPr kumimoji="1" lang="ja-JP" altLang="en-US"/>
              <a:t>　／身体性</a:t>
            </a:r>
          </a:p>
        </p:txBody>
      </p:sp>
      <p:pic>
        <p:nvPicPr>
          <p:cNvPr id="4" name="図 3" descr="アイコン&#10;&#10;自動的に生成された説明">
            <a:extLst>
              <a:ext uri="{FF2B5EF4-FFF2-40B4-BE49-F238E27FC236}">
                <a16:creationId xmlns:a16="http://schemas.microsoft.com/office/drawing/2014/main" id="{51A88132-AD9D-C376-6022-6439A5B23714}"/>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6315714" y="925283"/>
            <a:ext cx="1116240" cy="1269973"/>
          </a:xfrm>
          <a:prstGeom prst="rect">
            <a:avLst/>
          </a:prstGeom>
          <a:effectLst>
            <a:outerShdw blurRad="50800" dist="38100" dir="2700000" algn="tl" rotWithShape="0">
              <a:prstClr val="black">
                <a:alpha val="40000"/>
              </a:prstClr>
            </a:outerShdw>
          </a:effectLst>
        </p:spPr>
      </p:pic>
      <p:pic>
        <p:nvPicPr>
          <p:cNvPr id="5" name="図 4" descr="アイコン&#10;&#10;自動的に生成された説明">
            <a:extLst>
              <a:ext uri="{FF2B5EF4-FFF2-40B4-BE49-F238E27FC236}">
                <a16:creationId xmlns:a16="http://schemas.microsoft.com/office/drawing/2014/main" id="{F97BB1D8-A2F6-F856-111F-56F261B28616}"/>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710139" y="925284"/>
            <a:ext cx="1118149" cy="1269973"/>
          </a:xfrm>
          <a:prstGeom prst="rect">
            <a:avLst/>
          </a:prstGeom>
          <a:effectLst>
            <a:outerShdw blurRad="50800" dist="38100" dir="2700000" algn="tl" rotWithShape="0">
              <a:prstClr val="black">
                <a:alpha val="40000"/>
              </a:prstClr>
            </a:outerShdw>
          </a:effectLst>
        </p:spPr>
      </p:pic>
      <p:pic>
        <p:nvPicPr>
          <p:cNvPr id="93" name="図 92" descr="テキスト&#10;&#10;自動的に生成された説明">
            <a:extLst>
              <a:ext uri="{FF2B5EF4-FFF2-40B4-BE49-F238E27FC236}">
                <a16:creationId xmlns:a16="http://schemas.microsoft.com/office/drawing/2014/main" id="{90F44564-5A3A-2941-FEBA-1EF0F8117A2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00350" y="2329386"/>
            <a:ext cx="3851159" cy="3783466"/>
          </a:xfrm>
          <a:prstGeom prst="rect">
            <a:avLst/>
          </a:prstGeom>
          <a:ln>
            <a:noFill/>
          </a:ln>
          <a:effectLst>
            <a:outerShdw blurRad="292100" dist="139700" dir="2700000" algn="tl" rotWithShape="0">
              <a:srgbClr val="333333">
                <a:alpha val="65000"/>
              </a:srgbClr>
            </a:outerShdw>
          </a:effectLst>
        </p:spPr>
      </p:pic>
      <p:pic>
        <p:nvPicPr>
          <p:cNvPr id="100" name="図 99" descr="人, 屋内, テーブル, 座る が含まれている画像&#10;&#10;自動的に生成された説明">
            <a:extLst>
              <a:ext uri="{FF2B5EF4-FFF2-40B4-BE49-F238E27FC236}">
                <a16:creationId xmlns:a16="http://schemas.microsoft.com/office/drawing/2014/main" id="{C124D13F-560F-7429-86F8-E559F306A7E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82101" y="2329386"/>
            <a:ext cx="3783466" cy="3783466"/>
          </a:xfrm>
          <a:prstGeom prst="rect">
            <a:avLst/>
          </a:prstGeom>
          <a:ln>
            <a:noFill/>
          </a:ln>
          <a:effectLst>
            <a:outerShdw blurRad="292100" dist="139700" dir="2700000" algn="tl" rotWithShape="0">
              <a:srgbClr val="333333">
                <a:alpha val="65000"/>
              </a:srgbClr>
            </a:outerShdw>
          </a:effectLst>
        </p:spPr>
      </p:pic>
      <p:sp>
        <p:nvSpPr>
          <p:cNvPr id="101" name="テキスト ボックス 100">
            <a:extLst>
              <a:ext uri="{FF2B5EF4-FFF2-40B4-BE49-F238E27FC236}">
                <a16:creationId xmlns:a16="http://schemas.microsoft.com/office/drawing/2014/main" id="{BD34C17F-1384-20AB-F38E-D39AC9CC905D}"/>
              </a:ext>
            </a:extLst>
          </p:cNvPr>
          <p:cNvSpPr txBox="1"/>
          <p:nvPr/>
        </p:nvSpPr>
        <p:spPr>
          <a:xfrm>
            <a:off x="1484382" y="6253046"/>
            <a:ext cx="1569660" cy="276999"/>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言語のみによる知識</a:t>
            </a:r>
          </a:p>
        </p:txBody>
      </p:sp>
      <p:sp>
        <p:nvSpPr>
          <p:cNvPr id="102" name="テキスト ボックス 101">
            <a:extLst>
              <a:ext uri="{FF2B5EF4-FFF2-40B4-BE49-F238E27FC236}">
                <a16:creationId xmlns:a16="http://schemas.microsoft.com/office/drawing/2014/main" id="{051428B6-E29D-631D-83B9-389380E0AEA9}"/>
              </a:ext>
            </a:extLst>
          </p:cNvPr>
          <p:cNvSpPr txBox="1"/>
          <p:nvPr/>
        </p:nvSpPr>
        <p:spPr>
          <a:xfrm>
            <a:off x="4951028" y="6245456"/>
            <a:ext cx="3847528" cy="276999"/>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言語</a:t>
            </a:r>
            <a:r>
              <a:rPr kumimoji="1" lang="en-US" altLang="ja-JP" sz="1200" dirty="0">
                <a:latin typeface="Meiryo" panose="020B0604030504040204" pitchFamily="34" charset="-128"/>
                <a:ea typeface="Meiryo" panose="020B0604030504040204" pitchFamily="34" charset="-128"/>
              </a:rPr>
              <a:t>+</a:t>
            </a:r>
            <a:r>
              <a:rPr kumimoji="1" lang="ja-JP" altLang="en-US" sz="1200">
                <a:latin typeface="Meiryo" panose="020B0604030504040204" pitchFamily="34" charset="-128"/>
                <a:ea typeface="Meiryo" panose="020B0604030504040204" pitchFamily="34" charset="-128"/>
              </a:rPr>
              <a:t>身体（色、感触、味、思い出など）による知識</a:t>
            </a:r>
          </a:p>
        </p:txBody>
      </p:sp>
    </p:spTree>
    <p:extLst>
      <p:ext uri="{BB962C8B-B14F-4D97-AF65-F5344CB8AC3E}">
        <p14:creationId xmlns:p14="http://schemas.microsoft.com/office/powerpoint/2010/main" val="284655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ppt_w</p:attrName>
                                        </p:attrNameLst>
                                      </p:cBhvr>
                                      <p:tavLst>
                                        <p:tav tm="0">
                                          <p:val>
                                            <p:fltVal val="0"/>
                                          </p:val>
                                        </p:tav>
                                        <p:tav tm="100000">
                                          <p:val>
                                            <p:strVal val="#ppt_w"/>
                                          </p:val>
                                        </p:tav>
                                      </p:tavLst>
                                    </p:anim>
                                    <p:anim calcmode="lin" valueType="num">
                                      <p:cBhvr>
                                        <p:cTn id="8" dur="500" fill="hold"/>
                                        <p:tgtEl>
                                          <p:spTgt spid="100"/>
                                        </p:tgtEl>
                                        <p:attrNameLst>
                                          <p:attrName>ppt_h</p:attrName>
                                        </p:attrNameLst>
                                      </p:cBhvr>
                                      <p:tavLst>
                                        <p:tav tm="0">
                                          <p:val>
                                            <p:fltVal val="0"/>
                                          </p:val>
                                        </p:tav>
                                        <p:tav tm="100000">
                                          <p:val>
                                            <p:strVal val="#ppt_h"/>
                                          </p:val>
                                        </p:tav>
                                      </p:tavLst>
                                    </p:anim>
                                    <p:animEffect transition="in" filter="fade">
                                      <p:cBhvr>
                                        <p:cTn id="9" dur="500"/>
                                        <p:tgtEl>
                                          <p:spTgt spid="10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2"/>
                                        </p:tgtEl>
                                        <p:attrNameLst>
                                          <p:attrName>style.visibility</p:attrName>
                                        </p:attrNameLst>
                                      </p:cBhvr>
                                      <p:to>
                                        <p:strVal val="visible"/>
                                      </p:to>
                                    </p:set>
                                    <p:anim calcmode="lin" valueType="num">
                                      <p:cBhvr>
                                        <p:cTn id="12" dur="500" fill="hold"/>
                                        <p:tgtEl>
                                          <p:spTgt spid="102"/>
                                        </p:tgtEl>
                                        <p:attrNameLst>
                                          <p:attrName>ppt_w</p:attrName>
                                        </p:attrNameLst>
                                      </p:cBhvr>
                                      <p:tavLst>
                                        <p:tav tm="0">
                                          <p:val>
                                            <p:fltVal val="0"/>
                                          </p:val>
                                        </p:tav>
                                        <p:tav tm="100000">
                                          <p:val>
                                            <p:strVal val="#ppt_w"/>
                                          </p:val>
                                        </p:tav>
                                      </p:tavLst>
                                    </p:anim>
                                    <p:anim calcmode="lin" valueType="num">
                                      <p:cBhvr>
                                        <p:cTn id="13" dur="500" fill="hold"/>
                                        <p:tgtEl>
                                          <p:spTgt spid="102"/>
                                        </p:tgtEl>
                                        <p:attrNameLst>
                                          <p:attrName>ppt_h</p:attrName>
                                        </p:attrNameLst>
                                      </p:cBhvr>
                                      <p:tavLst>
                                        <p:tav tm="0">
                                          <p:val>
                                            <p:fltVal val="0"/>
                                          </p:val>
                                        </p:tav>
                                        <p:tav tm="100000">
                                          <p:val>
                                            <p:strVal val="#ppt_h"/>
                                          </p:val>
                                        </p:tav>
                                      </p:tavLst>
                                    </p:anim>
                                    <p:animEffect transition="in" filter="fade">
                                      <p:cBhvr>
                                        <p:cTn id="14"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FCFB6EFB-F78E-5443-93BA-C1E0505ABCEF}"/>
              </a:ext>
            </a:extLst>
          </p:cNvPr>
          <p:cNvSpPr/>
          <p:nvPr/>
        </p:nvSpPr>
        <p:spPr>
          <a:xfrm>
            <a:off x="3882958" y="1809382"/>
            <a:ext cx="1656735" cy="157924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E9134ABB-B1B8-DA40-BD94-3DC0272FD570}"/>
              </a:ext>
            </a:extLst>
          </p:cNvPr>
          <p:cNvSpPr>
            <a:spLocks noGrp="1"/>
          </p:cNvSpPr>
          <p:nvPr>
            <p:ph type="title"/>
          </p:nvPr>
        </p:nvSpPr>
        <p:spPr/>
        <p:txBody>
          <a:bodyPr/>
          <a:lstStyle/>
          <a:p>
            <a:r>
              <a:rPr kumimoji="1" lang="ja-JP" altLang="en-US"/>
              <a:t>脳と人工知能／</a:t>
            </a:r>
            <a:r>
              <a:rPr kumimoji="1" lang="en-US" altLang="ja-JP" dirty="0"/>
              <a:t>AI</a:t>
            </a:r>
            <a:r>
              <a:rPr kumimoji="1" lang="ja-JP" altLang="en-US"/>
              <a:t>の関係</a:t>
            </a:r>
          </a:p>
        </p:txBody>
      </p:sp>
      <p:sp>
        <p:nvSpPr>
          <p:cNvPr id="5" name="左矢印 4">
            <a:extLst>
              <a:ext uri="{FF2B5EF4-FFF2-40B4-BE49-F238E27FC236}">
                <a16:creationId xmlns:a16="http://schemas.microsoft.com/office/drawing/2014/main" id="{23207064-8DFB-9144-A5B3-4B2490A6E2AD}"/>
              </a:ext>
            </a:extLst>
          </p:cNvPr>
          <p:cNvSpPr/>
          <p:nvPr/>
        </p:nvSpPr>
        <p:spPr>
          <a:xfrm>
            <a:off x="2864056" y="2323291"/>
            <a:ext cx="579353" cy="55143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左矢印 5">
            <a:extLst>
              <a:ext uri="{FF2B5EF4-FFF2-40B4-BE49-F238E27FC236}">
                <a16:creationId xmlns:a16="http://schemas.microsoft.com/office/drawing/2014/main" id="{D7A2C593-C0BC-484D-94E2-5EE7497A6809}"/>
              </a:ext>
            </a:extLst>
          </p:cNvPr>
          <p:cNvSpPr/>
          <p:nvPr/>
        </p:nvSpPr>
        <p:spPr>
          <a:xfrm>
            <a:off x="5878917" y="2323291"/>
            <a:ext cx="579353" cy="55143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44B6C65C-EA7B-1347-A608-927AA8DC5545}"/>
              </a:ext>
            </a:extLst>
          </p:cNvPr>
          <p:cNvSpPr txBox="1"/>
          <p:nvPr/>
        </p:nvSpPr>
        <p:spPr>
          <a:xfrm>
            <a:off x="4099438" y="2048497"/>
            <a:ext cx="1210588" cy="1323439"/>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航空力学</a:t>
            </a:r>
            <a:endParaRPr kumimoji="1" lang="en-US" altLang="ja-JP" sz="2000" dirty="0">
              <a:solidFill>
                <a:schemeClr val="bg1"/>
              </a:solidFill>
              <a:latin typeface="Meiryo" panose="020B0604030504040204" pitchFamily="34" charset="-128"/>
              <a:ea typeface="Meiryo" panose="020B0604030504040204" pitchFamily="34" charset="-128"/>
            </a:endParaRPr>
          </a:p>
          <a:p>
            <a:pPr algn="ctr"/>
            <a:r>
              <a:rPr lang="ja-JP" altLang="en-US" sz="2000">
                <a:solidFill>
                  <a:schemeClr val="bg1"/>
                </a:solidFill>
                <a:latin typeface="Meiryo" panose="020B0604030504040204" pitchFamily="34" charset="-128"/>
                <a:ea typeface="Meiryo" panose="020B0604030504040204" pitchFamily="34" charset="-128"/>
              </a:rPr>
              <a:t>制御工学</a:t>
            </a:r>
            <a:endParaRPr lang="en-US" altLang="ja-JP" sz="2000" dirty="0">
              <a:solidFill>
                <a:schemeClr val="bg1"/>
              </a:solidFill>
              <a:latin typeface="Meiryo" panose="020B0604030504040204" pitchFamily="34" charset="-128"/>
              <a:ea typeface="Meiryo" panose="020B0604030504040204" pitchFamily="34" charset="-128"/>
            </a:endParaRPr>
          </a:p>
          <a:p>
            <a:pPr algn="ctr"/>
            <a:r>
              <a:rPr lang="ja-JP" altLang="en-US" sz="2000">
                <a:solidFill>
                  <a:schemeClr val="bg1"/>
                </a:solidFill>
                <a:latin typeface="Meiryo" panose="020B0604030504040204" pitchFamily="34" charset="-128"/>
                <a:ea typeface="Meiryo" panose="020B0604030504040204" pitchFamily="34" charset="-128"/>
              </a:rPr>
              <a:t>気象学</a:t>
            </a:r>
            <a:endParaRPr lang="en-US" altLang="ja-JP" sz="2000" dirty="0">
              <a:solidFill>
                <a:schemeClr val="bg1"/>
              </a:solidFill>
              <a:latin typeface="Meiryo" panose="020B0604030504040204" pitchFamily="34" charset="-128"/>
              <a:ea typeface="Meiryo" panose="020B0604030504040204" pitchFamily="34" charset="-128"/>
            </a:endParaRPr>
          </a:p>
          <a:p>
            <a:pPr algn="ctr"/>
            <a:r>
              <a:rPr kumimoji="1" lang="ja-JP" altLang="en-US" sz="2000">
                <a:solidFill>
                  <a:schemeClr val="bg1"/>
                </a:solidFill>
                <a:latin typeface="Meiryo" panose="020B0604030504040204" pitchFamily="34" charset="-128"/>
                <a:ea typeface="Meiryo" panose="020B0604030504040204" pitchFamily="34" charset="-128"/>
              </a:rPr>
              <a:t>・・・</a:t>
            </a:r>
          </a:p>
        </p:txBody>
      </p:sp>
      <p:sp>
        <p:nvSpPr>
          <p:cNvPr id="15" name="テキスト ボックス 14">
            <a:extLst>
              <a:ext uri="{FF2B5EF4-FFF2-40B4-BE49-F238E27FC236}">
                <a16:creationId xmlns:a16="http://schemas.microsoft.com/office/drawing/2014/main" id="{0DDBAC9A-9C11-994B-B32D-1ABF8E8D6A07}"/>
              </a:ext>
            </a:extLst>
          </p:cNvPr>
          <p:cNvSpPr txBox="1"/>
          <p:nvPr/>
        </p:nvSpPr>
        <p:spPr>
          <a:xfrm>
            <a:off x="1009061" y="3321867"/>
            <a:ext cx="1980029" cy="523220"/>
          </a:xfrm>
          <a:prstGeom prst="rect">
            <a:avLst/>
          </a:prstGeom>
          <a:noFill/>
        </p:spPr>
        <p:txBody>
          <a:bodyPr wrap="none" rtlCol="0">
            <a:spAutoFit/>
          </a:bodyPr>
          <a:lstStyle/>
          <a:p>
            <a:pPr algn="ctr"/>
            <a:r>
              <a:rPr kumimoji="1" lang="ja-JP" altLang="en-US" sz="2800">
                <a:solidFill>
                  <a:schemeClr val="accent6">
                    <a:lumMod val="75000"/>
                  </a:schemeClr>
                </a:solidFill>
                <a:latin typeface="Meiryo" panose="020B0604030504040204" pitchFamily="34" charset="-128"/>
                <a:ea typeface="Meiryo" panose="020B0604030504040204" pitchFamily="34" charset="-128"/>
              </a:rPr>
              <a:t>独自の進化</a:t>
            </a:r>
          </a:p>
        </p:txBody>
      </p:sp>
      <p:sp>
        <p:nvSpPr>
          <p:cNvPr id="24" name="テキスト ボックス 23">
            <a:extLst>
              <a:ext uri="{FF2B5EF4-FFF2-40B4-BE49-F238E27FC236}">
                <a16:creationId xmlns:a16="http://schemas.microsoft.com/office/drawing/2014/main" id="{6F01E5D0-1657-9248-8B5E-BAD103967A0E}"/>
              </a:ext>
            </a:extLst>
          </p:cNvPr>
          <p:cNvSpPr txBox="1"/>
          <p:nvPr/>
        </p:nvSpPr>
        <p:spPr>
          <a:xfrm>
            <a:off x="3153732" y="1249040"/>
            <a:ext cx="3467616" cy="507831"/>
          </a:xfrm>
          <a:prstGeom prst="rect">
            <a:avLst/>
          </a:prstGeom>
          <a:noFill/>
        </p:spPr>
        <p:txBody>
          <a:bodyPr wrap="none" rtlCol="0">
            <a:spAutoFit/>
          </a:bodyPr>
          <a:lstStyle/>
          <a:p>
            <a:pPr algn="ctr"/>
            <a:r>
              <a:rPr kumimoji="1" lang="ja-JP" altLang="en-US" sz="1600" b="1">
                <a:solidFill>
                  <a:schemeClr val="accent6">
                    <a:lumMod val="50000"/>
                  </a:schemeClr>
                </a:solidFill>
                <a:latin typeface="Meiryo" panose="020B0604030504040204" pitchFamily="34" charset="-128"/>
                <a:ea typeface="Meiryo" panose="020B0604030504040204" pitchFamily="34" charset="-128"/>
              </a:rPr>
              <a:t>航空機は鳥を再現したものではない</a:t>
            </a:r>
            <a:endParaRPr kumimoji="1" lang="en-US" altLang="ja-JP" sz="1600" b="1" dirty="0">
              <a:solidFill>
                <a:schemeClr val="accent6">
                  <a:lumMod val="50000"/>
                </a:schemeClr>
              </a:solidFill>
              <a:latin typeface="Meiryo" panose="020B0604030504040204" pitchFamily="34" charset="-128"/>
              <a:ea typeface="Meiryo" panose="020B0604030504040204" pitchFamily="34" charset="-128"/>
            </a:endParaRPr>
          </a:p>
          <a:p>
            <a:pPr algn="ctr"/>
            <a:r>
              <a:rPr lang="ja-JP" altLang="en-US" sz="1100">
                <a:solidFill>
                  <a:schemeClr val="accent6">
                    <a:lumMod val="50000"/>
                  </a:schemeClr>
                </a:solidFill>
                <a:latin typeface="Meiryo" panose="020B0604030504040204" pitchFamily="34" charset="-128"/>
                <a:ea typeface="Meiryo" panose="020B0604030504040204" pitchFamily="34" charset="-128"/>
              </a:rPr>
              <a:t>鳥が空を飛ぶ仕組みを参考に</a:t>
            </a:r>
            <a:r>
              <a:rPr kumimoji="1" lang="ja-JP" altLang="en-US" sz="1100">
                <a:solidFill>
                  <a:schemeClr val="accent6">
                    <a:lumMod val="50000"/>
                  </a:schemeClr>
                </a:solidFill>
                <a:latin typeface="Meiryo" panose="020B0604030504040204" pitchFamily="34" charset="-128"/>
                <a:ea typeface="Meiryo" panose="020B0604030504040204" pitchFamily="34" charset="-128"/>
              </a:rPr>
              <a:t>作られた機械</a:t>
            </a:r>
          </a:p>
        </p:txBody>
      </p:sp>
      <p:pic>
        <p:nvPicPr>
          <p:cNvPr id="25" name="図 24" descr="アイコン&#10;&#10;自動的に生成された説明">
            <a:extLst>
              <a:ext uri="{FF2B5EF4-FFF2-40B4-BE49-F238E27FC236}">
                <a16:creationId xmlns:a16="http://schemas.microsoft.com/office/drawing/2014/main" id="{F8DB0D13-7974-C244-B07E-6BFABF78338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26069" y="1962658"/>
            <a:ext cx="1456700" cy="1272696"/>
          </a:xfrm>
          <a:prstGeom prst="rect">
            <a:avLst/>
          </a:prstGeom>
          <a:effectLst/>
        </p:spPr>
      </p:pic>
      <p:pic>
        <p:nvPicPr>
          <p:cNvPr id="27" name="図 26" descr="アイコン&#10;&#10;自動的に生成された説明">
            <a:extLst>
              <a:ext uri="{FF2B5EF4-FFF2-40B4-BE49-F238E27FC236}">
                <a16:creationId xmlns:a16="http://schemas.microsoft.com/office/drawing/2014/main" id="{122DED17-316B-EF42-9F21-38AA4A88342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688716" flipH="1">
            <a:off x="665165" y="1469574"/>
            <a:ext cx="717595" cy="717595"/>
          </a:xfrm>
          <a:prstGeom prst="rect">
            <a:avLst/>
          </a:prstGeom>
          <a:effectLst/>
        </p:spPr>
      </p:pic>
      <p:pic>
        <p:nvPicPr>
          <p:cNvPr id="16" name="図 15" descr="アイコン&#10;&#10;自動的に生成された説明">
            <a:extLst>
              <a:ext uri="{FF2B5EF4-FFF2-40B4-BE49-F238E27FC236}">
                <a16:creationId xmlns:a16="http://schemas.microsoft.com/office/drawing/2014/main" id="{D04D1810-57FC-1C4D-8C4E-898181A0718B}"/>
              </a:ext>
            </a:extLst>
          </p:cNvPr>
          <p:cNvPicPr>
            <a:picLocks noChangeAspect="1"/>
          </p:cNvPicPr>
          <p:nvPr/>
        </p:nvPicPr>
        <p:blipFill>
          <a:blip r:embed="rId5">
            <a:clrChange>
              <a:clrFrom>
                <a:srgbClr val="FEFEFE"/>
              </a:clrFrom>
              <a:clrTo>
                <a:srgbClr val="FEFEFE">
                  <a:alpha val="0"/>
                </a:srgbClr>
              </a:clrTo>
            </a:clrChange>
          </a:blip>
          <a:stretch>
            <a:fillRect/>
          </a:stretch>
        </p:blipFill>
        <p:spPr>
          <a:xfrm>
            <a:off x="1155600" y="1915567"/>
            <a:ext cx="1460213" cy="1274878"/>
          </a:xfrm>
          <a:prstGeom prst="rect">
            <a:avLst/>
          </a:prstGeom>
          <a:effectLst>
            <a:outerShdw blurRad="50800" dist="38100" dir="2700000" algn="tl" rotWithShape="0">
              <a:prstClr val="black">
                <a:alpha val="40000"/>
              </a:prstClr>
            </a:outerShdw>
          </a:effectLst>
        </p:spPr>
      </p:pic>
      <p:pic>
        <p:nvPicPr>
          <p:cNvPr id="20" name="図 19" descr="ロゴ が含まれている画像&#10;&#10;自動的に生成された説明">
            <a:extLst>
              <a:ext uri="{FF2B5EF4-FFF2-40B4-BE49-F238E27FC236}">
                <a16:creationId xmlns:a16="http://schemas.microsoft.com/office/drawing/2014/main" id="{7355661B-5178-BE44-9835-3639467E9180}"/>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055318" y="1249040"/>
            <a:ext cx="1171327" cy="1029217"/>
          </a:xfrm>
          <a:prstGeom prst="rect">
            <a:avLst/>
          </a:prstGeom>
          <a:effectLst>
            <a:outerShdw blurRad="50800" dist="38100" dir="2700000" algn="tl" rotWithShape="0">
              <a:prstClr val="black">
                <a:alpha val="40000"/>
              </a:prstClr>
            </a:outerShdw>
          </a:effectLst>
        </p:spPr>
      </p:pic>
      <p:grpSp>
        <p:nvGrpSpPr>
          <p:cNvPr id="3" name="グループ化 2">
            <a:extLst>
              <a:ext uri="{FF2B5EF4-FFF2-40B4-BE49-F238E27FC236}">
                <a16:creationId xmlns:a16="http://schemas.microsoft.com/office/drawing/2014/main" id="{D286D308-06F2-3AF6-68DF-A20332E5E41B}"/>
              </a:ext>
            </a:extLst>
          </p:cNvPr>
          <p:cNvGrpSpPr/>
          <p:nvPr/>
        </p:nvGrpSpPr>
        <p:grpSpPr>
          <a:xfrm>
            <a:off x="458627" y="3880676"/>
            <a:ext cx="7722812" cy="2319118"/>
            <a:chOff x="458627" y="3880676"/>
            <a:chExt cx="7722812" cy="2319118"/>
          </a:xfrm>
        </p:grpSpPr>
        <p:sp>
          <p:nvSpPr>
            <p:cNvPr id="19" name="正方形/長方形 18">
              <a:extLst>
                <a:ext uri="{FF2B5EF4-FFF2-40B4-BE49-F238E27FC236}">
                  <a16:creationId xmlns:a16="http://schemas.microsoft.com/office/drawing/2014/main" id="{50A04139-0885-C347-9167-57D150DB0A65}"/>
                </a:ext>
              </a:extLst>
            </p:cNvPr>
            <p:cNvSpPr/>
            <p:nvPr/>
          </p:nvSpPr>
          <p:spPr>
            <a:xfrm>
              <a:off x="3882958" y="3880676"/>
              <a:ext cx="1656735" cy="157924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左矢印 11">
              <a:extLst>
                <a:ext uri="{FF2B5EF4-FFF2-40B4-BE49-F238E27FC236}">
                  <a16:creationId xmlns:a16="http://schemas.microsoft.com/office/drawing/2014/main" id="{A93C21DB-191C-0D41-988D-4AC02021F05C}"/>
                </a:ext>
              </a:extLst>
            </p:cNvPr>
            <p:cNvSpPr/>
            <p:nvPr/>
          </p:nvSpPr>
          <p:spPr>
            <a:xfrm>
              <a:off x="2864056" y="4394585"/>
              <a:ext cx="579353" cy="551432"/>
            </a:xfrm>
            <a:prstGeom prst="leftArrow">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左矢印 12">
              <a:extLst>
                <a:ext uri="{FF2B5EF4-FFF2-40B4-BE49-F238E27FC236}">
                  <a16:creationId xmlns:a16="http://schemas.microsoft.com/office/drawing/2014/main" id="{F4023C1F-8BD8-744C-8A8E-049CEC8A79FD}"/>
                </a:ext>
              </a:extLst>
            </p:cNvPr>
            <p:cNvSpPr/>
            <p:nvPr/>
          </p:nvSpPr>
          <p:spPr>
            <a:xfrm>
              <a:off x="5878917" y="4394585"/>
              <a:ext cx="579353" cy="551432"/>
            </a:xfrm>
            <a:prstGeom prst="leftArrow">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43AFD470-E454-484E-962B-4995134EC8C6}"/>
                </a:ext>
              </a:extLst>
            </p:cNvPr>
            <p:cNvSpPr txBox="1"/>
            <p:nvPr/>
          </p:nvSpPr>
          <p:spPr>
            <a:xfrm>
              <a:off x="4106031" y="4136486"/>
              <a:ext cx="1210588" cy="1323439"/>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脳生理学</a:t>
              </a:r>
              <a:endParaRPr kumimoji="1" lang="en-US" altLang="ja-JP" sz="2000" dirty="0">
                <a:solidFill>
                  <a:schemeClr val="bg1"/>
                </a:solidFill>
                <a:latin typeface="Meiryo" panose="020B0604030504040204" pitchFamily="34" charset="-128"/>
                <a:ea typeface="Meiryo" panose="020B0604030504040204" pitchFamily="34" charset="-128"/>
              </a:endParaRPr>
            </a:p>
            <a:p>
              <a:pPr algn="ctr"/>
              <a:r>
                <a:rPr lang="ja-JP" altLang="en-US" sz="2000">
                  <a:solidFill>
                    <a:schemeClr val="bg1"/>
                  </a:solidFill>
                  <a:latin typeface="Meiryo" panose="020B0604030504040204" pitchFamily="34" charset="-128"/>
                  <a:ea typeface="Meiryo" panose="020B0604030504040204" pitchFamily="34" charset="-128"/>
                </a:rPr>
                <a:t>神経科学</a:t>
              </a:r>
              <a:endParaRPr kumimoji="1" lang="en-US" altLang="ja-JP" sz="2000" dirty="0">
                <a:solidFill>
                  <a:schemeClr val="bg1"/>
                </a:solidFill>
                <a:latin typeface="Meiryo" panose="020B0604030504040204" pitchFamily="34" charset="-128"/>
                <a:ea typeface="Meiryo" panose="020B0604030504040204" pitchFamily="34" charset="-128"/>
              </a:endParaRPr>
            </a:p>
            <a:p>
              <a:pPr algn="ctr"/>
              <a:r>
                <a:rPr lang="ja-JP" altLang="en-US" sz="2000">
                  <a:solidFill>
                    <a:schemeClr val="bg1"/>
                  </a:solidFill>
                  <a:latin typeface="Meiryo" panose="020B0604030504040204" pitchFamily="34" charset="-128"/>
                  <a:ea typeface="Meiryo" panose="020B0604030504040204" pitchFamily="34" charset="-128"/>
                </a:rPr>
                <a:t>心理学</a:t>
              </a:r>
              <a:endParaRPr lang="en-US" altLang="ja-JP" sz="2000" dirty="0">
                <a:solidFill>
                  <a:schemeClr val="bg1"/>
                </a:solidFill>
                <a:latin typeface="Meiryo" panose="020B0604030504040204" pitchFamily="34" charset="-128"/>
                <a:ea typeface="Meiryo" panose="020B0604030504040204" pitchFamily="34" charset="-128"/>
              </a:endParaRPr>
            </a:p>
            <a:p>
              <a:pPr algn="ctr"/>
              <a:r>
                <a:rPr kumimoji="1" lang="ja-JP" altLang="en-US" sz="2000">
                  <a:solidFill>
                    <a:schemeClr val="bg1"/>
                  </a:solidFill>
                  <a:latin typeface="Meiryo" panose="020B0604030504040204" pitchFamily="34" charset="-128"/>
                  <a:ea typeface="Meiryo" panose="020B0604030504040204" pitchFamily="34" charset="-128"/>
                </a:rPr>
                <a:t>・・・</a:t>
              </a:r>
            </a:p>
          </p:txBody>
        </p:sp>
        <p:sp>
          <p:nvSpPr>
            <p:cNvPr id="23" name="テキスト ボックス 22">
              <a:extLst>
                <a:ext uri="{FF2B5EF4-FFF2-40B4-BE49-F238E27FC236}">
                  <a16:creationId xmlns:a16="http://schemas.microsoft.com/office/drawing/2014/main" id="{5C1F40CD-8BCB-7B40-96C6-BD356C59060D}"/>
                </a:ext>
              </a:extLst>
            </p:cNvPr>
            <p:cNvSpPr txBox="1"/>
            <p:nvPr/>
          </p:nvSpPr>
          <p:spPr>
            <a:xfrm>
              <a:off x="3153732" y="5633123"/>
              <a:ext cx="4134465" cy="507831"/>
            </a:xfrm>
            <a:prstGeom prst="rect">
              <a:avLst/>
            </a:prstGeom>
            <a:noFill/>
          </p:spPr>
          <p:txBody>
            <a:bodyPr wrap="none" rtlCol="0">
              <a:spAutoFit/>
            </a:bodyPr>
            <a:lstStyle/>
            <a:p>
              <a:pPr algn="ctr"/>
              <a:r>
                <a:rPr kumimoji="1" lang="ja-JP" altLang="en-US" sz="1600" b="1">
                  <a:solidFill>
                    <a:srgbClr val="0070C0"/>
                  </a:solidFill>
                  <a:latin typeface="Meiryo" panose="020B0604030504040204" pitchFamily="34" charset="-128"/>
                  <a:ea typeface="Meiryo" panose="020B0604030504040204" pitchFamily="34" charset="-128"/>
                </a:rPr>
                <a:t>人工知能／</a:t>
              </a:r>
              <a:r>
                <a:rPr kumimoji="1" lang="en-US" altLang="ja-JP" sz="1600" b="1" dirty="0">
                  <a:solidFill>
                    <a:srgbClr val="0070C0"/>
                  </a:solidFill>
                  <a:latin typeface="Meiryo" panose="020B0604030504040204" pitchFamily="34" charset="-128"/>
                  <a:ea typeface="Meiryo" panose="020B0604030504040204" pitchFamily="34" charset="-128"/>
                </a:rPr>
                <a:t>AI</a:t>
              </a:r>
              <a:r>
                <a:rPr kumimoji="1" lang="ja-JP" altLang="en-US" sz="1600" b="1">
                  <a:solidFill>
                    <a:srgbClr val="0070C0"/>
                  </a:solidFill>
                  <a:latin typeface="Meiryo" panose="020B0604030504040204" pitchFamily="34" charset="-128"/>
                  <a:ea typeface="Meiryo" panose="020B0604030504040204" pitchFamily="34" charset="-128"/>
                </a:rPr>
                <a:t>は脳を再現したものではない</a:t>
              </a:r>
              <a:endParaRPr kumimoji="1" lang="en-US" altLang="ja-JP" sz="1600" b="1" dirty="0">
                <a:solidFill>
                  <a:srgbClr val="0070C0"/>
                </a:solidFill>
                <a:latin typeface="Meiryo" panose="020B0604030504040204" pitchFamily="34" charset="-128"/>
                <a:ea typeface="Meiryo" panose="020B0604030504040204" pitchFamily="34" charset="-128"/>
              </a:endParaRPr>
            </a:p>
            <a:p>
              <a:pPr algn="ctr"/>
              <a:r>
                <a:rPr lang="ja-JP" altLang="en-US" sz="1100">
                  <a:solidFill>
                    <a:srgbClr val="0070C0"/>
                  </a:solidFill>
                  <a:latin typeface="Meiryo" panose="020B0604030504040204" pitchFamily="34" charset="-128"/>
                  <a:ea typeface="Meiryo" panose="020B0604030504040204" pitchFamily="34" charset="-128"/>
                </a:rPr>
                <a:t>脳で処理される知的処理の仕組みを参考に</a:t>
              </a:r>
              <a:r>
                <a:rPr kumimoji="1" lang="ja-JP" altLang="en-US" sz="1100">
                  <a:solidFill>
                    <a:srgbClr val="0070C0"/>
                  </a:solidFill>
                  <a:latin typeface="Meiryo" panose="020B0604030504040204" pitchFamily="34" charset="-128"/>
                  <a:ea typeface="Meiryo" panose="020B0604030504040204" pitchFamily="34" charset="-128"/>
                </a:rPr>
                <a:t>作られたプログラム</a:t>
              </a:r>
            </a:p>
          </p:txBody>
        </p:sp>
        <p:pic>
          <p:nvPicPr>
            <p:cNvPr id="26" name="図 25" descr="アイコン&#10;&#10;自動的に生成された説明">
              <a:extLst>
                <a:ext uri="{FF2B5EF4-FFF2-40B4-BE49-F238E27FC236}">
                  <a16:creationId xmlns:a16="http://schemas.microsoft.com/office/drawing/2014/main" id="{3B0B2445-134A-5E40-A312-283B6CDC804A}"/>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6927398" y="3897445"/>
              <a:ext cx="1254041" cy="1426753"/>
            </a:xfrm>
            <a:prstGeom prst="rect">
              <a:avLst/>
            </a:prstGeom>
            <a:effectLst>
              <a:outerShdw blurRad="50800" dist="38100" dir="2700000" algn="tl" rotWithShape="0">
                <a:prstClr val="black">
                  <a:alpha val="40000"/>
                </a:prstClr>
              </a:outerShdw>
            </a:effectLst>
          </p:spPr>
        </p:pic>
        <p:pic>
          <p:nvPicPr>
            <p:cNvPr id="28" name="図 27" descr="アイコン&#10;&#10;自動的に生成された説明">
              <a:extLst>
                <a:ext uri="{FF2B5EF4-FFF2-40B4-BE49-F238E27FC236}">
                  <a16:creationId xmlns:a16="http://schemas.microsoft.com/office/drawing/2014/main" id="{113852D4-2798-4440-A1DA-902B0ED0E143}"/>
                </a:ext>
              </a:extLst>
            </p:cNvPr>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257613" y="3897445"/>
              <a:ext cx="1256186" cy="1426753"/>
            </a:xfrm>
            <a:prstGeom prst="rect">
              <a:avLst/>
            </a:prstGeom>
            <a:effectLst>
              <a:outerShdw blurRad="50800" dist="38100" dir="2700000" algn="tl" rotWithShape="0">
                <a:prstClr val="black">
                  <a:alpha val="40000"/>
                </a:prstClr>
              </a:outerShdw>
            </a:effectLst>
          </p:spPr>
        </p:pic>
        <p:pic>
          <p:nvPicPr>
            <p:cNvPr id="21" name="図 20">
              <a:extLst>
                <a:ext uri="{FF2B5EF4-FFF2-40B4-BE49-F238E27FC236}">
                  <a16:creationId xmlns:a16="http://schemas.microsoft.com/office/drawing/2014/main" id="{84E57EDD-5718-8345-9158-035A2B9FE9CF}"/>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16548" y="5271279"/>
              <a:ext cx="845527" cy="845527"/>
            </a:xfrm>
            <a:prstGeom prst="rect">
              <a:avLst/>
            </a:prstGeom>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6BD5C50F-2616-4E49-9D70-0F4CC9B4D452}"/>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8627" y="4531463"/>
              <a:ext cx="892268" cy="892268"/>
            </a:xfrm>
            <a:prstGeom prst="rect">
              <a:avLst/>
            </a:prstGeom>
            <a:effectLst>
              <a:outerShdw blurRad="50800" dist="38100" dir="2700000" algn="tl" rotWithShape="0">
                <a:prstClr val="black">
                  <a:alpha val="40000"/>
                </a:prstClr>
              </a:outerShdw>
            </a:effectLst>
          </p:spPr>
        </p:pic>
        <p:pic>
          <p:nvPicPr>
            <p:cNvPr id="29" name="図 28">
              <a:extLst>
                <a:ext uri="{FF2B5EF4-FFF2-40B4-BE49-F238E27FC236}">
                  <a16:creationId xmlns:a16="http://schemas.microsoft.com/office/drawing/2014/main" id="{16A0A1C2-DF2A-0740-8D97-E3A46574F92B}"/>
                </a:ext>
              </a:extLst>
            </p:cNvPr>
            <p:cNvPicPr>
              <a:picLocks noChangeAspect="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016803" y="5207786"/>
              <a:ext cx="992008" cy="992008"/>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62938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85516-8C68-8891-A700-28374B6025A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090CC46-71B1-8272-224C-0B15D6701086}"/>
              </a:ext>
            </a:extLst>
          </p:cNvPr>
          <p:cNvSpPr>
            <a:spLocks noGrp="1"/>
          </p:cNvSpPr>
          <p:nvPr>
            <p:ph type="title"/>
          </p:nvPr>
        </p:nvSpPr>
        <p:spPr/>
        <p:txBody>
          <a:bodyPr/>
          <a:lstStyle/>
          <a:p>
            <a:r>
              <a:rPr kumimoji="1" lang="ja-JP" altLang="en-US"/>
              <a:t>仕事の生産性をあげる</a:t>
            </a:r>
          </a:p>
        </p:txBody>
      </p:sp>
      <p:sp>
        <p:nvSpPr>
          <p:cNvPr id="3" name="正方形/長方形 2">
            <a:extLst>
              <a:ext uri="{FF2B5EF4-FFF2-40B4-BE49-F238E27FC236}">
                <a16:creationId xmlns:a16="http://schemas.microsoft.com/office/drawing/2014/main" id="{12C5E88E-133E-D230-6E83-6146CF3054EF}"/>
              </a:ext>
            </a:extLst>
          </p:cNvPr>
          <p:cNvSpPr/>
          <p:nvPr/>
        </p:nvSpPr>
        <p:spPr>
          <a:xfrm>
            <a:off x="274503" y="1256232"/>
            <a:ext cx="4213413" cy="4965106"/>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C7B2A817-F946-332E-4889-063A7679A0A0}"/>
              </a:ext>
            </a:extLst>
          </p:cNvPr>
          <p:cNvSpPr/>
          <p:nvPr/>
        </p:nvSpPr>
        <p:spPr>
          <a:xfrm>
            <a:off x="4656085" y="1256232"/>
            <a:ext cx="4213413" cy="4965106"/>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a:extLst>
              <a:ext uri="{FF2B5EF4-FFF2-40B4-BE49-F238E27FC236}">
                <a16:creationId xmlns:a16="http://schemas.microsoft.com/office/drawing/2014/main" id="{47386E53-AFF3-F301-34C8-6CAA0FF79824}"/>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02776" y="854708"/>
            <a:ext cx="734939" cy="1350235"/>
          </a:xfrm>
          <a:prstGeom prst="rect">
            <a:avLst/>
          </a:prstGeom>
        </p:spPr>
      </p:pic>
      <p:pic>
        <p:nvPicPr>
          <p:cNvPr id="6" name="図 5">
            <a:extLst>
              <a:ext uri="{FF2B5EF4-FFF2-40B4-BE49-F238E27FC236}">
                <a16:creationId xmlns:a16="http://schemas.microsoft.com/office/drawing/2014/main" id="{A3DBB545-44A2-6EDC-133A-EB96DF38DBC3}"/>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906284" y="854707"/>
            <a:ext cx="734939" cy="1350235"/>
          </a:xfrm>
          <a:prstGeom prst="rect">
            <a:avLst/>
          </a:prstGeom>
        </p:spPr>
      </p:pic>
      <p:sp>
        <p:nvSpPr>
          <p:cNvPr id="7" name="円/楕円 6">
            <a:extLst>
              <a:ext uri="{FF2B5EF4-FFF2-40B4-BE49-F238E27FC236}">
                <a16:creationId xmlns:a16="http://schemas.microsoft.com/office/drawing/2014/main" id="{7608DBD7-9EE3-FE08-C881-48CE6808C615}"/>
              </a:ext>
            </a:extLst>
          </p:cNvPr>
          <p:cNvSpPr/>
          <p:nvPr/>
        </p:nvSpPr>
        <p:spPr>
          <a:xfrm>
            <a:off x="504202" y="2452140"/>
            <a:ext cx="1528607" cy="1528607"/>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a:extLst>
              <a:ext uri="{FF2B5EF4-FFF2-40B4-BE49-F238E27FC236}">
                <a16:creationId xmlns:a16="http://schemas.microsoft.com/office/drawing/2014/main" id="{A576712B-2FE3-B6D5-ECB4-A0523A15D730}"/>
              </a:ext>
            </a:extLst>
          </p:cNvPr>
          <p:cNvSpPr/>
          <p:nvPr/>
        </p:nvSpPr>
        <p:spPr>
          <a:xfrm>
            <a:off x="1268506" y="2708510"/>
            <a:ext cx="625978" cy="625978"/>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9" name="円/楕円 8">
            <a:extLst>
              <a:ext uri="{FF2B5EF4-FFF2-40B4-BE49-F238E27FC236}">
                <a16:creationId xmlns:a16="http://schemas.microsoft.com/office/drawing/2014/main" id="{2284783E-B0C7-5894-DF58-FA4D0F515CA9}"/>
              </a:ext>
            </a:extLst>
          </p:cNvPr>
          <p:cNvSpPr/>
          <p:nvPr/>
        </p:nvSpPr>
        <p:spPr>
          <a:xfrm>
            <a:off x="924728" y="3334488"/>
            <a:ext cx="625978" cy="625978"/>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円/楕円 9">
            <a:extLst>
              <a:ext uri="{FF2B5EF4-FFF2-40B4-BE49-F238E27FC236}">
                <a16:creationId xmlns:a16="http://schemas.microsoft.com/office/drawing/2014/main" id="{03CD5E55-E680-FF6D-F4E3-9414F34A0D07}"/>
              </a:ext>
            </a:extLst>
          </p:cNvPr>
          <p:cNvSpPr/>
          <p:nvPr/>
        </p:nvSpPr>
        <p:spPr>
          <a:xfrm>
            <a:off x="580950" y="2708510"/>
            <a:ext cx="625978" cy="625978"/>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テキスト ボックス 14">
            <a:extLst>
              <a:ext uri="{FF2B5EF4-FFF2-40B4-BE49-F238E27FC236}">
                <a16:creationId xmlns:a16="http://schemas.microsoft.com/office/drawing/2014/main" id="{D963D7C0-673A-7A72-0586-2FACBFB72B4F}"/>
              </a:ext>
            </a:extLst>
          </p:cNvPr>
          <p:cNvSpPr txBox="1"/>
          <p:nvPr/>
        </p:nvSpPr>
        <p:spPr>
          <a:xfrm>
            <a:off x="965847" y="2494741"/>
            <a:ext cx="543739"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仕事</a:t>
            </a:r>
          </a:p>
        </p:txBody>
      </p:sp>
      <p:sp>
        <p:nvSpPr>
          <p:cNvPr id="16" name="テキスト ボックス 15">
            <a:extLst>
              <a:ext uri="{FF2B5EF4-FFF2-40B4-BE49-F238E27FC236}">
                <a16:creationId xmlns:a16="http://schemas.microsoft.com/office/drawing/2014/main" id="{D8D0ACB5-14AD-2A55-BCCD-53BFD71412D4}"/>
              </a:ext>
            </a:extLst>
          </p:cNvPr>
          <p:cNvSpPr txBox="1"/>
          <p:nvPr/>
        </p:nvSpPr>
        <p:spPr>
          <a:xfrm>
            <a:off x="574587" y="2813750"/>
            <a:ext cx="588623" cy="415498"/>
          </a:xfrm>
          <a:prstGeom prst="rect">
            <a:avLst/>
          </a:prstGeom>
          <a:noFill/>
        </p:spPr>
        <p:txBody>
          <a:bodyPr wrap="non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人間</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sp>
        <p:nvSpPr>
          <p:cNvPr id="17" name="テキスト ボックス 16">
            <a:extLst>
              <a:ext uri="{FF2B5EF4-FFF2-40B4-BE49-F238E27FC236}">
                <a16:creationId xmlns:a16="http://schemas.microsoft.com/office/drawing/2014/main" id="{89959608-4E1A-285A-B74A-FB65504C3930}"/>
              </a:ext>
            </a:extLst>
          </p:cNvPr>
          <p:cNvSpPr txBox="1"/>
          <p:nvPr/>
        </p:nvSpPr>
        <p:spPr>
          <a:xfrm>
            <a:off x="1273928" y="2845119"/>
            <a:ext cx="588623" cy="415498"/>
          </a:xfrm>
          <a:prstGeom prst="rect">
            <a:avLst/>
          </a:prstGeom>
          <a:noFill/>
        </p:spPr>
        <p:txBody>
          <a:bodyPr wrap="non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人間</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sp>
        <p:nvSpPr>
          <p:cNvPr id="18" name="テキスト ボックス 17">
            <a:extLst>
              <a:ext uri="{FF2B5EF4-FFF2-40B4-BE49-F238E27FC236}">
                <a16:creationId xmlns:a16="http://schemas.microsoft.com/office/drawing/2014/main" id="{602FC665-E981-2E0D-3F67-0BAB9994A0D9}"/>
              </a:ext>
            </a:extLst>
          </p:cNvPr>
          <p:cNvSpPr txBox="1"/>
          <p:nvPr/>
        </p:nvSpPr>
        <p:spPr>
          <a:xfrm>
            <a:off x="943404" y="3450960"/>
            <a:ext cx="588623" cy="415498"/>
          </a:xfrm>
          <a:prstGeom prst="rect">
            <a:avLst/>
          </a:prstGeom>
          <a:noFill/>
        </p:spPr>
        <p:txBody>
          <a:bodyPr wrap="non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人間</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sp>
        <p:nvSpPr>
          <p:cNvPr id="19" name="円/楕円 18">
            <a:extLst>
              <a:ext uri="{FF2B5EF4-FFF2-40B4-BE49-F238E27FC236}">
                <a16:creationId xmlns:a16="http://schemas.microsoft.com/office/drawing/2014/main" id="{880A3AD6-2509-4405-7E5E-66B34B3D4257}"/>
              </a:ext>
            </a:extLst>
          </p:cNvPr>
          <p:cNvSpPr/>
          <p:nvPr/>
        </p:nvSpPr>
        <p:spPr>
          <a:xfrm>
            <a:off x="2587952" y="2466590"/>
            <a:ext cx="1528607" cy="1528607"/>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円/楕円 19">
            <a:extLst>
              <a:ext uri="{FF2B5EF4-FFF2-40B4-BE49-F238E27FC236}">
                <a16:creationId xmlns:a16="http://schemas.microsoft.com/office/drawing/2014/main" id="{DE64B444-6F18-D186-6162-CCC2D96B7617}"/>
              </a:ext>
            </a:extLst>
          </p:cNvPr>
          <p:cNvSpPr/>
          <p:nvPr/>
        </p:nvSpPr>
        <p:spPr>
          <a:xfrm>
            <a:off x="3352256" y="2722960"/>
            <a:ext cx="625978" cy="625978"/>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21" name="円/楕円 20">
            <a:extLst>
              <a:ext uri="{FF2B5EF4-FFF2-40B4-BE49-F238E27FC236}">
                <a16:creationId xmlns:a16="http://schemas.microsoft.com/office/drawing/2014/main" id="{5413D380-CB5B-17E6-A86D-DCD9F482AD1C}"/>
              </a:ext>
            </a:extLst>
          </p:cNvPr>
          <p:cNvSpPr/>
          <p:nvPr/>
        </p:nvSpPr>
        <p:spPr>
          <a:xfrm>
            <a:off x="3008478" y="3348938"/>
            <a:ext cx="625978" cy="625978"/>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円/楕円 21">
            <a:extLst>
              <a:ext uri="{FF2B5EF4-FFF2-40B4-BE49-F238E27FC236}">
                <a16:creationId xmlns:a16="http://schemas.microsoft.com/office/drawing/2014/main" id="{7B0B3017-4479-4A10-46F4-E9218826CF5F}"/>
              </a:ext>
            </a:extLst>
          </p:cNvPr>
          <p:cNvSpPr/>
          <p:nvPr/>
        </p:nvSpPr>
        <p:spPr>
          <a:xfrm>
            <a:off x="2664700" y="2722960"/>
            <a:ext cx="625978" cy="625978"/>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3" name="テキスト ボックス 22">
            <a:extLst>
              <a:ext uri="{FF2B5EF4-FFF2-40B4-BE49-F238E27FC236}">
                <a16:creationId xmlns:a16="http://schemas.microsoft.com/office/drawing/2014/main" id="{72FE453D-BF2A-ADF6-263F-4F1FB3C2414C}"/>
              </a:ext>
            </a:extLst>
          </p:cNvPr>
          <p:cNvSpPr txBox="1"/>
          <p:nvPr/>
        </p:nvSpPr>
        <p:spPr>
          <a:xfrm>
            <a:off x="3049597" y="2509191"/>
            <a:ext cx="543739"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仕事</a:t>
            </a:r>
          </a:p>
        </p:txBody>
      </p:sp>
      <p:sp>
        <p:nvSpPr>
          <p:cNvPr id="24" name="テキスト ボックス 23">
            <a:extLst>
              <a:ext uri="{FF2B5EF4-FFF2-40B4-BE49-F238E27FC236}">
                <a16:creationId xmlns:a16="http://schemas.microsoft.com/office/drawing/2014/main" id="{A865F7FD-FC86-D813-B704-97780DDF4703}"/>
              </a:ext>
            </a:extLst>
          </p:cNvPr>
          <p:cNvSpPr txBox="1"/>
          <p:nvPr/>
        </p:nvSpPr>
        <p:spPr>
          <a:xfrm>
            <a:off x="2658337" y="2828200"/>
            <a:ext cx="588623" cy="415498"/>
          </a:xfrm>
          <a:prstGeom prst="rect">
            <a:avLst/>
          </a:prstGeom>
          <a:noFill/>
        </p:spPr>
        <p:txBody>
          <a:bodyPr wrap="non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人間</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sp>
        <p:nvSpPr>
          <p:cNvPr id="25" name="テキスト ボックス 24">
            <a:extLst>
              <a:ext uri="{FF2B5EF4-FFF2-40B4-BE49-F238E27FC236}">
                <a16:creationId xmlns:a16="http://schemas.microsoft.com/office/drawing/2014/main" id="{74A23CBF-557B-F7D2-2135-2E9185BA1198}"/>
              </a:ext>
            </a:extLst>
          </p:cNvPr>
          <p:cNvSpPr txBox="1"/>
          <p:nvPr/>
        </p:nvSpPr>
        <p:spPr>
          <a:xfrm>
            <a:off x="3357678" y="2859569"/>
            <a:ext cx="588623" cy="415498"/>
          </a:xfrm>
          <a:prstGeom prst="rect">
            <a:avLst/>
          </a:prstGeom>
          <a:noFill/>
        </p:spPr>
        <p:txBody>
          <a:bodyPr wrap="non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人間</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sp>
        <p:nvSpPr>
          <p:cNvPr id="26" name="テキスト ボックス 25">
            <a:extLst>
              <a:ext uri="{FF2B5EF4-FFF2-40B4-BE49-F238E27FC236}">
                <a16:creationId xmlns:a16="http://schemas.microsoft.com/office/drawing/2014/main" id="{95DE943D-8B6B-2F09-2E84-1FE069C6DA9E}"/>
              </a:ext>
            </a:extLst>
          </p:cNvPr>
          <p:cNvSpPr txBox="1"/>
          <p:nvPr/>
        </p:nvSpPr>
        <p:spPr>
          <a:xfrm>
            <a:off x="3027154" y="3465410"/>
            <a:ext cx="588623" cy="415498"/>
          </a:xfrm>
          <a:prstGeom prst="rect">
            <a:avLst/>
          </a:prstGeom>
          <a:noFill/>
        </p:spPr>
        <p:txBody>
          <a:bodyPr wrap="non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人間</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sp>
        <p:nvSpPr>
          <p:cNvPr id="27" name="円/楕円 26">
            <a:extLst>
              <a:ext uri="{FF2B5EF4-FFF2-40B4-BE49-F238E27FC236}">
                <a16:creationId xmlns:a16="http://schemas.microsoft.com/office/drawing/2014/main" id="{A111AC31-3B4B-3C0E-E349-520308A66CEF}"/>
              </a:ext>
            </a:extLst>
          </p:cNvPr>
          <p:cNvSpPr/>
          <p:nvPr/>
        </p:nvSpPr>
        <p:spPr>
          <a:xfrm>
            <a:off x="1590557" y="3946637"/>
            <a:ext cx="1528607" cy="1528607"/>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a:extLst>
              <a:ext uri="{FF2B5EF4-FFF2-40B4-BE49-F238E27FC236}">
                <a16:creationId xmlns:a16="http://schemas.microsoft.com/office/drawing/2014/main" id="{85C70868-6A04-450C-98FF-EF01F7638C66}"/>
              </a:ext>
            </a:extLst>
          </p:cNvPr>
          <p:cNvSpPr/>
          <p:nvPr/>
        </p:nvSpPr>
        <p:spPr>
          <a:xfrm>
            <a:off x="2354861" y="4203007"/>
            <a:ext cx="625978" cy="625978"/>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29" name="円/楕円 28">
            <a:extLst>
              <a:ext uri="{FF2B5EF4-FFF2-40B4-BE49-F238E27FC236}">
                <a16:creationId xmlns:a16="http://schemas.microsoft.com/office/drawing/2014/main" id="{A4396AF6-3C8B-D5EE-49F9-73FBEEABAF13}"/>
              </a:ext>
            </a:extLst>
          </p:cNvPr>
          <p:cNvSpPr/>
          <p:nvPr/>
        </p:nvSpPr>
        <p:spPr>
          <a:xfrm>
            <a:off x="2011083" y="4828985"/>
            <a:ext cx="625978" cy="625978"/>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0" name="円/楕円 29">
            <a:extLst>
              <a:ext uri="{FF2B5EF4-FFF2-40B4-BE49-F238E27FC236}">
                <a16:creationId xmlns:a16="http://schemas.microsoft.com/office/drawing/2014/main" id="{9CF14D49-FC95-90F4-CCCD-C607F08E1EC9}"/>
              </a:ext>
            </a:extLst>
          </p:cNvPr>
          <p:cNvSpPr/>
          <p:nvPr/>
        </p:nvSpPr>
        <p:spPr>
          <a:xfrm>
            <a:off x="1667305" y="4203007"/>
            <a:ext cx="625978" cy="625978"/>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1" name="テキスト ボックス 30">
            <a:extLst>
              <a:ext uri="{FF2B5EF4-FFF2-40B4-BE49-F238E27FC236}">
                <a16:creationId xmlns:a16="http://schemas.microsoft.com/office/drawing/2014/main" id="{E53F763E-4655-AD20-E6A9-64DD836EA476}"/>
              </a:ext>
            </a:extLst>
          </p:cNvPr>
          <p:cNvSpPr txBox="1"/>
          <p:nvPr/>
        </p:nvSpPr>
        <p:spPr>
          <a:xfrm>
            <a:off x="2052202" y="3989238"/>
            <a:ext cx="543739"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仕事</a:t>
            </a:r>
          </a:p>
        </p:txBody>
      </p:sp>
      <p:sp>
        <p:nvSpPr>
          <p:cNvPr id="32" name="テキスト ボックス 31">
            <a:extLst>
              <a:ext uri="{FF2B5EF4-FFF2-40B4-BE49-F238E27FC236}">
                <a16:creationId xmlns:a16="http://schemas.microsoft.com/office/drawing/2014/main" id="{62135CE2-60AE-588A-5012-6B8DF603ADB5}"/>
              </a:ext>
            </a:extLst>
          </p:cNvPr>
          <p:cNvSpPr txBox="1"/>
          <p:nvPr/>
        </p:nvSpPr>
        <p:spPr>
          <a:xfrm>
            <a:off x="1660942" y="4308247"/>
            <a:ext cx="588623" cy="415498"/>
          </a:xfrm>
          <a:prstGeom prst="rect">
            <a:avLst/>
          </a:prstGeom>
          <a:noFill/>
        </p:spPr>
        <p:txBody>
          <a:bodyPr wrap="non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人間</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sp>
        <p:nvSpPr>
          <p:cNvPr id="33" name="テキスト ボックス 32">
            <a:extLst>
              <a:ext uri="{FF2B5EF4-FFF2-40B4-BE49-F238E27FC236}">
                <a16:creationId xmlns:a16="http://schemas.microsoft.com/office/drawing/2014/main" id="{7C89BCE8-67F1-50E6-E517-C5A81DE8C5B3}"/>
              </a:ext>
            </a:extLst>
          </p:cNvPr>
          <p:cNvSpPr txBox="1"/>
          <p:nvPr/>
        </p:nvSpPr>
        <p:spPr>
          <a:xfrm>
            <a:off x="2360283" y="4339616"/>
            <a:ext cx="588623" cy="415498"/>
          </a:xfrm>
          <a:prstGeom prst="rect">
            <a:avLst/>
          </a:prstGeom>
          <a:noFill/>
        </p:spPr>
        <p:txBody>
          <a:bodyPr wrap="non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人間</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sp>
        <p:nvSpPr>
          <p:cNvPr id="34" name="テキスト ボックス 33">
            <a:extLst>
              <a:ext uri="{FF2B5EF4-FFF2-40B4-BE49-F238E27FC236}">
                <a16:creationId xmlns:a16="http://schemas.microsoft.com/office/drawing/2014/main" id="{99A5FE4C-3085-DA64-09A9-4CEDB0DE247F}"/>
              </a:ext>
            </a:extLst>
          </p:cNvPr>
          <p:cNvSpPr txBox="1"/>
          <p:nvPr/>
        </p:nvSpPr>
        <p:spPr>
          <a:xfrm>
            <a:off x="2029759" y="4945457"/>
            <a:ext cx="588623" cy="415498"/>
          </a:xfrm>
          <a:prstGeom prst="rect">
            <a:avLst/>
          </a:prstGeom>
          <a:noFill/>
        </p:spPr>
        <p:txBody>
          <a:bodyPr wrap="non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人間</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grpSp>
        <p:nvGrpSpPr>
          <p:cNvPr id="59" name="グループ化 58">
            <a:extLst>
              <a:ext uri="{FF2B5EF4-FFF2-40B4-BE49-F238E27FC236}">
                <a16:creationId xmlns:a16="http://schemas.microsoft.com/office/drawing/2014/main" id="{1DEFCD95-8518-64B3-FF1D-C0B5DB9D06A0}"/>
              </a:ext>
            </a:extLst>
          </p:cNvPr>
          <p:cNvGrpSpPr/>
          <p:nvPr/>
        </p:nvGrpSpPr>
        <p:grpSpPr>
          <a:xfrm>
            <a:off x="4763768" y="1665986"/>
            <a:ext cx="1528607" cy="1528607"/>
            <a:chOff x="4857879" y="1708311"/>
            <a:chExt cx="1528607" cy="1528607"/>
          </a:xfrm>
        </p:grpSpPr>
        <p:sp>
          <p:nvSpPr>
            <p:cNvPr id="35" name="円/楕円 34">
              <a:extLst>
                <a:ext uri="{FF2B5EF4-FFF2-40B4-BE49-F238E27FC236}">
                  <a16:creationId xmlns:a16="http://schemas.microsoft.com/office/drawing/2014/main" id="{5CB78478-B2A0-9C32-FD5A-11178A569D0D}"/>
                </a:ext>
              </a:extLst>
            </p:cNvPr>
            <p:cNvSpPr/>
            <p:nvPr/>
          </p:nvSpPr>
          <p:spPr>
            <a:xfrm>
              <a:off x="4857879" y="1708311"/>
              <a:ext cx="1528607" cy="152860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円/楕円 35">
              <a:extLst>
                <a:ext uri="{FF2B5EF4-FFF2-40B4-BE49-F238E27FC236}">
                  <a16:creationId xmlns:a16="http://schemas.microsoft.com/office/drawing/2014/main" id="{9DAE3312-A7B9-1DFE-2615-DD866FA5A66B}"/>
                </a:ext>
              </a:extLst>
            </p:cNvPr>
            <p:cNvSpPr/>
            <p:nvPr/>
          </p:nvSpPr>
          <p:spPr>
            <a:xfrm>
              <a:off x="5622183" y="1964681"/>
              <a:ext cx="625978" cy="625978"/>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37" name="円/楕円 36">
              <a:extLst>
                <a:ext uri="{FF2B5EF4-FFF2-40B4-BE49-F238E27FC236}">
                  <a16:creationId xmlns:a16="http://schemas.microsoft.com/office/drawing/2014/main" id="{35E1984E-C68D-CE81-9069-0E7BC53E8243}"/>
                </a:ext>
              </a:extLst>
            </p:cNvPr>
            <p:cNvSpPr/>
            <p:nvPr/>
          </p:nvSpPr>
          <p:spPr>
            <a:xfrm>
              <a:off x="5278405" y="2590659"/>
              <a:ext cx="625978" cy="625978"/>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8" name="円/楕円 37">
              <a:extLst>
                <a:ext uri="{FF2B5EF4-FFF2-40B4-BE49-F238E27FC236}">
                  <a16:creationId xmlns:a16="http://schemas.microsoft.com/office/drawing/2014/main" id="{B6A50D6A-BBF5-F03B-9B51-4CE54DCC29AA}"/>
                </a:ext>
              </a:extLst>
            </p:cNvPr>
            <p:cNvSpPr/>
            <p:nvPr/>
          </p:nvSpPr>
          <p:spPr>
            <a:xfrm>
              <a:off x="4934627" y="1964681"/>
              <a:ext cx="625978" cy="625978"/>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9" name="テキスト ボックス 38">
              <a:extLst>
                <a:ext uri="{FF2B5EF4-FFF2-40B4-BE49-F238E27FC236}">
                  <a16:creationId xmlns:a16="http://schemas.microsoft.com/office/drawing/2014/main" id="{893253CA-FCB3-31FC-8878-8E493FC9AC2F}"/>
                </a:ext>
              </a:extLst>
            </p:cNvPr>
            <p:cNvSpPr txBox="1"/>
            <p:nvPr/>
          </p:nvSpPr>
          <p:spPr>
            <a:xfrm>
              <a:off x="5319524" y="1750912"/>
              <a:ext cx="543739"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仕事</a:t>
              </a:r>
            </a:p>
          </p:txBody>
        </p:sp>
        <p:sp>
          <p:nvSpPr>
            <p:cNvPr id="40" name="テキスト ボックス 39">
              <a:extLst>
                <a:ext uri="{FF2B5EF4-FFF2-40B4-BE49-F238E27FC236}">
                  <a16:creationId xmlns:a16="http://schemas.microsoft.com/office/drawing/2014/main" id="{13DB0A86-4289-1204-84B9-5D50EC3F26EC}"/>
                </a:ext>
              </a:extLst>
            </p:cNvPr>
            <p:cNvSpPr txBox="1"/>
            <p:nvPr/>
          </p:nvSpPr>
          <p:spPr>
            <a:xfrm>
              <a:off x="4928264" y="2069921"/>
              <a:ext cx="588623" cy="415498"/>
            </a:xfrm>
            <a:prstGeom prst="rect">
              <a:avLst/>
            </a:prstGeom>
            <a:noFill/>
          </p:spPr>
          <p:txBody>
            <a:bodyPr wrap="non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人間</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sp>
          <p:nvSpPr>
            <p:cNvPr id="41" name="テキスト ボックス 40">
              <a:extLst>
                <a:ext uri="{FF2B5EF4-FFF2-40B4-BE49-F238E27FC236}">
                  <a16:creationId xmlns:a16="http://schemas.microsoft.com/office/drawing/2014/main" id="{9E849F4E-727A-DBBE-3F76-611DF90D4CDC}"/>
                </a:ext>
              </a:extLst>
            </p:cNvPr>
            <p:cNvSpPr txBox="1"/>
            <p:nvPr/>
          </p:nvSpPr>
          <p:spPr>
            <a:xfrm>
              <a:off x="5627605" y="2101290"/>
              <a:ext cx="588623" cy="415498"/>
            </a:xfrm>
            <a:prstGeom prst="rect">
              <a:avLst/>
            </a:prstGeom>
            <a:noFill/>
          </p:spPr>
          <p:txBody>
            <a:bodyPr wrap="none" rtlCol="0">
              <a:spAutoFit/>
            </a:bodyPr>
            <a:lstStyle/>
            <a:p>
              <a:pPr algn="ctr"/>
              <a:r>
                <a:rPr kumimoji="1" lang="en-US" altLang="ja-JP" sz="1050" dirty="0">
                  <a:solidFill>
                    <a:schemeClr val="bg1"/>
                  </a:solidFill>
                  <a:latin typeface="Meiryo" panose="020B0604030504040204" pitchFamily="34" charset="-128"/>
                  <a:ea typeface="Meiryo" panose="020B0604030504040204" pitchFamily="34" charset="-128"/>
                </a:rPr>
                <a:t>AI</a:t>
              </a: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sp>
          <p:nvSpPr>
            <p:cNvPr id="42" name="テキスト ボックス 41">
              <a:extLst>
                <a:ext uri="{FF2B5EF4-FFF2-40B4-BE49-F238E27FC236}">
                  <a16:creationId xmlns:a16="http://schemas.microsoft.com/office/drawing/2014/main" id="{8F82F2B8-3750-E747-BC83-E7CE6BDED99E}"/>
                </a:ext>
              </a:extLst>
            </p:cNvPr>
            <p:cNvSpPr txBox="1"/>
            <p:nvPr/>
          </p:nvSpPr>
          <p:spPr>
            <a:xfrm>
              <a:off x="5297081" y="2707131"/>
              <a:ext cx="588623" cy="415498"/>
            </a:xfrm>
            <a:prstGeom prst="rect">
              <a:avLst/>
            </a:prstGeom>
            <a:noFill/>
          </p:spPr>
          <p:txBody>
            <a:bodyPr wrap="non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人間</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grpSp>
      <p:grpSp>
        <p:nvGrpSpPr>
          <p:cNvPr id="1031" name="グループ化 1030">
            <a:extLst>
              <a:ext uri="{FF2B5EF4-FFF2-40B4-BE49-F238E27FC236}">
                <a16:creationId xmlns:a16="http://schemas.microsoft.com/office/drawing/2014/main" id="{B458893E-E252-BB79-4747-F27A7B726601}"/>
              </a:ext>
            </a:extLst>
          </p:cNvPr>
          <p:cNvGrpSpPr/>
          <p:nvPr/>
        </p:nvGrpSpPr>
        <p:grpSpPr>
          <a:xfrm>
            <a:off x="4753240" y="4525780"/>
            <a:ext cx="1528607" cy="1528607"/>
            <a:chOff x="6572835" y="1704652"/>
            <a:chExt cx="1528607" cy="1528607"/>
          </a:xfrm>
        </p:grpSpPr>
        <p:sp>
          <p:nvSpPr>
            <p:cNvPr id="43" name="円/楕円 42">
              <a:extLst>
                <a:ext uri="{FF2B5EF4-FFF2-40B4-BE49-F238E27FC236}">
                  <a16:creationId xmlns:a16="http://schemas.microsoft.com/office/drawing/2014/main" id="{3E53D4AD-4960-F970-A547-811562BA49B8}"/>
                </a:ext>
              </a:extLst>
            </p:cNvPr>
            <p:cNvSpPr/>
            <p:nvPr/>
          </p:nvSpPr>
          <p:spPr>
            <a:xfrm>
              <a:off x="6572835" y="1704652"/>
              <a:ext cx="1528607" cy="1528607"/>
            </a:xfrm>
            <a:prstGeom prst="ellipse">
              <a:avLst/>
            </a:prstGeom>
            <a:solidFill>
              <a:srgbClr val="006E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円/楕円 43">
              <a:extLst>
                <a:ext uri="{FF2B5EF4-FFF2-40B4-BE49-F238E27FC236}">
                  <a16:creationId xmlns:a16="http://schemas.microsoft.com/office/drawing/2014/main" id="{9A1F5F56-8544-8904-E2D9-D80BCC84FC8E}"/>
                </a:ext>
              </a:extLst>
            </p:cNvPr>
            <p:cNvSpPr/>
            <p:nvPr/>
          </p:nvSpPr>
          <p:spPr>
            <a:xfrm>
              <a:off x="7337139" y="1961022"/>
              <a:ext cx="625978" cy="625978"/>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45" name="円/楕円 44">
              <a:extLst>
                <a:ext uri="{FF2B5EF4-FFF2-40B4-BE49-F238E27FC236}">
                  <a16:creationId xmlns:a16="http://schemas.microsoft.com/office/drawing/2014/main" id="{67D8BD7F-0048-FFDE-0053-9301645DBACA}"/>
                </a:ext>
              </a:extLst>
            </p:cNvPr>
            <p:cNvSpPr/>
            <p:nvPr/>
          </p:nvSpPr>
          <p:spPr>
            <a:xfrm>
              <a:off x="6993361" y="2587000"/>
              <a:ext cx="625978" cy="625978"/>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6" name="円/楕円 45">
              <a:extLst>
                <a:ext uri="{FF2B5EF4-FFF2-40B4-BE49-F238E27FC236}">
                  <a16:creationId xmlns:a16="http://schemas.microsoft.com/office/drawing/2014/main" id="{56C8BA71-CBC0-A302-3020-E8071BE6A775}"/>
                </a:ext>
              </a:extLst>
            </p:cNvPr>
            <p:cNvSpPr/>
            <p:nvPr/>
          </p:nvSpPr>
          <p:spPr>
            <a:xfrm>
              <a:off x="6649583" y="1961022"/>
              <a:ext cx="625978" cy="625978"/>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7" name="テキスト ボックス 46">
              <a:extLst>
                <a:ext uri="{FF2B5EF4-FFF2-40B4-BE49-F238E27FC236}">
                  <a16:creationId xmlns:a16="http://schemas.microsoft.com/office/drawing/2014/main" id="{B67FC2F7-F062-A058-B739-D062C1E03656}"/>
                </a:ext>
              </a:extLst>
            </p:cNvPr>
            <p:cNvSpPr txBox="1"/>
            <p:nvPr/>
          </p:nvSpPr>
          <p:spPr>
            <a:xfrm>
              <a:off x="7034480" y="1747253"/>
              <a:ext cx="543739"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仕事</a:t>
              </a:r>
            </a:p>
          </p:txBody>
        </p:sp>
        <p:sp>
          <p:nvSpPr>
            <p:cNvPr id="48" name="テキスト ボックス 47">
              <a:extLst>
                <a:ext uri="{FF2B5EF4-FFF2-40B4-BE49-F238E27FC236}">
                  <a16:creationId xmlns:a16="http://schemas.microsoft.com/office/drawing/2014/main" id="{CCE2A0B4-816F-AFA6-E777-58560F59CA0A}"/>
                </a:ext>
              </a:extLst>
            </p:cNvPr>
            <p:cNvSpPr txBox="1"/>
            <p:nvPr/>
          </p:nvSpPr>
          <p:spPr>
            <a:xfrm>
              <a:off x="6643220" y="2066262"/>
              <a:ext cx="588623" cy="415498"/>
            </a:xfrm>
            <a:prstGeom prst="rect">
              <a:avLst/>
            </a:prstGeom>
            <a:noFill/>
          </p:spPr>
          <p:txBody>
            <a:bodyPr wrap="non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人間</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sp>
          <p:nvSpPr>
            <p:cNvPr id="49" name="テキスト ボックス 48">
              <a:extLst>
                <a:ext uri="{FF2B5EF4-FFF2-40B4-BE49-F238E27FC236}">
                  <a16:creationId xmlns:a16="http://schemas.microsoft.com/office/drawing/2014/main" id="{C599032F-291D-BD4D-B3F7-570CC34DCF33}"/>
                </a:ext>
              </a:extLst>
            </p:cNvPr>
            <p:cNvSpPr txBox="1"/>
            <p:nvPr/>
          </p:nvSpPr>
          <p:spPr>
            <a:xfrm>
              <a:off x="7342561" y="2097631"/>
              <a:ext cx="588623" cy="415498"/>
            </a:xfrm>
            <a:prstGeom prst="rect">
              <a:avLst/>
            </a:prstGeom>
            <a:noFill/>
          </p:spPr>
          <p:txBody>
            <a:bodyPr wrap="none" rtlCol="0">
              <a:spAutoFit/>
            </a:bodyPr>
            <a:lstStyle/>
            <a:p>
              <a:pPr algn="ctr"/>
              <a:r>
                <a:rPr kumimoji="1" lang="en-US" altLang="ja-JP" sz="1050" dirty="0">
                  <a:solidFill>
                    <a:schemeClr val="bg1"/>
                  </a:solidFill>
                  <a:latin typeface="Meiryo" panose="020B0604030504040204" pitchFamily="34" charset="-128"/>
                  <a:ea typeface="Meiryo" panose="020B0604030504040204" pitchFamily="34" charset="-128"/>
                </a:rPr>
                <a:t>AI</a:t>
              </a: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sp>
          <p:nvSpPr>
            <p:cNvPr id="50" name="テキスト ボックス 49">
              <a:extLst>
                <a:ext uri="{FF2B5EF4-FFF2-40B4-BE49-F238E27FC236}">
                  <a16:creationId xmlns:a16="http://schemas.microsoft.com/office/drawing/2014/main" id="{41152BB7-8F08-B7EA-143E-42498C8A503A}"/>
                </a:ext>
              </a:extLst>
            </p:cNvPr>
            <p:cNvSpPr txBox="1"/>
            <p:nvPr/>
          </p:nvSpPr>
          <p:spPr>
            <a:xfrm>
              <a:off x="7012037" y="2703472"/>
              <a:ext cx="588623" cy="415498"/>
            </a:xfrm>
            <a:prstGeom prst="rect">
              <a:avLst/>
            </a:prstGeom>
            <a:noFill/>
          </p:spPr>
          <p:txBody>
            <a:bodyPr wrap="none" rtlCol="0">
              <a:spAutoFit/>
            </a:bodyPr>
            <a:lstStyle/>
            <a:p>
              <a:pPr algn="ctr"/>
              <a:r>
                <a:rPr kumimoji="1" lang="en-US" altLang="ja-JP" sz="1050" dirty="0">
                  <a:solidFill>
                    <a:schemeClr val="bg1"/>
                  </a:solidFill>
                  <a:latin typeface="Meiryo" panose="020B0604030504040204" pitchFamily="34" charset="-128"/>
                  <a:ea typeface="Meiryo" panose="020B0604030504040204" pitchFamily="34" charset="-128"/>
                </a:rPr>
                <a:t>AI</a:t>
              </a: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grpSp>
      <p:grpSp>
        <p:nvGrpSpPr>
          <p:cNvPr id="1030" name="グループ化 1029">
            <a:extLst>
              <a:ext uri="{FF2B5EF4-FFF2-40B4-BE49-F238E27FC236}">
                <a16:creationId xmlns:a16="http://schemas.microsoft.com/office/drawing/2014/main" id="{DE83DBF3-7A2A-759D-841C-768B07208B24}"/>
              </a:ext>
            </a:extLst>
          </p:cNvPr>
          <p:cNvGrpSpPr/>
          <p:nvPr/>
        </p:nvGrpSpPr>
        <p:grpSpPr>
          <a:xfrm>
            <a:off x="5492459" y="3061172"/>
            <a:ext cx="1528607" cy="1528607"/>
            <a:chOff x="4857879" y="3313759"/>
            <a:chExt cx="1528607" cy="1528607"/>
          </a:xfrm>
        </p:grpSpPr>
        <p:sp>
          <p:nvSpPr>
            <p:cNvPr id="51" name="円/楕円 50">
              <a:extLst>
                <a:ext uri="{FF2B5EF4-FFF2-40B4-BE49-F238E27FC236}">
                  <a16:creationId xmlns:a16="http://schemas.microsoft.com/office/drawing/2014/main" id="{4EA49A06-16A1-39A9-CB63-20A232867165}"/>
                </a:ext>
              </a:extLst>
            </p:cNvPr>
            <p:cNvSpPr/>
            <p:nvPr/>
          </p:nvSpPr>
          <p:spPr>
            <a:xfrm>
              <a:off x="4857879" y="3313759"/>
              <a:ext cx="1528607" cy="152860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楕円 51">
              <a:extLst>
                <a:ext uri="{FF2B5EF4-FFF2-40B4-BE49-F238E27FC236}">
                  <a16:creationId xmlns:a16="http://schemas.microsoft.com/office/drawing/2014/main" id="{1A0EDCA2-CB64-6168-660D-CB3402F49E89}"/>
                </a:ext>
              </a:extLst>
            </p:cNvPr>
            <p:cNvSpPr/>
            <p:nvPr/>
          </p:nvSpPr>
          <p:spPr>
            <a:xfrm>
              <a:off x="5622183" y="3570129"/>
              <a:ext cx="625978" cy="625978"/>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53" name="円/楕円 52">
              <a:extLst>
                <a:ext uri="{FF2B5EF4-FFF2-40B4-BE49-F238E27FC236}">
                  <a16:creationId xmlns:a16="http://schemas.microsoft.com/office/drawing/2014/main" id="{36605900-2C31-4BAE-1F58-AD5D55CAC47E}"/>
                </a:ext>
              </a:extLst>
            </p:cNvPr>
            <p:cNvSpPr/>
            <p:nvPr/>
          </p:nvSpPr>
          <p:spPr>
            <a:xfrm>
              <a:off x="5278405" y="4196107"/>
              <a:ext cx="625978" cy="625978"/>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4" name="円/楕円 53">
              <a:extLst>
                <a:ext uri="{FF2B5EF4-FFF2-40B4-BE49-F238E27FC236}">
                  <a16:creationId xmlns:a16="http://schemas.microsoft.com/office/drawing/2014/main" id="{EACE645E-80A5-5B9A-EB61-73C558B7AE9F}"/>
                </a:ext>
              </a:extLst>
            </p:cNvPr>
            <p:cNvSpPr/>
            <p:nvPr/>
          </p:nvSpPr>
          <p:spPr>
            <a:xfrm>
              <a:off x="4934627" y="3570129"/>
              <a:ext cx="625978" cy="625978"/>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5" name="テキスト ボックス 54">
              <a:extLst>
                <a:ext uri="{FF2B5EF4-FFF2-40B4-BE49-F238E27FC236}">
                  <a16:creationId xmlns:a16="http://schemas.microsoft.com/office/drawing/2014/main" id="{585FF351-46B7-6D4B-85BC-6B9F6FDC7EAA}"/>
                </a:ext>
              </a:extLst>
            </p:cNvPr>
            <p:cNvSpPr txBox="1"/>
            <p:nvPr/>
          </p:nvSpPr>
          <p:spPr>
            <a:xfrm>
              <a:off x="5319524" y="3356360"/>
              <a:ext cx="543739"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仕事</a:t>
              </a:r>
            </a:p>
          </p:txBody>
        </p:sp>
        <p:sp>
          <p:nvSpPr>
            <p:cNvPr id="56" name="テキスト ボックス 55">
              <a:extLst>
                <a:ext uri="{FF2B5EF4-FFF2-40B4-BE49-F238E27FC236}">
                  <a16:creationId xmlns:a16="http://schemas.microsoft.com/office/drawing/2014/main" id="{D542175E-97BB-8B6D-998E-20F7B4435501}"/>
                </a:ext>
              </a:extLst>
            </p:cNvPr>
            <p:cNvSpPr txBox="1"/>
            <p:nvPr/>
          </p:nvSpPr>
          <p:spPr>
            <a:xfrm>
              <a:off x="4928264" y="3675369"/>
              <a:ext cx="588623" cy="415498"/>
            </a:xfrm>
            <a:prstGeom prst="rect">
              <a:avLst/>
            </a:prstGeom>
            <a:noFill/>
          </p:spPr>
          <p:txBody>
            <a:bodyPr wrap="none" rtlCol="0">
              <a:spAutoFit/>
            </a:bodyPr>
            <a:lstStyle/>
            <a:p>
              <a:pPr algn="ctr"/>
              <a:r>
                <a:rPr kumimoji="1" lang="en-US" altLang="ja-JP" sz="1050" dirty="0">
                  <a:solidFill>
                    <a:schemeClr val="bg1"/>
                  </a:solidFill>
                  <a:latin typeface="Meiryo" panose="020B0604030504040204" pitchFamily="34" charset="-128"/>
                  <a:ea typeface="Meiryo" panose="020B0604030504040204" pitchFamily="34" charset="-128"/>
                </a:rPr>
                <a:t>AI</a:t>
              </a: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sp>
          <p:nvSpPr>
            <p:cNvPr id="57" name="テキスト ボックス 56">
              <a:extLst>
                <a:ext uri="{FF2B5EF4-FFF2-40B4-BE49-F238E27FC236}">
                  <a16:creationId xmlns:a16="http://schemas.microsoft.com/office/drawing/2014/main" id="{08FFB36D-F5E8-1A55-3F71-337F1CF20FB4}"/>
                </a:ext>
              </a:extLst>
            </p:cNvPr>
            <p:cNvSpPr txBox="1"/>
            <p:nvPr/>
          </p:nvSpPr>
          <p:spPr>
            <a:xfrm>
              <a:off x="5627605" y="3706738"/>
              <a:ext cx="588623" cy="415498"/>
            </a:xfrm>
            <a:prstGeom prst="rect">
              <a:avLst/>
            </a:prstGeom>
            <a:noFill/>
          </p:spPr>
          <p:txBody>
            <a:bodyPr wrap="none" rtlCol="0">
              <a:spAutoFit/>
            </a:bodyPr>
            <a:lstStyle/>
            <a:p>
              <a:pPr algn="ctr"/>
              <a:r>
                <a:rPr kumimoji="1" lang="en-US" altLang="ja-JP" sz="1050" dirty="0">
                  <a:solidFill>
                    <a:schemeClr val="bg1"/>
                  </a:solidFill>
                  <a:latin typeface="Meiryo" panose="020B0604030504040204" pitchFamily="34" charset="-128"/>
                  <a:ea typeface="Meiryo" panose="020B0604030504040204" pitchFamily="34" charset="-128"/>
                </a:rPr>
                <a:t>AI</a:t>
              </a: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sp>
          <p:nvSpPr>
            <p:cNvPr id="58" name="テキスト ボックス 57">
              <a:extLst>
                <a:ext uri="{FF2B5EF4-FFF2-40B4-BE49-F238E27FC236}">
                  <a16:creationId xmlns:a16="http://schemas.microsoft.com/office/drawing/2014/main" id="{068A1AEF-DCDD-B066-DF7C-26F37BEB8B63}"/>
                </a:ext>
              </a:extLst>
            </p:cNvPr>
            <p:cNvSpPr txBox="1"/>
            <p:nvPr/>
          </p:nvSpPr>
          <p:spPr>
            <a:xfrm>
              <a:off x="5297081" y="4312579"/>
              <a:ext cx="588623" cy="415498"/>
            </a:xfrm>
            <a:prstGeom prst="rect">
              <a:avLst/>
            </a:prstGeom>
            <a:noFill/>
          </p:spPr>
          <p:txBody>
            <a:bodyPr wrap="none" rtlCol="0">
              <a:spAutoFit/>
            </a:bodyPr>
            <a:lstStyle/>
            <a:p>
              <a:pPr algn="ctr"/>
              <a:r>
                <a:rPr kumimoji="1" lang="en-US" altLang="ja-JP" sz="1050" dirty="0">
                  <a:solidFill>
                    <a:schemeClr val="bg1"/>
                  </a:solidFill>
                  <a:latin typeface="Meiryo" panose="020B0604030504040204" pitchFamily="34" charset="-128"/>
                  <a:ea typeface="Meiryo" panose="020B0604030504040204" pitchFamily="34" charset="-128"/>
                </a:rPr>
                <a:t>AI</a:t>
              </a: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grpSp>
      <p:grpSp>
        <p:nvGrpSpPr>
          <p:cNvPr id="60" name="グループ化 59">
            <a:extLst>
              <a:ext uri="{FF2B5EF4-FFF2-40B4-BE49-F238E27FC236}">
                <a16:creationId xmlns:a16="http://schemas.microsoft.com/office/drawing/2014/main" id="{71FFCA07-F5AA-DBBD-36E8-27323E5ECBD7}"/>
              </a:ext>
            </a:extLst>
          </p:cNvPr>
          <p:cNvGrpSpPr/>
          <p:nvPr/>
        </p:nvGrpSpPr>
        <p:grpSpPr>
          <a:xfrm>
            <a:off x="6336891" y="1685812"/>
            <a:ext cx="1528607" cy="1528607"/>
            <a:chOff x="4857879" y="1708311"/>
            <a:chExt cx="1528607" cy="1528607"/>
          </a:xfrm>
        </p:grpSpPr>
        <p:sp>
          <p:nvSpPr>
            <p:cNvPr id="61" name="円/楕円 60">
              <a:extLst>
                <a:ext uri="{FF2B5EF4-FFF2-40B4-BE49-F238E27FC236}">
                  <a16:creationId xmlns:a16="http://schemas.microsoft.com/office/drawing/2014/main" id="{F09B0E66-DEA3-061D-74F7-742DAE153CAC}"/>
                </a:ext>
              </a:extLst>
            </p:cNvPr>
            <p:cNvSpPr/>
            <p:nvPr/>
          </p:nvSpPr>
          <p:spPr>
            <a:xfrm>
              <a:off x="4857879" y="1708311"/>
              <a:ext cx="1528607" cy="152860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a:extLst>
                <a:ext uri="{FF2B5EF4-FFF2-40B4-BE49-F238E27FC236}">
                  <a16:creationId xmlns:a16="http://schemas.microsoft.com/office/drawing/2014/main" id="{68D5F6C4-271A-7B3E-38A2-A9ACEE17026B}"/>
                </a:ext>
              </a:extLst>
            </p:cNvPr>
            <p:cNvSpPr/>
            <p:nvPr/>
          </p:nvSpPr>
          <p:spPr>
            <a:xfrm>
              <a:off x="5622183" y="1964681"/>
              <a:ext cx="625978" cy="625978"/>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63" name="円/楕円 62">
              <a:extLst>
                <a:ext uri="{FF2B5EF4-FFF2-40B4-BE49-F238E27FC236}">
                  <a16:creationId xmlns:a16="http://schemas.microsoft.com/office/drawing/2014/main" id="{4F219280-4253-8175-D73F-3DF171EE3AA4}"/>
                </a:ext>
              </a:extLst>
            </p:cNvPr>
            <p:cNvSpPr/>
            <p:nvPr/>
          </p:nvSpPr>
          <p:spPr>
            <a:xfrm>
              <a:off x="5278405" y="2590659"/>
              <a:ext cx="625978" cy="625978"/>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24" name="円/楕円 1023">
              <a:extLst>
                <a:ext uri="{FF2B5EF4-FFF2-40B4-BE49-F238E27FC236}">
                  <a16:creationId xmlns:a16="http://schemas.microsoft.com/office/drawing/2014/main" id="{C53ED5FB-0A60-DCDB-7EEE-00B411818616}"/>
                </a:ext>
              </a:extLst>
            </p:cNvPr>
            <p:cNvSpPr/>
            <p:nvPr/>
          </p:nvSpPr>
          <p:spPr>
            <a:xfrm>
              <a:off x="4934627" y="1964681"/>
              <a:ext cx="625978" cy="625978"/>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25" name="テキスト ボックス 1024">
              <a:extLst>
                <a:ext uri="{FF2B5EF4-FFF2-40B4-BE49-F238E27FC236}">
                  <a16:creationId xmlns:a16="http://schemas.microsoft.com/office/drawing/2014/main" id="{4CE0BC89-CEEB-41ED-1DE4-BA710BAF6DA2}"/>
                </a:ext>
              </a:extLst>
            </p:cNvPr>
            <p:cNvSpPr txBox="1"/>
            <p:nvPr/>
          </p:nvSpPr>
          <p:spPr>
            <a:xfrm>
              <a:off x="5319524" y="1750912"/>
              <a:ext cx="543739"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仕事</a:t>
              </a:r>
            </a:p>
          </p:txBody>
        </p:sp>
        <p:sp>
          <p:nvSpPr>
            <p:cNvPr id="1027" name="テキスト ボックス 1026">
              <a:extLst>
                <a:ext uri="{FF2B5EF4-FFF2-40B4-BE49-F238E27FC236}">
                  <a16:creationId xmlns:a16="http://schemas.microsoft.com/office/drawing/2014/main" id="{DFFCFF51-0BA9-AAE8-52DA-09B929012030}"/>
                </a:ext>
              </a:extLst>
            </p:cNvPr>
            <p:cNvSpPr txBox="1"/>
            <p:nvPr/>
          </p:nvSpPr>
          <p:spPr>
            <a:xfrm>
              <a:off x="4928264" y="2069921"/>
              <a:ext cx="588623" cy="415498"/>
            </a:xfrm>
            <a:prstGeom prst="rect">
              <a:avLst/>
            </a:prstGeom>
            <a:noFill/>
          </p:spPr>
          <p:txBody>
            <a:bodyPr wrap="non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人間</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sp>
          <p:nvSpPr>
            <p:cNvPr id="1028" name="テキスト ボックス 1027">
              <a:extLst>
                <a:ext uri="{FF2B5EF4-FFF2-40B4-BE49-F238E27FC236}">
                  <a16:creationId xmlns:a16="http://schemas.microsoft.com/office/drawing/2014/main" id="{7BA4E6DB-6054-6C42-45EC-3C08E3283FEE}"/>
                </a:ext>
              </a:extLst>
            </p:cNvPr>
            <p:cNvSpPr txBox="1"/>
            <p:nvPr/>
          </p:nvSpPr>
          <p:spPr>
            <a:xfrm>
              <a:off x="5627605" y="2101290"/>
              <a:ext cx="588623" cy="415498"/>
            </a:xfrm>
            <a:prstGeom prst="rect">
              <a:avLst/>
            </a:prstGeom>
            <a:noFill/>
          </p:spPr>
          <p:txBody>
            <a:bodyPr wrap="none" rtlCol="0">
              <a:spAutoFit/>
            </a:bodyPr>
            <a:lstStyle/>
            <a:p>
              <a:pPr algn="ctr"/>
              <a:r>
                <a:rPr kumimoji="1" lang="en-US" altLang="ja-JP" sz="1050" dirty="0">
                  <a:solidFill>
                    <a:schemeClr val="bg1"/>
                  </a:solidFill>
                  <a:latin typeface="Meiryo" panose="020B0604030504040204" pitchFamily="34" charset="-128"/>
                  <a:ea typeface="Meiryo" panose="020B0604030504040204" pitchFamily="34" charset="-128"/>
                </a:rPr>
                <a:t>AI</a:t>
              </a: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sp>
          <p:nvSpPr>
            <p:cNvPr id="1029" name="テキスト ボックス 1028">
              <a:extLst>
                <a:ext uri="{FF2B5EF4-FFF2-40B4-BE49-F238E27FC236}">
                  <a16:creationId xmlns:a16="http://schemas.microsoft.com/office/drawing/2014/main" id="{AD8160E2-10B4-5983-2F94-8D23BAF31266}"/>
                </a:ext>
              </a:extLst>
            </p:cNvPr>
            <p:cNvSpPr txBox="1"/>
            <p:nvPr/>
          </p:nvSpPr>
          <p:spPr>
            <a:xfrm>
              <a:off x="5297081" y="2707131"/>
              <a:ext cx="588623" cy="415498"/>
            </a:xfrm>
            <a:prstGeom prst="rect">
              <a:avLst/>
            </a:prstGeom>
            <a:noFill/>
          </p:spPr>
          <p:txBody>
            <a:bodyPr wrap="non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人間</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grpSp>
      <p:grpSp>
        <p:nvGrpSpPr>
          <p:cNvPr id="1032" name="グループ化 1031">
            <a:extLst>
              <a:ext uri="{FF2B5EF4-FFF2-40B4-BE49-F238E27FC236}">
                <a16:creationId xmlns:a16="http://schemas.microsoft.com/office/drawing/2014/main" id="{E6E02B60-5CEA-CD85-72FE-DFD4CB32CED0}"/>
              </a:ext>
            </a:extLst>
          </p:cNvPr>
          <p:cNvGrpSpPr/>
          <p:nvPr/>
        </p:nvGrpSpPr>
        <p:grpSpPr>
          <a:xfrm>
            <a:off x="7241263" y="3025784"/>
            <a:ext cx="1528607" cy="1528607"/>
            <a:chOff x="6572835" y="1704652"/>
            <a:chExt cx="1528607" cy="1528607"/>
          </a:xfrm>
        </p:grpSpPr>
        <p:sp>
          <p:nvSpPr>
            <p:cNvPr id="1033" name="円/楕円 1032">
              <a:extLst>
                <a:ext uri="{FF2B5EF4-FFF2-40B4-BE49-F238E27FC236}">
                  <a16:creationId xmlns:a16="http://schemas.microsoft.com/office/drawing/2014/main" id="{BCB84208-4AF2-58C5-3066-944DDC071399}"/>
                </a:ext>
              </a:extLst>
            </p:cNvPr>
            <p:cNvSpPr/>
            <p:nvPr/>
          </p:nvSpPr>
          <p:spPr>
            <a:xfrm>
              <a:off x="6572835" y="1704652"/>
              <a:ext cx="1528607" cy="1528607"/>
            </a:xfrm>
            <a:prstGeom prst="ellipse">
              <a:avLst/>
            </a:prstGeom>
            <a:solidFill>
              <a:srgbClr val="006E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4" name="円/楕円 1033">
              <a:extLst>
                <a:ext uri="{FF2B5EF4-FFF2-40B4-BE49-F238E27FC236}">
                  <a16:creationId xmlns:a16="http://schemas.microsoft.com/office/drawing/2014/main" id="{A3090CAB-FBE4-52CF-7D7F-A850BDE4F108}"/>
                </a:ext>
              </a:extLst>
            </p:cNvPr>
            <p:cNvSpPr/>
            <p:nvPr/>
          </p:nvSpPr>
          <p:spPr>
            <a:xfrm>
              <a:off x="7337139" y="1961022"/>
              <a:ext cx="625978" cy="625978"/>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1035" name="円/楕円 1034">
              <a:extLst>
                <a:ext uri="{FF2B5EF4-FFF2-40B4-BE49-F238E27FC236}">
                  <a16:creationId xmlns:a16="http://schemas.microsoft.com/office/drawing/2014/main" id="{308E1552-D268-4545-0CB4-B0200AEAB981}"/>
                </a:ext>
              </a:extLst>
            </p:cNvPr>
            <p:cNvSpPr/>
            <p:nvPr/>
          </p:nvSpPr>
          <p:spPr>
            <a:xfrm>
              <a:off x="6993361" y="2587000"/>
              <a:ext cx="625978" cy="625978"/>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36" name="円/楕円 1035">
              <a:extLst>
                <a:ext uri="{FF2B5EF4-FFF2-40B4-BE49-F238E27FC236}">
                  <a16:creationId xmlns:a16="http://schemas.microsoft.com/office/drawing/2014/main" id="{E8B0E160-DAA8-FCDA-A69B-A02ACBB0350D}"/>
                </a:ext>
              </a:extLst>
            </p:cNvPr>
            <p:cNvSpPr/>
            <p:nvPr/>
          </p:nvSpPr>
          <p:spPr>
            <a:xfrm>
              <a:off x="6649583" y="1961022"/>
              <a:ext cx="625978" cy="625978"/>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37" name="テキスト ボックス 1036">
              <a:extLst>
                <a:ext uri="{FF2B5EF4-FFF2-40B4-BE49-F238E27FC236}">
                  <a16:creationId xmlns:a16="http://schemas.microsoft.com/office/drawing/2014/main" id="{4804D4D9-1969-50E7-93FA-2DA88B2C4373}"/>
                </a:ext>
              </a:extLst>
            </p:cNvPr>
            <p:cNvSpPr txBox="1"/>
            <p:nvPr/>
          </p:nvSpPr>
          <p:spPr>
            <a:xfrm>
              <a:off x="7034480" y="1747253"/>
              <a:ext cx="543739"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仕事</a:t>
              </a:r>
            </a:p>
          </p:txBody>
        </p:sp>
        <p:sp>
          <p:nvSpPr>
            <p:cNvPr id="1038" name="テキスト ボックス 1037">
              <a:extLst>
                <a:ext uri="{FF2B5EF4-FFF2-40B4-BE49-F238E27FC236}">
                  <a16:creationId xmlns:a16="http://schemas.microsoft.com/office/drawing/2014/main" id="{4C7A97F5-4877-F5AB-7CB0-C3F9CD886EF8}"/>
                </a:ext>
              </a:extLst>
            </p:cNvPr>
            <p:cNvSpPr txBox="1"/>
            <p:nvPr/>
          </p:nvSpPr>
          <p:spPr>
            <a:xfrm>
              <a:off x="6643220" y="2066262"/>
              <a:ext cx="588623" cy="415498"/>
            </a:xfrm>
            <a:prstGeom prst="rect">
              <a:avLst/>
            </a:prstGeom>
            <a:noFill/>
          </p:spPr>
          <p:txBody>
            <a:bodyPr wrap="non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人間</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sp>
          <p:nvSpPr>
            <p:cNvPr id="1039" name="テキスト ボックス 1038">
              <a:extLst>
                <a:ext uri="{FF2B5EF4-FFF2-40B4-BE49-F238E27FC236}">
                  <a16:creationId xmlns:a16="http://schemas.microsoft.com/office/drawing/2014/main" id="{1E316DA4-449C-32E5-B822-9279A6F71A3C}"/>
                </a:ext>
              </a:extLst>
            </p:cNvPr>
            <p:cNvSpPr txBox="1"/>
            <p:nvPr/>
          </p:nvSpPr>
          <p:spPr>
            <a:xfrm>
              <a:off x="7342561" y="2097631"/>
              <a:ext cx="588623" cy="415498"/>
            </a:xfrm>
            <a:prstGeom prst="rect">
              <a:avLst/>
            </a:prstGeom>
            <a:noFill/>
          </p:spPr>
          <p:txBody>
            <a:bodyPr wrap="none" rtlCol="0">
              <a:spAutoFit/>
            </a:bodyPr>
            <a:lstStyle/>
            <a:p>
              <a:pPr algn="ctr"/>
              <a:r>
                <a:rPr kumimoji="1" lang="en-US" altLang="ja-JP" sz="1050" dirty="0">
                  <a:solidFill>
                    <a:schemeClr val="bg1"/>
                  </a:solidFill>
                  <a:latin typeface="Meiryo" panose="020B0604030504040204" pitchFamily="34" charset="-128"/>
                  <a:ea typeface="Meiryo" panose="020B0604030504040204" pitchFamily="34" charset="-128"/>
                </a:rPr>
                <a:t>AI</a:t>
              </a: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sp>
          <p:nvSpPr>
            <p:cNvPr id="1040" name="テキスト ボックス 1039">
              <a:extLst>
                <a:ext uri="{FF2B5EF4-FFF2-40B4-BE49-F238E27FC236}">
                  <a16:creationId xmlns:a16="http://schemas.microsoft.com/office/drawing/2014/main" id="{A8BE45F9-51C6-BC1D-E0DC-8219159284EF}"/>
                </a:ext>
              </a:extLst>
            </p:cNvPr>
            <p:cNvSpPr txBox="1"/>
            <p:nvPr/>
          </p:nvSpPr>
          <p:spPr>
            <a:xfrm>
              <a:off x="7012037" y="2703472"/>
              <a:ext cx="588623" cy="415498"/>
            </a:xfrm>
            <a:prstGeom prst="rect">
              <a:avLst/>
            </a:prstGeom>
            <a:noFill/>
          </p:spPr>
          <p:txBody>
            <a:bodyPr wrap="none" rtlCol="0">
              <a:spAutoFit/>
            </a:bodyPr>
            <a:lstStyle/>
            <a:p>
              <a:pPr algn="ctr"/>
              <a:r>
                <a:rPr kumimoji="1" lang="en-US" altLang="ja-JP" sz="1050" dirty="0">
                  <a:solidFill>
                    <a:schemeClr val="bg1"/>
                  </a:solidFill>
                  <a:latin typeface="Meiryo" panose="020B0604030504040204" pitchFamily="34" charset="-128"/>
                  <a:ea typeface="Meiryo" panose="020B0604030504040204" pitchFamily="34" charset="-128"/>
                </a:rPr>
                <a:t>AI</a:t>
              </a: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grpSp>
      <p:grpSp>
        <p:nvGrpSpPr>
          <p:cNvPr id="1041" name="グループ化 1040">
            <a:extLst>
              <a:ext uri="{FF2B5EF4-FFF2-40B4-BE49-F238E27FC236}">
                <a16:creationId xmlns:a16="http://schemas.microsoft.com/office/drawing/2014/main" id="{EB1A7CC5-93D4-C449-9F80-CCD498B0B5AD}"/>
              </a:ext>
            </a:extLst>
          </p:cNvPr>
          <p:cNvGrpSpPr/>
          <p:nvPr/>
        </p:nvGrpSpPr>
        <p:grpSpPr>
          <a:xfrm>
            <a:off x="6683863" y="4569994"/>
            <a:ext cx="1528607" cy="1528607"/>
            <a:chOff x="4857879" y="1708311"/>
            <a:chExt cx="1528607" cy="1528607"/>
          </a:xfrm>
        </p:grpSpPr>
        <p:sp>
          <p:nvSpPr>
            <p:cNvPr id="1042" name="円/楕円 1041">
              <a:extLst>
                <a:ext uri="{FF2B5EF4-FFF2-40B4-BE49-F238E27FC236}">
                  <a16:creationId xmlns:a16="http://schemas.microsoft.com/office/drawing/2014/main" id="{BBC5A6E1-0020-E99A-22EE-B3B62343E64F}"/>
                </a:ext>
              </a:extLst>
            </p:cNvPr>
            <p:cNvSpPr/>
            <p:nvPr/>
          </p:nvSpPr>
          <p:spPr>
            <a:xfrm>
              <a:off x="4857879" y="1708311"/>
              <a:ext cx="1528607" cy="152860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3" name="円/楕円 1042">
              <a:extLst>
                <a:ext uri="{FF2B5EF4-FFF2-40B4-BE49-F238E27FC236}">
                  <a16:creationId xmlns:a16="http://schemas.microsoft.com/office/drawing/2014/main" id="{CCA6B76D-8C79-E31A-F43B-83A223867D62}"/>
                </a:ext>
              </a:extLst>
            </p:cNvPr>
            <p:cNvSpPr/>
            <p:nvPr/>
          </p:nvSpPr>
          <p:spPr>
            <a:xfrm>
              <a:off x="5622183" y="1964681"/>
              <a:ext cx="625978" cy="625978"/>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1044" name="円/楕円 1043">
              <a:extLst>
                <a:ext uri="{FF2B5EF4-FFF2-40B4-BE49-F238E27FC236}">
                  <a16:creationId xmlns:a16="http://schemas.microsoft.com/office/drawing/2014/main" id="{E34E3F5E-3874-AC40-4767-E8B0C3FFCBA4}"/>
                </a:ext>
              </a:extLst>
            </p:cNvPr>
            <p:cNvSpPr/>
            <p:nvPr/>
          </p:nvSpPr>
          <p:spPr>
            <a:xfrm>
              <a:off x="5278405" y="2590659"/>
              <a:ext cx="625978" cy="625978"/>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45" name="円/楕円 1044">
              <a:extLst>
                <a:ext uri="{FF2B5EF4-FFF2-40B4-BE49-F238E27FC236}">
                  <a16:creationId xmlns:a16="http://schemas.microsoft.com/office/drawing/2014/main" id="{B4A799C2-540D-B312-2415-6D0552790DF6}"/>
                </a:ext>
              </a:extLst>
            </p:cNvPr>
            <p:cNvSpPr/>
            <p:nvPr/>
          </p:nvSpPr>
          <p:spPr>
            <a:xfrm>
              <a:off x="4934627" y="1964681"/>
              <a:ext cx="625978" cy="625978"/>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46" name="テキスト ボックス 1045">
              <a:extLst>
                <a:ext uri="{FF2B5EF4-FFF2-40B4-BE49-F238E27FC236}">
                  <a16:creationId xmlns:a16="http://schemas.microsoft.com/office/drawing/2014/main" id="{DA07F443-F983-4BEF-5B74-F0C3C8843B45}"/>
                </a:ext>
              </a:extLst>
            </p:cNvPr>
            <p:cNvSpPr txBox="1"/>
            <p:nvPr/>
          </p:nvSpPr>
          <p:spPr>
            <a:xfrm>
              <a:off x="5319524" y="1750912"/>
              <a:ext cx="543739"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仕事</a:t>
              </a:r>
            </a:p>
          </p:txBody>
        </p:sp>
        <p:sp>
          <p:nvSpPr>
            <p:cNvPr id="1047" name="テキスト ボックス 1046">
              <a:extLst>
                <a:ext uri="{FF2B5EF4-FFF2-40B4-BE49-F238E27FC236}">
                  <a16:creationId xmlns:a16="http://schemas.microsoft.com/office/drawing/2014/main" id="{B46EC10F-9647-C33D-D013-9449A1C5DDFF}"/>
                </a:ext>
              </a:extLst>
            </p:cNvPr>
            <p:cNvSpPr txBox="1"/>
            <p:nvPr/>
          </p:nvSpPr>
          <p:spPr>
            <a:xfrm>
              <a:off x="4928264" y="2069921"/>
              <a:ext cx="588623" cy="415498"/>
            </a:xfrm>
            <a:prstGeom prst="rect">
              <a:avLst/>
            </a:prstGeom>
            <a:noFill/>
          </p:spPr>
          <p:txBody>
            <a:bodyPr wrap="non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人間</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sp>
          <p:nvSpPr>
            <p:cNvPr id="1048" name="テキスト ボックス 1047">
              <a:extLst>
                <a:ext uri="{FF2B5EF4-FFF2-40B4-BE49-F238E27FC236}">
                  <a16:creationId xmlns:a16="http://schemas.microsoft.com/office/drawing/2014/main" id="{A517EE6C-F164-F5FF-5A4F-D93BE65365AF}"/>
                </a:ext>
              </a:extLst>
            </p:cNvPr>
            <p:cNvSpPr txBox="1"/>
            <p:nvPr/>
          </p:nvSpPr>
          <p:spPr>
            <a:xfrm>
              <a:off x="5627605" y="2101290"/>
              <a:ext cx="588623" cy="415498"/>
            </a:xfrm>
            <a:prstGeom prst="rect">
              <a:avLst/>
            </a:prstGeom>
            <a:noFill/>
          </p:spPr>
          <p:txBody>
            <a:bodyPr wrap="none" rtlCol="0">
              <a:spAutoFit/>
            </a:bodyPr>
            <a:lstStyle/>
            <a:p>
              <a:pPr algn="ctr"/>
              <a:r>
                <a:rPr kumimoji="1" lang="en-US" altLang="ja-JP" sz="1050" dirty="0">
                  <a:solidFill>
                    <a:schemeClr val="bg1"/>
                  </a:solidFill>
                  <a:latin typeface="Meiryo" panose="020B0604030504040204" pitchFamily="34" charset="-128"/>
                  <a:ea typeface="Meiryo" panose="020B0604030504040204" pitchFamily="34" charset="-128"/>
                </a:rPr>
                <a:t>AI</a:t>
              </a: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sp>
          <p:nvSpPr>
            <p:cNvPr id="1049" name="テキスト ボックス 1048">
              <a:extLst>
                <a:ext uri="{FF2B5EF4-FFF2-40B4-BE49-F238E27FC236}">
                  <a16:creationId xmlns:a16="http://schemas.microsoft.com/office/drawing/2014/main" id="{D3C3C6ED-DEE2-A673-AF2D-EB350B4E56F4}"/>
                </a:ext>
              </a:extLst>
            </p:cNvPr>
            <p:cNvSpPr txBox="1"/>
            <p:nvPr/>
          </p:nvSpPr>
          <p:spPr>
            <a:xfrm>
              <a:off x="5297081" y="2707131"/>
              <a:ext cx="588623" cy="415498"/>
            </a:xfrm>
            <a:prstGeom prst="rect">
              <a:avLst/>
            </a:prstGeom>
            <a:noFill/>
          </p:spPr>
          <p:txBody>
            <a:bodyPr wrap="non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人間</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kumimoji="1" lang="ja-JP" altLang="en-US" sz="1050">
                  <a:solidFill>
                    <a:schemeClr val="bg1"/>
                  </a:solidFill>
                  <a:latin typeface="Meiryo" panose="020B0604030504040204" pitchFamily="34" charset="-128"/>
                  <a:ea typeface="Meiryo" panose="020B0604030504040204" pitchFamily="34" charset="-128"/>
                </a:rPr>
                <a:t>タスク</a:t>
              </a:r>
            </a:p>
          </p:txBody>
        </p:sp>
      </p:grpSp>
      <p:sp>
        <p:nvSpPr>
          <p:cNvPr id="1050" name="テキスト ボックス 1049">
            <a:extLst>
              <a:ext uri="{FF2B5EF4-FFF2-40B4-BE49-F238E27FC236}">
                <a16:creationId xmlns:a16="http://schemas.microsoft.com/office/drawing/2014/main" id="{9311364A-5090-8D44-0268-A3F70188943D}"/>
              </a:ext>
            </a:extLst>
          </p:cNvPr>
          <p:cNvSpPr txBox="1"/>
          <p:nvPr/>
        </p:nvSpPr>
        <p:spPr>
          <a:xfrm>
            <a:off x="1490185" y="1375938"/>
            <a:ext cx="1800493" cy="307777"/>
          </a:xfrm>
          <a:prstGeom prst="rect">
            <a:avLst/>
          </a:prstGeom>
          <a:noFill/>
        </p:spPr>
        <p:txBody>
          <a:bodyPr wrap="none" rtlCol="0">
            <a:spAutoFit/>
          </a:bodyPr>
          <a:lstStyle/>
          <a:p>
            <a:pPr algn="ctr"/>
            <a:r>
              <a:rPr kumimoji="1" lang="ja-JP" altLang="en-US" sz="1400" b="1">
                <a:solidFill>
                  <a:schemeClr val="accent3">
                    <a:lumMod val="50000"/>
                  </a:schemeClr>
                </a:solidFill>
                <a:latin typeface="Meiryo" panose="020B0604030504040204" pitchFamily="34" charset="-128"/>
                <a:ea typeface="Meiryo" panose="020B0604030504040204" pitchFamily="34" charset="-128"/>
              </a:rPr>
              <a:t>人間のキャパシティ</a:t>
            </a:r>
          </a:p>
        </p:txBody>
      </p:sp>
      <p:sp>
        <p:nvSpPr>
          <p:cNvPr id="1051" name="テキスト ボックス 1050">
            <a:extLst>
              <a:ext uri="{FF2B5EF4-FFF2-40B4-BE49-F238E27FC236}">
                <a16:creationId xmlns:a16="http://schemas.microsoft.com/office/drawing/2014/main" id="{DD01D84E-429D-CE78-EEAD-6E635EACD854}"/>
              </a:ext>
            </a:extLst>
          </p:cNvPr>
          <p:cNvSpPr txBox="1"/>
          <p:nvPr/>
        </p:nvSpPr>
        <p:spPr>
          <a:xfrm>
            <a:off x="5868862" y="1368016"/>
            <a:ext cx="1800493"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人間のキャパシティ</a:t>
            </a:r>
          </a:p>
        </p:txBody>
      </p:sp>
    </p:spTree>
    <p:extLst>
      <p:ext uri="{BB962C8B-B14F-4D97-AF65-F5344CB8AC3E}">
        <p14:creationId xmlns:p14="http://schemas.microsoft.com/office/powerpoint/2010/main" val="40015608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7C31B3A1-533B-7B48-A69C-CCB455AE9BD7}"/>
              </a:ext>
            </a:extLst>
          </p:cNvPr>
          <p:cNvSpPr/>
          <p:nvPr/>
        </p:nvSpPr>
        <p:spPr>
          <a:xfrm>
            <a:off x="2678138" y="1517752"/>
            <a:ext cx="6090739" cy="4359520"/>
          </a:xfrm>
          <a:prstGeom prst="rect">
            <a:avLst/>
          </a:prstGeom>
          <a:solidFill>
            <a:srgbClr val="558ED5">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360834F9-BC9A-6841-93A3-6FF444EBC4CA}"/>
              </a:ext>
            </a:extLst>
          </p:cNvPr>
          <p:cNvSpPr/>
          <p:nvPr/>
        </p:nvSpPr>
        <p:spPr>
          <a:xfrm>
            <a:off x="2678137" y="2842899"/>
            <a:ext cx="6090740" cy="3034373"/>
          </a:xfrm>
          <a:prstGeom prst="rect">
            <a:avLst/>
          </a:prstGeom>
          <a:solidFill>
            <a:srgbClr val="558ED5">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99A3306B-61D2-B642-9F70-9AEDD798E3AD}"/>
              </a:ext>
            </a:extLst>
          </p:cNvPr>
          <p:cNvSpPr/>
          <p:nvPr/>
        </p:nvSpPr>
        <p:spPr>
          <a:xfrm>
            <a:off x="2649541" y="4254056"/>
            <a:ext cx="6090741" cy="1623216"/>
          </a:xfrm>
          <a:prstGeom prst="rect">
            <a:avLst/>
          </a:prstGeom>
          <a:solidFill>
            <a:srgbClr val="558ED5">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B47BCA5D-8DAF-3C42-8273-C04187DB780D}"/>
              </a:ext>
            </a:extLst>
          </p:cNvPr>
          <p:cNvSpPr>
            <a:spLocks noGrp="1"/>
          </p:cNvSpPr>
          <p:nvPr>
            <p:ph type="title"/>
          </p:nvPr>
        </p:nvSpPr>
        <p:spPr/>
        <p:txBody>
          <a:bodyPr/>
          <a:lstStyle/>
          <a:p>
            <a:r>
              <a:rPr kumimoji="1" lang="en-US" altLang="ja-JP" dirty="0"/>
              <a:t>Why</a:t>
            </a:r>
            <a:r>
              <a:rPr lang="ja-JP" altLang="en-US"/>
              <a:t>から始める</a:t>
            </a:r>
            <a:r>
              <a:rPr kumimoji="1" lang="en-US" altLang="ja-JP" dirty="0"/>
              <a:t> </a:t>
            </a:r>
            <a:endParaRPr kumimoji="1" lang="ja-JP" altLang="en-US"/>
          </a:p>
        </p:txBody>
      </p:sp>
      <p:sp>
        <p:nvSpPr>
          <p:cNvPr id="4" name="円/楕円 3">
            <a:extLst>
              <a:ext uri="{FF2B5EF4-FFF2-40B4-BE49-F238E27FC236}">
                <a16:creationId xmlns:a16="http://schemas.microsoft.com/office/drawing/2014/main" id="{60E696DA-B061-2B45-BA67-56BE27033B49}"/>
              </a:ext>
            </a:extLst>
          </p:cNvPr>
          <p:cNvSpPr/>
          <p:nvPr/>
        </p:nvSpPr>
        <p:spPr>
          <a:xfrm>
            <a:off x="335921" y="1509681"/>
            <a:ext cx="4355571" cy="4359521"/>
          </a:xfrm>
          <a:prstGeom prst="ellips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a:extLst>
              <a:ext uri="{FF2B5EF4-FFF2-40B4-BE49-F238E27FC236}">
                <a16:creationId xmlns:a16="http://schemas.microsoft.com/office/drawing/2014/main" id="{CCB0C01C-826F-154E-BDC3-D6891CAB4D1F}"/>
              </a:ext>
            </a:extLst>
          </p:cNvPr>
          <p:cNvSpPr/>
          <p:nvPr/>
        </p:nvSpPr>
        <p:spPr>
          <a:xfrm>
            <a:off x="966591" y="2867798"/>
            <a:ext cx="3036180" cy="3001404"/>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a:extLst>
              <a:ext uri="{FF2B5EF4-FFF2-40B4-BE49-F238E27FC236}">
                <a16:creationId xmlns:a16="http://schemas.microsoft.com/office/drawing/2014/main" id="{B201D855-23A1-C644-ABE2-55716EA28B0D}"/>
              </a:ext>
            </a:extLst>
          </p:cNvPr>
          <p:cNvSpPr/>
          <p:nvPr/>
        </p:nvSpPr>
        <p:spPr>
          <a:xfrm>
            <a:off x="1680817" y="4245986"/>
            <a:ext cx="1654628" cy="1623216"/>
          </a:xfrm>
          <a:prstGeom prst="ellipse">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4882D5FE-72F5-7348-9DF5-E310BCF5B073}"/>
              </a:ext>
            </a:extLst>
          </p:cNvPr>
          <p:cNvSpPr txBox="1"/>
          <p:nvPr/>
        </p:nvSpPr>
        <p:spPr>
          <a:xfrm>
            <a:off x="4993484" y="4534018"/>
            <a:ext cx="3775393" cy="400110"/>
          </a:xfrm>
          <a:prstGeom prst="rect">
            <a:avLst/>
          </a:prstGeom>
          <a:noFill/>
        </p:spPr>
        <p:txBody>
          <a:bodyPr wrap="none" rtlCol="0">
            <a:spAutoFit/>
          </a:bodyPr>
          <a:lstStyle/>
          <a:p>
            <a:pPr algn="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いかなる問題を解決するのか？</a:t>
            </a:r>
          </a:p>
        </p:txBody>
      </p:sp>
      <p:sp>
        <p:nvSpPr>
          <p:cNvPr id="14" name="テキスト ボックス 13">
            <a:extLst>
              <a:ext uri="{FF2B5EF4-FFF2-40B4-BE49-F238E27FC236}">
                <a16:creationId xmlns:a16="http://schemas.microsoft.com/office/drawing/2014/main" id="{31C46950-4ED3-F940-A848-0DEBBE37152F}"/>
              </a:ext>
            </a:extLst>
          </p:cNvPr>
          <p:cNvSpPr txBox="1"/>
          <p:nvPr/>
        </p:nvSpPr>
        <p:spPr>
          <a:xfrm>
            <a:off x="4965279" y="4963695"/>
            <a:ext cx="3696932" cy="646331"/>
          </a:xfrm>
          <a:prstGeom prst="rect">
            <a:avLst/>
          </a:prstGeom>
          <a:noFill/>
        </p:spPr>
        <p:txBody>
          <a:bodyPr wrap="square" rtlCol="0">
            <a:spAutoFit/>
          </a:bodyPr>
          <a:lstStyle/>
          <a:p>
            <a:pPr algn="r"/>
            <a:r>
              <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Purpose</a:t>
            </a: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目的／存在意義</a:t>
            </a: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a:t>
            </a:r>
            <a:endPar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明確にする</a:t>
            </a:r>
          </a:p>
        </p:txBody>
      </p:sp>
      <p:sp>
        <p:nvSpPr>
          <p:cNvPr id="15" name="テキスト ボックス 14">
            <a:extLst>
              <a:ext uri="{FF2B5EF4-FFF2-40B4-BE49-F238E27FC236}">
                <a16:creationId xmlns:a16="http://schemas.microsoft.com/office/drawing/2014/main" id="{B45FAE48-E2E4-024B-9349-2F5F263855B2}"/>
              </a:ext>
            </a:extLst>
          </p:cNvPr>
          <p:cNvSpPr txBox="1"/>
          <p:nvPr/>
        </p:nvSpPr>
        <p:spPr>
          <a:xfrm>
            <a:off x="4702345" y="3123960"/>
            <a:ext cx="4031874" cy="400110"/>
          </a:xfrm>
          <a:prstGeom prst="rect">
            <a:avLst/>
          </a:prstGeom>
          <a:noFill/>
        </p:spPr>
        <p:txBody>
          <a:bodyPr wrap="none" rtlCol="0">
            <a:spAutoFit/>
          </a:bodyPr>
          <a:lstStyle/>
          <a:p>
            <a:pPr algn="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どのように問題を解決するのか？</a:t>
            </a:r>
          </a:p>
        </p:txBody>
      </p:sp>
      <p:sp>
        <p:nvSpPr>
          <p:cNvPr id="16" name="テキスト ボックス 15">
            <a:extLst>
              <a:ext uri="{FF2B5EF4-FFF2-40B4-BE49-F238E27FC236}">
                <a16:creationId xmlns:a16="http://schemas.microsoft.com/office/drawing/2014/main" id="{36569206-48C3-3346-9D2E-7F0022A65A81}"/>
              </a:ext>
            </a:extLst>
          </p:cNvPr>
          <p:cNvSpPr txBox="1"/>
          <p:nvPr/>
        </p:nvSpPr>
        <p:spPr>
          <a:xfrm>
            <a:off x="4323458" y="3527647"/>
            <a:ext cx="4338753" cy="646331"/>
          </a:xfrm>
          <a:prstGeom prst="rect">
            <a:avLst/>
          </a:prstGeom>
          <a:noFill/>
        </p:spPr>
        <p:txBody>
          <a:bodyPr wrap="square" rtlCol="0">
            <a:spAutoFit/>
          </a:bodyPr>
          <a:lstStyle/>
          <a:p>
            <a:pPr algn="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構想や体制、</a:t>
            </a:r>
            <a:r>
              <a:rPr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開発や運用の</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方針や計画を明確にする</a:t>
            </a:r>
            <a:endPar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E091E2A6-C49D-F64D-9B6B-11AF73ACAFAD}"/>
              </a:ext>
            </a:extLst>
          </p:cNvPr>
          <p:cNvSpPr txBox="1"/>
          <p:nvPr/>
        </p:nvSpPr>
        <p:spPr>
          <a:xfrm>
            <a:off x="4716591" y="1683800"/>
            <a:ext cx="4031873" cy="400110"/>
          </a:xfrm>
          <a:prstGeom prst="rect">
            <a:avLst/>
          </a:prstGeom>
          <a:noFill/>
        </p:spPr>
        <p:txBody>
          <a:bodyPr wrap="none" rtlCol="0">
            <a:spAutoFit/>
          </a:bodyPr>
          <a:lstStyle/>
          <a:p>
            <a:pPr algn="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何を使って問題を解決するのか？</a:t>
            </a:r>
          </a:p>
        </p:txBody>
      </p:sp>
      <p:sp>
        <p:nvSpPr>
          <p:cNvPr id="23" name="テキスト ボックス 22">
            <a:extLst>
              <a:ext uri="{FF2B5EF4-FFF2-40B4-BE49-F238E27FC236}">
                <a16:creationId xmlns:a16="http://schemas.microsoft.com/office/drawing/2014/main" id="{49C25C06-36FB-DA49-87BD-2D1E5D80FE6D}"/>
              </a:ext>
            </a:extLst>
          </p:cNvPr>
          <p:cNvSpPr txBox="1"/>
          <p:nvPr/>
        </p:nvSpPr>
        <p:spPr>
          <a:xfrm>
            <a:off x="4776044" y="2087487"/>
            <a:ext cx="3900412" cy="646331"/>
          </a:xfrm>
          <a:prstGeom prst="rect">
            <a:avLst/>
          </a:prstGeom>
          <a:noFill/>
        </p:spPr>
        <p:txBody>
          <a:bodyPr wrap="square" rtlCol="0">
            <a:spAutoFit/>
          </a:bodyPr>
          <a:lstStyle/>
          <a:p>
            <a:pPr algn="r"/>
            <a:r>
              <a:rPr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技術や手法、製品やサービスなどの</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手段を具体化する</a:t>
            </a:r>
          </a:p>
        </p:txBody>
      </p:sp>
      <p:sp>
        <p:nvSpPr>
          <p:cNvPr id="25" name="上矢印 24">
            <a:extLst>
              <a:ext uri="{FF2B5EF4-FFF2-40B4-BE49-F238E27FC236}">
                <a16:creationId xmlns:a16="http://schemas.microsoft.com/office/drawing/2014/main" id="{3C9CC8AC-4732-9B48-B60C-24315BD4C9D4}"/>
              </a:ext>
            </a:extLst>
          </p:cNvPr>
          <p:cNvSpPr/>
          <p:nvPr/>
        </p:nvSpPr>
        <p:spPr>
          <a:xfrm>
            <a:off x="1756508" y="2550528"/>
            <a:ext cx="1505875" cy="2285177"/>
          </a:xfrm>
          <a:custGeom>
            <a:avLst/>
            <a:gdLst>
              <a:gd name="connsiteX0" fmla="*/ 0 w 2021233"/>
              <a:gd name="connsiteY0" fmla="*/ 1010617 h 2808312"/>
              <a:gd name="connsiteX1" fmla="*/ 1010617 w 2021233"/>
              <a:gd name="connsiteY1" fmla="*/ 0 h 2808312"/>
              <a:gd name="connsiteX2" fmla="*/ 2021233 w 2021233"/>
              <a:gd name="connsiteY2" fmla="*/ 1010617 h 2808312"/>
              <a:gd name="connsiteX3" fmla="*/ 1515925 w 2021233"/>
              <a:gd name="connsiteY3" fmla="*/ 1010617 h 2808312"/>
              <a:gd name="connsiteX4" fmla="*/ 1515925 w 2021233"/>
              <a:gd name="connsiteY4" fmla="*/ 2808312 h 2808312"/>
              <a:gd name="connsiteX5" fmla="*/ 505308 w 2021233"/>
              <a:gd name="connsiteY5" fmla="*/ 2808312 h 2808312"/>
              <a:gd name="connsiteX6" fmla="*/ 505308 w 2021233"/>
              <a:gd name="connsiteY6" fmla="*/ 1010617 h 2808312"/>
              <a:gd name="connsiteX7" fmla="*/ 0 w 2021233"/>
              <a:gd name="connsiteY7" fmla="*/ 1010617 h 2808312"/>
              <a:gd name="connsiteX0" fmla="*/ 0 w 2021233"/>
              <a:gd name="connsiteY0" fmla="*/ 1010617 h 2880883"/>
              <a:gd name="connsiteX1" fmla="*/ 1010617 w 2021233"/>
              <a:gd name="connsiteY1" fmla="*/ 0 h 2880883"/>
              <a:gd name="connsiteX2" fmla="*/ 2021233 w 2021233"/>
              <a:gd name="connsiteY2" fmla="*/ 1010617 h 2880883"/>
              <a:gd name="connsiteX3" fmla="*/ 1515925 w 2021233"/>
              <a:gd name="connsiteY3" fmla="*/ 1010617 h 2880883"/>
              <a:gd name="connsiteX4" fmla="*/ 1515925 w 2021233"/>
              <a:gd name="connsiteY4" fmla="*/ 2808312 h 2880883"/>
              <a:gd name="connsiteX5" fmla="*/ 984279 w 2021233"/>
              <a:gd name="connsiteY5" fmla="*/ 2880883 h 2880883"/>
              <a:gd name="connsiteX6" fmla="*/ 505308 w 2021233"/>
              <a:gd name="connsiteY6" fmla="*/ 1010617 h 2880883"/>
              <a:gd name="connsiteX7" fmla="*/ 0 w 2021233"/>
              <a:gd name="connsiteY7" fmla="*/ 1010617 h 2880883"/>
              <a:gd name="connsiteX0" fmla="*/ 0 w 2021233"/>
              <a:gd name="connsiteY0" fmla="*/ 1010617 h 2880883"/>
              <a:gd name="connsiteX1" fmla="*/ 1010617 w 2021233"/>
              <a:gd name="connsiteY1" fmla="*/ 0 h 2880883"/>
              <a:gd name="connsiteX2" fmla="*/ 2021233 w 2021233"/>
              <a:gd name="connsiteY2" fmla="*/ 1010617 h 2880883"/>
              <a:gd name="connsiteX3" fmla="*/ 1515925 w 2021233"/>
              <a:gd name="connsiteY3" fmla="*/ 1010617 h 2880883"/>
              <a:gd name="connsiteX4" fmla="*/ 978896 w 2021233"/>
              <a:gd name="connsiteY4" fmla="*/ 2866369 h 2880883"/>
              <a:gd name="connsiteX5" fmla="*/ 984279 w 2021233"/>
              <a:gd name="connsiteY5" fmla="*/ 2880883 h 2880883"/>
              <a:gd name="connsiteX6" fmla="*/ 505308 w 2021233"/>
              <a:gd name="connsiteY6" fmla="*/ 1010617 h 2880883"/>
              <a:gd name="connsiteX7" fmla="*/ 0 w 2021233"/>
              <a:gd name="connsiteY7" fmla="*/ 1010617 h 2880883"/>
              <a:gd name="connsiteX0" fmla="*/ 0 w 2021233"/>
              <a:gd name="connsiteY0" fmla="*/ 1010617 h 2880883"/>
              <a:gd name="connsiteX1" fmla="*/ 1010617 w 2021233"/>
              <a:gd name="connsiteY1" fmla="*/ 0 h 2880883"/>
              <a:gd name="connsiteX2" fmla="*/ 2021233 w 2021233"/>
              <a:gd name="connsiteY2" fmla="*/ 1010617 h 2880883"/>
              <a:gd name="connsiteX3" fmla="*/ 1515925 w 2021233"/>
              <a:gd name="connsiteY3" fmla="*/ 1010617 h 2880883"/>
              <a:gd name="connsiteX4" fmla="*/ 978896 w 2021233"/>
              <a:gd name="connsiteY4" fmla="*/ 2866369 h 2880883"/>
              <a:gd name="connsiteX5" fmla="*/ 984279 w 2021233"/>
              <a:gd name="connsiteY5" fmla="*/ 2880883 h 2880883"/>
              <a:gd name="connsiteX6" fmla="*/ 505308 w 2021233"/>
              <a:gd name="connsiteY6" fmla="*/ 1010617 h 2880883"/>
              <a:gd name="connsiteX7" fmla="*/ 0 w 2021233"/>
              <a:gd name="connsiteY7" fmla="*/ 1010617 h 288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1233" h="2880883">
                <a:moveTo>
                  <a:pt x="0" y="1010617"/>
                </a:moveTo>
                <a:lnTo>
                  <a:pt x="1010617" y="0"/>
                </a:lnTo>
                <a:lnTo>
                  <a:pt x="2021233" y="1010617"/>
                </a:lnTo>
                <a:lnTo>
                  <a:pt x="1515925" y="1010617"/>
                </a:lnTo>
                <a:lnTo>
                  <a:pt x="978896" y="2866369"/>
                </a:lnTo>
                <a:lnTo>
                  <a:pt x="984279" y="2880883"/>
                </a:lnTo>
                <a:lnTo>
                  <a:pt x="505308" y="1010617"/>
                </a:lnTo>
                <a:lnTo>
                  <a:pt x="0" y="1010617"/>
                </a:lnTo>
                <a:close/>
              </a:path>
            </a:pathLst>
          </a:cu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3B341247-EC4C-A449-8E64-FE0A81557E78}"/>
              </a:ext>
            </a:extLst>
          </p:cNvPr>
          <p:cNvSpPr txBox="1"/>
          <p:nvPr/>
        </p:nvSpPr>
        <p:spPr>
          <a:xfrm>
            <a:off x="1876268" y="4708976"/>
            <a:ext cx="1245854" cy="707886"/>
          </a:xfrm>
          <a:prstGeom prst="rect">
            <a:avLst/>
          </a:prstGeom>
          <a:noFill/>
        </p:spPr>
        <p:txBody>
          <a:bodyPr wrap="none" rtlCol="0">
            <a:spAutoFit/>
          </a:bodyPr>
          <a:lstStyle/>
          <a:p>
            <a:pPr algn="ctr"/>
            <a:r>
              <a:rPr kumimoji="1" lang="en-US" altLang="ja-JP" sz="4000" dirty="0">
                <a:solidFill>
                  <a:schemeClr val="bg1"/>
                </a:solidFill>
                <a:effectLst>
                  <a:outerShdw blurRad="50800" dist="38100" dir="2700000" algn="tl" rotWithShape="0">
                    <a:prstClr val="black">
                      <a:alpha val="40000"/>
                    </a:prstClr>
                  </a:outerShdw>
                </a:effectLst>
                <a:latin typeface="Franklin Gothic Medium" panose="020B0603020102020204" pitchFamily="34" charset="0"/>
              </a:rPr>
              <a:t>WHY</a:t>
            </a:r>
            <a:endParaRPr kumimoji="1" lang="ja-JP" altLang="en-US" sz="4000">
              <a:solidFill>
                <a:schemeClr val="bg1"/>
              </a:solidFill>
              <a:effectLst>
                <a:outerShdw blurRad="50800" dist="38100" dir="2700000" algn="tl" rotWithShape="0">
                  <a:prstClr val="black">
                    <a:alpha val="40000"/>
                  </a:prstClr>
                </a:outerShdw>
              </a:effectLst>
              <a:latin typeface="Franklin Gothic Medium" panose="020B0603020102020204" pitchFamily="34" charset="0"/>
            </a:endParaRPr>
          </a:p>
        </p:txBody>
      </p:sp>
      <p:sp>
        <p:nvSpPr>
          <p:cNvPr id="8" name="テキスト ボックス 7">
            <a:extLst>
              <a:ext uri="{FF2B5EF4-FFF2-40B4-BE49-F238E27FC236}">
                <a16:creationId xmlns:a16="http://schemas.microsoft.com/office/drawing/2014/main" id="{A70463B1-E0D1-844B-B0B1-8E5962B385C7}"/>
              </a:ext>
            </a:extLst>
          </p:cNvPr>
          <p:cNvSpPr txBox="1"/>
          <p:nvPr/>
        </p:nvSpPr>
        <p:spPr>
          <a:xfrm>
            <a:off x="1854499" y="3496869"/>
            <a:ext cx="1289392" cy="707886"/>
          </a:xfrm>
          <a:prstGeom prst="rect">
            <a:avLst/>
          </a:prstGeom>
          <a:noFill/>
        </p:spPr>
        <p:txBody>
          <a:bodyPr wrap="none" rtlCol="0">
            <a:spAutoFit/>
          </a:bodyPr>
          <a:lstStyle/>
          <a:p>
            <a:pPr algn="ctr"/>
            <a:r>
              <a:rPr kumimoji="1" lang="en-US" altLang="ja-JP" sz="4000" dirty="0">
                <a:solidFill>
                  <a:schemeClr val="bg1"/>
                </a:solidFill>
                <a:effectLst>
                  <a:outerShdw blurRad="50800" dist="38100" dir="2700000" algn="tl" rotWithShape="0">
                    <a:prstClr val="black">
                      <a:alpha val="40000"/>
                    </a:prstClr>
                  </a:outerShdw>
                </a:effectLst>
                <a:latin typeface="Franklin Gothic Medium" panose="020B0603020102020204" pitchFamily="34" charset="0"/>
              </a:rPr>
              <a:t>HOW</a:t>
            </a:r>
            <a:endParaRPr kumimoji="1" lang="ja-JP" altLang="en-US" sz="4000">
              <a:solidFill>
                <a:schemeClr val="bg1"/>
              </a:solidFill>
              <a:effectLst>
                <a:outerShdw blurRad="50800" dist="38100" dir="2700000" algn="tl" rotWithShape="0">
                  <a:prstClr val="black">
                    <a:alpha val="40000"/>
                  </a:prstClr>
                </a:outerShdw>
              </a:effectLst>
              <a:latin typeface="Franklin Gothic Medium" panose="020B0603020102020204" pitchFamily="34" charset="0"/>
            </a:endParaRPr>
          </a:p>
        </p:txBody>
      </p:sp>
      <p:sp>
        <p:nvSpPr>
          <p:cNvPr id="9" name="テキスト ボックス 8">
            <a:extLst>
              <a:ext uri="{FF2B5EF4-FFF2-40B4-BE49-F238E27FC236}">
                <a16:creationId xmlns:a16="http://schemas.microsoft.com/office/drawing/2014/main" id="{FCA61EAB-B669-A546-8F6B-E024422D7F27}"/>
              </a:ext>
            </a:extLst>
          </p:cNvPr>
          <p:cNvSpPr txBox="1"/>
          <p:nvPr/>
        </p:nvSpPr>
        <p:spPr>
          <a:xfrm>
            <a:off x="1805648" y="1941730"/>
            <a:ext cx="1358065" cy="707886"/>
          </a:xfrm>
          <a:prstGeom prst="rect">
            <a:avLst/>
          </a:prstGeom>
          <a:noFill/>
        </p:spPr>
        <p:txBody>
          <a:bodyPr wrap="none" rtlCol="0">
            <a:spAutoFit/>
          </a:bodyPr>
          <a:lstStyle/>
          <a:p>
            <a:pPr algn="ctr"/>
            <a:r>
              <a:rPr kumimoji="1" lang="en-US" altLang="ja-JP" sz="4000" dirty="0">
                <a:solidFill>
                  <a:schemeClr val="bg1"/>
                </a:solidFill>
                <a:effectLst>
                  <a:outerShdw blurRad="50800" dist="38100" dir="2700000" algn="tl" rotWithShape="0">
                    <a:prstClr val="black">
                      <a:alpha val="40000"/>
                    </a:prstClr>
                  </a:outerShdw>
                </a:effectLst>
                <a:latin typeface="Franklin Gothic Medium" panose="020B0603020102020204" pitchFamily="34" charset="0"/>
              </a:rPr>
              <a:t>What</a:t>
            </a:r>
            <a:endParaRPr kumimoji="1" lang="ja-JP" altLang="en-US" sz="4000">
              <a:solidFill>
                <a:schemeClr val="bg1"/>
              </a:solidFill>
              <a:effectLst>
                <a:outerShdw blurRad="50800" dist="38100" dir="2700000" algn="tl" rotWithShape="0">
                  <a:prstClr val="black">
                    <a:alpha val="40000"/>
                  </a:prstClr>
                </a:outerShdw>
              </a:effectLst>
              <a:latin typeface="Franklin Gothic Medium" panose="020B0603020102020204" pitchFamily="34" charset="0"/>
            </a:endParaRPr>
          </a:p>
        </p:txBody>
      </p:sp>
    </p:spTree>
    <p:extLst>
      <p:ext uri="{BB962C8B-B14F-4D97-AF65-F5344CB8AC3E}">
        <p14:creationId xmlns:p14="http://schemas.microsoft.com/office/powerpoint/2010/main" val="3911205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7C31B3A1-533B-7B48-A69C-CCB455AE9BD7}"/>
              </a:ext>
            </a:extLst>
          </p:cNvPr>
          <p:cNvSpPr/>
          <p:nvPr/>
        </p:nvSpPr>
        <p:spPr>
          <a:xfrm>
            <a:off x="2678138" y="1517752"/>
            <a:ext cx="6090739" cy="4359520"/>
          </a:xfrm>
          <a:prstGeom prst="rect">
            <a:avLst/>
          </a:prstGeom>
          <a:solidFill>
            <a:srgbClr val="558ED5">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360834F9-BC9A-6841-93A3-6FF444EBC4CA}"/>
              </a:ext>
            </a:extLst>
          </p:cNvPr>
          <p:cNvSpPr/>
          <p:nvPr/>
        </p:nvSpPr>
        <p:spPr>
          <a:xfrm>
            <a:off x="2678137" y="2842899"/>
            <a:ext cx="6090740" cy="3034373"/>
          </a:xfrm>
          <a:prstGeom prst="rect">
            <a:avLst/>
          </a:prstGeom>
          <a:solidFill>
            <a:srgbClr val="558ED5">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99A3306B-61D2-B642-9F70-9AEDD798E3AD}"/>
              </a:ext>
            </a:extLst>
          </p:cNvPr>
          <p:cNvSpPr/>
          <p:nvPr/>
        </p:nvSpPr>
        <p:spPr>
          <a:xfrm>
            <a:off x="2649541" y="4254056"/>
            <a:ext cx="6090741" cy="1623216"/>
          </a:xfrm>
          <a:prstGeom prst="rect">
            <a:avLst/>
          </a:prstGeom>
          <a:solidFill>
            <a:srgbClr val="558ED5">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B47BCA5D-8DAF-3C42-8273-C04187DB780D}"/>
              </a:ext>
            </a:extLst>
          </p:cNvPr>
          <p:cNvSpPr>
            <a:spLocks noGrp="1"/>
          </p:cNvSpPr>
          <p:nvPr>
            <p:ph type="title"/>
          </p:nvPr>
        </p:nvSpPr>
        <p:spPr/>
        <p:txBody>
          <a:bodyPr/>
          <a:lstStyle/>
          <a:p>
            <a:r>
              <a:rPr kumimoji="1" lang="ja-JP" altLang="en-US"/>
              <a:t>人間と機械の役割分担</a:t>
            </a:r>
          </a:p>
        </p:txBody>
      </p:sp>
      <p:sp>
        <p:nvSpPr>
          <p:cNvPr id="4" name="円/楕円 3">
            <a:extLst>
              <a:ext uri="{FF2B5EF4-FFF2-40B4-BE49-F238E27FC236}">
                <a16:creationId xmlns:a16="http://schemas.microsoft.com/office/drawing/2014/main" id="{60E696DA-B061-2B45-BA67-56BE27033B49}"/>
              </a:ext>
            </a:extLst>
          </p:cNvPr>
          <p:cNvSpPr/>
          <p:nvPr/>
        </p:nvSpPr>
        <p:spPr>
          <a:xfrm>
            <a:off x="335921" y="1509681"/>
            <a:ext cx="4355571" cy="4359521"/>
          </a:xfrm>
          <a:prstGeom prst="ellips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a:extLst>
              <a:ext uri="{FF2B5EF4-FFF2-40B4-BE49-F238E27FC236}">
                <a16:creationId xmlns:a16="http://schemas.microsoft.com/office/drawing/2014/main" id="{CCB0C01C-826F-154E-BDC3-D6891CAB4D1F}"/>
              </a:ext>
            </a:extLst>
          </p:cNvPr>
          <p:cNvSpPr/>
          <p:nvPr/>
        </p:nvSpPr>
        <p:spPr>
          <a:xfrm>
            <a:off x="966591" y="2867798"/>
            <a:ext cx="3036180" cy="3001404"/>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a:extLst>
              <a:ext uri="{FF2B5EF4-FFF2-40B4-BE49-F238E27FC236}">
                <a16:creationId xmlns:a16="http://schemas.microsoft.com/office/drawing/2014/main" id="{B201D855-23A1-C644-ABE2-55716EA28B0D}"/>
              </a:ext>
            </a:extLst>
          </p:cNvPr>
          <p:cNvSpPr/>
          <p:nvPr/>
        </p:nvSpPr>
        <p:spPr>
          <a:xfrm>
            <a:off x="1680817" y="4245986"/>
            <a:ext cx="1654628" cy="1623216"/>
          </a:xfrm>
          <a:prstGeom prst="ellipse">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3B341247-EC4C-A449-8E64-FE0A81557E78}"/>
              </a:ext>
            </a:extLst>
          </p:cNvPr>
          <p:cNvSpPr txBox="1"/>
          <p:nvPr/>
        </p:nvSpPr>
        <p:spPr>
          <a:xfrm>
            <a:off x="1876268" y="4708976"/>
            <a:ext cx="1245854" cy="707886"/>
          </a:xfrm>
          <a:prstGeom prst="rect">
            <a:avLst/>
          </a:prstGeom>
          <a:noFill/>
        </p:spPr>
        <p:txBody>
          <a:bodyPr wrap="none" rtlCol="0">
            <a:spAutoFit/>
          </a:bodyPr>
          <a:lstStyle/>
          <a:p>
            <a:pPr algn="ctr"/>
            <a:r>
              <a:rPr kumimoji="1" lang="en-US" altLang="ja-JP" sz="4000" dirty="0">
                <a:solidFill>
                  <a:schemeClr val="bg1"/>
                </a:solidFill>
                <a:effectLst>
                  <a:outerShdw blurRad="50800" dist="38100" dir="2700000" algn="tl" rotWithShape="0">
                    <a:prstClr val="black">
                      <a:alpha val="40000"/>
                    </a:prstClr>
                  </a:outerShdw>
                </a:effectLst>
                <a:latin typeface="Franklin Gothic Medium" panose="020B0603020102020204" pitchFamily="34" charset="0"/>
              </a:rPr>
              <a:t>WHY</a:t>
            </a:r>
            <a:endParaRPr kumimoji="1" lang="ja-JP" altLang="en-US" sz="4000">
              <a:solidFill>
                <a:schemeClr val="bg1"/>
              </a:solidFill>
              <a:effectLst>
                <a:outerShdw blurRad="50800" dist="38100" dir="2700000" algn="tl" rotWithShape="0">
                  <a:prstClr val="black">
                    <a:alpha val="40000"/>
                  </a:prstClr>
                </a:outerShdw>
              </a:effectLst>
              <a:latin typeface="Franklin Gothic Medium" panose="020B0603020102020204" pitchFamily="34" charset="0"/>
            </a:endParaRPr>
          </a:p>
        </p:txBody>
      </p:sp>
      <p:sp>
        <p:nvSpPr>
          <p:cNvPr id="8" name="テキスト ボックス 7">
            <a:extLst>
              <a:ext uri="{FF2B5EF4-FFF2-40B4-BE49-F238E27FC236}">
                <a16:creationId xmlns:a16="http://schemas.microsoft.com/office/drawing/2014/main" id="{A70463B1-E0D1-844B-B0B1-8E5962B385C7}"/>
              </a:ext>
            </a:extLst>
          </p:cNvPr>
          <p:cNvSpPr txBox="1"/>
          <p:nvPr/>
        </p:nvSpPr>
        <p:spPr>
          <a:xfrm>
            <a:off x="1854499" y="3496869"/>
            <a:ext cx="1289392" cy="707886"/>
          </a:xfrm>
          <a:prstGeom prst="rect">
            <a:avLst/>
          </a:prstGeom>
          <a:noFill/>
        </p:spPr>
        <p:txBody>
          <a:bodyPr wrap="none" rtlCol="0">
            <a:spAutoFit/>
          </a:bodyPr>
          <a:lstStyle/>
          <a:p>
            <a:pPr algn="ctr"/>
            <a:r>
              <a:rPr kumimoji="1" lang="en-US" altLang="ja-JP" sz="4000" dirty="0">
                <a:solidFill>
                  <a:schemeClr val="bg1"/>
                </a:solidFill>
                <a:effectLst>
                  <a:outerShdw blurRad="50800" dist="38100" dir="2700000" algn="tl" rotWithShape="0">
                    <a:prstClr val="black">
                      <a:alpha val="40000"/>
                    </a:prstClr>
                  </a:outerShdw>
                </a:effectLst>
                <a:latin typeface="Franklin Gothic Medium" panose="020B0603020102020204" pitchFamily="34" charset="0"/>
              </a:rPr>
              <a:t>HOW</a:t>
            </a:r>
            <a:endParaRPr kumimoji="1" lang="ja-JP" altLang="en-US" sz="4000">
              <a:solidFill>
                <a:schemeClr val="bg1"/>
              </a:solidFill>
              <a:effectLst>
                <a:outerShdw blurRad="50800" dist="38100" dir="2700000" algn="tl" rotWithShape="0">
                  <a:prstClr val="black">
                    <a:alpha val="40000"/>
                  </a:prstClr>
                </a:outerShdw>
              </a:effectLst>
              <a:latin typeface="Franklin Gothic Medium" panose="020B0603020102020204" pitchFamily="34" charset="0"/>
            </a:endParaRPr>
          </a:p>
        </p:txBody>
      </p:sp>
      <p:sp>
        <p:nvSpPr>
          <p:cNvPr id="9" name="テキスト ボックス 8">
            <a:extLst>
              <a:ext uri="{FF2B5EF4-FFF2-40B4-BE49-F238E27FC236}">
                <a16:creationId xmlns:a16="http://schemas.microsoft.com/office/drawing/2014/main" id="{FCA61EAB-B669-A546-8F6B-E024422D7F27}"/>
              </a:ext>
            </a:extLst>
          </p:cNvPr>
          <p:cNvSpPr txBox="1"/>
          <p:nvPr/>
        </p:nvSpPr>
        <p:spPr>
          <a:xfrm>
            <a:off x="1805648" y="1941730"/>
            <a:ext cx="1358065" cy="707886"/>
          </a:xfrm>
          <a:prstGeom prst="rect">
            <a:avLst/>
          </a:prstGeom>
          <a:noFill/>
        </p:spPr>
        <p:txBody>
          <a:bodyPr wrap="none" rtlCol="0">
            <a:spAutoFit/>
          </a:bodyPr>
          <a:lstStyle/>
          <a:p>
            <a:pPr algn="ctr"/>
            <a:r>
              <a:rPr kumimoji="1" lang="en-US" altLang="ja-JP" sz="4000" dirty="0">
                <a:solidFill>
                  <a:schemeClr val="bg1"/>
                </a:solidFill>
                <a:effectLst>
                  <a:outerShdw blurRad="50800" dist="38100" dir="2700000" algn="tl" rotWithShape="0">
                    <a:prstClr val="black">
                      <a:alpha val="40000"/>
                    </a:prstClr>
                  </a:outerShdw>
                </a:effectLst>
                <a:latin typeface="Franklin Gothic Medium" panose="020B0603020102020204" pitchFamily="34" charset="0"/>
              </a:rPr>
              <a:t>What</a:t>
            </a:r>
            <a:endParaRPr kumimoji="1" lang="ja-JP" altLang="en-US" sz="4000">
              <a:solidFill>
                <a:schemeClr val="bg1"/>
              </a:solidFill>
              <a:effectLst>
                <a:outerShdw blurRad="50800" dist="38100" dir="2700000" algn="tl" rotWithShape="0">
                  <a:prstClr val="black">
                    <a:alpha val="40000"/>
                  </a:prstClr>
                </a:outerShdw>
              </a:effectLst>
              <a:latin typeface="Franklin Gothic Medium" panose="020B0603020102020204" pitchFamily="34" charset="0"/>
            </a:endParaRPr>
          </a:p>
        </p:txBody>
      </p:sp>
      <p:sp>
        <p:nvSpPr>
          <p:cNvPr id="18" name="下矢印 17">
            <a:extLst>
              <a:ext uri="{FF2B5EF4-FFF2-40B4-BE49-F238E27FC236}">
                <a16:creationId xmlns:a16="http://schemas.microsoft.com/office/drawing/2014/main" id="{DA936F45-6C4D-E249-89C2-574348DAC158}"/>
              </a:ext>
            </a:extLst>
          </p:cNvPr>
          <p:cNvSpPr/>
          <p:nvPr/>
        </p:nvSpPr>
        <p:spPr>
          <a:xfrm>
            <a:off x="4976430" y="1715478"/>
            <a:ext cx="3193621" cy="2487694"/>
          </a:xfrm>
          <a:prstGeom prst="downArrow">
            <a:avLst>
              <a:gd name="adj1" fmla="val 70906"/>
              <a:gd name="adj2" fmla="val 28641"/>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BBDB2AE8-3D44-B54D-8EF4-7ED4CE27BF55}"/>
              </a:ext>
            </a:extLst>
          </p:cNvPr>
          <p:cNvSpPr txBox="1"/>
          <p:nvPr/>
        </p:nvSpPr>
        <p:spPr>
          <a:xfrm>
            <a:off x="4691492" y="2028634"/>
            <a:ext cx="3877985" cy="1077218"/>
          </a:xfrm>
          <a:prstGeom prst="rect">
            <a:avLst/>
          </a:prstGeom>
          <a:noFill/>
        </p:spPr>
        <p:txBody>
          <a:bodyPr wrap="none" rtlCol="0">
            <a:spAutoFit/>
          </a:bodyPr>
          <a:lstStyle/>
          <a:p>
            <a:r>
              <a:rPr kumimoji="1" lang="ja-JP" altLang="en-US" sz="3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テクノロジーにより</a:t>
            </a:r>
            <a:endParaRPr kumimoji="1" lang="en-US" altLang="ja-JP" sz="32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3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置き換えられる領域</a:t>
            </a:r>
          </a:p>
        </p:txBody>
      </p:sp>
      <p:sp>
        <p:nvSpPr>
          <p:cNvPr id="21" name="テキスト ボックス 20">
            <a:extLst>
              <a:ext uri="{FF2B5EF4-FFF2-40B4-BE49-F238E27FC236}">
                <a16:creationId xmlns:a16="http://schemas.microsoft.com/office/drawing/2014/main" id="{3D1CA9AD-74DB-9345-A422-E3953051E0F0}"/>
              </a:ext>
            </a:extLst>
          </p:cNvPr>
          <p:cNvSpPr txBox="1"/>
          <p:nvPr/>
        </p:nvSpPr>
        <p:spPr>
          <a:xfrm>
            <a:off x="4785267" y="3162454"/>
            <a:ext cx="3690434" cy="338554"/>
          </a:xfrm>
          <a:prstGeom prst="rect">
            <a:avLst/>
          </a:prstGeom>
          <a:noFill/>
        </p:spPr>
        <p:txBody>
          <a:bodyPr wrap="none" rtlCol="0">
            <a:spAutoFit/>
          </a:bodyPr>
          <a:lstStyle/>
          <a:p>
            <a:r>
              <a:rPr kumimoji="1" lang="en-US" altLang="ja-JP" sz="16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r>
              <a:rPr kumimoji="1"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、ロボット、クラウド、自動化など</a:t>
            </a:r>
          </a:p>
        </p:txBody>
      </p:sp>
      <p:sp>
        <p:nvSpPr>
          <p:cNvPr id="27" name="下矢印 26">
            <a:extLst>
              <a:ext uri="{FF2B5EF4-FFF2-40B4-BE49-F238E27FC236}">
                <a16:creationId xmlns:a16="http://schemas.microsoft.com/office/drawing/2014/main" id="{8DE6231E-39A2-4A45-958C-3B2753C60295}"/>
              </a:ext>
            </a:extLst>
          </p:cNvPr>
          <p:cNvSpPr/>
          <p:nvPr/>
        </p:nvSpPr>
        <p:spPr>
          <a:xfrm rot="10800000">
            <a:off x="4990726" y="4298671"/>
            <a:ext cx="3193621" cy="1537525"/>
          </a:xfrm>
          <a:prstGeom prst="downArrow">
            <a:avLst>
              <a:gd name="adj1" fmla="val 70906"/>
              <a:gd name="adj2" fmla="val 28641"/>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9B692CF3-5C24-CF44-86E6-14A8E8DD20AE}"/>
              </a:ext>
            </a:extLst>
          </p:cNvPr>
          <p:cNvSpPr txBox="1"/>
          <p:nvPr/>
        </p:nvSpPr>
        <p:spPr>
          <a:xfrm>
            <a:off x="5043809" y="4477551"/>
            <a:ext cx="3057247" cy="1077218"/>
          </a:xfrm>
          <a:prstGeom prst="rect">
            <a:avLst/>
          </a:prstGeom>
          <a:noFill/>
        </p:spPr>
        <p:txBody>
          <a:bodyPr wrap="none" rtlCol="0">
            <a:spAutoFit/>
          </a:bodyPr>
          <a:lstStyle/>
          <a:p>
            <a:pPr algn="ctr"/>
            <a:r>
              <a:rPr kumimoji="1" lang="ja-JP" altLang="en-US" sz="3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人間でなければ</a:t>
            </a:r>
            <a:endParaRPr kumimoji="1" lang="en-US" altLang="ja-JP" sz="32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3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できない領域</a:t>
            </a:r>
          </a:p>
        </p:txBody>
      </p:sp>
      <p:sp>
        <p:nvSpPr>
          <p:cNvPr id="26" name="テキスト ボックス 25">
            <a:extLst>
              <a:ext uri="{FF2B5EF4-FFF2-40B4-BE49-F238E27FC236}">
                <a16:creationId xmlns:a16="http://schemas.microsoft.com/office/drawing/2014/main" id="{A080691D-7355-4840-9608-EFEF47F29336}"/>
              </a:ext>
            </a:extLst>
          </p:cNvPr>
          <p:cNvSpPr txBox="1"/>
          <p:nvPr/>
        </p:nvSpPr>
        <p:spPr>
          <a:xfrm>
            <a:off x="4633441" y="5446759"/>
            <a:ext cx="3877985" cy="338554"/>
          </a:xfrm>
          <a:prstGeom prst="rect">
            <a:avLst/>
          </a:prstGeom>
          <a:noFill/>
        </p:spPr>
        <p:txBody>
          <a:bodyPr wrap="none" rtlCol="0">
            <a:spAutoFit/>
          </a:bodyPr>
          <a:lstStyle/>
          <a:p>
            <a:r>
              <a:rPr kumimoji="1"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なぜ、なんのために、何をしたいかなど</a:t>
            </a:r>
          </a:p>
        </p:txBody>
      </p:sp>
    </p:spTree>
    <p:extLst>
      <p:ext uri="{BB962C8B-B14F-4D97-AF65-F5344CB8AC3E}">
        <p14:creationId xmlns:p14="http://schemas.microsoft.com/office/powerpoint/2010/main" val="12848081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CA702D-92C8-D0E3-241D-2ED82A88FEF3}"/>
              </a:ext>
            </a:extLst>
          </p:cNvPr>
          <p:cNvSpPr>
            <a:spLocks noGrp="1"/>
          </p:cNvSpPr>
          <p:nvPr>
            <p:ph type="title"/>
          </p:nvPr>
        </p:nvSpPr>
        <p:spPr/>
        <p:txBody>
          <a:bodyPr/>
          <a:lstStyle/>
          <a:p>
            <a:r>
              <a:rPr kumimoji="1" lang="en-US" altLang="ja-JP" dirty="0"/>
              <a:t>AI</a:t>
            </a:r>
            <a:r>
              <a:rPr kumimoji="1" lang="ja-JP" altLang="en-US"/>
              <a:t>が仕事を奪う？</a:t>
            </a:r>
          </a:p>
        </p:txBody>
      </p:sp>
      <p:pic>
        <p:nvPicPr>
          <p:cNvPr id="3" name="図 2" descr="アイコン&#10;&#10;自動的に生成された説明">
            <a:extLst>
              <a:ext uri="{FF2B5EF4-FFF2-40B4-BE49-F238E27FC236}">
                <a16:creationId xmlns:a16="http://schemas.microsoft.com/office/drawing/2014/main" id="{8F539786-A58C-AC0C-D812-20DCC55C2C0B}"/>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6286494" y="1873694"/>
            <a:ext cx="1254041" cy="1426753"/>
          </a:xfrm>
          <a:prstGeom prst="rect">
            <a:avLst/>
          </a:prstGeom>
          <a:effectLst>
            <a:outerShdw blurRad="50800" dist="38100" dir="2700000" algn="tl" rotWithShape="0">
              <a:prstClr val="black">
                <a:alpha val="40000"/>
              </a:prstClr>
            </a:outerShdw>
          </a:effectLst>
        </p:spPr>
      </p:pic>
      <p:pic>
        <p:nvPicPr>
          <p:cNvPr id="4" name="図 3" descr="アイコン&#10;&#10;自動的に生成された説明">
            <a:extLst>
              <a:ext uri="{FF2B5EF4-FFF2-40B4-BE49-F238E27FC236}">
                <a16:creationId xmlns:a16="http://schemas.microsoft.com/office/drawing/2014/main" id="{F42959D7-C08C-02F2-E4AD-7AA826AE6843}"/>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601322" y="1873694"/>
            <a:ext cx="1256186" cy="1426753"/>
          </a:xfrm>
          <a:prstGeom prst="rect">
            <a:avLst/>
          </a:prstGeom>
          <a:effectLst>
            <a:outerShdw blurRad="50800" dist="38100" dir="2700000" algn="tl" rotWithShape="0">
              <a:prstClr val="black">
                <a:alpha val="40000"/>
              </a:prstClr>
            </a:outerShdw>
          </a:effectLst>
        </p:spPr>
      </p:pic>
      <p:pic>
        <p:nvPicPr>
          <p:cNvPr id="5" name="図 4">
            <a:extLst>
              <a:ext uri="{FF2B5EF4-FFF2-40B4-BE49-F238E27FC236}">
                <a16:creationId xmlns:a16="http://schemas.microsoft.com/office/drawing/2014/main" id="{CCCF0CF3-DAB7-FF36-4465-2882BF7027D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01210" y="3565186"/>
            <a:ext cx="2741579" cy="2741579"/>
          </a:xfrm>
          <a:prstGeom prst="rect">
            <a:avLst/>
          </a:prstGeom>
          <a:effectLst>
            <a:outerShdw blurRad="50800" dist="38100" dir="2700000" algn="tl" rotWithShape="0">
              <a:prstClr val="black">
                <a:alpha val="40000"/>
              </a:prstClr>
            </a:outerShdw>
          </a:effectLst>
        </p:spPr>
      </p:pic>
      <p:sp>
        <p:nvSpPr>
          <p:cNvPr id="6" name="曲折矢印 5">
            <a:extLst>
              <a:ext uri="{FF2B5EF4-FFF2-40B4-BE49-F238E27FC236}">
                <a16:creationId xmlns:a16="http://schemas.microsoft.com/office/drawing/2014/main" id="{E7747EEF-8D42-1F9F-48A7-E314102CECD3}"/>
              </a:ext>
            </a:extLst>
          </p:cNvPr>
          <p:cNvSpPr/>
          <p:nvPr/>
        </p:nvSpPr>
        <p:spPr>
          <a:xfrm rot="10800000">
            <a:off x="5879971" y="3514927"/>
            <a:ext cx="1254041" cy="2234815"/>
          </a:xfrm>
          <a:prstGeom prst="ben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曲折矢印 7">
            <a:extLst>
              <a:ext uri="{FF2B5EF4-FFF2-40B4-BE49-F238E27FC236}">
                <a16:creationId xmlns:a16="http://schemas.microsoft.com/office/drawing/2014/main" id="{FB0A0517-098D-83C2-1E89-0D1DEB287DCC}"/>
              </a:ext>
            </a:extLst>
          </p:cNvPr>
          <p:cNvSpPr/>
          <p:nvPr/>
        </p:nvSpPr>
        <p:spPr>
          <a:xfrm rot="10800000" flipH="1">
            <a:off x="2009990" y="3514928"/>
            <a:ext cx="1254041" cy="2234815"/>
          </a:xfrm>
          <a:prstGeom prst="ben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EE959901-59DD-226D-A581-6BC4035741B4}"/>
              </a:ext>
            </a:extLst>
          </p:cNvPr>
          <p:cNvSpPr txBox="1"/>
          <p:nvPr/>
        </p:nvSpPr>
        <p:spPr>
          <a:xfrm>
            <a:off x="1213753" y="954992"/>
            <a:ext cx="2031325" cy="646331"/>
          </a:xfrm>
          <a:prstGeom prst="rect">
            <a:avLst/>
          </a:prstGeom>
          <a:noFill/>
        </p:spPr>
        <p:txBody>
          <a:bodyPr wrap="none" rtlCol="0">
            <a:spAutoFit/>
          </a:bodyPr>
          <a:lstStyle/>
          <a:p>
            <a:pPr algn="ctr"/>
            <a:r>
              <a:rPr kumimoji="1" lang="en-US" altLang="ja-JP" dirty="0">
                <a:latin typeface="Meiryo" panose="020B0604030504040204" pitchFamily="34" charset="-128"/>
                <a:ea typeface="Meiryo" panose="020B0604030504040204" pitchFamily="34" charset="-128"/>
              </a:rPr>
              <a:t>AI</a:t>
            </a:r>
            <a:r>
              <a:rPr kumimoji="1" lang="ja-JP" altLang="en-US">
                <a:latin typeface="Meiryo" panose="020B0604030504040204" pitchFamily="34" charset="-128"/>
                <a:ea typeface="Meiryo" panose="020B0604030504040204" pitchFamily="34" charset="-128"/>
              </a:rPr>
              <a:t>が</a:t>
            </a:r>
            <a:endParaRPr kumimoji="1" lang="en-US" altLang="ja-JP" dirty="0">
              <a:latin typeface="Meiryo" panose="020B0604030504040204" pitchFamily="34" charset="-128"/>
              <a:ea typeface="Meiryo" panose="020B0604030504040204" pitchFamily="34" charset="-128"/>
            </a:endParaRPr>
          </a:p>
          <a:p>
            <a:pPr algn="ctr"/>
            <a:r>
              <a:rPr kumimoji="1" lang="ja-JP" altLang="en-US">
                <a:latin typeface="Meiryo" panose="020B0604030504040204" pitchFamily="34" charset="-128"/>
                <a:ea typeface="Meiryo" panose="020B0604030504040204" pitchFamily="34" charset="-128"/>
              </a:rPr>
              <a:t>人間の仕事を奪う</a:t>
            </a:r>
          </a:p>
        </p:txBody>
      </p:sp>
      <p:sp>
        <p:nvSpPr>
          <p:cNvPr id="12" name="テキスト ボックス 11">
            <a:extLst>
              <a:ext uri="{FF2B5EF4-FFF2-40B4-BE49-F238E27FC236}">
                <a16:creationId xmlns:a16="http://schemas.microsoft.com/office/drawing/2014/main" id="{FFE92C19-6DB3-640F-4937-1324E0118116}"/>
              </a:ext>
            </a:extLst>
          </p:cNvPr>
          <p:cNvSpPr txBox="1"/>
          <p:nvPr/>
        </p:nvSpPr>
        <p:spPr>
          <a:xfrm>
            <a:off x="4850563" y="991345"/>
            <a:ext cx="4128053" cy="646331"/>
          </a:xfrm>
          <a:prstGeom prst="rect">
            <a:avLst/>
          </a:prstGeom>
          <a:noFill/>
        </p:spPr>
        <p:txBody>
          <a:bodyPr wrap="none" rtlCol="0">
            <a:spAutoFit/>
          </a:bodyPr>
          <a:lstStyle/>
          <a:p>
            <a:pPr algn="ctr"/>
            <a:r>
              <a:rPr kumimoji="1" lang="en-US" altLang="ja-JP" dirty="0">
                <a:latin typeface="Meiryo" panose="020B0604030504040204" pitchFamily="34" charset="-128"/>
                <a:ea typeface="Meiryo" panose="020B0604030504040204" pitchFamily="34" charset="-128"/>
              </a:rPr>
              <a:t>AI</a:t>
            </a:r>
            <a:r>
              <a:rPr kumimoji="1" lang="ja-JP" altLang="en-US">
                <a:latin typeface="Meiryo" panose="020B0604030504040204" pitchFamily="34" charset="-128"/>
                <a:ea typeface="Meiryo" panose="020B0604030504040204" pitchFamily="34" charset="-128"/>
              </a:rPr>
              <a:t>を使いこなせる</a:t>
            </a:r>
            <a:r>
              <a:rPr kumimoji="1" lang="ja-JP" altLang="en-US" b="1" u="sng">
                <a:latin typeface="Meiryo" panose="020B0604030504040204" pitchFamily="34" charset="-128"/>
                <a:ea typeface="Meiryo" panose="020B0604030504040204" pitchFamily="34" charset="-128"/>
              </a:rPr>
              <a:t>人間</a:t>
            </a:r>
            <a:r>
              <a:rPr kumimoji="1" lang="ja-JP" altLang="en-US">
                <a:latin typeface="Meiryo" panose="020B0604030504040204" pitchFamily="34" charset="-128"/>
                <a:ea typeface="Meiryo" panose="020B0604030504040204" pitchFamily="34" charset="-128"/>
              </a:rPr>
              <a:t>が</a:t>
            </a:r>
            <a:endParaRPr kumimoji="1" lang="en-US" altLang="ja-JP" dirty="0">
              <a:latin typeface="Meiryo" panose="020B0604030504040204" pitchFamily="34" charset="-128"/>
              <a:ea typeface="Meiryo" panose="020B0604030504040204" pitchFamily="34" charset="-128"/>
            </a:endParaRPr>
          </a:p>
          <a:p>
            <a:pPr algn="ctr"/>
            <a:r>
              <a:rPr kumimoji="1" lang="en-US" altLang="ja-JP" dirty="0">
                <a:latin typeface="Meiryo" panose="020B0604030504040204" pitchFamily="34" charset="-128"/>
                <a:ea typeface="Meiryo" panose="020B0604030504040204" pitchFamily="34" charset="-128"/>
              </a:rPr>
              <a:t>AI</a:t>
            </a:r>
            <a:r>
              <a:rPr kumimoji="1" lang="ja-JP" altLang="en-US">
                <a:latin typeface="Meiryo" panose="020B0604030504040204" pitchFamily="34" charset="-128"/>
                <a:ea typeface="Meiryo" panose="020B0604030504040204" pitchFamily="34" charset="-128"/>
              </a:rPr>
              <a:t>を使いこなせない人間の仕事を奪う</a:t>
            </a:r>
          </a:p>
        </p:txBody>
      </p:sp>
      <p:sp>
        <p:nvSpPr>
          <p:cNvPr id="13" name="乗算記号 12">
            <a:extLst>
              <a:ext uri="{FF2B5EF4-FFF2-40B4-BE49-F238E27FC236}">
                <a16:creationId xmlns:a16="http://schemas.microsoft.com/office/drawing/2014/main" id="{D5D3E356-33AC-70EE-E409-9F3481AF4233}"/>
              </a:ext>
            </a:extLst>
          </p:cNvPr>
          <p:cNvSpPr/>
          <p:nvPr/>
        </p:nvSpPr>
        <p:spPr>
          <a:xfrm>
            <a:off x="2560899" y="2658893"/>
            <a:ext cx="1368358" cy="1368357"/>
          </a:xfrm>
          <a:prstGeom prst="mathMultiply">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ドーナツ 14">
            <a:extLst>
              <a:ext uri="{FF2B5EF4-FFF2-40B4-BE49-F238E27FC236}">
                <a16:creationId xmlns:a16="http://schemas.microsoft.com/office/drawing/2014/main" id="{08AAA5B1-C8F9-13E6-C4B7-F68C252B5D28}"/>
              </a:ext>
            </a:extLst>
          </p:cNvPr>
          <p:cNvSpPr/>
          <p:nvPr/>
        </p:nvSpPr>
        <p:spPr>
          <a:xfrm>
            <a:off x="5423359" y="2789803"/>
            <a:ext cx="1015540" cy="1006021"/>
          </a:xfrm>
          <a:prstGeom prst="donu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A0710EC9-8614-6405-6682-5A0F29CF9276}"/>
              </a:ext>
            </a:extLst>
          </p:cNvPr>
          <p:cNvSpPr txBox="1"/>
          <p:nvPr/>
        </p:nvSpPr>
        <p:spPr>
          <a:xfrm>
            <a:off x="7302034" y="2789803"/>
            <a:ext cx="1172116" cy="707886"/>
          </a:xfrm>
          <a:prstGeom prst="rect">
            <a:avLst/>
          </a:prstGeom>
          <a:noFill/>
        </p:spPr>
        <p:txBody>
          <a:bodyPr wrap="none" rtlCol="0">
            <a:spAutoFit/>
          </a:bodyPr>
          <a:lstStyle/>
          <a:p>
            <a:r>
              <a:rPr kumimoji="1" lang="en-US" altLang="ja-JP" sz="4000" dirty="0">
                <a:latin typeface="Hiragino Kaku Gothic Std W8" panose="020B0800000000000000" pitchFamily="34" charset="-128"/>
                <a:ea typeface="Hiragino Kaku Gothic Std W8" panose="020B0800000000000000" pitchFamily="34" charset="-128"/>
              </a:rPr>
              <a:t>+AI</a:t>
            </a:r>
            <a:endParaRPr kumimoji="1" lang="ja-JP" altLang="en-US" sz="4000">
              <a:latin typeface="Hiragino Kaku Gothic Std W8" panose="020B0800000000000000" pitchFamily="34" charset="-128"/>
              <a:ea typeface="Hiragino Kaku Gothic Std W8" panose="020B0800000000000000" pitchFamily="34" charset="-128"/>
            </a:endParaRPr>
          </a:p>
        </p:txBody>
      </p:sp>
    </p:spTree>
    <p:extLst>
      <p:ext uri="{BB962C8B-B14F-4D97-AF65-F5344CB8AC3E}">
        <p14:creationId xmlns:p14="http://schemas.microsoft.com/office/powerpoint/2010/main" val="303848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par>
                                <p:cTn id="17" presetID="53"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up)">
                                      <p:cBhvr>
                                        <p:cTn id="30" dur="500"/>
                                        <p:tgtEl>
                                          <p:spTgt spid="6"/>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13" grpId="0" animBg="1"/>
      <p:bldP spid="15" grpId="0" animBg="1"/>
      <p:bldP spid="1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AA7D11-EE5D-953A-4DBF-3CC9F20C6D41}"/>
              </a:ext>
            </a:extLst>
          </p:cNvPr>
          <p:cNvSpPr>
            <a:spLocks noGrp="1"/>
          </p:cNvSpPr>
          <p:nvPr>
            <p:ph type="title"/>
          </p:nvPr>
        </p:nvSpPr>
        <p:spPr/>
        <p:txBody>
          <a:bodyPr/>
          <a:lstStyle/>
          <a:p>
            <a:r>
              <a:rPr kumimoji="1" lang="en-US" altLang="ja-JP" dirty="0"/>
              <a:t>AI</a:t>
            </a:r>
            <a:r>
              <a:rPr kumimoji="1" lang="ja-JP" altLang="en-US"/>
              <a:t>と人間の知性の違い</a:t>
            </a:r>
          </a:p>
        </p:txBody>
      </p:sp>
      <p:sp>
        <p:nvSpPr>
          <p:cNvPr id="9" name="テキスト ボックス 8">
            <a:extLst>
              <a:ext uri="{FF2B5EF4-FFF2-40B4-BE49-F238E27FC236}">
                <a16:creationId xmlns:a16="http://schemas.microsoft.com/office/drawing/2014/main" id="{C79DCDF9-B432-AF64-3743-8A45D8F1467B}"/>
              </a:ext>
            </a:extLst>
          </p:cNvPr>
          <p:cNvSpPr txBox="1"/>
          <p:nvPr/>
        </p:nvSpPr>
        <p:spPr>
          <a:xfrm>
            <a:off x="4248833" y="778558"/>
            <a:ext cx="646331" cy="646331"/>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知識</a:t>
            </a:r>
            <a:endParaRPr lang="en-US" altLang="ja-JP" dirty="0">
              <a:latin typeface="Meiryo" panose="020B0604030504040204" pitchFamily="34" charset="-128"/>
              <a:ea typeface="Meiryo" panose="020B0604030504040204" pitchFamily="34" charset="-128"/>
            </a:endParaRPr>
          </a:p>
          <a:p>
            <a:pPr algn="ctr"/>
            <a:r>
              <a:rPr lang="ja-JP" altLang="en-US">
                <a:latin typeface="Meiryo" panose="020B0604030504040204" pitchFamily="34" charset="-128"/>
                <a:ea typeface="Meiryo" panose="020B0604030504040204" pitchFamily="34" charset="-128"/>
              </a:rPr>
              <a:t>論理</a:t>
            </a:r>
            <a:endParaRPr kumimoji="1" lang="ja-JP" altLang="en-US">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79186490-2045-AC34-0C3F-FE8C30251318}"/>
              </a:ext>
            </a:extLst>
          </p:cNvPr>
          <p:cNvSpPr txBox="1"/>
          <p:nvPr/>
        </p:nvSpPr>
        <p:spPr>
          <a:xfrm>
            <a:off x="1615237" y="5812970"/>
            <a:ext cx="646331" cy="646331"/>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調和</a:t>
            </a:r>
            <a:endParaRPr kumimoji="1" lang="en-US" altLang="ja-JP" dirty="0">
              <a:latin typeface="Meiryo" panose="020B0604030504040204" pitchFamily="34" charset="-128"/>
              <a:ea typeface="Meiryo" panose="020B0604030504040204" pitchFamily="34" charset="-128"/>
            </a:endParaRPr>
          </a:p>
          <a:p>
            <a:pPr algn="ctr"/>
            <a:r>
              <a:rPr kumimoji="1" lang="ja-JP" altLang="en-US">
                <a:latin typeface="Meiryo" panose="020B0604030504040204" pitchFamily="34" charset="-128"/>
                <a:ea typeface="Meiryo" panose="020B0604030504040204" pitchFamily="34" charset="-128"/>
              </a:rPr>
              <a:t>感性</a:t>
            </a:r>
          </a:p>
        </p:txBody>
      </p:sp>
      <p:sp>
        <p:nvSpPr>
          <p:cNvPr id="11" name="テキスト ボックス 10">
            <a:extLst>
              <a:ext uri="{FF2B5EF4-FFF2-40B4-BE49-F238E27FC236}">
                <a16:creationId xmlns:a16="http://schemas.microsoft.com/office/drawing/2014/main" id="{E487FB65-5514-0126-1AFA-0BDEA69E9058}"/>
              </a:ext>
            </a:extLst>
          </p:cNvPr>
          <p:cNvSpPr txBox="1"/>
          <p:nvPr/>
        </p:nvSpPr>
        <p:spPr>
          <a:xfrm>
            <a:off x="6877057" y="5812970"/>
            <a:ext cx="646331" cy="646331"/>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利他</a:t>
            </a:r>
            <a:endParaRPr kumimoji="1" lang="en-US" altLang="ja-JP" dirty="0">
              <a:latin typeface="Meiryo" panose="020B0604030504040204" pitchFamily="34" charset="-128"/>
              <a:ea typeface="Meiryo" panose="020B0604030504040204" pitchFamily="34" charset="-128"/>
            </a:endParaRPr>
          </a:p>
          <a:p>
            <a:pPr algn="ctr"/>
            <a:r>
              <a:rPr kumimoji="1" lang="ja-JP" altLang="en-US">
                <a:latin typeface="Meiryo" panose="020B0604030504040204" pitchFamily="34" charset="-128"/>
                <a:ea typeface="Meiryo" panose="020B0604030504040204" pitchFamily="34" charset="-128"/>
              </a:rPr>
              <a:t>価値</a:t>
            </a:r>
          </a:p>
        </p:txBody>
      </p:sp>
      <p:cxnSp>
        <p:nvCxnSpPr>
          <p:cNvPr id="16" name="直線矢印コネクタ 15">
            <a:extLst>
              <a:ext uri="{FF2B5EF4-FFF2-40B4-BE49-F238E27FC236}">
                <a16:creationId xmlns:a16="http://schemas.microsoft.com/office/drawing/2014/main" id="{5A42C1A7-890C-8808-4414-82801A005DEE}"/>
              </a:ext>
            </a:extLst>
          </p:cNvPr>
          <p:cNvCxnSpPr>
            <a:cxnSpLocks/>
          </p:cNvCxnSpPr>
          <p:nvPr/>
        </p:nvCxnSpPr>
        <p:spPr>
          <a:xfrm flipV="1">
            <a:off x="4572000" y="1314896"/>
            <a:ext cx="7958" cy="3005821"/>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cxnSp>
        <p:nvCxnSpPr>
          <p:cNvPr id="18" name="直線矢印コネクタ 17">
            <a:extLst>
              <a:ext uri="{FF2B5EF4-FFF2-40B4-BE49-F238E27FC236}">
                <a16:creationId xmlns:a16="http://schemas.microsoft.com/office/drawing/2014/main" id="{1993BB64-9BBA-CC2C-265D-5AEF8807C027}"/>
              </a:ext>
            </a:extLst>
          </p:cNvPr>
          <p:cNvCxnSpPr>
            <a:cxnSpLocks/>
          </p:cNvCxnSpPr>
          <p:nvPr/>
        </p:nvCxnSpPr>
        <p:spPr>
          <a:xfrm flipH="1">
            <a:off x="2226668" y="4320717"/>
            <a:ext cx="2345332" cy="1780517"/>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cxnSp>
        <p:nvCxnSpPr>
          <p:cNvPr id="21" name="直線矢印コネクタ 20">
            <a:extLst>
              <a:ext uri="{FF2B5EF4-FFF2-40B4-BE49-F238E27FC236}">
                <a16:creationId xmlns:a16="http://schemas.microsoft.com/office/drawing/2014/main" id="{35DB902C-C06E-BF7D-9537-60B7D411B72C}"/>
              </a:ext>
            </a:extLst>
          </p:cNvPr>
          <p:cNvCxnSpPr>
            <a:cxnSpLocks/>
          </p:cNvCxnSpPr>
          <p:nvPr/>
        </p:nvCxnSpPr>
        <p:spPr>
          <a:xfrm>
            <a:off x="4579958" y="4317862"/>
            <a:ext cx="2312518" cy="1721476"/>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
        <p:nvSpPr>
          <p:cNvPr id="3" name="円/楕円 2">
            <a:extLst>
              <a:ext uri="{FF2B5EF4-FFF2-40B4-BE49-F238E27FC236}">
                <a16:creationId xmlns:a16="http://schemas.microsoft.com/office/drawing/2014/main" id="{95C8C41A-D614-B9D3-B0F6-13A4A70D4337}"/>
              </a:ext>
            </a:extLst>
          </p:cNvPr>
          <p:cNvSpPr/>
          <p:nvPr/>
        </p:nvSpPr>
        <p:spPr>
          <a:xfrm>
            <a:off x="3399334" y="1767723"/>
            <a:ext cx="2345332" cy="2345332"/>
          </a:xfrm>
          <a:prstGeom prst="ellipse">
            <a:avLst/>
          </a:prstGeom>
          <a:solidFill>
            <a:srgbClr val="C00000">
              <a:alpha val="5411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円/楕円 3">
            <a:extLst>
              <a:ext uri="{FF2B5EF4-FFF2-40B4-BE49-F238E27FC236}">
                <a16:creationId xmlns:a16="http://schemas.microsoft.com/office/drawing/2014/main" id="{3861447D-CCA7-49FE-535B-01963B368D41}"/>
              </a:ext>
            </a:extLst>
          </p:cNvPr>
          <p:cNvSpPr/>
          <p:nvPr/>
        </p:nvSpPr>
        <p:spPr>
          <a:xfrm>
            <a:off x="2226668" y="3790804"/>
            <a:ext cx="2345332" cy="2345332"/>
          </a:xfrm>
          <a:prstGeom prst="ellipse">
            <a:avLst/>
          </a:prstGeom>
          <a:solidFill>
            <a:srgbClr val="0070C0">
              <a:alpha val="5411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a:extLst>
              <a:ext uri="{FF2B5EF4-FFF2-40B4-BE49-F238E27FC236}">
                <a16:creationId xmlns:a16="http://schemas.microsoft.com/office/drawing/2014/main" id="{D40B4D02-0BF5-03DA-CD32-29E82103D40D}"/>
              </a:ext>
            </a:extLst>
          </p:cNvPr>
          <p:cNvSpPr/>
          <p:nvPr/>
        </p:nvSpPr>
        <p:spPr>
          <a:xfrm>
            <a:off x="4572000" y="3790804"/>
            <a:ext cx="2345332" cy="2345332"/>
          </a:xfrm>
          <a:prstGeom prst="ellipse">
            <a:avLst/>
          </a:prstGeom>
          <a:solidFill>
            <a:srgbClr val="00B050">
              <a:alpha val="5411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E6475947-393C-28AC-BAA4-08DA48D973FD}"/>
              </a:ext>
            </a:extLst>
          </p:cNvPr>
          <p:cNvSpPr txBox="1"/>
          <p:nvPr/>
        </p:nvSpPr>
        <p:spPr>
          <a:xfrm>
            <a:off x="3956286" y="2173967"/>
            <a:ext cx="1231427" cy="1323439"/>
          </a:xfrm>
          <a:prstGeom prst="rect">
            <a:avLst/>
          </a:prstGeom>
          <a:noFill/>
        </p:spPr>
        <p:txBody>
          <a:bodyPr wrap="none" rtlCol="0">
            <a:spAutoFit/>
          </a:bodyPr>
          <a:lstStyle/>
          <a:p>
            <a:pPr algn="ctr"/>
            <a:r>
              <a:rPr kumimoji="1" lang="ja-JP" altLang="en-US" sz="8000" b="1">
                <a:solidFill>
                  <a:schemeClr val="bg1"/>
                </a:solidFill>
                <a:latin typeface="Toppan Bunkyu Midashi Mincho Ex" panose="02020900000000000000" pitchFamily="18" charset="-128"/>
                <a:ea typeface="Toppan Bunkyu Midashi Mincho Ex" panose="02020900000000000000" pitchFamily="18" charset="-128"/>
              </a:rPr>
              <a:t>真</a:t>
            </a:r>
          </a:p>
        </p:txBody>
      </p:sp>
      <p:sp>
        <p:nvSpPr>
          <p:cNvPr id="7" name="テキスト ボックス 6">
            <a:extLst>
              <a:ext uri="{FF2B5EF4-FFF2-40B4-BE49-F238E27FC236}">
                <a16:creationId xmlns:a16="http://schemas.microsoft.com/office/drawing/2014/main" id="{665F5E47-9A72-64DF-49CA-EE95AB8CB8D4}"/>
              </a:ext>
            </a:extLst>
          </p:cNvPr>
          <p:cNvSpPr txBox="1"/>
          <p:nvPr/>
        </p:nvSpPr>
        <p:spPr>
          <a:xfrm>
            <a:off x="5128953" y="4287790"/>
            <a:ext cx="1231426" cy="1323439"/>
          </a:xfrm>
          <a:prstGeom prst="rect">
            <a:avLst/>
          </a:prstGeom>
          <a:noFill/>
        </p:spPr>
        <p:txBody>
          <a:bodyPr wrap="none" rtlCol="0">
            <a:spAutoFit/>
          </a:bodyPr>
          <a:lstStyle/>
          <a:p>
            <a:pPr algn="ctr"/>
            <a:r>
              <a:rPr kumimoji="1" lang="ja-JP" altLang="en-US" sz="8000" b="1">
                <a:solidFill>
                  <a:schemeClr val="bg1"/>
                </a:solidFill>
                <a:latin typeface="Toppan Bunkyu Midashi Mincho Ex" panose="02020900000000000000" pitchFamily="18" charset="-128"/>
                <a:ea typeface="Toppan Bunkyu Midashi Mincho Ex" panose="02020900000000000000" pitchFamily="18" charset="-128"/>
              </a:rPr>
              <a:t>善</a:t>
            </a:r>
          </a:p>
        </p:txBody>
      </p:sp>
      <p:sp>
        <p:nvSpPr>
          <p:cNvPr id="8" name="テキスト ボックス 7">
            <a:extLst>
              <a:ext uri="{FF2B5EF4-FFF2-40B4-BE49-F238E27FC236}">
                <a16:creationId xmlns:a16="http://schemas.microsoft.com/office/drawing/2014/main" id="{AC382FD8-B36F-A9E1-AF66-62D768AD4207}"/>
              </a:ext>
            </a:extLst>
          </p:cNvPr>
          <p:cNvSpPr txBox="1"/>
          <p:nvPr/>
        </p:nvSpPr>
        <p:spPr>
          <a:xfrm>
            <a:off x="2783621" y="4287789"/>
            <a:ext cx="1231426" cy="1323439"/>
          </a:xfrm>
          <a:prstGeom prst="rect">
            <a:avLst/>
          </a:prstGeom>
          <a:noFill/>
        </p:spPr>
        <p:txBody>
          <a:bodyPr wrap="none" rtlCol="0">
            <a:spAutoFit/>
          </a:bodyPr>
          <a:lstStyle/>
          <a:p>
            <a:pPr algn="ctr"/>
            <a:r>
              <a:rPr kumimoji="1" lang="ja-JP" altLang="en-US" sz="8000" b="1">
                <a:solidFill>
                  <a:schemeClr val="bg1"/>
                </a:solidFill>
                <a:latin typeface="Toppan Bunkyu Midashi Mincho Ex" panose="02020900000000000000" pitchFamily="18" charset="-128"/>
                <a:ea typeface="Toppan Bunkyu Midashi Mincho Ex" panose="02020900000000000000" pitchFamily="18" charset="-128"/>
              </a:rPr>
              <a:t>美</a:t>
            </a:r>
          </a:p>
        </p:txBody>
      </p:sp>
      <p:cxnSp>
        <p:nvCxnSpPr>
          <p:cNvPr id="25" name="直線コネクタ 24">
            <a:extLst>
              <a:ext uri="{FF2B5EF4-FFF2-40B4-BE49-F238E27FC236}">
                <a16:creationId xmlns:a16="http://schemas.microsoft.com/office/drawing/2014/main" id="{136F9A45-8D15-FB8C-F614-D3C4947E7119}"/>
              </a:ext>
            </a:extLst>
          </p:cNvPr>
          <p:cNvCxnSpPr>
            <a:cxnSpLocks/>
          </p:cNvCxnSpPr>
          <p:nvPr/>
        </p:nvCxnSpPr>
        <p:spPr>
          <a:xfrm flipH="1">
            <a:off x="1158705" y="1520826"/>
            <a:ext cx="6100654" cy="3342939"/>
          </a:xfrm>
          <a:prstGeom prst="line">
            <a:avLst/>
          </a:prstGeom>
          <a:ln w="57150">
            <a:solidFill>
              <a:schemeClr val="accent6">
                <a:lumMod val="60000"/>
                <a:lumOff val="40000"/>
              </a:schemeClr>
            </a:solidFill>
            <a:prstDash val="sysDot"/>
          </a:ln>
        </p:spPr>
        <p:style>
          <a:lnRef idx="2">
            <a:schemeClr val="accent1"/>
          </a:lnRef>
          <a:fillRef idx="0">
            <a:schemeClr val="accent1"/>
          </a:fillRef>
          <a:effectRef idx="1">
            <a:schemeClr val="accent1"/>
          </a:effectRef>
          <a:fontRef idx="minor">
            <a:schemeClr val="tx1"/>
          </a:fontRef>
        </p:style>
      </p:cxnSp>
      <p:grpSp>
        <p:nvGrpSpPr>
          <p:cNvPr id="65" name="グループ化 64">
            <a:extLst>
              <a:ext uri="{FF2B5EF4-FFF2-40B4-BE49-F238E27FC236}">
                <a16:creationId xmlns:a16="http://schemas.microsoft.com/office/drawing/2014/main" id="{751B73BA-4C2F-6D66-E66E-775D1E715811}"/>
              </a:ext>
            </a:extLst>
          </p:cNvPr>
          <p:cNvGrpSpPr/>
          <p:nvPr/>
        </p:nvGrpSpPr>
        <p:grpSpPr>
          <a:xfrm>
            <a:off x="1563109" y="1520826"/>
            <a:ext cx="5696250" cy="4171564"/>
            <a:chOff x="1563109" y="1520826"/>
            <a:chExt cx="5696250" cy="4171564"/>
          </a:xfrm>
        </p:grpSpPr>
        <p:cxnSp>
          <p:nvCxnSpPr>
            <p:cNvPr id="30" name="直線コネクタ 29">
              <a:extLst>
                <a:ext uri="{FF2B5EF4-FFF2-40B4-BE49-F238E27FC236}">
                  <a16:creationId xmlns:a16="http://schemas.microsoft.com/office/drawing/2014/main" id="{9F48F26F-B81D-B404-E3EA-0A95001B096D}"/>
                </a:ext>
              </a:extLst>
            </p:cNvPr>
            <p:cNvCxnSpPr>
              <a:cxnSpLocks/>
            </p:cNvCxnSpPr>
            <p:nvPr/>
          </p:nvCxnSpPr>
          <p:spPr>
            <a:xfrm flipH="1">
              <a:off x="1999756" y="1520826"/>
              <a:ext cx="5259603" cy="4171564"/>
            </a:xfrm>
            <a:prstGeom prst="line">
              <a:avLst/>
            </a:prstGeom>
            <a:ln w="57150">
              <a:solidFill>
                <a:schemeClr val="accent6"/>
              </a:solidFill>
              <a:prstDash val="sysDot"/>
            </a:ln>
          </p:spPr>
          <p:style>
            <a:lnRef idx="2">
              <a:schemeClr val="accent1"/>
            </a:lnRef>
            <a:fillRef idx="0">
              <a:schemeClr val="accent1"/>
            </a:fillRef>
            <a:effectRef idx="1">
              <a:schemeClr val="accent1"/>
            </a:effectRef>
            <a:fontRef idx="minor">
              <a:schemeClr val="tx1"/>
            </a:fontRef>
          </p:style>
        </p:cxnSp>
        <p:sp>
          <p:nvSpPr>
            <p:cNvPr id="60" name="下矢印 59">
              <a:extLst>
                <a:ext uri="{FF2B5EF4-FFF2-40B4-BE49-F238E27FC236}">
                  <a16:creationId xmlns:a16="http://schemas.microsoft.com/office/drawing/2014/main" id="{1CEF879C-7306-3A14-5111-CD39BA66F5E4}"/>
                </a:ext>
              </a:extLst>
            </p:cNvPr>
            <p:cNvSpPr/>
            <p:nvPr/>
          </p:nvSpPr>
          <p:spPr>
            <a:xfrm rot="19257140">
              <a:off x="1563109" y="4706755"/>
              <a:ext cx="556953" cy="757767"/>
            </a:xfrm>
            <a:prstGeom prst="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6" name="グループ化 65">
            <a:extLst>
              <a:ext uri="{FF2B5EF4-FFF2-40B4-BE49-F238E27FC236}">
                <a16:creationId xmlns:a16="http://schemas.microsoft.com/office/drawing/2014/main" id="{072C4D73-DBC6-1888-C916-62108E2854BA}"/>
              </a:ext>
            </a:extLst>
          </p:cNvPr>
          <p:cNvGrpSpPr/>
          <p:nvPr/>
        </p:nvGrpSpPr>
        <p:grpSpPr>
          <a:xfrm>
            <a:off x="2258640" y="1520826"/>
            <a:ext cx="5000719" cy="4789232"/>
            <a:chOff x="2258640" y="1520826"/>
            <a:chExt cx="5000719" cy="4789232"/>
          </a:xfrm>
        </p:grpSpPr>
        <p:cxnSp>
          <p:nvCxnSpPr>
            <p:cNvPr id="33" name="直線コネクタ 32">
              <a:extLst>
                <a:ext uri="{FF2B5EF4-FFF2-40B4-BE49-F238E27FC236}">
                  <a16:creationId xmlns:a16="http://schemas.microsoft.com/office/drawing/2014/main" id="{2572B395-5C0F-DF10-B25E-23FF7E3B297A}"/>
                </a:ext>
              </a:extLst>
            </p:cNvPr>
            <p:cNvCxnSpPr>
              <a:cxnSpLocks/>
            </p:cNvCxnSpPr>
            <p:nvPr/>
          </p:nvCxnSpPr>
          <p:spPr>
            <a:xfrm flipH="1">
              <a:off x="2931664" y="1520826"/>
              <a:ext cx="4327695" cy="4789232"/>
            </a:xfrm>
            <a:prstGeom prst="line">
              <a:avLst/>
            </a:prstGeom>
            <a:ln w="57150">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62" name="下矢印 61">
              <a:extLst>
                <a:ext uri="{FF2B5EF4-FFF2-40B4-BE49-F238E27FC236}">
                  <a16:creationId xmlns:a16="http://schemas.microsoft.com/office/drawing/2014/main" id="{F80EA4FB-FDE7-7C3E-D07C-2D797A44CF08}"/>
                </a:ext>
              </a:extLst>
            </p:cNvPr>
            <p:cNvSpPr/>
            <p:nvPr/>
          </p:nvSpPr>
          <p:spPr>
            <a:xfrm rot="18823613">
              <a:off x="2359047" y="5466882"/>
              <a:ext cx="556953" cy="757767"/>
            </a:xfrm>
            <a:prstGeom prst="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67" name="図 66" descr="アイコン&#10;&#10;自動的に生成された説明">
            <a:extLst>
              <a:ext uri="{FF2B5EF4-FFF2-40B4-BE49-F238E27FC236}">
                <a16:creationId xmlns:a16="http://schemas.microsoft.com/office/drawing/2014/main" id="{43168AF9-A9BE-94F4-FFC9-4EC5E9B8DABF}"/>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7315785" y="4282055"/>
            <a:ext cx="1116240" cy="1269973"/>
          </a:xfrm>
          <a:prstGeom prst="rect">
            <a:avLst/>
          </a:prstGeom>
          <a:effectLst>
            <a:outerShdw blurRad="50800" dist="38100" dir="2700000" algn="tl" rotWithShape="0">
              <a:prstClr val="black">
                <a:alpha val="40000"/>
              </a:prstClr>
            </a:outerShdw>
          </a:effectLst>
        </p:spPr>
      </p:pic>
      <p:pic>
        <p:nvPicPr>
          <p:cNvPr id="68" name="図 67" descr="アイコン&#10;&#10;自動的に生成された説明">
            <a:extLst>
              <a:ext uri="{FF2B5EF4-FFF2-40B4-BE49-F238E27FC236}">
                <a16:creationId xmlns:a16="http://schemas.microsoft.com/office/drawing/2014/main" id="{B019F807-DCD8-5846-B519-81EE449DA261}"/>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074610" y="1302681"/>
            <a:ext cx="1118148" cy="126997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9918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wheel(1)">
                                      <p:cBhvr>
                                        <p:cTn id="12" dur="20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wipe(up)">
                                      <p:cBhvr>
                                        <p:cTn id="1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474801-4569-3A7E-CE94-907D78A18916}"/>
              </a:ext>
            </a:extLst>
          </p:cNvPr>
          <p:cNvSpPr>
            <a:spLocks noGrp="1"/>
          </p:cNvSpPr>
          <p:nvPr>
            <p:ph type="title"/>
          </p:nvPr>
        </p:nvSpPr>
        <p:spPr/>
        <p:txBody>
          <a:bodyPr/>
          <a:lstStyle/>
          <a:p>
            <a:r>
              <a:rPr kumimoji="1" lang="ja-JP" altLang="en-US"/>
              <a:t>参考：生成</a:t>
            </a:r>
            <a:r>
              <a:rPr kumimoji="1" lang="en-US" altLang="ja-JP" dirty="0"/>
              <a:t>AI</a:t>
            </a:r>
            <a:r>
              <a:rPr kumimoji="1" lang="ja-JP" altLang="en-US"/>
              <a:t>活用ガイド　</a:t>
            </a:r>
          </a:p>
        </p:txBody>
      </p:sp>
      <p:pic>
        <p:nvPicPr>
          <p:cNvPr id="6" name="図 5" descr="人, 屋内, 女性, 持つ が含まれている画像&#10;&#10;自動的に生成された説明">
            <a:hlinkClick r:id="rId2"/>
            <a:extLst>
              <a:ext uri="{FF2B5EF4-FFF2-40B4-BE49-F238E27FC236}">
                <a16:creationId xmlns:a16="http://schemas.microsoft.com/office/drawing/2014/main" id="{40015941-9DB9-4CC6-7A6F-D27CD670D5F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9419" y="1161192"/>
            <a:ext cx="3718674" cy="2194394"/>
          </a:xfrm>
          <a:prstGeom prst="rect">
            <a:avLst/>
          </a:prstGeom>
          <a:ln>
            <a:noFill/>
          </a:ln>
          <a:effectLst>
            <a:outerShdw blurRad="292100" dist="139700" dir="2700000" algn="tl" rotWithShape="0">
              <a:srgbClr val="333333">
                <a:alpha val="65000"/>
              </a:srgbClr>
            </a:outerShdw>
          </a:effectLst>
        </p:spPr>
      </p:pic>
      <p:pic>
        <p:nvPicPr>
          <p:cNvPr id="10" name="図 9" descr="人, 持つ, 女性, 手 が含まれている画像&#10;&#10;自動的に生成された説明">
            <a:hlinkClick r:id="rId4"/>
            <a:extLst>
              <a:ext uri="{FF2B5EF4-FFF2-40B4-BE49-F238E27FC236}">
                <a16:creationId xmlns:a16="http://schemas.microsoft.com/office/drawing/2014/main" id="{3FB40DED-06C1-E192-1AE0-4E29D3A1005C}"/>
              </a:ext>
            </a:extLst>
          </p:cNvPr>
          <p:cNvPicPr>
            <a:picLocks noChangeAspect="1"/>
          </p:cNvPicPr>
          <p:nvPr/>
        </p:nvPicPr>
        <p:blipFill>
          <a:blip r:embed="rId5"/>
          <a:stretch>
            <a:fillRect/>
          </a:stretch>
        </p:blipFill>
        <p:spPr>
          <a:xfrm>
            <a:off x="469417" y="3674177"/>
            <a:ext cx="3727585" cy="2194394"/>
          </a:xfrm>
          <a:prstGeom prst="rect">
            <a:avLst/>
          </a:prstGeom>
          <a:ln>
            <a:noFill/>
          </a:ln>
          <a:effectLst>
            <a:outerShdw blurRad="292100" dist="139700" dir="2700000" algn="tl" rotWithShape="0">
              <a:srgbClr val="333333">
                <a:alpha val="65000"/>
              </a:srgbClr>
            </a:outerShdw>
          </a:effectLst>
        </p:spPr>
      </p:pic>
      <p:pic>
        <p:nvPicPr>
          <p:cNvPr id="12" name="図 11" descr="テキスト&#10;&#10;自動的に生成された説明">
            <a:hlinkClick r:id="rId6"/>
            <a:extLst>
              <a:ext uri="{FF2B5EF4-FFF2-40B4-BE49-F238E27FC236}">
                <a16:creationId xmlns:a16="http://schemas.microsoft.com/office/drawing/2014/main" id="{6A20572D-6B57-7410-0813-D81BDCD4E64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55910" y="1161195"/>
            <a:ext cx="3421082" cy="2194393"/>
          </a:xfrm>
          <a:prstGeom prst="rect">
            <a:avLst/>
          </a:prstGeom>
          <a:ln>
            <a:noFill/>
          </a:ln>
          <a:effectLst>
            <a:outerShdw blurRad="292100" dist="139700" dir="2700000" algn="tl" rotWithShape="0">
              <a:srgbClr val="333333">
                <a:alpha val="65000"/>
              </a:srgbClr>
            </a:outerShdw>
          </a:effectLst>
        </p:spPr>
      </p:pic>
      <p:pic>
        <p:nvPicPr>
          <p:cNvPr id="14" name="図 13" descr="グラフィカル ユーザー インターフェイス が含まれている画像&#10;&#10;自動的に生成された説明">
            <a:hlinkClick r:id="rId8"/>
            <a:extLst>
              <a:ext uri="{FF2B5EF4-FFF2-40B4-BE49-F238E27FC236}">
                <a16:creationId xmlns:a16="http://schemas.microsoft.com/office/drawing/2014/main" id="{B818B55F-A914-9BAA-91C3-37FC19F11CF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55909" y="3674179"/>
            <a:ext cx="3421082" cy="2194392"/>
          </a:xfrm>
          <a:prstGeom prst="rect">
            <a:avLst/>
          </a:prstGeom>
          <a:ln>
            <a:noFill/>
          </a:ln>
          <a:effectLst>
            <a:outerShdw blurRad="292100" dist="139700" dir="2700000" algn="tl" rotWithShape="0">
              <a:srgbClr val="333333">
                <a:alpha val="65000"/>
              </a:srgbClr>
            </a:outerShdw>
          </a:effectLst>
        </p:spPr>
      </p:pic>
      <p:sp>
        <p:nvSpPr>
          <p:cNvPr id="15" name="テキスト ボックス 14">
            <a:extLst>
              <a:ext uri="{FF2B5EF4-FFF2-40B4-BE49-F238E27FC236}">
                <a16:creationId xmlns:a16="http://schemas.microsoft.com/office/drawing/2014/main" id="{99A17B0E-A001-6A47-7964-7A441AA64048}"/>
              </a:ext>
            </a:extLst>
          </p:cNvPr>
          <p:cNvSpPr txBox="1"/>
          <p:nvPr/>
        </p:nvSpPr>
        <p:spPr>
          <a:xfrm>
            <a:off x="1337781" y="6142789"/>
            <a:ext cx="6468437"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プレゼンテーションモードでクリックするとリンク先に飛ぶことができます。</a:t>
            </a:r>
          </a:p>
        </p:txBody>
      </p:sp>
    </p:spTree>
    <p:extLst>
      <p:ext uri="{BB962C8B-B14F-4D97-AF65-F5344CB8AC3E}">
        <p14:creationId xmlns:p14="http://schemas.microsoft.com/office/powerpoint/2010/main" val="16748252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メイリオ" panose="020B0604030504040204" pitchFamily="50" charset="-128"/>
                <a:ea typeface="メイリオ" panose="020B0604030504040204" pitchFamily="50" charset="-128"/>
                <a:cs typeface="Arial" pitchFamily="34" charset="0"/>
              </a:rPr>
              <a:t>データサイエンス</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8274564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5B8BF61A-1BA4-924E-92AD-D3F775E6B875}"/>
              </a:ext>
            </a:extLst>
          </p:cNvPr>
          <p:cNvGrpSpPr/>
          <p:nvPr/>
        </p:nvGrpSpPr>
        <p:grpSpPr>
          <a:xfrm>
            <a:off x="4169056" y="1137308"/>
            <a:ext cx="4229250" cy="4950686"/>
            <a:chOff x="4169056" y="1137308"/>
            <a:chExt cx="4229250" cy="4950686"/>
          </a:xfrm>
        </p:grpSpPr>
        <p:sp>
          <p:nvSpPr>
            <p:cNvPr id="28" name="環状矢印 27">
              <a:extLst>
                <a:ext uri="{FF2B5EF4-FFF2-40B4-BE49-F238E27FC236}">
                  <a16:creationId xmlns:a16="http://schemas.microsoft.com/office/drawing/2014/main" id="{8EB9545E-2D4B-1540-8AF2-17EF5CB96C40}"/>
                </a:ext>
              </a:extLst>
            </p:cNvPr>
            <p:cNvSpPr/>
            <p:nvPr/>
          </p:nvSpPr>
          <p:spPr>
            <a:xfrm rot="18943027">
              <a:off x="6044132" y="2217309"/>
              <a:ext cx="1845494" cy="1845494"/>
            </a:xfrm>
            <a:prstGeom prst="circularArrow">
              <a:avLst>
                <a:gd name="adj1" fmla="val 12500"/>
                <a:gd name="adj2" fmla="val 1142319"/>
                <a:gd name="adj3" fmla="val 20457681"/>
                <a:gd name="adj4" fmla="val 88668"/>
                <a:gd name="adj5" fmla="val 12500"/>
              </a:avLst>
            </a:prstGeom>
            <a:solidFill>
              <a:schemeClr val="accent3">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環状矢印 18">
              <a:extLst>
                <a:ext uri="{FF2B5EF4-FFF2-40B4-BE49-F238E27FC236}">
                  <a16:creationId xmlns:a16="http://schemas.microsoft.com/office/drawing/2014/main" id="{3EA49940-B5FB-EE43-998E-017B61E3987C}"/>
                </a:ext>
              </a:extLst>
            </p:cNvPr>
            <p:cNvSpPr/>
            <p:nvPr/>
          </p:nvSpPr>
          <p:spPr>
            <a:xfrm rot="18802498">
              <a:off x="4169056" y="1522655"/>
              <a:ext cx="3265714" cy="3265714"/>
            </a:xfrm>
            <a:prstGeom prst="circularArrow">
              <a:avLst>
                <a:gd name="adj1" fmla="val 12500"/>
                <a:gd name="adj2" fmla="val 1142319"/>
                <a:gd name="adj3" fmla="val 20457681"/>
                <a:gd name="adj4" fmla="val 14562247"/>
                <a:gd name="adj5" fmla="val 125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環状矢印 22">
              <a:extLst>
                <a:ext uri="{FF2B5EF4-FFF2-40B4-BE49-F238E27FC236}">
                  <a16:creationId xmlns:a16="http://schemas.microsoft.com/office/drawing/2014/main" id="{21C77830-1480-0F46-AABF-01537308B7C7}"/>
                </a:ext>
              </a:extLst>
            </p:cNvPr>
            <p:cNvSpPr/>
            <p:nvPr/>
          </p:nvSpPr>
          <p:spPr>
            <a:xfrm rot="2797502" flipV="1">
              <a:off x="4169056" y="1489942"/>
              <a:ext cx="3265714" cy="3265714"/>
            </a:xfrm>
            <a:prstGeom prst="circularArrow">
              <a:avLst>
                <a:gd name="adj1" fmla="val 12500"/>
                <a:gd name="adj2" fmla="val 1142319"/>
                <a:gd name="adj3" fmla="val 20457681"/>
                <a:gd name="adj4" fmla="val 14562247"/>
                <a:gd name="adj5" fmla="val 125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127C865A-4908-1B49-BC4D-64D7D68A5AB7}"/>
                </a:ext>
              </a:extLst>
            </p:cNvPr>
            <p:cNvSpPr txBox="1"/>
            <p:nvPr/>
          </p:nvSpPr>
          <p:spPr>
            <a:xfrm>
              <a:off x="5443651" y="3606459"/>
              <a:ext cx="2954655" cy="400110"/>
            </a:xfrm>
            <a:prstGeom prst="rect">
              <a:avLst/>
            </a:prstGeom>
            <a:noFill/>
          </p:spPr>
          <p:txBody>
            <a:bodyPr wrap="none" rtlCol="0">
              <a:spAutoFit/>
            </a:bodyPr>
            <a:lstStyle/>
            <a:p>
              <a:r>
                <a:rPr kumimoji="1" lang="ja-JP" altLang="en-US" sz="2000" b="1">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戦略</a:t>
              </a:r>
              <a:r>
                <a:rPr kumimoji="1" lang="ja-JP" altLang="en-US" sz="16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を俊敏に変化させ続ける</a:t>
              </a:r>
            </a:p>
          </p:txBody>
        </p:sp>
        <p:sp>
          <p:nvSpPr>
            <p:cNvPr id="25" name="テキスト ボックス 24">
              <a:extLst>
                <a:ext uri="{FF2B5EF4-FFF2-40B4-BE49-F238E27FC236}">
                  <a16:creationId xmlns:a16="http://schemas.microsoft.com/office/drawing/2014/main" id="{3E8E9BA8-19DE-5141-814C-F931C32F2F1A}"/>
                </a:ext>
              </a:extLst>
            </p:cNvPr>
            <p:cNvSpPr txBox="1"/>
            <p:nvPr/>
          </p:nvSpPr>
          <p:spPr>
            <a:xfrm>
              <a:off x="5443651" y="2348844"/>
              <a:ext cx="2954655" cy="400110"/>
            </a:xfrm>
            <a:prstGeom prst="rect">
              <a:avLst/>
            </a:prstGeom>
            <a:noFill/>
          </p:spPr>
          <p:txBody>
            <a:bodyPr wrap="none" rtlCol="0">
              <a:spAutoFit/>
            </a:bodyPr>
            <a:lstStyle/>
            <a:p>
              <a:r>
                <a:rPr kumimoji="1" lang="ja-JP" altLang="en-US" sz="2000" b="1">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戦術</a:t>
              </a:r>
              <a:r>
                <a:rPr kumimoji="1" lang="ja-JP" altLang="en-US" sz="16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の最適化を維持し続ける</a:t>
              </a:r>
            </a:p>
          </p:txBody>
        </p:sp>
        <p:sp>
          <p:nvSpPr>
            <p:cNvPr id="26" name="テキスト ボックス 25">
              <a:extLst>
                <a:ext uri="{FF2B5EF4-FFF2-40B4-BE49-F238E27FC236}">
                  <a16:creationId xmlns:a16="http://schemas.microsoft.com/office/drawing/2014/main" id="{5496DE7F-8541-E042-971E-9F31919A3AC5}"/>
                </a:ext>
              </a:extLst>
            </p:cNvPr>
            <p:cNvSpPr txBox="1"/>
            <p:nvPr/>
          </p:nvSpPr>
          <p:spPr>
            <a:xfrm>
              <a:off x="4828098" y="2947654"/>
              <a:ext cx="3570208" cy="461665"/>
            </a:xfrm>
            <a:prstGeom prst="rect">
              <a:avLst/>
            </a:prstGeom>
            <a:noFill/>
          </p:spPr>
          <p:txBody>
            <a:bodyPr wrap="none" rtlCol="0">
              <a:spAutoFit/>
            </a:bodyPr>
            <a:lstStyle/>
            <a:p>
              <a:pPr algn="r"/>
              <a:r>
                <a:rPr kumimoji="1" lang="ja-JP" altLang="en-US" sz="2400" b="1">
                  <a:solidFill>
                    <a:srgbClr val="7030A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事業の存続と企業の成長</a:t>
              </a:r>
            </a:p>
          </p:txBody>
        </p:sp>
        <p:sp>
          <p:nvSpPr>
            <p:cNvPr id="21" name="テキスト ボックス 20">
              <a:extLst>
                <a:ext uri="{FF2B5EF4-FFF2-40B4-BE49-F238E27FC236}">
                  <a16:creationId xmlns:a16="http://schemas.microsoft.com/office/drawing/2014/main" id="{C7785863-9698-4349-94A2-D7CCC497C397}"/>
                </a:ext>
              </a:extLst>
            </p:cNvPr>
            <p:cNvSpPr txBox="1"/>
            <p:nvPr/>
          </p:nvSpPr>
          <p:spPr>
            <a:xfrm>
              <a:off x="4245286" y="1369346"/>
              <a:ext cx="2492990" cy="369332"/>
            </a:xfrm>
            <a:prstGeom prst="rect">
              <a:avLst/>
            </a:prstGeom>
            <a:noFill/>
          </p:spPr>
          <p:txBody>
            <a:bodyPr wrap="none" rtlCol="0">
              <a:spAutoFit/>
            </a:bodyPr>
            <a:lstStyle/>
            <a:p>
              <a:r>
                <a:rPr kumimoji="1" lang="ja-JP" altLang="en-US">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業務の自動化／自律化</a:t>
              </a:r>
            </a:p>
          </p:txBody>
        </p:sp>
        <p:sp>
          <p:nvSpPr>
            <p:cNvPr id="22" name="テキスト ボックス 21">
              <a:extLst>
                <a:ext uri="{FF2B5EF4-FFF2-40B4-BE49-F238E27FC236}">
                  <a16:creationId xmlns:a16="http://schemas.microsoft.com/office/drawing/2014/main" id="{DE853CE4-BBD8-1947-B762-19C4863B1C99}"/>
                </a:ext>
              </a:extLst>
            </p:cNvPr>
            <p:cNvSpPr txBox="1"/>
            <p:nvPr/>
          </p:nvSpPr>
          <p:spPr>
            <a:xfrm>
              <a:off x="4245286" y="4600512"/>
              <a:ext cx="2031325" cy="369332"/>
            </a:xfrm>
            <a:prstGeom prst="rect">
              <a:avLst/>
            </a:prstGeom>
            <a:noFill/>
          </p:spPr>
          <p:txBody>
            <a:bodyPr wrap="none" rtlCol="0">
              <a:spAutoFit/>
            </a:bodyPr>
            <a:lstStyle/>
            <a:p>
              <a:r>
                <a:rPr kumimoji="1" lang="ja-JP" altLang="en-US">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示唆と洞察の提供</a:t>
              </a:r>
            </a:p>
          </p:txBody>
        </p:sp>
        <p:sp>
          <p:nvSpPr>
            <p:cNvPr id="32" name="ホームベース 31">
              <a:extLst>
                <a:ext uri="{FF2B5EF4-FFF2-40B4-BE49-F238E27FC236}">
                  <a16:creationId xmlns:a16="http://schemas.microsoft.com/office/drawing/2014/main" id="{552335CC-0E14-AC4C-9884-6B33A138FECF}"/>
                </a:ext>
              </a:extLst>
            </p:cNvPr>
            <p:cNvSpPr/>
            <p:nvPr/>
          </p:nvSpPr>
          <p:spPr>
            <a:xfrm>
              <a:off x="4335236" y="5307579"/>
              <a:ext cx="4063070" cy="78041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1E886DBB-CC1B-BC43-B833-2AC8AE7F491A}"/>
                </a:ext>
              </a:extLst>
            </p:cNvPr>
            <p:cNvSpPr txBox="1"/>
            <p:nvPr/>
          </p:nvSpPr>
          <p:spPr>
            <a:xfrm>
              <a:off x="4889443" y="5398363"/>
              <a:ext cx="2954655" cy="646331"/>
            </a:xfrm>
            <a:prstGeom prst="rect">
              <a:avLst/>
            </a:prstGeom>
            <a:noFill/>
          </p:spPr>
          <p:txBody>
            <a:bodyPr wrap="none" rtlCol="0">
              <a:spAutoFit/>
            </a:bodyPr>
            <a:lstStyle/>
            <a:p>
              <a:r>
                <a:rPr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圧倒的なスピードの獲得</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イノベーションの繰り返し</a:t>
              </a:r>
            </a:p>
          </p:txBody>
        </p:sp>
        <p:pic>
          <p:nvPicPr>
            <p:cNvPr id="8" name="図 7">
              <a:extLst>
                <a:ext uri="{FF2B5EF4-FFF2-40B4-BE49-F238E27FC236}">
                  <a16:creationId xmlns:a16="http://schemas.microsoft.com/office/drawing/2014/main" id="{582D6C93-00FB-B748-9A4E-0FD3DA4E612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901387" y="3891334"/>
              <a:ext cx="1149178" cy="1149178"/>
            </a:xfrm>
            <a:prstGeom prst="rect">
              <a:avLst/>
            </a:prstGeom>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A97B32DA-0BC0-254E-8739-8603CBCD16F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953388" y="1137308"/>
              <a:ext cx="1018672" cy="1018672"/>
            </a:xfrm>
            <a:prstGeom prst="rect">
              <a:avLst/>
            </a:prstGeom>
            <a:effectLst>
              <a:outerShdw blurRad="50800" dist="38100" dir="2700000" algn="tl" rotWithShape="0">
                <a:prstClr val="black">
                  <a:alpha val="40000"/>
                </a:prstClr>
              </a:outerShdw>
            </a:effectLst>
          </p:spPr>
        </p:pic>
      </p:grpSp>
      <p:sp>
        <p:nvSpPr>
          <p:cNvPr id="5" name="タイトル 4">
            <a:extLst>
              <a:ext uri="{FF2B5EF4-FFF2-40B4-BE49-F238E27FC236}">
                <a16:creationId xmlns:a16="http://schemas.microsoft.com/office/drawing/2014/main" id="{112ADAC8-DA74-2844-939A-4D5A68743A22}"/>
              </a:ext>
            </a:extLst>
          </p:cNvPr>
          <p:cNvSpPr>
            <a:spLocks noGrp="1"/>
          </p:cNvSpPr>
          <p:nvPr>
            <p:ph type="title"/>
          </p:nvPr>
        </p:nvSpPr>
        <p:spPr/>
        <p:txBody>
          <a:bodyPr/>
          <a:lstStyle/>
          <a:p>
            <a:r>
              <a:rPr lang="ja-JP" altLang="en-US"/>
              <a:t>デジタル</a:t>
            </a:r>
            <a:r>
              <a:rPr lang="en-US" altLang="ja-JP" dirty="0"/>
              <a:t>×</a:t>
            </a:r>
            <a:r>
              <a:rPr lang="ja-JP" altLang="en-US"/>
              <a:t>データ</a:t>
            </a:r>
            <a:r>
              <a:rPr lang="en-US" altLang="ja-JP" dirty="0"/>
              <a:t>×AI</a:t>
            </a:r>
            <a:r>
              <a:rPr lang="ja-JP" altLang="en-US"/>
              <a:t>　が支える存続と成長のプロセス</a:t>
            </a:r>
          </a:p>
        </p:txBody>
      </p:sp>
      <p:sp>
        <p:nvSpPr>
          <p:cNvPr id="7" name="環状矢印 6">
            <a:extLst>
              <a:ext uri="{FF2B5EF4-FFF2-40B4-BE49-F238E27FC236}">
                <a16:creationId xmlns:a16="http://schemas.microsoft.com/office/drawing/2014/main" id="{21673247-D25C-654E-8A96-F0F4ADEA0FA3}"/>
              </a:ext>
            </a:extLst>
          </p:cNvPr>
          <p:cNvSpPr/>
          <p:nvPr/>
        </p:nvSpPr>
        <p:spPr>
          <a:xfrm rot="21083656">
            <a:off x="1159332" y="1510394"/>
            <a:ext cx="3265714" cy="3265714"/>
          </a:xfrm>
          <a:prstGeom prst="circularArrow">
            <a:avLst>
              <a:gd name="adj1" fmla="val 12500"/>
              <a:gd name="adj2" fmla="val 1142319"/>
              <a:gd name="adj3" fmla="val 20457681"/>
              <a:gd name="adj4" fmla="val 15637209"/>
              <a:gd name="adj5" fmla="val 125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環状矢印 13">
            <a:extLst>
              <a:ext uri="{FF2B5EF4-FFF2-40B4-BE49-F238E27FC236}">
                <a16:creationId xmlns:a16="http://schemas.microsoft.com/office/drawing/2014/main" id="{A25B8090-7771-BC41-8CAD-4DF7FA350D28}"/>
              </a:ext>
            </a:extLst>
          </p:cNvPr>
          <p:cNvSpPr/>
          <p:nvPr/>
        </p:nvSpPr>
        <p:spPr>
          <a:xfrm rot="6818294">
            <a:off x="1174264" y="1510393"/>
            <a:ext cx="3265714" cy="3265714"/>
          </a:xfrm>
          <a:prstGeom prst="circularArrow">
            <a:avLst>
              <a:gd name="adj1" fmla="val 12500"/>
              <a:gd name="adj2" fmla="val 1142319"/>
              <a:gd name="adj3" fmla="val 20457681"/>
              <a:gd name="adj4" fmla="val 15637209"/>
              <a:gd name="adj5" fmla="val 125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環状矢印 14">
            <a:extLst>
              <a:ext uri="{FF2B5EF4-FFF2-40B4-BE49-F238E27FC236}">
                <a16:creationId xmlns:a16="http://schemas.microsoft.com/office/drawing/2014/main" id="{4024D92E-733C-F643-B1DF-89399CC126B9}"/>
              </a:ext>
            </a:extLst>
          </p:cNvPr>
          <p:cNvSpPr/>
          <p:nvPr/>
        </p:nvSpPr>
        <p:spPr>
          <a:xfrm rot="13968152">
            <a:off x="1174265" y="1510393"/>
            <a:ext cx="3265714" cy="3265714"/>
          </a:xfrm>
          <a:prstGeom prst="circularArrow">
            <a:avLst>
              <a:gd name="adj1" fmla="val 12500"/>
              <a:gd name="adj2" fmla="val 1142319"/>
              <a:gd name="adj3" fmla="val 20457681"/>
              <a:gd name="adj4" fmla="val 15637209"/>
              <a:gd name="adj5" fmla="val 125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5C9AE4F2-CC41-654A-9CE2-C5F9586E998F}"/>
              </a:ext>
            </a:extLst>
          </p:cNvPr>
          <p:cNvSpPr txBox="1"/>
          <p:nvPr/>
        </p:nvSpPr>
        <p:spPr>
          <a:xfrm>
            <a:off x="933384" y="1649971"/>
            <a:ext cx="1415773" cy="584775"/>
          </a:xfrm>
          <a:prstGeom prst="rect">
            <a:avLst/>
          </a:prstGeom>
          <a:noFill/>
        </p:spPr>
        <p:txBody>
          <a:bodyPr wrap="none" rtlCol="0">
            <a:spAutoFit/>
          </a:bodyPr>
          <a:lstStyle/>
          <a:p>
            <a:pPr algn="ctr"/>
            <a:r>
              <a:rPr kumimoji="1" lang="ja-JP" altLang="en-US" sz="3200" b="1">
                <a:solidFill>
                  <a:srgbClr val="00206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a:t>
            </a:r>
          </a:p>
        </p:txBody>
      </p:sp>
      <p:sp>
        <p:nvSpPr>
          <p:cNvPr id="18" name="テキスト ボックス 17">
            <a:extLst>
              <a:ext uri="{FF2B5EF4-FFF2-40B4-BE49-F238E27FC236}">
                <a16:creationId xmlns:a16="http://schemas.microsoft.com/office/drawing/2014/main" id="{6DB8CD3C-323A-C54D-8BF9-4E94AD3002F8}"/>
              </a:ext>
            </a:extLst>
          </p:cNvPr>
          <p:cNvSpPr txBox="1"/>
          <p:nvPr/>
        </p:nvSpPr>
        <p:spPr>
          <a:xfrm>
            <a:off x="523016" y="4193527"/>
            <a:ext cx="1826141" cy="584775"/>
          </a:xfrm>
          <a:prstGeom prst="rect">
            <a:avLst/>
          </a:prstGeom>
          <a:noFill/>
        </p:spPr>
        <p:txBody>
          <a:bodyPr wrap="none" rtlCol="0">
            <a:spAutoFit/>
          </a:bodyPr>
          <a:lstStyle/>
          <a:p>
            <a:pPr algn="ctr"/>
            <a:r>
              <a:rPr kumimoji="1" lang="ja-JP" altLang="en-US" sz="3200" b="1">
                <a:solidFill>
                  <a:srgbClr val="00206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a:t>
            </a:r>
          </a:p>
        </p:txBody>
      </p:sp>
      <p:sp>
        <p:nvSpPr>
          <p:cNvPr id="29" name="テキスト ボックス 28">
            <a:extLst>
              <a:ext uri="{FF2B5EF4-FFF2-40B4-BE49-F238E27FC236}">
                <a16:creationId xmlns:a16="http://schemas.microsoft.com/office/drawing/2014/main" id="{86C66831-457E-8442-8C6E-2CF16C440EA7}"/>
              </a:ext>
            </a:extLst>
          </p:cNvPr>
          <p:cNvSpPr txBox="1"/>
          <p:nvPr/>
        </p:nvSpPr>
        <p:spPr>
          <a:xfrm>
            <a:off x="536771" y="4639802"/>
            <a:ext cx="1107996" cy="276999"/>
          </a:xfrm>
          <a:prstGeom prst="rect">
            <a:avLst/>
          </a:prstGeom>
          <a:noFill/>
        </p:spPr>
        <p:txBody>
          <a:bodyPr wrap="none" rtlCol="0">
            <a:spAutoFit/>
          </a:bodyPr>
          <a:lstStyle/>
          <a:p>
            <a:r>
              <a:rPr kumimoji="1" lang="ja-JP" altLang="en-US" sz="1200">
                <a:solidFill>
                  <a:srgbClr val="002060"/>
                </a:solidFill>
                <a:latin typeface="Meiryo" panose="020B0604030504040204" pitchFamily="34" charset="-128"/>
                <a:ea typeface="Meiryo" panose="020B0604030504040204" pitchFamily="34" charset="-128"/>
              </a:rPr>
              <a:t>金鉱石を採掘</a:t>
            </a:r>
          </a:p>
        </p:txBody>
      </p:sp>
      <p:sp>
        <p:nvSpPr>
          <p:cNvPr id="30" name="テキスト ボックス 29">
            <a:extLst>
              <a:ext uri="{FF2B5EF4-FFF2-40B4-BE49-F238E27FC236}">
                <a16:creationId xmlns:a16="http://schemas.microsoft.com/office/drawing/2014/main" id="{298B8776-4221-2343-8697-9CBA1BAA51EB}"/>
              </a:ext>
            </a:extLst>
          </p:cNvPr>
          <p:cNvSpPr txBox="1"/>
          <p:nvPr/>
        </p:nvSpPr>
        <p:spPr>
          <a:xfrm>
            <a:off x="929906" y="1420209"/>
            <a:ext cx="646331" cy="276999"/>
          </a:xfrm>
          <a:prstGeom prst="rect">
            <a:avLst/>
          </a:prstGeom>
          <a:noFill/>
        </p:spPr>
        <p:txBody>
          <a:bodyPr wrap="none" rtlCol="0">
            <a:spAutoFit/>
          </a:bodyPr>
          <a:lstStyle/>
          <a:p>
            <a:r>
              <a:rPr kumimoji="1" lang="ja-JP" altLang="en-US" sz="1200">
                <a:solidFill>
                  <a:srgbClr val="002060"/>
                </a:solidFill>
                <a:latin typeface="Meiryo" panose="020B0604030504040204" pitchFamily="34" charset="-128"/>
                <a:ea typeface="Meiryo" panose="020B0604030504040204" pitchFamily="34" charset="-128"/>
              </a:rPr>
              <a:t>金鉱石</a:t>
            </a:r>
          </a:p>
        </p:txBody>
      </p:sp>
      <p:sp>
        <p:nvSpPr>
          <p:cNvPr id="33" name="ホームベース 32">
            <a:extLst>
              <a:ext uri="{FF2B5EF4-FFF2-40B4-BE49-F238E27FC236}">
                <a16:creationId xmlns:a16="http://schemas.microsoft.com/office/drawing/2014/main" id="{05467D54-E219-3B41-96F8-829C1A0ADA71}"/>
              </a:ext>
            </a:extLst>
          </p:cNvPr>
          <p:cNvSpPr/>
          <p:nvPr/>
        </p:nvSpPr>
        <p:spPr>
          <a:xfrm>
            <a:off x="775586" y="5311763"/>
            <a:ext cx="4063070" cy="78041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a:extLst>
              <a:ext uri="{FF2B5EF4-FFF2-40B4-BE49-F238E27FC236}">
                <a16:creationId xmlns:a16="http://schemas.microsoft.com/office/drawing/2014/main" id="{6474CB22-561F-284C-9F1A-EB0D2181D35F}"/>
              </a:ext>
            </a:extLst>
          </p:cNvPr>
          <p:cNvSpPr txBox="1"/>
          <p:nvPr/>
        </p:nvSpPr>
        <p:spPr>
          <a:xfrm>
            <a:off x="1569870" y="5424165"/>
            <a:ext cx="2031325" cy="646331"/>
          </a:xfrm>
          <a:prstGeom prst="rect">
            <a:avLst/>
          </a:prstGeom>
          <a:noFill/>
        </p:spPr>
        <p:txBody>
          <a:bodyPr wrap="none" rtlCol="0">
            <a:spAutoFit/>
          </a:bodyPr>
          <a:lstStyle/>
          <a:p>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迅速な事実の把握</a:t>
            </a:r>
            <a:endPar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的確な未来の予測</a:t>
            </a:r>
          </a:p>
        </p:txBody>
      </p:sp>
      <p:grpSp>
        <p:nvGrpSpPr>
          <p:cNvPr id="13" name="グループ化 12">
            <a:extLst>
              <a:ext uri="{FF2B5EF4-FFF2-40B4-BE49-F238E27FC236}">
                <a16:creationId xmlns:a16="http://schemas.microsoft.com/office/drawing/2014/main" id="{716443CC-3F42-FD4A-B5BC-70B42CCD3D66}"/>
              </a:ext>
            </a:extLst>
          </p:cNvPr>
          <p:cNvGrpSpPr/>
          <p:nvPr/>
        </p:nvGrpSpPr>
        <p:grpSpPr>
          <a:xfrm>
            <a:off x="2740526" y="2567885"/>
            <a:ext cx="1962795" cy="924295"/>
            <a:chOff x="2740526" y="2567885"/>
            <a:chExt cx="1962795" cy="924295"/>
          </a:xfrm>
        </p:grpSpPr>
        <p:sp>
          <p:nvSpPr>
            <p:cNvPr id="17" name="テキスト ボックス 16">
              <a:extLst>
                <a:ext uri="{FF2B5EF4-FFF2-40B4-BE49-F238E27FC236}">
                  <a16:creationId xmlns:a16="http://schemas.microsoft.com/office/drawing/2014/main" id="{6F1122E2-6B12-5643-903B-B9946275C203}"/>
                </a:ext>
              </a:extLst>
            </p:cNvPr>
            <p:cNvSpPr txBox="1"/>
            <p:nvPr/>
          </p:nvSpPr>
          <p:spPr>
            <a:xfrm>
              <a:off x="4005694" y="2907405"/>
              <a:ext cx="697627" cy="584775"/>
            </a:xfrm>
            <a:prstGeom prst="rect">
              <a:avLst/>
            </a:prstGeom>
            <a:noFill/>
          </p:spPr>
          <p:txBody>
            <a:bodyPr wrap="none" rtlCol="0">
              <a:spAutoFit/>
            </a:bodyPr>
            <a:lstStyle/>
            <a:p>
              <a:pPr algn="ctr"/>
              <a:r>
                <a:rPr kumimoji="1" lang="en-US" altLang="ja-JP" sz="3200" b="1"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endParaRPr kumimoji="1" lang="ja-JP" altLang="en-US" sz="32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7EBB40CF-7B95-8749-9C56-03692FBFBF68}"/>
                </a:ext>
              </a:extLst>
            </p:cNvPr>
            <p:cNvSpPr txBox="1"/>
            <p:nvPr/>
          </p:nvSpPr>
          <p:spPr>
            <a:xfrm>
              <a:off x="3021663" y="2945562"/>
              <a:ext cx="1107996" cy="461665"/>
            </a:xfrm>
            <a:prstGeom prst="rect">
              <a:avLst/>
            </a:prstGeom>
            <a:noFill/>
          </p:spPr>
          <p:txBody>
            <a:bodyPr wrap="none" rtlCol="0">
              <a:spAutoFit/>
            </a:bodyPr>
            <a:lstStyle/>
            <a:p>
              <a:pPr algn="r"/>
              <a:r>
                <a:rPr kumimoji="1" lang="ja-JP" altLang="en-US" sz="1200">
                  <a:solidFill>
                    <a:schemeClr val="accent6">
                      <a:lumMod val="75000"/>
                    </a:schemeClr>
                  </a:solidFill>
                  <a:latin typeface="Meiryo" panose="020B0604030504040204" pitchFamily="34" charset="-128"/>
                  <a:ea typeface="Meiryo" panose="020B0604030504040204" pitchFamily="34" charset="-128"/>
                </a:rPr>
                <a:t>精錬して</a:t>
              </a:r>
              <a:endParaRPr lang="en-US" altLang="ja-JP" sz="1200" dirty="0">
                <a:solidFill>
                  <a:schemeClr val="accent6">
                    <a:lumMod val="75000"/>
                  </a:schemeClr>
                </a:solidFill>
                <a:latin typeface="Meiryo" panose="020B0604030504040204" pitchFamily="34" charset="-128"/>
                <a:ea typeface="Meiryo" panose="020B0604030504040204" pitchFamily="34" charset="-128"/>
              </a:endParaRPr>
            </a:p>
            <a:p>
              <a:pPr algn="r"/>
              <a:r>
                <a:rPr kumimoji="1" lang="ja-JP" altLang="en-US" sz="1200">
                  <a:solidFill>
                    <a:schemeClr val="accent6">
                      <a:lumMod val="75000"/>
                    </a:schemeClr>
                  </a:solidFill>
                  <a:latin typeface="Meiryo" panose="020B0604030504040204" pitchFamily="34" charset="-128"/>
                  <a:ea typeface="Meiryo" panose="020B0604030504040204" pitchFamily="34" charset="-128"/>
                </a:rPr>
                <a:t>金を取り出す</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p:txBody>
        </p:sp>
        <p:pic>
          <p:nvPicPr>
            <p:cNvPr id="2" name="図 1">
              <a:extLst>
                <a:ext uri="{FF2B5EF4-FFF2-40B4-BE49-F238E27FC236}">
                  <a16:creationId xmlns:a16="http://schemas.microsoft.com/office/drawing/2014/main" id="{93FFEC80-E645-D141-9EE5-D7E5C4FAD9AE}"/>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40526" y="2567885"/>
              <a:ext cx="751170" cy="751170"/>
            </a:xfrm>
            <a:prstGeom prst="rect">
              <a:avLst/>
            </a:prstGeom>
            <a:effectLst>
              <a:outerShdw blurRad="50800" dist="38100" dir="2700000" algn="tl" rotWithShape="0">
                <a:prstClr val="black">
                  <a:alpha val="40000"/>
                </a:prstClr>
              </a:outerShdw>
            </a:effectLst>
          </p:spPr>
        </p:pic>
      </p:grpSp>
      <p:pic>
        <p:nvPicPr>
          <p:cNvPr id="3" name="図 2">
            <a:extLst>
              <a:ext uri="{FF2B5EF4-FFF2-40B4-BE49-F238E27FC236}">
                <a16:creationId xmlns:a16="http://schemas.microsoft.com/office/drawing/2014/main" id="{06B9C6B6-BB1B-104E-B5B4-7DDB6F93AB76}"/>
              </a:ext>
            </a:extLst>
          </p:cNvPr>
          <p:cNvPicPr>
            <a:picLocks noChangeAspect="1"/>
          </p:cNvPicPr>
          <p:nvPr/>
        </p:nvPicPr>
        <p:blipFill>
          <a:blip r:embed="rId6" cstate="print">
            <a:grayscl/>
            <a:extLst>
              <a:ext uri="{28A0092B-C50C-407E-A947-70E740481C1C}">
                <a14:useLocalDpi xmlns:a14="http://schemas.microsoft.com/office/drawing/2010/main"/>
              </a:ext>
            </a:extLst>
          </a:blip>
          <a:stretch>
            <a:fillRect/>
          </a:stretch>
        </p:blipFill>
        <p:spPr>
          <a:xfrm>
            <a:off x="656557" y="2894909"/>
            <a:ext cx="864174" cy="514184"/>
          </a:xfrm>
          <a:prstGeom prst="rect">
            <a:avLst/>
          </a:prstGeom>
          <a:effectLst>
            <a:outerShdw blurRad="50800" dist="38100" dir="2700000" algn="tl" rotWithShape="0">
              <a:prstClr val="black">
                <a:alpha val="40000"/>
              </a:prstClr>
            </a:outerShdw>
          </a:effectLst>
        </p:spPr>
      </p:pic>
      <p:grpSp>
        <p:nvGrpSpPr>
          <p:cNvPr id="12" name="グループ化 11">
            <a:extLst>
              <a:ext uri="{FF2B5EF4-FFF2-40B4-BE49-F238E27FC236}">
                <a16:creationId xmlns:a16="http://schemas.microsoft.com/office/drawing/2014/main" id="{AB4C2FCF-BF59-8B42-BCBC-BA644D66945F}"/>
              </a:ext>
            </a:extLst>
          </p:cNvPr>
          <p:cNvGrpSpPr/>
          <p:nvPr/>
        </p:nvGrpSpPr>
        <p:grpSpPr>
          <a:xfrm>
            <a:off x="1628223" y="921179"/>
            <a:ext cx="1210588" cy="429026"/>
            <a:chOff x="1628223" y="921179"/>
            <a:chExt cx="1210588" cy="429026"/>
          </a:xfrm>
        </p:grpSpPr>
        <p:sp>
          <p:nvSpPr>
            <p:cNvPr id="10" name="四角形吹き出し 9">
              <a:extLst>
                <a:ext uri="{FF2B5EF4-FFF2-40B4-BE49-F238E27FC236}">
                  <a16:creationId xmlns:a16="http://schemas.microsoft.com/office/drawing/2014/main" id="{DD6BEE12-F1E8-1142-A5C2-7416B7C482E2}"/>
                </a:ext>
              </a:extLst>
            </p:cNvPr>
            <p:cNvSpPr/>
            <p:nvPr/>
          </p:nvSpPr>
          <p:spPr>
            <a:xfrm>
              <a:off x="1631273" y="921179"/>
              <a:ext cx="1185329" cy="429026"/>
            </a:xfrm>
            <a:prstGeom prst="wedgeRectCallout">
              <a:avLst>
                <a:gd name="adj1" fmla="val -46547"/>
                <a:gd name="adj2" fmla="val 96478"/>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F4FC8A14-E590-0B43-B539-8F6FD6C115B7}"/>
                </a:ext>
              </a:extLst>
            </p:cNvPr>
            <p:cNvSpPr txBox="1"/>
            <p:nvPr/>
          </p:nvSpPr>
          <p:spPr>
            <a:xfrm>
              <a:off x="1628223" y="996260"/>
              <a:ext cx="1210588"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大半が</a:t>
              </a:r>
              <a:r>
                <a:rPr kumimoji="1" lang="ja-JP" altLang="en-US" sz="1600" b="1">
                  <a:solidFill>
                    <a:schemeClr val="bg1"/>
                  </a:solidFill>
                  <a:latin typeface="Meiryo" panose="020B0604030504040204" pitchFamily="34" charset="-128"/>
                  <a:ea typeface="Meiryo" panose="020B0604030504040204" pitchFamily="34" charset="-128"/>
                </a:rPr>
                <a:t>ゴミ</a:t>
              </a:r>
            </a:p>
          </p:txBody>
        </p:sp>
      </p:grpSp>
    </p:spTree>
    <p:extLst>
      <p:ext uri="{BB962C8B-B14F-4D97-AF65-F5344CB8AC3E}">
        <p14:creationId xmlns:p14="http://schemas.microsoft.com/office/powerpoint/2010/main" val="326017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E719FB-C6B1-8745-9DA1-1AE0A91DE43B}"/>
              </a:ext>
            </a:extLst>
          </p:cNvPr>
          <p:cNvSpPr>
            <a:spLocks noGrp="1"/>
          </p:cNvSpPr>
          <p:nvPr>
            <p:ph type="title"/>
          </p:nvPr>
        </p:nvSpPr>
        <p:spPr/>
        <p:txBody>
          <a:bodyPr/>
          <a:lstStyle/>
          <a:p>
            <a:r>
              <a:rPr lang="ja-JP" altLang="en-US"/>
              <a:t>データ</a:t>
            </a:r>
            <a:r>
              <a:rPr kumimoji="1" lang="ja-JP" altLang="en-US"/>
              <a:t>サイエンス</a:t>
            </a:r>
          </a:p>
        </p:txBody>
      </p:sp>
      <p:sp>
        <p:nvSpPr>
          <p:cNvPr id="5" name="円/楕円 4">
            <a:extLst>
              <a:ext uri="{FF2B5EF4-FFF2-40B4-BE49-F238E27FC236}">
                <a16:creationId xmlns:a16="http://schemas.microsoft.com/office/drawing/2014/main" id="{EE58FD6C-AF6C-5747-9CB3-9EDE89D4D31D}"/>
              </a:ext>
            </a:extLst>
          </p:cNvPr>
          <p:cNvSpPr/>
          <p:nvPr/>
        </p:nvSpPr>
        <p:spPr>
          <a:xfrm>
            <a:off x="3366461" y="2478673"/>
            <a:ext cx="2411078" cy="2411078"/>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アーチ 5">
            <a:extLst>
              <a:ext uri="{FF2B5EF4-FFF2-40B4-BE49-F238E27FC236}">
                <a16:creationId xmlns:a16="http://schemas.microsoft.com/office/drawing/2014/main" id="{7D9D68C7-1A12-B140-869C-9F5DB62F5BF0}"/>
              </a:ext>
            </a:extLst>
          </p:cNvPr>
          <p:cNvSpPr/>
          <p:nvPr/>
        </p:nvSpPr>
        <p:spPr>
          <a:xfrm>
            <a:off x="1948082" y="1060291"/>
            <a:ext cx="5247836" cy="5247836"/>
          </a:xfrm>
          <a:prstGeom prst="blockArc">
            <a:avLst>
              <a:gd name="adj1" fmla="val 14363748"/>
              <a:gd name="adj2" fmla="val 0"/>
              <a:gd name="adj3" fmla="val 25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アーチ 6">
            <a:extLst>
              <a:ext uri="{FF2B5EF4-FFF2-40B4-BE49-F238E27FC236}">
                <a16:creationId xmlns:a16="http://schemas.microsoft.com/office/drawing/2014/main" id="{D32FE16E-98B6-B34A-A00E-A5BB6037B46A}"/>
              </a:ext>
            </a:extLst>
          </p:cNvPr>
          <p:cNvSpPr/>
          <p:nvPr/>
        </p:nvSpPr>
        <p:spPr>
          <a:xfrm rot="7395904">
            <a:off x="1956865" y="1060292"/>
            <a:ext cx="5247836" cy="5247836"/>
          </a:xfrm>
          <a:prstGeom prst="blockArc">
            <a:avLst>
              <a:gd name="adj1" fmla="val 14259072"/>
              <a:gd name="adj2" fmla="val 0"/>
              <a:gd name="adj3" fmla="val 25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アーチ 7">
            <a:extLst>
              <a:ext uri="{FF2B5EF4-FFF2-40B4-BE49-F238E27FC236}">
                <a16:creationId xmlns:a16="http://schemas.microsoft.com/office/drawing/2014/main" id="{1D566357-E99B-AF4E-AD5F-F89DA2162691}"/>
              </a:ext>
            </a:extLst>
          </p:cNvPr>
          <p:cNvSpPr/>
          <p:nvPr/>
        </p:nvSpPr>
        <p:spPr>
          <a:xfrm rot="14402867">
            <a:off x="1939626" y="1060291"/>
            <a:ext cx="5247836" cy="5247836"/>
          </a:xfrm>
          <a:prstGeom prst="blockArc">
            <a:avLst>
              <a:gd name="adj1" fmla="val 14653141"/>
              <a:gd name="adj2" fmla="val 21529478"/>
              <a:gd name="adj3" fmla="val 25127"/>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AAE989D7-593A-3144-B535-FB84C891F896}"/>
              </a:ext>
            </a:extLst>
          </p:cNvPr>
          <p:cNvSpPr txBox="1"/>
          <p:nvPr/>
        </p:nvSpPr>
        <p:spPr>
          <a:xfrm>
            <a:off x="3751889" y="3212976"/>
            <a:ext cx="1646605" cy="1107996"/>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経営</a:t>
            </a:r>
            <a:r>
              <a:rPr kumimoji="1" lang="ja-JP" altLang="en-US" b="1">
                <a:solidFill>
                  <a:schemeClr val="bg1"/>
                </a:solidFill>
                <a:latin typeface="Meiryo" panose="020B0604030504040204" pitchFamily="34" charset="-128"/>
                <a:ea typeface="Meiryo" panose="020B0604030504040204" pitchFamily="34" charset="-128"/>
              </a:rPr>
              <a:t>や</a:t>
            </a:r>
            <a:r>
              <a:rPr kumimoji="1" lang="ja-JP" altLang="en-US" sz="2400" b="1">
                <a:solidFill>
                  <a:schemeClr val="bg1"/>
                </a:solidFill>
                <a:latin typeface="Meiryo" panose="020B0604030504040204" pitchFamily="34" charset="-128"/>
                <a:ea typeface="Meiryo" panose="020B0604030504040204" pitchFamily="34" charset="-128"/>
              </a:rPr>
              <a:t>事業</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kumimoji="1" lang="ja-JP" altLang="en-US" b="1">
                <a:solidFill>
                  <a:schemeClr val="bg1"/>
                </a:solidFill>
                <a:latin typeface="Meiryo" panose="020B0604030504040204" pitchFamily="34" charset="-128"/>
                <a:ea typeface="Meiryo" panose="020B0604030504040204" pitchFamily="34" charset="-128"/>
              </a:rPr>
              <a:t>の</a:t>
            </a:r>
            <a:endParaRPr kumimoji="1" lang="en-US" altLang="ja-JP" b="1"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課題</a:t>
            </a:r>
            <a:r>
              <a:rPr kumimoji="1" lang="ja-JP" altLang="en-US" b="1">
                <a:solidFill>
                  <a:schemeClr val="bg1"/>
                </a:solidFill>
                <a:latin typeface="Meiryo" panose="020B0604030504040204" pitchFamily="34" charset="-128"/>
                <a:ea typeface="Meiryo" panose="020B0604030504040204" pitchFamily="34" charset="-128"/>
              </a:rPr>
              <a:t>や</a:t>
            </a:r>
            <a:r>
              <a:rPr kumimoji="1" lang="ja-JP" altLang="en-US" sz="2400" b="1">
                <a:solidFill>
                  <a:schemeClr val="bg1"/>
                </a:solidFill>
                <a:latin typeface="Meiryo" panose="020B0604030504040204" pitchFamily="34" charset="-128"/>
                <a:ea typeface="Meiryo" panose="020B0604030504040204" pitchFamily="34" charset="-128"/>
              </a:rPr>
              <a:t>戦略</a:t>
            </a:r>
          </a:p>
        </p:txBody>
      </p:sp>
      <p:sp>
        <p:nvSpPr>
          <p:cNvPr id="10" name="テキスト ボックス 9">
            <a:extLst>
              <a:ext uri="{FF2B5EF4-FFF2-40B4-BE49-F238E27FC236}">
                <a16:creationId xmlns:a16="http://schemas.microsoft.com/office/drawing/2014/main" id="{2836E185-196F-D94E-A29F-D89E1E5FB8BC}"/>
              </a:ext>
            </a:extLst>
          </p:cNvPr>
          <p:cNvSpPr txBox="1"/>
          <p:nvPr/>
        </p:nvSpPr>
        <p:spPr>
          <a:xfrm>
            <a:off x="2197991" y="2839456"/>
            <a:ext cx="902811" cy="523220"/>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分析</a:t>
            </a:r>
          </a:p>
        </p:txBody>
      </p:sp>
      <p:sp>
        <p:nvSpPr>
          <p:cNvPr id="11" name="テキスト ボックス 10">
            <a:extLst>
              <a:ext uri="{FF2B5EF4-FFF2-40B4-BE49-F238E27FC236}">
                <a16:creationId xmlns:a16="http://schemas.microsoft.com/office/drawing/2014/main" id="{E1C44106-6222-D341-8B48-32F72E75C9F6}"/>
              </a:ext>
            </a:extLst>
          </p:cNvPr>
          <p:cNvSpPr txBox="1"/>
          <p:nvPr/>
        </p:nvSpPr>
        <p:spPr>
          <a:xfrm>
            <a:off x="5091013" y="2067535"/>
            <a:ext cx="1620957" cy="523220"/>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ビジネス</a:t>
            </a:r>
          </a:p>
        </p:txBody>
      </p:sp>
      <p:sp>
        <p:nvSpPr>
          <p:cNvPr id="12" name="テキスト ボックス 11">
            <a:extLst>
              <a:ext uri="{FF2B5EF4-FFF2-40B4-BE49-F238E27FC236}">
                <a16:creationId xmlns:a16="http://schemas.microsoft.com/office/drawing/2014/main" id="{6392D03B-116B-5442-8F73-DE88590943CC}"/>
              </a:ext>
            </a:extLst>
          </p:cNvPr>
          <p:cNvSpPr txBox="1"/>
          <p:nvPr/>
        </p:nvSpPr>
        <p:spPr>
          <a:xfrm>
            <a:off x="3707904" y="5642198"/>
            <a:ext cx="2031325"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情報システム</a:t>
            </a:r>
          </a:p>
        </p:txBody>
      </p:sp>
      <p:sp>
        <p:nvSpPr>
          <p:cNvPr id="13" name="正方形/長方形 12">
            <a:extLst>
              <a:ext uri="{FF2B5EF4-FFF2-40B4-BE49-F238E27FC236}">
                <a16:creationId xmlns:a16="http://schemas.microsoft.com/office/drawing/2014/main" id="{E2B70002-D3AA-E247-9B41-D7CD68A5824E}"/>
              </a:ext>
            </a:extLst>
          </p:cNvPr>
          <p:cNvSpPr/>
          <p:nvPr/>
        </p:nvSpPr>
        <p:spPr>
          <a:xfrm>
            <a:off x="2075530" y="3799075"/>
            <a:ext cx="1450392" cy="830997"/>
          </a:xfrm>
          <a:prstGeom prst="rect">
            <a:avLst/>
          </a:prstGeom>
        </p:spPr>
        <p:txBody>
          <a:bodyPr wrap="square">
            <a:spAutoFit/>
          </a:bodyPr>
          <a:lstStyle/>
          <a:p>
            <a:r>
              <a:rPr lang="ja-JP" altLang="ja-JP" sz="1600">
                <a:solidFill>
                  <a:schemeClr val="bg1"/>
                </a:solidFill>
                <a:latin typeface="Meiryo" panose="020B0604030504040204" pitchFamily="34" charset="-128"/>
                <a:ea typeface="Meiryo" panose="020B0604030504040204" pitchFamily="34" charset="-128"/>
              </a:rPr>
              <a:t>データから</a:t>
            </a:r>
            <a:endParaRPr lang="en-US" altLang="ja-JP" sz="1600" dirty="0">
              <a:solidFill>
                <a:schemeClr val="bg1"/>
              </a:solidFill>
              <a:latin typeface="Meiryo" panose="020B0604030504040204" pitchFamily="34" charset="-128"/>
              <a:ea typeface="Meiryo" panose="020B0604030504040204" pitchFamily="34" charset="-128"/>
            </a:endParaRPr>
          </a:p>
          <a:p>
            <a:r>
              <a:rPr lang="ja-JP" altLang="ja-JP" sz="1600">
                <a:solidFill>
                  <a:schemeClr val="bg1"/>
                </a:solidFill>
                <a:latin typeface="Meiryo" panose="020B0604030504040204" pitchFamily="34" charset="-128"/>
                <a:ea typeface="Meiryo" panose="020B0604030504040204" pitchFamily="34" charset="-128"/>
              </a:rPr>
              <a:t>課題や仮説</a:t>
            </a:r>
            <a:endParaRPr lang="en-US" altLang="ja-JP" sz="1600" dirty="0">
              <a:solidFill>
                <a:schemeClr val="bg1"/>
              </a:solidFill>
              <a:latin typeface="Meiryo" panose="020B0604030504040204" pitchFamily="34" charset="-128"/>
              <a:ea typeface="Meiryo" panose="020B0604030504040204" pitchFamily="34" charset="-128"/>
            </a:endParaRPr>
          </a:p>
          <a:p>
            <a:r>
              <a:rPr lang="ja-JP" altLang="ja-JP" sz="1600">
                <a:solidFill>
                  <a:schemeClr val="bg1"/>
                </a:solidFill>
                <a:latin typeface="Meiryo" panose="020B0604030504040204" pitchFamily="34" charset="-128"/>
                <a:ea typeface="Meiryo" panose="020B0604030504040204" pitchFamily="34" charset="-128"/>
              </a:rPr>
              <a:t>を導く </a:t>
            </a:r>
            <a:endParaRPr lang="ja-JP" altLang="en-US" sz="1600">
              <a:solidFill>
                <a:schemeClr val="bg1"/>
              </a:solidFill>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E6DF260C-75D4-8F48-BD40-4CB34C962E2D}"/>
              </a:ext>
            </a:extLst>
          </p:cNvPr>
          <p:cNvSpPr/>
          <p:nvPr/>
        </p:nvSpPr>
        <p:spPr>
          <a:xfrm>
            <a:off x="3707904" y="1579875"/>
            <a:ext cx="2679538" cy="338554"/>
          </a:xfrm>
          <a:prstGeom prst="rect">
            <a:avLst/>
          </a:prstGeom>
        </p:spPr>
        <p:txBody>
          <a:bodyPr wrap="square">
            <a:spAutoFit/>
          </a:bodyPr>
          <a:lstStyle/>
          <a:p>
            <a:r>
              <a:rPr lang="ja-JP" altLang="en-US" sz="1600">
                <a:solidFill>
                  <a:schemeClr val="bg1"/>
                </a:solidFill>
                <a:latin typeface="Meiryo" panose="020B0604030504040204" pitchFamily="34" charset="-128"/>
                <a:ea typeface="Meiryo" panose="020B0604030504040204" pitchFamily="34" charset="-128"/>
              </a:rPr>
              <a:t>事業や経営を理解する</a:t>
            </a:r>
          </a:p>
        </p:txBody>
      </p:sp>
      <p:sp>
        <p:nvSpPr>
          <p:cNvPr id="15" name="正方形/長方形 14">
            <a:extLst>
              <a:ext uri="{FF2B5EF4-FFF2-40B4-BE49-F238E27FC236}">
                <a16:creationId xmlns:a16="http://schemas.microsoft.com/office/drawing/2014/main" id="{0BF89243-53C6-0744-877D-61D36E05A920}"/>
              </a:ext>
            </a:extLst>
          </p:cNvPr>
          <p:cNvSpPr/>
          <p:nvPr/>
        </p:nvSpPr>
        <p:spPr>
          <a:xfrm>
            <a:off x="3646124" y="5039279"/>
            <a:ext cx="3329201" cy="584775"/>
          </a:xfrm>
          <a:prstGeom prst="rect">
            <a:avLst/>
          </a:prstGeom>
        </p:spPr>
        <p:txBody>
          <a:bodyPr wrap="square">
            <a:spAutoFit/>
          </a:bodyPr>
          <a:lstStyle/>
          <a:p>
            <a:r>
              <a:rPr lang="ja-JP" altLang="ja-JP" sz="1600">
                <a:solidFill>
                  <a:schemeClr val="bg1"/>
                </a:solidFill>
                <a:latin typeface="Meiryo" panose="020B0604030504040204" pitchFamily="34" charset="-128"/>
                <a:ea typeface="Meiryo" panose="020B0604030504040204" pitchFamily="34" charset="-128"/>
                <a:cs typeface="Times New Roman" panose="02020603050405020304" pitchFamily="18" charset="0"/>
              </a:rPr>
              <a:t>データを収集す</a:t>
            </a:r>
            <a:r>
              <a:rPr lang="ja-JP" altLang="en-US" sz="1600">
                <a:solidFill>
                  <a:schemeClr val="bg1"/>
                </a:solidFill>
                <a:latin typeface="Meiryo" panose="020B0604030504040204" pitchFamily="34" charset="-128"/>
                <a:ea typeface="Meiryo" panose="020B0604030504040204" pitchFamily="34" charset="-128"/>
                <a:cs typeface="Times New Roman" panose="02020603050405020304" pitchFamily="18" charset="0"/>
              </a:rPr>
              <a:t>る</a:t>
            </a:r>
            <a:r>
              <a:rPr lang="ja-JP" altLang="ja-JP" sz="1600">
                <a:solidFill>
                  <a:schemeClr val="bg1"/>
                </a:solidFill>
                <a:latin typeface="Meiryo" panose="020B0604030504040204" pitchFamily="34" charset="-128"/>
                <a:ea typeface="Meiryo" panose="020B0604030504040204" pitchFamily="34" charset="-128"/>
                <a:cs typeface="Times New Roman" panose="02020603050405020304" pitchFamily="18" charset="0"/>
              </a:rPr>
              <a:t>仕組みを作り</a:t>
            </a:r>
            <a:endParaRPr lang="en-US" altLang="ja-JP" sz="16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r>
              <a:rPr lang="ja-JP" altLang="ja-JP" sz="1600">
                <a:solidFill>
                  <a:schemeClr val="bg1"/>
                </a:solidFill>
                <a:latin typeface="Meiryo" panose="020B0604030504040204" pitchFamily="34" charset="-128"/>
                <a:ea typeface="Meiryo" panose="020B0604030504040204" pitchFamily="34" charset="-128"/>
                <a:cs typeface="Times New Roman" panose="02020603050405020304" pitchFamily="18" charset="0"/>
              </a:rPr>
              <a:t>管理、加工</a:t>
            </a:r>
            <a:r>
              <a:rPr lang="ja-JP" altLang="en-US" sz="1600">
                <a:solidFill>
                  <a:schemeClr val="bg1"/>
                </a:solidFill>
                <a:latin typeface="Meiryo" panose="020B0604030504040204" pitchFamily="34" charset="-128"/>
                <a:ea typeface="Meiryo" panose="020B0604030504040204" pitchFamily="34" charset="-128"/>
                <a:cs typeface="Times New Roman" panose="02020603050405020304" pitchFamily="18" charset="0"/>
              </a:rPr>
              <a:t>する</a:t>
            </a:r>
            <a:endParaRPr lang="ja-JP" altLang="en-US" sz="16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1782163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0C7E0A-E30D-EC42-8AEE-232C10E1812D}"/>
              </a:ext>
            </a:extLst>
          </p:cNvPr>
          <p:cNvSpPr>
            <a:spLocks noGrp="1"/>
          </p:cNvSpPr>
          <p:nvPr>
            <p:ph type="title"/>
          </p:nvPr>
        </p:nvSpPr>
        <p:spPr/>
        <p:txBody>
          <a:bodyPr/>
          <a:lstStyle/>
          <a:p>
            <a:r>
              <a:rPr kumimoji="1" lang="ja-JP" altLang="en-US"/>
              <a:t>データサイエンティストの定義</a:t>
            </a:r>
          </a:p>
        </p:txBody>
      </p:sp>
      <p:pic>
        <p:nvPicPr>
          <p:cNvPr id="5" name="図 4">
            <a:extLst>
              <a:ext uri="{FF2B5EF4-FFF2-40B4-BE49-F238E27FC236}">
                <a16:creationId xmlns:a16="http://schemas.microsoft.com/office/drawing/2014/main" id="{29CE3D52-4B40-6E40-ADF3-BF932A473512}"/>
              </a:ext>
            </a:extLst>
          </p:cNvPr>
          <p:cNvPicPr>
            <a:picLocks noChangeAspect="1"/>
          </p:cNvPicPr>
          <p:nvPr/>
        </p:nvPicPr>
        <p:blipFill>
          <a:blip r:embed="rId2"/>
          <a:stretch>
            <a:fillRect/>
          </a:stretch>
        </p:blipFill>
        <p:spPr>
          <a:xfrm>
            <a:off x="0" y="2260583"/>
            <a:ext cx="9144000" cy="4009514"/>
          </a:xfrm>
          <a:prstGeom prst="rect">
            <a:avLst/>
          </a:prstGeom>
        </p:spPr>
      </p:pic>
      <p:sp>
        <p:nvSpPr>
          <p:cNvPr id="6" name="正方形/長方形 5">
            <a:extLst>
              <a:ext uri="{FF2B5EF4-FFF2-40B4-BE49-F238E27FC236}">
                <a16:creationId xmlns:a16="http://schemas.microsoft.com/office/drawing/2014/main" id="{B46E9EF8-B4E3-3045-8DF6-845D594A2831}"/>
              </a:ext>
            </a:extLst>
          </p:cNvPr>
          <p:cNvSpPr/>
          <p:nvPr/>
        </p:nvSpPr>
        <p:spPr>
          <a:xfrm>
            <a:off x="230400" y="1117659"/>
            <a:ext cx="8686799" cy="707886"/>
          </a:xfrm>
          <a:prstGeom prst="rect">
            <a:avLst/>
          </a:prstGeom>
        </p:spPr>
        <p:txBody>
          <a:bodyPr wrap="square">
            <a:spAutoFit/>
          </a:bodyPr>
          <a:lstStyle/>
          <a:p>
            <a:r>
              <a:rPr lang="ja-JP" altLang="en-US" sz="2000">
                <a:solidFill>
                  <a:srgbClr val="0070C0"/>
                </a:solidFill>
                <a:latin typeface="Meiryo" panose="020B0604030504040204" pitchFamily="34" charset="-128"/>
                <a:ea typeface="Meiryo" panose="020B0604030504040204" pitchFamily="34" charset="-128"/>
              </a:rPr>
              <a:t>データサイエンス力、データエンジニアリング力をベースに</a:t>
            </a:r>
            <a:endParaRPr lang="en-US" altLang="ja-JP" sz="2000" dirty="0">
              <a:solidFill>
                <a:srgbClr val="0070C0"/>
              </a:solidFill>
              <a:latin typeface="Meiryo" panose="020B0604030504040204" pitchFamily="34" charset="-128"/>
              <a:ea typeface="Meiryo" panose="020B0604030504040204" pitchFamily="34" charset="-128"/>
            </a:endParaRPr>
          </a:p>
          <a:p>
            <a:r>
              <a:rPr lang="ja-JP" altLang="en-US" sz="2000">
                <a:solidFill>
                  <a:srgbClr val="0070C0"/>
                </a:solidFill>
                <a:latin typeface="Meiryo" panose="020B0604030504040204" pitchFamily="34" charset="-128"/>
                <a:ea typeface="Meiryo" panose="020B0604030504040204" pitchFamily="34" charset="-128"/>
              </a:rPr>
              <a:t>データから価値を創出し、ビジネス課題に答えを出すプロフェッショナル</a:t>
            </a:r>
          </a:p>
        </p:txBody>
      </p:sp>
    </p:spTree>
    <p:extLst>
      <p:ext uri="{BB962C8B-B14F-4D97-AF65-F5344CB8AC3E}">
        <p14:creationId xmlns:p14="http://schemas.microsoft.com/office/powerpoint/2010/main" val="2933088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6CBDDF87-60FF-A441-929C-54697F1A3D89}"/>
              </a:ext>
            </a:extLst>
          </p:cNvPr>
          <p:cNvSpPr/>
          <p:nvPr/>
        </p:nvSpPr>
        <p:spPr>
          <a:xfrm>
            <a:off x="771832" y="1886303"/>
            <a:ext cx="1403376" cy="138193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F5DF9613-271A-9741-A04D-88EA67AB8565}"/>
              </a:ext>
            </a:extLst>
          </p:cNvPr>
          <p:cNvSpPr/>
          <p:nvPr/>
        </p:nvSpPr>
        <p:spPr>
          <a:xfrm>
            <a:off x="2294844" y="1886303"/>
            <a:ext cx="1403376" cy="1381938"/>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D46F3EED-D595-7E48-B29B-81489D0E7694}"/>
              </a:ext>
            </a:extLst>
          </p:cNvPr>
          <p:cNvSpPr/>
          <p:nvPr/>
        </p:nvSpPr>
        <p:spPr>
          <a:xfrm>
            <a:off x="778993" y="3433186"/>
            <a:ext cx="1403376" cy="1381938"/>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a:extLst>
              <a:ext uri="{FF2B5EF4-FFF2-40B4-BE49-F238E27FC236}">
                <a16:creationId xmlns:a16="http://schemas.microsoft.com/office/drawing/2014/main" id="{E8EC73E9-151D-294A-8DD1-2B264856BFE1}"/>
              </a:ext>
            </a:extLst>
          </p:cNvPr>
          <p:cNvSpPr/>
          <p:nvPr/>
        </p:nvSpPr>
        <p:spPr>
          <a:xfrm>
            <a:off x="2294844" y="3433185"/>
            <a:ext cx="1403376" cy="1381938"/>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033237AB-6815-DF49-8E49-FF627DD934F2}"/>
              </a:ext>
            </a:extLst>
          </p:cNvPr>
          <p:cNvSpPr>
            <a:spLocks noGrp="1"/>
          </p:cNvSpPr>
          <p:nvPr>
            <p:ph type="title"/>
          </p:nvPr>
        </p:nvSpPr>
        <p:spPr>
          <a:xfrm>
            <a:off x="230400" y="266400"/>
            <a:ext cx="8773997" cy="416221"/>
          </a:xfrm>
        </p:spPr>
        <p:txBody>
          <a:bodyPr/>
          <a:lstStyle/>
          <a:p>
            <a:r>
              <a:rPr kumimoji="1" lang="ja-JP" altLang="en-US"/>
              <a:t>分類</a:t>
            </a:r>
            <a:r>
              <a:rPr lang="ja-JP" altLang="en-US"/>
              <a:t>方法</a:t>
            </a:r>
            <a:r>
              <a:rPr kumimoji="1" lang="ja-JP" altLang="en-US"/>
              <a:t>１：</a:t>
            </a:r>
            <a:r>
              <a:rPr kumimoji="1" lang="ja-JP" altLang="en-US" b="1"/>
              <a:t>人工知能／</a:t>
            </a:r>
            <a:r>
              <a:rPr kumimoji="1" lang="en-US" altLang="ja-JP" b="1" dirty="0"/>
              <a:t>AI</a:t>
            </a:r>
            <a:r>
              <a:rPr kumimoji="1" lang="ja-JP" altLang="en-US"/>
              <a:t>と</a:t>
            </a:r>
            <a:r>
              <a:rPr kumimoji="1" lang="ja-JP" altLang="en-US" b="1"/>
              <a:t>汎用型人工知能</a:t>
            </a:r>
            <a:r>
              <a:rPr lang="ja-JP" altLang="en-US" b="1"/>
              <a:t>／</a:t>
            </a:r>
            <a:r>
              <a:rPr lang="en-US" altLang="ja-JP" b="1" dirty="0"/>
              <a:t>AGI</a:t>
            </a:r>
            <a:endParaRPr kumimoji="1" lang="ja-JP" altLang="en-US" b="1"/>
          </a:p>
        </p:txBody>
      </p:sp>
      <p:sp>
        <p:nvSpPr>
          <p:cNvPr id="5" name="テキスト ボックス 4">
            <a:extLst>
              <a:ext uri="{FF2B5EF4-FFF2-40B4-BE49-F238E27FC236}">
                <a16:creationId xmlns:a16="http://schemas.microsoft.com/office/drawing/2014/main" id="{F6364188-88C5-8445-A329-24E92A665A68}"/>
              </a:ext>
            </a:extLst>
          </p:cNvPr>
          <p:cNvSpPr txBox="1"/>
          <p:nvPr/>
        </p:nvSpPr>
        <p:spPr>
          <a:xfrm>
            <a:off x="1053871" y="1978836"/>
            <a:ext cx="800219" cy="338554"/>
          </a:xfrm>
          <a:prstGeom prst="rect">
            <a:avLst/>
          </a:prstGeom>
          <a:noFill/>
        </p:spPr>
        <p:txBody>
          <a:bodyPr wrap="none" rtlCol="0">
            <a:spAutoFit/>
          </a:bodyPr>
          <a:lstStyle/>
          <a:p>
            <a:pPr algn="ctr"/>
            <a:r>
              <a:rPr kumimoji="1" lang="ja-JP" altLang="en-US" sz="1600">
                <a:latin typeface="Meiryo" panose="020B0604030504040204" pitchFamily="34" charset="-128"/>
                <a:ea typeface="Meiryo" panose="020B0604030504040204" pitchFamily="34" charset="-128"/>
              </a:rPr>
              <a:t>顔認証</a:t>
            </a:r>
          </a:p>
        </p:txBody>
      </p:sp>
      <p:sp>
        <p:nvSpPr>
          <p:cNvPr id="7" name="テキスト ボックス 6">
            <a:extLst>
              <a:ext uri="{FF2B5EF4-FFF2-40B4-BE49-F238E27FC236}">
                <a16:creationId xmlns:a16="http://schemas.microsoft.com/office/drawing/2014/main" id="{155A4F9F-D725-1F4A-9F40-868EF4983C76}"/>
              </a:ext>
            </a:extLst>
          </p:cNvPr>
          <p:cNvSpPr txBox="1"/>
          <p:nvPr/>
        </p:nvSpPr>
        <p:spPr>
          <a:xfrm>
            <a:off x="2493830" y="1978836"/>
            <a:ext cx="1005403" cy="338554"/>
          </a:xfrm>
          <a:prstGeom prst="rect">
            <a:avLst/>
          </a:prstGeom>
          <a:noFill/>
        </p:spPr>
        <p:txBody>
          <a:bodyPr wrap="none" rtlCol="0">
            <a:spAutoFit/>
          </a:bodyPr>
          <a:lstStyle/>
          <a:p>
            <a:pPr algn="ctr"/>
            <a:r>
              <a:rPr kumimoji="1" lang="ja-JP" altLang="en-US" sz="1600">
                <a:latin typeface="Meiryo" panose="020B0604030504040204" pitchFamily="34" charset="-128"/>
                <a:ea typeface="Meiryo" panose="020B0604030504040204" pitchFamily="34" charset="-128"/>
              </a:rPr>
              <a:t>音声認識</a:t>
            </a:r>
          </a:p>
        </p:txBody>
      </p:sp>
      <p:sp>
        <p:nvSpPr>
          <p:cNvPr id="8" name="テキスト ボックス 7">
            <a:extLst>
              <a:ext uri="{FF2B5EF4-FFF2-40B4-BE49-F238E27FC236}">
                <a16:creationId xmlns:a16="http://schemas.microsoft.com/office/drawing/2014/main" id="{5C4B3197-D694-3A4E-83ED-8EC870EABE46}"/>
              </a:ext>
            </a:extLst>
          </p:cNvPr>
          <p:cNvSpPr txBox="1"/>
          <p:nvPr/>
        </p:nvSpPr>
        <p:spPr>
          <a:xfrm>
            <a:off x="1182595" y="3524478"/>
            <a:ext cx="595036" cy="338554"/>
          </a:xfrm>
          <a:prstGeom prst="rect">
            <a:avLst/>
          </a:prstGeom>
          <a:noFill/>
        </p:spPr>
        <p:txBody>
          <a:bodyPr wrap="none" rtlCol="0">
            <a:spAutoFit/>
          </a:bodyPr>
          <a:lstStyle/>
          <a:p>
            <a:pPr algn="ctr"/>
            <a:r>
              <a:rPr kumimoji="1" lang="ja-JP" altLang="en-US" sz="1600">
                <a:latin typeface="Meiryo" panose="020B0604030504040204" pitchFamily="34" charset="-128"/>
                <a:ea typeface="Meiryo" panose="020B0604030504040204" pitchFamily="34" charset="-128"/>
              </a:rPr>
              <a:t>囲碁</a:t>
            </a:r>
          </a:p>
        </p:txBody>
      </p:sp>
      <p:sp>
        <p:nvSpPr>
          <p:cNvPr id="6" name="テキスト ボックス 5">
            <a:extLst>
              <a:ext uri="{FF2B5EF4-FFF2-40B4-BE49-F238E27FC236}">
                <a16:creationId xmlns:a16="http://schemas.microsoft.com/office/drawing/2014/main" id="{4C42362F-4752-F94B-8CF3-321EBDAC0CE7}"/>
              </a:ext>
            </a:extLst>
          </p:cNvPr>
          <p:cNvSpPr txBox="1"/>
          <p:nvPr/>
        </p:nvSpPr>
        <p:spPr>
          <a:xfrm>
            <a:off x="663627" y="5435385"/>
            <a:ext cx="3262433" cy="707886"/>
          </a:xfrm>
          <a:prstGeom prst="rect">
            <a:avLst/>
          </a:prstGeom>
          <a:noFill/>
        </p:spPr>
        <p:txBody>
          <a:bodyPr wrap="none" rtlCol="0">
            <a:spAutoFit/>
          </a:bodyPr>
          <a:lstStyle/>
          <a:p>
            <a:pPr algn="ctr"/>
            <a:r>
              <a:rPr kumimoji="1" lang="ja-JP" altLang="en-US" sz="2000" b="1">
                <a:solidFill>
                  <a:srgbClr val="0070C0"/>
                </a:solidFill>
                <a:latin typeface="Meiryo" panose="020B0604030504040204" pitchFamily="34" charset="-128"/>
                <a:ea typeface="Meiryo" panose="020B0604030504040204" pitchFamily="34" charset="-128"/>
              </a:rPr>
              <a:t>特定の領域に特化した</a:t>
            </a:r>
            <a:endParaRPr kumimoji="1" lang="en-US" altLang="ja-JP" sz="2000" b="1" dirty="0">
              <a:solidFill>
                <a:srgbClr val="0070C0"/>
              </a:solidFill>
              <a:latin typeface="Meiryo" panose="020B0604030504040204" pitchFamily="34" charset="-128"/>
              <a:ea typeface="Meiryo" panose="020B0604030504040204" pitchFamily="34" charset="-128"/>
            </a:endParaRPr>
          </a:p>
          <a:p>
            <a:pPr algn="ctr"/>
            <a:r>
              <a:rPr kumimoji="1" lang="ja-JP" altLang="en-US" sz="2000" b="1">
                <a:solidFill>
                  <a:srgbClr val="0070C0"/>
                </a:solidFill>
                <a:latin typeface="Meiryo" panose="020B0604030504040204" pitchFamily="34" charset="-128"/>
                <a:ea typeface="Meiryo" panose="020B0604030504040204" pitchFamily="34" charset="-128"/>
              </a:rPr>
              <a:t>知的処理を行うプログラム</a:t>
            </a:r>
          </a:p>
        </p:txBody>
      </p:sp>
      <p:sp>
        <p:nvSpPr>
          <p:cNvPr id="16" name="テキスト ボックス 15">
            <a:extLst>
              <a:ext uri="{FF2B5EF4-FFF2-40B4-BE49-F238E27FC236}">
                <a16:creationId xmlns:a16="http://schemas.microsoft.com/office/drawing/2014/main" id="{01077CE6-52DA-5743-B493-BEDE93B9D7E6}"/>
              </a:ext>
            </a:extLst>
          </p:cNvPr>
          <p:cNvSpPr txBox="1"/>
          <p:nvPr/>
        </p:nvSpPr>
        <p:spPr>
          <a:xfrm>
            <a:off x="2493830" y="3495553"/>
            <a:ext cx="1005403" cy="338554"/>
          </a:xfrm>
          <a:prstGeom prst="rect">
            <a:avLst/>
          </a:prstGeom>
          <a:noFill/>
        </p:spPr>
        <p:txBody>
          <a:bodyPr wrap="none" rtlCol="0">
            <a:spAutoFit/>
          </a:bodyPr>
          <a:lstStyle/>
          <a:p>
            <a:pPr algn="ctr"/>
            <a:r>
              <a:rPr kumimoji="1" lang="ja-JP" altLang="en-US" sz="1600">
                <a:latin typeface="Meiryo" panose="020B0604030504040204" pitchFamily="34" charset="-128"/>
                <a:ea typeface="Meiryo" panose="020B0604030504040204" pitchFamily="34" charset="-128"/>
              </a:rPr>
              <a:t>自動運転</a:t>
            </a:r>
          </a:p>
        </p:txBody>
      </p:sp>
      <p:sp>
        <p:nvSpPr>
          <p:cNvPr id="31" name="テキスト ボックス 30">
            <a:extLst>
              <a:ext uri="{FF2B5EF4-FFF2-40B4-BE49-F238E27FC236}">
                <a16:creationId xmlns:a16="http://schemas.microsoft.com/office/drawing/2014/main" id="{D34D34E9-725E-734B-A5EC-78729C53748A}"/>
              </a:ext>
            </a:extLst>
          </p:cNvPr>
          <p:cNvSpPr txBox="1"/>
          <p:nvPr/>
        </p:nvSpPr>
        <p:spPr>
          <a:xfrm>
            <a:off x="633242" y="1024121"/>
            <a:ext cx="3238707" cy="738664"/>
          </a:xfrm>
          <a:prstGeom prst="rect">
            <a:avLst/>
          </a:prstGeom>
          <a:noFill/>
        </p:spPr>
        <p:txBody>
          <a:bodyPr wrap="none" rtlCol="0">
            <a:spAutoFit/>
          </a:bodyPr>
          <a:lstStyle/>
          <a:p>
            <a:pPr algn="ctr"/>
            <a:r>
              <a:rPr lang="ja-JP" altLang="en-US" sz="2800" b="1">
                <a:solidFill>
                  <a:srgbClr val="0070C0"/>
                </a:solidFill>
                <a:effectLst>
                  <a:outerShdw blurRad="50800" dist="38100" dir="2700000" algn="tl" rotWithShape="0">
                    <a:prstClr val="black">
                      <a:alpha val="40000"/>
                    </a:prstClr>
                  </a:outerShdw>
                </a:effectLst>
                <a:latin typeface="Meiryo" charset="-128"/>
                <a:ea typeface="Meiryo" charset="-128"/>
                <a:cs typeface="Meiryo" charset="-128"/>
              </a:rPr>
              <a:t>人工知能</a:t>
            </a:r>
            <a:r>
              <a:rPr lang="ja-JP" altLang="en-US" sz="1400" b="1">
                <a:solidFill>
                  <a:srgbClr val="0070C0"/>
                </a:solidFill>
                <a:effectLst>
                  <a:outerShdw blurRad="50800" dist="38100" dir="2700000" algn="tl" rotWithShape="0">
                    <a:prstClr val="black">
                      <a:alpha val="40000"/>
                    </a:prstClr>
                  </a:outerShdw>
                </a:effectLst>
                <a:latin typeface="Meiryo" charset="-128"/>
                <a:ea typeface="Meiryo" charset="-128"/>
                <a:cs typeface="Meiryo" charset="-128"/>
              </a:rPr>
              <a:t>（特化型人工知能）</a:t>
            </a:r>
            <a:endParaRPr kumimoji="1" lang="en-US" altLang="ja-JP" sz="1400" b="1"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endParaRPr>
          </a:p>
          <a:p>
            <a:pPr algn="ctr"/>
            <a:r>
              <a:rPr lang="en-US" altLang="ja-JP" sz="1400" b="1"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rPr>
              <a:t>AI </a:t>
            </a:r>
            <a:r>
              <a:rPr lang="en-US" altLang="ja-JP" sz="1400"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rPr>
              <a:t>: Artificial Intelligence</a:t>
            </a:r>
            <a:endParaRPr kumimoji="1" lang="ja-JP" altLang="en-US" sz="1400"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endParaRPr>
          </a:p>
        </p:txBody>
      </p:sp>
      <p:pic>
        <p:nvPicPr>
          <p:cNvPr id="50" name="図 49">
            <a:extLst>
              <a:ext uri="{FF2B5EF4-FFF2-40B4-BE49-F238E27FC236}">
                <a16:creationId xmlns:a16="http://schemas.microsoft.com/office/drawing/2014/main" id="{D704B66D-0B9A-9E41-8BE0-D3EA98F6C1B4}"/>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41695" y="2213035"/>
            <a:ext cx="933982" cy="933982"/>
          </a:xfrm>
          <a:prstGeom prst="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F7EBC7A0-74F2-844D-98C8-F7E5F3E5BBB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64731" y="3615056"/>
            <a:ext cx="1287910" cy="1287910"/>
          </a:xfrm>
          <a:prstGeom prst="rect">
            <a:avLst/>
          </a:prstGeom>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8B3CC1D4-485D-0340-B343-397BD9E9F7A1}"/>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559756" y="2242262"/>
            <a:ext cx="873550" cy="873550"/>
          </a:xfrm>
          <a:prstGeom prst="rect">
            <a:avLst/>
          </a:prstGeom>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6A06AA18-4FB4-FF4E-AEE6-22CB7C925847}"/>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54307" y="3687163"/>
            <a:ext cx="1143695" cy="1143695"/>
          </a:xfrm>
          <a:prstGeom prst="rect">
            <a:avLst/>
          </a:prstGeom>
          <a:effectLst>
            <a:outerShdw blurRad="50800" dist="38100" dir="2700000" algn="tl" rotWithShape="0">
              <a:prstClr val="black">
                <a:alpha val="40000"/>
              </a:prstClr>
            </a:outerShdw>
          </a:effectLst>
        </p:spPr>
      </p:pic>
      <p:grpSp>
        <p:nvGrpSpPr>
          <p:cNvPr id="39" name="グループ化 38">
            <a:extLst>
              <a:ext uri="{FF2B5EF4-FFF2-40B4-BE49-F238E27FC236}">
                <a16:creationId xmlns:a16="http://schemas.microsoft.com/office/drawing/2014/main" id="{86BFA88B-C24C-AA41-A1C7-1C1FB691B44F}"/>
              </a:ext>
            </a:extLst>
          </p:cNvPr>
          <p:cNvGrpSpPr/>
          <p:nvPr/>
        </p:nvGrpSpPr>
        <p:grpSpPr>
          <a:xfrm>
            <a:off x="4761099" y="1024121"/>
            <a:ext cx="3768519" cy="5117311"/>
            <a:chOff x="4761099" y="1024121"/>
            <a:chExt cx="3768519" cy="5117311"/>
          </a:xfrm>
        </p:grpSpPr>
        <p:sp>
          <p:nvSpPr>
            <p:cNvPr id="38" name="正方形/長方形 37">
              <a:extLst>
                <a:ext uri="{FF2B5EF4-FFF2-40B4-BE49-F238E27FC236}">
                  <a16:creationId xmlns:a16="http://schemas.microsoft.com/office/drawing/2014/main" id="{FBEBE1A9-EAF3-E34E-91B7-66BA3DB5823E}"/>
                </a:ext>
              </a:extLst>
            </p:cNvPr>
            <p:cNvSpPr/>
            <p:nvPr/>
          </p:nvSpPr>
          <p:spPr>
            <a:xfrm>
              <a:off x="5425961" y="1886302"/>
              <a:ext cx="2951326" cy="2928821"/>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8B1AC006-279E-964A-8356-EF9A3BD8E5D4}"/>
                </a:ext>
              </a:extLst>
            </p:cNvPr>
            <p:cNvSpPr txBox="1"/>
            <p:nvPr/>
          </p:nvSpPr>
          <p:spPr>
            <a:xfrm>
              <a:off x="5775965" y="1987962"/>
              <a:ext cx="595036" cy="338554"/>
            </a:xfrm>
            <a:prstGeom prst="rect">
              <a:avLst/>
            </a:prstGeom>
            <a:noFill/>
          </p:spPr>
          <p:txBody>
            <a:bodyPr wrap="none" rtlCol="0">
              <a:spAutoFit/>
            </a:bodyPr>
            <a:lstStyle/>
            <a:p>
              <a:pPr algn="ctr"/>
              <a:r>
                <a:rPr kumimoji="1" lang="ja-JP" altLang="en-US" sz="1600">
                  <a:latin typeface="Meiryo" panose="020B0604030504040204" pitchFamily="34" charset="-128"/>
                  <a:ea typeface="Meiryo" panose="020B0604030504040204" pitchFamily="34" charset="-128"/>
                </a:rPr>
                <a:t>家事</a:t>
              </a:r>
            </a:p>
          </p:txBody>
        </p:sp>
        <p:sp>
          <p:nvSpPr>
            <p:cNvPr id="22" name="テキスト ボックス 21">
              <a:extLst>
                <a:ext uri="{FF2B5EF4-FFF2-40B4-BE49-F238E27FC236}">
                  <a16:creationId xmlns:a16="http://schemas.microsoft.com/office/drawing/2014/main" id="{6FA976F5-E17A-7048-BB5C-39CE6BD91871}"/>
                </a:ext>
              </a:extLst>
            </p:cNvPr>
            <p:cNvSpPr txBox="1"/>
            <p:nvPr/>
          </p:nvSpPr>
          <p:spPr>
            <a:xfrm>
              <a:off x="7178035" y="1987303"/>
              <a:ext cx="1005403"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医療診断</a:t>
              </a:r>
              <a:endParaRPr kumimoji="1" lang="ja-JP" altLang="en-US" sz="1600">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E9720C7D-2CCE-7541-A5A9-6913418DF95E}"/>
                </a:ext>
              </a:extLst>
            </p:cNvPr>
            <p:cNvSpPr txBox="1"/>
            <p:nvPr/>
          </p:nvSpPr>
          <p:spPr>
            <a:xfrm>
              <a:off x="5771442" y="3426657"/>
              <a:ext cx="595035" cy="338554"/>
            </a:xfrm>
            <a:prstGeom prst="rect">
              <a:avLst/>
            </a:prstGeom>
            <a:noFill/>
          </p:spPr>
          <p:txBody>
            <a:bodyPr wrap="none" rtlCol="0">
              <a:spAutoFit/>
            </a:bodyPr>
            <a:lstStyle/>
            <a:p>
              <a:pPr algn="ctr"/>
              <a:r>
                <a:rPr kumimoji="1" lang="ja-JP" altLang="en-US" sz="1600">
                  <a:latin typeface="Meiryo" panose="020B0604030504040204" pitchFamily="34" charset="-128"/>
                  <a:ea typeface="Meiryo" panose="020B0604030504040204" pitchFamily="34" charset="-128"/>
                </a:rPr>
                <a:t>研究</a:t>
              </a:r>
            </a:p>
          </p:txBody>
        </p:sp>
        <p:sp>
          <p:nvSpPr>
            <p:cNvPr id="24" name="テキスト ボックス 23">
              <a:extLst>
                <a:ext uri="{FF2B5EF4-FFF2-40B4-BE49-F238E27FC236}">
                  <a16:creationId xmlns:a16="http://schemas.microsoft.com/office/drawing/2014/main" id="{C94F134F-3AFA-9945-A074-222A3C8E21D7}"/>
                </a:ext>
              </a:extLst>
            </p:cNvPr>
            <p:cNvSpPr txBox="1"/>
            <p:nvPr/>
          </p:nvSpPr>
          <p:spPr>
            <a:xfrm>
              <a:off x="7446219" y="3348380"/>
              <a:ext cx="800219" cy="461665"/>
            </a:xfrm>
            <a:prstGeom prst="rect">
              <a:avLst/>
            </a:prstGeom>
            <a:noFill/>
          </p:spPr>
          <p:txBody>
            <a:bodyPr wrap="none" rtlCol="0">
              <a:spAutoFit/>
            </a:bodyPr>
            <a:lstStyle/>
            <a:p>
              <a:pPr algn="r"/>
              <a:r>
                <a:rPr kumimoji="1" lang="ja-JP" altLang="en-US" sz="1200">
                  <a:latin typeface="Meiryo" panose="020B0604030504040204" pitchFamily="34" charset="-128"/>
                  <a:ea typeface="Meiryo" panose="020B0604030504040204" pitchFamily="34" charset="-128"/>
                </a:rPr>
                <a:t>カウンセ</a:t>
              </a:r>
              <a:endParaRPr kumimoji="1" lang="en-US" altLang="ja-JP" sz="1200" dirty="0">
                <a:latin typeface="Meiryo" panose="020B0604030504040204" pitchFamily="34" charset="-128"/>
                <a:ea typeface="Meiryo" panose="020B0604030504040204" pitchFamily="34" charset="-128"/>
              </a:endParaRPr>
            </a:p>
            <a:p>
              <a:pPr algn="r"/>
              <a:r>
                <a:rPr kumimoji="1" lang="ja-JP" altLang="en-US" sz="1200">
                  <a:latin typeface="Meiryo" panose="020B0604030504040204" pitchFamily="34" charset="-128"/>
                  <a:ea typeface="Meiryo" panose="020B0604030504040204" pitchFamily="34" charset="-128"/>
                </a:rPr>
                <a:t>リング</a:t>
              </a:r>
            </a:p>
          </p:txBody>
        </p:sp>
        <p:sp>
          <p:nvSpPr>
            <p:cNvPr id="28" name="テキスト ボックス 27">
              <a:extLst>
                <a:ext uri="{FF2B5EF4-FFF2-40B4-BE49-F238E27FC236}">
                  <a16:creationId xmlns:a16="http://schemas.microsoft.com/office/drawing/2014/main" id="{8D1B2592-4FF5-AB42-AF7C-1FB5138CE9E8}"/>
                </a:ext>
              </a:extLst>
            </p:cNvPr>
            <p:cNvSpPr txBox="1"/>
            <p:nvPr/>
          </p:nvSpPr>
          <p:spPr>
            <a:xfrm>
              <a:off x="5267185" y="5433546"/>
              <a:ext cx="3262433" cy="707886"/>
            </a:xfrm>
            <a:prstGeom prst="rect">
              <a:avLst/>
            </a:prstGeom>
            <a:noFill/>
          </p:spPr>
          <p:txBody>
            <a:bodyPr wrap="none" rtlCol="0">
              <a:spAutoFit/>
            </a:bodyPr>
            <a:lstStyle/>
            <a:p>
              <a:pPr algn="ctr"/>
              <a:r>
                <a:rPr kumimoji="1" lang="ja-JP" altLang="en-US" sz="2000" b="1">
                  <a:solidFill>
                    <a:srgbClr val="7030A0"/>
                  </a:solidFill>
                  <a:latin typeface="Meiryo" panose="020B0604030504040204" pitchFamily="34" charset="-128"/>
                  <a:ea typeface="Meiryo" panose="020B0604030504040204" pitchFamily="34" charset="-128"/>
                </a:rPr>
                <a:t>全ての領域をカバーする</a:t>
              </a:r>
              <a:endParaRPr kumimoji="1" lang="en-US" altLang="ja-JP" sz="2000" b="1" dirty="0">
                <a:solidFill>
                  <a:srgbClr val="7030A0"/>
                </a:solidFill>
                <a:latin typeface="Meiryo" panose="020B0604030504040204" pitchFamily="34" charset="-128"/>
                <a:ea typeface="Meiryo" panose="020B0604030504040204" pitchFamily="34" charset="-128"/>
              </a:endParaRPr>
            </a:p>
            <a:p>
              <a:pPr algn="ctr"/>
              <a:r>
                <a:rPr kumimoji="1" lang="ja-JP" altLang="en-US" sz="2000" b="1">
                  <a:solidFill>
                    <a:srgbClr val="7030A0"/>
                  </a:solidFill>
                  <a:latin typeface="Meiryo" panose="020B0604030504040204" pitchFamily="34" charset="-128"/>
                  <a:ea typeface="Meiryo" panose="020B0604030504040204" pitchFamily="34" charset="-128"/>
                </a:rPr>
                <a:t>知的処理を行うプログラム</a:t>
              </a:r>
            </a:p>
          </p:txBody>
        </p:sp>
        <p:sp>
          <p:nvSpPr>
            <p:cNvPr id="32" name="テキスト ボックス 31">
              <a:extLst>
                <a:ext uri="{FF2B5EF4-FFF2-40B4-BE49-F238E27FC236}">
                  <a16:creationId xmlns:a16="http://schemas.microsoft.com/office/drawing/2014/main" id="{1C48A662-5AA4-0842-9405-639F06E79918}"/>
                </a:ext>
              </a:extLst>
            </p:cNvPr>
            <p:cNvSpPr txBox="1"/>
            <p:nvPr/>
          </p:nvSpPr>
          <p:spPr>
            <a:xfrm>
              <a:off x="5497617" y="1024121"/>
              <a:ext cx="2808013" cy="707886"/>
            </a:xfrm>
            <a:prstGeom prst="rect">
              <a:avLst/>
            </a:prstGeom>
            <a:noFill/>
          </p:spPr>
          <p:txBody>
            <a:bodyPr wrap="none" rtlCol="0">
              <a:spAutoFit/>
            </a:bodyPr>
            <a:lstStyle/>
            <a:p>
              <a:pPr algn="ctr"/>
              <a:r>
                <a:rPr kumimoji="1" lang="ja-JP" altLang="en-US" sz="2800" b="1" dirty="0">
                  <a:solidFill>
                    <a:srgbClr val="7030A0"/>
                  </a:solidFill>
                  <a:effectLst>
                    <a:outerShdw blurRad="50800" dist="38100" dir="2700000" algn="tl" rotWithShape="0">
                      <a:prstClr val="black">
                        <a:alpha val="40000"/>
                      </a:prstClr>
                    </a:outerShdw>
                  </a:effectLst>
                  <a:latin typeface="Meiryo" charset="-128"/>
                  <a:ea typeface="Meiryo" charset="-128"/>
                  <a:cs typeface="Meiryo" charset="-128"/>
                </a:rPr>
                <a:t>汎用型</a:t>
              </a:r>
              <a:r>
                <a:rPr kumimoji="1" lang="ja-JP" altLang="en-US" sz="2800" b="1">
                  <a:solidFill>
                    <a:srgbClr val="7030A0"/>
                  </a:solidFill>
                  <a:effectLst>
                    <a:outerShdw blurRad="50800" dist="38100" dir="2700000" algn="tl" rotWithShape="0">
                      <a:prstClr val="black">
                        <a:alpha val="40000"/>
                      </a:prstClr>
                    </a:outerShdw>
                  </a:effectLst>
                  <a:latin typeface="Meiryo" charset="-128"/>
                  <a:ea typeface="Meiryo" charset="-128"/>
                  <a:cs typeface="Meiryo" charset="-128"/>
                </a:rPr>
                <a:t>人工知能</a:t>
              </a:r>
              <a:endParaRPr kumimoji="1" lang="en-US" altLang="ja-JP" sz="2800" b="1" dirty="0">
                <a:solidFill>
                  <a:srgbClr val="7030A0"/>
                </a:solidFill>
                <a:effectLst>
                  <a:outerShdw blurRad="50800" dist="38100" dir="2700000" algn="tl" rotWithShape="0">
                    <a:prstClr val="black">
                      <a:alpha val="40000"/>
                    </a:prstClr>
                  </a:outerShdw>
                </a:effectLst>
                <a:latin typeface="Meiryo" charset="-128"/>
                <a:ea typeface="Meiryo" charset="-128"/>
                <a:cs typeface="Meiryo" charset="-128"/>
              </a:endParaRPr>
            </a:p>
            <a:p>
              <a:pPr algn="ctr"/>
              <a:r>
                <a:rPr lang="en-US" altLang="ja-JP" sz="1200" b="1" dirty="0">
                  <a:solidFill>
                    <a:srgbClr val="7030A0"/>
                  </a:solidFill>
                  <a:effectLst>
                    <a:outerShdw blurRad="50800" dist="38100" dir="2700000" algn="tl" rotWithShape="0">
                      <a:prstClr val="black">
                        <a:alpha val="40000"/>
                      </a:prstClr>
                    </a:outerShdw>
                  </a:effectLst>
                  <a:latin typeface="Meiryo" charset="-128"/>
                  <a:ea typeface="Meiryo" charset="-128"/>
                  <a:cs typeface="Meiryo" charset="-128"/>
                </a:rPr>
                <a:t>AGI </a:t>
              </a:r>
              <a:r>
                <a:rPr lang="en-US" altLang="ja-JP" sz="1200" dirty="0">
                  <a:solidFill>
                    <a:srgbClr val="7030A0"/>
                  </a:solidFill>
                  <a:effectLst>
                    <a:outerShdw blurRad="50800" dist="38100" dir="2700000" algn="tl" rotWithShape="0">
                      <a:prstClr val="black">
                        <a:alpha val="40000"/>
                      </a:prstClr>
                    </a:outerShdw>
                  </a:effectLst>
                  <a:latin typeface="Meiryo" charset="-128"/>
                  <a:ea typeface="Meiryo" charset="-128"/>
                  <a:cs typeface="Meiryo" charset="-128"/>
                </a:rPr>
                <a:t>: Artificial General Intelligence</a:t>
              </a:r>
              <a:endParaRPr kumimoji="1" lang="ja-JP" altLang="en-US" sz="1200" dirty="0">
                <a:solidFill>
                  <a:srgbClr val="7030A0"/>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48" name="テキスト ボックス 47">
              <a:extLst>
                <a:ext uri="{FF2B5EF4-FFF2-40B4-BE49-F238E27FC236}">
                  <a16:creationId xmlns:a16="http://schemas.microsoft.com/office/drawing/2014/main" id="{1C831557-323B-874E-B642-26FFCDD0D864}"/>
                </a:ext>
              </a:extLst>
            </p:cNvPr>
            <p:cNvSpPr txBox="1"/>
            <p:nvPr/>
          </p:nvSpPr>
          <p:spPr>
            <a:xfrm>
              <a:off x="4761099" y="2994787"/>
              <a:ext cx="444352" cy="246221"/>
            </a:xfrm>
            <a:prstGeom prst="rect">
              <a:avLst/>
            </a:prstGeom>
            <a:noFill/>
          </p:spPr>
          <p:txBody>
            <a:bodyPr wrap="none" rtlCol="0">
              <a:spAutoFit/>
            </a:bodyPr>
            <a:lstStyle/>
            <a:p>
              <a:pPr algn="ctr"/>
              <a:r>
                <a:rPr kumimoji="1" lang="en-US" altLang="ja-JP" sz="1000" b="1" dirty="0">
                  <a:solidFill>
                    <a:schemeClr val="bg1"/>
                  </a:solidFill>
                  <a:latin typeface="Meiryo" panose="020B0604030504040204" pitchFamily="34" charset="-128"/>
                  <a:ea typeface="Meiryo" panose="020B0604030504040204" pitchFamily="34" charset="-128"/>
                </a:rPr>
                <a:t>AGI</a:t>
              </a:r>
              <a:endParaRPr kumimoji="1" lang="ja-JP" altLang="en-US" sz="1000" b="1">
                <a:solidFill>
                  <a:schemeClr val="bg1"/>
                </a:solidFill>
                <a:latin typeface="Meiryo" panose="020B0604030504040204" pitchFamily="34" charset="-128"/>
                <a:ea typeface="Meiryo" panose="020B0604030504040204" pitchFamily="34" charset="-128"/>
              </a:endParaRPr>
            </a:p>
          </p:txBody>
        </p:sp>
        <p:pic>
          <p:nvPicPr>
            <p:cNvPr id="52" name="図 51" descr="アイコン&#10;&#10;自動的に生成された説明">
              <a:extLst>
                <a:ext uri="{FF2B5EF4-FFF2-40B4-BE49-F238E27FC236}">
                  <a16:creationId xmlns:a16="http://schemas.microsoft.com/office/drawing/2014/main" id="{48AE336B-BAE8-EB4B-B9FA-D7091B38F7CB}"/>
                </a:ext>
              </a:extLst>
            </p:cNvPr>
            <p:cNvPicPr>
              <a:picLocks noChangeAspect="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flipH="1">
              <a:off x="6440036" y="2944280"/>
              <a:ext cx="916732" cy="1041207"/>
            </a:xfrm>
            <a:prstGeom prst="rect">
              <a:avLst/>
            </a:prstGeom>
            <a:effectLst>
              <a:outerShdw blurRad="50800" dist="38100" dir="2700000" algn="tl" rotWithShape="0">
                <a:prstClr val="black">
                  <a:alpha val="40000"/>
                </a:prstClr>
              </a:outerShdw>
            </a:effectLst>
          </p:spPr>
        </p:pic>
        <p:sp>
          <p:nvSpPr>
            <p:cNvPr id="43" name="テキスト ボックス 42">
              <a:extLst>
                <a:ext uri="{FF2B5EF4-FFF2-40B4-BE49-F238E27FC236}">
                  <a16:creationId xmlns:a16="http://schemas.microsoft.com/office/drawing/2014/main" id="{EC9696C5-5162-C640-B81D-B11EBD964617}"/>
                </a:ext>
              </a:extLst>
            </p:cNvPr>
            <p:cNvSpPr txBox="1"/>
            <p:nvPr/>
          </p:nvSpPr>
          <p:spPr>
            <a:xfrm>
              <a:off x="6591400" y="3122367"/>
              <a:ext cx="700193" cy="400110"/>
            </a:xfrm>
            <a:prstGeom prst="rect">
              <a:avLst/>
            </a:prstGeom>
            <a:solidFill>
              <a:schemeClr val="tx1"/>
            </a:solidFill>
          </p:spPr>
          <p:txBody>
            <a:bodyPr wrap="none" rtlCol="0">
              <a:spAutoFit/>
            </a:bodyPr>
            <a:lstStyle/>
            <a:p>
              <a:pPr algn="ctr"/>
              <a:r>
                <a:rPr kumimoji="1" lang="en-US" altLang="ja-JP" sz="2000" b="1" dirty="0">
                  <a:solidFill>
                    <a:schemeClr val="bg1"/>
                  </a:solidFill>
                  <a:latin typeface="Meiryo" panose="020B0604030504040204" pitchFamily="34" charset="-128"/>
                  <a:ea typeface="Meiryo" panose="020B0604030504040204" pitchFamily="34" charset="-128"/>
                </a:rPr>
                <a:t>AGI</a:t>
              </a:r>
              <a:endParaRPr kumimoji="1" lang="ja-JP" altLang="en-US" sz="2000" b="1">
                <a:solidFill>
                  <a:schemeClr val="bg1"/>
                </a:solidFill>
                <a:latin typeface="Meiryo" panose="020B0604030504040204" pitchFamily="34" charset="-128"/>
                <a:ea typeface="Meiryo" panose="020B0604030504040204" pitchFamily="34" charset="-128"/>
              </a:endParaRPr>
            </a:p>
          </p:txBody>
        </p:sp>
        <p:pic>
          <p:nvPicPr>
            <p:cNvPr id="26" name="図 25">
              <a:extLst>
                <a:ext uri="{FF2B5EF4-FFF2-40B4-BE49-F238E27FC236}">
                  <a16:creationId xmlns:a16="http://schemas.microsoft.com/office/drawing/2014/main" id="{BAD78F83-01E0-1D4E-AC28-E9624DB7DBA2}"/>
                </a:ext>
              </a:extLst>
            </p:cNvPr>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101850" y="2149322"/>
              <a:ext cx="1164307" cy="1164307"/>
            </a:xfrm>
            <a:prstGeom prst="rect">
              <a:avLst/>
            </a:prstGeom>
          </p:spPr>
        </p:pic>
        <p:pic>
          <p:nvPicPr>
            <p:cNvPr id="27" name="図 26">
              <a:extLst>
                <a:ext uri="{FF2B5EF4-FFF2-40B4-BE49-F238E27FC236}">
                  <a16:creationId xmlns:a16="http://schemas.microsoft.com/office/drawing/2014/main" id="{418FE571-FF3B-7645-8BC3-600A11D2F8D1}"/>
                </a:ext>
              </a:extLst>
            </p:cNvPr>
            <p:cNvPicPr>
              <a:picLocks noChangeAspect="1"/>
            </p:cNvPicPr>
            <p:nvPr/>
          </p:nvPicPr>
          <p:blipFill>
            <a:blip r:embed="rId9"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5611712" y="3604417"/>
              <a:ext cx="1164307" cy="1164307"/>
            </a:xfrm>
            <a:prstGeom prst="rect">
              <a:avLst/>
            </a:prstGeom>
          </p:spPr>
        </p:pic>
        <p:pic>
          <p:nvPicPr>
            <p:cNvPr id="33" name="図 32">
              <a:extLst>
                <a:ext uri="{FF2B5EF4-FFF2-40B4-BE49-F238E27FC236}">
                  <a16:creationId xmlns:a16="http://schemas.microsoft.com/office/drawing/2014/main" id="{95FA9B47-CA1D-6044-976A-8EFBCF619855}"/>
                </a:ext>
              </a:extLst>
            </p:cNvPr>
            <p:cNvPicPr>
              <a:picLocks noChangeAspect="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5682693" y="2145408"/>
              <a:ext cx="1027898" cy="1027898"/>
            </a:xfrm>
            <a:prstGeom prst="rect">
              <a:avLst/>
            </a:prstGeom>
          </p:spPr>
        </p:pic>
        <p:pic>
          <p:nvPicPr>
            <p:cNvPr id="37" name="図 36">
              <a:extLst>
                <a:ext uri="{FF2B5EF4-FFF2-40B4-BE49-F238E27FC236}">
                  <a16:creationId xmlns:a16="http://schemas.microsoft.com/office/drawing/2014/main" id="{3D4BA566-34BE-5646-834B-B38B1DA74B41}"/>
                </a:ext>
              </a:extLst>
            </p:cNvPr>
            <p:cNvPicPr>
              <a:picLocks noChangeAspect="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225710" y="3719050"/>
              <a:ext cx="1079920" cy="1079920"/>
            </a:xfrm>
            <a:prstGeom prst="rect">
              <a:avLst/>
            </a:prstGeom>
          </p:spPr>
        </p:pic>
      </p:grpSp>
      <p:sp>
        <p:nvSpPr>
          <p:cNvPr id="4" name="テキスト ボックス 3">
            <a:extLst>
              <a:ext uri="{FF2B5EF4-FFF2-40B4-BE49-F238E27FC236}">
                <a16:creationId xmlns:a16="http://schemas.microsoft.com/office/drawing/2014/main" id="{CD917B80-229E-A77E-F221-CFFEF9A7B3C2}"/>
              </a:ext>
            </a:extLst>
          </p:cNvPr>
          <p:cNvSpPr txBox="1"/>
          <p:nvPr/>
        </p:nvSpPr>
        <p:spPr>
          <a:xfrm>
            <a:off x="5950776" y="4871260"/>
            <a:ext cx="2454518" cy="369332"/>
          </a:xfrm>
          <a:prstGeom prst="rect">
            <a:avLst/>
          </a:prstGeom>
          <a:noFill/>
        </p:spPr>
        <p:txBody>
          <a:bodyPr wrap="none" rtlCol="0">
            <a:spAutoFit/>
          </a:bodyPr>
          <a:lstStyle/>
          <a:p>
            <a:pPr algn="ctr"/>
            <a:r>
              <a:rPr kumimoji="1" lang="en-US" altLang="ja-JP" b="1" dirty="0">
                <a:solidFill>
                  <a:schemeClr val="accent6">
                    <a:lumMod val="75000"/>
                  </a:schemeClr>
                </a:solidFill>
                <a:latin typeface="Meiryo" panose="020B0604030504040204" pitchFamily="34" charset="-128"/>
                <a:ea typeface="Meiryo" panose="020B0604030504040204" pitchFamily="34" charset="-128"/>
              </a:rPr>
              <a:t>+</a:t>
            </a:r>
            <a:r>
              <a:rPr kumimoji="1" lang="ja-JP" altLang="en-US" b="1">
                <a:solidFill>
                  <a:schemeClr val="accent6">
                    <a:lumMod val="75000"/>
                  </a:schemeClr>
                </a:solidFill>
                <a:latin typeface="Meiryo" panose="020B0604030504040204" pitchFamily="34" charset="-128"/>
                <a:ea typeface="Meiryo" panose="020B0604030504040204" pitchFamily="34" charset="-128"/>
              </a:rPr>
              <a:t>自己学習能力を持つ</a:t>
            </a:r>
          </a:p>
        </p:txBody>
      </p:sp>
      <p:sp>
        <p:nvSpPr>
          <p:cNvPr id="9" name="テキスト ボックス 8">
            <a:extLst>
              <a:ext uri="{FF2B5EF4-FFF2-40B4-BE49-F238E27FC236}">
                <a16:creationId xmlns:a16="http://schemas.microsoft.com/office/drawing/2014/main" id="{328C7C96-D34C-1C99-0499-C69BA0053761}"/>
              </a:ext>
            </a:extLst>
          </p:cNvPr>
          <p:cNvSpPr txBox="1"/>
          <p:nvPr/>
        </p:nvSpPr>
        <p:spPr>
          <a:xfrm>
            <a:off x="2110806" y="927943"/>
            <a:ext cx="1653017" cy="307777"/>
          </a:xfrm>
          <a:prstGeom prst="rect">
            <a:avLst/>
          </a:prstGeom>
          <a:noFill/>
        </p:spPr>
        <p:txBody>
          <a:bodyPr wrap="none" rtlCol="0">
            <a:spAutoFit/>
          </a:bodyPr>
          <a:lstStyle/>
          <a:p>
            <a:pPr algn="ctr"/>
            <a:r>
              <a:rPr kumimoji="1" lang="en-US" altLang="ja-JP" sz="1400" b="1" dirty="0">
                <a:solidFill>
                  <a:srgbClr val="0432FF"/>
                </a:solidFill>
                <a:latin typeface="Meiryo" panose="020B0604030504040204" pitchFamily="34" charset="-128"/>
                <a:ea typeface="Meiryo" panose="020B0604030504040204" pitchFamily="34" charset="-128"/>
              </a:rPr>
              <a:t>〜 </a:t>
            </a:r>
            <a:r>
              <a:rPr kumimoji="1" lang="ja-JP" altLang="en-US" sz="1400" b="1">
                <a:solidFill>
                  <a:srgbClr val="0432FF"/>
                </a:solidFill>
                <a:latin typeface="Meiryo" panose="020B0604030504040204" pitchFamily="34" charset="-128"/>
                <a:ea typeface="Meiryo" panose="020B0604030504040204" pitchFamily="34" charset="-128"/>
              </a:rPr>
              <a:t>の</a:t>
            </a:r>
            <a:r>
              <a:rPr kumimoji="1" lang="en-US" altLang="ja-JP" sz="1400" b="1" dirty="0">
                <a:solidFill>
                  <a:srgbClr val="0432FF"/>
                </a:solidFill>
                <a:latin typeface="Meiryo" panose="020B0604030504040204" pitchFamily="34" charset="-128"/>
                <a:ea typeface="Meiryo" panose="020B0604030504040204" pitchFamily="34" charset="-128"/>
              </a:rPr>
              <a:t> </a:t>
            </a:r>
            <a:r>
              <a:rPr kumimoji="1" lang="en-US" altLang="ja-JP" sz="1400" dirty="0">
                <a:solidFill>
                  <a:srgbClr val="0432FF"/>
                </a:solidFill>
                <a:latin typeface="Meiryo" panose="020B0604030504040204" pitchFamily="34" charset="-128"/>
                <a:ea typeface="Meiryo" panose="020B0604030504040204" pitchFamily="34" charset="-128"/>
              </a:rPr>
              <a:t>AI/</a:t>
            </a:r>
            <a:r>
              <a:rPr lang="ja-JP" altLang="en-US" sz="1400">
                <a:solidFill>
                  <a:srgbClr val="0432FF"/>
                </a:solidFill>
                <a:latin typeface="Meiryo" panose="020B0604030504040204" pitchFamily="34" charset="-128"/>
                <a:ea typeface="Meiryo" panose="020B0604030504040204" pitchFamily="34" charset="-128"/>
              </a:rPr>
              <a:t>人工知能</a:t>
            </a:r>
            <a:endParaRPr kumimoji="1" lang="en-US" altLang="ja-JP" sz="1400" dirty="0">
              <a:solidFill>
                <a:srgbClr val="0432FF"/>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88173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fill="hold"/>
                                        <p:tgtEl>
                                          <p:spTgt spid="39"/>
                                        </p:tgtEl>
                                        <p:attrNameLst>
                                          <p:attrName>ppt_x</p:attrName>
                                        </p:attrNameLst>
                                      </p:cBhvr>
                                      <p:tavLst>
                                        <p:tav tm="0">
                                          <p:val>
                                            <p:strVal val="1+#ppt_w/2"/>
                                          </p:val>
                                        </p:tav>
                                        <p:tav tm="100000">
                                          <p:val>
                                            <p:strVal val="#ppt_x"/>
                                          </p:val>
                                        </p:tav>
                                      </p:tavLst>
                                    </p:anim>
                                    <p:anim calcmode="lin" valueType="num">
                                      <p:cBhvr additive="base">
                                        <p:cTn id="13"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01D80C28-6FD5-DC41-82FB-6C6F79251FBE}"/>
              </a:ext>
            </a:extLst>
          </p:cNvPr>
          <p:cNvSpPr/>
          <p:nvPr/>
        </p:nvSpPr>
        <p:spPr>
          <a:xfrm>
            <a:off x="353568" y="1328928"/>
            <a:ext cx="6303264" cy="140208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34EF3DD8-B45C-2F4E-A422-D02C1F24ED18}"/>
              </a:ext>
            </a:extLst>
          </p:cNvPr>
          <p:cNvSpPr/>
          <p:nvPr/>
        </p:nvSpPr>
        <p:spPr>
          <a:xfrm>
            <a:off x="371856" y="2885271"/>
            <a:ext cx="6303264" cy="14020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75806742-37D4-4B44-A0DA-5DF20A8ECD7E}"/>
              </a:ext>
            </a:extLst>
          </p:cNvPr>
          <p:cNvSpPr/>
          <p:nvPr/>
        </p:nvSpPr>
        <p:spPr>
          <a:xfrm>
            <a:off x="371856" y="4441614"/>
            <a:ext cx="6303264" cy="1402080"/>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D2B3BBC-1291-A646-85DC-E69B229B8B7D}"/>
              </a:ext>
            </a:extLst>
          </p:cNvPr>
          <p:cNvSpPr>
            <a:spLocks noGrp="1"/>
          </p:cNvSpPr>
          <p:nvPr>
            <p:ph type="title"/>
          </p:nvPr>
        </p:nvSpPr>
        <p:spPr/>
        <p:txBody>
          <a:bodyPr/>
          <a:lstStyle/>
          <a:p>
            <a:r>
              <a:rPr kumimoji="1" lang="ja-JP" altLang="en-US"/>
              <a:t>データ取得のためのプロセス設計</a:t>
            </a:r>
          </a:p>
        </p:txBody>
      </p:sp>
      <p:sp>
        <p:nvSpPr>
          <p:cNvPr id="3" name="テキスト ボックス 2">
            <a:extLst>
              <a:ext uri="{FF2B5EF4-FFF2-40B4-BE49-F238E27FC236}">
                <a16:creationId xmlns:a16="http://schemas.microsoft.com/office/drawing/2014/main" id="{C8ACEC03-78FA-F84F-81E7-AE8DFA38C4E2}"/>
              </a:ext>
            </a:extLst>
          </p:cNvPr>
          <p:cNvSpPr txBox="1"/>
          <p:nvPr/>
        </p:nvSpPr>
        <p:spPr>
          <a:xfrm>
            <a:off x="445007" y="1505712"/>
            <a:ext cx="5500224" cy="1015663"/>
          </a:xfrm>
          <a:prstGeom prst="rect">
            <a:avLst/>
          </a:prstGeom>
          <a:no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ステップ１</a:t>
            </a:r>
            <a:r>
              <a:rPr lang="ja-JP" altLang="en-US" b="1">
                <a:solidFill>
                  <a:schemeClr val="bg1"/>
                </a:solidFill>
                <a:latin typeface="Meiryo" panose="020B0604030504040204" pitchFamily="34" charset="-128"/>
                <a:ea typeface="Meiryo" panose="020B0604030504040204" pitchFamily="34" charset="-128"/>
              </a:rPr>
              <a:t>：目的から仮説を導く</a:t>
            </a:r>
            <a:endParaRPr lang="en-US" altLang="ja-JP" b="1"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chemeClr val="bg1"/>
                </a:solidFill>
                <a:latin typeface="Meiryo" panose="020B0604030504040204" pitchFamily="34" charset="-128"/>
                <a:ea typeface="Meiryo" panose="020B0604030504040204" pitchFamily="34" charset="-128"/>
              </a:rPr>
              <a:t>事業目的を明確にする</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chemeClr val="bg1"/>
                </a:solidFill>
                <a:latin typeface="Meiryo" panose="020B0604030504040204" pitchFamily="34" charset="-128"/>
                <a:ea typeface="Meiryo" panose="020B0604030504040204" pitchFamily="34" charset="-128"/>
              </a:rPr>
              <a:t>その目的を達成する上での事業課題を洗い出す</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solidFill>
                  <a:schemeClr val="bg1"/>
                </a:solidFill>
                <a:latin typeface="Meiryo" panose="020B0604030504040204" pitchFamily="34" charset="-128"/>
                <a:ea typeface="Meiryo" panose="020B0604030504040204" pitchFamily="34" charset="-128"/>
              </a:rPr>
              <a:t>事業課題を解消できるソリューション／事業の仮説を設定する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C805EDCD-FCC4-E44F-9953-77C0DA4A57CB}"/>
              </a:ext>
            </a:extLst>
          </p:cNvPr>
          <p:cNvSpPr txBox="1"/>
          <p:nvPr/>
        </p:nvSpPr>
        <p:spPr>
          <a:xfrm>
            <a:off x="445007" y="3078480"/>
            <a:ext cx="5320687" cy="1015663"/>
          </a:xfrm>
          <a:prstGeom prst="rect">
            <a:avLst/>
          </a:prstGeom>
          <a:no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ステップ２</a:t>
            </a:r>
            <a:r>
              <a:rPr lang="ja-JP" altLang="en-US" b="1">
                <a:solidFill>
                  <a:schemeClr val="bg1"/>
                </a:solidFill>
                <a:latin typeface="Meiryo" panose="020B0604030504040204" pitchFamily="34" charset="-128"/>
                <a:ea typeface="Meiryo" panose="020B0604030504040204" pitchFamily="34" charset="-128"/>
              </a:rPr>
              <a:t>：データ項目とモデルを設定する</a:t>
            </a:r>
            <a:endParaRPr lang="en-US" altLang="ja-JP" b="1"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solidFill>
                  <a:schemeClr val="bg1"/>
                </a:solidFill>
                <a:latin typeface="Meiryo" panose="020B0604030504040204" pitchFamily="34" charset="-128"/>
                <a:ea typeface="Meiryo" panose="020B0604030504040204" pitchFamily="34" charset="-128"/>
              </a:rPr>
              <a:t>仮説の有効性を検証するために必要なデータ項目を決定する</a:t>
            </a:r>
            <a:endParaRPr kumimoji="1"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solidFill>
                  <a:schemeClr val="bg1"/>
                </a:solidFill>
                <a:latin typeface="Meiryo" panose="020B0604030504040204" pitchFamily="34" charset="-128"/>
                <a:ea typeface="Meiryo" panose="020B0604030504040204" pitchFamily="34" charset="-128"/>
              </a:rPr>
              <a:t>必要なデータ項目が取得できる状況や条件を洗い出す</a:t>
            </a:r>
            <a:endParaRPr kumimoji="1"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chemeClr val="bg1"/>
                </a:solidFill>
                <a:latin typeface="Meiryo" panose="020B0604030504040204" pitchFamily="34" charset="-128"/>
                <a:ea typeface="Meiryo" panose="020B0604030504040204" pitchFamily="34" charset="-128"/>
              </a:rPr>
              <a:t>仮説を裏付けるプロセス・モデルを考える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6D3771D1-568B-1644-9994-A4FEDB4251F3}"/>
              </a:ext>
            </a:extLst>
          </p:cNvPr>
          <p:cNvSpPr txBox="1"/>
          <p:nvPr/>
        </p:nvSpPr>
        <p:spPr>
          <a:xfrm>
            <a:off x="445007" y="4651248"/>
            <a:ext cx="6218369" cy="1015663"/>
          </a:xfrm>
          <a:prstGeom prst="rect">
            <a:avLst/>
          </a:prstGeom>
          <a:no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ステップ</a:t>
            </a:r>
            <a:r>
              <a:rPr kumimoji="1" lang="en-US" altLang="ja-JP" b="1" dirty="0">
                <a:solidFill>
                  <a:schemeClr val="bg1"/>
                </a:solidFill>
                <a:latin typeface="Meiryo" panose="020B0604030504040204" pitchFamily="34" charset="-128"/>
                <a:ea typeface="Meiryo" panose="020B0604030504040204" pitchFamily="34" charset="-128"/>
              </a:rPr>
              <a:t>3</a:t>
            </a:r>
            <a:r>
              <a:rPr lang="ja-JP" altLang="en-US" b="1">
                <a:solidFill>
                  <a:schemeClr val="bg1"/>
                </a:solidFill>
                <a:latin typeface="Meiryo" panose="020B0604030504040204" pitchFamily="34" charset="-128"/>
                <a:ea typeface="Meiryo" panose="020B0604030504040204" pitchFamily="34" charset="-128"/>
              </a:rPr>
              <a:t>：データの取得とフィードバック</a:t>
            </a:r>
            <a:endParaRPr lang="en-US" altLang="ja-JP" b="1"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solidFill>
                  <a:schemeClr val="bg1"/>
                </a:solidFill>
                <a:latin typeface="Meiryo" panose="020B0604030504040204" pitchFamily="34" charset="-128"/>
                <a:ea typeface="Meiryo" panose="020B0604030504040204" pitchFamily="34" charset="-128"/>
              </a:rPr>
              <a:t>必要なデータ項目を含むデータとその取得方法を考える</a:t>
            </a:r>
            <a:endParaRPr kumimoji="1"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chemeClr val="bg1"/>
                </a:solidFill>
                <a:latin typeface="Meiryo" panose="020B0604030504040204" pitchFamily="34" charset="-128"/>
                <a:ea typeface="Meiryo" panose="020B0604030504040204" pitchFamily="34" charset="-128"/>
              </a:rPr>
              <a:t>ユースケースやペルソナを設定しデータ取得のストーリーを設計する</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solidFill>
                  <a:schemeClr val="bg1"/>
                </a:solidFill>
                <a:latin typeface="Meiryo" panose="020B0604030504040204" pitchFamily="34" charset="-128"/>
                <a:ea typeface="Meiryo" panose="020B0604030504040204" pitchFamily="34" charset="-128"/>
              </a:rPr>
              <a:t>ソリューション／事業を開発・実践しフィード・バックを手に入れる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9" name="U ターン矢印 8">
            <a:extLst>
              <a:ext uri="{FF2B5EF4-FFF2-40B4-BE49-F238E27FC236}">
                <a16:creationId xmlns:a16="http://schemas.microsoft.com/office/drawing/2014/main" id="{6C2C1174-E3E5-1548-841E-26F71157B949}"/>
              </a:ext>
            </a:extLst>
          </p:cNvPr>
          <p:cNvSpPr/>
          <p:nvPr/>
        </p:nvSpPr>
        <p:spPr>
          <a:xfrm rot="16200000" flipV="1">
            <a:off x="5626544" y="2913825"/>
            <a:ext cx="3596767" cy="1231391"/>
          </a:xfrm>
          <a:prstGeom prst="uturnArrow">
            <a:avLst>
              <a:gd name="adj1" fmla="val 25000"/>
              <a:gd name="adj2" fmla="val 25000"/>
              <a:gd name="adj3" fmla="val 25000"/>
              <a:gd name="adj4" fmla="val 43750"/>
              <a:gd name="adj5" fmla="val 100000"/>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ひし形 9">
            <a:extLst>
              <a:ext uri="{FF2B5EF4-FFF2-40B4-BE49-F238E27FC236}">
                <a16:creationId xmlns:a16="http://schemas.microsoft.com/office/drawing/2014/main" id="{379C4BD0-CDCA-F141-A040-DC5193E60EAB}"/>
              </a:ext>
            </a:extLst>
          </p:cNvPr>
          <p:cNvSpPr/>
          <p:nvPr/>
        </p:nvSpPr>
        <p:spPr>
          <a:xfrm>
            <a:off x="7010400" y="3101647"/>
            <a:ext cx="1761744" cy="969328"/>
          </a:xfrm>
          <a:prstGeom prst="diamond">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0CD59343-1EC3-C243-BA2E-CC934FAAB8EF}"/>
              </a:ext>
            </a:extLst>
          </p:cNvPr>
          <p:cNvSpPr txBox="1"/>
          <p:nvPr/>
        </p:nvSpPr>
        <p:spPr>
          <a:xfrm>
            <a:off x="7221858" y="3429000"/>
            <a:ext cx="1338828"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評価</a:t>
            </a:r>
            <a:r>
              <a:rPr lang="ja-JP" altLang="en-US" b="1">
                <a:solidFill>
                  <a:schemeClr val="bg1"/>
                </a:solidFill>
                <a:latin typeface="Meiryo" panose="020B0604030504040204" pitchFamily="34" charset="-128"/>
                <a:ea typeface="Meiryo" panose="020B0604030504040204" pitchFamily="34" charset="-128"/>
              </a:rPr>
              <a:t>・改善</a:t>
            </a:r>
            <a:endParaRPr kumimoji="1" lang="ja-JP" altLang="en-US" b="1">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9269256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正方形/長方形 85">
            <a:extLst>
              <a:ext uri="{FF2B5EF4-FFF2-40B4-BE49-F238E27FC236}">
                <a16:creationId xmlns:a16="http://schemas.microsoft.com/office/drawing/2014/main" id="{41C549F8-4B8D-3C45-9542-ACD93CBCC13E}"/>
              </a:ext>
            </a:extLst>
          </p:cNvPr>
          <p:cNvSpPr/>
          <p:nvPr/>
        </p:nvSpPr>
        <p:spPr>
          <a:xfrm>
            <a:off x="5754402" y="1163083"/>
            <a:ext cx="2495431" cy="2112326"/>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a:extLst>
              <a:ext uri="{FF2B5EF4-FFF2-40B4-BE49-F238E27FC236}">
                <a16:creationId xmlns:a16="http://schemas.microsoft.com/office/drawing/2014/main" id="{36056C3C-7E8E-2642-8B56-B6257BFD16A6}"/>
              </a:ext>
            </a:extLst>
          </p:cNvPr>
          <p:cNvSpPr/>
          <p:nvPr/>
        </p:nvSpPr>
        <p:spPr>
          <a:xfrm>
            <a:off x="875637" y="1187683"/>
            <a:ext cx="2205457" cy="2112326"/>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正方形/長方形 84">
            <a:extLst>
              <a:ext uri="{FF2B5EF4-FFF2-40B4-BE49-F238E27FC236}">
                <a16:creationId xmlns:a16="http://schemas.microsoft.com/office/drawing/2014/main" id="{67FF46AB-C12C-B349-85D0-9D0B5FD5EAE8}"/>
              </a:ext>
            </a:extLst>
          </p:cNvPr>
          <p:cNvSpPr/>
          <p:nvPr/>
        </p:nvSpPr>
        <p:spPr>
          <a:xfrm>
            <a:off x="3081094" y="1174732"/>
            <a:ext cx="2205456" cy="2112326"/>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C8E9748-9357-504D-99F9-57267877CE13}"/>
              </a:ext>
            </a:extLst>
          </p:cNvPr>
          <p:cNvSpPr>
            <a:spLocks noGrp="1"/>
          </p:cNvSpPr>
          <p:nvPr>
            <p:ph type="title"/>
          </p:nvPr>
        </p:nvSpPr>
        <p:spPr/>
        <p:txBody>
          <a:bodyPr/>
          <a:lstStyle/>
          <a:p>
            <a:r>
              <a:rPr kumimoji="1" lang="ja-JP" altLang="en-US"/>
              <a:t>データ活用の実践プロセス</a:t>
            </a:r>
          </a:p>
        </p:txBody>
      </p:sp>
      <p:sp>
        <p:nvSpPr>
          <p:cNvPr id="11" name="ホームベース 10">
            <a:extLst>
              <a:ext uri="{FF2B5EF4-FFF2-40B4-BE49-F238E27FC236}">
                <a16:creationId xmlns:a16="http://schemas.microsoft.com/office/drawing/2014/main" id="{F722C91B-582A-4E46-B565-4F7BAA4BEFF9}"/>
              </a:ext>
            </a:extLst>
          </p:cNvPr>
          <p:cNvSpPr/>
          <p:nvPr/>
        </p:nvSpPr>
        <p:spPr>
          <a:xfrm>
            <a:off x="4018774" y="1865790"/>
            <a:ext cx="1281325" cy="738366"/>
          </a:xfrm>
          <a:prstGeom prst="homePlate">
            <a:avLst>
              <a:gd name="adj" fmla="val 23267"/>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ホームベース 11">
            <a:extLst>
              <a:ext uri="{FF2B5EF4-FFF2-40B4-BE49-F238E27FC236}">
                <a16:creationId xmlns:a16="http://schemas.microsoft.com/office/drawing/2014/main" id="{9630B49A-B794-654B-8226-785AE0F6C3ED}"/>
              </a:ext>
            </a:extLst>
          </p:cNvPr>
          <p:cNvSpPr/>
          <p:nvPr/>
        </p:nvSpPr>
        <p:spPr>
          <a:xfrm>
            <a:off x="2977238" y="1865790"/>
            <a:ext cx="1281325" cy="738366"/>
          </a:xfrm>
          <a:prstGeom prst="homePlate">
            <a:avLst>
              <a:gd name="adj" fmla="val 23267"/>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ホームベース 12">
            <a:extLst>
              <a:ext uri="{FF2B5EF4-FFF2-40B4-BE49-F238E27FC236}">
                <a16:creationId xmlns:a16="http://schemas.microsoft.com/office/drawing/2014/main" id="{F3BAE0B7-2B24-D846-A61F-64796D70B9E9}"/>
              </a:ext>
            </a:extLst>
          </p:cNvPr>
          <p:cNvSpPr/>
          <p:nvPr/>
        </p:nvSpPr>
        <p:spPr>
          <a:xfrm>
            <a:off x="1935702" y="1865790"/>
            <a:ext cx="1281325" cy="738366"/>
          </a:xfrm>
          <a:prstGeom prst="homePlate">
            <a:avLst>
              <a:gd name="adj" fmla="val 23267"/>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ホームベース 13">
            <a:extLst>
              <a:ext uri="{FF2B5EF4-FFF2-40B4-BE49-F238E27FC236}">
                <a16:creationId xmlns:a16="http://schemas.microsoft.com/office/drawing/2014/main" id="{36EF82B6-358C-6145-BB71-FB924927403F}"/>
              </a:ext>
            </a:extLst>
          </p:cNvPr>
          <p:cNvSpPr/>
          <p:nvPr/>
        </p:nvSpPr>
        <p:spPr>
          <a:xfrm>
            <a:off x="894166" y="1865790"/>
            <a:ext cx="1281325" cy="738366"/>
          </a:xfrm>
          <a:prstGeom prst="homePlate">
            <a:avLst>
              <a:gd name="adj" fmla="val 23267"/>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B73C5A66-36D9-054A-AEA8-C2C33700FA7E}"/>
              </a:ext>
            </a:extLst>
          </p:cNvPr>
          <p:cNvSpPr txBox="1"/>
          <p:nvPr/>
        </p:nvSpPr>
        <p:spPr>
          <a:xfrm>
            <a:off x="1064146" y="2124947"/>
            <a:ext cx="800219"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課題定義</a:t>
            </a:r>
          </a:p>
        </p:txBody>
      </p:sp>
      <p:sp>
        <p:nvSpPr>
          <p:cNvPr id="17" name="テキスト ボックス 16">
            <a:extLst>
              <a:ext uri="{FF2B5EF4-FFF2-40B4-BE49-F238E27FC236}">
                <a16:creationId xmlns:a16="http://schemas.microsoft.com/office/drawing/2014/main" id="{D794EC7B-4156-A54D-B296-5CA98C413C42}"/>
              </a:ext>
            </a:extLst>
          </p:cNvPr>
          <p:cNvSpPr txBox="1"/>
          <p:nvPr/>
        </p:nvSpPr>
        <p:spPr>
          <a:xfrm>
            <a:off x="2259387" y="2124950"/>
            <a:ext cx="800219"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仮説設定</a:t>
            </a:r>
          </a:p>
        </p:txBody>
      </p:sp>
      <p:sp>
        <p:nvSpPr>
          <p:cNvPr id="18" name="テキスト ボックス 17">
            <a:extLst>
              <a:ext uri="{FF2B5EF4-FFF2-40B4-BE49-F238E27FC236}">
                <a16:creationId xmlns:a16="http://schemas.microsoft.com/office/drawing/2014/main" id="{7A632DCE-352F-D547-86BD-4631E1692B7F}"/>
              </a:ext>
            </a:extLst>
          </p:cNvPr>
          <p:cNvSpPr txBox="1"/>
          <p:nvPr/>
        </p:nvSpPr>
        <p:spPr>
          <a:xfrm>
            <a:off x="3370895" y="2063391"/>
            <a:ext cx="697627" cy="400110"/>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データ</a:t>
            </a:r>
            <a:endParaRPr kumimoji="1" lang="en-US" altLang="ja-JP" sz="1200" b="1" dirty="0">
              <a:solidFill>
                <a:schemeClr val="bg1"/>
              </a:solidFill>
              <a:latin typeface="Meiryo" panose="020B0604030504040204" pitchFamily="34" charset="-128"/>
              <a:ea typeface="Meiryo" panose="020B0604030504040204" pitchFamily="34" charset="-128"/>
            </a:endParaRPr>
          </a:p>
          <a:p>
            <a:pPr algn="ctr"/>
            <a:r>
              <a:rPr lang="ja-JP" altLang="en-US" sz="800" b="1">
                <a:solidFill>
                  <a:schemeClr val="bg1"/>
                </a:solidFill>
                <a:latin typeface="Meiryo" panose="020B0604030504040204" pitchFamily="34" charset="-128"/>
                <a:ea typeface="Meiryo" panose="020B0604030504040204" pitchFamily="34" charset="-128"/>
              </a:rPr>
              <a:t>収集・加工</a:t>
            </a:r>
            <a:endParaRPr kumimoji="1" lang="ja-JP" altLang="en-US" sz="800" b="1">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DC68D348-9FB4-8C47-B6D1-1526E9FDC1B2}"/>
              </a:ext>
            </a:extLst>
          </p:cNvPr>
          <p:cNvSpPr txBox="1"/>
          <p:nvPr/>
        </p:nvSpPr>
        <p:spPr>
          <a:xfrm>
            <a:off x="4291653" y="2124948"/>
            <a:ext cx="954107"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データ探索</a:t>
            </a:r>
            <a:endParaRPr kumimoji="1" lang="en-US" altLang="ja-JP" sz="1200" b="1" dirty="0">
              <a:solidFill>
                <a:schemeClr val="bg1"/>
              </a:solidFill>
              <a:latin typeface="Meiryo" panose="020B0604030504040204" pitchFamily="34" charset="-128"/>
              <a:ea typeface="Meiryo" panose="020B0604030504040204" pitchFamily="34" charset="-128"/>
            </a:endParaRPr>
          </a:p>
        </p:txBody>
      </p:sp>
      <p:sp>
        <p:nvSpPr>
          <p:cNvPr id="25" name="ホームベース 24">
            <a:extLst>
              <a:ext uri="{FF2B5EF4-FFF2-40B4-BE49-F238E27FC236}">
                <a16:creationId xmlns:a16="http://schemas.microsoft.com/office/drawing/2014/main" id="{C6C51167-0A3B-AD4A-B666-134FFD3FA8BE}"/>
              </a:ext>
            </a:extLst>
          </p:cNvPr>
          <p:cNvSpPr/>
          <p:nvPr/>
        </p:nvSpPr>
        <p:spPr>
          <a:xfrm>
            <a:off x="6968508" y="1630930"/>
            <a:ext cx="1281325" cy="542787"/>
          </a:xfrm>
          <a:prstGeom prst="homePlate">
            <a:avLst>
              <a:gd name="adj" fmla="val 2326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ホームベース 25">
            <a:extLst>
              <a:ext uri="{FF2B5EF4-FFF2-40B4-BE49-F238E27FC236}">
                <a16:creationId xmlns:a16="http://schemas.microsoft.com/office/drawing/2014/main" id="{972B7D17-0C1B-DA4B-9D61-7071CE7A5C26}"/>
              </a:ext>
            </a:extLst>
          </p:cNvPr>
          <p:cNvSpPr/>
          <p:nvPr/>
        </p:nvSpPr>
        <p:spPr>
          <a:xfrm>
            <a:off x="6968508" y="2243846"/>
            <a:ext cx="1281325" cy="542787"/>
          </a:xfrm>
          <a:prstGeom prst="homePlate">
            <a:avLst>
              <a:gd name="adj" fmla="val 2326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A9EFA266-CD72-2144-9FDD-200E83F91CE4}"/>
              </a:ext>
            </a:extLst>
          </p:cNvPr>
          <p:cNvSpPr txBox="1"/>
          <p:nvPr/>
        </p:nvSpPr>
        <p:spPr>
          <a:xfrm>
            <a:off x="7101232" y="1775227"/>
            <a:ext cx="954107"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モデル運用</a:t>
            </a:r>
            <a:endParaRPr kumimoji="1" lang="en-US" altLang="ja-JP" sz="1200" b="1" dirty="0">
              <a:solidFill>
                <a:schemeClr val="bg1"/>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37827B16-1F17-4C47-A5E0-FF74E3955DD3}"/>
              </a:ext>
            </a:extLst>
          </p:cNvPr>
          <p:cNvSpPr txBox="1"/>
          <p:nvPr/>
        </p:nvSpPr>
        <p:spPr>
          <a:xfrm>
            <a:off x="7178177" y="2392076"/>
            <a:ext cx="800219"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施策実施</a:t>
            </a:r>
          </a:p>
        </p:txBody>
      </p:sp>
      <p:cxnSp>
        <p:nvCxnSpPr>
          <p:cNvPr id="31" name="カギ線コネクタ 30">
            <a:extLst>
              <a:ext uri="{FF2B5EF4-FFF2-40B4-BE49-F238E27FC236}">
                <a16:creationId xmlns:a16="http://schemas.microsoft.com/office/drawing/2014/main" id="{A64F268F-EEEE-8D4A-B481-13910C67404A}"/>
              </a:ext>
            </a:extLst>
          </p:cNvPr>
          <p:cNvCxnSpPr>
            <a:cxnSpLocks/>
            <a:stCxn id="26" idx="3"/>
            <a:endCxn id="14" idx="1"/>
          </p:cNvCxnSpPr>
          <p:nvPr/>
        </p:nvCxnSpPr>
        <p:spPr>
          <a:xfrm flipH="1" flipV="1">
            <a:off x="894166" y="2234973"/>
            <a:ext cx="7355667" cy="280267"/>
          </a:xfrm>
          <a:prstGeom prst="bentConnector5">
            <a:avLst>
              <a:gd name="adj1" fmla="val -3108"/>
              <a:gd name="adj2" fmla="val 579287"/>
              <a:gd name="adj3" fmla="val 103108"/>
            </a:avLst>
          </a:prstGeom>
          <a:ln w="381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0" name="カギ線コネクタ 49">
            <a:extLst>
              <a:ext uri="{FF2B5EF4-FFF2-40B4-BE49-F238E27FC236}">
                <a16:creationId xmlns:a16="http://schemas.microsoft.com/office/drawing/2014/main" id="{4CF5A7D4-4110-2849-9AB7-064A52FEE074}"/>
              </a:ext>
            </a:extLst>
          </p:cNvPr>
          <p:cNvCxnSpPr>
            <a:cxnSpLocks/>
            <a:stCxn id="11" idx="3"/>
            <a:endCxn id="10" idx="1"/>
          </p:cNvCxnSpPr>
          <p:nvPr/>
        </p:nvCxnSpPr>
        <p:spPr>
          <a:xfrm>
            <a:off x="5300099" y="2234973"/>
            <a:ext cx="513873" cy="284405"/>
          </a:xfrm>
          <a:prstGeom prst="bentConnector3">
            <a:avLst>
              <a:gd name="adj1" fmla="val 50000"/>
            </a:avLst>
          </a:prstGeom>
          <a:ln w="38100">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3" name="カギ線コネクタ 52">
            <a:extLst>
              <a:ext uri="{FF2B5EF4-FFF2-40B4-BE49-F238E27FC236}">
                <a16:creationId xmlns:a16="http://schemas.microsoft.com/office/drawing/2014/main" id="{4778D2CD-41DF-1B40-A9E0-C3CBE69DA9B9}"/>
              </a:ext>
            </a:extLst>
          </p:cNvPr>
          <p:cNvCxnSpPr>
            <a:cxnSpLocks/>
            <a:stCxn id="11" idx="3"/>
            <a:endCxn id="9" idx="1"/>
          </p:cNvCxnSpPr>
          <p:nvPr/>
        </p:nvCxnSpPr>
        <p:spPr>
          <a:xfrm flipV="1">
            <a:off x="5300099" y="1901698"/>
            <a:ext cx="517299" cy="333275"/>
          </a:xfrm>
          <a:prstGeom prst="bentConnector3">
            <a:avLst>
              <a:gd name="adj1" fmla="val 50000"/>
            </a:avLst>
          </a:prstGeom>
          <a:ln w="38100">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8" name="カギ線コネクタ 57">
            <a:extLst>
              <a:ext uri="{FF2B5EF4-FFF2-40B4-BE49-F238E27FC236}">
                <a16:creationId xmlns:a16="http://schemas.microsoft.com/office/drawing/2014/main" id="{5ADA2EFA-73C7-B742-8935-9C7330826380}"/>
              </a:ext>
            </a:extLst>
          </p:cNvPr>
          <p:cNvCxnSpPr>
            <a:cxnSpLocks/>
            <a:stCxn id="25" idx="3"/>
            <a:endCxn id="14" idx="1"/>
          </p:cNvCxnSpPr>
          <p:nvPr/>
        </p:nvCxnSpPr>
        <p:spPr>
          <a:xfrm flipH="1">
            <a:off x="894166" y="1902324"/>
            <a:ext cx="7355667" cy="332649"/>
          </a:xfrm>
          <a:prstGeom prst="bentConnector5">
            <a:avLst>
              <a:gd name="adj1" fmla="val -3108"/>
              <a:gd name="adj2" fmla="val -301580"/>
              <a:gd name="adj3" fmla="val 103108"/>
            </a:avLst>
          </a:prstGeom>
          <a:ln w="381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63" name="テキスト ボックス 62">
            <a:extLst>
              <a:ext uri="{FF2B5EF4-FFF2-40B4-BE49-F238E27FC236}">
                <a16:creationId xmlns:a16="http://schemas.microsoft.com/office/drawing/2014/main" id="{558760AC-2C55-D44F-B1F8-99765156D570}"/>
              </a:ext>
            </a:extLst>
          </p:cNvPr>
          <p:cNvSpPr txBox="1"/>
          <p:nvPr/>
        </p:nvSpPr>
        <p:spPr>
          <a:xfrm>
            <a:off x="3901109" y="742108"/>
            <a:ext cx="1338828" cy="369332"/>
          </a:xfrm>
          <a:prstGeom prst="rect">
            <a:avLst/>
          </a:prstGeom>
          <a:solidFill>
            <a:schemeClr val="bg1"/>
          </a:solidFill>
        </p:spPr>
        <p:txBody>
          <a:bodyPr wrap="none" rtlCol="0">
            <a:spAutoFit/>
          </a:bodyPr>
          <a:lstStyle/>
          <a:p>
            <a:pPr algn="ctr"/>
            <a:r>
              <a:rPr kumimoji="1" lang="ja-JP" altLang="en-US" b="1">
                <a:solidFill>
                  <a:schemeClr val="accent6">
                    <a:lumMod val="75000"/>
                  </a:schemeClr>
                </a:solidFill>
                <a:latin typeface="Meiryo" panose="020B0604030504040204" pitchFamily="34" charset="-128"/>
                <a:ea typeface="Meiryo" panose="020B0604030504040204" pitchFamily="34" charset="-128"/>
              </a:rPr>
              <a:t>評価・改善</a:t>
            </a:r>
          </a:p>
        </p:txBody>
      </p:sp>
      <p:sp>
        <p:nvSpPr>
          <p:cNvPr id="64" name="テキスト ボックス 63">
            <a:extLst>
              <a:ext uri="{FF2B5EF4-FFF2-40B4-BE49-F238E27FC236}">
                <a16:creationId xmlns:a16="http://schemas.microsoft.com/office/drawing/2014/main" id="{D181DA81-5A05-214E-8708-5B8578ECECBF}"/>
              </a:ext>
            </a:extLst>
          </p:cNvPr>
          <p:cNvSpPr txBox="1"/>
          <p:nvPr/>
        </p:nvSpPr>
        <p:spPr>
          <a:xfrm>
            <a:off x="875137" y="1311842"/>
            <a:ext cx="1851789" cy="400110"/>
          </a:xfrm>
          <a:prstGeom prst="rect">
            <a:avLst/>
          </a:prstGeom>
          <a:noFill/>
        </p:spPr>
        <p:txBody>
          <a:bodyPr wrap="none" rtlCol="0">
            <a:spAutoFit/>
          </a:bodyPr>
          <a:lstStyle/>
          <a:p>
            <a:r>
              <a:rPr kumimoji="1" lang="ja-JP" altLang="en-US" sz="1000">
                <a:solidFill>
                  <a:schemeClr val="bg1"/>
                </a:solidFill>
                <a:latin typeface="Meiryo" panose="020B0604030504040204" pitchFamily="34" charset="-128"/>
                <a:ea typeface="Meiryo" panose="020B0604030504040204" pitchFamily="34" charset="-128"/>
              </a:rPr>
              <a:t>業務担当者と分析担当者で</a:t>
            </a:r>
            <a:endParaRPr kumimoji="1" lang="en-US" altLang="ja-JP" sz="1000" dirty="0">
              <a:solidFill>
                <a:schemeClr val="bg1"/>
              </a:solidFill>
              <a:latin typeface="Meiryo" panose="020B0604030504040204" pitchFamily="34" charset="-128"/>
              <a:ea typeface="Meiryo" panose="020B0604030504040204" pitchFamily="34" charset="-128"/>
            </a:endParaRPr>
          </a:p>
          <a:p>
            <a:r>
              <a:rPr kumimoji="1" lang="ja-JP" altLang="en-US" sz="1000">
                <a:solidFill>
                  <a:schemeClr val="bg1"/>
                </a:solidFill>
                <a:latin typeface="Meiryo" panose="020B0604030504040204" pitchFamily="34" charset="-128"/>
                <a:ea typeface="Meiryo" panose="020B0604030504040204" pitchFamily="34" charset="-128"/>
              </a:rPr>
              <a:t>ビジネスの要件と課題を共有</a:t>
            </a:r>
          </a:p>
        </p:txBody>
      </p:sp>
      <p:sp>
        <p:nvSpPr>
          <p:cNvPr id="65" name="テキスト ボックス 64">
            <a:extLst>
              <a:ext uri="{FF2B5EF4-FFF2-40B4-BE49-F238E27FC236}">
                <a16:creationId xmlns:a16="http://schemas.microsoft.com/office/drawing/2014/main" id="{4AE52691-7AD0-D541-9A28-C0A5CB43DAF6}"/>
              </a:ext>
            </a:extLst>
          </p:cNvPr>
          <p:cNvSpPr txBox="1"/>
          <p:nvPr/>
        </p:nvSpPr>
        <p:spPr>
          <a:xfrm>
            <a:off x="1582407" y="2819296"/>
            <a:ext cx="1467068" cy="400110"/>
          </a:xfrm>
          <a:prstGeom prst="rect">
            <a:avLst/>
          </a:prstGeom>
          <a:noFill/>
        </p:spPr>
        <p:txBody>
          <a:bodyPr wrap="none" rtlCol="0">
            <a:spAutoFit/>
          </a:bodyPr>
          <a:lstStyle/>
          <a:p>
            <a:r>
              <a:rPr kumimoji="1" lang="ja-JP" altLang="en-US" sz="1000">
                <a:solidFill>
                  <a:schemeClr val="bg1"/>
                </a:solidFill>
                <a:latin typeface="Meiryo" panose="020B0604030504040204" pitchFamily="34" charset="-128"/>
                <a:ea typeface="Meiryo" panose="020B0604030504040204" pitchFamily="34" charset="-128"/>
              </a:rPr>
              <a:t>ビジネスの要件と課題</a:t>
            </a:r>
            <a:endParaRPr kumimoji="1" lang="en-US" altLang="ja-JP" sz="1000" dirty="0">
              <a:solidFill>
                <a:schemeClr val="bg1"/>
              </a:solidFill>
              <a:latin typeface="Meiryo" panose="020B0604030504040204" pitchFamily="34" charset="-128"/>
              <a:ea typeface="Meiryo" panose="020B0604030504040204" pitchFamily="34" charset="-128"/>
            </a:endParaRPr>
          </a:p>
          <a:p>
            <a:r>
              <a:rPr kumimoji="1" lang="ja-JP" altLang="en-US" sz="1000">
                <a:solidFill>
                  <a:schemeClr val="bg1"/>
                </a:solidFill>
                <a:latin typeface="Meiryo" panose="020B0604030504040204" pitchFamily="34" charset="-128"/>
                <a:ea typeface="Meiryo" panose="020B0604030504040204" pitchFamily="34" charset="-128"/>
              </a:rPr>
              <a:t>を踏まえて仮説を設定</a:t>
            </a:r>
          </a:p>
        </p:txBody>
      </p:sp>
      <p:sp>
        <p:nvSpPr>
          <p:cNvPr id="66" name="テキスト ボックス 65">
            <a:extLst>
              <a:ext uri="{FF2B5EF4-FFF2-40B4-BE49-F238E27FC236}">
                <a16:creationId xmlns:a16="http://schemas.microsoft.com/office/drawing/2014/main" id="{5A6E2372-7B5F-2B40-90EF-0D759A1F69BE}"/>
              </a:ext>
            </a:extLst>
          </p:cNvPr>
          <p:cNvSpPr txBox="1"/>
          <p:nvPr/>
        </p:nvSpPr>
        <p:spPr>
          <a:xfrm>
            <a:off x="3084422" y="1311469"/>
            <a:ext cx="1851789" cy="400110"/>
          </a:xfrm>
          <a:prstGeom prst="rect">
            <a:avLst/>
          </a:prstGeom>
          <a:noFill/>
        </p:spPr>
        <p:txBody>
          <a:bodyPr wrap="none" rtlCol="0">
            <a:spAutoFit/>
          </a:bodyPr>
          <a:lstStyle/>
          <a:p>
            <a:r>
              <a:rPr kumimoji="1" lang="ja-JP" altLang="en-US" sz="1000">
                <a:solidFill>
                  <a:schemeClr val="bg1"/>
                </a:solidFill>
                <a:latin typeface="Meiryo" panose="020B0604030504040204" pitchFamily="34" charset="-128"/>
                <a:ea typeface="Meiryo" panose="020B0604030504040204" pitchFamily="34" charset="-128"/>
              </a:rPr>
              <a:t>仮説を検証するためのデータ</a:t>
            </a:r>
            <a:endParaRPr kumimoji="1" lang="en-US" altLang="ja-JP" sz="1000" dirty="0">
              <a:solidFill>
                <a:schemeClr val="bg1"/>
              </a:solidFill>
              <a:latin typeface="Meiryo" panose="020B0604030504040204" pitchFamily="34" charset="-128"/>
              <a:ea typeface="Meiryo" panose="020B0604030504040204" pitchFamily="34" charset="-128"/>
            </a:endParaRPr>
          </a:p>
          <a:p>
            <a:r>
              <a:rPr kumimoji="1" lang="ja-JP" altLang="en-US" sz="1000">
                <a:solidFill>
                  <a:schemeClr val="bg1"/>
                </a:solidFill>
                <a:latin typeface="Meiryo" panose="020B0604030504040204" pitchFamily="34" charset="-128"/>
                <a:ea typeface="Meiryo" panose="020B0604030504040204" pitchFamily="34" charset="-128"/>
              </a:rPr>
              <a:t>を選定、収集、洗浄、加工</a:t>
            </a:r>
          </a:p>
        </p:txBody>
      </p:sp>
      <p:sp>
        <p:nvSpPr>
          <p:cNvPr id="67" name="テキスト ボックス 66">
            <a:extLst>
              <a:ext uri="{FF2B5EF4-FFF2-40B4-BE49-F238E27FC236}">
                <a16:creationId xmlns:a16="http://schemas.microsoft.com/office/drawing/2014/main" id="{3926C2F1-9A1D-7144-A727-783FAAE2461F}"/>
              </a:ext>
            </a:extLst>
          </p:cNvPr>
          <p:cNvSpPr txBox="1"/>
          <p:nvPr/>
        </p:nvSpPr>
        <p:spPr>
          <a:xfrm>
            <a:off x="3309939" y="2817672"/>
            <a:ext cx="1980029" cy="400110"/>
          </a:xfrm>
          <a:prstGeom prst="rect">
            <a:avLst/>
          </a:prstGeom>
          <a:noFill/>
        </p:spPr>
        <p:txBody>
          <a:bodyPr wrap="none" rtlCol="0">
            <a:spAutoFit/>
          </a:bodyPr>
          <a:lstStyle/>
          <a:p>
            <a:r>
              <a:rPr lang="ja-JP" altLang="en-US" sz="1000">
                <a:solidFill>
                  <a:schemeClr val="bg1"/>
                </a:solidFill>
                <a:latin typeface="Meiryo" panose="020B0604030504040204" pitchFamily="34" charset="-128"/>
                <a:ea typeface="Meiryo" panose="020B0604030504040204" pitchFamily="34" charset="-128"/>
              </a:rPr>
              <a:t>データを分析し統計的に有意な</a:t>
            </a:r>
            <a:endParaRPr lang="en-US" altLang="ja-JP" sz="1000" dirty="0">
              <a:solidFill>
                <a:schemeClr val="bg1"/>
              </a:solidFill>
              <a:latin typeface="Meiryo" panose="020B0604030504040204" pitchFamily="34" charset="-128"/>
              <a:ea typeface="Meiryo" panose="020B0604030504040204" pitchFamily="34" charset="-128"/>
            </a:endParaRPr>
          </a:p>
          <a:p>
            <a:r>
              <a:rPr lang="ja-JP" altLang="en-US" sz="1000">
                <a:solidFill>
                  <a:schemeClr val="bg1"/>
                </a:solidFill>
                <a:latin typeface="Meiryo" panose="020B0604030504040204" pitchFamily="34" charset="-128"/>
                <a:ea typeface="Meiryo" panose="020B0604030504040204" pitchFamily="34" charset="-128"/>
              </a:rPr>
              <a:t>データ項目を特定、仮説を検証</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9" name="ホームベース 8">
            <a:extLst>
              <a:ext uri="{FF2B5EF4-FFF2-40B4-BE49-F238E27FC236}">
                <a16:creationId xmlns:a16="http://schemas.microsoft.com/office/drawing/2014/main" id="{F3924AA8-5C4C-554A-840C-61FB93686D27}"/>
              </a:ext>
            </a:extLst>
          </p:cNvPr>
          <p:cNvSpPr/>
          <p:nvPr/>
        </p:nvSpPr>
        <p:spPr>
          <a:xfrm>
            <a:off x="5817398" y="1630304"/>
            <a:ext cx="1281325" cy="542787"/>
          </a:xfrm>
          <a:prstGeom prst="homePlate">
            <a:avLst>
              <a:gd name="adj" fmla="val 23267"/>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ホームベース 9">
            <a:extLst>
              <a:ext uri="{FF2B5EF4-FFF2-40B4-BE49-F238E27FC236}">
                <a16:creationId xmlns:a16="http://schemas.microsoft.com/office/drawing/2014/main" id="{E3E5DED4-6D7A-104B-8F2D-D0D91409C23B}"/>
              </a:ext>
            </a:extLst>
          </p:cNvPr>
          <p:cNvSpPr/>
          <p:nvPr/>
        </p:nvSpPr>
        <p:spPr>
          <a:xfrm>
            <a:off x="5813972" y="2247984"/>
            <a:ext cx="1281325" cy="542787"/>
          </a:xfrm>
          <a:prstGeom prst="homePlate">
            <a:avLst>
              <a:gd name="adj" fmla="val 23267"/>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92A58CED-C9D2-AC43-8498-CF3E8D612CB5}"/>
              </a:ext>
            </a:extLst>
          </p:cNvPr>
          <p:cNvSpPr txBox="1"/>
          <p:nvPr/>
        </p:nvSpPr>
        <p:spPr>
          <a:xfrm>
            <a:off x="5981006" y="1786485"/>
            <a:ext cx="954107"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モデル構築</a:t>
            </a:r>
          </a:p>
        </p:txBody>
      </p:sp>
      <p:sp>
        <p:nvSpPr>
          <p:cNvPr id="21" name="テキスト ボックス 20">
            <a:extLst>
              <a:ext uri="{FF2B5EF4-FFF2-40B4-BE49-F238E27FC236}">
                <a16:creationId xmlns:a16="http://schemas.microsoft.com/office/drawing/2014/main" id="{0543CCE6-F3F7-FF47-A1D5-6E7306BACA62}"/>
              </a:ext>
            </a:extLst>
          </p:cNvPr>
          <p:cNvSpPr txBox="1"/>
          <p:nvPr/>
        </p:nvSpPr>
        <p:spPr>
          <a:xfrm>
            <a:off x="6025715" y="2387255"/>
            <a:ext cx="800219"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施策策定</a:t>
            </a:r>
          </a:p>
        </p:txBody>
      </p:sp>
      <p:sp>
        <p:nvSpPr>
          <p:cNvPr id="78" name="テキスト ボックス 77">
            <a:extLst>
              <a:ext uri="{FF2B5EF4-FFF2-40B4-BE49-F238E27FC236}">
                <a16:creationId xmlns:a16="http://schemas.microsoft.com/office/drawing/2014/main" id="{AD883A4A-DD4E-E649-B873-7549E6204B21}"/>
              </a:ext>
            </a:extLst>
          </p:cNvPr>
          <p:cNvSpPr txBox="1"/>
          <p:nvPr/>
        </p:nvSpPr>
        <p:spPr>
          <a:xfrm>
            <a:off x="5813973" y="1215526"/>
            <a:ext cx="1595309" cy="400110"/>
          </a:xfrm>
          <a:prstGeom prst="rect">
            <a:avLst/>
          </a:prstGeom>
          <a:noFill/>
        </p:spPr>
        <p:txBody>
          <a:bodyPr wrap="none" rtlCol="0">
            <a:spAutoFit/>
          </a:bodyPr>
          <a:lstStyle/>
          <a:p>
            <a:r>
              <a:rPr lang="ja-JP" altLang="en-US" sz="1000">
                <a:solidFill>
                  <a:schemeClr val="bg1"/>
                </a:solidFill>
                <a:latin typeface="Meiryo" panose="020B0604030504040204" pitchFamily="34" charset="-128"/>
                <a:ea typeface="Meiryo" panose="020B0604030504040204" pitchFamily="34" charset="-128"/>
              </a:rPr>
              <a:t>施策の有効性を評価する</a:t>
            </a:r>
            <a:endParaRPr lang="en-US" altLang="ja-JP" sz="1000" dirty="0">
              <a:solidFill>
                <a:schemeClr val="bg1"/>
              </a:solidFill>
              <a:latin typeface="Meiryo" panose="020B0604030504040204" pitchFamily="34" charset="-128"/>
              <a:ea typeface="Meiryo" panose="020B0604030504040204" pitchFamily="34" charset="-128"/>
            </a:endParaRPr>
          </a:p>
          <a:p>
            <a:r>
              <a:rPr lang="ja-JP" altLang="en-US" sz="1000">
                <a:solidFill>
                  <a:schemeClr val="bg1"/>
                </a:solidFill>
                <a:latin typeface="Meiryo" panose="020B0604030504040204" pitchFamily="34" charset="-128"/>
                <a:ea typeface="Meiryo" panose="020B0604030504040204" pitchFamily="34" charset="-128"/>
              </a:rPr>
              <a:t>予測モデルを構築する</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79" name="テキスト ボックス 78">
            <a:extLst>
              <a:ext uri="{FF2B5EF4-FFF2-40B4-BE49-F238E27FC236}">
                <a16:creationId xmlns:a16="http://schemas.microsoft.com/office/drawing/2014/main" id="{3D109A49-3C46-4E46-B722-92A10642F517}"/>
              </a:ext>
            </a:extLst>
          </p:cNvPr>
          <p:cNvSpPr txBox="1"/>
          <p:nvPr/>
        </p:nvSpPr>
        <p:spPr>
          <a:xfrm>
            <a:off x="5813973" y="2875299"/>
            <a:ext cx="1595309" cy="400110"/>
          </a:xfrm>
          <a:prstGeom prst="rect">
            <a:avLst/>
          </a:prstGeom>
          <a:noFill/>
        </p:spPr>
        <p:txBody>
          <a:bodyPr wrap="none" rtlCol="0">
            <a:spAutoFit/>
          </a:bodyPr>
          <a:lstStyle/>
          <a:p>
            <a:r>
              <a:rPr lang="ja-JP" altLang="en-US" sz="1000">
                <a:solidFill>
                  <a:schemeClr val="bg1"/>
                </a:solidFill>
                <a:latin typeface="Meiryo" panose="020B0604030504040204" pitchFamily="34" charset="-128"/>
                <a:ea typeface="Meiryo" panose="020B0604030504040204" pitchFamily="34" charset="-128"/>
              </a:rPr>
              <a:t>仮説検証の結果を踏まえ</a:t>
            </a:r>
            <a:endParaRPr lang="en-US" altLang="ja-JP" sz="1000" dirty="0">
              <a:solidFill>
                <a:schemeClr val="bg1"/>
              </a:solidFill>
              <a:latin typeface="Meiryo" panose="020B0604030504040204" pitchFamily="34" charset="-128"/>
              <a:ea typeface="Meiryo" panose="020B0604030504040204" pitchFamily="34" charset="-128"/>
            </a:endParaRPr>
          </a:p>
          <a:p>
            <a:r>
              <a:rPr lang="ja-JP" altLang="en-US" sz="1000">
                <a:solidFill>
                  <a:schemeClr val="bg1"/>
                </a:solidFill>
                <a:latin typeface="Meiryo" panose="020B0604030504040204" pitchFamily="34" charset="-128"/>
                <a:ea typeface="Meiryo" panose="020B0604030504040204" pitchFamily="34" charset="-128"/>
              </a:rPr>
              <a:t>ビジネス施策を策定</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93" name="正方形/長方形 92">
            <a:extLst>
              <a:ext uri="{FF2B5EF4-FFF2-40B4-BE49-F238E27FC236}">
                <a16:creationId xmlns:a16="http://schemas.microsoft.com/office/drawing/2014/main" id="{F6517564-691D-6F46-9366-8A22AB4FC256}"/>
              </a:ext>
            </a:extLst>
          </p:cNvPr>
          <p:cNvSpPr/>
          <p:nvPr/>
        </p:nvSpPr>
        <p:spPr>
          <a:xfrm>
            <a:off x="317977" y="3440896"/>
            <a:ext cx="8508045" cy="3139321"/>
          </a:xfrm>
          <a:prstGeom prst="rect">
            <a:avLst/>
          </a:prstGeom>
        </p:spPr>
        <p:txBody>
          <a:bodyPr wrap="square">
            <a:spAutoFit/>
          </a:bodyPr>
          <a:lstStyle/>
          <a:p>
            <a:pPr>
              <a:spcAft>
                <a:spcPts val="600"/>
              </a:spcAft>
            </a:pPr>
            <a:r>
              <a:rPr lang="ja-JP" altLang="en-US" sz="1200" b="1" u="sng">
                <a:solidFill>
                  <a:srgbClr val="00B050"/>
                </a:solidFill>
                <a:latin typeface="Meiryo" panose="020B0604030504040204" pitchFamily="34" charset="-128"/>
                <a:ea typeface="Meiryo" panose="020B0604030504040204" pitchFamily="34" charset="-128"/>
              </a:rPr>
              <a:t>課題定義</a:t>
            </a:r>
            <a:r>
              <a:rPr lang="ja-JP" altLang="en-US" sz="1200">
                <a:solidFill>
                  <a:srgbClr val="00B050"/>
                </a:solidFill>
                <a:latin typeface="Meiryo" panose="020B0604030504040204" pitchFamily="34" charset="-128"/>
                <a:ea typeface="Meiryo" panose="020B0604030504040204" pitchFamily="34" charset="-128"/>
              </a:rPr>
              <a:t>：「運送事業者に対する交通事故における保険金支払額を減らす」というビジネス要件を満たすために、「交通事故の発生頻度を減らす」という課題を設定</a:t>
            </a:r>
            <a:endParaRPr lang="en-US" altLang="ja-JP" sz="1200" dirty="0">
              <a:solidFill>
                <a:srgbClr val="00B050"/>
              </a:solidFill>
              <a:latin typeface="Meiryo" panose="020B0604030504040204" pitchFamily="34" charset="-128"/>
              <a:ea typeface="Meiryo" panose="020B0604030504040204" pitchFamily="34" charset="-128"/>
            </a:endParaRPr>
          </a:p>
          <a:p>
            <a:pPr>
              <a:spcAft>
                <a:spcPts val="600"/>
              </a:spcAft>
            </a:pPr>
            <a:r>
              <a:rPr lang="ja-JP" altLang="en-US" sz="1200" b="1" u="sng">
                <a:solidFill>
                  <a:srgbClr val="00B050"/>
                </a:solidFill>
                <a:latin typeface="Meiryo" panose="020B0604030504040204" pitchFamily="34" charset="-128"/>
                <a:ea typeface="Meiryo" panose="020B0604030504040204" pitchFamily="34" charset="-128"/>
              </a:rPr>
              <a:t>仮説設定</a:t>
            </a:r>
            <a:r>
              <a:rPr lang="ja-JP" altLang="en-US" sz="1200">
                <a:solidFill>
                  <a:srgbClr val="00B050"/>
                </a:solidFill>
                <a:latin typeface="Meiryo" panose="020B0604030504040204" pitchFamily="34" charset="-128"/>
                <a:ea typeface="Meiryo" panose="020B0604030504040204" pitchFamily="34" charset="-128"/>
              </a:rPr>
              <a:t>：事故の発生原因として、安全運転を徹底すれば、課題解決になるとの仮説を設定、合わせて何をもって安全運転かどうかを評価する基準として、事故の発生頻度が、急加速・急減速の発生回数と、「急」の強さを設定</a:t>
            </a:r>
            <a:endParaRPr lang="en-US" altLang="ja-JP" sz="1200" dirty="0">
              <a:solidFill>
                <a:srgbClr val="00B050"/>
              </a:solidFill>
              <a:latin typeface="Meiryo" panose="020B0604030504040204" pitchFamily="34" charset="-128"/>
              <a:ea typeface="Meiryo" panose="020B0604030504040204" pitchFamily="34" charset="-128"/>
            </a:endParaRPr>
          </a:p>
          <a:p>
            <a:pPr>
              <a:spcAft>
                <a:spcPts val="600"/>
              </a:spcAft>
            </a:pPr>
            <a:r>
              <a:rPr lang="ja-JP" altLang="en-US" sz="1200" b="1" u="sng">
                <a:solidFill>
                  <a:srgbClr val="0070C0"/>
                </a:solidFill>
                <a:latin typeface="Meiryo" panose="020B0604030504040204" pitchFamily="34" charset="-128"/>
                <a:ea typeface="Meiryo" panose="020B0604030504040204" pitchFamily="34" charset="-128"/>
              </a:rPr>
              <a:t>データ収集・加工</a:t>
            </a:r>
            <a:r>
              <a:rPr lang="ja-JP" altLang="en-US" sz="1200">
                <a:solidFill>
                  <a:srgbClr val="0070C0"/>
                </a:solidFill>
                <a:latin typeface="Meiryo" panose="020B0604030504040204" pitchFamily="34" charset="-128"/>
                <a:ea typeface="Meiryo" panose="020B0604030504040204" pitchFamily="34" charset="-128"/>
              </a:rPr>
              <a:t>：契約企業の車両に車両の動きを検知するセンサーを搭載し、丁寧な運転か、乱暴な運転、あるいは、適切に休憩を取っているかなどを時間帯、運転手の性別、運転時間などとの関係とともにデータを収集、無関係と考えられるデータやノイズを除去、利用しやすいデータ形式に加工</a:t>
            </a:r>
            <a:endParaRPr lang="en-US" altLang="ja-JP" sz="1200" dirty="0">
              <a:solidFill>
                <a:srgbClr val="0070C0"/>
              </a:solidFill>
              <a:latin typeface="Meiryo" panose="020B0604030504040204" pitchFamily="34" charset="-128"/>
              <a:ea typeface="Meiryo" panose="020B0604030504040204" pitchFamily="34" charset="-128"/>
            </a:endParaRPr>
          </a:p>
          <a:p>
            <a:pPr>
              <a:spcAft>
                <a:spcPts val="600"/>
              </a:spcAft>
            </a:pPr>
            <a:r>
              <a:rPr lang="ja-JP" altLang="en-US" sz="1200" b="1" u="sng">
                <a:solidFill>
                  <a:srgbClr val="0070C0"/>
                </a:solidFill>
                <a:latin typeface="Meiryo" panose="020B0604030504040204" pitchFamily="34" charset="-128"/>
                <a:ea typeface="Meiryo" panose="020B0604030504040204" pitchFamily="34" charset="-128"/>
              </a:rPr>
              <a:t>データ探索</a:t>
            </a:r>
            <a:r>
              <a:rPr lang="ja-JP" altLang="en-US" sz="1200">
                <a:solidFill>
                  <a:srgbClr val="0070C0"/>
                </a:solidFill>
                <a:latin typeface="Meiryo" panose="020B0604030504040204" pitchFamily="34" charset="-128"/>
                <a:ea typeface="Meiryo" panose="020B0604030504040204" pitchFamily="34" charset="-128"/>
              </a:rPr>
              <a:t>：収集したデータを使って統計あるいは機械学習等の分析ツールを使用し、事故の発生頻度が、急加速・急減速の発生回数と、「急」の強さが、統計的に有意であることを突き止め、仮説の有効性を検証</a:t>
            </a:r>
            <a:endParaRPr lang="en-US" altLang="ja-JP" sz="1200" dirty="0">
              <a:solidFill>
                <a:srgbClr val="0070C0"/>
              </a:solidFill>
              <a:latin typeface="Meiryo" panose="020B0604030504040204" pitchFamily="34" charset="-128"/>
              <a:ea typeface="Meiryo" panose="020B0604030504040204" pitchFamily="34" charset="-128"/>
            </a:endParaRPr>
          </a:p>
          <a:p>
            <a:pPr>
              <a:spcAft>
                <a:spcPts val="600"/>
              </a:spcAft>
            </a:pPr>
            <a:r>
              <a:rPr lang="ja-JP" altLang="en-US" sz="1200" b="1" u="sng">
                <a:solidFill>
                  <a:srgbClr val="7030A0"/>
                </a:solidFill>
                <a:latin typeface="Meiryo" panose="020B0604030504040204" pitchFamily="34" charset="-128"/>
                <a:ea typeface="Meiryo" panose="020B0604030504040204" pitchFamily="34" charset="-128"/>
              </a:rPr>
              <a:t>施策策定</a:t>
            </a:r>
            <a:r>
              <a:rPr lang="ja-JP" altLang="en-US" sz="1200">
                <a:solidFill>
                  <a:srgbClr val="7030A0"/>
                </a:solidFill>
                <a:latin typeface="Meiryo" panose="020B0604030504040204" pitchFamily="34" charset="-128"/>
                <a:ea typeface="Meiryo" panose="020B0604030504040204" pitchFamily="34" charset="-128"/>
              </a:rPr>
              <a:t>：急加速・急減速の発生回数と「急」の強さを検証する車載センサー開発、契約車両に設置、データ探索で明らかになった確率値を前提に「安全運転スコア」を計算、安全度が高い運転者の保険料率を引き下げることで、事業主に安全運転励行のインセンティブを与える。</a:t>
            </a:r>
            <a:endParaRPr lang="en-US" altLang="ja-JP" sz="1200" dirty="0">
              <a:solidFill>
                <a:srgbClr val="7030A0"/>
              </a:solidFill>
              <a:latin typeface="Meiryo" panose="020B0604030504040204" pitchFamily="34" charset="-128"/>
              <a:ea typeface="Meiryo" panose="020B0604030504040204" pitchFamily="34" charset="-128"/>
            </a:endParaRPr>
          </a:p>
          <a:p>
            <a:pPr>
              <a:spcAft>
                <a:spcPts val="600"/>
              </a:spcAft>
            </a:pPr>
            <a:r>
              <a:rPr lang="ja-JP" altLang="en-US" sz="1200" b="1" u="sng">
                <a:solidFill>
                  <a:srgbClr val="7030A0"/>
                </a:solidFill>
                <a:latin typeface="Meiryo" panose="020B0604030504040204" pitchFamily="34" charset="-128"/>
                <a:ea typeface="Meiryo" panose="020B0604030504040204" pitchFamily="34" charset="-128"/>
              </a:rPr>
              <a:t>モデル構築</a:t>
            </a:r>
            <a:r>
              <a:rPr lang="ja-JP" altLang="en-US" sz="1200">
                <a:solidFill>
                  <a:srgbClr val="7030A0"/>
                </a:solidFill>
                <a:latin typeface="Meiryo" panose="020B0604030504040204" pitchFamily="34" charset="-128"/>
                <a:ea typeface="Meiryo" panose="020B0604030504040204" pitchFamily="34" charset="-128"/>
              </a:rPr>
              <a:t>：データ探索で明らかになった優位なデータ項目と確率分布に基づき「安全運転スコア」算出する。</a:t>
            </a:r>
          </a:p>
          <a:p>
            <a:pPr>
              <a:spcAft>
                <a:spcPts val="600"/>
              </a:spcAft>
            </a:pPr>
            <a:r>
              <a:rPr lang="ja-JP" altLang="en-US" sz="1200" b="1" u="sng">
                <a:solidFill>
                  <a:schemeClr val="accent6">
                    <a:lumMod val="75000"/>
                  </a:schemeClr>
                </a:solidFill>
                <a:latin typeface="Meiryo" panose="020B0604030504040204" pitchFamily="34" charset="-128"/>
                <a:ea typeface="Meiryo" panose="020B0604030504040204" pitchFamily="34" charset="-128"/>
              </a:rPr>
              <a:t>評価・改善</a:t>
            </a:r>
            <a:r>
              <a:rPr lang="ja-JP" altLang="en-US" sz="1200">
                <a:solidFill>
                  <a:schemeClr val="accent6">
                    <a:lumMod val="75000"/>
                  </a:schemeClr>
                </a:solidFill>
                <a:latin typeface="Meiryo" panose="020B0604030504040204" pitchFamily="34" charset="-128"/>
                <a:ea typeface="Meiryo" panose="020B0604030504040204" pitchFamily="34" charset="-128"/>
              </a:rPr>
              <a:t>：施策実施の結果や「安全運転スコア」モデルの有効性をデータから評価し、改善のサイクルを回す。</a:t>
            </a:r>
            <a:endParaRPr lang="en-US" altLang="ja-JP" sz="1200" dirty="0">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3473986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5A267-290D-4C48-9AB3-AD4A3466393B}"/>
              </a:ext>
            </a:extLst>
          </p:cNvPr>
          <p:cNvSpPr>
            <a:spLocks noGrp="1"/>
          </p:cNvSpPr>
          <p:nvPr>
            <p:ph type="title"/>
          </p:nvPr>
        </p:nvSpPr>
        <p:spPr/>
        <p:txBody>
          <a:bodyPr/>
          <a:lstStyle/>
          <a:p>
            <a:r>
              <a:rPr lang="ja-JP" altLang="en-US"/>
              <a:t>参考：データサイエンティストの業務</a:t>
            </a:r>
            <a:endParaRPr kumimoji="1" lang="ja-JP" altLang="en-US"/>
          </a:p>
        </p:txBody>
      </p:sp>
      <p:pic>
        <p:nvPicPr>
          <p:cNvPr id="3" name="図 2">
            <a:extLst>
              <a:ext uri="{FF2B5EF4-FFF2-40B4-BE49-F238E27FC236}">
                <a16:creationId xmlns:a16="http://schemas.microsoft.com/office/drawing/2014/main" id="{6C607CD7-BA83-5F43-AB6D-4F899CA76AF4}"/>
              </a:ext>
            </a:extLst>
          </p:cNvPr>
          <p:cNvPicPr>
            <a:picLocks noChangeAspect="1"/>
          </p:cNvPicPr>
          <p:nvPr/>
        </p:nvPicPr>
        <p:blipFill>
          <a:blip r:embed="rId2"/>
          <a:stretch>
            <a:fillRect/>
          </a:stretch>
        </p:blipFill>
        <p:spPr>
          <a:xfrm>
            <a:off x="637592" y="758890"/>
            <a:ext cx="7868816" cy="5674190"/>
          </a:xfrm>
          <a:prstGeom prst="rect">
            <a:avLst/>
          </a:prstGeom>
        </p:spPr>
      </p:pic>
      <p:sp>
        <p:nvSpPr>
          <p:cNvPr id="4" name="正方形/長方形 3">
            <a:extLst>
              <a:ext uri="{FF2B5EF4-FFF2-40B4-BE49-F238E27FC236}">
                <a16:creationId xmlns:a16="http://schemas.microsoft.com/office/drawing/2014/main" id="{AFD07121-88E4-5D40-B9B2-C203BB4F74EC}"/>
              </a:ext>
            </a:extLst>
          </p:cNvPr>
          <p:cNvSpPr/>
          <p:nvPr/>
        </p:nvSpPr>
        <p:spPr>
          <a:xfrm>
            <a:off x="447869" y="758890"/>
            <a:ext cx="236376" cy="5733184"/>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 name="直線コネクタ 5">
            <a:extLst>
              <a:ext uri="{FF2B5EF4-FFF2-40B4-BE49-F238E27FC236}">
                <a16:creationId xmlns:a16="http://schemas.microsoft.com/office/drawing/2014/main" id="{B3EA5BFC-6F98-6141-8C5B-24720361494C}"/>
              </a:ext>
            </a:extLst>
          </p:cNvPr>
          <p:cNvCxnSpPr>
            <a:cxnSpLocks/>
          </p:cNvCxnSpPr>
          <p:nvPr/>
        </p:nvCxnSpPr>
        <p:spPr>
          <a:xfrm>
            <a:off x="684245" y="1110443"/>
            <a:ext cx="0" cy="532263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正方形/長方形 8">
            <a:extLst>
              <a:ext uri="{FF2B5EF4-FFF2-40B4-BE49-F238E27FC236}">
                <a16:creationId xmlns:a16="http://schemas.microsoft.com/office/drawing/2014/main" id="{FC6F5DC6-CC17-EC45-9AA9-E925C33799B8}"/>
              </a:ext>
            </a:extLst>
          </p:cNvPr>
          <p:cNvSpPr/>
          <p:nvPr/>
        </p:nvSpPr>
        <p:spPr>
          <a:xfrm>
            <a:off x="3610964" y="6433080"/>
            <a:ext cx="4895444" cy="215444"/>
          </a:xfrm>
          <a:prstGeom prst="rect">
            <a:avLst/>
          </a:prstGeom>
        </p:spPr>
        <p:txBody>
          <a:bodyPr wrap="square">
            <a:spAutoFit/>
          </a:bodyPr>
          <a:lstStyle/>
          <a:p>
            <a:pPr algn="r"/>
            <a:r>
              <a:rPr lang="ja-JP" altLang="en-US" sz="800">
                <a:latin typeface="Meiryo" panose="020B0604030504040204" pitchFamily="34" charset="-128"/>
                <a:ea typeface="Meiryo" panose="020B0604030504040204" pitchFamily="34" charset="-128"/>
              </a:rPr>
              <a:t>後藤真理絵／リクルートマーケティングパートナーズ Data Scientist、Quipper Data  Scientist</a:t>
            </a:r>
          </a:p>
        </p:txBody>
      </p:sp>
    </p:spTree>
    <p:extLst>
      <p:ext uri="{BB962C8B-B14F-4D97-AF65-F5344CB8AC3E}">
        <p14:creationId xmlns:p14="http://schemas.microsoft.com/office/powerpoint/2010/main" val="13037048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68CD0F18-6B98-07F8-6DFC-11EEDDC36C29}"/>
              </a:ext>
            </a:extLst>
          </p:cNvPr>
          <p:cNvSpPr>
            <a:spLocks noGrp="1"/>
          </p:cNvSpPr>
          <p:nvPr>
            <p:ph type="title"/>
          </p:nvPr>
        </p:nvSpPr>
        <p:spPr/>
        <p:txBody>
          <a:bodyPr/>
          <a:lstStyle/>
          <a:p>
            <a:r>
              <a:rPr lang="ja-JP" altLang="en-US" sz="2800"/>
              <a:t>2024年のトップ10の戦略的テクノロジートレンド</a:t>
            </a:r>
            <a:endParaRPr lang="ja-JP" altLang="en-US"/>
          </a:p>
        </p:txBody>
      </p:sp>
      <p:sp>
        <p:nvSpPr>
          <p:cNvPr id="7" name="テキスト ボックス 6">
            <a:extLst>
              <a:ext uri="{FF2B5EF4-FFF2-40B4-BE49-F238E27FC236}">
                <a16:creationId xmlns:a16="http://schemas.microsoft.com/office/drawing/2014/main" id="{DA24F004-AC4A-DF08-6B65-29ADD066FA1F}"/>
              </a:ext>
            </a:extLst>
          </p:cNvPr>
          <p:cNvSpPr txBox="1"/>
          <p:nvPr/>
        </p:nvSpPr>
        <p:spPr>
          <a:xfrm>
            <a:off x="58359" y="868777"/>
            <a:ext cx="4427621" cy="5339923"/>
          </a:xfrm>
          <a:prstGeom prst="rect">
            <a:avLst/>
          </a:prstGeom>
          <a:noFill/>
        </p:spPr>
        <p:txBody>
          <a:bodyPr wrap="square">
            <a:spAutoFit/>
          </a:bodyPr>
          <a:lstStyle/>
          <a:p>
            <a:r>
              <a:rPr lang="ja-JP" altLang="en-US" sz="1100" b="1" u="sng">
                <a:solidFill>
                  <a:schemeClr val="accent6">
                    <a:lumMod val="75000"/>
                  </a:schemeClr>
                </a:solidFill>
                <a:latin typeface="Meiryo" panose="020B0604030504040204" pitchFamily="34" charset="-128"/>
                <a:ea typeface="Meiryo" panose="020B0604030504040204" pitchFamily="34" charset="-128"/>
              </a:rPr>
              <a:t>民主化された生成AI（Democratized Generative AI）</a:t>
            </a:r>
          </a:p>
          <a:p>
            <a:r>
              <a:rPr lang="ja-JP" altLang="en-US" sz="1100">
                <a:solidFill>
                  <a:schemeClr val="accent6">
                    <a:lumMod val="75000"/>
                  </a:schemeClr>
                </a:solidFill>
                <a:latin typeface="Meiryo" panose="020B0604030504040204" pitchFamily="34" charset="-128"/>
                <a:ea typeface="Meiryo" panose="020B0604030504040204" pitchFamily="34" charset="-128"/>
              </a:rPr>
              <a:t>生成AIは、大規模に事前訓練されたモデル、クラウドコンピューティング、オープンソースの融合により、世界中のワーカーにアクセス可能になっています。2026年までに、ガートナーは、80%以上の企業がGenAIのAPIやモデルを使用し、または生成AI対応アプリケーションを実稼働環境にデプロイすると予測しています。</a:t>
            </a:r>
          </a:p>
          <a:p>
            <a:endParaRPr lang="ja-JP" altLang="en-US" sz="1100">
              <a:solidFill>
                <a:schemeClr val="accent6">
                  <a:lumMod val="75000"/>
                </a:schemeClr>
              </a:solidFill>
              <a:latin typeface="Meiryo" panose="020B0604030504040204" pitchFamily="34" charset="-128"/>
              <a:ea typeface="Meiryo" panose="020B0604030504040204" pitchFamily="34" charset="-128"/>
            </a:endParaRPr>
          </a:p>
          <a:p>
            <a:r>
              <a:rPr lang="ja-JP" altLang="en-US" sz="1100" b="1" u="sng">
                <a:solidFill>
                  <a:schemeClr val="accent6">
                    <a:lumMod val="75000"/>
                  </a:schemeClr>
                </a:solidFill>
                <a:latin typeface="Meiryo" panose="020B0604030504040204" pitchFamily="34" charset="-128"/>
                <a:ea typeface="Meiryo" panose="020B0604030504040204" pitchFamily="34" charset="-128"/>
              </a:rPr>
              <a:t>AIの信頼性、リスク、セキュリティ管理（AI Trust, Risk and Security Management）</a:t>
            </a:r>
          </a:p>
          <a:p>
            <a:r>
              <a:rPr lang="ja-JP" altLang="en-US" sz="1100">
                <a:solidFill>
                  <a:schemeClr val="accent6">
                    <a:lumMod val="75000"/>
                  </a:schemeClr>
                </a:solidFill>
                <a:latin typeface="Meiryo" panose="020B0604030504040204" pitchFamily="34" charset="-128"/>
                <a:ea typeface="Meiryo" panose="020B0604030504040204" pitchFamily="34" charset="-128"/>
              </a:rPr>
              <a:t>AIへのアクセスが民主化されることで、AIの信頼性、リスク、セキュリティ管理（TRiSM）の必要性がさらに明確になっています。AI TRiSMは、ModelOps、プロアクティブなデータ保護、AI固有のセキュリティ、モデルの監視ツールを提供しています。</a:t>
            </a:r>
          </a:p>
          <a:p>
            <a:endParaRPr lang="ja-JP" altLang="en-US" sz="1100">
              <a:solidFill>
                <a:schemeClr val="accent6">
                  <a:lumMod val="75000"/>
                </a:schemeClr>
              </a:solidFill>
              <a:latin typeface="Meiryo" panose="020B0604030504040204" pitchFamily="34" charset="-128"/>
              <a:ea typeface="Meiryo" panose="020B0604030504040204" pitchFamily="34" charset="-128"/>
            </a:endParaRPr>
          </a:p>
          <a:p>
            <a:r>
              <a:rPr lang="ja-JP" altLang="en-US" sz="1100" b="1" u="sng">
                <a:solidFill>
                  <a:schemeClr val="accent6">
                    <a:lumMod val="75000"/>
                  </a:schemeClr>
                </a:solidFill>
                <a:latin typeface="Meiryo" panose="020B0604030504040204" pitchFamily="34" charset="-128"/>
                <a:ea typeface="Meiryo" panose="020B0604030504040204" pitchFamily="34" charset="-128"/>
              </a:rPr>
              <a:t>AIを活用した開発（AI-Augmented Development）</a:t>
            </a:r>
          </a:p>
          <a:p>
            <a:r>
              <a:rPr lang="ja-JP" altLang="en-US" sz="1100">
                <a:solidFill>
                  <a:schemeClr val="accent6">
                    <a:lumMod val="75000"/>
                  </a:schemeClr>
                </a:solidFill>
                <a:latin typeface="Meiryo" panose="020B0604030504040204" pitchFamily="34" charset="-128"/>
                <a:ea typeface="Meiryo" panose="020B0604030504040204" pitchFamily="34" charset="-128"/>
              </a:rPr>
              <a:t>この開発手法では、生成AIや機械学習などのAI技術を利用して、ソフトウェアエンジニアがアプリケーションの設計、コーディング、テストを支援しています。</a:t>
            </a:r>
          </a:p>
          <a:p>
            <a:endParaRPr lang="ja-JP" altLang="en-US" sz="1100">
              <a:solidFill>
                <a:schemeClr val="accent6">
                  <a:lumMod val="75000"/>
                </a:schemeClr>
              </a:solidFill>
              <a:latin typeface="Meiryo" panose="020B0604030504040204" pitchFamily="34" charset="-128"/>
              <a:ea typeface="Meiryo" panose="020B0604030504040204" pitchFamily="34" charset="-128"/>
            </a:endParaRPr>
          </a:p>
          <a:p>
            <a:r>
              <a:rPr lang="ja-JP" altLang="en-US" sz="1100" b="1" u="sng">
                <a:solidFill>
                  <a:schemeClr val="accent6">
                    <a:lumMod val="75000"/>
                  </a:schemeClr>
                </a:solidFill>
                <a:latin typeface="Meiryo" panose="020B0604030504040204" pitchFamily="34" charset="-128"/>
                <a:ea typeface="Meiryo" panose="020B0604030504040204" pitchFamily="34" charset="-128"/>
              </a:rPr>
              <a:t>インテリジェントアプリケーション（Intelligent Applications）</a:t>
            </a:r>
          </a:p>
          <a:p>
            <a:r>
              <a:rPr lang="ja-JP" altLang="en-US" sz="1100">
                <a:solidFill>
                  <a:schemeClr val="accent6">
                    <a:lumMod val="75000"/>
                  </a:schemeClr>
                </a:solidFill>
                <a:latin typeface="Meiryo" panose="020B0604030504040204" pitchFamily="34" charset="-128"/>
                <a:ea typeface="Meiryo" panose="020B0604030504040204" pitchFamily="34" charset="-128"/>
              </a:rPr>
              <a:t>ガートナーによると、インテリジェントアプリケーションは、適切かつ自動的に応答するための学習型適応を特性として持つアプリケーションを指しています。機械学習、ベクトルストア、接続データなど、さまざまなAIベースのサービスを使用しています。</a:t>
            </a:r>
          </a:p>
          <a:p>
            <a:endParaRPr lang="ja-JP" altLang="en-US" sz="1100">
              <a:latin typeface="Meiryo" panose="020B0604030504040204" pitchFamily="34" charset="-128"/>
              <a:ea typeface="Meiryo" panose="020B0604030504040204" pitchFamily="34" charset="-128"/>
            </a:endParaRPr>
          </a:p>
          <a:p>
            <a:r>
              <a:rPr lang="ja-JP" altLang="en-US" sz="1100" b="1" u="sng">
                <a:latin typeface="Meiryo" panose="020B0604030504040204" pitchFamily="34" charset="-128"/>
                <a:ea typeface="Meiryo" panose="020B0604030504040204" pitchFamily="34" charset="-128"/>
              </a:rPr>
              <a:t>拡張接続型ワークフォース（Augmented-Connected Workforce）</a:t>
            </a:r>
          </a:p>
          <a:p>
            <a:r>
              <a:rPr lang="ja-JP" altLang="en-US" sz="1100">
                <a:latin typeface="Meiryo" panose="020B0604030504040204" pitchFamily="34" charset="-128"/>
                <a:ea typeface="Meiryo" panose="020B0604030504040204" pitchFamily="34" charset="-128"/>
              </a:rPr>
              <a:t>人間のワーカーからの価値を最適化するための戦略です。インテリジェントアプリケーションやワークフォース分析を使用して、ワーカーの経験、健康、スキル開発をサポートしています。</a:t>
            </a:r>
          </a:p>
          <a:p>
            <a:endParaRPr lang="ja-JP" altLang="en-US" sz="1100">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138E8AC9-61B5-1269-83E8-85EB0D90A89D}"/>
              </a:ext>
            </a:extLst>
          </p:cNvPr>
          <p:cNvSpPr txBox="1"/>
          <p:nvPr/>
        </p:nvSpPr>
        <p:spPr>
          <a:xfrm>
            <a:off x="4658020" y="871280"/>
            <a:ext cx="4427621" cy="5678478"/>
          </a:xfrm>
          <a:prstGeom prst="rect">
            <a:avLst/>
          </a:prstGeom>
          <a:noFill/>
        </p:spPr>
        <p:txBody>
          <a:bodyPr wrap="square">
            <a:spAutoFit/>
          </a:bodyPr>
          <a:lstStyle/>
          <a:p>
            <a:r>
              <a:rPr lang="ja-JP" altLang="en-US" sz="1100" b="1" u="sng">
                <a:latin typeface="Meiryo" panose="020B0604030504040204" pitchFamily="34" charset="-128"/>
                <a:ea typeface="Meiryo" panose="020B0604030504040204" pitchFamily="34" charset="-128"/>
              </a:rPr>
              <a:t>継続的な脅威露出管理（Continuous Threat Exposure Management）</a:t>
            </a:r>
          </a:p>
          <a:p>
            <a:r>
              <a:rPr lang="ja-JP" altLang="en-US" sz="1100">
                <a:latin typeface="Meiryo" panose="020B0604030504040204" pitchFamily="34" charset="-128"/>
                <a:ea typeface="Meiryo" panose="020B0604030504040204" pitchFamily="34" charset="-128"/>
              </a:rPr>
              <a:t>組織がデジタルおよび物理的資産のアクセス可能性、露出、利用可能性を継続的かつ一貫して評価することを可能にしています。</a:t>
            </a:r>
          </a:p>
          <a:p>
            <a:endParaRPr lang="ja-JP" altLang="en-US" sz="1100">
              <a:latin typeface="Meiryo" panose="020B0604030504040204" pitchFamily="34" charset="-128"/>
              <a:ea typeface="Meiryo" panose="020B0604030504040204" pitchFamily="34" charset="-128"/>
            </a:endParaRPr>
          </a:p>
          <a:p>
            <a:r>
              <a:rPr lang="ja-JP" altLang="en-US" sz="1100" b="1" u="sng">
                <a:solidFill>
                  <a:schemeClr val="accent6">
                    <a:lumMod val="75000"/>
                  </a:schemeClr>
                </a:solidFill>
                <a:latin typeface="Meiryo" panose="020B0604030504040204" pitchFamily="34" charset="-128"/>
                <a:ea typeface="Meiryo" panose="020B0604030504040204" pitchFamily="34" charset="-128"/>
              </a:rPr>
              <a:t>機械顧客（Machine Customers）</a:t>
            </a:r>
          </a:p>
          <a:p>
            <a:r>
              <a:rPr lang="ja-JP" altLang="en-US" sz="1100">
                <a:solidFill>
                  <a:schemeClr val="accent6">
                    <a:lumMod val="75000"/>
                  </a:schemeClr>
                </a:solidFill>
                <a:latin typeface="Meiryo" panose="020B0604030504040204" pitchFamily="34" charset="-128"/>
                <a:ea typeface="Meiryo" panose="020B0604030504040204" pitchFamily="34" charset="-128"/>
              </a:rPr>
              <a:t>Machine Customersは、近年の技術進歩に伴い登場してきた新しい概念で、主にIoTデバイスやAI技術を活用して人間の消費者の代わりに取引や購買活動を行う機械を指します。2028年までには、150億のMachine Customersが存在し、この成長トレンドは、2030年までに数兆ドルの収益源となると予測しており、デジタルコマースの登場の時よりも重要になるとしています。</a:t>
            </a:r>
          </a:p>
          <a:p>
            <a:endParaRPr lang="ja-JP" altLang="en-US" sz="1100">
              <a:solidFill>
                <a:schemeClr val="accent6">
                  <a:lumMod val="75000"/>
                </a:schemeClr>
              </a:solidFill>
              <a:latin typeface="Meiryo" panose="020B0604030504040204" pitchFamily="34" charset="-128"/>
              <a:ea typeface="Meiryo" panose="020B0604030504040204" pitchFamily="34" charset="-128"/>
            </a:endParaRPr>
          </a:p>
          <a:p>
            <a:r>
              <a:rPr lang="ja-JP" altLang="en-US" sz="1100" b="1" u="sng">
                <a:solidFill>
                  <a:schemeClr val="accent6">
                    <a:lumMod val="75000"/>
                  </a:schemeClr>
                </a:solidFill>
                <a:latin typeface="Meiryo" panose="020B0604030504040204" pitchFamily="34" charset="-128"/>
                <a:ea typeface="Meiryo" panose="020B0604030504040204" pitchFamily="34" charset="-128"/>
              </a:rPr>
              <a:t>持続可能な技術（Sustainable Technology）</a:t>
            </a:r>
          </a:p>
          <a:p>
            <a:r>
              <a:rPr lang="ja-JP" altLang="en-US" sz="1100">
                <a:solidFill>
                  <a:schemeClr val="accent6">
                    <a:lumMod val="75000"/>
                  </a:schemeClr>
                </a:solidFill>
                <a:latin typeface="Meiryo" panose="020B0604030504040204" pitchFamily="34" charset="-128"/>
                <a:ea typeface="Meiryo" panose="020B0604030504040204" pitchFamily="34" charset="-128"/>
              </a:rPr>
              <a:t>長期的な生態学的バランスと人権をサポートするESG（環境、社会、ガバナンス）の結果を実現するためのデジタルソリューションのフレームワークです。AI、暗号通貨、IoT、クラウドコンピューティングなどの技術の使用が増える中、関連するエネルギー消費と環境への影響に対する懸念が高まっています。</a:t>
            </a:r>
          </a:p>
          <a:p>
            <a:endParaRPr lang="ja-JP" altLang="en-US" sz="1100">
              <a:latin typeface="Meiryo" panose="020B0604030504040204" pitchFamily="34" charset="-128"/>
              <a:ea typeface="Meiryo" panose="020B0604030504040204" pitchFamily="34" charset="-128"/>
            </a:endParaRPr>
          </a:p>
          <a:p>
            <a:r>
              <a:rPr lang="ja-JP" altLang="en-US" sz="1100" b="1" u="sng">
                <a:latin typeface="Meiryo" panose="020B0604030504040204" pitchFamily="34" charset="-128"/>
                <a:ea typeface="Meiryo" panose="020B0604030504040204" pitchFamily="34" charset="-128"/>
              </a:rPr>
              <a:t>プラットフォームエンジニアリング（Platform Engineering）</a:t>
            </a:r>
          </a:p>
          <a:p>
            <a:r>
              <a:rPr lang="ja-JP" altLang="en-US" sz="1100">
                <a:latin typeface="Meiryo" panose="020B0604030504040204" pitchFamily="34" charset="-128"/>
                <a:ea typeface="Meiryo" panose="020B0604030504040204" pitchFamily="34" charset="-128"/>
              </a:rPr>
              <a:t>ソフトウェア開発と運用のプロセスを効率化し、拡張するために、技術的なプラットフォームとその周辺のインフラストラクチャを設計、構築、および運用するエンジニアリングの分野です。これにより、生産性、ユーザー体験を最適化し、ビジネス価値の提供を加速させます。</a:t>
            </a:r>
          </a:p>
          <a:p>
            <a:endParaRPr lang="ja-JP" altLang="en-US" sz="1100">
              <a:latin typeface="Meiryo" panose="020B0604030504040204" pitchFamily="34" charset="-128"/>
              <a:ea typeface="Meiryo" panose="020B0604030504040204" pitchFamily="34" charset="-128"/>
            </a:endParaRPr>
          </a:p>
          <a:p>
            <a:r>
              <a:rPr lang="ja-JP" altLang="en-US" sz="1100" b="1" u="sng">
                <a:latin typeface="Meiryo" panose="020B0604030504040204" pitchFamily="34" charset="-128"/>
                <a:ea typeface="Meiryo" panose="020B0604030504040204" pitchFamily="34" charset="-128"/>
              </a:rPr>
              <a:t>業界クラウドプラットフォーム（Industry Cloud Platforms）</a:t>
            </a:r>
          </a:p>
          <a:p>
            <a:r>
              <a:rPr lang="ja-JP" altLang="en-US" sz="1100">
                <a:latin typeface="Meiryo" panose="020B0604030504040204" pitchFamily="34" charset="-128"/>
                <a:ea typeface="Meiryo" panose="020B0604030504040204" pitchFamily="34" charset="-128"/>
              </a:rPr>
              <a:t>ガートナーは2027年までに、70%以上の企業が業界クラウドプラットフォームを使用してビジネスを加速すると予測しています。これらのプラットフォームは、特定の業界に特化したクラウドモデルであり、組織のニーズにさらに合わせてカスタマイズをすることが可能です。</a:t>
            </a:r>
          </a:p>
        </p:txBody>
      </p:sp>
      <p:sp>
        <p:nvSpPr>
          <p:cNvPr id="10" name="テキスト ボックス 9">
            <a:extLst>
              <a:ext uri="{FF2B5EF4-FFF2-40B4-BE49-F238E27FC236}">
                <a16:creationId xmlns:a16="http://schemas.microsoft.com/office/drawing/2014/main" id="{C7B7202D-8D15-578D-9E3B-8CDF9D386A26}"/>
              </a:ext>
            </a:extLst>
          </p:cNvPr>
          <p:cNvSpPr txBox="1"/>
          <p:nvPr/>
        </p:nvSpPr>
        <p:spPr>
          <a:xfrm>
            <a:off x="58359" y="6334314"/>
            <a:ext cx="3856326" cy="215444"/>
          </a:xfrm>
          <a:prstGeom prst="rect">
            <a:avLst/>
          </a:prstGeom>
          <a:noFill/>
        </p:spPr>
        <p:txBody>
          <a:bodyPr wrap="square">
            <a:spAutoFit/>
          </a:bodyPr>
          <a:lstStyle/>
          <a:p>
            <a:r>
              <a:rPr lang="ja-JP" altLang="en-US" sz="800">
                <a:hlinkClick r:id="rId2"/>
              </a:rPr>
              <a:t>https://www.gartner.com/en/information-technology/insights/top-technology-trends</a:t>
            </a:r>
            <a:endParaRPr lang="ja-JP" altLang="en-US" sz="800"/>
          </a:p>
        </p:txBody>
      </p:sp>
    </p:spTree>
    <p:extLst>
      <p:ext uri="{BB962C8B-B14F-4D97-AF65-F5344CB8AC3E}">
        <p14:creationId xmlns:p14="http://schemas.microsoft.com/office/powerpoint/2010/main" val="9758313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単独LOGO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616930" y="3830760"/>
            <a:ext cx="7910140" cy="2426083"/>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3053482" y="4764056"/>
            <a:ext cx="2027624" cy="769342"/>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ja-JP" altLang="en-US"/>
              <a:t>分類</a:t>
            </a:r>
            <a:r>
              <a:rPr lang="ja-JP" altLang="en-US"/>
              <a:t>方法</a:t>
            </a:r>
            <a:r>
              <a:rPr lang="en-US" altLang="ja-JP" dirty="0"/>
              <a:t>2</a:t>
            </a:r>
            <a:r>
              <a:rPr kumimoji="1" lang="ja-JP" altLang="en-US"/>
              <a:t>：</a:t>
            </a:r>
            <a:r>
              <a:rPr lang="ja-JP" altLang="en-US" b="1"/>
              <a:t>弱い</a:t>
            </a:r>
            <a:r>
              <a:rPr lang="en-US" altLang="ja-JP" b="1" dirty="0"/>
              <a:t>AI </a:t>
            </a:r>
            <a:r>
              <a:rPr lang="ja-JP" altLang="en-US"/>
              <a:t>と</a:t>
            </a:r>
            <a:r>
              <a:rPr lang="en-US" altLang="ja-JP" dirty="0"/>
              <a:t> </a:t>
            </a:r>
            <a:r>
              <a:rPr lang="ja-JP" altLang="en-US" b="1"/>
              <a:t>強い</a:t>
            </a:r>
            <a:r>
              <a:rPr lang="en-US" altLang="ja-JP" b="1" dirty="0"/>
              <a:t>AI </a:t>
            </a:r>
            <a:endParaRPr kumimoji="1" lang="ja-JP" altLang="en-US" b="1" dirty="0"/>
          </a:p>
        </p:txBody>
      </p:sp>
      <p:sp>
        <p:nvSpPr>
          <p:cNvPr id="6" name="正方形/長方形 5"/>
          <p:cNvSpPr/>
          <p:nvPr/>
        </p:nvSpPr>
        <p:spPr>
          <a:xfrm>
            <a:off x="616930" y="1195372"/>
            <a:ext cx="7910140" cy="2426083"/>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0" name="テキスト ボックス 9"/>
          <p:cNvSpPr txBox="1"/>
          <p:nvPr/>
        </p:nvSpPr>
        <p:spPr>
          <a:xfrm>
            <a:off x="909311" y="1797406"/>
            <a:ext cx="1851790" cy="1138773"/>
          </a:xfrm>
          <a:prstGeom prst="rect">
            <a:avLst/>
          </a:prstGeom>
          <a:noFill/>
        </p:spPr>
        <p:txBody>
          <a:bodyPr wrap="none" rtlCol="0">
            <a:spAutoFit/>
          </a:bodyPr>
          <a:lstStyle/>
          <a:p>
            <a:pPr algn="ctr"/>
            <a:r>
              <a:rPr kumimoji="1" lang="ja-JP" altLang="en-US" sz="4000" b="1" dirty="0">
                <a:solidFill>
                  <a:srgbClr val="FFFFFF"/>
                </a:solidFill>
                <a:latin typeface="Meiryo" charset="-128"/>
                <a:ea typeface="Meiryo" charset="-128"/>
                <a:cs typeface="Meiryo" charset="-128"/>
              </a:rPr>
              <a:t>弱い</a:t>
            </a:r>
            <a:r>
              <a:rPr kumimoji="1" lang="en-US" altLang="ja-JP" sz="4000" b="1" dirty="0">
                <a:solidFill>
                  <a:srgbClr val="FFFFFF"/>
                </a:solidFill>
                <a:latin typeface="Meiryo" charset="-128"/>
                <a:ea typeface="Meiryo" charset="-128"/>
                <a:cs typeface="Meiryo" charset="-128"/>
              </a:rPr>
              <a:t>AI</a:t>
            </a:r>
          </a:p>
          <a:p>
            <a:pPr algn="ctr"/>
            <a:r>
              <a:rPr lang="en-US" altLang="ja-JP" sz="2800" dirty="0">
                <a:solidFill>
                  <a:srgbClr val="FFFFFF"/>
                </a:solidFill>
                <a:latin typeface="Meiryo" charset="-128"/>
                <a:ea typeface="Meiryo" charset="-128"/>
                <a:cs typeface="Meiryo" charset="-128"/>
              </a:rPr>
              <a:t>Weak AI</a:t>
            </a:r>
            <a:endParaRPr kumimoji="1" lang="ja-JP" altLang="en-US" sz="2800" dirty="0">
              <a:solidFill>
                <a:srgbClr val="FFFFFF"/>
              </a:solidFill>
              <a:latin typeface="Meiryo" charset="-128"/>
              <a:ea typeface="Meiryo" charset="-128"/>
              <a:cs typeface="Meiryo" charset="-128"/>
            </a:endParaRPr>
          </a:p>
        </p:txBody>
      </p:sp>
      <p:sp>
        <p:nvSpPr>
          <p:cNvPr id="12" name="テキスト ボックス 11"/>
          <p:cNvSpPr txBox="1"/>
          <p:nvPr/>
        </p:nvSpPr>
        <p:spPr>
          <a:xfrm>
            <a:off x="905305" y="4474414"/>
            <a:ext cx="1859803" cy="1138773"/>
          </a:xfrm>
          <a:prstGeom prst="rect">
            <a:avLst/>
          </a:prstGeom>
          <a:noFill/>
        </p:spPr>
        <p:txBody>
          <a:bodyPr wrap="none" rtlCol="0">
            <a:spAutoFit/>
          </a:bodyPr>
          <a:lstStyle/>
          <a:p>
            <a:pPr algn="ctr"/>
            <a:r>
              <a:rPr kumimoji="1" lang="ja-JP" altLang="en-US" sz="4000" b="1" dirty="0">
                <a:solidFill>
                  <a:srgbClr val="FFFFFF"/>
                </a:solidFill>
                <a:latin typeface="Meiryo" charset="-128"/>
                <a:ea typeface="Meiryo" charset="-128"/>
                <a:cs typeface="Meiryo" charset="-128"/>
              </a:rPr>
              <a:t>強い</a:t>
            </a:r>
            <a:r>
              <a:rPr kumimoji="1" lang="en-US" altLang="ja-JP" sz="4000" b="1" dirty="0">
                <a:solidFill>
                  <a:srgbClr val="FFFFFF"/>
                </a:solidFill>
                <a:latin typeface="Meiryo" charset="-128"/>
                <a:ea typeface="Meiryo" charset="-128"/>
                <a:cs typeface="Meiryo" charset="-128"/>
              </a:rPr>
              <a:t>AI</a:t>
            </a:r>
            <a:endParaRPr lang="en-US" altLang="ja-JP" sz="4000" b="1" dirty="0">
              <a:solidFill>
                <a:srgbClr val="FFFFFF"/>
              </a:solidFill>
              <a:latin typeface="Meiryo" charset="-128"/>
              <a:ea typeface="Meiryo" charset="-128"/>
              <a:cs typeface="Meiryo" charset="-128"/>
            </a:endParaRPr>
          </a:p>
          <a:p>
            <a:pPr algn="ctr"/>
            <a:r>
              <a:rPr kumimoji="1" lang="en-US" altLang="ja-JP" sz="2800" dirty="0">
                <a:solidFill>
                  <a:srgbClr val="FFFFFF"/>
                </a:solidFill>
                <a:latin typeface="Meiryo" charset="-128"/>
                <a:ea typeface="Meiryo" charset="-128"/>
                <a:cs typeface="Meiryo" charset="-128"/>
              </a:rPr>
              <a:t>Strong AI</a:t>
            </a:r>
            <a:endParaRPr kumimoji="1" lang="ja-JP" altLang="en-US" sz="2800" dirty="0">
              <a:solidFill>
                <a:srgbClr val="FFFFFF"/>
              </a:solidFill>
              <a:latin typeface="Meiryo" charset="-128"/>
              <a:ea typeface="Meiryo" charset="-128"/>
              <a:cs typeface="Meiryo" charset="-128"/>
            </a:endParaRPr>
          </a:p>
        </p:txBody>
      </p:sp>
      <p:sp>
        <p:nvSpPr>
          <p:cNvPr id="19" name="正方形/長方形 18"/>
          <p:cNvSpPr/>
          <p:nvPr/>
        </p:nvSpPr>
        <p:spPr>
          <a:xfrm>
            <a:off x="3053482" y="1398834"/>
            <a:ext cx="2027624" cy="60505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Meiryo" charset="-128"/>
                <a:ea typeface="Meiryo" charset="-128"/>
                <a:cs typeface="Meiryo" charset="-128"/>
              </a:rPr>
              <a:t>知能を使ってすることを機械</a:t>
            </a:r>
            <a:r>
              <a:rPr lang="ja-JP" altLang="en-US" sz="1200">
                <a:solidFill>
                  <a:srgbClr val="FFFFFF"/>
                </a:solidFill>
                <a:latin typeface="Meiryo" charset="-128"/>
                <a:ea typeface="Meiryo" charset="-128"/>
                <a:cs typeface="Meiryo" charset="-128"/>
              </a:rPr>
              <a:t>にさせる取り組み</a:t>
            </a:r>
            <a:endParaRPr kumimoji="1" lang="ja-JP" altLang="en-US" sz="1200" dirty="0">
              <a:solidFill>
                <a:srgbClr val="FFFFFF"/>
              </a:solidFill>
              <a:latin typeface="Meiryo" charset="-128"/>
              <a:ea typeface="Meiryo" charset="-128"/>
              <a:cs typeface="Meiryo" charset="-128"/>
            </a:endParaRPr>
          </a:p>
        </p:txBody>
      </p:sp>
      <p:sp>
        <p:nvSpPr>
          <p:cNvPr id="20" name="正方形/長方形 19"/>
          <p:cNvSpPr/>
          <p:nvPr/>
        </p:nvSpPr>
        <p:spPr>
          <a:xfrm>
            <a:off x="3053482" y="4080112"/>
            <a:ext cx="2027624" cy="60505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Meiryo" charset="-128"/>
                <a:ea typeface="Meiryo" charset="-128"/>
                <a:cs typeface="Meiryo" charset="-128"/>
              </a:rPr>
              <a:t>知能そのものをもつ機械を作る取り組み</a:t>
            </a:r>
            <a:endParaRPr kumimoji="1" lang="ja-JP" altLang="en-US" sz="1200" dirty="0">
              <a:solidFill>
                <a:srgbClr val="FFFFFF"/>
              </a:solidFill>
              <a:latin typeface="Meiryo" charset="-128"/>
              <a:ea typeface="Meiryo" charset="-128"/>
              <a:cs typeface="Meiryo" charset="-128"/>
            </a:endParaRPr>
          </a:p>
        </p:txBody>
      </p:sp>
      <p:sp>
        <p:nvSpPr>
          <p:cNvPr id="31" name="右矢印 30"/>
          <p:cNvSpPr/>
          <p:nvPr/>
        </p:nvSpPr>
        <p:spPr>
          <a:xfrm>
            <a:off x="3964361" y="5046457"/>
            <a:ext cx="170954" cy="211673"/>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2" name="正方形/長方形 31"/>
          <p:cNvSpPr/>
          <p:nvPr/>
        </p:nvSpPr>
        <p:spPr>
          <a:xfrm>
            <a:off x="3053482" y="2082845"/>
            <a:ext cx="2027624" cy="769342"/>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3" name="右矢印 32"/>
          <p:cNvSpPr/>
          <p:nvPr/>
        </p:nvSpPr>
        <p:spPr>
          <a:xfrm>
            <a:off x="3964361" y="2365246"/>
            <a:ext cx="170954" cy="211673"/>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6" name="テキスト ボックス 35"/>
          <p:cNvSpPr txBox="1"/>
          <p:nvPr/>
        </p:nvSpPr>
        <p:spPr>
          <a:xfrm>
            <a:off x="5262800" y="1405637"/>
            <a:ext cx="3165401" cy="1477328"/>
          </a:xfrm>
          <a:prstGeom prst="rect">
            <a:avLst/>
          </a:prstGeom>
          <a:noFill/>
        </p:spPr>
        <p:txBody>
          <a:bodyPr wrap="square" rtlCol="0">
            <a:spAutoFit/>
          </a:bodyPr>
          <a:lstStyle/>
          <a:p>
            <a:pPr algn="ctr"/>
            <a:r>
              <a:rPr kumimoji="1" lang="ja-JP" altLang="en-US" b="1" dirty="0">
                <a:solidFill>
                  <a:srgbClr val="FFFFFF"/>
                </a:solidFill>
                <a:latin typeface="Meiryo" charset="-128"/>
                <a:ea typeface="Meiryo" charset="-128"/>
                <a:cs typeface="Meiryo" charset="-128"/>
              </a:rPr>
              <a:t>人間のような知的処理の実現</a:t>
            </a:r>
            <a:endParaRPr kumimoji="1" lang="en-US" altLang="ja-JP" b="1" dirty="0">
              <a:solidFill>
                <a:srgbClr val="FFFFFF"/>
              </a:solidFill>
              <a:latin typeface="Meiryo" charset="-128"/>
              <a:ea typeface="Meiryo" charset="-128"/>
              <a:cs typeface="Meiryo" charset="-128"/>
            </a:endParaRPr>
          </a:p>
          <a:p>
            <a:endParaRPr kumimoji="1" lang="en-US" altLang="ja-JP" sz="1600" dirty="0">
              <a:solidFill>
                <a:srgbClr val="FFFFFF"/>
              </a:solidFill>
              <a:latin typeface="Meiryo" charset="-128"/>
              <a:ea typeface="Meiryo" charset="-128"/>
              <a:cs typeface="Meiryo" charset="-128"/>
            </a:endParaRPr>
          </a:p>
          <a:p>
            <a:r>
              <a:rPr kumimoji="1" lang="ja-JP" altLang="en-US" sz="1400" dirty="0">
                <a:solidFill>
                  <a:srgbClr val="FFFFFF"/>
                </a:solidFill>
                <a:latin typeface="Meiryo" charset="-128"/>
                <a:ea typeface="Meiryo" charset="-128"/>
                <a:cs typeface="Meiryo" charset="-128"/>
              </a:rPr>
              <a:t>人間の脳で行う処理のしくみにかかわらず、結果として人間が行う</a:t>
            </a:r>
            <a:r>
              <a:rPr kumimoji="1" lang="ja-JP" altLang="en-US" sz="1400">
                <a:solidFill>
                  <a:srgbClr val="FFFFFF"/>
                </a:solidFill>
                <a:latin typeface="Meiryo" charset="-128"/>
                <a:ea typeface="Meiryo" charset="-128"/>
                <a:cs typeface="Meiryo" charset="-128"/>
              </a:rPr>
              <a:t>知的処理と同様のことが</a:t>
            </a:r>
            <a:r>
              <a:rPr kumimoji="1" lang="ja-JP" altLang="en-US" sz="1400" dirty="0">
                <a:solidFill>
                  <a:srgbClr val="FFFFFF"/>
                </a:solidFill>
                <a:latin typeface="Meiryo" charset="-128"/>
                <a:ea typeface="Meiryo" charset="-128"/>
                <a:cs typeface="Meiryo" charset="-128"/>
              </a:rPr>
              <a:t>できるようになることを目指す。</a:t>
            </a:r>
          </a:p>
        </p:txBody>
      </p:sp>
      <p:sp>
        <p:nvSpPr>
          <p:cNvPr id="37" name="テキスト ボックス 36"/>
          <p:cNvSpPr txBox="1"/>
          <p:nvPr/>
        </p:nvSpPr>
        <p:spPr>
          <a:xfrm>
            <a:off x="5258724" y="4102939"/>
            <a:ext cx="3165401" cy="1477328"/>
          </a:xfrm>
          <a:prstGeom prst="rect">
            <a:avLst/>
          </a:prstGeom>
          <a:noFill/>
        </p:spPr>
        <p:txBody>
          <a:bodyPr wrap="square" rtlCol="0">
            <a:spAutoFit/>
          </a:bodyPr>
          <a:lstStyle/>
          <a:p>
            <a:pPr algn="ctr"/>
            <a:r>
              <a:rPr kumimoji="1" lang="ja-JP" altLang="en-US" b="1" dirty="0">
                <a:solidFill>
                  <a:srgbClr val="FFFFFF"/>
                </a:solidFill>
                <a:latin typeface="Meiryo" charset="-128"/>
                <a:ea typeface="Meiryo" charset="-128"/>
                <a:cs typeface="Meiryo" charset="-128"/>
              </a:rPr>
              <a:t>人間と同等の知能の実現</a:t>
            </a:r>
            <a:endParaRPr kumimoji="1" lang="en-US" altLang="ja-JP" b="1" dirty="0">
              <a:solidFill>
                <a:srgbClr val="FFFFFF"/>
              </a:solidFill>
              <a:latin typeface="Meiryo" charset="-128"/>
              <a:ea typeface="Meiryo" charset="-128"/>
              <a:cs typeface="Meiryo" charset="-128"/>
            </a:endParaRPr>
          </a:p>
          <a:p>
            <a:endParaRPr kumimoji="1" lang="en-US" altLang="ja-JP" sz="1600" dirty="0">
              <a:solidFill>
                <a:srgbClr val="FFFFFF"/>
              </a:solidFill>
              <a:latin typeface="Meiryo" charset="-128"/>
              <a:ea typeface="Meiryo" charset="-128"/>
              <a:cs typeface="Meiryo" charset="-128"/>
            </a:endParaRPr>
          </a:p>
          <a:p>
            <a:r>
              <a:rPr kumimoji="1" lang="ja-JP" altLang="en-US" sz="1400" dirty="0">
                <a:solidFill>
                  <a:srgbClr val="FFFFFF"/>
                </a:solidFill>
                <a:latin typeface="Meiryo" charset="-128"/>
                <a:ea typeface="Meiryo" charset="-128"/>
                <a:cs typeface="Meiryo" charset="-128"/>
              </a:rPr>
              <a:t>脳科学や神経科学の研究成果を取り入れながら、人間の脳機能と</a:t>
            </a:r>
            <a:r>
              <a:rPr kumimoji="1" lang="ja-JP" altLang="en-US" sz="1400">
                <a:solidFill>
                  <a:srgbClr val="FFFFFF"/>
                </a:solidFill>
                <a:latin typeface="Meiryo" charset="-128"/>
                <a:ea typeface="Meiryo" charset="-128"/>
                <a:cs typeface="Meiryo" charset="-128"/>
              </a:rPr>
              <a:t>同等の意識を持ち汎用的</a:t>
            </a:r>
            <a:r>
              <a:rPr kumimoji="1" lang="ja-JP" altLang="en-US" sz="1400" dirty="0">
                <a:solidFill>
                  <a:srgbClr val="FFFFFF"/>
                </a:solidFill>
                <a:latin typeface="Meiryo" charset="-128"/>
                <a:ea typeface="Meiryo" charset="-128"/>
                <a:cs typeface="Meiryo" charset="-128"/>
              </a:rPr>
              <a:t>な知的処理ができるようになることを目指す。</a:t>
            </a:r>
          </a:p>
        </p:txBody>
      </p:sp>
      <p:sp>
        <p:nvSpPr>
          <p:cNvPr id="3" name="正方形/長方形 2">
            <a:extLst>
              <a:ext uri="{FF2B5EF4-FFF2-40B4-BE49-F238E27FC236}">
                <a16:creationId xmlns:a16="http://schemas.microsoft.com/office/drawing/2014/main" id="{B4B43938-3B4C-0B43-B4A8-18FB555BBACD}"/>
              </a:ext>
            </a:extLst>
          </p:cNvPr>
          <p:cNvSpPr/>
          <p:nvPr/>
        </p:nvSpPr>
        <p:spPr>
          <a:xfrm>
            <a:off x="3053482" y="5654717"/>
            <a:ext cx="5370643" cy="523220"/>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自発的に行動や思考、学習を重ねて知能を積み重ねていき、人間に親しい知能を備えて「自意識」を持つ</a:t>
            </a:r>
          </a:p>
        </p:txBody>
      </p:sp>
      <p:sp>
        <p:nvSpPr>
          <p:cNvPr id="5" name="正方形/長方形 4">
            <a:extLst>
              <a:ext uri="{FF2B5EF4-FFF2-40B4-BE49-F238E27FC236}">
                <a16:creationId xmlns:a16="http://schemas.microsoft.com/office/drawing/2014/main" id="{571C81F8-2068-114C-A470-385285641027}"/>
              </a:ext>
            </a:extLst>
          </p:cNvPr>
          <p:cNvSpPr/>
          <p:nvPr/>
        </p:nvSpPr>
        <p:spPr>
          <a:xfrm>
            <a:off x="2972724" y="2963769"/>
            <a:ext cx="5451401" cy="523220"/>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人間の知的能力を一部バックアップあるいは拡張して、業務効率化や知的力仕事を代替してくれる</a:t>
            </a:r>
          </a:p>
        </p:txBody>
      </p:sp>
      <p:pic>
        <p:nvPicPr>
          <p:cNvPr id="21" name="図 20" descr="アイコン&#10;&#10;自動的に生成された説明">
            <a:extLst>
              <a:ext uri="{FF2B5EF4-FFF2-40B4-BE49-F238E27FC236}">
                <a16:creationId xmlns:a16="http://schemas.microsoft.com/office/drawing/2014/main" id="{94B4BFE3-265E-A04C-9F86-B4629BAF031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65390" y="4841603"/>
            <a:ext cx="530650" cy="603733"/>
          </a:xfrm>
          <a:prstGeom prst="rect">
            <a:avLst/>
          </a:prstGeom>
          <a:effectLst>
            <a:outerShdw blurRad="50800" dist="38100" dir="2700000" algn="tl" rotWithShape="0">
              <a:prstClr val="black">
                <a:alpha val="40000"/>
              </a:prstClr>
            </a:outerShdw>
          </a:effectLst>
        </p:spPr>
      </p:pic>
      <p:pic>
        <p:nvPicPr>
          <p:cNvPr id="22" name="図 21" descr="アイコン&#10;&#10;自動的に生成された説明">
            <a:extLst>
              <a:ext uri="{FF2B5EF4-FFF2-40B4-BE49-F238E27FC236}">
                <a16:creationId xmlns:a16="http://schemas.microsoft.com/office/drawing/2014/main" id="{E879FE7B-506C-724D-A976-5559C8CFCAA3}"/>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4377328" y="4861247"/>
            <a:ext cx="531557" cy="603733"/>
          </a:xfrm>
          <a:prstGeom prst="rect">
            <a:avLst/>
          </a:prstGeom>
          <a:effectLst>
            <a:outerShdw blurRad="50800" dist="38100" dir="2700000" algn="tl" rotWithShape="0">
              <a:prstClr val="black">
                <a:alpha val="40000"/>
              </a:prstClr>
            </a:outerShdw>
          </a:effectLst>
        </p:spPr>
      </p:pic>
      <p:pic>
        <p:nvPicPr>
          <p:cNvPr id="4" name="図 3">
            <a:extLst>
              <a:ext uri="{FF2B5EF4-FFF2-40B4-BE49-F238E27FC236}">
                <a16:creationId xmlns:a16="http://schemas.microsoft.com/office/drawing/2014/main" id="{C78277FB-3576-6A49-9975-5499AFA0709F}"/>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03676" y="1903399"/>
            <a:ext cx="1063618" cy="1063618"/>
          </a:xfrm>
          <a:prstGeom prst="rect">
            <a:avLst/>
          </a:prstGeom>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BD3F598A-A9CE-DE4A-A3C4-B9BDEE279192}"/>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4055289" y="1947186"/>
            <a:ext cx="1063618" cy="10636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51330647"/>
      </p:ext>
    </p:extLst>
  </p:cSld>
  <p:clrMapOvr>
    <a:masterClrMapping/>
  </p:clrMapOvr>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20102</TotalTime>
  <Words>12876</Words>
  <Application>Microsoft Macintosh PowerPoint</Application>
  <PresentationFormat>画面に合わせる (4:3)</PresentationFormat>
  <Paragraphs>1729</Paragraphs>
  <Slides>84</Slides>
  <Notes>27</Notes>
  <HiddenSlides>0</HiddenSlides>
  <MMClips>0</MMClips>
  <ScaleCrop>false</ScaleCrop>
  <HeadingPairs>
    <vt:vector size="8" baseType="variant">
      <vt:variant>
        <vt:lpstr>使用されているフォント</vt:lpstr>
      </vt:variant>
      <vt:variant>
        <vt:i4>14</vt:i4>
      </vt:variant>
      <vt:variant>
        <vt:lpstr>テーマ</vt:lpstr>
      </vt:variant>
      <vt:variant>
        <vt:i4>1</vt:i4>
      </vt:variant>
      <vt:variant>
        <vt:lpstr>埋め込まれた OLE サーバー</vt:lpstr>
      </vt:variant>
      <vt:variant>
        <vt:i4>1</vt:i4>
      </vt:variant>
      <vt:variant>
        <vt:lpstr>スライド タイトル</vt:lpstr>
      </vt:variant>
      <vt:variant>
        <vt:i4>84</vt:i4>
      </vt:variant>
    </vt:vector>
  </HeadingPairs>
  <TitlesOfParts>
    <vt:vector size="100" baseType="lpstr">
      <vt:lpstr>Hiragino Kaku Gothic Std W8</vt:lpstr>
      <vt:lpstr>Meiryo UI</vt:lpstr>
      <vt:lpstr>ＭＳ Ｐゴシック</vt:lpstr>
      <vt:lpstr>Noto Sans JP</vt:lpstr>
      <vt:lpstr>Osaka-Mono</vt:lpstr>
      <vt:lpstr>Söhne</vt:lpstr>
      <vt:lpstr>Toppan Bunkyu Midashi Mincho Ex</vt:lpstr>
      <vt:lpstr>メイリオ</vt:lpstr>
      <vt:lpstr>メイリオ</vt:lpstr>
      <vt:lpstr>Arial</vt:lpstr>
      <vt:lpstr>Bodoni MT Black</vt:lpstr>
      <vt:lpstr>Calibri</vt:lpstr>
      <vt:lpstr>Franklin Gothic Medium</vt:lpstr>
      <vt:lpstr>Wingdings</vt:lpstr>
      <vt:lpstr>NC標準テンプレート</vt:lpstr>
      <vt:lpstr>シート</vt:lpstr>
      <vt:lpstr>PowerPoint プレゼンテーション</vt:lpstr>
      <vt:lpstr>PowerPoint プレゼンテーション</vt:lpstr>
      <vt:lpstr>AIの知性と人間の知性</vt:lpstr>
      <vt:lpstr>PowerPoint プレゼンテーション</vt:lpstr>
      <vt:lpstr>AIとは何か</vt:lpstr>
      <vt:lpstr>人間は何を作ってきたのか</vt:lpstr>
      <vt:lpstr>脳と人工知能／AIの関係</vt:lpstr>
      <vt:lpstr>分類方法１：人工知能／AIと汎用型人工知能／AGI</vt:lpstr>
      <vt:lpstr>分類方法2：弱いAI と 強いAI </vt:lpstr>
      <vt:lpstr>人工知能の分類　まとめ</vt:lpstr>
      <vt:lpstr>PowerPoint プレゼンテーション</vt:lpstr>
      <vt:lpstr>人工知能と機械学習とディープラーニングの関係</vt:lpstr>
      <vt:lpstr>機械学習とは何か</vt:lpstr>
      <vt:lpstr>機械学習と推論１</vt:lpstr>
      <vt:lpstr>機械学習と推論２</vt:lpstr>
      <vt:lpstr>機械学習と推論３</vt:lpstr>
      <vt:lpstr>一般的機械学習とディープラーニングとの違い</vt:lpstr>
      <vt:lpstr>学習方法</vt:lpstr>
      <vt:lpstr>参考：新しい学習法</vt:lpstr>
      <vt:lpstr>モデルとモデリング</vt:lpstr>
      <vt:lpstr>機械学習とAIアプリケーション 1</vt:lpstr>
      <vt:lpstr>機械学習とAIアプリケーション 2</vt:lpstr>
      <vt:lpstr>機械学習にできること 1</vt:lpstr>
      <vt:lpstr>機械学習にできること 2</vt:lpstr>
      <vt:lpstr>第4次AIブームの到来？</vt:lpstr>
      <vt:lpstr>参考：AI発展の歴史</vt:lpstr>
      <vt:lpstr>PowerPoint プレゼンテーション</vt:lpstr>
      <vt:lpstr>従来のAIと生成AIの違い</vt:lpstr>
      <vt:lpstr>生成AIの実行プロセス</vt:lpstr>
      <vt:lpstr>生成AIの種類</vt:lpstr>
      <vt:lpstr>ChatGPT（GPT-4）に聞いてみた 1</vt:lpstr>
      <vt:lpstr>ChatGPT（GPT-4）に聞いてみた 2</vt:lpstr>
      <vt:lpstr>ChatGPT（GPT-4）に聞いてみた 3</vt:lpstr>
      <vt:lpstr>ChatGPTは自信満々にシラッとウソをつく</vt:lpstr>
      <vt:lpstr>Transformerの原理</vt:lpstr>
      <vt:lpstr>注意機構（Attention Mechanism）</vt:lpstr>
      <vt:lpstr>自己教師あり学習（元の状態を正しく復元する）</vt:lpstr>
      <vt:lpstr>次の言葉を予測するAIがなぜ賢いのか</vt:lpstr>
      <vt:lpstr>基盤モデル Foundation Model</vt:lpstr>
      <vt:lpstr>従来の機械学習モデルと基盤モデル</vt:lpstr>
      <vt:lpstr>基盤モデル・大規模言語モデル・生成AIの関係</vt:lpstr>
      <vt:lpstr>スケーリング則</vt:lpstr>
      <vt:lpstr>RLHFとは</vt:lpstr>
      <vt:lpstr>基盤モデルと汎用AI（AGI）との比較</vt:lpstr>
      <vt:lpstr>参考：生成AI（LLM）の得意なタスク</vt:lpstr>
      <vt:lpstr>生成AIと人間の役割分担</vt:lpstr>
      <vt:lpstr>生成AIは何を変えたのか？</vt:lpstr>
      <vt:lpstr>ハルシネーション（幻覚）と解決策・組織的対応の場合</vt:lpstr>
      <vt:lpstr>生成AIの課題と解決方法</vt:lpstr>
      <vt:lpstr>ITとAIの適用範囲の拡大</vt:lpstr>
      <vt:lpstr>生成AI活用の発展段階</vt:lpstr>
      <vt:lpstr>OSとAIエージェントの違いと関係</vt:lpstr>
      <vt:lpstr>AIエージェントとは</vt:lpstr>
      <vt:lpstr>データ取得のフロント・エンドを獲得する競争</vt:lpstr>
      <vt:lpstr>PowerPoint プレゼンテーション</vt:lpstr>
      <vt:lpstr>ニューラルネットワークの仕組み</vt:lpstr>
      <vt:lpstr>ディープラーニングとは</vt:lpstr>
      <vt:lpstr>ディープラーニングの学習方法</vt:lpstr>
      <vt:lpstr>深層学習の問題点</vt:lpstr>
      <vt:lpstr>PowerPoint プレゼンテーション</vt:lpstr>
      <vt:lpstr>AIプラットフォーム</vt:lpstr>
      <vt:lpstr>AIと人間の役割分担</vt:lpstr>
      <vt:lpstr>「自動」と「自律」の違い</vt:lpstr>
      <vt:lpstr>自動化と自律化の領域</vt:lpstr>
      <vt:lpstr>人工知能の適用領域</vt:lpstr>
      <vt:lpstr>AIの役割と人間の関係</vt:lpstr>
      <vt:lpstr>AIにできること、人間に求められる能力</vt:lpstr>
      <vt:lpstr>AIと人間の知能の違い　1　／効率　</vt:lpstr>
      <vt:lpstr>AIと人間の知能の違い　2　／身体性</vt:lpstr>
      <vt:lpstr>仕事の生産性をあげる</vt:lpstr>
      <vt:lpstr>Whyから始める </vt:lpstr>
      <vt:lpstr>人間と機械の役割分担</vt:lpstr>
      <vt:lpstr>AIが仕事を奪う？</vt:lpstr>
      <vt:lpstr>AIと人間の知性の違い</vt:lpstr>
      <vt:lpstr>参考：生成AI活用ガイド　</vt:lpstr>
      <vt:lpstr>PowerPoint プレゼンテーション</vt:lpstr>
      <vt:lpstr>デジタル×データ×AI　が支える存続と成長のプロセス</vt:lpstr>
      <vt:lpstr>データサイエンス</vt:lpstr>
      <vt:lpstr>データサイエンティストの定義</vt:lpstr>
      <vt:lpstr>データ取得のためのプロセス設計</vt:lpstr>
      <vt:lpstr>データ活用の実践プロセス</vt:lpstr>
      <vt:lpstr>参考：データサイエンティストの業務</vt:lpstr>
      <vt:lpstr>2024年のトップ10の戦略的テクノロジートレンド</vt:lpstr>
      <vt:lpstr>PowerPoint プレゼンテーション</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デジタル・トランスフォーメーションとこれからの働き方 　テレワーク推進の先に見えてくる働き方とは</dc:title>
  <dc:subject/>
  <dc:creator>斎藤昌義</dc:creator>
  <cp:keywords/>
  <dc:description/>
  <cp:lastModifiedBy>斎藤昌義</cp:lastModifiedBy>
  <cp:revision>412</cp:revision>
  <dcterms:created xsi:type="dcterms:W3CDTF">2020-07-18T00:38:33Z</dcterms:created>
  <dcterms:modified xsi:type="dcterms:W3CDTF">2024-04-01T22:15:59Z</dcterms:modified>
  <cp:category/>
</cp:coreProperties>
</file>