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handoutMasterIdLst>
    <p:handoutMasterId r:id="rId53"/>
  </p:handoutMasterIdLst>
  <p:sldIdLst>
    <p:sldId id="719" r:id="rId2"/>
    <p:sldId id="2147479097" r:id="rId3"/>
    <p:sldId id="2147479128" r:id="rId4"/>
    <p:sldId id="2147479098" r:id="rId5"/>
    <p:sldId id="2147479099" r:id="rId6"/>
    <p:sldId id="2147479100" r:id="rId7"/>
    <p:sldId id="2147479101" r:id="rId8"/>
    <p:sldId id="2147479102" r:id="rId9"/>
    <p:sldId id="2147479103" r:id="rId10"/>
    <p:sldId id="2147479013" r:id="rId11"/>
    <p:sldId id="2147479014" r:id="rId12"/>
    <p:sldId id="2147479129" r:id="rId13"/>
    <p:sldId id="2147479104" r:id="rId14"/>
    <p:sldId id="2147479105" r:id="rId15"/>
    <p:sldId id="2147479106" r:id="rId16"/>
    <p:sldId id="2147479107" r:id="rId17"/>
    <p:sldId id="2147479108" r:id="rId18"/>
    <p:sldId id="2147479109" r:id="rId19"/>
    <p:sldId id="2147479110" r:id="rId20"/>
    <p:sldId id="2147479111" r:id="rId21"/>
    <p:sldId id="2147479112" r:id="rId22"/>
    <p:sldId id="2147479113" r:id="rId23"/>
    <p:sldId id="2147479114" r:id="rId24"/>
    <p:sldId id="2147479115" r:id="rId25"/>
    <p:sldId id="2147479116" r:id="rId26"/>
    <p:sldId id="2147479117" r:id="rId27"/>
    <p:sldId id="2147479118" r:id="rId28"/>
    <p:sldId id="2147479119" r:id="rId29"/>
    <p:sldId id="2147479120" r:id="rId30"/>
    <p:sldId id="4487" r:id="rId31"/>
    <p:sldId id="2147479121" r:id="rId32"/>
    <p:sldId id="2147479122" r:id="rId33"/>
    <p:sldId id="2147479123" r:id="rId34"/>
    <p:sldId id="2146847605" r:id="rId35"/>
    <p:sldId id="2147479124" r:id="rId36"/>
    <p:sldId id="2076137901" r:id="rId37"/>
    <p:sldId id="2146846920" r:id="rId38"/>
    <p:sldId id="2146847632" r:id="rId39"/>
    <p:sldId id="3002" r:id="rId40"/>
    <p:sldId id="2146846747" r:id="rId41"/>
    <p:sldId id="2147479125" r:id="rId42"/>
    <p:sldId id="4480" r:id="rId43"/>
    <p:sldId id="2146846921" r:id="rId44"/>
    <p:sldId id="2146846746" r:id="rId45"/>
    <p:sldId id="2076137493" r:id="rId46"/>
    <p:sldId id="1349" r:id="rId47"/>
    <p:sldId id="2147479126" r:id="rId48"/>
    <p:sldId id="2147479127" r:id="rId49"/>
    <p:sldId id="2146847634" r:id="rId50"/>
    <p:sldId id="715" r:id="rId51"/>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76"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斎藤昌義" initials="斎藤昌義" lastIdx="1" clrIdx="0">
    <p:extLst>
      <p:ext uri="{19B8F6BF-5375-455C-9EA6-DF929625EA0E}">
        <p15:presenceInfo xmlns:p15="http://schemas.microsoft.com/office/powerpoint/2012/main" userId="S::saito@bizfactory.onmicrosoft.com::411f2c95-d19b-40d1-a74a-84c3e50060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0C0"/>
    <a:srgbClr val="00B0F0"/>
    <a:srgbClr val="1F33E8"/>
    <a:srgbClr val="FFFD78"/>
    <a:srgbClr val="77933C"/>
    <a:srgbClr val="FF6666"/>
    <a:srgbClr val="7030A0"/>
    <a:srgbClr val="E46C0A"/>
    <a:srgbClr val="953735"/>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185"/>
    <p:restoredTop sz="94022" autoAdjust="0"/>
  </p:normalViewPr>
  <p:slideViewPr>
    <p:cSldViewPr snapToGrid="0" snapToObjects="1" showGuides="1">
      <p:cViewPr varScale="1">
        <p:scale>
          <a:sx n="216" d="100"/>
          <a:sy n="216" d="100"/>
        </p:scale>
        <p:origin x="440" y="192"/>
      </p:cViewPr>
      <p:guideLst>
        <p:guide orient="horz" pos="2976"/>
        <p:guide pos="2880"/>
      </p:guideLst>
    </p:cSldViewPr>
  </p:slideViewPr>
  <p:outlineViewPr>
    <p:cViewPr>
      <p:scale>
        <a:sx n="33" d="100"/>
        <a:sy n="33" d="100"/>
      </p:scale>
      <p:origin x="0" y="-1712"/>
    </p:cViewPr>
  </p:outlineViewPr>
  <p:notesTextViewPr>
    <p:cViewPr>
      <p:scale>
        <a:sx n="100" d="100"/>
        <a:sy n="100" d="100"/>
      </p:scale>
      <p:origin x="0" y="0"/>
    </p:cViewPr>
  </p:notesTextViewPr>
  <p:sorterViewPr>
    <p:cViewPr>
      <p:scale>
        <a:sx n="1" d="1"/>
        <a:sy n="1" d="1"/>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2024/4/2</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2024/4/2</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52CE5-8A63-7345-0137-A2E8DA398C09}"/>
            </a:ext>
          </a:extLst>
        </p:cNvPr>
        <p:cNvGrpSpPr/>
        <p:nvPr/>
      </p:nvGrpSpPr>
      <p:grpSpPr>
        <a:xfrm>
          <a:off x="0" y="0"/>
          <a:ext cx="0" cy="0"/>
          <a:chOff x="0" y="0"/>
          <a:chExt cx="0" cy="0"/>
        </a:xfrm>
      </p:grpSpPr>
      <p:sp>
        <p:nvSpPr>
          <p:cNvPr id="78849" name="Rectangle 7">
            <a:extLst>
              <a:ext uri="{FF2B5EF4-FFF2-40B4-BE49-F238E27FC236}">
                <a16:creationId xmlns:a16="http://schemas.microsoft.com/office/drawing/2014/main" id="{02C861E2-433C-FA70-36B3-224F858C8A9F}"/>
              </a:ext>
            </a:extLst>
          </p:cNvPr>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a:t>
            </a:fld>
            <a:endParaRPr lang="en-US" altLang="ja-JP" sz="1200" dirty="0">
              <a:ea typeface="ＭＳ Ｐゴシック" charset="-128"/>
            </a:endParaRPr>
          </a:p>
        </p:txBody>
      </p:sp>
      <p:sp>
        <p:nvSpPr>
          <p:cNvPr id="78850" name="Rectangle 2">
            <a:extLst>
              <a:ext uri="{FF2B5EF4-FFF2-40B4-BE49-F238E27FC236}">
                <a16:creationId xmlns:a16="http://schemas.microsoft.com/office/drawing/2014/main" id="{E97D38CF-A20E-60A6-210F-15B57DA06C0E}"/>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D1D77FA5-300C-54EE-A812-369DB73D9862}"/>
              </a:ext>
            </a:extLst>
          </p:cNvPr>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848165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3421740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29</a:t>
            </a:fld>
            <a:endParaRPr lang="en-US" altLang="ja-JP" sz="1200" dirty="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896954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の機能や役割には、その特性に応じた</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つの段階があります。</a:t>
            </a:r>
          </a:p>
          <a:p>
            <a:r>
              <a:rPr kumimoji="1" lang="ja-JP" altLang="ja-JP" sz="1200" kern="1200" dirty="0">
                <a:solidFill>
                  <a:schemeClr val="tx1"/>
                </a:solidFill>
                <a:effectLst/>
                <a:latin typeface="+mn-lt"/>
                <a:ea typeface="+mn-ea"/>
                <a:cs typeface="+mn-cs"/>
              </a:rPr>
              <a:t>【監視】センサーを使い、モノやその周囲についての状態や変化を監視することができます。遠隔地からの機器の監視、マーケティングや製品設計のためのデータの収集などに役立ちます。例えば、医療機器の状況を常に監視し、消耗品がなくなればすぐに補充したり、建設機械の稼働状況などを監視し、故障や不具合が生じたら直ちにサービス員を急行させたりすることができます。</a:t>
            </a:r>
          </a:p>
          <a:p>
            <a:r>
              <a:rPr kumimoji="1" lang="ja-JP" altLang="ja-JP" sz="1200" kern="1200" dirty="0">
                <a:solidFill>
                  <a:schemeClr val="tx1"/>
                </a:solidFill>
                <a:effectLst/>
                <a:latin typeface="+mn-lt"/>
                <a:ea typeface="+mn-ea"/>
                <a:cs typeface="+mn-cs"/>
              </a:rPr>
              <a:t>【制御】通信を介して外部から制御できます。ソフトウェアによってモノの状況や周囲の環境が変化すれば、それに応じて遠隔から制御できます。例えば、人が玄関に近づくとその動きを感知し監視カメラを起動、その映像をスマートフォンに送り、それを見て玄関の鍵を開いたり、不在であれば遠隔地から音声で応対したりといったことができるようになります。また、家に帰る前にスマートフォンからエアコンのスイッチを入れておくこともできます。</a:t>
            </a:r>
          </a:p>
          <a:p>
            <a:r>
              <a:rPr kumimoji="1" lang="ja-JP" altLang="ja-JP" sz="1200" kern="1200" dirty="0">
                <a:solidFill>
                  <a:schemeClr val="tx1"/>
                </a:solidFill>
                <a:effectLst/>
                <a:latin typeface="+mn-lt"/>
                <a:ea typeface="+mn-ea"/>
                <a:cs typeface="+mn-cs"/>
              </a:rPr>
              <a:t>【最適化】監視と制御の機能を組み合わせ、モノの状態や動きを最適に保つことができます。それには、取得・蓄積されたデータを解析し、人間が与えた条件や基準に基づき最適な状態を見つけ、その状態になるように制御します。例えば風力発電で、風力や風向きに応じて最も発電効果が高まるように、風車のブレード確度を調節することができます。</a:t>
            </a:r>
          </a:p>
          <a:p>
            <a:r>
              <a:rPr kumimoji="1" lang="ja-JP" altLang="ja-JP" sz="1200" kern="1200" dirty="0">
                <a:solidFill>
                  <a:schemeClr val="tx1"/>
                </a:solidFill>
                <a:effectLst/>
                <a:latin typeface="+mn-lt"/>
                <a:ea typeface="+mn-ea"/>
                <a:cs typeface="+mn-cs"/>
              </a:rPr>
              <a:t>【自律化】モノ自身や周囲の状況や変化を継続的に監視し、その時々の最適な状態をリアルタイムで判断し、モノを自動で制御することができます。必ずしも人間が基準や条件を与えなくても、あるいは未知の状況に対しても自律的に最適な状態を見つけ、自ら判断し動作します。また、お互いを通信機能で連係させ、それぞれの状況を共有し全体として最適な動作をさせるように協調制御できます。例えば、部屋の形状や家具の配置、床の汚れ具合を探りながら部屋を清掃するロボット、周囲の道路状況や走行車両、人の動きや標識などをリアルタイムで捉え自動運転する自動車などがあります。さらにその自動運転車が他の自動車や信号機と状況を共有することで、スピードを協調して制御することで渋滞を解消し、信号待ちを無くすことができます。</a:t>
            </a:r>
          </a:p>
          <a:p>
            <a:br>
              <a:rPr kumimoji="1" lang="en-US" altLang="ja-JP" sz="1200" kern="1200" dirty="0">
                <a:solidFill>
                  <a:schemeClr val="tx1"/>
                </a:solidFill>
                <a:effectLst/>
                <a:latin typeface="+mn-lt"/>
                <a:ea typeface="+mn-ea"/>
                <a:cs typeface="+mn-cs"/>
              </a:rPr>
            </a:b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31</a:t>
            </a:fld>
            <a:endParaRPr kumimoji="1" lang="ja-JP" altLang="en-US"/>
          </a:p>
        </p:txBody>
      </p:sp>
    </p:spTree>
    <p:extLst>
      <p:ext uri="{BB962C8B-B14F-4D97-AF65-F5344CB8AC3E}">
        <p14:creationId xmlns:p14="http://schemas.microsoft.com/office/powerpoint/2010/main" val="934296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の三層構造</a:t>
            </a:r>
          </a:p>
          <a:p>
            <a:r>
              <a:rPr kumimoji="1" lang="en-US" altLang="ja-JP" sz="1200" kern="1200" dirty="0">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は、データを収拾してネットワークに送り出す「</a:t>
            </a:r>
            <a:r>
              <a:rPr kumimoji="1" lang="ja-JP" altLang="ja-JP" sz="1200" b="1" kern="1200" dirty="0">
                <a:solidFill>
                  <a:schemeClr val="tx1"/>
                </a:solidFill>
                <a:effectLst/>
                <a:latin typeface="+mn-lt"/>
                <a:ea typeface="+mn-ea"/>
                <a:cs typeface="+mn-cs"/>
              </a:rPr>
              <a:t>デバイス（＝モノ）層</a:t>
            </a:r>
            <a:r>
              <a:rPr kumimoji="1" lang="ja-JP" altLang="ja-JP" sz="1200" kern="1200" dirty="0">
                <a:solidFill>
                  <a:schemeClr val="tx1"/>
                </a:solidFill>
                <a:effectLst/>
                <a:latin typeface="+mn-lt"/>
                <a:ea typeface="+mn-ea"/>
                <a:cs typeface="+mn-cs"/>
              </a:rPr>
              <a:t>」、そのデータを収拾・集約しクラウドにデータを送ったり、すぐに結果を返さなければならない処理を行ったりする「</a:t>
            </a:r>
            <a:r>
              <a:rPr kumimoji="1" lang="ja-JP" altLang="ja-JP" sz="1200" b="1" kern="1200" dirty="0">
                <a:solidFill>
                  <a:schemeClr val="tx1"/>
                </a:solidFill>
                <a:effectLst/>
                <a:latin typeface="+mn-lt"/>
                <a:ea typeface="+mn-ea"/>
                <a:cs typeface="+mn-cs"/>
              </a:rPr>
              <a:t>エッジ・コンピューティング／フォグ・コンピューティング層</a:t>
            </a:r>
            <a:r>
              <a:rPr kumimoji="1" lang="ja-JP" altLang="ja-JP" sz="1200" kern="1200" dirty="0">
                <a:solidFill>
                  <a:schemeClr val="tx1"/>
                </a:solidFill>
                <a:effectLst/>
                <a:latin typeface="+mn-lt"/>
                <a:ea typeface="+mn-ea"/>
                <a:cs typeface="+mn-cs"/>
              </a:rPr>
              <a:t>」、集められた膨大データを解析し、アプリケーションを実行、再びモノへとフィードバックする「</a:t>
            </a:r>
            <a:r>
              <a:rPr kumimoji="1" lang="ja-JP" altLang="ja-JP" sz="1200" b="1" kern="1200" dirty="0">
                <a:solidFill>
                  <a:schemeClr val="tx1"/>
                </a:solidFill>
                <a:effectLst/>
                <a:latin typeface="+mn-lt"/>
                <a:ea typeface="+mn-ea"/>
                <a:cs typeface="+mn-cs"/>
              </a:rPr>
              <a:t>クラウド・コンピューティング層</a:t>
            </a:r>
            <a:r>
              <a:rPr kumimoji="1" lang="ja-JP" altLang="ja-JP" sz="1200" kern="1200" dirty="0">
                <a:solidFill>
                  <a:schemeClr val="tx1"/>
                </a:solidFill>
                <a:effectLst/>
                <a:latin typeface="+mn-lt"/>
                <a:ea typeface="+mn-ea"/>
                <a:cs typeface="+mn-cs"/>
              </a:rPr>
              <a:t>」に大別することができます。</a:t>
            </a: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デバイス層</a:t>
            </a:r>
            <a:r>
              <a:rPr kumimoji="1" lang="ja-JP" altLang="ja-JP" sz="1200" kern="1200" dirty="0">
                <a:solidFill>
                  <a:schemeClr val="tx1"/>
                </a:solidFill>
                <a:effectLst/>
                <a:latin typeface="+mn-lt"/>
                <a:ea typeface="+mn-ea"/>
                <a:cs typeface="+mn-cs"/>
              </a:rPr>
              <a:t>」は、センサーや外部機器をつなぐための</a:t>
            </a:r>
            <a:r>
              <a:rPr kumimoji="1" lang="ja-JP" altLang="en-US" sz="1200" kern="1200" dirty="0">
                <a:solidFill>
                  <a:schemeClr val="tx1"/>
                </a:solidFill>
                <a:effectLst/>
                <a:latin typeface="+mn-lt"/>
                <a:ea typeface="+mn-ea"/>
                <a:cs typeface="+mn-cs"/>
              </a:rPr>
              <a:t>インターフェース</a:t>
            </a:r>
            <a:r>
              <a:rPr kumimoji="1" lang="ja-JP" altLang="ja-JP" sz="1200" kern="1200" dirty="0">
                <a:solidFill>
                  <a:schemeClr val="tx1"/>
                </a:solidFill>
                <a:effectLst/>
                <a:latin typeface="+mn-lt"/>
                <a:ea typeface="+mn-ea"/>
                <a:cs typeface="+mn-cs"/>
              </a:rPr>
              <a:t>、ネットワークにデータを送り出す通信機能、それらを制御するための処理機能が組み込まれたモノのことです。ここで、モノ自身から生みだされるデータや周辺のデータ、さらには接続された外部機器からのデータを受け取り、それをネットワークに送り出します。</a:t>
            </a:r>
          </a:p>
          <a:p>
            <a:r>
              <a:rPr kumimoji="1" lang="ja-JP" altLang="ja-JP" sz="1200" kern="1200" dirty="0">
                <a:solidFill>
                  <a:schemeClr val="tx1"/>
                </a:solidFill>
                <a:effectLst/>
                <a:latin typeface="+mn-lt"/>
                <a:ea typeface="+mn-ea"/>
                <a:cs typeface="+mn-cs"/>
              </a:rPr>
              <a:t>それらデータが直接クラウドに送り出される場合もありますが、モノの周辺でデータを一旦受け取り、すぐに処理してフィードバックする、あるいは集約して必要なデータのみをインターネットを介してクラウドに送り込む仕組みが介在する場合があります。「</a:t>
            </a:r>
            <a:r>
              <a:rPr kumimoji="1" lang="ja-JP" altLang="ja-JP" sz="1200" b="1" kern="1200" dirty="0">
                <a:solidFill>
                  <a:schemeClr val="tx1"/>
                </a:solidFill>
                <a:effectLst/>
                <a:latin typeface="+mn-lt"/>
                <a:ea typeface="+mn-ea"/>
                <a:cs typeface="+mn-cs"/>
              </a:rPr>
              <a:t>エッジ・コンピューティング層</a:t>
            </a:r>
            <a:r>
              <a:rPr kumimoji="1" lang="ja-JP" altLang="ja-JP" sz="1200" kern="1200" dirty="0">
                <a:solidFill>
                  <a:schemeClr val="tx1"/>
                </a:solidFill>
                <a:effectLst/>
                <a:latin typeface="+mn-lt"/>
                <a:ea typeface="+mn-ea"/>
                <a:cs typeface="+mn-cs"/>
              </a:rPr>
              <a:t>」と呼ばれています。</a:t>
            </a:r>
          </a:p>
          <a:p>
            <a:r>
              <a:rPr kumimoji="1" lang="ja-JP" altLang="ja-JP" sz="1200" kern="1200" dirty="0">
                <a:solidFill>
                  <a:schemeClr val="tx1"/>
                </a:solidFill>
                <a:effectLst/>
                <a:latin typeface="+mn-lt"/>
                <a:ea typeface="+mn-ea"/>
                <a:cs typeface="+mn-cs"/>
              </a:rPr>
              <a:t>このような仕組みが必要になるのは、モノの数が莫大なものになると次のような問題が起こるからです。</a:t>
            </a:r>
          </a:p>
          <a:p>
            <a:r>
              <a:rPr kumimoji="1" lang="ja-JP" altLang="ja-JP" sz="1200" kern="1200" dirty="0">
                <a:solidFill>
                  <a:schemeClr val="tx1"/>
                </a:solidFill>
                <a:effectLst/>
                <a:latin typeface="+mn-lt"/>
                <a:ea typeface="+mn-ea"/>
                <a:cs typeface="+mn-cs"/>
              </a:rPr>
              <a:t>【通信料の増大】個々のモノに対する回線確保の費用や使用料が高額になってしまう</a:t>
            </a:r>
          </a:p>
          <a:p>
            <a:r>
              <a:rPr kumimoji="1" lang="ja-JP" altLang="ja-JP" sz="1200" kern="1200" dirty="0">
                <a:solidFill>
                  <a:schemeClr val="tx1"/>
                </a:solidFill>
                <a:effectLst/>
                <a:latin typeface="+mn-lt"/>
                <a:ea typeface="+mn-ea"/>
                <a:cs typeface="+mn-cs"/>
              </a:rPr>
              <a:t>【ネットワーク負荷の増大】送り出されるデータが膨大になりネットワークの負荷が高まり、スループットが低下してしまう</a:t>
            </a:r>
          </a:p>
          <a:p>
            <a:r>
              <a:rPr kumimoji="1" lang="ja-JP" altLang="ja-JP" sz="1200" kern="1200" dirty="0">
                <a:solidFill>
                  <a:schemeClr val="tx1"/>
                </a:solidFill>
                <a:effectLst/>
                <a:latin typeface="+mn-lt"/>
                <a:ea typeface="+mn-ea"/>
                <a:cs typeface="+mn-cs"/>
              </a:rPr>
              <a:t>【セキュリティ困難】機密性の高いデータが公開のネットワークに流れてしまう</a:t>
            </a:r>
          </a:p>
          <a:p>
            <a:r>
              <a:rPr kumimoji="1" lang="ja-JP" altLang="ja-JP" sz="1200" kern="1200" dirty="0">
                <a:solidFill>
                  <a:schemeClr val="tx1"/>
                </a:solidFill>
                <a:effectLst/>
                <a:latin typeface="+mn-lt"/>
                <a:ea typeface="+mn-ea"/>
                <a:cs typeface="+mn-cs"/>
              </a:rPr>
              <a:t>【高遅延】モノとクラウドの間に地理的距離が存在するためネットワーク遅延が大きい</a:t>
            </a:r>
          </a:p>
          <a:p>
            <a:r>
              <a:rPr kumimoji="1" lang="ja-JP" altLang="ja-JP" sz="1200" kern="1200" dirty="0">
                <a:solidFill>
                  <a:schemeClr val="tx1"/>
                </a:solidFill>
                <a:effectLst/>
                <a:latin typeface="+mn-lt"/>
                <a:ea typeface="+mn-ea"/>
                <a:cs typeface="+mn-cs"/>
              </a:rPr>
              <a:t>特にネットワーク負荷の増大や高遅延は、自動運転や医療、製造現場などの即応性が求められる</a:t>
            </a:r>
            <a:r>
              <a:rPr kumimoji="1" lang="en-US" altLang="ja-JP" sz="1200" kern="1200" dirty="0">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アプリケーションを実現するうえで大きな障害となります。例えば、このようなアプリケーションの場合、モノやその周辺の変化に即応してモノを制御したり、管理者や利用者にすぐに情報を提供したりといった対応が必要になります。それらを全てインターネットを介してクラウドにデータを送り、そのフィードバックを受け取ろうとすると、負荷の高さや遅延によってスループットが低下してタイミングを逸し、事故を引き起こす可能性もあります。そこで、モノの置かれている周辺で分散処理をさせ、直ちに処理させる必要があるのです。</a:t>
            </a:r>
          </a:p>
          <a:p>
            <a:r>
              <a:rPr kumimoji="1" lang="ja-JP" altLang="ja-JP" sz="1200" kern="1200" dirty="0">
                <a:solidFill>
                  <a:schemeClr val="tx1"/>
                </a:solidFill>
                <a:effectLst/>
                <a:latin typeface="+mn-lt"/>
                <a:ea typeface="+mn-ea"/>
                <a:cs typeface="+mn-cs"/>
              </a:rPr>
              <a:t>このような目的のためにモノの周辺に置かれるコンピューターでの処理は、クラウド（雲）よりも地面に近いところで行われることから「</a:t>
            </a:r>
            <a:r>
              <a:rPr kumimoji="1" lang="ja-JP" altLang="ja-JP" sz="1200" b="1" kern="1200" dirty="0">
                <a:solidFill>
                  <a:schemeClr val="tx1"/>
                </a:solidFill>
                <a:effectLst/>
                <a:latin typeface="+mn-lt"/>
                <a:ea typeface="+mn-ea"/>
                <a:cs typeface="+mn-cs"/>
              </a:rPr>
              <a:t>フォグ（霧）コンピューティング</a:t>
            </a:r>
            <a:r>
              <a:rPr kumimoji="1" lang="ja-JP" altLang="ja-JP" sz="1200" kern="1200" dirty="0">
                <a:solidFill>
                  <a:schemeClr val="tx1"/>
                </a:solidFill>
                <a:effectLst/>
                <a:latin typeface="+mn-lt"/>
                <a:ea typeface="+mn-ea"/>
                <a:cs typeface="+mn-cs"/>
              </a:rPr>
              <a:t>」と呼ばれることもあります。</a:t>
            </a: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クラウド・コンピューティング層</a:t>
            </a:r>
            <a:r>
              <a:rPr kumimoji="1" lang="ja-JP" altLang="ja-JP" sz="1200" kern="1200" dirty="0">
                <a:solidFill>
                  <a:schemeClr val="tx1"/>
                </a:solidFill>
                <a:effectLst/>
                <a:latin typeface="+mn-lt"/>
                <a:ea typeface="+mn-ea"/>
                <a:cs typeface="+mn-cs"/>
              </a:rPr>
              <a:t>」は、これらデバイス層やエッジ・コンピューティング／フォグ・コンピューティング層から送られてきたデータを分析し、アプリケーションで利用します。その結果は、再び「モノ」の制御や使用者・管理者への情報提供というカタチでフィードバックされます。</a:t>
            </a:r>
          </a:p>
          <a:p>
            <a:r>
              <a:rPr kumimoji="1" lang="en-US" altLang="ja-JP" sz="1200" kern="1200" dirty="0">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の様々なアプリケーションは、このような三層構造によって構築されてゆくと考えられています。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32</a:t>
            </a:fld>
            <a:endParaRPr kumimoji="1" lang="ja-JP" altLang="en-US"/>
          </a:p>
        </p:txBody>
      </p:sp>
    </p:spTree>
    <p:extLst>
      <p:ext uri="{BB962C8B-B14F-4D97-AF65-F5344CB8AC3E}">
        <p14:creationId xmlns:p14="http://schemas.microsoft.com/office/powerpoint/2010/main" val="3374613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年代、コンピュータ利用が始まった当初、順次処理するバッチ処理による利用が一般的でした。</a:t>
            </a:r>
            <a:r>
              <a:rPr kumimoji="1" lang="en-US" altLang="ja-JP" sz="1200" kern="1200" dirty="0">
                <a:solidFill>
                  <a:schemeClr val="tx1"/>
                </a:solidFill>
                <a:effectLst/>
                <a:latin typeface="+mn-lt"/>
                <a:ea typeface="+mn-ea"/>
                <a:cs typeface="+mn-cs"/>
              </a:rPr>
              <a:t>1960</a:t>
            </a:r>
            <a:r>
              <a:rPr kumimoji="1" lang="ja-JP" altLang="ja-JP" sz="1200" kern="1200" dirty="0">
                <a:solidFill>
                  <a:schemeClr val="tx1"/>
                </a:solidFill>
                <a:effectLst/>
                <a:latin typeface="+mn-lt"/>
                <a:ea typeface="+mn-ea"/>
                <a:cs typeface="+mn-cs"/>
              </a:rPr>
              <a:t>年代、タイプライター端末やディスプレイ端末から直接利用するタイムシェアリング方式へと発展してゆきます。これらはデータ入力と出力のみを受け持ち、データの処理や保管は全てひとつのコンピュータで集中処理されていました。また、端末とコンピュータをつなぐ通信回線は低速で、やり取りできるデータもテキストに限られていたのです。</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ミニ・コンピュータ（ミニコン）やオフィス・コンピュータ（オフコン）、そしてパーソナル・コンピュータ（パソコン）といった小型で安価なものが登場し、部門や個人でも購入できるようになり、大規模なデータの処理や保管は共同利用の大型コンピュータ、部門固有の業務や個人で完結する業務は小型のコンピュータを使う分散処理が拡がりを見せ始めます。ただ、通信回線は低速で、扱えるデータはテキストが主流でした。そこで、テキスト主体の業務処理は共同利用のコンピュータ（サーバー）を使い、結果の表示や加工、編集、画像の処理はパソコン（クライアント）を使う「クライアント・サーバ方式」が登場します。</a:t>
            </a:r>
          </a:p>
          <a:p>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年代インターネットが登場し、</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頃からクラウド・コンピューティングの萌芽が見え始めます。その後インターネットは、高速・広帯域な回線を利用できるようになり、扱えるデータも音声や動画へと拡大してゆきます。また端末類もスマートフォンやタブレットなどが加わり、利用者も適用業務も拡大します。</a:t>
            </a:r>
          </a:p>
          <a:p>
            <a:r>
              <a:rPr kumimoji="1" lang="ja-JP" altLang="ja-JP" sz="1200" kern="1200" dirty="0">
                <a:solidFill>
                  <a:schemeClr val="tx1"/>
                </a:solidFill>
                <a:effectLst/>
                <a:latin typeface="+mn-lt"/>
                <a:ea typeface="+mn-ea"/>
                <a:cs typeface="+mn-cs"/>
              </a:rPr>
              <a:t>インターネットにつながるデバイスは、自動車や家電製品、ビルの設備や日用品にまで拡がり、そこに組み込まれたコンピュータとセンサーが大量のデータを送り出すようになろうとしています。このような仕組みは、</a:t>
            </a:r>
            <a:r>
              <a:rPr kumimoji="1" lang="en-US" altLang="ja-JP" sz="1200" kern="1200" dirty="0">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／モノのインターネット）と呼ばれています。</a:t>
            </a:r>
          </a:p>
          <a:p>
            <a:r>
              <a:rPr kumimoji="1" lang="en-US" altLang="ja-JP" sz="1200" kern="1200" dirty="0">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デバイスは膨大な数となり、そこから大量のデータが通信回線に送り出されるようになります。そのため回線の帯域を圧迫してしまう可能性が出てきました。そこで、デバイスの周辺や通信経路上にサーバーを配置し中間処理して必要なデータのみを回線に送り出す「エッジ・コンピューティング」が必要となります。「エッジ・コンピューティング」のサーバーは、</a:t>
            </a:r>
            <a:r>
              <a:rPr kumimoji="1" lang="en-US" altLang="ja-JP" sz="1200" kern="1200" dirty="0">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デバイスの周辺に配置されることから、「クラウド（空の上の雲）・コンピューティング」と対比して、「フォグ（地上に漂う霧）・コンピューティング」とも呼ばれています。</a:t>
            </a:r>
          </a:p>
          <a:p>
            <a:r>
              <a:rPr kumimoji="1" lang="ja-JP" altLang="ja-JP" sz="1200" kern="1200" dirty="0">
                <a:solidFill>
                  <a:schemeClr val="tx1"/>
                </a:solidFill>
                <a:effectLst/>
                <a:latin typeface="+mn-lt"/>
                <a:ea typeface="+mn-ea"/>
                <a:cs typeface="+mn-cs"/>
              </a:rPr>
              <a:t>このように見てゆくと、</a:t>
            </a:r>
            <a:r>
              <a:rPr kumimoji="1" lang="en-US" altLang="ja-JP" sz="1200" kern="1200" dirty="0">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の仕組みは、クラウド、エッジ、デバイスの３階層にコンピュータを配置する構成を取ることになります。言うなれば、超分散コンピューティングを生みだそうとしているとも言えそうです。</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35</a:t>
            </a:fld>
            <a:endParaRPr kumimoji="1" lang="ja-JP" altLang="en-US"/>
          </a:p>
        </p:txBody>
      </p:sp>
    </p:spTree>
    <p:extLst>
      <p:ext uri="{BB962C8B-B14F-4D97-AF65-F5344CB8AC3E}">
        <p14:creationId xmlns:p14="http://schemas.microsoft.com/office/powerpoint/2010/main" val="4181498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38</a:t>
            </a:fld>
            <a:endParaRPr kumimoji="1" lang="ja-JP" altLang="en-US"/>
          </a:p>
        </p:txBody>
      </p:sp>
    </p:spTree>
    <p:extLst>
      <p:ext uri="{BB962C8B-B14F-4D97-AF65-F5344CB8AC3E}">
        <p14:creationId xmlns:p14="http://schemas.microsoft.com/office/powerpoint/2010/main" val="1850132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44</a:t>
            </a:fld>
            <a:endParaRPr kumimoji="1" lang="ja-JP" altLang="en-US"/>
          </a:p>
        </p:txBody>
      </p:sp>
    </p:spTree>
    <p:extLst>
      <p:ext uri="{BB962C8B-B14F-4D97-AF65-F5344CB8AC3E}">
        <p14:creationId xmlns:p14="http://schemas.microsoft.com/office/powerpoint/2010/main" val="94478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NEF</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Network Exposure Function</a:t>
            </a:r>
            <a:r>
              <a:rPr kumimoji="1" lang="ja-JP" altLang="ja-JP" sz="1200" kern="120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5G</a:t>
            </a:r>
            <a:r>
              <a:rPr kumimoji="1" lang="ja-JP" altLang="ja-JP" sz="1200" kern="1200">
                <a:solidFill>
                  <a:schemeClr val="tx1"/>
                </a:solidFill>
                <a:effectLst/>
                <a:latin typeface="+mn-lt"/>
                <a:ea typeface="+mn-ea"/>
                <a:cs typeface="+mn-cs"/>
              </a:rPr>
              <a:t>が持っているネットワーク機能（</a:t>
            </a:r>
            <a:r>
              <a:rPr kumimoji="1" lang="en-US" altLang="ja-JP" sz="1200" kern="1200" dirty="0">
                <a:solidFill>
                  <a:schemeClr val="tx1"/>
                </a:solidFill>
                <a:effectLst/>
                <a:latin typeface="+mn-lt"/>
                <a:ea typeface="+mn-ea"/>
                <a:cs typeface="+mn-cs"/>
              </a:rPr>
              <a:t>Network Function</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NF</a:t>
            </a:r>
            <a:r>
              <a:rPr kumimoji="1" lang="ja-JP" altLang="ja-JP" sz="1200" kern="1200">
                <a:solidFill>
                  <a:schemeClr val="tx1"/>
                </a:solidFill>
                <a:effectLst/>
                <a:latin typeface="+mn-lt"/>
                <a:ea typeface="+mn-ea"/>
                <a:cs typeface="+mn-cs"/>
              </a:rPr>
              <a:t>）の一部を外部のアプリケーション・プログラム（以下、アプリ）から利用できるように公開し、ネットワークからの情報をアプリで把握できるようにするほか、アプリから</a:t>
            </a:r>
            <a:r>
              <a:rPr kumimoji="1" lang="en-US" altLang="ja-JP" sz="1200" kern="1200" dirty="0">
                <a:solidFill>
                  <a:schemeClr val="tx1"/>
                </a:solidFill>
                <a:effectLst/>
                <a:latin typeface="+mn-lt"/>
                <a:ea typeface="+mn-ea"/>
                <a:cs typeface="+mn-cs"/>
              </a:rPr>
              <a:t>NF</a:t>
            </a:r>
            <a:r>
              <a:rPr kumimoji="1" lang="ja-JP" altLang="ja-JP" sz="1200" kern="1200">
                <a:solidFill>
                  <a:schemeClr val="tx1"/>
                </a:solidFill>
                <a:effectLst/>
                <a:latin typeface="+mn-lt"/>
                <a:ea typeface="+mn-ea"/>
                <a:cs typeface="+mn-cs"/>
              </a:rPr>
              <a:t>を制御できるようにする</a:t>
            </a:r>
            <a:r>
              <a:rPr kumimoji="1" lang="en-US" altLang="ja-JP" sz="1200" kern="1200" dirty="0">
                <a:solidFill>
                  <a:schemeClr val="tx1"/>
                </a:solidFill>
                <a:effectLst/>
                <a:latin typeface="+mn-lt"/>
                <a:ea typeface="+mn-ea"/>
                <a:cs typeface="+mn-cs"/>
              </a:rPr>
              <a:t>API</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Application Program Interface</a:t>
            </a:r>
            <a:r>
              <a:rPr kumimoji="1" lang="ja-JP" altLang="ja-JP" sz="1200" kern="1200">
                <a:solidFill>
                  <a:schemeClr val="tx1"/>
                </a:solidFill>
                <a:effectLst/>
                <a:latin typeface="+mn-lt"/>
                <a:ea typeface="+mn-ea"/>
                <a:cs typeface="+mn-cs"/>
              </a:rPr>
              <a:t>／アプリとネットワーク機能を仲介する機能）を提供します。</a:t>
            </a:r>
          </a:p>
          <a:p>
            <a:r>
              <a:rPr kumimoji="1" lang="ja-JP" altLang="ja-JP" sz="1200" kern="1200">
                <a:solidFill>
                  <a:schemeClr val="tx1"/>
                </a:solidFill>
                <a:effectLst/>
                <a:latin typeface="+mn-lt"/>
                <a:ea typeface="+mn-ea"/>
                <a:cs typeface="+mn-cs"/>
              </a:rPr>
              <a:t>現在、スマホで動くアプリは、端末の情報しか知ることができず、制御できる範囲も端末の機能に限られていました。</a:t>
            </a:r>
            <a:r>
              <a:rPr kumimoji="1" lang="en-US" altLang="ja-JP" sz="1200" kern="1200" dirty="0">
                <a:solidFill>
                  <a:schemeClr val="tx1"/>
                </a:solidFill>
                <a:effectLst/>
                <a:latin typeface="+mn-lt"/>
                <a:ea typeface="+mn-ea"/>
                <a:cs typeface="+mn-cs"/>
              </a:rPr>
              <a:t>5G</a:t>
            </a:r>
            <a:r>
              <a:rPr kumimoji="1" lang="ja-JP" altLang="ja-JP" sz="1200" kern="1200">
                <a:solidFill>
                  <a:schemeClr val="tx1"/>
                </a:solidFill>
                <a:effectLst/>
                <a:latin typeface="+mn-lt"/>
                <a:ea typeface="+mn-ea"/>
                <a:cs typeface="+mn-cs"/>
              </a:rPr>
              <a:t>ではそれがネットワークの制御機能にも及び、ネットワークとアプリが緊密に連携できるようになります。</a:t>
            </a:r>
          </a:p>
          <a:p>
            <a:r>
              <a:rPr kumimoji="1" lang="en-US" altLang="ja-JP" sz="1200" kern="1200" dirty="0">
                <a:solidFill>
                  <a:schemeClr val="tx1"/>
                </a:solidFill>
                <a:effectLst/>
                <a:latin typeface="+mn-lt"/>
                <a:ea typeface="+mn-ea"/>
                <a:cs typeface="+mn-cs"/>
              </a:rPr>
              <a:t>NEF</a:t>
            </a:r>
            <a:r>
              <a:rPr kumimoji="1" lang="ja-JP" altLang="ja-JP" sz="1200" kern="1200">
                <a:solidFill>
                  <a:schemeClr val="tx1"/>
                </a:solidFill>
                <a:effectLst/>
                <a:latin typeface="+mn-lt"/>
                <a:ea typeface="+mn-ea"/>
                <a:cs typeface="+mn-cs"/>
              </a:rPr>
              <a:t>を介して利用できる</a:t>
            </a:r>
            <a:r>
              <a:rPr kumimoji="1" lang="en-US" altLang="ja-JP" sz="1200" kern="1200" dirty="0">
                <a:solidFill>
                  <a:schemeClr val="tx1"/>
                </a:solidFill>
                <a:effectLst/>
                <a:latin typeface="+mn-lt"/>
                <a:ea typeface="+mn-ea"/>
                <a:cs typeface="+mn-cs"/>
              </a:rPr>
              <a:t>NF</a:t>
            </a:r>
            <a:r>
              <a:rPr kumimoji="1" lang="ja-JP" altLang="ja-JP" sz="1200" kern="1200">
                <a:solidFill>
                  <a:schemeClr val="tx1"/>
                </a:solidFill>
                <a:effectLst/>
                <a:latin typeface="+mn-lt"/>
                <a:ea typeface="+mn-ea"/>
                <a:cs typeface="+mn-cs"/>
              </a:rPr>
              <a:t>には、例えば以下のような機能があります。</a:t>
            </a:r>
          </a:p>
          <a:p>
            <a:pPr lvl="0"/>
            <a:r>
              <a:rPr kumimoji="1" lang="en-US" altLang="ja-JP" sz="1200" kern="1200" dirty="0">
                <a:solidFill>
                  <a:schemeClr val="tx1"/>
                </a:solidFill>
                <a:effectLst/>
                <a:latin typeface="+mn-lt"/>
                <a:ea typeface="+mn-ea"/>
                <a:cs typeface="+mn-cs"/>
              </a:rPr>
              <a:t>AMF</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Access and Mobility Management Function</a:t>
            </a:r>
            <a:r>
              <a:rPr kumimoji="1" lang="ja-JP" altLang="ja-JP" sz="1200" kern="1200">
                <a:solidFill>
                  <a:schemeClr val="tx1"/>
                </a:solidFill>
                <a:effectLst/>
                <a:latin typeface="+mn-lt"/>
                <a:ea typeface="+mn-ea"/>
                <a:cs typeface="+mn-cs"/>
              </a:rPr>
              <a:t>）：各エリアに移動してきた端末の登録や無線接続の管理</a:t>
            </a:r>
          </a:p>
          <a:p>
            <a:pPr lvl="0"/>
            <a:r>
              <a:rPr kumimoji="1" lang="en-US" altLang="ja-JP" sz="1200" kern="1200" dirty="0">
                <a:solidFill>
                  <a:schemeClr val="tx1"/>
                </a:solidFill>
                <a:effectLst/>
                <a:latin typeface="+mn-lt"/>
                <a:ea typeface="+mn-ea"/>
                <a:cs typeface="+mn-cs"/>
              </a:rPr>
              <a:t>SMF</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Session Management Function</a:t>
            </a:r>
            <a:r>
              <a:rPr kumimoji="1" lang="ja-JP" altLang="ja-JP" sz="1200" kern="1200">
                <a:solidFill>
                  <a:schemeClr val="tx1"/>
                </a:solidFill>
                <a:effectLst/>
                <a:latin typeface="+mn-lt"/>
                <a:ea typeface="+mn-ea"/>
                <a:cs typeface="+mn-cs"/>
              </a:rPr>
              <a:t>）：アプリの利用するデータ転送パスの設定や開放</a:t>
            </a:r>
          </a:p>
          <a:p>
            <a:pPr lvl="0"/>
            <a:r>
              <a:rPr kumimoji="1" lang="en-US" altLang="ja-JP" sz="1200" kern="1200" dirty="0">
                <a:solidFill>
                  <a:schemeClr val="tx1"/>
                </a:solidFill>
                <a:effectLst/>
                <a:latin typeface="+mn-lt"/>
                <a:ea typeface="+mn-ea"/>
                <a:cs typeface="+mn-cs"/>
              </a:rPr>
              <a:t>UDM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Unified Data Management</a:t>
            </a:r>
            <a:r>
              <a:rPr kumimoji="1" lang="ja-JP" altLang="ja-JP" sz="1200" kern="1200">
                <a:solidFill>
                  <a:schemeClr val="tx1"/>
                </a:solidFill>
                <a:effectLst/>
                <a:latin typeface="+mn-lt"/>
                <a:ea typeface="+mn-ea"/>
                <a:cs typeface="+mn-cs"/>
              </a:rPr>
              <a:t>）：各ユーザーの加入契約情報や端末認証情報、端末の在圏位置情報の保持</a:t>
            </a:r>
          </a:p>
          <a:p>
            <a:pPr lvl="0"/>
            <a:r>
              <a:rPr kumimoji="1" lang="en-US" altLang="ja-JP" sz="1200" kern="1200" dirty="0">
                <a:solidFill>
                  <a:schemeClr val="tx1"/>
                </a:solidFill>
                <a:effectLst/>
                <a:latin typeface="+mn-lt"/>
                <a:ea typeface="+mn-ea"/>
                <a:cs typeface="+mn-cs"/>
              </a:rPr>
              <a:t>PCF</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Policy Control Function</a:t>
            </a:r>
            <a:r>
              <a:rPr kumimoji="1" lang="ja-JP" altLang="ja-JP" sz="1200" kern="1200">
                <a:solidFill>
                  <a:schemeClr val="tx1"/>
                </a:solidFill>
                <a:effectLst/>
                <a:latin typeface="+mn-lt"/>
                <a:ea typeface="+mn-ea"/>
                <a:cs typeface="+mn-cs"/>
              </a:rPr>
              <a:t>）：各アプリからの要件に基づき、利用するデータ転送パスの速度や遅延時間などの品質設定</a:t>
            </a:r>
          </a:p>
          <a:p>
            <a:pPr lvl="0"/>
            <a:r>
              <a:rPr kumimoji="1" lang="en-US" altLang="ja-JP" sz="1200" kern="1200" dirty="0">
                <a:solidFill>
                  <a:schemeClr val="tx1"/>
                </a:solidFill>
                <a:effectLst/>
                <a:latin typeface="+mn-lt"/>
                <a:ea typeface="+mn-ea"/>
                <a:cs typeface="+mn-cs"/>
              </a:rPr>
              <a:t>NSSF</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Network Slice Selection Function</a:t>
            </a:r>
            <a:r>
              <a:rPr kumimoji="1" lang="ja-JP" altLang="ja-JP" sz="1200" kern="1200">
                <a:solidFill>
                  <a:schemeClr val="tx1"/>
                </a:solidFill>
                <a:effectLst/>
                <a:latin typeface="+mn-lt"/>
                <a:ea typeface="+mn-ea"/>
                <a:cs typeface="+mn-cs"/>
              </a:rPr>
              <a:t>）：端末が使用するネットワークスライスを割り当てダイナミックに切り替え　など</a:t>
            </a:r>
          </a:p>
          <a:p>
            <a:r>
              <a:rPr kumimoji="1" lang="ja-JP" altLang="ja-JP" sz="1200" kern="1200">
                <a:solidFill>
                  <a:schemeClr val="tx1"/>
                </a:solidFill>
                <a:effectLst/>
                <a:latin typeface="+mn-lt"/>
                <a:ea typeface="+mn-ea"/>
                <a:cs typeface="+mn-cs"/>
              </a:rPr>
              <a:t>例えば、自動運転の自動車で高速道路を移動しながら、搭載されたディスプレイで</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会議をする場合を想定してみましょう。この場合、自動車移動し、基地局との距離が離れてしまうと遅延時間が大きくなり、うまく会話がつながりません。そこで、自動車の位置に応じてダイナミックに接続先の基地局を切替えることで遅延を抑え、高速移動中でも快適に会話ができるようになります。この場合、</a:t>
            </a:r>
            <a:r>
              <a:rPr kumimoji="1" lang="en-US" altLang="ja-JP" sz="1200" kern="1200" dirty="0">
                <a:solidFill>
                  <a:schemeClr val="tx1"/>
                </a:solidFill>
                <a:effectLst/>
                <a:latin typeface="+mn-lt"/>
                <a:ea typeface="+mn-ea"/>
                <a:cs typeface="+mn-cs"/>
              </a:rPr>
              <a:t>NEF</a:t>
            </a:r>
            <a:r>
              <a:rPr kumimoji="1" lang="ja-JP" altLang="ja-JP" sz="1200" kern="1200">
                <a:solidFill>
                  <a:schemeClr val="tx1"/>
                </a:solidFill>
                <a:effectLst/>
                <a:latin typeface="+mn-lt"/>
                <a:ea typeface="+mn-ea"/>
                <a:cs typeface="+mn-cs"/>
              </a:rPr>
              <a:t>は、ユーザーの位置の変化をアプリに知らせ、アプリは</a:t>
            </a:r>
            <a:r>
              <a:rPr kumimoji="1" lang="en-US" altLang="ja-JP" sz="1200" kern="1200" dirty="0">
                <a:solidFill>
                  <a:schemeClr val="tx1"/>
                </a:solidFill>
                <a:effectLst/>
                <a:latin typeface="+mn-lt"/>
                <a:ea typeface="+mn-ea"/>
                <a:cs typeface="+mn-cs"/>
              </a:rPr>
              <a:t>API</a:t>
            </a:r>
            <a:r>
              <a:rPr kumimoji="1" lang="ja-JP" altLang="ja-JP" sz="1200" kern="1200">
                <a:solidFill>
                  <a:schemeClr val="tx1"/>
                </a:solidFill>
                <a:effectLst/>
                <a:latin typeface="+mn-lt"/>
                <a:ea typeface="+mn-ea"/>
                <a:cs typeface="+mn-cs"/>
              </a:rPr>
              <a:t>を使って最も近い基地局に接続先をダイナミックに切り替えます。</a:t>
            </a:r>
          </a:p>
          <a:p>
            <a:r>
              <a:rPr kumimoji="1" lang="ja-JP" altLang="ja-JP" sz="1200" kern="1200">
                <a:solidFill>
                  <a:schemeClr val="tx1"/>
                </a:solidFill>
                <a:effectLst/>
                <a:latin typeface="+mn-lt"/>
                <a:ea typeface="+mn-ea"/>
                <a:cs typeface="+mn-cs"/>
              </a:rPr>
              <a:t>このようにして、</a:t>
            </a:r>
            <a:r>
              <a:rPr kumimoji="1" lang="en-US" altLang="ja-JP" sz="1200" kern="1200" dirty="0">
                <a:solidFill>
                  <a:schemeClr val="tx1"/>
                </a:solidFill>
                <a:effectLst/>
                <a:latin typeface="+mn-lt"/>
                <a:ea typeface="+mn-ea"/>
                <a:cs typeface="+mn-cs"/>
              </a:rPr>
              <a:t>5G</a:t>
            </a:r>
            <a:r>
              <a:rPr kumimoji="1" lang="ja-JP" altLang="ja-JP" sz="1200" kern="1200">
                <a:solidFill>
                  <a:schemeClr val="tx1"/>
                </a:solidFill>
                <a:effectLst/>
                <a:latin typeface="+mn-lt"/>
                <a:ea typeface="+mn-ea"/>
                <a:cs typeface="+mn-cs"/>
              </a:rPr>
              <a:t>ネットワークから与えられた情報を使って、アプリがネットワークの機能を操作できるようになります。</a:t>
            </a:r>
          </a:p>
          <a:p>
            <a:br>
              <a:rPr kumimoji="1" lang="en-US" altLang="ja-JP" sz="1200" kern="1200" dirty="0">
                <a:solidFill>
                  <a:schemeClr val="tx1"/>
                </a:solidFill>
                <a:effectLst/>
                <a:latin typeface="+mn-lt"/>
                <a:ea typeface="+mn-ea"/>
                <a:cs typeface="+mn-cs"/>
              </a:rPr>
            </a:br>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47</a:t>
            </a:fld>
            <a:endParaRPr kumimoji="1" lang="ja-JP" altLang="en-US"/>
          </a:p>
        </p:txBody>
      </p:sp>
    </p:spTree>
    <p:extLst>
      <p:ext uri="{BB962C8B-B14F-4D97-AF65-F5344CB8AC3E}">
        <p14:creationId xmlns:p14="http://schemas.microsoft.com/office/powerpoint/2010/main" val="623058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デジタル化や生成</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AI</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などの進展により、データは爆発的に増加し、大量の電力を消費しており、通信量や消費電力などの面で限界が迫っています。この限界を突破し、社会変革を促す重要なインフラとなるのが、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NTT</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が推進する次世代情報通信基盤の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IOWN</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Innovative Optical and Wireless Network</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）構想です。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IOWN</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は、ネットワークから端末まであらゆる場所に光電融合デバイスなどの最先端のフォトニクス（光）関連技術や情報処理技術を使い、これまでの情報通信基盤をまったく違う次元に置き換えることを目指していま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IOWN</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の中核となる技術とサービスは、光回路と電気回路を融合させた「光電融合技術」と、フォトニクス（光）ベースの次世代のネットワーク・サービス「</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APN (All Photonics Network)</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」です。「光電融合技術」とは、光回路と電気回路を融合させることで、小型かつ低コストを実現し、これまでとは桁違いの高速かつ低消費電力を実現します。「</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APN</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」とは、通信ネットワークのすべての区間で光波長を占有することで、こちらもまた桁違いの「大容量」「低遅延」「低消費電力」を実現するフォトニクス（光）ベースのネットワークです。</a:t>
            </a: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これまでの光ネットワークは、データを電気→光→電気と変換する過程で、多くのエネルギーを消費していました。これに対して、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APN</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は、電気で処理していたデータを光のままで処理し、通信ネットワークのすべての区間の伝送を光波長で占有することで上記の性能を実現します。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APN</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2030</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年には、従来の通信ネットワークと比較し、ネットワーク伝送容量</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125</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倍、遅延</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1/200</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、電力効率</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100</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倍の実現をめざし、研究開発や実証実験が進められています。</a:t>
            </a:r>
          </a:p>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そんな超低遅延を活かせば、遠隔地にあるイベント会場間をリアルタイム映像で結び一体感を生み出す遠隔合唱を実現できます。また、遠隔地から工場の機械を精密に操作し、診察や治療などの遠隔医療にも役立ちます。大容量を活かせば、</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5G</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秒かかった２時間の映画</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本のダウンロードを、まばたき</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(0.3</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秒）の間に１万本ダウンロードできるようになります。</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2030</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年頃には、光電融合デバイスがスマートフォンに搭載され電力効率が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100</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倍となり、太陽光発電などを利用して、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年間充電しなくても利用できるスマートフォンが実現するかもしれません。</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48</a:t>
            </a:fld>
            <a:endParaRPr kumimoji="1" lang="ja-JP" altLang="en-US"/>
          </a:p>
        </p:txBody>
      </p:sp>
    </p:spTree>
    <p:extLst>
      <p:ext uri="{BB962C8B-B14F-4D97-AF65-F5344CB8AC3E}">
        <p14:creationId xmlns:p14="http://schemas.microsoft.com/office/powerpoint/2010/main" val="83036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245772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現実世界の様々な「ものごと」や「できごと」は、モノに組み込まれたセンサーやモバイル、ソーシャルメディアなどの現実世界とネットとの接点を介し、リアルタイムにデジタル・データに変換されクラウドに送られます。インターネットに接続されるモノの数は</a:t>
            </a:r>
            <a:r>
              <a:rPr kumimoji="1" lang="en-US" altLang="ja-JP" sz="1200" kern="1200" dirty="0">
                <a:solidFill>
                  <a:schemeClr val="tx1"/>
                </a:solidFill>
                <a:effectLst/>
                <a:latin typeface="+mn-lt"/>
                <a:ea typeface="+mn-ea"/>
                <a:cs typeface="+mn-cs"/>
              </a:rPr>
              <a:t>2020</a:t>
            </a:r>
            <a:r>
              <a:rPr kumimoji="1" lang="ja-JP" altLang="ja-JP" sz="1200" kern="1200">
                <a:solidFill>
                  <a:schemeClr val="tx1"/>
                </a:solidFill>
                <a:effectLst/>
                <a:latin typeface="+mn-lt"/>
                <a:ea typeface="+mn-ea"/>
                <a:cs typeface="+mn-cs"/>
              </a:rPr>
              <a:t>年の時点で</a:t>
            </a:r>
            <a:r>
              <a:rPr kumimoji="1" lang="en-US" altLang="ja-JP" sz="1200" kern="1200" dirty="0">
                <a:solidFill>
                  <a:schemeClr val="tx1"/>
                </a:solidFill>
                <a:effectLst/>
                <a:latin typeface="+mn-lt"/>
                <a:ea typeface="+mn-ea"/>
                <a:cs typeface="+mn-cs"/>
              </a:rPr>
              <a:t>500</a:t>
            </a:r>
            <a:r>
              <a:rPr kumimoji="1" lang="ja-JP" altLang="ja-JP" sz="1200" kern="1200">
                <a:solidFill>
                  <a:schemeClr val="tx1"/>
                </a:solidFill>
                <a:effectLst/>
                <a:latin typeface="+mn-lt"/>
                <a:ea typeface="+mn-ea"/>
                <a:cs typeface="+mn-cs"/>
              </a:rPr>
              <a:t>億個になるとされています。そこには複数のセンサーが組み込まれており、私たちは、膨大なセンサーに囲まれた世界に生きてゆくことになります。こうして、「現実世界のデジタル・コピー」、すなわち「デジタル・ツイン（双子）」が生みだされてゆきます。</a:t>
            </a:r>
          </a:p>
          <a:p>
            <a:r>
              <a:rPr kumimoji="1" lang="ja-JP" altLang="ja-JP" sz="1200" kern="1200">
                <a:solidFill>
                  <a:schemeClr val="tx1"/>
                </a:solidFill>
                <a:effectLst/>
                <a:latin typeface="+mn-lt"/>
                <a:ea typeface="+mn-ea"/>
                <a:cs typeface="+mn-cs"/>
              </a:rPr>
              <a:t>「デジタル・ツイン」は膨大なデータ量、すなわち「ビッグデータ」ですが、集めるだけでは意味がありません。そのデータから誰が何に興味を持っているのか、誰と誰がつながっていているのか、渋滞を解消するにはどうすればいいのか、製品の品質を高めるにはどうすればいいのかなどを見つけ出さなければなりません。そのために</a:t>
            </a:r>
            <a:r>
              <a:rPr kumimoji="1" lang="en-US" altLang="ja-JP" sz="1200" kern="1200" dirty="0">
                <a:solidFill>
                  <a:schemeClr val="tx1"/>
                </a:solidFill>
                <a:effectLst/>
                <a:latin typeface="+mn-lt"/>
                <a:ea typeface="+mn-ea"/>
                <a:cs typeface="+mn-cs"/>
              </a:rPr>
              <a:t>AI</a:t>
            </a:r>
            <a:r>
              <a:rPr kumimoji="1" lang="ja-JP" altLang="ja-JP" sz="1200" kern="1200">
                <a:solidFill>
                  <a:schemeClr val="tx1"/>
                </a:solidFill>
                <a:effectLst/>
                <a:latin typeface="+mn-lt"/>
                <a:ea typeface="+mn-ea"/>
                <a:cs typeface="+mn-cs"/>
              </a:rPr>
              <a:t>技術のひとつである機械学習を使って分析し、ビジネスを最適に動かすための予測や判断をおこないます。それを使って、アプリケーションやサービスを動かして、機器を制御し、情報や指示を送れば、現実世界が変化し、デジダル・データとして再びネットに送り出されます。</a:t>
            </a:r>
          </a:p>
          <a:p>
            <a:r>
              <a:rPr kumimoji="1" lang="ja-JP" altLang="ja-JP" sz="1200" kern="1200">
                <a:solidFill>
                  <a:schemeClr val="tx1"/>
                </a:solidFill>
                <a:effectLst/>
                <a:latin typeface="+mn-lt"/>
                <a:ea typeface="+mn-ea"/>
                <a:cs typeface="+mn-cs"/>
              </a:rPr>
              <a:t>このような</a:t>
            </a:r>
            <a:r>
              <a:rPr kumimoji="1" lang="ja-JP" altLang="ja-JP" sz="1200" b="1" kern="1200">
                <a:solidFill>
                  <a:schemeClr val="tx1"/>
                </a:solidFill>
                <a:effectLst/>
                <a:latin typeface="+mn-lt"/>
                <a:ea typeface="+mn-ea"/>
                <a:cs typeface="+mn-cs"/>
              </a:rPr>
              <a:t>現実世界をデータで捉え、現実世界と</a:t>
            </a:r>
            <a:r>
              <a:rPr kumimoji="1" lang="en-US" altLang="ja-JP" sz="1200" b="1" kern="1200" dirty="0">
                <a:solidFill>
                  <a:schemeClr val="tx1"/>
                </a:solidFill>
                <a:effectLst/>
                <a:latin typeface="+mn-lt"/>
                <a:ea typeface="+mn-ea"/>
                <a:cs typeface="+mn-cs"/>
              </a:rPr>
              <a:t>IT</a:t>
            </a:r>
            <a:r>
              <a:rPr kumimoji="1" lang="ja-JP" altLang="ja-JP" sz="1200" b="1" kern="1200">
                <a:solidFill>
                  <a:schemeClr val="tx1"/>
                </a:solidFill>
                <a:effectLst/>
                <a:latin typeface="+mn-lt"/>
                <a:ea typeface="+mn-ea"/>
                <a:cs typeface="+mn-cs"/>
              </a:rPr>
              <a:t>が一体となって社会やビジネスを動かす仕組み</a:t>
            </a:r>
            <a:r>
              <a:rPr kumimoji="1" lang="ja-JP" altLang="ja-JP" sz="1200" kern="1200">
                <a:solidFill>
                  <a:schemeClr val="tx1"/>
                </a:solidFill>
                <a:effectLst/>
                <a:latin typeface="+mn-lt"/>
                <a:ea typeface="+mn-ea"/>
                <a:cs typeface="+mn-cs"/>
              </a:rPr>
              <a:t>を「サイバー・フィジカル・システム（</a:t>
            </a:r>
            <a:r>
              <a:rPr kumimoji="1" lang="en-US" altLang="ja-JP" sz="1200" kern="1200" dirty="0">
                <a:solidFill>
                  <a:schemeClr val="tx1"/>
                </a:solidFill>
                <a:effectLst/>
                <a:latin typeface="+mn-lt"/>
                <a:ea typeface="+mn-ea"/>
                <a:cs typeface="+mn-cs"/>
              </a:rPr>
              <a:t>Cyber-Physical System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CPS</a:t>
            </a:r>
            <a:r>
              <a:rPr kumimoji="1" lang="ja-JP" altLang="ja-JP" sz="1200" kern="1200">
                <a:solidFill>
                  <a:schemeClr val="tx1"/>
                </a:solidFill>
                <a:effectLst/>
                <a:latin typeface="+mn-lt"/>
                <a:ea typeface="+mn-ea"/>
                <a:cs typeface="+mn-cs"/>
              </a:rPr>
              <a:t>）」と呼んでいます。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インターネットにつながるモノの数は日々増加し、</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サービスやソーシャル・メディアもまたその種類やユーザー数を加速度的に増やしています。現実世界とネットの世界をつなげるデジタルな接点は増加の一途です。データ量はますます増え、よりきめ細かなデジタル・ツインが築かれてゆきます。そうなれば、さらに的確な予測や判断ができるようになります。この仕組みが、継続的に機能することで、社会やビジネスが、常に最適な状態に維持されることになり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デジタル・トランスフォーメーション（</a:t>
            </a:r>
            <a:r>
              <a:rPr kumimoji="1" lang="en-US" altLang="ja-JP" sz="1200" kern="1200" dirty="0">
                <a:solidFill>
                  <a:schemeClr val="tx1"/>
                </a:solidFill>
                <a:effectLst/>
                <a:latin typeface="+mn-lt"/>
                <a:ea typeface="+mn-ea"/>
                <a:cs typeface="+mn-cs"/>
              </a:rPr>
              <a:t>Digital Transformation</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DX</a:t>
            </a:r>
            <a:r>
              <a:rPr kumimoji="1" lang="ja-JP" altLang="ja-JP" sz="1200" kern="1200">
                <a:solidFill>
                  <a:schemeClr val="tx1"/>
                </a:solidFill>
                <a:effectLst/>
                <a:latin typeface="+mn-lt"/>
                <a:ea typeface="+mn-ea"/>
                <a:cs typeface="+mn-cs"/>
              </a:rPr>
              <a:t>）とは、こんな</a:t>
            </a:r>
            <a:r>
              <a:rPr kumimoji="1" lang="en-US" altLang="ja-JP" sz="1200" kern="1200" dirty="0">
                <a:solidFill>
                  <a:schemeClr val="tx1"/>
                </a:solidFill>
                <a:effectLst/>
                <a:latin typeface="+mn-lt"/>
                <a:ea typeface="+mn-ea"/>
                <a:cs typeface="+mn-cs"/>
              </a:rPr>
              <a:t>CPS</a:t>
            </a:r>
            <a:r>
              <a:rPr kumimoji="1" lang="ja-JP" altLang="en-US" sz="1200" kern="1200">
                <a:solidFill>
                  <a:schemeClr val="tx1"/>
                </a:solidFill>
                <a:effectLst/>
                <a:latin typeface="+mn-lt"/>
                <a:ea typeface="+mn-ea"/>
                <a:cs typeface="+mn-cs"/>
              </a:rPr>
              <a:t>の仕組みをビジネスに取り入れることです。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2119944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がもたらす３つのイノベーション</a:t>
            </a:r>
          </a:p>
          <a:p>
            <a:r>
              <a:rPr kumimoji="1" lang="ja-JP" altLang="ja-JP" sz="1200" kern="1200" dirty="0">
                <a:solidFill>
                  <a:schemeClr val="tx1"/>
                </a:solidFill>
                <a:effectLst/>
                <a:latin typeface="+mn-lt"/>
                <a:ea typeface="+mn-ea"/>
                <a:cs typeface="+mn-cs"/>
              </a:rPr>
              <a:t>モノにセンサーやコンピュータが組み込まれインターネットにつながることで、モノのあり方が大きく変わろうとしています。</a:t>
            </a:r>
          </a:p>
          <a:p>
            <a:r>
              <a:rPr kumimoji="1" lang="ja-JP" altLang="ja-JP" sz="1200" kern="1200" dirty="0">
                <a:solidFill>
                  <a:schemeClr val="tx1"/>
                </a:solidFill>
                <a:effectLst/>
                <a:latin typeface="+mn-lt"/>
                <a:ea typeface="+mn-ea"/>
                <a:cs typeface="+mn-cs"/>
              </a:rPr>
              <a:t>進化するモノ</a:t>
            </a:r>
          </a:p>
          <a:p>
            <a:r>
              <a:rPr kumimoji="1" lang="ja-JP" altLang="ja-JP" sz="1200" kern="1200" dirty="0">
                <a:solidFill>
                  <a:schemeClr val="tx1"/>
                </a:solidFill>
                <a:effectLst/>
                <a:latin typeface="+mn-lt"/>
                <a:ea typeface="+mn-ea"/>
                <a:cs typeface="+mn-cs"/>
              </a:rPr>
              <a:t>「買ったときの機能が全機能」は過去のものとなり、買った後にも機能や性能の向上や使い勝手の改善が実現します。</a:t>
            </a:r>
          </a:p>
          <a:p>
            <a:r>
              <a:rPr kumimoji="1" lang="ja-JP" altLang="ja-JP" sz="1200" kern="1200" dirty="0">
                <a:solidFill>
                  <a:schemeClr val="tx1"/>
                </a:solidFill>
                <a:effectLst/>
                <a:latin typeface="+mn-lt"/>
                <a:ea typeface="+mn-ea"/>
                <a:cs typeface="+mn-cs"/>
              </a:rPr>
              <a:t>家電製品や建物の設備、自動車や航空機など、様々なモノにコンピュータが組み込まれ、ソフトウェアで機能や性能を実現しています。これがネットワークにつながれば、モノは利用者の手に渡った後でも、そのソフトウェアを書き換えることで機能や性能を変更できるようになります。</a:t>
            </a:r>
          </a:p>
          <a:p>
            <a:r>
              <a:rPr kumimoji="1" lang="ja-JP" altLang="ja-JP" sz="1200" kern="1200" dirty="0">
                <a:solidFill>
                  <a:schemeClr val="tx1"/>
                </a:solidFill>
                <a:effectLst/>
                <a:latin typeface="+mn-lt"/>
                <a:ea typeface="+mn-ea"/>
                <a:cs typeface="+mn-cs"/>
              </a:rPr>
              <a:t>また、モノが利用者の手に渡った後でも使い方や状態が分かるので、利用の実体に即した改善を行うことができます。また、ソフトウェアに不具合を検知・診断する機能を搭載すれば、それを自己修復することや故障が起きる前にエンジニアに通知して事前に修理するなどの安心も届けられるようになります。</a:t>
            </a:r>
          </a:p>
          <a:p>
            <a:r>
              <a:rPr kumimoji="1" lang="ja-JP" altLang="ja-JP" sz="1200" kern="1200" dirty="0">
                <a:solidFill>
                  <a:schemeClr val="tx1"/>
                </a:solidFill>
                <a:effectLst/>
                <a:latin typeface="+mn-lt"/>
                <a:ea typeface="+mn-ea"/>
                <a:cs typeface="+mn-cs"/>
              </a:rPr>
              <a:t>賢くなるモノ</a:t>
            </a:r>
          </a:p>
          <a:p>
            <a:r>
              <a:rPr kumimoji="1" lang="ja-JP" altLang="ja-JP" sz="1200" kern="1200" dirty="0">
                <a:solidFill>
                  <a:schemeClr val="tx1"/>
                </a:solidFill>
                <a:effectLst/>
                <a:latin typeface="+mn-lt"/>
                <a:ea typeface="+mn-ea"/>
                <a:cs typeface="+mn-cs"/>
              </a:rPr>
              <a:t>モノはクラウドにつながることで、無限の計算能力や記憶容量を手に入れ、様々なサービスと連携することで、モノ単体ではなしえない価値を生みだします。</a:t>
            </a:r>
          </a:p>
          <a:p>
            <a:r>
              <a:rPr kumimoji="1" lang="ja-JP" altLang="ja-JP" sz="1200" kern="1200" dirty="0">
                <a:solidFill>
                  <a:schemeClr val="tx1"/>
                </a:solidFill>
                <a:effectLst/>
                <a:latin typeface="+mn-lt"/>
                <a:ea typeface="+mn-ea"/>
                <a:cs typeface="+mn-cs"/>
              </a:rPr>
              <a:t>どれほどコンピュータが小型・高性能化しても限られたモノの大きさの中に組み込むには様々な制約があります。しかし、クラウドにつながることで、その頭脳をモノの外に持つことができるのです。さらにインターネットを介して様々なクラウド・サービスを利用できるようになります。</a:t>
            </a:r>
          </a:p>
          <a:p>
            <a:r>
              <a:rPr kumimoji="1" lang="ja-JP" altLang="ja-JP" sz="1200" kern="1200" dirty="0">
                <a:solidFill>
                  <a:schemeClr val="tx1"/>
                </a:solidFill>
                <a:effectLst/>
                <a:latin typeface="+mn-lt"/>
                <a:ea typeface="+mn-ea"/>
                <a:cs typeface="+mn-cs"/>
              </a:rPr>
              <a:t>モノを単体として捉えるのではなく、モノとクラウドを１つの仕組みとして捉えることで、モノには新たな可能性が与えられるのです。</a:t>
            </a:r>
          </a:p>
          <a:p>
            <a:r>
              <a:rPr kumimoji="1" lang="ja-JP" altLang="ja-JP" sz="1200" kern="1200" dirty="0">
                <a:solidFill>
                  <a:schemeClr val="tx1"/>
                </a:solidFill>
                <a:effectLst/>
                <a:latin typeface="+mn-lt"/>
                <a:ea typeface="+mn-ea"/>
                <a:cs typeface="+mn-cs"/>
              </a:rPr>
              <a:t>タイムマシーン化するモノ</a:t>
            </a:r>
          </a:p>
          <a:p>
            <a:r>
              <a:rPr kumimoji="1" lang="ja-JP" altLang="ja-JP" sz="1200" kern="1200" dirty="0">
                <a:solidFill>
                  <a:schemeClr val="tx1"/>
                </a:solidFill>
                <a:effectLst/>
                <a:latin typeface="+mn-lt"/>
                <a:ea typeface="+mn-ea"/>
                <a:cs typeface="+mn-cs"/>
              </a:rPr>
              <a:t>モノによって集められたビッグデータを解析すれば、過去から原因や理由を探り、現在起きている出来事を知り、未来に何が起きるかを予測することができます。</a:t>
            </a:r>
          </a:p>
          <a:p>
            <a:r>
              <a:rPr kumimoji="1" lang="ja-JP" altLang="ja-JP" sz="1200" kern="1200" dirty="0">
                <a:solidFill>
                  <a:schemeClr val="tx1"/>
                </a:solidFill>
                <a:effectLst/>
                <a:latin typeface="+mn-lt"/>
                <a:ea typeface="+mn-ea"/>
                <a:cs typeface="+mn-cs"/>
              </a:rPr>
              <a:t>モノに組み込まれたセンサーは現実世界の様々な事実をデータに置き換え、現実世界のデジタルコピー（デジタルツインとも呼ぶ）を生みだします。そこには、過去と現在の事実がきめ細かく捉えられています。そのデータを分析することで規則性や法則性を見つけ出すことができれば、未来に何が起きるかを予測できるようになります。</a:t>
            </a:r>
            <a:r>
              <a:rPr kumimoji="1" lang="en-US" altLang="ja-JP" sz="1200" kern="1200" dirty="0">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が広く普及しインターネットにつながるのが増えるほどに、データはより緻密に、そしてリアルタイムに集められるようになり、その精度は高まってゆくでしょう。</a:t>
            </a:r>
          </a:p>
          <a:p>
            <a:r>
              <a:rPr kumimoji="1" lang="ja-JP" altLang="ja-JP" sz="1200" kern="1200" dirty="0">
                <a:solidFill>
                  <a:schemeClr val="tx1"/>
                </a:solidFill>
                <a:effectLst/>
                <a:latin typeface="+mn-lt"/>
                <a:ea typeface="+mn-ea"/>
                <a:cs typeface="+mn-cs"/>
              </a:rPr>
              <a:t>つまり、モノは過去・現在・未来を行き来するタイムマシーンの役割を果たそうとしているのです。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1905563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B0550-3D77-B3D3-173A-2B66F93B133D}"/>
            </a:ext>
          </a:extLst>
        </p:cNvPr>
        <p:cNvGrpSpPr/>
        <p:nvPr/>
      </p:nvGrpSpPr>
      <p:grpSpPr>
        <a:xfrm>
          <a:off x="0" y="0"/>
          <a:ext cx="0" cy="0"/>
          <a:chOff x="0" y="0"/>
          <a:chExt cx="0" cy="0"/>
        </a:xfrm>
      </p:grpSpPr>
      <p:sp>
        <p:nvSpPr>
          <p:cNvPr id="78849" name="Rectangle 7">
            <a:extLst>
              <a:ext uri="{FF2B5EF4-FFF2-40B4-BE49-F238E27FC236}">
                <a16:creationId xmlns:a16="http://schemas.microsoft.com/office/drawing/2014/main" id="{657B83A2-1DC8-A7BF-EBF7-D405A582A23A}"/>
              </a:ext>
            </a:extLst>
          </p:cNvPr>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13</a:t>
            </a:fld>
            <a:endParaRPr lang="en-US" altLang="ja-JP" sz="1200" dirty="0">
              <a:ea typeface="ＭＳ Ｐゴシック" charset="-128"/>
            </a:endParaRPr>
          </a:p>
        </p:txBody>
      </p:sp>
      <p:sp>
        <p:nvSpPr>
          <p:cNvPr id="78850" name="Rectangle 2">
            <a:extLst>
              <a:ext uri="{FF2B5EF4-FFF2-40B4-BE49-F238E27FC236}">
                <a16:creationId xmlns:a16="http://schemas.microsoft.com/office/drawing/2014/main" id="{620B69A0-AD12-DA4C-805F-9E26CCDE5693}"/>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C610C351-09CA-49C7-AF84-C51157294102}"/>
              </a:ext>
            </a:extLst>
          </p:cNvPr>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771223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1687950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センサーで集められたデータは、現実世界の出来事を忠実に写し取ったデジタル・コピーです。「デジタル・ツイン（デジタル・データで写し撮った双子の兄弟）」と呼ばれることもあります。そのデータを使って「現実世界ではできない模擬実験（シミュレーション）」を行い、私たちの社会活動や生活を快適で安心なものにするための方法を見つけ出すことに使われます。例えば、</a:t>
            </a:r>
          </a:p>
          <a:p>
            <a:r>
              <a:rPr kumimoji="1" lang="ja-JP" altLang="ja-JP" sz="1200" kern="1200" dirty="0">
                <a:solidFill>
                  <a:schemeClr val="tx1"/>
                </a:solidFill>
                <a:effectLst/>
                <a:latin typeface="+mn-lt"/>
                <a:ea typeface="+mn-ea"/>
                <a:cs typeface="+mn-cs"/>
              </a:rPr>
              <a:t>■道路の渋滞緩和</a:t>
            </a:r>
          </a:p>
          <a:p>
            <a:r>
              <a:rPr kumimoji="1" lang="ja-JP" altLang="ja-JP" sz="1200" kern="1200" dirty="0">
                <a:solidFill>
                  <a:schemeClr val="tx1"/>
                </a:solidFill>
                <a:effectLst/>
                <a:latin typeface="+mn-lt"/>
                <a:ea typeface="+mn-ea"/>
                <a:cs typeface="+mn-cs"/>
              </a:rPr>
              <a:t>渋滞している道路のデジタル・コピーを使い、信号機の切り替わるタイミングを変える、高速道路への進入規制をするなど条件を変え、渋滞を解消する最適な方法を探ることができます。そこで得られた情報を現実世界にフィードハックし、信号の制御や高速道路の職員に指示を与えることで渋滞の解消に使えます。</a:t>
            </a:r>
          </a:p>
          <a:p>
            <a:r>
              <a:rPr kumimoji="1" lang="ja-JP" altLang="ja-JP" sz="1200" kern="1200" dirty="0">
                <a:solidFill>
                  <a:schemeClr val="tx1"/>
                </a:solidFill>
                <a:effectLst/>
                <a:latin typeface="+mn-lt"/>
                <a:ea typeface="+mn-ea"/>
                <a:cs typeface="+mn-cs"/>
              </a:rPr>
              <a:t>■災害に強い都市計画</a:t>
            </a:r>
          </a:p>
          <a:p>
            <a:r>
              <a:rPr kumimoji="1" lang="ja-JP" altLang="ja-JP" sz="1200" kern="1200" dirty="0">
                <a:solidFill>
                  <a:schemeClr val="tx1"/>
                </a:solidFill>
                <a:effectLst/>
                <a:latin typeface="+mn-lt"/>
                <a:ea typeface="+mn-ea"/>
                <a:cs typeface="+mn-cs"/>
              </a:rPr>
              <a:t>都市の構造や活動を写し撮ったデジタル・コピーで模擬的に大規模災害を起こし、道路の橋桁を崩落させる、火災で通行止めにするなどし、どのように誘導すればより多くの人命を救えるかを、条件を変えて実験することができます。現実世界でこのような実験を行うことはできません。この実験結果を使い、災害時の避難誘導計画や都市計画に反映させることができるようになります。</a:t>
            </a:r>
          </a:p>
          <a:p>
            <a:r>
              <a:rPr kumimoji="1" lang="ja-JP" altLang="ja-JP" sz="1200" kern="1200" dirty="0">
                <a:solidFill>
                  <a:schemeClr val="tx1"/>
                </a:solidFill>
                <a:effectLst/>
                <a:latin typeface="+mn-lt"/>
                <a:ea typeface="+mn-ea"/>
                <a:cs typeface="+mn-cs"/>
              </a:rPr>
              <a:t>■健康へのアドバイス</a:t>
            </a:r>
          </a:p>
          <a:p>
            <a:r>
              <a:rPr kumimoji="1" lang="ja-JP" altLang="ja-JP" sz="1200" kern="1200" dirty="0">
                <a:solidFill>
                  <a:schemeClr val="tx1"/>
                </a:solidFill>
                <a:effectLst/>
                <a:latin typeface="+mn-lt"/>
                <a:ea typeface="+mn-ea"/>
                <a:cs typeface="+mn-cs"/>
              </a:rPr>
              <a:t>スマートフォンやウェアラブル端末を使いきめ細かな身体の情報がつかめれば、それを使って、利用者の健康上の課題を見つけ出し、適切なアドバイスができるようになります。</a:t>
            </a:r>
          </a:p>
          <a:p>
            <a:r>
              <a:rPr kumimoji="1" lang="ja-JP" altLang="ja-JP" sz="1200" kern="1200" dirty="0">
                <a:solidFill>
                  <a:schemeClr val="tx1"/>
                </a:solidFill>
                <a:effectLst/>
                <a:latin typeface="+mn-lt"/>
                <a:ea typeface="+mn-ea"/>
                <a:cs typeface="+mn-cs"/>
              </a:rPr>
              <a:t>■仕事の生産性や柔軟性の向上</a:t>
            </a:r>
          </a:p>
          <a:p>
            <a:r>
              <a:rPr kumimoji="1" lang="ja-JP" altLang="ja-JP" sz="1200" kern="1200" dirty="0">
                <a:solidFill>
                  <a:schemeClr val="tx1"/>
                </a:solidFill>
                <a:effectLst/>
                <a:latin typeface="+mn-lt"/>
                <a:ea typeface="+mn-ea"/>
                <a:cs typeface="+mn-cs"/>
              </a:rPr>
              <a:t>工場の製造装置や工事現場の建設機械に組み込まれたセンサーから作業の進捗状況をリアルタイムで受け取り、そのデータを使って最も効率の良い作業手順を見つけ出します。さらに、現場の製造装置や建設機械を自動で操作すれば、納期や作業期間を大幅に短縮し、コストの削減にも貢献しま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147362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かつてモノの性能や機能、品質や操作性は、ハードウェアの「細工」や「材料」によって物理的に実現していました。しかし、いま多くのモノにはコンピュータが組み込まれソフトウェアによってこれらを実現しています。もちろん、ハードウェアの価値が失われることはありませんが、ハードウェアだけでは機能や性能を実現できない時代を迎えています。</a:t>
            </a:r>
          </a:p>
          <a:p>
            <a:r>
              <a:rPr kumimoji="1" lang="ja-JP" altLang="ja-JP" sz="1200" kern="1200" dirty="0">
                <a:solidFill>
                  <a:schemeClr val="tx1"/>
                </a:solidFill>
                <a:effectLst/>
                <a:latin typeface="+mn-lt"/>
                <a:ea typeface="+mn-ea"/>
                <a:cs typeface="+mn-cs"/>
              </a:rPr>
              <a:t>例えば、以前のカメラの露出、ピント、絞り、シャッター・スピード、感度、発色などは、ハードウェアである機械部品の細工やフイルムの材料によって実現していましたが、いまではソフトウェアによって実現しています。いまでもハードウェアは、モノの価値を決める要素ではありますが、それは全体の一部に過ぎず、むしろソフトウェアが、より大きな役割を占めるようになりました。</a:t>
            </a:r>
          </a:p>
          <a:p>
            <a:r>
              <a:rPr kumimoji="1" lang="ja-JP" altLang="ja-JP" sz="1200" kern="1200" dirty="0">
                <a:solidFill>
                  <a:schemeClr val="tx1"/>
                </a:solidFill>
                <a:effectLst/>
                <a:latin typeface="+mn-lt"/>
                <a:ea typeface="+mn-ea"/>
                <a:cs typeface="+mn-cs"/>
              </a:rPr>
              <a:t>この「ハードウェア＋ソフトウェア」で構成された「モノ」がネットワークにつながれば、モノの価値の本質はサービスへとシフトします。例えば、</a:t>
            </a:r>
          </a:p>
          <a:p>
            <a:pPr lvl="0"/>
            <a:r>
              <a:rPr kumimoji="1" lang="ja-JP" altLang="ja-JP" sz="1200" kern="1200" dirty="0">
                <a:solidFill>
                  <a:schemeClr val="tx1"/>
                </a:solidFill>
                <a:effectLst/>
                <a:latin typeface="+mn-lt"/>
                <a:ea typeface="+mn-ea"/>
                <a:cs typeface="+mn-cs"/>
              </a:rPr>
              <a:t>デジタルカメラをインターネットにつないで、ソフトウェアを更新すれば、連写機能を向上させたり、アートフィルターの種類を増やしたりと、買ったときよりも高機能なものに変えてくれます。</a:t>
            </a:r>
          </a:p>
          <a:p>
            <a:pPr lvl="0"/>
            <a:r>
              <a:rPr kumimoji="1" lang="ja-JP" altLang="ja-JP" sz="1200" kern="1200" dirty="0">
                <a:solidFill>
                  <a:schemeClr val="tx1"/>
                </a:solidFill>
                <a:effectLst/>
                <a:latin typeface="+mn-lt"/>
                <a:ea typeface="+mn-ea"/>
                <a:cs typeface="+mn-cs"/>
              </a:rPr>
              <a:t>米国の電気自動車テスラのモデル</a:t>
            </a:r>
            <a:r>
              <a:rPr kumimoji="1" lang="en-US" altLang="ja-JP" sz="1200" kern="1200" dirty="0">
                <a:solidFill>
                  <a:schemeClr val="tx1"/>
                </a:solidFill>
                <a:effectLst/>
                <a:latin typeface="+mn-lt"/>
                <a:ea typeface="+mn-ea"/>
                <a:cs typeface="+mn-cs"/>
              </a:rPr>
              <a:t>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a:t>
            </a:r>
            <a:r>
              <a:rPr kumimoji="1" lang="ja-JP" altLang="ja-JP" sz="1200" kern="1200" dirty="0">
                <a:solidFill>
                  <a:schemeClr val="tx1"/>
                </a:solidFill>
                <a:effectLst/>
                <a:latin typeface="+mn-lt"/>
                <a:ea typeface="+mn-ea"/>
                <a:cs typeface="+mn-cs"/>
              </a:rPr>
              <a:t>シリーズには、発売当初にハードウェアに自動運転機能が組み込まれていまました。そして、ソフトウェアの更新によって自動運転ができるようになりました。</a:t>
            </a:r>
          </a:p>
          <a:p>
            <a:pPr lvl="0"/>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iPod</a:t>
            </a:r>
            <a:r>
              <a:rPr kumimoji="1" lang="ja-JP" altLang="ja-JP" sz="1200" kern="1200" dirty="0">
                <a:solidFill>
                  <a:schemeClr val="tx1"/>
                </a:solidFill>
                <a:effectLst/>
                <a:latin typeface="+mn-lt"/>
                <a:ea typeface="+mn-ea"/>
                <a:cs typeface="+mn-cs"/>
              </a:rPr>
              <a:t>というハードウェアは、楽曲ダウンロード・サービスの</a:t>
            </a:r>
            <a:r>
              <a:rPr kumimoji="1" lang="en-US" altLang="ja-JP" sz="1200" kern="1200" dirty="0">
                <a:solidFill>
                  <a:schemeClr val="tx1"/>
                </a:solidFill>
                <a:effectLst/>
                <a:latin typeface="+mn-lt"/>
                <a:ea typeface="+mn-ea"/>
                <a:cs typeface="+mn-cs"/>
              </a:rPr>
              <a:t>iTunes Music Store</a:t>
            </a:r>
            <a:r>
              <a:rPr kumimoji="1" lang="ja-JP" altLang="ja-JP" sz="1200" kern="1200" dirty="0">
                <a:solidFill>
                  <a:schemeClr val="tx1"/>
                </a:solidFill>
                <a:effectLst/>
                <a:latin typeface="+mn-lt"/>
                <a:ea typeface="+mn-ea"/>
                <a:cs typeface="+mn-cs"/>
              </a:rPr>
              <a:t>や定額聴き放題サービスの</a:t>
            </a:r>
            <a:r>
              <a:rPr kumimoji="1" lang="en-US" altLang="ja-JP" sz="1200" kern="1200" dirty="0">
                <a:solidFill>
                  <a:schemeClr val="tx1"/>
                </a:solidFill>
                <a:effectLst/>
                <a:latin typeface="+mn-lt"/>
                <a:ea typeface="+mn-ea"/>
                <a:cs typeface="+mn-cs"/>
              </a:rPr>
              <a:t>Apple Music</a:t>
            </a:r>
            <a:r>
              <a:rPr kumimoji="1" lang="ja-JP" altLang="ja-JP" sz="1200" kern="1200" dirty="0">
                <a:solidFill>
                  <a:schemeClr val="tx1"/>
                </a:solidFill>
                <a:effectLst/>
                <a:latin typeface="+mn-lt"/>
                <a:ea typeface="+mn-ea"/>
                <a:cs typeface="+mn-cs"/>
              </a:rPr>
              <a:t>というクラウド・サービスと一体となって提供されるからこそ、人気を博しているのです。</a:t>
            </a:r>
          </a:p>
          <a:p>
            <a:r>
              <a:rPr kumimoji="1" lang="ja-JP" altLang="ja-JP" sz="1200" kern="1200" dirty="0">
                <a:solidFill>
                  <a:schemeClr val="tx1"/>
                </a:solidFill>
                <a:effectLst/>
                <a:latin typeface="+mn-lt"/>
                <a:ea typeface="+mn-ea"/>
                <a:cs typeface="+mn-cs"/>
              </a:rPr>
              <a:t>このように、モノがネットワークにつながることで、モノは購入した後も継続的に機能を向上させ進化し続けます。「モノ」の機能や性能は、それを作り、出荷することで完結するのではなく、作られたモノとその後のサービスが一体となって、モノの新たな価値を生みだし続けるのです。</a:t>
            </a:r>
            <a:r>
              <a:rPr lang="ja-JP" altLang="ja-JP" dirty="0">
                <a:effectLst/>
              </a:rPr>
              <a:t> </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4182486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の稼働状況をリアルタイムで計測する仕組みを使えば、「モノ」を売らずに使用量に応じて課金する「サービスとしてモノ」を提供するビジネスが実現します。</a:t>
            </a:r>
          </a:p>
          <a:p>
            <a:pPr lvl="0"/>
            <a:r>
              <a:rPr kumimoji="1" lang="ja-JP" altLang="ja-JP" sz="1200" kern="1200" dirty="0">
                <a:solidFill>
                  <a:schemeClr val="tx1"/>
                </a:solidFill>
                <a:effectLst/>
                <a:latin typeface="+mn-lt"/>
                <a:ea typeface="+mn-ea"/>
                <a:cs typeface="+mn-cs"/>
              </a:rPr>
              <a:t>航空機用のジェット・エンジンを製造・販売する英ロールスロイスは、エンジンという「モノ」を販売するのではなく、実際に使用した時間と出力の積に応じて、利用者である航空会社に利用量を請求する「</a:t>
            </a:r>
            <a:r>
              <a:rPr kumimoji="1" lang="en-US" altLang="ja-JP" sz="1200" kern="1200" dirty="0">
                <a:solidFill>
                  <a:schemeClr val="tx1"/>
                </a:solidFill>
                <a:effectLst/>
                <a:latin typeface="+mn-lt"/>
                <a:ea typeface="+mn-ea"/>
                <a:cs typeface="+mn-cs"/>
              </a:rPr>
              <a:t>Power by the Hour</a:t>
            </a:r>
            <a:r>
              <a:rPr kumimoji="1" lang="ja-JP" altLang="ja-JP" sz="1200" kern="1200" dirty="0">
                <a:solidFill>
                  <a:schemeClr val="tx1"/>
                </a:solidFill>
                <a:effectLst/>
                <a:latin typeface="+mn-lt"/>
                <a:ea typeface="+mn-ea"/>
                <a:cs typeface="+mn-cs"/>
              </a:rPr>
              <a:t>」というサービスを提供しています。エンジンに組み込まれたセンサーが、使用状況や各部品の消耗具合、不具合などを検知し、ネットを経由してそのデータを送ります。そのデータは解析され、修理・点検の必要性を個別に判断し、故障で動かなくなる前に対応できるようになります。これにより、より安全な運行が実現し、機材の稼働率が上がることでユーザーの満足度は高まります。さらに保守・点検のタイミングや必要な部品の在庫、エンジニアの稼働が最適化され、サービス・コストの削減が可能になります。</a:t>
            </a:r>
          </a:p>
          <a:p>
            <a:pPr lvl="0"/>
            <a:r>
              <a:rPr kumimoji="1" lang="ja-JP" altLang="ja-JP" sz="1200" kern="1200" dirty="0">
                <a:solidFill>
                  <a:schemeClr val="tx1"/>
                </a:solidFill>
                <a:effectLst/>
                <a:latin typeface="+mn-lt"/>
                <a:ea typeface="+mn-ea"/>
                <a:cs typeface="+mn-cs"/>
              </a:rPr>
              <a:t>仏タイヤメーカーのミシュランは、運送会社向けに走行距離に応じてタイヤの利用料金を請求するビジネスをはじめています。さらに、燃料を節約できる走行方法のアドバイスを運転手に提供したり、省エネ運転の研修を行ったりと、これまでのタイヤメーカーではあり得なかったビジネスに踏み出しています。このサービスによって運送会社は投資を抑えることができるばかりでなく運行コストも削減でき、経営体質強化に貢献することができます。</a:t>
            </a:r>
          </a:p>
          <a:p>
            <a:pPr lvl="0"/>
            <a:r>
              <a:rPr kumimoji="1" lang="ja-JP" altLang="ja-JP" sz="1200" kern="1200" dirty="0">
                <a:solidFill>
                  <a:schemeClr val="tx1"/>
                </a:solidFill>
                <a:effectLst/>
                <a:latin typeface="+mn-lt"/>
                <a:ea typeface="+mn-ea"/>
                <a:cs typeface="+mn-cs"/>
              </a:rPr>
              <a:t>建設機械大手のコマツは、無人ヘリコプターのドローンで建設現場を測量し、そのデータと設計データ使って建設機械を自動運転し工事をするサービスを提供しています。これまで熟練者に頼っていた精密な測量や難しい工事を経験の浅い作業員でもこなすことができ、人手不足に悩む業界にとっては大きな助けとなっています。</a:t>
            </a:r>
          </a:p>
          <a:p>
            <a:r>
              <a:rPr kumimoji="1" lang="ja-JP" altLang="ja-JP" sz="1200" kern="1200" dirty="0">
                <a:solidFill>
                  <a:schemeClr val="tx1"/>
                </a:solidFill>
                <a:effectLst/>
                <a:latin typeface="+mn-lt"/>
                <a:ea typeface="+mn-ea"/>
                <a:cs typeface="+mn-cs"/>
              </a:rPr>
              <a:t>このように、モノそのものではなく、モノを含むサービス全体が新たな価値を生みだす時代を向かえようとしています。</a:t>
            </a:r>
            <a:r>
              <a:rPr lang="ja-JP" altLang="ja-JP" dirty="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9940085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
        <p:nvSpPr>
          <p:cNvPr id="12" name="正方形/長方形 11">
            <a:extLst>
              <a:ext uri="{FF2B5EF4-FFF2-40B4-BE49-F238E27FC236}">
                <a16:creationId xmlns:a16="http://schemas.microsoft.com/office/drawing/2014/main" id="{65BF56EF-0DB9-0F49-8478-C71484A6E7CF}"/>
              </a:ext>
            </a:extLst>
          </p:cNvPr>
          <p:cNvSpPr/>
          <p:nvPr userDrawn="1"/>
        </p:nvSpPr>
        <p:spPr>
          <a:xfrm>
            <a:off x="-588" y="-6611"/>
            <a:ext cx="9194015" cy="687121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 name="図 13" descr="it_juku_ogp.png">
            <a:extLst>
              <a:ext uri="{FF2B5EF4-FFF2-40B4-BE49-F238E27FC236}">
                <a16:creationId xmlns:a16="http://schemas.microsoft.com/office/drawing/2014/main" id="{92416303-C4C3-AB42-9587-AC5DE3967CD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95325" y="554317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a:xfrm>
            <a:off x="464058" y="206630"/>
            <a:ext cx="7886700" cy="622427"/>
          </a:xfrm>
        </p:spPr>
        <p:txBody>
          <a:bodyPr wrap="square" rIns="1438560"/>
          <a:lstStyle>
            <a:lvl1pPr>
              <a:defRPr sz="2400" b="0">
                <a:latin typeface="Osaka-Mono" panose="020B0600000000000000" pitchFamily="34" charset="-128"/>
                <a:ea typeface="Osaka-Mono" panose="020B0600000000000000" pitchFamily="34" charset="-128"/>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a:xfrm>
            <a:off x="8175256" y="6332076"/>
            <a:ext cx="552026" cy="365125"/>
          </a:xfrm>
          <a:prstGeom prst="rect">
            <a:avLst/>
          </a:prstGeom>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465272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4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385385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5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1412504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6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3894929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7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1106606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 id="2147483666" r:id="rId16"/>
  </p:sldLayoutIdLst>
  <p:hf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9.tiff"/><Relationship Id="rId5" Type="http://schemas.openxmlformats.org/officeDocument/2006/relationships/image" Target="../media/image5.jp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tiff"/><Relationship Id="rId7" Type="http://schemas.openxmlformats.org/officeDocument/2006/relationships/image" Target="../media/image43.jpeg"/><Relationship Id="rId12"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2.tiff"/><Relationship Id="rId11" Type="http://schemas.openxmlformats.org/officeDocument/2006/relationships/image" Target="../media/image47.png"/><Relationship Id="rId5" Type="http://schemas.openxmlformats.org/officeDocument/2006/relationships/image" Target="../media/image41.tiff"/><Relationship Id="rId10" Type="http://schemas.openxmlformats.org/officeDocument/2006/relationships/image" Target="../media/image46.png"/><Relationship Id="rId4" Type="http://schemas.openxmlformats.org/officeDocument/2006/relationships/image" Target="../media/image40.tiff"/><Relationship Id="rId9" Type="http://schemas.openxmlformats.org/officeDocument/2006/relationships/image" Target="../media/image45.tiff"/></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tiff"/><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tiff"/><Relationship Id="rId4" Type="http://schemas.openxmlformats.org/officeDocument/2006/relationships/image" Target="../media/image51.tiff"/><Relationship Id="rId9" Type="http://schemas.openxmlformats.org/officeDocument/2006/relationships/image" Target="../media/image56.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4.tiff"/><Relationship Id="rId5" Type="http://schemas.openxmlformats.org/officeDocument/2006/relationships/image" Target="../media/image63.tiff"/><Relationship Id="rId4" Type="http://schemas.openxmlformats.org/officeDocument/2006/relationships/image" Target="../media/image62.tiff"/></Relationships>
</file>

<file path=ppt/slides/_rels/slide33.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63.tiff"/></Relationships>
</file>

<file path=ppt/slides/_rels/slide34.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tiff"/><Relationship Id="rId1" Type="http://schemas.openxmlformats.org/officeDocument/2006/relationships/slideLayout" Target="../slideLayouts/slideLayout6.xml"/><Relationship Id="rId4" Type="http://schemas.openxmlformats.org/officeDocument/2006/relationships/image" Target="../media/image68.tiff"/></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tiff"/><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soumu.go.jp/main_content/000878155.pdf"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tiff"/><Relationship Id="rId1" Type="http://schemas.openxmlformats.org/officeDocument/2006/relationships/slideLayout" Target="../slideLayouts/slideLayout6.xml"/><Relationship Id="rId4" Type="http://schemas.openxmlformats.org/officeDocument/2006/relationships/image" Target="../media/image89.jpeg"/></Relationships>
</file>

<file path=ppt/slides/_rels/slide4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jpeg"/><Relationship Id="rId7" Type="http://schemas.openxmlformats.org/officeDocument/2006/relationships/image" Target="../media/image95.png"/><Relationship Id="rId2" Type="http://schemas.openxmlformats.org/officeDocument/2006/relationships/image" Target="../media/image90.jpeg"/><Relationship Id="rId1" Type="http://schemas.openxmlformats.org/officeDocument/2006/relationships/slideLayout" Target="../slideLayouts/slideLayout6.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image" Target="../media/image106.tiff"/><Relationship Id="rId3" Type="http://schemas.openxmlformats.org/officeDocument/2006/relationships/image" Target="../media/image5.jpg"/><Relationship Id="rId7" Type="http://schemas.openxmlformats.org/officeDocument/2006/relationships/image" Target="../media/image105.tiff"/><Relationship Id="rId2" Type="http://schemas.openxmlformats.org/officeDocument/2006/relationships/image" Target="../media/image101.png"/><Relationship Id="rId1" Type="http://schemas.openxmlformats.org/officeDocument/2006/relationships/slideLayout" Target="../slideLayouts/slideLayout6.xml"/><Relationship Id="rId6" Type="http://schemas.openxmlformats.org/officeDocument/2006/relationships/image" Target="../media/image104.tiff"/><Relationship Id="rId5" Type="http://schemas.openxmlformats.org/officeDocument/2006/relationships/image" Target="../media/image103.tiff"/><Relationship Id="rId4" Type="http://schemas.openxmlformats.org/officeDocument/2006/relationships/image" Target="../media/image102.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字幕 4">
            <a:extLst>
              <a:ext uri="{FF2B5EF4-FFF2-40B4-BE49-F238E27FC236}">
                <a16:creationId xmlns:a16="http://schemas.microsoft.com/office/drawing/2014/main" id="{047B0135-F383-C145-84A9-83220A40D637}"/>
              </a:ext>
            </a:extLst>
          </p:cNvPr>
          <p:cNvSpPr>
            <a:spLocks noGrp="1"/>
          </p:cNvSpPr>
          <p:nvPr>
            <p:ph type="subTitle" idx="1"/>
          </p:nvPr>
        </p:nvSpPr>
        <p:spPr>
          <a:xfrm>
            <a:off x="844061" y="3665251"/>
            <a:ext cx="7772400" cy="566005"/>
          </a:xfrm>
        </p:spPr>
        <p:txBody>
          <a:bodyPr/>
          <a:lstStyle/>
          <a:p>
            <a:r>
              <a:rPr lang="en-US" altLang="ja-JP" dirty="0">
                <a:latin typeface="Meiryo" panose="020B0604030504040204" pitchFamily="34" charset="-128"/>
                <a:ea typeface="Meiryo" panose="020B0604030504040204" pitchFamily="34" charset="-128"/>
                <a:cs typeface="Times New Roman" panose="02020603050405020304" pitchFamily="18" charset="0"/>
              </a:rPr>
              <a:t>IT</a:t>
            </a:r>
            <a:r>
              <a:rPr lang="ja-JP" altLang="en-US">
                <a:latin typeface="Meiryo" panose="020B0604030504040204" pitchFamily="34" charset="-128"/>
                <a:ea typeface="Meiryo" panose="020B0604030504040204" pitchFamily="34" charset="-128"/>
                <a:cs typeface="Times New Roman" panose="02020603050405020304" pitchFamily="18" charset="0"/>
              </a:rPr>
              <a:t>ソリューション塾・第</a:t>
            </a:r>
            <a:r>
              <a:rPr lang="en-US" altLang="ja-JP" dirty="0">
                <a:latin typeface="Meiryo" panose="020B0604030504040204" pitchFamily="34" charset="-128"/>
                <a:ea typeface="Meiryo" panose="020B0604030504040204" pitchFamily="34" charset="-128"/>
                <a:cs typeface="Times New Roman" panose="02020603050405020304" pitchFamily="18" charset="0"/>
              </a:rPr>
              <a:t>45</a:t>
            </a:r>
            <a:r>
              <a:rPr lang="ja-JP" altLang="en-US">
                <a:latin typeface="Meiryo" panose="020B0604030504040204" pitchFamily="34" charset="-128"/>
                <a:ea typeface="Meiryo" panose="020B0604030504040204" pitchFamily="34" charset="-128"/>
                <a:cs typeface="Times New Roman" panose="02020603050405020304" pitchFamily="18" charset="0"/>
              </a:rPr>
              <a:t>期／第</a:t>
            </a:r>
            <a:r>
              <a:rPr lang="en-US" altLang="ja-JP" dirty="0">
                <a:latin typeface="Meiryo" panose="020B0604030504040204" pitchFamily="34" charset="-128"/>
                <a:ea typeface="Meiryo" panose="020B0604030504040204" pitchFamily="34" charset="-128"/>
                <a:cs typeface="Times New Roman" panose="02020603050405020304" pitchFamily="18" charset="0"/>
              </a:rPr>
              <a:t>3</a:t>
            </a:r>
            <a:r>
              <a:rPr lang="ja-JP" altLang="en-US">
                <a:latin typeface="Meiryo" panose="020B0604030504040204" pitchFamily="34" charset="-128"/>
                <a:ea typeface="Meiryo" panose="020B0604030504040204" pitchFamily="34" charset="-128"/>
                <a:cs typeface="Times New Roman" panose="02020603050405020304" pitchFamily="18" charset="0"/>
              </a:rPr>
              <a:t>回</a:t>
            </a:r>
            <a:endParaRPr lang="ja-JP" altLang="en-US">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0FB87F87-22C4-EF4A-AD2E-2A15390CC74C}"/>
              </a:ext>
            </a:extLst>
          </p:cNvPr>
          <p:cNvSpPr/>
          <p:nvPr/>
        </p:nvSpPr>
        <p:spPr>
          <a:xfrm>
            <a:off x="685799" y="2232480"/>
            <a:ext cx="7930661" cy="954107"/>
          </a:xfrm>
          <a:prstGeom prst="rect">
            <a:avLst/>
          </a:prstGeom>
        </p:spPr>
        <p:txBody>
          <a:bodyPr wrap="square">
            <a:spAutoFit/>
          </a:bodyPr>
          <a:lstStyle/>
          <a:p>
            <a:pPr algn="r"/>
            <a:r>
              <a:rPr lang="en-US" altLang="ja-JP" sz="3600" b="1" dirty="0">
                <a:latin typeface="Meiryo" panose="020B0604030504040204" pitchFamily="34" charset="-128"/>
                <a:ea typeface="Meiryo" panose="020B0604030504040204" pitchFamily="34" charset="-128"/>
              </a:rPr>
              <a:t>IoT </a:t>
            </a:r>
            <a:r>
              <a:rPr lang="ja-JP" altLang="en-US" sz="3600" b="1">
                <a:latin typeface="Meiryo" panose="020B0604030504040204" pitchFamily="34" charset="-128"/>
                <a:ea typeface="Meiryo" panose="020B0604030504040204" pitchFamily="34" charset="-128"/>
              </a:rPr>
              <a:t>と</a:t>
            </a:r>
            <a:r>
              <a:rPr lang="en-US" altLang="ja-JP" sz="3600" b="1" dirty="0">
                <a:latin typeface="Meiryo" panose="020B0604030504040204" pitchFamily="34" charset="-128"/>
                <a:ea typeface="Meiryo" panose="020B0604030504040204" pitchFamily="34" charset="-128"/>
              </a:rPr>
              <a:t> 5G</a:t>
            </a:r>
          </a:p>
          <a:p>
            <a:pPr algn="r"/>
            <a:r>
              <a:rPr lang="ja-JP" altLang="en-US" sz="2000">
                <a:latin typeface="Meiryo" panose="020B0604030504040204" pitchFamily="34" charset="-128"/>
                <a:ea typeface="Meiryo" panose="020B0604030504040204" pitchFamily="34" charset="-128"/>
              </a:rPr>
              <a:t>モノのインターネットと第５世代移動体通信システム</a:t>
            </a:r>
          </a:p>
        </p:txBody>
      </p:sp>
      <p:sp>
        <p:nvSpPr>
          <p:cNvPr id="12" name="正方形/長方形 11">
            <a:extLst>
              <a:ext uri="{FF2B5EF4-FFF2-40B4-BE49-F238E27FC236}">
                <a16:creationId xmlns:a16="http://schemas.microsoft.com/office/drawing/2014/main" id="{45751F05-8D7D-0A41-89DC-A9D23EF6D56D}"/>
              </a:ext>
            </a:extLst>
          </p:cNvPr>
          <p:cNvSpPr/>
          <p:nvPr/>
        </p:nvSpPr>
        <p:spPr>
          <a:xfrm>
            <a:off x="685800" y="4942363"/>
            <a:ext cx="7930661" cy="400110"/>
          </a:xfrm>
          <a:prstGeom prst="rect">
            <a:avLst/>
          </a:prstGeom>
        </p:spPr>
        <p:txBody>
          <a:bodyPr wrap="square">
            <a:spAutoFit/>
          </a:bodyPr>
          <a:lstStyle/>
          <a:p>
            <a:pPr algn="r"/>
            <a:r>
              <a:rPr lang="en-US" altLang="ja-JP" sz="2000" dirty="0">
                <a:latin typeface="Meiryo" panose="020B0604030504040204" pitchFamily="34" charset="-128"/>
                <a:ea typeface="Meiryo" panose="020B0604030504040204" pitchFamily="34" charset="-128"/>
                <a:cs typeface="Times New Roman" panose="02020603050405020304" pitchFamily="18" charset="0"/>
              </a:rPr>
              <a:t>2024</a:t>
            </a:r>
            <a:r>
              <a:rPr lang="ja-JP" altLang="en-US" sz="2000">
                <a:latin typeface="Meiryo" panose="020B0604030504040204" pitchFamily="34" charset="-128"/>
                <a:ea typeface="Meiryo" panose="020B0604030504040204" pitchFamily="34" charset="-128"/>
                <a:cs typeface="Times New Roman" panose="02020603050405020304" pitchFamily="18" charset="0"/>
              </a:rPr>
              <a:t>年</a:t>
            </a:r>
            <a:r>
              <a:rPr lang="en-US" altLang="ja-JP" sz="2000" dirty="0">
                <a:latin typeface="Meiryo" panose="020B0604030504040204" pitchFamily="34" charset="-128"/>
                <a:ea typeface="Meiryo" panose="020B0604030504040204" pitchFamily="34" charset="-128"/>
                <a:cs typeface="Times New Roman" panose="02020603050405020304" pitchFamily="18" charset="0"/>
              </a:rPr>
              <a:t>2</a:t>
            </a:r>
            <a:r>
              <a:rPr lang="ja-JP" altLang="en-US" sz="2000">
                <a:latin typeface="Meiryo" panose="020B0604030504040204" pitchFamily="34" charset="-128"/>
                <a:ea typeface="Meiryo" panose="020B0604030504040204" pitchFamily="34" charset="-128"/>
                <a:cs typeface="Times New Roman" panose="02020603050405020304" pitchFamily="18" charset="0"/>
              </a:rPr>
              <a:t>月</a:t>
            </a:r>
            <a:r>
              <a:rPr lang="en-US" altLang="ja-JP" sz="2000" dirty="0">
                <a:latin typeface="Meiryo" panose="020B0604030504040204" pitchFamily="34" charset="-128"/>
                <a:ea typeface="Meiryo" panose="020B0604030504040204" pitchFamily="34" charset="-128"/>
                <a:cs typeface="Times New Roman" panose="02020603050405020304" pitchFamily="18" charset="0"/>
              </a:rPr>
              <a:t>28</a:t>
            </a:r>
            <a:r>
              <a:rPr lang="ja-JP" altLang="en-US" sz="2000">
                <a:latin typeface="Meiryo" panose="020B0604030504040204" pitchFamily="34" charset="-128"/>
                <a:ea typeface="Meiryo" panose="020B0604030504040204" pitchFamily="34" charset="-128"/>
                <a:cs typeface="Times New Roman" panose="02020603050405020304" pitchFamily="18" charset="0"/>
              </a:rPr>
              <a:t>日</a:t>
            </a:r>
            <a:endParaRPr lang="en-US" altLang="ja-JP" sz="2000" dirty="0">
              <a:latin typeface="Meiryo" panose="020B0604030504040204" pitchFamily="34" charset="-128"/>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216129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DAF29F-EF5F-254B-9BFF-85E94CDB2252}"/>
              </a:ext>
            </a:extLst>
          </p:cNvPr>
          <p:cNvSpPr>
            <a:spLocks noGrp="1"/>
          </p:cNvSpPr>
          <p:nvPr>
            <p:ph type="title"/>
          </p:nvPr>
        </p:nvSpPr>
        <p:spPr/>
        <p:txBody>
          <a:bodyPr/>
          <a:lstStyle/>
          <a:p>
            <a:r>
              <a:rPr kumimoji="1" lang="ja-JP" altLang="en-US"/>
              <a:t>デジタルツインとバーチャル世界</a:t>
            </a:r>
            <a:r>
              <a:rPr kumimoji="1" lang="en-US" altLang="ja-JP" dirty="0"/>
              <a:t> 2</a:t>
            </a:r>
            <a:endParaRPr kumimoji="1" lang="ja-JP" altLang="en-US"/>
          </a:p>
        </p:txBody>
      </p:sp>
      <p:pic>
        <p:nvPicPr>
          <p:cNvPr id="4" name="Picture 2" descr="地球ののイラスト">
            <a:extLst>
              <a:ext uri="{FF2B5EF4-FFF2-40B4-BE49-F238E27FC236}">
                <a16:creationId xmlns:a16="http://schemas.microsoft.com/office/drawing/2014/main" id="{854475E2-D6AE-10D0-14BB-0DA1D1B0E32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3786" y="3103839"/>
            <a:ext cx="1799122" cy="176314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AE7976D4-E9E4-2428-B766-9DEDBD3EF9AD}"/>
              </a:ext>
            </a:extLst>
          </p:cNvPr>
          <p:cNvSpPr txBox="1"/>
          <p:nvPr/>
        </p:nvSpPr>
        <p:spPr>
          <a:xfrm>
            <a:off x="726227" y="2577245"/>
            <a:ext cx="1454244" cy="538609"/>
          </a:xfrm>
          <a:prstGeom prst="rect">
            <a:avLst/>
          </a:prstGeom>
          <a:noFill/>
        </p:spPr>
        <p:txBody>
          <a:bodyPr wrap="none" rtlCol="0">
            <a:spAutoFit/>
          </a:bodyPr>
          <a:lstStyle/>
          <a:p>
            <a:pPr algn="ctr"/>
            <a:r>
              <a:rPr kumimoji="1" lang="ja-JP" altLang="en-US" b="1">
                <a:latin typeface="Meiryo" panose="020B0604030504040204" pitchFamily="34" charset="-128"/>
                <a:ea typeface="Meiryo" panose="020B0604030504040204" pitchFamily="34" charset="-128"/>
              </a:rPr>
              <a:t>現実世界</a:t>
            </a:r>
            <a:endParaRPr kumimoji="1" lang="en-US" altLang="ja-JP" b="1" dirty="0">
              <a:latin typeface="Meiryo" panose="020B0604030504040204" pitchFamily="34" charset="-128"/>
              <a:ea typeface="Meiryo" panose="020B0604030504040204" pitchFamily="34" charset="-128"/>
            </a:endParaRPr>
          </a:p>
          <a:p>
            <a:pPr algn="ctr"/>
            <a:r>
              <a:rPr lang="ja-JP" altLang="en-US" sz="1100">
                <a:latin typeface="Meiryo" panose="020B0604030504040204" pitchFamily="34" charset="-128"/>
                <a:ea typeface="Meiryo" panose="020B0604030504040204" pitchFamily="34" charset="-128"/>
              </a:rPr>
              <a:t>アナログな現実世界</a:t>
            </a:r>
            <a:endParaRPr kumimoji="1" lang="en-US" altLang="ja-JP" sz="1100" dirty="0">
              <a:latin typeface="Meiryo" panose="020B0604030504040204" pitchFamily="34" charset="-128"/>
              <a:ea typeface="Meiryo" panose="020B0604030504040204" pitchFamily="34" charset="-128"/>
            </a:endParaRPr>
          </a:p>
        </p:txBody>
      </p:sp>
      <p:pic>
        <p:nvPicPr>
          <p:cNvPr id="11" name="Picture 4" descr="ビッグデータのイラスト">
            <a:extLst>
              <a:ext uri="{FF2B5EF4-FFF2-40B4-BE49-F238E27FC236}">
                <a16:creationId xmlns:a16="http://schemas.microsoft.com/office/drawing/2014/main" id="{7C8D7318-D441-20BF-11C6-6758E202A15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635603" y="1642257"/>
            <a:ext cx="1992111" cy="16260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ビッグデータのイラスト">
            <a:extLst>
              <a:ext uri="{FF2B5EF4-FFF2-40B4-BE49-F238E27FC236}">
                <a16:creationId xmlns:a16="http://schemas.microsoft.com/office/drawing/2014/main" id="{ED750826-7A1F-6F97-946C-82C1AE5B30D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635603" y="3225710"/>
            <a:ext cx="1992111" cy="16260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ビッグデータのイラスト">
            <a:extLst>
              <a:ext uri="{FF2B5EF4-FFF2-40B4-BE49-F238E27FC236}">
                <a16:creationId xmlns:a16="http://schemas.microsoft.com/office/drawing/2014/main" id="{58E2DBBB-8DF1-6D37-21AB-C114F0A3B6C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635603" y="4801872"/>
            <a:ext cx="1992111" cy="1626095"/>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a:extLst>
              <a:ext uri="{FF2B5EF4-FFF2-40B4-BE49-F238E27FC236}">
                <a16:creationId xmlns:a16="http://schemas.microsoft.com/office/drawing/2014/main" id="{F7B6A63F-E283-0F57-F29F-8314D5E2A5D3}"/>
              </a:ext>
            </a:extLst>
          </p:cNvPr>
          <p:cNvSpPr txBox="1"/>
          <p:nvPr/>
        </p:nvSpPr>
        <p:spPr>
          <a:xfrm>
            <a:off x="6772314" y="975214"/>
            <a:ext cx="1800493" cy="369332"/>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バーチャル世界</a:t>
            </a:r>
            <a:endParaRPr kumimoji="1" lang="en-US" altLang="ja-JP" b="1" dirty="0">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8F2CF6F5-DB2A-8EBE-772E-1E32F2F08D66}"/>
              </a:ext>
            </a:extLst>
          </p:cNvPr>
          <p:cNvSpPr txBox="1"/>
          <p:nvPr/>
        </p:nvSpPr>
        <p:spPr>
          <a:xfrm>
            <a:off x="6643701" y="1304227"/>
            <a:ext cx="2018501" cy="261610"/>
          </a:xfrm>
          <a:prstGeom prst="rect">
            <a:avLst/>
          </a:prstGeom>
          <a:noFill/>
        </p:spPr>
        <p:txBody>
          <a:bodyPr wrap="none" rtlCol="0">
            <a:spAutoFit/>
          </a:bodyPr>
          <a:lstStyle/>
          <a:p>
            <a:pPr algn="ctr"/>
            <a:r>
              <a:rPr lang="ja-JP" altLang="en-US" sz="1100">
                <a:latin typeface="Meiryo" panose="020B0604030504040204" pitchFamily="34" charset="-128"/>
                <a:ea typeface="Meiryo" panose="020B0604030504040204" pitchFamily="34" charset="-128"/>
              </a:rPr>
              <a:t>現実世界のデジタル・コピー</a:t>
            </a:r>
            <a:endParaRPr kumimoji="1" lang="en-US" altLang="ja-JP" sz="1100" dirty="0">
              <a:latin typeface="Meiryo" panose="020B0604030504040204" pitchFamily="34" charset="-128"/>
              <a:ea typeface="Meiryo" panose="020B0604030504040204" pitchFamily="34" charset="-128"/>
            </a:endParaRPr>
          </a:p>
        </p:txBody>
      </p:sp>
      <p:pic>
        <p:nvPicPr>
          <p:cNvPr id="19" name="Picture 4" descr="メタバースの代名詞「バーチャル渋谷」今だから明かす躍進への鍵：日経クロストレンド">
            <a:extLst>
              <a:ext uri="{FF2B5EF4-FFF2-40B4-BE49-F238E27FC236}">
                <a16:creationId xmlns:a16="http://schemas.microsoft.com/office/drawing/2014/main" id="{93F59033-EDEE-7EC9-26AB-FB44AB5A66B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23229" y="3241416"/>
            <a:ext cx="2437785" cy="136922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Wild Hearts' Review: Monster hunting under construction : NPR">
            <a:extLst>
              <a:ext uri="{FF2B5EF4-FFF2-40B4-BE49-F238E27FC236}">
                <a16:creationId xmlns:a16="http://schemas.microsoft.com/office/drawing/2014/main" id="{1A7C547F-5CFA-C71D-4770-912A9F634EE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23229" y="4865364"/>
            <a:ext cx="2437183" cy="136922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MIT project lets driverless cars navigate rural roads without prior mapping">
            <a:extLst>
              <a:ext uri="{FF2B5EF4-FFF2-40B4-BE49-F238E27FC236}">
                <a16:creationId xmlns:a16="http://schemas.microsoft.com/office/drawing/2014/main" id="{C66431ED-BE4E-C21E-CCF0-B42BF13BFC6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423229" y="1764740"/>
            <a:ext cx="2459444" cy="1289073"/>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4DAAD08C-474A-F9E7-75A9-D6642B18BFE8}"/>
              </a:ext>
            </a:extLst>
          </p:cNvPr>
          <p:cNvSpPr txBox="1"/>
          <p:nvPr/>
        </p:nvSpPr>
        <p:spPr>
          <a:xfrm>
            <a:off x="6657826" y="1834750"/>
            <a:ext cx="1990249" cy="705386"/>
          </a:xfrm>
          <a:prstGeom prst="roundRect">
            <a:avLst>
              <a:gd name="adj" fmla="val 45048"/>
            </a:avLst>
          </a:prstGeom>
          <a:noFill/>
        </p:spPr>
        <p:txBody>
          <a:bodyPr wrap="square" rtlCol="0">
            <a:spAutoFit/>
          </a:bodyPr>
          <a:lstStyle/>
          <a:p>
            <a:pPr algn="ctr"/>
            <a:r>
              <a:rPr kumimoji="1" lang="ja-JP" altLang="en-US" b="1">
                <a:solidFill>
                  <a:schemeClr val="bg1"/>
                </a:solidFill>
                <a:effectLst>
                  <a:outerShdw blurRad="50800" dist="38100" dir="2700000" algn="tl" rotWithShape="0">
                    <a:schemeClr val="bg1">
                      <a:lumMod val="50000"/>
                      <a:alpha val="40000"/>
                    </a:schemeClr>
                  </a:outerShdw>
                </a:effectLst>
                <a:latin typeface="Meiryo" panose="020B0604030504040204" pitchFamily="34" charset="-128"/>
                <a:ea typeface="Meiryo" panose="020B0604030504040204" pitchFamily="34" charset="-128"/>
              </a:rPr>
              <a:t>疑似世界</a:t>
            </a:r>
            <a:endParaRPr kumimoji="1" lang="en-US" altLang="ja-JP" b="1" dirty="0">
              <a:solidFill>
                <a:schemeClr val="bg1"/>
              </a:solidFill>
              <a:effectLst>
                <a:outerShdw blurRad="50800" dist="38100" dir="2700000" algn="tl" rotWithShape="0">
                  <a:schemeClr val="bg1">
                    <a:lumMod val="50000"/>
                    <a:alpha val="40000"/>
                  </a:schemeClr>
                </a:outerShdw>
              </a:effectLst>
              <a:latin typeface="Meiryo" panose="020B0604030504040204" pitchFamily="34" charset="-128"/>
              <a:ea typeface="Meiryo" panose="020B0604030504040204" pitchFamily="34" charset="-128"/>
            </a:endParaRPr>
          </a:p>
          <a:p>
            <a:pPr algn="ctr"/>
            <a:r>
              <a:rPr lang="en-US" altLang="ja-JP" sz="1000" b="1" dirty="0">
                <a:solidFill>
                  <a:schemeClr val="bg1"/>
                </a:solidFill>
                <a:effectLst>
                  <a:outerShdw blurRad="50800" dist="38100" dir="2700000" algn="tl" rotWithShape="0">
                    <a:schemeClr val="bg1">
                      <a:lumMod val="50000"/>
                      <a:alpha val="40000"/>
                    </a:schemeClr>
                  </a:outerShdw>
                </a:effectLst>
                <a:latin typeface="Meiryo" panose="020B0604030504040204" pitchFamily="34" charset="-128"/>
                <a:ea typeface="Meiryo" panose="020B0604030504040204" pitchFamily="34" charset="-128"/>
              </a:rPr>
              <a:t>3D</a:t>
            </a:r>
            <a:r>
              <a:rPr lang="ja-JP" altLang="en-US" sz="1000" b="1">
                <a:solidFill>
                  <a:schemeClr val="bg1"/>
                </a:solidFill>
                <a:effectLst>
                  <a:outerShdw blurRad="50800" dist="38100" dir="2700000" algn="tl" rotWithShape="0">
                    <a:schemeClr val="bg1">
                      <a:lumMod val="50000"/>
                      <a:alpha val="40000"/>
                    </a:schemeClr>
                  </a:outerShdw>
                </a:effectLst>
                <a:latin typeface="Meiryo" panose="020B0604030504040204" pitchFamily="34" charset="-128"/>
                <a:ea typeface="Meiryo" panose="020B0604030504040204" pitchFamily="34" charset="-128"/>
              </a:rPr>
              <a:t>マップ</a:t>
            </a:r>
            <a:endParaRPr kumimoji="1" lang="en-US" altLang="ja-JP" sz="1000" dirty="0">
              <a:solidFill>
                <a:schemeClr val="bg1"/>
              </a:solidFill>
              <a:effectLst>
                <a:outerShdw blurRad="50800" dist="38100" dir="2700000" algn="tl" rotWithShape="0">
                  <a:schemeClr val="bg1">
                    <a:lumMod val="50000"/>
                    <a:alpha val="40000"/>
                  </a:scheme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253281C0-99D9-BCC2-97A8-6DCA51405B23}"/>
              </a:ext>
            </a:extLst>
          </p:cNvPr>
          <p:cNvSpPr txBox="1"/>
          <p:nvPr/>
        </p:nvSpPr>
        <p:spPr>
          <a:xfrm>
            <a:off x="6986576" y="3280023"/>
            <a:ext cx="1290161" cy="705386"/>
          </a:xfrm>
          <a:prstGeom prst="roundRect">
            <a:avLst>
              <a:gd name="adj" fmla="val 45048"/>
            </a:avLst>
          </a:prstGeom>
          <a:noFill/>
        </p:spPr>
        <p:txBody>
          <a:bodyPr wrap="none" rtlCol="0">
            <a:spAutoFit/>
          </a:bodyPr>
          <a:lstStyle/>
          <a:p>
            <a:pPr algn="ctr"/>
            <a:r>
              <a:rPr kumimoji="1" lang="ja-JP" altLang="en-US" b="1">
                <a:solidFill>
                  <a:schemeClr val="bg1"/>
                </a:solidFill>
                <a:effectLst>
                  <a:outerShdw blurRad="50800" dist="38100" dir="2700000" algn="tl" rotWithShape="0">
                    <a:schemeClr val="bg1">
                      <a:lumMod val="50000"/>
                      <a:alpha val="40000"/>
                    </a:schemeClr>
                  </a:outerShdw>
                </a:effectLst>
                <a:latin typeface="Meiryo" panose="020B0604030504040204" pitchFamily="34" charset="-128"/>
                <a:ea typeface="Meiryo" panose="020B0604030504040204" pitchFamily="34" charset="-128"/>
              </a:rPr>
              <a:t>平行世界</a:t>
            </a:r>
            <a:endParaRPr kumimoji="1" lang="en-US" altLang="ja-JP" b="1" dirty="0">
              <a:solidFill>
                <a:schemeClr val="bg1"/>
              </a:solidFill>
              <a:effectLst>
                <a:outerShdw blurRad="50800" dist="38100" dir="2700000" algn="tl" rotWithShape="0">
                  <a:schemeClr val="bg1">
                    <a:lumMod val="50000"/>
                    <a:alpha val="40000"/>
                  </a:schemeClr>
                </a:outerShdw>
              </a:effectLst>
              <a:latin typeface="Meiryo" panose="020B0604030504040204" pitchFamily="34" charset="-128"/>
              <a:ea typeface="Meiryo" panose="020B0604030504040204" pitchFamily="34" charset="-128"/>
            </a:endParaRPr>
          </a:p>
          <a:p>
            <a:pPr algn="ctr"/>
            <a:r>
              <a:rPr lang="ja-JP" altLang="en-US" sz="1000" b="1">
                <a:solidFill>
                  <a:schemeClr val="bg1"/>
                </a:solidFill>
                <a:effectLst>
                  <a:outerShdw blurRad="50800" dist="38100" dir="2700000" algn="tl" rotWithShape="0">
                    <a:schemeClr val="bg1">
                      <a:lumMod val="50000"/>
                      <a:alpha val="40000"/>
                    </a:schemeClr>
                  </a:outerShdw>
                </a:effectLst>
                <a:latin typeface="Meiryo" panose="020B0604030504040204" pitchFamily="34" charset="-128"/>
                <a:ea typeface="Meiryo" panose="020B0604030504040204" pitchFamily="34" charset="-128"/>
              </a:rPr>
              <a:t>バーチャル渋谷</a:t>
            </a:r>
            <a:endParaRPr kumimoji="1" lang="en-US" altLang="ja-JP" sz="1000" dirty="0">
              <a:solidFill>
                <a:schemeClr val="bg1"/>
              </a:solidFill>
              <a:effectLst>
                <a:outerShdw blurRad="50800" dist="38100" dir="2700000" algn="tl" rotWithShape="0">
                  <a:schemeClr val="bg1">
                    <a:lumMod val="50000"/>
                    <a:alpha val="40000"/>
                  </a:schemeClr>
                </a:outerShdw>
              </a:effectLst>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1168F203-AD08-2109-3EEF-0DCD9C21060F}"/>
              </a:ext>
            </a:extLst>
          </p:cNvPr>
          <p:cNvSpPr txBox="1"/>
          <p:nvPr/>
        </p:nvSpPr>
        <p:spPr>
          <a:xfrm>
            <a:off x="6871605" y="4903805"/>
            <a:ext cx="1520101" cy="705386"/>
          </a:xfrm>
          <a:prstGeom prst="roundRect">
            <a:avLst>
              <a:gd name="adj" fmla="val 45048"/>
            </a:avLst>
          </a:prstGeom>
          <a:noFill/>
        </p:spPr>
        <p:txBody>
          <a:bodyPr wrap="none" rtlCol="0">
            <a:spAutoFit/>
          </a:bodyPr>
          <a:lstStyle/>
          <a:p>
            <a:pPr algn="ctr"/>
            <a:r>
              <a:rPr kumimoji="1" lang="ja-JP" altLang="en-US" b="1">
                <a:solidFill>
                  <a:schemeClr val="bg1"/>
                </a:solidFill>
                <a:effectLst>
                  <a:outerShdw blurRad="50800" dist="38100" dir="2700000" algn="tl" rotWithShape="0">
                    <a:schemeClr val="bg1">
                      <a:lumMod val="50000"/>
                      <a:alpha val="40000"/>
                    </a:schemeClr>
                  </a:outerShdw>
                </a:effectLst>
                <a:latin typeface="Meiryo" panose="020B0604030504040204" pitchFamily="34" charset="-128"/>
                <a:ea typeface="Meiryo" panose="020B0604030504040204" pitchFamily="34" charset="-128"/>
              </a:rPr>
              <a:t>架空世界</a:t>
            </a:r>
            <a:endParaRPr kumimoji="1" lang="en-US" altLang="ja-JP" b="1" dirty="0">
              <a:solidFill>
                <a:schemeClr val="bg1"/>
              </a:solidFill>
              <a:effectLst>
                <a:outerShdw blurRad="50800" dist="38100" dir="2700000" algn="tl" rotWithShape="0">
                  <a:schemeClr val="bg1">
                    <a:lumMod val="50000"/>
                    <a:alpha val="40000"/>
                  </a:schemeClr>
                </a:outerShdw>
              </a:effectLst>
              <a:latin typeface="Meiryo" panose="020B0604030504040204" pitchFamily="34" charset="-128"/>
              <a:ea typeface="Meiryo" panose="020B0604030504040204" pitchFamily="34" charset="-128"/>
            </a:endParaRPr>
          </a:p>
          <a:p>
            <a:pPr algn="ctr"/>
            <a:r>
              <a:rPr lang="ja-JP" altLang="en-US" sz="1000" b="1">
                <a:solidFill>
                  <a:schemeClr val="bg1"/>
                </a:solidFill>
                <a:effectLst>
                  <a:outerShdw blurRad="50800" dist="38100" dir="2700000" algn="tl" rotWithShape="0">
                    <a:schemeClr val="bg1">
                      <a:lumMod val="50000"/>
                      <a:alpha val="40000"/>
                    </a:schemeClr>
                  </a:outerShdw>
                </a:effectLst>
                <a:latin typeface="Meiryo" panose="020B0604030504040204" pitchFamily="34" charset="-128"/>
                <a:ea typeface="Meiryo" panose="020B0604030504040204" pitchFamily="34" charset="-128"/>
              </a:rPr>
              <a:t>オンライン・ゲーム</a:t>
            </a:r>
            <a:endParaRPr lang="en-US" altLang="ja-JP" sz="1000" b="1" dirty="0">
              <a:solidFill>
                <a:schemeClr val="bg1"/>
              </a:solidFill>
              <a:effectLst>
                <a:outerShdw blurRad="50800" dist="38100" dir="2700000" algn="tl" rotWithShape="0">
                  <a:schemeClr val="bg1">
                    <a:lumMod val="50000"/>
                    <a:alpha val="40000"/>
                  </a:schemeClr>
                </a:outerShdw>
              </a:effectLst>
              <a:latin typeface="Meiryo" panose="020B0604030504040204" pitchFamily="34" charset="-128"/>
              <a:ea typeface="Meiryo" panose="020B0604030504040204" pitchFamily="34" charset="-128"/>
            </a:endParaRPr>
          </a:p>
        </p:txBody>
      </p:sp>
      <p:sp>
        <p:nvSpPr>
          <p:cNvPr id="18" name="曲折矢印 17">
            <a:extLst>
              <a:ext uri="{FF2B5EF4-FFF2-40B4-BE49-F238E27FC236}">
                <a16:creationId xmlns:a16="http://schemas.microsoft.com/office/drawing/2014/main" id="{634B4170-B8BE-35F1-222B-6357FC71A454}"/>
              </a:ext>
            </a:extLst>
          </p:cNvPr>
          <p:cNvSpPr/>
          <p:nvPr/>
        </p:nvSpPr>
        <p:spPr>
          <a:xfrm>
            <a:off x="4471638" y="2260730"/>
            <a:ext cx="2118733" cy="887690"/>
          </a:xfrm>
          <a:prstGeom prst="bentArrow">
            <a:avLst/>
          </a:prstGeom>
          <a:solidFill>
            <a:schemeClr val="accent6">
              <a:lumMod val="75000"/>
              <a:alpha val="50522"/>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右矢印 19">
            <a:extLst>
              <a:ext uri="{FF2B5EF4-FFF2-40B4-BE49-F238E27FC236}">
                <a16:creationId xmlns:a16="http://schemas.microsoft.com/office/drawing/2014/main" id="{50CD660F-E256-69F2-8C1E-61E415EAAFF9}"/>
              </a:ext>
            </a:extLst>
          </p:cNvPr>
          <p:cNvSpPr/>
          <p:nvPr/>
        </p:nvSpPr>
        <p:spPr>
          <a:xfrm>
            <a:off x="5497554" y="3759918"/>
            <a:ext cx="1081669" cy="450982"/>
          </a:xfrm>
          <a:prstGeom prst="rightArrow">
            <a:avLst/>
          </a:prstGeom>
          <a:solidFill>
            <a:schemeClr val="accent6">
              <a:lumMod val="75000"/>
              <a:alpha val="50522"/>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曲折矢印 20">
            <a:extLst>
              <a:ext uri="{FF2B5EF4-FFF2-40B4-BE49-F238E27FC236}">
                <a16:creationId xmlns:a16="http://schemas.microsoft.com/office/drawing/2014/main" id="{19D372D6-BCBC-67FD-5F17-F0EA47B91B78}"/>
              </a:ext>
            </a:extLst>
          </p:cNvPr>
          <p:cNvSpPr/>
          <p:nvPr/>
        </p:nvSpPr>
        <p:spPr>
          <a:xfrm flipV="1">
            <a:off x="4467135" y="4875076"/>
            <a:ext cx="2118733" cy="887690"/>
          </a:xfrm>
          <a:prstGeom prst="bentArrow">
            <a:avLst/>
          </a:prstGeom>
          <a:solidFill>
            <a:schemeClr val="accent6">
              <a:lumMod val="75000"/>
              <a:alpha val="50522"/>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 name="グループ化 4">
            <a:extLst>
              <a:ext uri="{FF2B5EF4-FFF2-40B4-BE49-F238E27FC236}">
                <a16:creationId xmlns:a16="http://schemas.microsoft.com/office/drawing/2014/main" id="{7FCE947B-8E43-E0E5-1B11-E8108402AF7E}"/>
              </a:ext>
            </a:extLst>
          </p:cNvPr>
          <p:cNvGrpSpPr/>
          <p:nvPr/>
        </p:nvGrpSpPr>
        <p:grpSpPr>
          <a:xfrm>
            <a:off x="2442117" y="2577245"/>
            <a:ext cx="3165154" cy="2289734"/>
            <a:chOff x="2442117" y="2577245"/>
            <a:chExt cx="3165154" cy="2289734"/>
          </a:xfrm>
        </p:grpSpPr>
        <p:pic>
          <p:nvPicPr>
            <p:cNvPr id="6" name="Picture 4" descr="ビッグデータのイラスト">
              <a:extLst>
                <a:ext uri="{FF2B5EF4-FFF2-40B4-BE49-F238E27FC236}">
                  <a16:creationId xmlns:a16="http://schemas.microsoft.com/office/drawing/2014/main" id="{825A6CF2-5B62-B076-317D-1ABEBAC1A97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575945" y="3240884"/>
              <a:ext cx="1992110" cy="1626095"/>
            </a:xfrm>
            <a:prstGeom prst="rect">
              <a:avLst/>
            </a:prstGeom>
            <a:noFill/>
            <a:extLst>
              <a:ext uri="{909E8E84-426E-40DD-AFC4-6F175D3DCCD1}">
                <a14:hiddenFill xmlns:a14="http://schemas.microsoft.com/office/drawing/2010/main">
                  <a:solidFill>
                    <a:srgbClr val="FFFFFF"/>
                  </a:solidFill>
                </a14:hiddenFill>
              </a:ext>
            </a:extLst>
          </p:spPr>
        </p:pic>
        <p:sp>
          <p:nvSpPr>
            <p:cNvPr id="7" name="右矢印 6">
              <a:extLst>
                <a:ext uri="{FF2B5EF4-FFF2-40B4-BE49-F238E27FC236}">
                  <a16:creationId xmlns:a16="http://schemas.microsoft.com/office/drawing/2014/main" id="{ADB585EB-F3C8-EFC0-B453-AFF72E86CB69}"/>
                </a:ext>
              </a:extLst>
            </p:cNvPr>
            <p:cNvSpPr/>
            <p:nvPr/>
          </p:nvSpPr>
          <p:spPr>
            <a:xfrm>
              <a:off x="2442117" y="3308585"/>
              <a:ext cx="1204331" cy="1416205"/>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C2E9B5F4-DDDA-5BB6-217E-6A385F0001C2}"/>
                </a:ext>
              </a:extLst>
            </p:cNvPr>
            <p:cNvSpPr txBox="1"/>
            <p:nvPr/>
          </p:nvSpPr>
          <p:spPr>
            <a:xfrm>
              <a:off x="2558954" y="3776266"/>
              <a:ext cx="826765" cy="523220"/>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IoT</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2ADF5327-EEDA-90CD-2A35-BF0E633C60E4}"/>
                </a:ext>
              </a:extLst>
            </p:cNvPr>
            <p:cNvSpPr txBox="1"/>
            <p:nvPr/>
          </p:nvSpPr>
          <p:spPr>
            <a:xfrm>
              <a:off x="3575945" y="2577245"/>
              <a:ext cx="2031326" cy="369332"/>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デジタル・ツイン</a:t>
              </a:r>
              <a:endParaRPr kumimoji="1" lang="en-US" altLang="ja-JP" b="1" dirty="0">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DAB6C8EC-E78D-B546-DB47-AFA645A9F73F}"/>
                </a:ext>
              </a:extLst>
            </p:cNvPr>
            <p:cNvSpPr txBox="1"/>
            <p:nvPr/>
          </p:nvSpPr>
          <p:spPr>
            <a:xfrm>
              <a:off x="3562749" y="2906258"/>
              <a:ext cx="2018501" cy="261610"/>
            </a:xfrm>
            <a:prstGeom prst="rect">
              <a:avLst/>
            </a:prstGeom>
            <a:noFill/>
          </p:spPr>
          <p:txBody>
            <a:bodyPr wrap="none" rtlCol="0">
              <a:spAutoFit/>
            </a:bodyPr>
            <a:lstStyle/>
            <a:p>
              <a:pPr algn="ctr"/>
              <a:r>
                <a:rPr lang="ja-JP" altLang="en-US" sz="1100">
                  <a:latin typeface="Meiryo" panose="020B0604030504040204" pitchFamily="34" charset="-128"/>
                  <a:ea typeface="Meiryo" panose="020B0604030504040204" pitchFamily="34" charset="-128"/>
                </a:rPr>
                <a:t>現実世界のデジタル・コピー</a:t>
              </a:r>
              <a:endParaRPr kumimoji="1" lang="en-US" altLang="ja-JP" sz="1100" dirty="0">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632800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DAF29F-EF5F-254B-9BFF-85E94CDB2252}"/>
              </a:ext>
            </a:extLst>
          </p:cNvPr>
          <p:cNvSpPr>
            <a:spLocks noGrp="1"/>
          </p:cNvSpPr>
          <p:nvPr>
            <p:ph type="title"/>
          </p:nvPr>
        </p:nvSpPr>
        <p:spPr/>
        <p:txBody>
          <a:bodyPr/>
          <a:lstStyle/>
          <a:p>
            <a:r>
              <a:rPr kumimoji="1" lang="en-US" altLang="ja-JP" dirty="0"/>
              <a:t>IoT</a:t>
            </a:r>
            <a:r>
              <a:rPr lang="ja-JP" altLang="en-US"/>
              <a:t>が生みだす</a:t>
            </a:r>
            <a:r>
              <a:rPr lang="en-US" altLang="ja-JP" dirty="0"/>
              <a:t>2</a:t>
            </a:r>
            <a:r>
              <a:rPr lang="ja-JP" altLang="en-US"/>
              <a:t>つのループ</a:t>
            </a:r>
            <a:endParaRPr kumimoji="1" lang="ja-JP" altLang="en-US"/>
          </a:p>
        </p:txBody>
      </p:sp>
      <p:pic>
        <p:nvPicPr>
          <p:cNvPr id="1026" name="Picture 2">
            <a:extLst>
              <a:ext uri="{FF2B5EF4-FFF2-40B4-BE49-F238E27FC236}">
                <a16:creationId xmlns:a16="http://schemas.microsoft.com/office/drawing/2014/main" id="{75F9B976-BE5E-CB4A-A97E-136852B75033}"/>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0612" y="1664792"/>
            <a:ext cx="3677884" cy="35284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1" name="グループ化 120">
            <a:extLst>
              <a:ext uri="{FF2B5EF4-FFF2-40B4-BE49-F238E27FC236}">
                <a16:creationId xmlns:a16="http://schemas.microsoft.com/office/drawing/2014/main" id="{EE11FC53-B686-CF4E-AA0E-794B962CF0A9}"/>
              </a:ext>
            </a:extLst>
          </p:cNvPr>
          <p:cNvGrpSpPr/>
          <p:nvPr/>
        </p:nvGrpSpPr>
        <p:grpSpPr>
          <a:xfrm>
            <a:off x="3962400" y="2242070"/>
            <a:ext cx="2977721" cy="2601468"/>
            <a:chOff x="3962400" y="2242070"/>
            <a:chExt cx="2977721" cy="2601468"/>
          </a:xfrm>
        </p:grpSpPr>
        <p:pic>
          <p:nvPicPr>
            <p:cNvPr id="105" name="Picture 2">
              <a:extLst>
                <a:ext uri="{FF2B5EF4-FFF2-40B4-BE49-F238E27FC236}">
                  <a16:creationId xmlns:a16="http://schemas.microsoft.com/office/drawing/2014/main" id="{57124BB8-60AB-E146-A1AE-BA5045618033}"/>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4743529" y="2882561"/>
              <a:ext cx="1419263" cy="1361585"/>
            </a:xfrm>
            <a:prstGeom prst="rect">
              <a:avLst/>
            </a:prstGeom>
            <a:noFill/>
            <a:extLst>
              <a:ext uri="{909E8E84-426E-40DD-AFC4-6F175D3DCCD1}">
                <a14:hiddenFill xmlns:a14="http://schemas.microsoft.com/office/drawing/2010/main">
                  <a:solidFill>
                    <a:srgbClr val="FFFFFF"/>
                  </a:solidFill>
                </a14:hiddenFill>
              </a:ext>
            </a:extLst>
          </p:spPr>
        </p:pic>
        <p:pic>
          <p:nvPicPr>
            <p:cNvPr id="104" name="図 103">
              <a:extLst>
                <a:ext uri="{FF2B5EF4-FFF2-40B4-BE49-F238E27FC236}">
                  <a16:creationId xmlns:a16="http://schemas.microsoft.com/office/drawing/2014/main" id="{997F70F4-8F07-5D40-A915-1369AAEF1AAC}"/>
                </a:ext>
              </a:extLst>
            </p:cNvPr>
            <p:cNvPicPr>
              <a:picLocks noChangeAspect="1"/>
            </p:cNvPicPr>
            <p:nvPr/>
          </p:nvPicPr>
          <p:blipFill>
            <a:blip r:embed="rId4">
              <a:alphaModFix amt="15000"/>
              <a:duotone>
                <a:prstClr val="black"/>
                <a:schemeClr val="accent6">
                  <a:tint val="45000"/>
                  <a:satMod val="400000"/>
                </a:schemeClr>
              </a:duotone>
            </a:blip>
            <a:stretch>
              <a:fillRect/>
            </a:stretch>
          </p:blipFill>
          <p:spPr>
            <a:xfrm>
              <a:off x="4072752" y="2242070"/>
              <a:ext cx="2867369" cy="2601468"/>
            </a:xfrm>
            <a:prstGeom prst="rect">
              <a:avLst/>
            </a:prstGeom>
            <a:ln>
              <a:noFill/>
            </a:ln>
            <a:effectLst>
              <a:softEdge rad="112500"/>
            </a:effectLst>
          </p:spPr>
        </p:pic>
        <p:sp>
          <p:nvSpPr>
            <p:cNvPr id="5" name="テキスト ボックス 4">
              <a:extLst>
                <a:ext uri="{FF2B5EF4-FFF2-40B4-BE49-F238E27FC236}">
                  <a16:creationId xmlns:a16="http://schemas.microsoft.com/office/drawing/2014/main" id="{7F98D847-0E24-724F-9125-FC44BD5F1A86}"/>
                </a:ext>
              </a:extLst>
            </p:cNvPr>
            <p:cNvSpPr txBox="1"/>
            <p:nvPr/>
          </p:nvSpPr>
          <p:spPr>
            <a:xfrm>
              <a:off x="4413828" y="4337277"/>
              <a:ext cx="2185214"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現実世界のデジタル・コピー</a:t>
              </a:r>
            </a:p>
          </p:txBody>
        </p:sp>
        <p:sp>
          <p:nvSpPr>
            <p:cNvPr id="107" name="テキスト ボックス 106">
              <a:extLst>
                <a:ext uri="{FF2B5EF4-FFF2-40B4-BE49-F238E27FC236}">
                  <a16:creationId xmlns:a16="http://schemas.microsoft.com/office/drawing/2014/main" id="{215C74DE-F90C-E14E-9B3B-C3AEE28DF566}"/>
                </a:ext>
              </a:extLst>
            </p:cNvPr>
            <p:cNvSpPr txBox="1"/>
            <p:nvPr/>
          </p:nvSpPr>
          <p:spPr>
            <a:xfrm>
              <a:off x="4490773" y="2504101"/>
              <a:ext cx="2031325" cy="369332"/>
            </a:xfrm>
            <a:prstGeom prst="rect">
              <a:avLst/>
            </a:prstGeom>
            <a:noFill/>
          </p:spPr>
          <p:txBody>
            <a:bodyPr wrap="none" rtlCol="0">
              <a:spAutoFit/>
            </a:bodyPr>
            <a:lstStyle/>
            <a:p>
              <a:pPr algn="ctr"/>
              <a:r>
                <a:rPr kumimoji="1" lang="ja-JP" altLang="en-US" b="1">
                  <a:latin typeface="Meiryo" panose="020B0604030504040204" pitchFamily="34" charset="-128"/>
                  <a:ea typeface="Meiryo" panose="020B0604030504040204" pitchFamily="34" charset="-128"/>
                </a:rPr>
                <a:t>デジタル・ツイン</a:t>
              </a:r>
            </a:p>
          </p:txBody>
        </p:sp>
        <p:sp>
          <p:nvSpPr>
            <p:cNvPr id="106" name="三角形 105">
              <a:extLst>
                <a:ext uri="{FF2B5EF4-FFF2-40B4-BE49-F238E27FC236}">
                  <a16:creationId xmlns:a16="http://schemas.microsoft.com/office/drawing/2014/main" id="{D50EE145-B037-624B-AC06-37AA80C5CA4E}"/>
                </a:ext>
              </a:extLst>
            </p:cNvPr>
            <p:cNvSpPr/>
            <p:nvPr/>
          </p:nvSpPr>
          <p:spPr>
            <a:xfrm rot="5400000">
              <a:off x="3364074" y="3191092"/>
              <a:ext cx="1883011" cy="686359"/>
            </a:xfrm>
            <a:prstGeom prst="triangle">
              <a:avLst/>
            </a:prstGeom>
            <a:gradFill flip="none" rotWithShape="1">
              <a:gsLst>
                <a:gs pos="0">
                  <a:srgbClr val="33ACBD">
                    <a:shade val="30000"/>
                    <a:satMod val="115000"/>
                  </a:srgbClr>
                </a:gs>
                <a:gs pos="71000">
                  <a:schemeClr val="tx2">
                    <a:lumMod val="20000"/>
                    <a:lumOff val="80000"/>
                  </a:schemeClr>
                </a:gs>
                <a:gs pos="42000">
                  <a:schemeClr val="tx2">
                    <a:lumMod val="40000"/>
                    <a:lumOff val="60000"/>
                  </a:schemeClr>
                </a:gs>
                <a:gs pos="100000">
                  <a:schemeClr val="bg1"/>
                </a:gs>
              </a:gsLst>
              <a:lin ang="54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6" name="グループ化 115">
            <a:extLst>
              <a:ext uri="{FF2B5EF4-FFF2-40B4-BE49-F238E27FC236}">
                <a16:creationId xmlns:a16="http://schemas.microsoft.com/office/drawing/2014/main" id="{6ACE0D65-ACB7-7A45-8031-63760CFC2829}"/>
              </a:ext>
            </a:extLst>
          </p:cNvPr>
          <p:cNvGrpSpPr/>
          <p:nvPr/>
        </p:nvGrpSpPr>
        <p:grpSpPr>
          <a:xfrm>
            <a:off x="6336613" y="3056528"/>
            <a:ext cx="2413248" cy="968623"/>
            <a:chOff x="6336613" y="3056528"/>
            <a:chExt cx="2413248" cy="968623"/>
          </a:xfrm>
        </p:grpSpPr>
        <p:sp>
          <p:nvSpPr>
            <p:cNvPr id="109" name="ホームベース 108">
              <a:extLst>
                <a:ext uri="{FF2B5EF4-FFF2-40B4-BE49-F238E27FC236}">
                  <a16:creationId xmlns:a16="http://schemas.microsoft.com/office/drawing/2014/main" id="{18D0D156-2556-5B41-8BCB-AA63A7BD68BE}"/>
                </a:ext>
              </a:extLst>
            </p:cNvPr>
            <p:cNvSpPr/>
            <p:nvPr/>
          </p:nvSpPr>
          <p:spPr>
            <a:xfrm rot="10800000">
              <a:off x="6336613" y="3056528"/>
              <a:ext cx="2413248" cy="968623"/>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テキスト ボックス 111">
              <a:extLst>
                <a:ext uri="{FF2B5EF4-FFF2-40B4-BE49-F238E27FC236}">
                  <a16:creationId xmlns:a16="http://schemas.microsoft.com/office/drawing/2014/main" id="{DF0413D1-B809-7140-8B20-AE58B2EE2D31}"/>
                </a:ext>
              </a:extLst>
            </p:cNvPr>
            <p:cNvSpPr txBox="1"/>
            <p:nvPr/>
          </p:nvSpPr>
          <p:spPr>
            <a:xfrm>
              <a:off x="7154420" y="3232080"/>
              <a:ext cx="1467068" cy="707886"/>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規則や関係</a:t>
              </a:r>
              <a:endParaRPr kumimoji="1" lang="en-US" altLang="ja-JP" sz="2000" dirty="0">
                <a:solidFill>
                  <a:schemeClr val="bg1"/>
                </a:solidFill>
                <a:latin typeface="Meiryo" panose="020B0604030504040204" pitchFamily="34" charset="-128"/>
                <a:ea typeface="Meiryo" panose="020B0604030504040204" pitchFamily="34" charset="-128"/>
              </a:endParaRPr>
            </a:p>
            <a:p>
              <a:r>
                <a:rPr kumimoji="1" lang="ja-JP" altLang="en-US" sz="2000">
                  <a:solidFill>
                    <a:schemeClr val="bg1"/>
                  </a:solidFill>
                  <a:latin typeface="Meiryo" panose="020B0604030504040204" pitchFamily="34" charset="-128"/>
                  <a:ea typeface="Meiryo" panose="020B0604030504040204" pitchFamily="34" charset="-128"/>
                </a:rPr>
                <a:t>の見える化</a:t>
              </a:r>
            </a:p>
          </p:txBody>
        </p:sp>
      </p:grpSp>
      <p:grpSp>
        <p:nvGrpSpPr>
          <p:cNvPr id="118" name="グループ化 117">
            <a:extLst>
              <a:ext uri="{FF2B5EF4-FFF2-40B4-BE49-F238E27FC236}">
                <a16:creationId xmlns:a16="http://schemas.microsoft.com/office/drawing/2014/main" id="{327FF633-E5BC-C547-902C-B916F453CD2F}"/>
              </a:ext>
            </a:extLst>
          </p:cNvPr>
          <p:cNvGrpSpPr/>
          <p:nvPr/>
        </p:nvGrpSpPr>
        <p:grpSpPr>
          <a:xfrm>
            <a:off x="6747473" y="1736987"/>
            <a:ext cx="1620957" cy="1178915"/>
            <a:chOff x="6747473" y="1736987"/>
            <a:chExt cx="1620957" cy="1178915"/>
          </a:xfrm>
        </p:grpSpPr>
        <p:sp>
          <p:nvSpPr>
            <p:cNvPr id="108" name="テキスト ボックス 107">
              <a:extLst>
                <a:ext uri="{FF2B5EF4-FFF2-40B4-BE49-F238E27FC236}">
                  <a16:creationId xmlns:a16="http://schemas.microsoft.com/office/drawing/2014/main" id="{B86D117A-55DD-084C-AA2C-734B103EE4DD}"/>
                </a:ext>
              </a:extLst>
            </p:cNvPr>
            <p:cNvSpPr txBox="1"/>
            <p:nvPr/>
          </p:nvSpPr>
          <p:spPr>
            <a:xfrm>
              <a:off x="6747473" y="1736987"/>
              <a:ext cx="1620957" cy="307777"/>
            </a:xfrm>
            <a:prstGeom prst="rect">
              <a:avLst/>
            </a:prstGeom>
            <a:noFill/>
          </p:spPr>
          <p:txBody>
            <a:bodyPr wrap="none" rtlCol="0">
              <a:spAutoFit/>
            </a:bodyPr>
            <a:lstStyle/>
            <a:p>
              <a:pPr algn="r"/>
              <a:r>
                <a:rPr kumimoji="1" lang="ja-JP" altLang="en-US" sz="1400" b="1">
                  <a:solidFill>
                    <a:srgbClr val="0070C0"/>
                  </a:solidFill>
                  <a:latin typeface="Meiryo" panose="020B0604030504040204" pitchFamily="34" charset="-128"/>
                  <a:ea typeface="Meiryo" panose="020B0604030504040204" pitchFamily="34" charset="-128"/>
                </a:rPr>
                <a:t>未来予測・最適解</a:t>
              </a:r>
            </a:p>
          </p:txBody>
        </p:sp>
        <p:sp>
          <p:nvSpPr>
            <p:cNvPr id="110" name="上矢印 109">
              <a:extLst>
                <a:ext uri="{FF2B5EF4-FFF2-40B4-BE49-F238E27FC236}">
                  <a16:creationId xmlns:a16="http://schemas.microsoft.com/office/drawing/2014/main" id="{E966FD94-4285-D148-83FB-18A13279BC24}"/>
                </a:ext>
              </a:extLst>
            </p:cNvPr>
            <p:cNvSpPr/>
            <p:nvPr/>
          </p:nvSpPr>
          <p:spPr>
            <a:xfrm>
              <a:off x="7588409" y="2033802"/>
              <a:ext cx="599090" cy="882100"/>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9" name="グループ化 118">
            <a:extLst>
              <a:ext uri="{FF2B5EF4-FFF2-40B4-BE49-F238E27FC236}">
                <a16:creationId xmlns:a16="http://schemas.microsoft.com/office/drawing/2014/main" id="{A13BF335-0CB6-2C4B-B4D1-F0C0AC7ED2B1}"/>
              </a:ext>
            </a:extLst>
          </p:cNvPr>
          <p:cNvGrpSpPr/>
          <p:nvPr/>
        </p:nvGrpSpPr>
        <p:grpSpPr>
          <a:xfrm>
            <a:off x="6747474" y="4168180"/>
            <a:ext cx="1620957" cy="1285617"/>
            <a:chOff x="6747474" y="4168180"/>
            <a:chExt cx="1620957" cy="1285617"/>
          </a:xfrm>
        </p:grpSpPr>
        <p:sp>
          <p:nvSpPr>
            <p:cNvPr id="114" name="テキスト ボックス 113">
              <a:extLst>
                <a:ext uri="{FF2B5EF4-FFF2-40B4-BE49-F238E27FC236}">
                  <a16:creationId xmlns:a16="http://schemas.microsoft.com/office/drawing/2014/main" id="{2ABE5E38-C6DB-664F-B4FD-DFD3001E452F}"/>
                </a:ext>
              </a:extLst>
            </p:cNvPr>
            <p:cNvSpPr txBox="1"/>
            <p:nvPr/>
          </p:nvSpPr>
          <p:spPr>
            <a:xfrm>
              <a:off x="6747474" y="5146020"/>
              <a:ext cx="1620957" cy="307777"/>
            </a:xfrm>
            <a:prstGeom prst="rect">
              <a:avLst/>
            </a:prstGeom>
            <a:noFill/>
          </p:spPr>
          <p:txBody>
            <a:bodyPr wrap="none" rtlCol="0">
              <a:spAutoFit/>
            </a:bodyPr>
            <a:lstStyle/>
            <a:p>
              <a:pPr algn="r"/>
              <a:r>
                <a:rPr kumimoji="1" lang="ja-JP" altLang="en-US" sz="1400" b="1">
                  <a:solidFill>
                    <a:schemeClr val="accent3">
                      <a:lumMod val="75000"/>
                    </a:schemeClr>
                  </a:solidFill>
                  <a:latin typeface="Meiryo" panose="020B0604030504040204" pitchFamily="34" charset="-128"/>
                  <a:ea typeface="Meiryo" panose="020B0604030504040204" pitchFamily="34" charset="-128"/>
                </a:rPr>
                <a:t>インサイト・示唆</a:t>
              </a:r>
            </a:p>
          </p:txBody>
        </p:sp>
        <p:sp>
          <p:nvSpPr>
            <p:cNvPr id="117" name="上矢印 116">
              <a:extLst>
                <a:ext uri="{FF2B5EF4-FFF2-40B4-BE49-F238E27FC236}">
                  <a16:creationId xmlns:a16="http://schemas.microsoft.com/office/drawing/2014/main" id="{E95C905B-BB8D-4F4B-AC48-B30ABE054C06}"/>
                </a:ext>
              </a:extLst>
            </p:cNvPr>
            <p:cNvSpPr/>
            <p:nvPr/>
          </p:nvSpPr>
          <p:spPr>
            <a:xfrm rot="10800000">
              <a:off x="7588409" y="4168180"/>
              <a:ext cx="599090" cy="882100"/>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24" name="グループ化 1023">
            <a:extLst>
              <a:ext uri="{FF2B5EF4-FFF2-40B4-BE49-F238E27FC236}">
                <a16:creationId xmlns:a16="http://schemas.microsoft.com/office/drawing/2014/main" id="{42485510-6318-D94F-B208-75E0917C214F}"/>
              </a:ext>
            </a:extLst>
          </p:cNvPr>
          <p:cNvGrpSpPr/>
          <p:nvPr/>
        </p:nvGrpSpPr>
        <p:grpSpPr>
          <a:xfrm>
            <a:off x="2283344" y="1000582"/>
            <a:ext cx="5034511" cy="928486"/>
            <a:chOff x="2283344" y="1000582"/>
            <a:chExt cx="5034511" cy="928486"/>
          </a:xfrm>
        </p:grpSpPr>
        <p:sp>
          <p:nvSpPr>
            <p:cNvPr id="113" name="曲折矢印 112">
              <a:extLst>
                <a:ext uri="{FF2B5EF4-FFF2-40B4-BE49-F238E27FC236}">
                  <a16:creationId xmlns:a16="http://schemas.microsoft.com/office/drawing/2014/main" id="{0E16BCAB-962E-A34A-860E-DBBA48E27AA3}"/>
                </a:ext>
              </a:extLst>
            </p:cNvPr>
            <p:cNvSpPr/>
            <p:nvPr/>
          </p:nvSpPr>
          <p:spPr>
            <a:xfrm rot="16200000" flipH="1">
              <a:off x="4463941" y="-934269"/>
              <a:ext cx="673317" cy="5034511"/>
            </a:xfrm>
            <a:prstGeom prst="bentArrow">
              <a:avLst>
                <a:gd name="adj1" fmla="val 41290"/>
                <a:gd name="adj2" fmla="val 33667"/>
                <a:gd name="adj3" fmla="val 37519"/>
                <a:gd name="adj4" fmla="val 2663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テキスト ボックス 114">
              <a:extLst>
                <a:ext uri="{FF2B5EF4-FFF2-40B4-BE49-F238E27FC236}">
                  <a16:creationId xmlns:a16="http://schemas.microsoft.com/office/drawing/2014/main" id="{5EEEF3EF-A0BA-AA41-9566-AFD7D5A98533}"/>
                </a:ext>
              </a:extLst>
            </p:cNvPr>
            <p:cNvSpPr txBox="1"/>
            <p:nvPr/>
          </p:nvSpPr>
          <p:spPr>
            <a:xfrm>
              <a:off x="3669802" y="1270097"/>
              <a:ext cx="2492990"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機器制御・指示命令・アドバイス</a:t>
              </a:r>
            </a:p>
          </p:txBody>
        </p:sp>
        <p:sp>
          <p:nvSpPr>
            <p:cNvPr id="124" name="テキスト ボックス 123">
              <a:extLst>
                <a:ext uri="{FF2B5EF4-FFF2-40B4-BE49-F238E27FC236}">
                  <a16:creationId xmlns:a16="http://schemas.microsoft.com/office/drawing/2014/main" id="{699A2584-6F60-1446-87C3-815B2608CC23}"/>
                </a:ext>
              </a:extLst>
            </p:cNvPr>
            <p:cNvSpPr txBox="1"/>
            <p:nvPr/>
          </p:nvSpPr>
          <p:spPr>
            <a:xfrm>
              <a:off x="4127238" y="1559736"/>
              <a:ext cx="1569660"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最適化ループ</a:t>
              </a:r>
            </a:p>
          </p:txBody>
        </p:sp>
        <p:sp>
          <p:nvSpPr>
            <p:cNvPr id="126" name="テキスト ボックス 125">
              <a:extLst>
                <a:ext uri="{FF2B5EF4-FFF2-40B4-BE49-F238E27FC236}">
                  <a16:creationId xmlns:a16="http://schemas.microsoft.com/office/drawing/2014/main" id="{AFFD0AB8-69D1-174D-A24B-BD4616641DF7}"/>
                </a:ext>
              </a:extLst>
            </p:cNvPr>
            <p:cNvSpPr txBox="1"/>
            <p:nvPr/>
          </p:nvSpPr>
          <p:spPr>
            <a:xfrm>
              <a:off x="3092439" y="1000582"/>
              <a:ext cx="3416320"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効率・省エネ・生産性・時短・コスト削減など</a:t>
              </a:r>
            </a:p>
          </p:txBody>
        </p:sp>
      </p:grpSp>
      <p:grpSp>
        <p:nvGrpSpPr>
          <p:cNvPr id="1025" name="グループ化 1024">
            <a:extLst>
              <a:ext uri="{FF2B5EF4-FFF2-40B4-BE49-F238E27FC236}">
                <a16:creationId xmlns:a16="http://schemas.microsoft.com/office/drawing/2014/main" id="{01EBCE0F-11DC-1F4F-837B-0813F9362F72}"/>
              </a:ext>
            </a:extLst>
          </p:cNvPr>
          <p:cNvGrpSpPr/>
          <p:nvPr/>
        </p:nvGrpSpPr>
        <p:grpSpPr>
          <a:xfrm>
            <a:off x="2283344" y="5169650"/>
            <a:ext cx="5034511" cy="991890"/>
            <a:chOff x="2283344" y="5275014"/>
            <a:chExt cx="5034511" cy="991890"/>
          </a:xfrm>
        </p:grpSpPr>
        <p:sp>
          <p:nvSpPr>
            <p:cNvPr id="123" name="曲折矢印 122">
              <a:extLst>
                <a:ext uri="{FF2B5EF4-FFF2-40B4-BE49-F238E27FC236}">
                  <a16:creationId xmlns:a16="http://schemas.microsoft.com/office/drawing/2014/main" id="{D364F0B6-347B-0446-8F6C-CBBDE2B0BBEA}"/>
                </a:ext>
              </a:extLst>
            </p:cNvPr>
            <p:cNvSpPr/>
            <p:nvPr/>
          </p:nvSpPr>
          <p:spPr>
            <a:xfrm rot="5400000" flipH="1" flipV="1">
              <a:off x="4463941" y="3094417"/>
              <a:ext cx="673317" cy="5034511"/>
            </a:xfrm>
            <a:prstGeom prst="bentArrow">
              <a:avLst>
                <a:gd name="adj1" fmla="val 41290"/>
                <a:gd name="adj2" fmla="val 33667"/>
                <a:gd name="adj3" fmla="val 37519"/>
                <a:gd name="adj4" fmla="val 2663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a:extLst>
                <a:ext uri="{FF2B5EF4-FFF2-40B4-BE49-F238E27FC236}">
                  <a16:creationId xmlns:a16="http://schemas.microsoft.com/office/drawing/2014/main" id="{C70EBBC5-65C5-E14B-9AEA-52A1FF539483}"/>
                </a:ext>
              </a:extLst>
            </p:cNvPr>
            <p:cNvSpPr txBox="1"/>
            <p:nvPr/>
          </p:nvSpPr>
          <p:spPr>
            <a:xfrm>
              <a:off x="4285354" y="5682582"/>
              <a:ext cx="126188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イノベーション</a:t>
              </a:r>
            </a:p>
          </p:txBody>
        </p:sp>
        <p:sp>
          <p:nvSpPr>
            <p:cNvPr id="125" name="テキスト ボックス 124">
              <a:extLst>
                <a:ext uri="{FF2B5EF4-FFF2-40B4-BE49-F238E27FC236}">
                  <a16:creationId xmlns:a16="http://schemas.microsoft.com/office/drawing/2014/main" id="{08D8B01E-7443-4342-8940-F07944E30955}"/>
                </a:ext>
              </a:extLst>
            </p:cNvPr>
            <p:cNvSpPr txBox="1"/>
            <p:nvPr/>
          </p:nvSpPr>
          <p:spPr>
            <a:xfrm>
              <a:off x="4203381" y="5366123"/>
              <a:ext cx="1417375"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 変革ループ</a:t>
              </a:r>
            </a:p>
          </p:txBody>
        </p:sp>
        <p:sp>
          <p:nvSpPr>
            <p:cNvPr id="127" name="テキスト ボックス 126">
              <a:extLst>
                <a:ext uri="{FF2B5EF4-FFF2-40B4-BE49-F238E27FC236}">
                  <a16:creationId xmlns:a16="http://schemas.microsoft.com/office/drawing/2014/main" id="{824FD3E6-2F34-6F4D-8296-E22C1EB04BD3}"/>
                </a:ext>
              </a:extLst>
            </p:cNvPr>
            <p:cNvSpPr txBox="1"/>
            <p:nvPr/>
          </p:nvSpPr>
          <p:spPr>
            <a:xfrm>
              <a:off x="2644469" y="5989905"/>
              <a:ext cx="4535216"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panose="020B0604030504040204" pitchFamily="34" charset="-128"/>
                  <a:ea typeface="Meiryo" panose="020B0604030504040204" pitchFamily="34" charset="-128"/>
                </a:rPr>
                <a:t>UX(</a:t>
              </a:r>
              <a:r>
                <a:rPr kumimoji="1" lang="ja-JP" altLang="en-US" sz="1200">
                  <a:solidFill>
                    <a:schemeClr val="accent3">
                      <a:lumMod val="75000"/>
                    </a:schemeClr>
                  </a:solidFill>
                  <a:latin typeface="Meiryo" panose="020B0604030504040204" pitchFamily="34" charset="-128"/>
                  <a:ea typeface="Meiryo" panose="020B0604030504040204" pitchFamily="34" charset="-128"/>
                </a:rPr>
                <a:t>体験価値</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a:t>
              </a:r>
              <a:r>
                <a:rPr kumimoji="1" lang="ja-JP" altLang="en-US" sz="1200">
                  <a:solidFill>
                    <a:schemeClr val="accent3">
                      <a:lumMod val="75000"/>
                    </a:schemeClr>
                  </a:solidFill>
                  <a:latin typeface="Meiryo" panose="020B0604030504040204" pitchFamily="34" charset="-128"/>
                  <a:ea typeface="Meiryo" panose="020B0604030504040204" pitchFamily="34" charset="-128"/>
                </a:rPr>
                <a:t>向上、新たな連携、利便性向上、驚き・感動など</a:t>
              </a:r>
            </a:p>
          </p:txBody>
        </p:sp>
      </p:grpSp>
      <p:pic>
        <p:nvPicPr>
          <p:cNvPr id="4" name="Picture 2" descr="最適化イラスト｜無料イラスト・フリー素材なら「イラストAC」">
            <a:extLst>
              <a:ext uri="{FF2B5EF4-FFF2-40B4-BE49-F238E27FC236}">
                <a16:creationId xmlns:a16="http://schemas.microsoft.com/office/drawing/2014/main" id="{A98EC945-4459-D03B-E702-C0DE59DAC88E}"/>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40792" y="957094"/>
            <a:ext cx="656641" cy="7645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図 6" descr="図形&#10;&#10;中程度の精度で自動的に生成された説明">
            <a:extLst>
              <a:ext uri="{FF2B5EF4-FFF2-40B4-BE49-F238E27FC236}">
                <a16:creationId xmlns:a16="http://schemas.microsoft.com/office/drawing/2014/main" id="{FF1F883C-2BE1-FB2B-D13B-0C5F84BBAA6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569222" y="5453797"/>
            <a:ext cx="622069" cy="7077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07817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DAF29F-EF5F-254B-9BFF-85E94CDB2252}"/>
              </a:ext>
            </a:extLst>
          </p:cNvPr>
          <p:cNvSpPr>
            <a:spLocks noGrp="1"/>
          </p:cNvSpPr>
          <p:nvPr>
            <p:ph type="title"/>
          </p:nvPr>
        </p:nvSpPr>
        <p:spPr/>
        <p:txBody>
          <a:bodyPr/>
          <a:lstStyle/>
          <a:p>
            <a:r>
              <a:rPr kumimoji="1" lang="en-US" altLang="ja-JP" dirty="0"/>
              <a:t>IoT</a:t>
            </a:r>
            <a:r>
              <a:rPr lang="ja-JP" altLang="en-US"/>
              <a:t>を支えるテクノロジー</a:t>
            </a:r>
            <a:endParaRPr kumimoji="1" lang="ja-JP" altLang="en-US"/>
          </a:p>
        </p:txBody>
      </p:sp>
      <p:pic>
        <p:nvPicPr>
          <p:cNvPr id="1026" name="Picture 2">
            <a:extLst>
              <a:ext uri="{FF2B5EF4-FFF2-40B4-BE49-F238E27FC236}">
                <a16:creationId xmlns:a16="http://schemas.microsoft.com/office/drawing/2014/main" id="{75F9B976-BE5E-CB4A-A97E-136852B75033}"/>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0612" y="1664792"/>
            <a:ext cx="3677884" cy="35284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1" name="グループ化 120">
            <a:extLst>
              <a:ext uri="{FF2B5EF4-FFF2-40B4-BE49-F238E27FC236}">
                <a16:creationId xmlns:a16="http://schemas.microsoft.com/office/drawing/2014/main" id="{EE11FC53-B686-CF4E-AA0E-794B962CF0A9}"/>
              </a:ext>
            </a:extLst>
          </p:cNvPr>
          <p:cNvGrpSpPr/>
          <p:nvPr/>
        </p:nvGrpSpPr>
        <p:grpSpPr>
          <a:xfrm>
            <a:off x="3962400" y="2242070"/>
            <a:ext cx="2977721" cy="2601468"/>
            <a:chOff x="3962400" y="2242070"/>
            <a:chExt cx="2977721" cy="2601468"/>
          </a:xfrm>
        </p:grpSpPr>
        <p:pic>
          <p:nvPicPr>
            <p:cNvPr id="105" name="Picture 2">
              <a:extLst>
                <a:ext uri="{FF2B5EF4-FFF2-40B4-BE49-F238E27FC236}">
                  <a16:creationId xmlns:a16="http://schemas.microsoft.com/office/drawing/2014/main" id="{57124BB8-60AB-E146-A1AE-BA5045618033}"/>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4743529" y="2882561"/>
              <a:ext cx="1419263" cy="1361585"/>
            </a:xfrm>
            <a:prstGeom prst="rect">
              <a:avLst/>
            </a:prstGeom>
            <a:noFill/>
            <a:extLst>
              <a:ext uri="{909E8E84-426E-40DD-AFC4-6F175D3DCCD1}">
                <a14:hiddenFill xmlns:a14="http://schemas.microsoft.com/office/drawing/2010/main">
                  <a:solidFill>
                    <a:srgbClr val="FFFFFF"/>
                  </a:solidFill>
                </a14:hiddenFill>
              </a:ext>
            </a:extLst>
          </p:spPr>
        </p:pic>
        <p:pic>
          <p:nvPicPr>
            <p:cNvPr id="104" name="図 103">
              <a:extLst>
                <a:ext uri="{FF2B5EF4-FFF2-40B4-BE49-F238E27FC236}">
                  <a16:creationId xmlns:a16="http://schemas.microsoft.com/office/drawing/2014/main" id="{997F70F4-8F07-5D40-A915-1369AAEF1AAC}"/>
                </a:ext>
              </a:extLst>
            </p:cNvPr>
            <p:cNvPicPr>
              <a:picLocks noChangeAspect="1"/>
            </p:cNvPicPr>
            <p:nvPr/>
          </p:nvPicPr>
          <p:blipFill>
            <a:blip r:embed="rId4">
              <a:alphaModFix amt="15000"/>
              <a:duotone>
                <a:prstClr val="black"/>
                <a:schemeClr val="accent6">
                  <a:tint val="45000"/>
                  <a:satMod val="400000"/>
                </a:schemeClr>
              </a:duotone>
            </a:blip>
            <a:stretch>
              <a:fillRect/>
            </a:stretch>
          </p:blipFill>
          <p:spPr>
            <a:xfrm>
              <a:off x="4072752" y="2242070"/>
              <a:ext cx="2867369" cy="2601468"/>
            </a:xfrm>
            <a:prstGeom prst="rect">
              <a:avLst/>
            </a:prstGeom>
            <a:ln>
              <a:noFill/>
            </a:ln>
            <a:effectLst>
              <a:softEdge rad="112500"/>
            </a:effectLst>
          </p:spPr>
        </p:pic>
        <p:sp>
          <p:nvSpPr>
            <p:cNvPr id="5" name="テキスト ボックス 4">
              <a:extLst>
                <a:ext uri="{FF2B5EF4-FFF2-40B4-BE49-F238E27FC236}">
                  <a16:creationId xmlns:a16="http://schemas.microsoft.com/office/drawing/2014/main" id="{7F98D847-0E24-724F-9125-FC44BD5F1A86}"/>
                </a:ext>
              </a:extLst>
            </p:cNvPr>
            <p:cNvSpPr txBox="1"/>
            <p:nvPr/>
          </p:nvSpPr>
          <p:spPr>
            <a:xfrm>
              <a:off x="4413828" y="4337277"/>
              <a:ext cx="2185214"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現実世界のデジタル・コピー</a:t>
              </a:r>
            </a:p>
          </p:txBody>
        </p:sp>
        <p:sp>
          <p:nvSpPr>
            <p:cNvPr id="107" name="テキスト ボックス 106">
              <a:extLst>
                <a:ext uri="{FF2B5EF4-FFF2-40B4-BE49-F238E27FC236}">
                  <a16:creationId xmlns:a16="http://schemas.microsoft.com/office/drawing/2014/main" id="{215C74DE-F90C-E14E-9B3B-C3AEE28DF566}"/>
                </a:ext>
              </a:extLst>
            </p:cNvPr>
            <p:cNvSpPr txBox="1"/>
            <p:nvPr/>
          </p:nvSpPr>
          <p:spPr>
            <a:xfrm>
              <a:off x="4490773" y="2504101"/>
              <a:ext cx="2031325" cy="369332"/>
            </a:xfrm>
            <a:prstGeom prst="rect">
              <a:avLst/>
            </a:prstGeom>
            <a:noFill/>
          </p:spPr>
          <p:txBody>
            <a:bodyPr wrap="none" rtlCol="0">
              <a:spAutoFit/>
            </a:bodyPr>
            <a:lstStyle/>
            <a:p>
              <a:pPr algn="ctr"/>
              <a:r>
                <a:rPr kumimoji="1" lang="ja-JP" altLang="en-US" b="1">
                  <a:latin typeface="Meiryo" panose="020B0604030504040204" pitchFamily="34" charset="-128"/>
                  <a:ea typeface="Meiryo" panose="020B0604030504040204" pitchFamily="34" charset="-128"/>
                </a:rPr>
                <a:t>デジタル・ツイン</a:t>
              </a:r>
            </a:p>
          </p:txBody>
        </p:sp>
        <p:sp>
          <p:nvSpPr>
            <p:cNvPr id="106" name="三角形 105">
              <a:extLst>
                <a:ext uri="{FF2B5EF4-FFF2-40B4-BE49-F238E27FC236}">
                  <a16:creationId xmlns:a16="http://schemas.microsoft.com/office/drawing/2014/main" id="{D50EE145-B037-624B-AC06-37AA80C5CA4E}"/>
                </a:ext>
              </a:extLst>
            </p:cNvPr>
            <p:cNvSpPr/>
            <p:nvPr/>
          </p:nvSpPr>
          <p:spPr>
            <a:xfrm rot="5400000">
              <a:off x="3364074" y="3191092"/>
              <a:ext cx="1883011" cy="686359"/>
            </a:xfrm>
            <a:prstGeom prst="triangle">
              <a:avLst/>
            </a:prstGeom>
            <a:gradFill flip="none" rotWithShape="1">
              <a:gsLst>
                <a:gs pos="0">
                  <a:srgbClr val="33ACBD">
                    <a:shade val="30000"/>
                    <a:satMod val="115000"/>
                  </a:srgbClr>
                </a:gs>
                <a:gs pos="71000">
                  <a:schemeClr val="tx2">
                    <a:lumMod val="20000"/>
                    <a:lumOff val="80000"/>
                  </a:schemeClr>
                </a:gs>
                <a:gs pos="42000">
                  <a:schemeClr val="tx2">
                    <a:lumMod val="40000"/>
                    <a:lumOff val="60000"/>
                  </a:schemeClr>
                </a:gs>
                <a:gs pos="100000">
                  <a:schemeClr val="bg1"/>
                </a:gs>
              </a:gsLst>
              <a:lin ang="54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6" name="グループ化 115">
            <a:extLst>
              <a:ext uri="{FF2B5EF4-FFF2-40B4-BE49-F238E27FC236}">
                <a16:creationId xmlns:a16="http://schemas.microsoft.com/office/drawing/2014/main" id="{6ACE0D65-ACB7-7A45-8031-63760CFC2829}"/>
              </a:ext>
            </a:extLst>
          </p:cNvPr>
          <p:cNvGrpSpPr/>
          <p:nvPr/>
        </p:nvGrpSpPr>
        <p:grpSpPr>
          <a:xfrm>
            <a:off x="6336613" y="3056528"/>
            <a:ext cx="2413248" cy="968623"/>
            <a:chOff x="6336613" y="3056528"/>
            <a:chExt cx="2413248" cy="968623"/>
          </a:xfrm>
        </p:grpSpPr>
        <p:sp>
          <p:nvSpPr>
            <p:cNvPr id="109" name="ホームベース 108">
              <a:extLst>
                <a:ext uri="{FF2B5EF4-FFF2-40B4-BE49-F238E27FC236}">
                  <a16:creationId xmlns:a16="http://schemas.microsoft.com/office/drawing/2014/main" id="{18D0D156-2556-5B41-8BCB-AA63A7BD68BE}"/>
                </a:ext>
              </a:extLst>
            </p:cNvPr>
            <p:cNvSpPr/>
            <p:nvPr/>
          </p:nvSpPr>
          <p:spPr>
            <a:xfrm rot="10800000">
              <a:off x="6336613" y="3056528"/>
              <a:ext cx="2413248" cy="968623"/>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テキスト ボックス 111">
              <a:extLst>
                <a:ext uri="{FF2B5EF4-FFF2-40B4-BE49-F238E27FC236}">
                  <a16:creationId xmlns:a16="http://schemas.microsoft.com/office/drawing/2014/main" id="{DF0413D1-B809-7140-8B20-AE58B2EE2D31}"/>
                </a:ext>
              </a:extLst>
            </p:cNvPr>
            <p:cNvSpPr txBox="1"/>
            <p:nvPr/>
          </p:nvSpPr>
          <p:spPr>
            <a:xfrm>
              <a:off x="7154420" y="3232080"/>
              <a:ext cx="1467068" cy="707886"/>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規則や関係</a:t>
              </a:r>
              <a:endParaRPr kumimoji="1" lang="en-US" altLang="ja-JP" sz="2000" dirty="0">
                <a:solidFill>
                  <a:schemeClr val="bg1"/>
                </a:solidFill>
                <a:latin typeface="Meiryo" panose="020B0604030504040204" pitchFamily="34" charset="-128"/>
                <a:ea typeface="Meiryo" panose="020B0604030504040204" pitchFamily="34" charset="-128"/>
              </a:endParaRPr>
            </a:p>
            <a:p>
              <a:r>
                <a:rPr kumimoji="1" lang="ja-JP" altLang="en-US" sz="2000">
                  <a:solidFill>
                    <a:schemeClr val="bg1"/>
                  </a:solidFill>
                  <a:latin typeface="Meiryo" panose="020B0604030504040204" pitchFamily="34" charset="-128"/>
                  <a:ea typeface="Meiryo" panose="020B0604030504040204" pitchFamily="34" charset="-128"/>
                </a:rPr>
                <a:t>の見える化</a:t>
              </a:r>
            </a:p>
          </p:txBody>
        </p:sp>
      </p:grpSp>
      <p:grpSp>
        <p:nvGrpSpPr>
          <p:cNvPr id="118" name="グループ化 117">
            <a:extLst>
              <a:ext uri="{FF2B5EF4-FFF2-40B4-BE49-F238E27FC236}">
                <a16:creationId xmlns:a16="http://schemas.microsoft.com/office/drawing/2014/main" id="{327FF633-E5BC-C547-902C-B916F453CD2F}"/>
              </a:ext>
            </a:extLst>
          </p:cNvPr>
          <p:cNvGrpSpPr/>
          <p:nvPr/>
        </p:nvGrpSpPr>
        <p:grpSpPr>
          <a:xfrm>
            <a:off x="6747473" y="1736987"/>
            <a:ext cx="1620957" cy="1178915"/>
            <a:chOff x="6747473" y="1736987"/>
            <a:chExt cx="1620957" cy="1178915"/>
          </a:xfrm>
        </p:grpSpPr>
        <p:sp>
          <p:nvSpPr>
            <p:cNvPr id="108" name="テキスト ボックス 107">
              <a:extLst>
                <a:ext uri="{FF2B5EF4-FFF2-40B4-BE49-F238E27FC236}">
                  <a16:creationId xmlns:a16="http://schemas.microsoft.com/office/drawing/2014/main" id="{B86D117A-55DD-084C-AA2C-734B103EE4DD}"/>
                </a:ext>
              </a:extLst>
            </p:cNvPr>
            <p:cNvSpPr txBox="1"/>
            <p:nvPr/>
          </p:nvSpPr>
          <p:spPr>
            <a:xfrm>
              <a:off x="6747473" y="1736987"/>
              <a:ext cx="1620957" cy="307777"/>
            </a:xfrm>
            <a:prstGeom prst="rect">
              <a:avLst/>
            </a:prstGeom>
            <a:noFill/>
          </p:spPr>
          <p:txBody>
            <a:bodyPr wrap="none" rtlCol="0">
              <a:spAutoFit/>
            </a:bodyPr>
            <a:lstStyle/>
            <a:p>
              <a:pPr algn="r"/>
              <a:r>
                <a:rPr kumimoji="1" lang="ja-JP" altLang="en-US" sz="1400" b="1">
                  <a:solidFill>
                    <a:srgbClr val="0070C0"/>
                  </a:solidFill>
                  <a:latin typeface="Meiryo" panose="020B0604030504040204" pitchFamily="34" charset="-128"/>
                  <a:ea typeface="Meiryo" panose="020B0604030504040204" pitchFamily="34" charset="-128"/>
                </a:rPr>
                <a:t>未来予測・最適解</a:t>
              </a:r>
            </a:p>
          </p:txBody>
        </p:sp>
        <p:sp>
          <p:nvSpPr>
            <p:cNvPr id="110" name="上矢印 109">
              <a:extLst>
                <a:ext uri="{FF2B5EF4-FFF2-40B4-BE49-F238E27FC236}">
                  <a16:creationId xmlns:a16="http://schemas.microsoft.com/office/drawing/2014/main" id="{E966FD94-4285-D148-83FB-18A13279BC24}"/>
                </a:ext>
              </a:extLst>
            </p:cNvPr>
            <p:cNvSpPr/>
            <p:nvPr/>
          </p:nvSpPr>
          <p:spPr>
            <a:xfrm>
              <a:off x="7588409" y="2033802"/>
              <a:ext cx="599090" cy="882100"/>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9" name="グループ化 118">
            <a:extLst>
              <a:ext uri="{FF2B5EF4-FFF2-40B4-BE49-F238E27FC236}">
                <a16:creationId xmlns:a16="http://schemas.microsoft.com/office/drawing/2014/main" id="{A13BF335-0CB6-2C4B-B4D1-F0C0AC7ED2B1}"/>
              </a:ext>
            </a:extLst>
          </p:cNvPr>
          <p:cNvGrpSpPr/>
          <p:nvPr/>
        </p:nvGrpSpPr>
        <p:grpSpPr>
          <a:xfrm>
            <a:off x="6747474" y="4168180"/>
            <a:ext cx="1620957" cy="1285617"/>
            <a:chOff x="6747474" y="4168180"/>
            <a:chExt cx="1620957" cy="1285617"/>
          </a:xfrm>
        </p:grpSpPr>
        <p:sp>
          <p:nvSpPr>
            <p:cNvPr id="114" name="テキスト ボックス 113">
              <a:extLst>
                <a:ext uri="{FF2B5EF4-FFF2-40B4-BE49-F238E27FC236}">
                  <a16:creationId xmlns:a16="http://schemas.microsoft.com/office/drawing/2014/main" id="{2ABE5E38-C6DB-664F-B4FD-DFD3001E452F}"/>
                </a:ext>
              </a:extLst>
            </p:cNvPr>
            <p:cNvSpPr txBox="1"/>
            <p:nvPr/>
          </p:nvSpPr>
          <p:spPr>
            <a:xfrm>
              <a:off x="6747474" y="5146020"/>
              <a:ext cx="1620957" cy="307777"/>
            </a:xfrm>
            <a:prstGeom prst="rect">
              <a:avLst/>
            </a:prstGeom>
            <a:noFill/>
          </p:spPr>
          <p:txBody>
            <a:bodyPr wrap="none" rtlCol="0">
              <a:spAutoFit/>
            </a:bodyPr>
            <a:lstStyle/>
            <a:p>
              <a:pPr algn="r"/>
              <a:r>
                <a:rPr kumimoji="1" lang="ja-JP" altLang="en-US" sz="1400" b="1">
                  <a:solidFill>
                    <a:schemeClr val="accent3">
                      <a:lumMod val="75000"/>
                    </a:schemeClr>
                  </a:solidFill>
                  <a:latin typeface="Meiryo" panose="020B0604030504040204" pitchFamily="34" charset="-128"/>
                  <a:ea typeface="Meiryo" panose="020B0604030504040204" pitchFamily="34" charset="-128"/>
                </a:rPr>
                <a:t>インサイト・示唆</a:t>
              </a:r>
            </a:p>
          </p:txBody>
        </p:sp>
        <p:sp>
          <p:nvSpPr>
            <p:cNvPr id="117" name="上矢印 116">
              <a:extLst>
                <a:ext uri="{FF2B5EF4-FFF2-40B4-BE49-F238E27FC236}">
                  <a16:creationId xmlns:a16="http://schemas.microsoft.com/office/drawing/2014/main" id="{E95C905B-BB8D-4F4B-AC48-B30ABE054C06}"/>
                </a:ext>
              </a:extLst>
            </p:cNvPr>
            <p:cNvSpPr/>
            <p:nvPr/>
          </p:nvSpPr>
          <p:spPr>
            <a:xfrm rot="10800000">
              <a:off x="7588409" y="4168180"/>
              <a:ext cx="599090" cy="882100"/>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24" name="グループ化 1023">
            <a:extLst>
              <a:ext uri="{FF2B5EF4-FFF2-40B4-BE49-F238E27FC236}">
                <a16:creationId xmlns:a16="http://schemas.microsoft.com/office/drawing/2014/main" id="{42485510-6318-D94F-B208-75E0917C214F}"/>
              </a:ext>
            </a:extLst>
          </p:cNvPr>
          <p:cNvGrpSpPr/>
          <p:nvPr/>
        </p:nvGrpSpPr>
        <p:grpSpPr>
          <a:xfrm>
            <a:off x="2283344" y="1000582"/>
            <a:ext cx="5034511" cy="928486"/>
            <a:chOff x="2283344" y="1000582"/>
            <a:chExt cx="5034511" cy="928486"/>
          </a:xfrm>
        </p:grpSpPr>
        <p:sp>
          <p:nvSpPr>
            <p:cNvPr id="113" name="曲折矢印 112">
              <a:extLst>
                <a:ext uri="{FF2B5EF4-FFF2-40B4-BE49-F238E27FC236}">
                  <a16:creationId xmlns:a16="http://schemas.microsoft.com/office/drawing/2014/main" id="{0E16BCAB-962E-A34A-860E-DBBA48E27AA3}"/>
                </a:ext>
              </a:extLst>
            </p:cNvPr>
            <p:cNvSpPr/>
            <p:nvPr/>
          </p:nvSpPr>
          <p:spPr>
            <a:xfrm rot="16200000" flipH="1">
              <a:off x="4463941" y="-934269"/>
              <a:ext cx="673317" cy="5034511"/>
            </a:xfrm>
            <a:prstGeom prst="bentArrow">
              <a:avLst>
                <a:gd name="adj1" fmla="val 41290"/>
                <a:gd name="adj2" fmla="val 33667"/>
                <a:gd name="adj3" fmla="val 37519"/>
                <a:gd name="adj4" fmla="val 2663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テキスト ボックス 114">
              <a:extLst>
                <a:ext uri="{FF2B5EF4-FFF2-40B4-BE49-F238E27FC236}">
                  <a16:creationId xmlns:a16="http://schemas.microsoft.com/office/drawing/2014/main" id="{5EEEF3EF-A0BA-AA41-9566-AFD7D5A98533}"/>
                </a:ext>
              </a:extLst>
            </p:cNvPr>
            <p:cNvSpPr txBox="1"/>
            <p:nvPr/>
          </p:nvSpPr>
          <p:spPr>
            <a:xfrm>
              <a:off x="3669802" y="1270097"/>
              <a:ext cx="2492990"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機器制御・指示命令・アドバイス</a:t>
              </a:r>
            </a:p>
          </p:txBody>
        </p:sp>
        <p:sp>
          <p:nvSpPr>
            <p:cNvPr id="124" name="テキスト ボックス 123">
              <a:extLst>
                <a:ext uri="{FF2B5EF4-FFF2-40B4-BE49-F238E27FC236}">
                  <a16:creationId xmlns:a16="http://schemas.microsoft.com/office/drawing/2014/main" id="{699A2584-6F60-1446-87C3-815B2608CC23}"/>
                </a:ext>
              </a:extLst>
            </p:cNvPr>
            <p:cNvSpPr txBox="1"/>
            <p:nvPr/>
          </p:nvSpPr>
          <p:spPr>
            <a:xfrm>
              <a:off x="4127238" y="1559736"/>
              <a:ext cx="1569660"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最適化ループ</a:t>
              </a:r>
            </a:p>
          </p:txBody>
        </p:sp>
        <p:sp>
          <p:nvSpPr>
            <p:cNvPr id="126" name="テキスト ボックス 125">
              <a:extLst>
                <a:ext uri="{FF2B5EF4-FFF2-40B4-BE49-F238E27FC236}">
                  <a16:creationId xmlns:a16="http://schemas.microsoft.com/office/drawing/2014/main" id="{AFFD0AB8-69D1-174D-A24B-BD4616641DF7}"/>
                </a:ext>
              </a:extLst>
            </p:cNvPr>
            <p:cNvSpPr txBox="1"/>
            <p:nvPr/>
          </p:nvSpPr>
          <p:spPr>
            <a:xfrm>
              <a:off x="3092439" y="1000582"/>
              <a:ext cx="3416320"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効率・省エネ・生産性・時短・コスト削減など</a:t>
              </a:r>
            </a:p>
          </p:txBody>
        </p:sp>
      </p:grpSp>
      <p:grpSp>
        <p:nvGrpSpPr>
          <p:cNvPr id="1025" name="グループ化 1024">
            <a:extLst>
              <a:ext uri="{FF2B5EF4-FFF2-40B4-BE49-F238E27FC236}">
                <a16:creationId xmlns:a16="http://schemas.microsoft.com/office/drawing/2014/main" id="{01EBCE0F-11DC-1F4F-837B-0813F9362F72}"/>
              </a:ext>
            </a:extLst>
          </p:cNvPr>
          <p:cNvGrpSpPr/>
          <p:nvPr/>
        </p:nvGrpSpPr>
        <p:grpSpPr>
          <a:xfrm>
            <a:off x="2283344" y="5169650"/>
            <a:ext cx="5034511" cy="991890"/>
            <a:chOff x="2283344" y="5275014"/>
            <a:chExt cx="5034511" cy="991890"/>
          </a:xfrm>
        </p:grpSpPr>
        <p:sp>
          <p:nvSpPr>
            <p:cNvPr id="123" name="曲折矢印 122">
              <a:extLst>
                <a:ext uri="{FF2B5EF4-FFF2-40B4-BE49-F238E27FC236}">
                  <a16:creationId xmlns:a16="http://schemas.microsoft.com/office/drawing/2014/main" id="{D364F0B6-347B-0446-8F6C-CBBDE2B0BBEA}"/>
                </a:ext>
              </a:extLst>
            </p:cNvPr>
            <p:cNvSpPr/>
            <p:nvPr/>
          </p:nvSpPr>
          <p:spPr>
            <a:xfrm rot="5400000" flipH="1" flipV="1">
              <a:off x="4463941" y="3094417"/>
              <a:ext cx="673317" cy="5034511"/>
            </a:xfrm>
            <a:prstGeom prst="bentArrow">
              <a:avLst>
                <a:gd name="adj1" fmla="val 41290"/>
                <a:gd name="adj2" fmla="val 33667"/>
                <a:gd name="adj3" fmla="val 37519"/>
                <a:gd name="adj4" fmla="val 2663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a:extLst>
                <a:ext uri="{FF2B5EF4-FFF2-40B4-BE49-F238E27FC236}">
                  <a16:creationId xmlns:a16="http://schemas.microsoft.com/office/drawing/2014/main" id="{C70EBBC5-65C5-E14B-9AEA-52A1FF539483}"/>
                </a:ext>
              </a:extLst>
            </p:cNvPr>
            <p:cNvSpPr txBox="1"/>
            <p:nvPr/>
          </p:nvSpPr>
          <p:spPr>
            <a:xfrm>
              <a:off x="4285354" y="5682582"/>
              <a:ext cx="126188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イノベーション</a:t>
              </a:r>
            </a:p>
          </p:txBody>
        </p:sp>
        <p:sp>
          <p:nvSpPr>
            <p:cNvPr id="125" name="テキスト ボックス 124">
              <a:extLst>
                <a:ext uri="{FF2B5EF4-FFF2-40B4-BE49-F238E27FC236}">
                  <a16:creationId xmlns:a16="http://schemas.microsoft.com/office/drawing/2014/main" id="{08D8B01E-7443-4342-8940-F07944E30955}"/>
                </a:ext>
              </a:extLst>
            </p:cNvPr>
            <p:cNvSpPr txBox="1"/>
            <p:nvPr/>
          </p:nvSpPr>
          <p:spPr>
            <a:xfrm>
              <a:off x="4203381" y="5366123"/>
              <a:ext cx="1417375"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 変革ループ</a:t>
              </a:r>
            </a:p>
          </p:txBody>
        </p:sp>
        <p:sp>
          <p:nvSpPr>
            <p:cNvPr id="127" name="テキスト ボックス 126">
              <a:extLst>
                <a:ext uri="{FF2B5EF4-FFF2-40B4-BE49-F238E27FC236}">
                  <a16:creationId xmlns:a16="http://schemas.microsoft.com/office/drawing/2014/main" id="{824FD3E6-2F34-6F4D-8296-E22C1EB04BD3}"/>
                </a:ext>
              </a:extLst>
            </p:cNvPr>
            <p:cNvSpPr txBox="1"/>
            <p:nvPr/>
          </p:nvSpPr>
          <p:spPr>
            <a:xfrm>
              <a:off x="2644469" y="5989905"/>
              <a:ext cx="4535216"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panose="020B0604030504040204" pitchFamily="34" charset="-128"/>
                  <a:ea typeface="Meiryo" panose="020B0604030504040204" pitchFamily="34" charset="-128"/>
                </a:rPr>
                <a:t>UX(</a:t>
              </a:r>
              <a:r>
                <a:rPr kumimoji="1" lang="ja-JP" altLang="en-US" sz="1200">
                  <a:solidFill>
                    <a:schemeClr val="accent3">
                      <a:lumMod val="75000"/>
                    </a:schemeClr>
                  </a:solidFill>
                  <a:latin typeface="Meiryo" panose="020B0604030504040204" pitchFamily="34" charset="-128"/>
                  <a:ea typeface="Meiryo" panose="020B0604030504040204" pitchFamily="34" charset="-128"/>
                </a:rPr>
                <a:t>体験価値</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a:t>
              </a:r>
              <a:r>
                <a:rPr kumimoji="1" lang="ja-JP" altLang="en-US" sz="1200">
                  <a:solidFill>
                    <a:schemeClr val="accent3">
                      <a:lumMod val="75000"/>
                    </a:schemeClr>
                  </a:solidFill>
                  <a:latin typeface="Meiryo" panose="020B0604030504040204" pitchFamily="34" charset="-128"/>
                  <a:ea typeface="Meiryo" panose="020B0604030504040204" pitchFamily="34" charset="-128"/>
                </a:rPr>
                <a:t>向上、新たな連携、利便性向上、驚き・感動など</a:t>
              </a:r>
            </a:p>
          </p:txBody>
        </p:sp>
      </p:grpSp>
      <p:pic>
        <p:nvPicPr>
          <p:cNvPr id="4" name="Picture 2" descr="最適化イラスト｜無料イラスト・フリー素材なら「イラストAC」">
            <a:extLst>
              <a:ext uri="{FF2B5EF4-FFF2-40B4-BE49-F238E27FC236}">
                <a16:creationId xmlns:a16="http://schemas.microsoft.com/office/drawing/2014/main" id="{A98EC945-4459-D03B-E702-C0DE59DAC88E}"/>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40792" y="957094"/>
            <a:ext cx="656641" cy="7645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図 6" descr="図形&#10;&#10;中程度の精度で自動的に生成された説明">
            <a:extLst>
              <a:ext uri="{FF2B5EF4-FFF2-40B4-BE49-F238E27FC236}">
                <a16:creationId xmlns:a16="http://schemas.microsoft.com/office/drawing/2014/main" id="{FF1F883C-2BE1-FB2B-D13B-0C5F84BBAA6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569222" y="5453797"/>
            <a:ext cx="622069" cy="707743"/>
          </a:xfrm>
          <a:prstGeom prst="rect">
            <a:avLst/>
          </a:prstGeom>
          <a:effectLst>
            <a:outerShdw blurRad="50800" dist="38100" dir="2700000" algn="tl" rotWithShape="0">
              <a:prstClr val="black">
                <a:alpha val="40000"/>
              </a:prstClr>
            </a:outerShdw>
          </a:effectLst>
        </p:spPr>
      </p:pic>
      <p:grpSp>
        <p:nvGrpSpPr>
          <p:cNvPr id="6" name="グループ化 5">
            <a:extLst>
              <a:ext uri="{FF2B5EF4-FFF2-40B4-BE49-F238E27FC236}">
                <a16:creationId xmlns:a16="http://schemas.microsoft.com/office/drawing/2014/main" id="{A84EAF5A-1B48-FA22-219D-49A35BEC43BF}"/>
              </a:ext>
            </a:extLst>
          </p:cNvPr>
          <p:cNvGrpSpPr/>
          <p:nvPr/>
        </p:nvGrpSpPr>
        <p:grpSpPr>
          <a:xfrm>
            <a:off x="947000" y="3574869"/>
            <a:ext cx="2963134" cy="1267909"/>
            <a:chOff x="955010" y="2368591"/>
            <a:chExt cx="2963134" cy="2341378"/>
          </a:xfrm>
        </p:grpSpPr>
        <p:sp>
          <p:nvSpPr>
            <p:cNvPr id="8" name="正方形/長方形 7">
              <a:extLst>
                <a:ext uri="{FF2B5EF4-FFF2-40B4-BE49-F238E27FC236}">
                  <a16:creationId xmlns:a16="http://schemas.microsoft.com/office/drawing/2014/main" id="{CD4C75D9-2EDA-AE05-6C95-F90FD27F0A39}"/>
                </a:ext>
              </a:extLst>
            </p:cNvPr>
            <p:cNvSpPr/>
            <p:nvPr/>
          </p:nvSpPr>
          <p:spPr>
            <a:xfrm>
              <a:off x="955010" y="2368591"/>
              <a:ext cx="2963134" cy="2341378"/>
            </a:xfrm>
            <a:prstGeom prst="rect">
              <a:avLst/>
            </a:prstGeom>
            <a:solidFill>
              <a:srgbClr val="953735">
                <a:alpha val="7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0188AF80-81DE-705F-B3AB-595F42852A32}"/>
                </a:ext>
              </a:extLst>
            </p:cNvPr>
            <p:cNvSpPr txBox="1"/>
            <p:nvPr/>
          </p:nvSpPr>
          <p:spPr>
            <a:xfrm>
              <a:off x="1161613" y="2832160"/>
              <a:ext cx="2153154" cy="892415"/>
            </a:xfrm>
            <a:prstGeom prst="rect">
              <a:avLst/>
            </a:prstGeom>
            <a:noFill/>
          </p:spPr>
          <p:txBody>
            <a:bodyPr wrap="none" rtlCol="0">
              <a:spAutoFit/>
            </a:bodyPr>
            <a:lstStyle/>
            <a:p>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センサー</a:t>
              </a:r>
              <a:endPar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センサー・チップ</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センサーネットワーク</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センサー・フュージョン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10" name="グループ化 9">
            <a:extLst>
              <a:ext uri="{FF2B5EF4-FFF2-40B4-BE49-F238E27FC236}">
                <a16:creationId xmlns:a16="http://schemas.microsoft.com/office/drawing/2014/main" id="{E946D653-3528-C772-9BC6-34162B223D6A}"/>
              </a:ext>
            </a:extLst>
          </p:cNvPr>
          <p:cNvGrpSpPr/>
          <p:nvPr/>
        </p:nvGrpSpPr>
        <p:grpSpPr>
          <a:xfrm>
            <a:off x="3999385" y="2251494"/>
            <a:ext cx="4897790" cy="2592044"/>
            <a:chOff x="875022" y="2061370"/>
            <a:chExt cx="4897790" cy="2890684"/>
          </a:xfrm>
        </p:grpSpPr>
        <p:sp>
          <p:nvSpPr>
            <p:cNvPr id="11" name="正方形/長方形 10">
              <a:extLst>
                <a:ext uri="{FF2B5EF4-FFF2-40B4-BE49-F238E27FC236}">
                  <a16:creationId xmlns:a16="http://schemas.microsoft.com/office/drawing/2014/main" id="{943F70CE-DC13-84DD-6CA7-5834A61CBEB5}"/>
                </a:ext>
              </a:extLst>
            </p:cNvPr>
            <p:cNvSpPr/>
            <p:nvPr/>
          </p:nvSpPr>
          <p:spPr>
            <a:xfrm>
              <a:off x="875022" y="2061370"/>
              <a:ext cx="4897790" cy="2890684"/>
            </a:xfrm>
            <a:prstGeom prst="rect">
              <a:avLst/>
            </a:prstGeom>
            <a:solidFill>
              <a:srgbClr val="7030A0">
                <a:alpha val="7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5924F3D1-4AA3-5E55-DBC4-AD609C309771}"/>
                </a:ext>
              </a:extLst>
            </p:cNvPr>
            <p:cNvSpPr txBox="1"/>
            <p:nvPr/>
          </p:nvSpPr>
          <p:spPr>
            <a:xfrm>
              <a:off x="1175637" y="3119712"/>
              <a:ext cx="1768433" cy="892416"/>
            </a:xfrm>
            <a:prstGeom prst="rect">
              <a:avLst/>
            </a:prstGeom>
            <a:noFill/>
          </p:spPr>
          <p:txBody>
            <a:bodyPr wrap="none" rtlCol="0">
              <a:spAutoFit/>
            </a:bodyPr>
            <a:lstStyle/>
            <a:p>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endPar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データの収集・蓄積</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計算処理能力の提供</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13" name="グループ化 12">
            <a:extLst>
              <a:ext uri="{FF2B5EF4-FFF2-40B4-BE49-F238E27FC236}">
                <a16:creationId xmlns:a16="http://schemas.microsoft.com/office/drawing/2014/main" id="{A64B857B-E347-9F0C-D4A5-9976ED00C9BF}"/>
              </a:ext>
            </a:extLst>
          </p:cNvPr>
          <p:cNvGrpSpPr/>
          <p:nvPr/>
        </p:nvGrpSpPr>
        <p:grpSpPr>
          <a:xfrm>
            <a:off x="6226791" y="2878759"/>
            <a:ext cx="2610311" cy="1299568"/>
            <a:chOff x="875022" y="2378967"/>
            <a:chExt cx="4897790" cy="2341378"/>
          </a:xfrm>
        </p:grpSpPr>
        <p:sp>
          <p:nvSpPr>
            <p:cNvPr id="14" name="正方形/長方形 13">
              <a:extLst>
                <a:ext uri="{FF2B5EF4-FFF2-40B4-BE49-F238E27FC236}">
                  <a16:creationId xmlns:a16="http://schemas.microsoft.com/office/drawing/2014/main" id="{44AB9CC1-7BC7-CB43-FC12-5E03492BB172}"/>
                </a:ext>
              </a:extLst>
            </p:cNvPr>
            <p:cNvSpPr/>
            <p:nvPr/>
          </p:nvSpPr>
          <p:spPr>
            <a:xfrm>
              <a:off x="875022" y="2378967"/>
              <a:ext cx="4897790" cy="2341378"/>
            </a:xfrm>
            <a:prstGeom prst="rect">
              <a:avLst/>
            </a:prstGeom>
            <a:solidFill>
              <a:schemeClr val="accent6">
                <a:lumMod val="75000"/>
                <a:alpha val="73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A1B285F2-A179-FCAD-D764-8AD321A63ED1}"/>
                </a:ext>
              </a:extLst>
            </p:cNvPr>
            <p:cNvSpPr txBox="1"/>
            <p:nvPr/>
          </p:nvSpPr>
          <p:spPr>
            <a:xfrm>
              <a:off x="1039564" y="2811163"/>
              <a:ext cx="4280635" cy="1441722"/>
            </a:xfrm>
            <a:prstGeom prst="rect">
              <a:avLst/>
            </a:prstGeom>
            <a:noFill/>
          </p:spPr>
          <p:txBody>
            <a:bodyPr wrap="none" rtlCol="0">
              <a:spAutoFit/>
            </a:bodyPr>
            <a:lstStyle/>
            <a:p>
              <a:r>
                <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（機械学習）</a:t>
              </a:r>
              <a:endPar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データの分析</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最適解の導出</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規則性や関係性の見える化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16" name="グループ化 15">
            <a:extLst>
              <a:ext uri="{FF2B5EF4-FFF2-40B4-BE49-F238E27FC236}">
                <a16:creationId xmlns:a16="http://schemas.microsoft.com/office/drawing/2014/main" id="{00441FA5-DB0E-8A50-DF85-B36BDCF2CD17}"/>
              </a:ext>
            </a:extLst>
          </p:cNvPr>
          <p:cNvGrpSpPr/>
          <p:nvPr/>
        </p:nvGrpSpPr>
        <p:grpSpPr>
          <a:xfrm>
            <a:off x="2502139" y="897992"/>
            <a:ext cx="4677546" cy="973479"/>
            <a:chOff x="1284473" y="2498500"/>
            <a:chExt cx="4280328" cy="1943829"/>
          </a:xfrm>
        </p:grpSpPr>
        <p:sp>
          <p:nvSpPr>
            <p:cNvPr id="17" name="正方形/長方形 16">
              <a:extLst>
                <a:ext uri="{FF2B5EF4-FFF2-40B4-BE49-F238E27FC236}">
                  <a16:creationId xmlns:a16="http://schemas.microsoft.com/office/drawing/2014/main" id="{1B2E45A4-2231-443D-26A1-0EB855A33F29}"/>
                </a:ext>
              </a:extLst>
            </p:cNvPr>
            <p:cNvSpPr/>
            <p:nvPr/>
          </p:nvSpPr>
          <p:spPr>
            <a:xfrm>
              <a:off x="1284473" y="2498500"/>
              <a:ext cx="4280328" cy="1943829"/>
            </a:xfrm>
            <a:prstGeom prst="rect">
              <a:avLst/>
            </a:prstGeom>
            <a:solidFill>
              <a:srgbClr val="0070C0">
                <a:alpha val="79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3C68AC32-5DD1-02B4-FABC-D3F604C28C78}"/>
                </a:ext>
              </a:extLst>
            </p:cNvPr>
            <p:cNvSpPr txBox="1"/>
            <p:nvPr/>
          </p:nvSpPr>
          <p:spPr>
            <a:xfrm>
              <a:off x="2039322" y="2646570"/>
              <a:ext cx="3070465" cy="1597866"/>
            </a:xfrm>
            <a:prstGeom prst="rect">
              <a:avLst/>
            </a:prstGeom>
            <a:noFill/>
          </p:spPr>
          <p:txBody>
            <a:bodyPr wrap="none" rtlCol="0">
              <a:spAutoFit/>
            </a:bodyPr>
            <a:lstStyle/>
            <a:p>
              <a:r>
                <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5G</a:t>
              </a: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（第５世代移動通信システム）</a:t>
              </a:r>
              <a:endPar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高速・大容量</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他端末接続</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低遅延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19" name="グループ化 18">
            <a:extLst>
              <a:ext uri="{FF2B5EF4-FFF2-40B4-BE49-F238E27FC236}">
                <a16:creationId xmlns:a16="http://schemas.microsoft.com/office/drawing/2014/main" id="{FD9B417F-D214-CEB2-D988-4B837AF0A22A}"/>
              </a:ext>
            </a:extLst>
          </p:cNvPr>
          <p:cNvGrpSpPr/>
          <p:nvPr/>
        </p:nvGrpSpPr>
        <p:grpSpPr>
          <a:xfrm>
            <a:off x="2502139" y="5215570"/>
            <a:ext cx="4677546" cy="973479"/>
            <a:chOff x="1284473" y="2498500"/>
            <a:chExt cx="4280328" cy="1943829"/>
          </a:xfrm>
        </p:grpSpPr>
        <p:sp>
          <p:nvSpPr>
            <p:cNvPr id="20" name="正方形/長方形 19">
              <a:extLst>
                <a:ext uri="{FF2B5EF4-FFF2-40B4-BE49-F238E27FC236}">
                  <a16:creationId xmlns:a16="http://schemas.microsoft.com/office/drawing/2014/main" id="{4216C447-B8F5-A9A0-FFB0-F0258C9A3313}"/>
                </a:ext>
              </a:extLst>
            </p:cNvPr>
            <p:cNvSpPr/>
            <p:nvPr/>
          </p:nvSpPr>
          <p:spPr>
            <a:xfrm>
              <a:off x="1284473" y="2498500"/>
              <a:ext cx="4280328" cy="1943829"/>
            </a:xfrm>
            <a:prstGeom prst="rect">
              <a:avLst/>
            </a:prstGeom>
            <a:solidFill>
              <a:schemeClr val="accent3">
                <a:lumMod val="50000"/>
                <a:alpha val="79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DAC68B35-BFD7-940E-438D-1AED75E476C5}"/>
                </a:ext>
              </a:extLst>
            </p:cNvPr>
            <p:cNvSpPr txBox="1"/>
            <p:nvPr/>
          </p:nvSpPr>
          <p:spPr>
            <a:xfrm>
              <a:off x="2039322" y="2646570"/>
              <a:ext cx="2791758" cy="1597866"/>
            </a:xfrm>
            <a:prstGeom prst="rect">
              <a:avLst/>
            </a:prstGeom>
            <a:noFill/>
          </p:spPr>
          <p:txBody>
            <a:bodyPr wrap="none" rtlCol="0">
              <a:spAutoFit/>
            </a:bodyPr>
            <a:lstStyle/>
            <a:p>
              <a:r>
                <a:rPr kumimoji="1" lang="ja-JP" altLang="en-US"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アジャイル開発・</a:t>
              </a:r>
              <a:r>
                <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DevOps</a:t>
              </a:r>
            </a:p>
            <a:p>
              <a:pPr marL="171450" indent="-171450">
                <a:buFont typeface="Wingdings" pitchFamily="2" charset="2"/>
                <a:buChar char="ü"/>
              </a:pPr>
              <a:r>
                <a:rPr lang="ja-JP" altLang="en-US"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現場の</a:t>
              </a: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フィードバックを受けて高速</a:t>
              </a:r>
              <a:r>
                <a:rPr lang="ja-JP" altLang="en-US"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に改善</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ニーズの変化に俊敏な対応</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バグフリー・高品質なソフトウェア開発　など</a:t>
              </a:r>
              <a:endParaRPr kumimoji="1" lang="ja-JP" altLang="en-US"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22" name="グループ化 21">
            <a:extLst>
              <a:ext uri="{FF2B5EF4-FFF2-40B4-BE49-F238E27FC236}">
                <a16:creationId xmlns:a16="http://schemas.microsoft.com/office/drawing/2014/main" id="{C2EF8740-DE5C-DB21-6041-58177016FAE7}"/>
              </a:ext>
            </a:extLst>
          </p:cNvPr>
          <p:cNvGrpSpPr/>
          <p:nvPr/>
        </p:nvGrpSpPr>
        <p:grpSpPr>
          <a:xfrm>
            <a:off x="947000" y="2251493"/>
            <a:ext cx="2985262" cy="1306150"/>
            <a:chOff x="920858" y="2045496"/>
            <a:chExt cx="2991319" cy="1402351"/>
          </a:xfrm>
        </p:grpSpPr>
        <p:sp>
          <p:nvSpPr>
            <p:cNvPr id="23" name="正方形/長方形 22">
              <a:extLst>
                <a:ext uri="{FF2B5EF4-FFF2-40B4-BE49-F238E27FC236}">
                  <a16:creationId xmlns:a16="http://schemas.microsoft.com/office/drawing/2014/main" id="{EE59FA28-AEE6-7A36-7ABF-EAB8C84249A7}"/>
                </a:ext>
              </a:extLst>
            </p:cNvPr>
            <p:cNvSpPr/>
            <p:nvPr/>
          </p:nvSpPr>
          <p:spPr>
            <a:xfrm>
              <a:off x="920858" y="2045496"/>
              <a:ext cx="2971160" cy="1402351"/>
            </a:xfrm>
            <a:prstGeom prst="rect">
              <a:avLst/>
            </a:prstGeom>
            <a:solidFill>
              <a:srgbClr val="FF6666">
                <a:alpha val="79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6BE72B48-B382-541E-7581-FD9F47719D29}"/>
                </a:ext>
              </a:extLst>
            </p:cNvPr>
            <p:cNvSpPr txBox="1"/>
            <p:nvPr/>
          </p:nvSpPr>
          <p:spPr>
            <a:xfrm>
              <a:off x="1125288" y="2294787"/>
              <a:ext cx="1130742" cy="880168"/>
            </a:xfrm>
            <a:prstGeom prst="rect">
              <a:avLst/>
            </a:prstGeom>
            <a:noFill/>
          </p:spPr>
          <p:txBody>
            <a:bodyPr wrap="square" rtlCol="0">
              <a:spAutoFit/>
            </a:bodyPr>
            <a:lstStyle/>
            <a:p>
              <a:r>
                <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チップ</a:t>
              </a:r>
              <a:endPar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B644CBB7-4B0F-7693-9077-91289EA9199C}"/>
                </a:ext>
              </a:extLst>
            </p:cNvPr>
            <p:cNvSpPr txBox="1"/>
            <p:nvPr/>
          </p:nvSpPr>
          <p:spPr>
            <a:xfrm>
              <a:off x="1125288" y="2646243"/>
              <a:ext cx="2786889" cy="594801"/>
            </a:xfrm>
            <a:prstGeom prst="rect">
              <a:avLst/>
            </a:prstGeom>
            <a:noFill/>
          </p:spPr>
          <p:txBody>
            <a:bodyPr wrap="square" rtlCol="0">
              <a:spAutoFit/>
            </a:bodyPr>
            <a:lstStyle/>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自律制御</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自律連携</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リアルタイム処理</a:t>
              </a:r>
              <a:r>
                <a:rPr lang="ja-JP" altLang="en-US"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67411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9E1B1-B352-1BA8-3FD6-259B5BC5EC9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1B3E112E-25D8-D9C8-86BA-4A9777649B59}"/>
              </a:ext>
            </a:extLst>
          </p:cNvPr>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effectLst/>
                <a:latin typeface="メイリオ" panose="020B0604030504040204" pitchFamily="50" charset="-128"/>
                <a:ea typeface="メイリオ" panose="020B0604030504040204" pitchFamily="50" charset="-128"/>
                <a:cs typeface="Arial"/>
              </a:rPr>
              <a:t>IoT</a:t>
            </a:r>
            <a:r>
              <a:rPr lang="ja-JP" altLang="en-US" sz="2400" dirty="0">
                <a:solidFill>
                  <a:srgbClr val="FFFFFF"/>
                </a:solidFill>
                <a:latin typeface="メイリオ" panose="020B0604030504040204" pitchFamily="50" charset="-128"/>
                <a:ea typeface="メイリオ" panose="020B0604030504040204" pitchFamily="50" charset="-128"/>
                <a:cs typeface="Arial"/>
              </a:rPr>
              <a:t>がもたらす社会の変革</a:t>
            </a:r>
            <a:endParaRPr lang="en-US" altLang="ja-JP" sz="2400" dirty="0">
              <a:solidFill>
                <a:srgbClr val="FFFFFF"/>
              </a:solidFill>
              <a:effectLst/>
              <a:latin typeface="メイリオ" panose="020B0604030504040204" pitchFamily="50" charset="-128"/>
              <a:ea typeface="メイリオ" panose="020B0604030504040204" pitchFamily="50" charset="-128"/>
              <a:cs typeface="Arial"/>
            </a:endParaRPr>
          </a:p>
        </p:txBody>
      </p:sp>
      <p:sp>
        <p:nvSpPr>
          <p:cNvPr id="6" name="正方形/長方形 5">
            <a:extLst>
              <a:ext uri="{FF2B5EF4-FFF2-40B4-BE49-F238E27FC236}">
                <a16:creationId xmlns:a16="http://schemas.microsoft.com/office/drawing/2014/main" id="{2C29CFA7-ACF7-CDF2-66C9-19A231BB0B74}"/>
              </a:ext>
            </a:extLst>
          </p:cNvPr>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21728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DEBB06-BA87-3343-827F-311A6BE9BEFA}"/>
              </a:ext>
            </a:extLst>
          </p:cNvPr>
          <p:cNvSpPr>
            <a:spLocks noGrp="1"/>
          </p:cNvSpPr>
          <p:nvPr>
            <p:ph type="title"/>
          </p:nvPr>
        </p:nvSpPr>
        <p:spPr/>
        <p:txBody>
          <a:bodyPr/>
          <a:lstStyle/>
          <a:p>
            <a:r>
              <a:rPr lang="en-US" altLang="ja-JP" dirty="0"/>
              <a:t>IoT</a:t>
            </a:r>
            <a:r>
              <a:rPr lang="ja-JP" altLang="en-US"/>
              <a:t>がもたらす</a:t>
            </a:r>
            <a:r>
              <a:rPr lang="en-US" altLang="ja-JP" dirty="0"/>
              <a:t>2</a:t>
            </a:r>
            <a:r>
              <a:rPr lang="ja-JP" altLang="en-US"/>
              <a:t>つのパラダイム・シフト</a:t>
            </a:r>
            <a:endParaRPr kumimoji="1" lang="ja-JP" altLang="en-US"/>
          </a:p>
        </p:txBody>
      </p:sp>
      <p:sp>
        <p:nvSpPr>
          <p:cNvPr id="4" name="正方形/長方形 3">
            <a:extLst>
              <a:ext uri="{FF2B5EF4-FFF2-40B4-BE49-F238E27FC236}">
                <a16:creationId xmlns:a16="http://schemas.microsoft.com/office/drawing/2014/main" id="{0169B14B-1751-E04B-8442-36B26A4CA1F1}"/>
              </a:ext>
            </a:extLst>
          </p:cNvPr>
          <p:cNvSpPr/>
          <p:nvPr/>
        </p:nvSpPr>
        <p:spPr>
          <a:xfrm>
            <a:off x="4655016" y="3186727"/>
            <a:ext cx="4262184" cy="116661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EF7595B2-FEDD-E542-88AB-A1DEA04FE1C3}"/>
              </a:ext>
            </a:extLst>
          </p:cNvPr>
          <p:cNvSpPr txBox="1"/>
          <p:nvPr/>
        </p:nvSpPr>
        <p:spPr>
          <a:xfrm>
            <a:off x="4655012" y="3357914"/>
            <a:ext cx="4262186" cy="523220"/>
          </a:xfrm>
          <a:prstGeom prst="rect">
            <a:avLst/>
          </a:prstGeom>
          <a:noFill/>
        </p:spPr>
        <p:txBody>
          <a:bodyPr wrap="squar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モノのサービス化</a:t>
            </a:r>
          </a:p>
        </p:txBody>
      </p:sp>
      <p:sp>
        <p:nvSpPr>
          <p:cNvPr id="7" name="テキスト ボックス 6">
            <a:extLst>
              <a:ext uri="{FF2B5EF4-FFF2-40B4-BE49-F238E27FC236}">
                <a16:creationId xmlns:a16="http://schemas.microsoft.com/office/drawing/2014/main" id="{3406857F-754E-4749-BDAE-0804F505A9A6}"/>
              </a:ext>
            </a:extLst>
          </p:cNvPr>
          <p:cNvSpPr txBox="1"/>
          <p:nvPr/>
        </p:nvSpPr>
        <p:spPr>
          <a:xfrm>
            <a:off x="4655013" y="3844853"/>
            <a:ext cx="4262186"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ビジネスの主役がモノからサービスへシフト</a:t>
            </a:r>
          </a:p>
        </p:txBody>
      </p:sp>
      <p:sp>
        <p:nvSpPr>
          <p:cNvPr id="3" name="正方形/長方形 2">
            <a:extLst>
              <a:ext uri="{FF2B5EF4-FFF2-40B4-BE49-F238E27FC236}">
                <a16:creationId xmlns:a16="http://schemas.microsoft.com/office/drawing/2014/main" id="{9EA941D5-3F5F-F748-9E93-544BAA52E26E}"/>
              </a:ext>
            </a:extLst>
          </p:cNvPr>
          <p:cNvSpPr/>
          <p:nvPr/>
        </p:nvSpPr>
        <p:spPr>
          <a:xfrm>
            <a:off x="226800" y="3179331"/>
            <a:ext cx="4262185" cy="116661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6B87E4EF-9584-FB40-91C0-690F82D60D91}"/>
              </a:ext>
            </a:extLst>
          </p:cNvPr>
          <p:cNvSpPr txBox="1"/>
          <p:nvPr/>
        </p:nvSpPr>
        <p:spPr>
          <a:xfrm>
            <a:off x="226802" y="3342910"/>
            <a:ext cx="4262183" cy="523220"/>
          </a:xfrm>
          <a:prstGeom prst="rect">
            <a:avLst/>
          </a:prstGeom>
          <a:noFill/>
        </p:spPr>
        <p:txBody>
          <a:bodyPr wrap="squar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デジタル・ツイン</a:t>
            </a:r>
          </a:p>
        </p:txBody>
      </p:sp>
      <p:sp>
        <p:nvSpPr>
          <p:cNvPr id="9" name="テキスト ボックス 8">
            <a:extLst>
              <a:ext uri="{FF2B5EF4-FFF2-40B4-BE49-F238E27FC236}">
                <a16:creationId xmlns:a16="http://schemas.microsoft.com/office/drawing/2014/main" id="{A10EADC0-4E82-7049-A472-DE8820FCB072}"/>
              </a:ext>
            </a:extLst>
          </p:cNvPr>
          <p:cNvSpPr txBox="1"/>
          <p:nvPr/>
        </p:nvSpPr>
        <p:spPr>
          <a:xfrm>
            <a:off x="226801" y="3844853"/>
            <a:ext cx="4262184"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 現実世界の最適化</a:t>
            </a:r>
          </a:p>
        </p:txBody>
      </p:sp>
      <p:sp>
        <p:nvSpPr>
          <p:cNvPr id="18" name="U ターン矢印 17">
            <a:extLst>
              <a:ext uri="{FF2B5EF4-FFF2-40B4-BE49-F238E27FC236}">
                <a16:creationId xmlns:a16="http://schemas.microsoft.com/office/drawing/2014/main" id="{E1E07615-CF43-871C-8E36-D1F624C3B1BB}"/>
              </a:ext>
            </a:extLst>
          </p:cNvPr>
          <p:cNvSpPr/>
          <p:nvPr/>
        </p:nvSpPr>
        <p:spPr>
          <a:xfrm rot="10800000" flipH="1">
            <a:off x="2179528" y="4447794"/>
            <a:ext cx="4966571" cy="1402915"/>
          </a:xfrm>
          <a:prstGeom prst="uturnArrow">
            <a:avLst>
              <a:gd name="adj1" fmla="val 25000"/>
              <a:gd name="adj2" fmla="val 25000"/>
              <a:gd name="adj3" fmla="val 25000"/>
              <a:gd name="adj4" fmla="val 43750"/>
              <a:gd name="adj5" fmla="val 10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U ターン矢印 26">
            <a:extLst>
              <a:ext uri="{FF2B5EF4-FFF2-40B4-BE49-F238E27FC236}">
                <a16:creationId xmlns:a16="http://schemas.microsoft.com/office/drawing/2014/main" id="{E72C8B70-5EDA-B3F9-4EC0-2E16A49EE6DB}"/>
              </a:ext>
            </a:extLst>
          </p:cNvPr>
          <p:cNvSpPr/>
          <p:nvPr/>
        </p:nvSpPr>
        <p:spPr>
          <a:xfrm rot="10800000" flipV="1">
            <a:off x="2005699" y="1681960"/>
            <a:ext cx="4966571" cy="1402915"/>
          </a:xfrm>
          <a:prstGeom prst="uturnArrow">
            <a:avLst>
              <a:gd name="adj1" fmla="val 25000"/>
              <a:gd name="adj2" fmla="val 25000"/>
              <a:gd name="adj3" fmla="val 25000"/>
              <a:gd name="adj4" fmla="val 43750"/>
              <a:gd name="adj5" fmla="val 100000"/>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 name="グループ化 10">
            <a:extLst>
              <a:ext uri="{FF2B5EF4-FFF2-40B4-BE49-F238E27FC236}">
                <a16:creationId xmlns:a16="http://schemas.microsoft.com/office/drawing/2014/main" id="{920B6044-DD2D-20D9-09E5-8266291842FC}"/>
              </a:ext>
            </a:extLst>
          </p:cNvPr>
          <p:cNvGrpSpPr/>
          <p:nvPr/>
        </p:nvGrpSpPr>
        <p:grpSpPr>
          <a:xfrm>
            <a:off x="7359039" y="2405940"/>
            <a:ext cx="1558159" cy="695194"/>
            <a:chOff x="4655012" y="1929708"/>
            <a:chExt cx="1558159" cy="695194"/>
          </a:xfrm>
        </p:grpSpPr>
        <p:sp>
          <p:nvSpPr>
            <p:cNvPr id="28" name="四角形吹き出し 27">
              <a:extLst>
                <a:ext uri="{FF2B5EF4-FFF2-40B4-BE49-F238E27FC236}">
                  <a16:creationId xmlns:a16="http://schemas.microsoft.com/office/drawing/2014/main" id="{B2B7A4B7-B250-0B17-B8E8-65AA4718BE4B}"/>
                </a:ext>
              </a:extLst>
            </p:cNvPr>
            <p:cNvSpPr/>
            <p:nvPr/>
          </p:nvSpPr>
          <p:spPr>
            <a:xfrm>
              <a:off x="4655012" y="1929708"/>
              <a:ext cx="1558159" cy="695194"/>
            </a:xfrm>
            <a:prstGeom prst="wedgeRectCallout">
              <a:avLst>
                <a:gd name="adj1" fmla="val -37769"/>
                <a:gd name="adj2" fmla="val 7221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B264AF33-572B-8C4E-A33C-9F8D6620546A}"/>
                </a:ext>
              </a:extLst>
            </p:cNvPr>
            <p:cNvSpPr txBox="1"/>
            <p:nvPr/>
          </p:nvSpPr>
          <p:spPr>
            <a:xfrm>
              <a:off x="4828796" y="1986521"/>
              <a:ext cx="1210589"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所有のない</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社会の実現</a:t>
              </a:r>
            </a:p>
          </p:txBody>
        </p:sp>
      </p:grpSp>
      <p:sp>
        <p:nvSpPr>
          <p:cNvPr id="13" name="テキスト ボックス 12">
            <a:extLst>
              <a:ext uri="{FF2B5EF4-FFF2-40B4-BE49-F238E27FC236}">
                <a16:creationId xmlns:a16="http://schemas.microsoft.com/office/drawing/2014/main" id="{0695ABB1-4FE3-3EEB-4691-D94919E1F90E}"/>
              </a:ext>
            </a:extLst>
          </p:cNvPr>
          <p:cNvSpPr txBox="1"/>
          <p:nvPr/>
        </p:nvSpPr>
        <p:spPr>
          <a:xfrm>
            <a:off x="3325504" y="5952562"/>
            <a:ext cx="2492990" cy="400110"/>
          </a:xfrm>
          <a:prstGeom prst="rect">
            <a:avLst/>
          </a:prstGeom>
          <a:noFill/>
        </p:spPr>
        <p:txBody>
          <a:bodyPr wrap="none" rtlCol="0">
            <a:spAutoFit/>
          </a:bodyPr>
          <a:lstStyle/>
          <a:p>
            <a:pPr algn="ctr"/>
            <a:r>
              <a:rPr kumimoji="1" lang="ja-JP" altLang="en-US" sz="2000" b="1">
                <a:solidFill>
                  <a:schemeClr val="accent6">
                    <a:lumMod val="75000"/>
                  </a:schemeClr>
                </a:solidFill>
                <a:latin typeface="Meiryo" panose="020B0604030504040204" pitchFamily="34" charset="-128"/>
                <a:ea typeface="Meiryo" panose="020B0604030504040204" pitchFamily="34" charset="-128"/>
              </a:rPr>
              <a:t>現実世界を複製する</a:t>
            </a:r>
          </a:p>
        </p:txBody>
      </p:sp>
      <p:sp>
        <p:nvSpPr>
          <p:cNvPr id="32" name="テキスト ボックス 31">
            <a:extLst>
              <a:ext uri="{FF2B5EF4-FFF2-40B4-BE49-F238E27FC236}">
                <a16:creationId xmlns:a16="http://schemas.microsoft.com/office/drawing/2014/main" id="{BEB997B5-5A6B-B7C9-AF8B-5AF9202226D4}"/>
              </a:ext>
            </a:extLst>
          </p:cNvPr>
          <p:cNvSpPr txBox="1"/>
          <p:nvPr/>
        </p:nvSpPr>
        <p:spPr>
          <a:xfrm>
            <a:off x="3280277" y="1268709"/>
            <a:ext cx="2749471" cy="400110"/>
          </a:xfrm>
          <a:prstGeom prst="rect">
            <a:avLst/>
          </a:prstGeom>
          <a:noFill/>
        </p:spPr>
        <p:txBody>
          <a:bodyPr wrap="none" rtlCol="0">
            <a:spAutoFit/>
          </a:bodyPr>
          <a:lstStyle/>
          <a:p>
            <a:pPr algn="ctr"/>
            <a:r>
              <a:rPr kumimoji="1" lang="ja-JP" altLang="en-US" sz="2000" b="1">
                <a:solidFill>
                  <a:srgbClr val="7030A0"/>
                </a:solidFill>
                <a:latin typeface="Meiryo" panose="020B0604030504040204" pitchFamily="34" charset="-128"/>
                <a:ea typeface="Meiryo" panose="020B0604030504040204" pitchFamily="34" charset="-128"/>
              </a:rPr>
              <a:t>現実世界を最適化する</a:t>
            </a:r>
          </a:p>
        </p:txBody>
      </p:sp>
      <p:grpSp>
        <p:nvGrpSpPr>
          <p:cNvPr id="15" name="グループ化 14">
            <a:extLst>
              <a:ext uri="{FF2B5EF4-FFF2-40B4-BE49-F238E27FC236}">
                <a16:creationId xmlns:a16="http://schemas.microsoft.com/office/drawing/2014/main" id="{26B1BE26-4287-141D-3B94-131AAC8E6929}"/>
              </a:ext>
            </a:extLst>
          </p:cNvPr>
          <p:cNvGrpSpPr/>
          <p:nvPr/>
        </p:nvGrpSpPr>
        <p:grpSpPr>
          <a:xfrm>
            <a:off x="240391" y="4440397"/>
            <a:ext cx="1558159" cy="695194"/>
            <a:chOff x="4655012" y="1929708"/>
            <a:chExt cx="1558159" cy="695194"/>
          </a:xfrm>
        </p:grpSpPr>
        <p:sp>
          <p:nvSpPr>
            <p:cNvPr id="16" name="四角形吹き出し 15">
              <a:extLst>
                <a:ext uri="{FF2B5EF4-FFF2-40B4-BE49-F238E27FC236}">
                  <a16:creationId xmlns:a16="http://schemas.microsoft.com/office/drawing/2014/main" id="{2EACDA98-7ED1-3A75-F8D6-BB59EB5DBF37}"/>
                </a:ext>
              </a:extLst>
            </p:cNvPr>
            <p:cNvSpPr/>
            <p:nvPr/>
          </p:nvSpPr>
          <p:spPr>
            <a:xfrm>
              <a:off x="4655012" y="1929708"/>
              <a:ext cx="1558159" cy="695194"/>
            </a:xfrm>
            <a:prstGeom prst="wedgeRectCallout">
              <a:avLst>
                <a:gd name="adj1" fmla="val 34307"/>
                <a:gd name="adj2" fmla="val -78742"/>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B163E10D-F158-3395-F0AB-B800B5F10CE1}"/>
                </a:ext>
              </a:extLst>
            </p:cNvPr>
            <p:cNvSpPr txBox="1"/>
            <p:nvPr/>
          </p:nvSpPr>
          <p:spPr>
            <a:xfrm>
              <a:off x="4828799" y="1986521"/>
              <a:ext cx="1210588"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効率的な</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社会の実現</a:t>
              </a:r>
            </a:p>
          </p:txBody>
        </p:sp>
      </p:grpSp>
    </p:spTree>
    <p:extLst>
      <p:ext uri="{BB962C8B-B14F-4D97-AF65-F5344CB8AC3E}">
        <p14:creationId xmlns:p14="http://schemas.microsoft.com/office/powerpoint/2010/main" val="383374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Effect transition="in" filter="fade">
                                      <p:cBhvr>
                                        <p:cTn id="28" dur="500"/>
                                        <p:tgtEl>
                                          <p:spTgt spid="32"/>
                                        </p:tgtEl>
                                      </p:cBhvr>
                                    </p:animEffect>
                                  </p:childTnLst>
                                </p:cTn>
                              </p:par>
                            </p:childTnLst>
                          </p:cTn>
                        </p:par>
                        <p:par>
                          <p:cTn id="29" fill="hold">
                            <p:stCondLst>
                              <p:cond delay="1500"/>
                            </p:stCondLst>
                            <p:childTnLst>
                              <p:par>
                                <p:cTn id="30" presetID="22" presetClass="entr" presetSubtype="2"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righ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P spid="13"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a:t>デジタルツイン：現実世界の最適化</a:t>
            </a:r>
            <a:endParaRPr kumimoji="1" lang="ja-JP" altLang="en-US" dirty="0"/>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a:solidFill>
                  <a:srgbClr val="0000FF"/>
                </a:solidFill>
              </a:rPr>
              <a:t>電脳世界</a:t>
            </a:r>
            <a:endParaRPr lang="en-US" altLang="ja-JP" sz="2000" dirty="0">
              <a:solidFill>
                <a:srgbClr val="0000FF"/>
              </a:solidFill>
            </a:endParaRPr>
          </a:p>
          <a:p>
            <a:pPr algn="ctr"/>
            <a:r>
              <a:rPr lang="ja-JP" altLang="en-US" sz="1200" dirty="0">
                <a:solidFill>
                  <a:srgbClr val="0000FF"/>
                </a:solidFill>
              </a:rPr>
              <a:t>（</a:t>
            </a:r>
            <a:r>
              <a:rPr lang="en-US" altLang="ja-JP" sz="1200" dirty="0">
                <a:solidFill>
                  <a:srgbClr val="0000FF"/>
                </a:solidFill>
              </a:rPr>
              <a:t>Cyber World</a:t>
            </a:r>
            <a:r>
              <a:rPr lang="ja-JP" altLang="en-US" sz="1200" dirty="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a:solidFill>
                  <a:srgbClr val="008000"/>
                </a:solidFill>
              </a:rPr>
              <a:t>現実世界</a:t>
            </a:r>
            <a:endParaRPr kumimoji="1" lang="en-US" altLang="ja-JP" sz="2000" dirty="0">
              <a:solidFill>
                <a:srgbClr val="008000"/>
              </a:solidFill>
            </a:endParaRPr>
          </a:p>
          <a:p>
            <a:pPr algn="ctr"/>
            <a:r>
              <a:rPr kumimoji="1" lang="ja-JP" altLang="en-US" sz="1200" dirty="0">
                <a:solidFill>
                  <a:srgbClr val="008000"/>
                </a:solidFill>
              </a:rPr>
              <a:t>（</a:t>
            </a:r>
            <a:r>
              <a:rPr kumimoji="1" lang="en-US" altLang="ja-JP" sz="1200" dirty="0">
                <a:solidFill>
                  <a:srgbClr val="008000"/>
                </a:solidFill>
              </a:rPr>
              <a:t>Physical World</a:t>
            </a:r>
            <a:r>
              <a:rPr kumimoji="1" lang="ja-JP" altLang="en-US" sz="1200" dirty="0">
                <a:solidFill>
                  <a:srgbClr val="008000"/>
                </a:solidFill>
              </a:rPr>
              <a:t>）</a:t>
            </a:r>
          </a:p>
        </p:txBody>
      </p:sp>
      <p:sp>
        <p:nvSpPr>
          <p:cNvPr id="54" name="テキスト ボックス 53"/>
          <p:cNvSpPr txBox="1"/>
          <p:nvPr/>
        </p:nvSpPr>
        <p:spPr>
          <a:xfrm>
            <a:off x="411504" y="3497707"/>
            <a:ext cx="2488245" cy="400110"/>
          </a:xfrm>
          <a:prstGeom prst="rect">
            <a:avLst/>
          </a:prstGeom>
          <a:noFill/>
        </p:spPr>
        <p:txBody>
          <a:bodyPr wrap="none" rtlCol="0">
            <a:spAutoFit/>
          </a:bodyPr>
          <a:lstStyle/>
          <a:p>
            <a:pPr algn="r"/>
            <a:r>
              <a:rPr kumimoji="1" lang="en-US" altLang="ja-JP" sz="2000" dirty="0">
                <a:solidFill>
                  <a:schemeClr val="bg1"/>
                </a:solidFill>
              </a:rPr>
              <a:t>Cyber-Physical System</a:t>
            </a:r>
            <a:endParaRPr kumimoji="1" lang="ja-JP" altLang="en-US" sz="2000" dirty="0">
              <a:solidFill>
                <a:schemeClr val="bg1"/>
              </a:solidFill>
            </a:endParaRPr>
          </a:p>
        </p:txBody>
      </p:sp>
      <p:sp>
        <p:nvSpPr>
          <p:cNvPr id="69" name="角丸四角形 68"/>
          <p:cNvSpPr/>
          <p:nvPr/>
        </p:nvSpPr>
        <p:spPr bwMode="auto">
          <a:xfrm>
            <a:off x="4935789"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スマートフォン</a:t>
            </a:r>
          </a:p>
        </p:txBody>
      </p:sp>
      <p:sp>
        <p:nvSpPr>
          <p:cNvPr id="70" name="角丸四角形 69"/>
          <p:cNvSpPr/>
          <p:nvPr/>
        </p:nvSpPr>
        <p:spPr bwMode="auto">
          <a:xfrm>
            <a:off x="2699792"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自動車</a:t>
            </a:r>
          </a:p>
        </p:txBody>
      </p:sp>
      <p:sp>
        <p:nvSpPr>
          <p:cNvPr id="71" name="角丸四角形 70"/>
          <p:cNvSpPr/>
          <p:nvPr/>
        </p:nvSpPr>
        <p:spPr bwMode="auto">
          <a:xfrm>
            <a:off x="6051913"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ウェアラブル</a:t>
            </a:r>
          </a:p>
        </p:txBody>
      </p:sp>
      <p:sp>
        <p:nvSpPr>
          <p:cNvPr id="72" name="角丸四角形 71"/>
          <p:cNvSpPr/>
          <p:nvPr/>
        </p:nvSpPr>
        <p:spPr bwMode="auto">
          <a:xfrm>
            <a:off x="7204041"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家電</a:t>
            </a:r>
          </a:p>
        </p:txBody>
      </p:sp>
      <p:sp>
        <p:nvSpPr>
          <p:cNvPr id="73" name="角丸四角形 72"/>
          <p:cNvSpPr/>
          <p:nvPr/>
        </p:nvSpPr>
        <p:spPr bwMode="auto">
          <a:xfrm>
            <a:off x="3851920"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スマートメーター</a:t>
            </a:r>
          </a:p>
        </p:txBody>
      </p:sp>
      <p:grpSp>
        <p:nvGrpSpPr>
          <p:cNvPr id="77" name="図形グループ 76"/>
          <p:cNvGrpSpPr/>
          <p:nvPr/>
        </p:nvGrpSpPr>
        <p:grpSpPr>
          <a:xfrm>
            <a:off x="6166430" y="4554217"/>
            <a:ext cx="161020" cy="300733"/>
            <a:chOff x="5118100" y="4941610"/>
            <a:chExt cx="190500" cy="405090"/>
          </a:xfrm>
        </p:grpSpPr>
        <p:sp>
          <p:nvSpPr>
            <p:cNvPr id="101" name="正方形/長方形 10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7" name="図形グループ 116"/>
          <p:cNvGrpSpPr/>
          <p:nvPr/>
        </p:nvGrpSpPr>
        <p:grpSpPr>
          <a:xfrm>
            <a:off x="6432141" y="4635606"/>
            <a:ext cx="441102" cy="177800"/>
            <a:chOff x="4715098" y="3962400"/>
            <a:chExt cx="441102" cy="177800"/>
          </a:xfrm>
        </p:grpSpPr>
        <p:sp>
          <p:nvSpPr>
            <p:cNvPr id="118" name="角丸四角形 117"/>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角丸四角形 119"/>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1" name="図形グループ 120"/>
          <p:cNvGrpSpPr/>
          <p:nvPr/>
        </p:nvGrpSpPr>
        <p:grpSpPr>
          <a:xfrm>
            <a:off x="5022469" y="4340993"/>
            <a:ext cx="679541" cy="593816"/>
            <a:chOff x="-62676" y="3965594"/>
            <a:chExt cx="679541" cy="593816"/>
          </a:xfrm>
        </p:grpSpPr>
        <p:sp>
          <p:nvSpPr>
            <p:cNvPr id="122" name="角丸四角形 12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3" name="図 1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24" name="図形グループ 123"/>
          <p:cNvGrpSpPr/>
          <p:nvPr/>
        </p:nvGrpSpPr>
        <p:grpSpPr>
          <a:xfrm>
            <a:off x="5509487" y="4460010"/>
            <a:ext cx="341289" cy="550466"/>
            <a:chOff x="1140657" y="4229811"/>
            <a:chExt cx="341289" cy="550466"/>
          </a:xfrm>
        </p:grpSpPr>
        <p:sp>
          <p:nvSpPr>
            <p:cNvPr id="125" name="角丸四角形 12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6" name="図 12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pic>
        <p:nvPicPr>
          <p:cNvPr id="127" name="図 126" descr="imgres.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69642" y="4406852"/>
            <a:ext cx="792088" cy="543647"/>
          </a:xfrm>
          <a:prstGeom prst="rect">
            <a:avLst/>
          </a:prstGeom>
        </p:spPr>
      </p:pic>
      <p:grpSp>
        <p:nvGrpSpPr>
          <p:cNvPr id="128" name="図形グループ 127"/>
          <p:cNvGrpSpPr/>
          <p:nvPr/>
        </p:nvGrpSpPr>
        <p:grpSpPr>
          <a:xfrm>
            <a:off x="4108636" y="4406852"/>
            <a:ext cx="499492" cy="545661"/>
            <a:chOff x="4000500" y="1182650"/>
            <a:chExt cx="499492" cy="545661"/>
          </a:xfrm>
        </p:grpSpPr>
        <p:sp>
          <p:nvSpPr>
            <p:cNvPr id="129" name="角丸四角形 12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131" name="テキスト ボックス 130"/>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grpSp>
        <p:nvGrpSpPr>
          <p:cNvPr id="132" name="図形グループ 131"/>
          <p:cNvGrpSpPr/>
          <p:nvPr/>
        </p:nvGrpSpPr>
        <p:grpSpPr>
          <a:xfrm>
            <a:off x="7204041" y="4406852"/>
            <a:ext cx="499492" cy="545661"/>
            <a:chOff x="6373788" y="4940591"/>
            <a:chExt cx="499492" cy="545661"/>
          </a:xfrm>
        </p:grpSpPr>
        <p:sp>
          <p:nvSpPr>
            <p:cNvPr id="133" name="角丸四角形 13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7635841" y="4470352"/>
            <a:ext cx="499492" cy="445407"/>
            <a:chOff x="6805588" y="5004091"/>
            <a:chExt cx="499492" cy="445407"/>
          </a:xfrm>
        </p:grpSpPr>
        <p:sp>
          <p:nvSpPr>
            <p:cNvPr id="137" name="台形 136"/>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0" name="角丸四角形 139"/>
          <p:cNvSpPr/>
          <p:nvPr/>
        </p:nvSpPr>
        <p:spPr bwMode="auto">
          <a:xfrm>
            <a:off x="2699792" y="5355545"/>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a:ln>
                  <a:noFill/>
                </a:ln>
                <a:solidFill>
                  <a:srgbClr val="FFFFFF"/>
                </a:solidFill>
                <a:effectLst/>
                <a:latin typeface="+mn-lt"/>
                <a:ea typeface="+mn-ea"/>
              </a:rPr>
              <a:t>　　　　　　　　　　　　　　　　　　　　　　　　　　　　　　　　　　　　　　　　　　　　　　　　　　　　　　　様々</a:t>
            </a:r>
            <a:r>
              <a:rPr kumimoji="0" lang="ja-JP" altLang="en-US" sz="800" b="0" i="0" u="none" strike="noStrike" cap="none" normalizeH="0" dirty="0">
                <a:ln>
                  <a:noFill/>
                </a:ln>
                <a:solidFill>
                  <a:srgbClr val="FFFFFF"/>
                </a:solidFill>
                <a:effectLst/>
                <a:latin typeface="+mn-lt"/>
                <a:ea typeface="+mn-ea"/>
              </a:rPr>
              <a:t>なアクティビティ</a:t>
            </a:r>
          </a:p>
        </p:txBody>
      </p:sp>
      <p:grpSp>
        <p:nvGrpSpPr>
          <p:cNvPr id="141" name="図形グループ 140"/>
          <p:cNvGrpSpPr/>
          <p:nvPr/>
        </p:nvGrpSpPr>
        <p:grpSpPr>
          <a:xfrm>
            <a:off x="3878604" y="5692641"/>
            <a:ext cx="228599" cy="443927"/>
            <a:chOff x="1946324" y="4125162"/>
            <a:chExt cx="969964" cy="2007872"/>
          </a:xfrm>
        </p:grpSpPr>
        <p:sp>
          <p:nvSpPr>
            <p:cNvPr id="142" name="円/楕円 1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a:off x="4389262" y="5692641"/>
            <a:ext cx="228599" cy="443927"/>
            <a:chOff x="1946324" y="4125162"/>
            <a:chExt cx="969964" cy="2007872"/>
          </a:xfrm>
        </p:grpSpPr>
        <p:sp>
          <p:nvSpPr>
            <p:cNvPr id="145" name="円/楕円 1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フローチャート: 論理積ゲート 1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a:off x="4160663" y="5622791"/>
            <a:ext cx="228599" cy="443927"/>
            <a:chOff x="1946324" y="4125162"/>
            <a:chExt cx="969964" cy="2007872"/>
          </a:xfrm>
        </p:grpSpPr>
        <p:sp>
          <p:nvSpPr>
            <p:cNvPr id="148" name="円/楕円 1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フローチャート: 論理積ゲート 1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図形グループ 149"/>
          <p:cNvGrpSpPr/>
          <p:nvPr/>
        </p:nvGrpSpPr>
        <p:grpSpPr>
          <a:xfrm>
            <a:off x="4634288" y="5622791"/>
            <a:ext cx="228599" cy="443927"/>
            <a:chOff x="1946324" y="4125162"/>
            <a:chExt cx="969964" cy="2007872"/>
          </a:xfrm>
        </p:grpSpPr>
        <p:sp>
          <p:nvSpPr>
            <p:cNvPr id="151" name="円/楕円 15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ローチャート: 論理積ゲート 15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3" name="図形グループ 152"/>
          <p:cNvGrpSpPr/>
          <p:nvPr/>
        </p:nvGrpSpPr>
        <p:grpSpPr>
          <a:xfrm>
            <a:off x="2834578" y="5692641"/>
            <a:ext cx="228599" cy="443927"/>
            <a:chOff x="1946324" y="4125162"/>
            <a:chExt cx="969964" cy="2007872"/>
          </a:xfrm>
        </p:grpSpPr>
        <p:sp>
          <p:nvSpPr>
            <p:cNvPr id="154" name="円/楕円 15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フローチャート: 論理積ゲート 15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6" name="図形グループ 155"/>
          <p:cNvGrpSpPr/>
          <p:nvPr/>
        </p:nvGrpSpPr>
        <p:grpSpPr>
          <a:xfrm>
            <a:off x="3345236" y="5692641"/>
            <a:ext cx="228599" cy="443927"/>
            <a:chOff x="1946324" y="4125162"/>
            <a:chExt cx="969964" cy="2007872"/>
          </a:xfrm>
        </p:grpSpPr>
        <p:sp>
          <p:nvSpPr>
            <p:cNvPr id="157" name="円/楕円 1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フローチャート: 論理積ゲート 1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9" name="図形グループ 158"/>
          <p:cNvGrpSpPr/>
          <p:nvPr/>
        </p:nvGrpSpPr>
        <p:grpSpPr>
          <a:xfrm>
            <a:off x="3116637" y="5622791"/>
            <a:ext cx="228599" cy="443927"/>
            <a:chOff x="1946324" y="4125162"/>
            <a:chExt cx="969964" cy="2007872"/>
          </a:xfrm>
        </p:grpSpPr>
        <p:sp>
          <p:nvSpPr>
            <p:cNvPr id="160" name="円/楕円 15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ローチャート: 論理積ゲート 16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2" name="図形グループ 161"/>
          <p:cNvGrpSpPr/>
          <p:nvPr/>
        </p:nvGrpSpPr>
        <p:grpSpPr>
          <a:xfrm>
            <a:off x="3590262" y="5622791"/>
            <a:ext cx="228599" cy="443927"/>
            <a:chOff x="1946324" y="4125162"/>
            <a:chExt cx="969964" cy="2007872"/>
          </a:xfrm>
        </p:grpSpPr>
        <p:sp>
          <p:nvSpPr>
            <p:cNvPr id="163" name="円/楕円 1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ローチャート: 論理積ゲート 1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5" name="図形グループ 164"/>
          <p:cNvGrpSpPr/>
          <p:nvPr/>
        </p:nvGrpSpPr>
        <p:grpSpPr>
          <a:xfrm>
            <a:off x="5950465" y="5697994"/>
            <a:ext cx="228599" cy="443927"/>
            <a:chOff x="1946324" y="4125162"/>
            <a:chExt cx="969964" cy="2007872"/>
          </a:xfrm>
        </p:grpSpPr>
        <p:sp>
          <p:nvSpPr>
            <p:cNvPr id="166" name="円/楕円 1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フローチャート: 論理積ゲート 1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a:off x="6461123" y="5697994"/>
            <a:ext cx="228599" cy="443927"/>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1" name="図形グループ 170"/>
          <p:cNvGrpSpPr/>
          <p:nvPr/>
        </p:nvGrpSpPr>
        <p:grpSpPr>
          <a:xfrm>
            <a:off x="6232524" y="5628144"/>
            <a:ext cx="228599" cy="443927"/>
            <a:chOff x="1946324" y="4125162"/>
            <a:chExt cx="969964" cy="2007872"/>
          </a:xfrm>
        </p:grpSpPr>
        <p:sp>
          <p:nvSpPr>
            <p:cNvPr id="172" name="円/楕円 1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図形グループ 173"/>
          <p:cNvGrpSpPr/>
          <p:nvPr/>
        </p:nvGrpSpPr>
        <p:grpSpPr>
          <a:xfrm>
            <a:off x="6706149" y="5628144"/>
            <a:ext cx="228599" cy="443927"/>
            <a:chOff x="1946324" y="4125162"/>
            <a:chExt cx="969964" cy="2007872"/>
          </a:xfrm>
        </p:grpSpPr>
        <p:sp>
          <p:nvSpPr>
            <p:cNvPr id="175" name="円/楕円 1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フローチャート: 論理積ゲート 1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7" name="図形グループ 176"/>
          <p:cNvGrpSpPr/>
          <p:nvPr/>
        </p:nvGrpSpPr>
        <p:grpSpPr>
          <a:xfrm>
            <a:off x="4918483" y="5691773"/>
            <a:ext cx="228599" cy="443927"/>
            <a:chOff x="1946324" y="4125162"/>
            <a:chExt cx="969964" cy="2007872"/>
          </a:xfrm>
        </p:grpSpPr>
        <p:sp>
          <p:nvSpPr>
            <p:cNvPr id="178" name="円/楕円 17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0" name="図形グループ 179"/>
          <p:cNvGrpSpPr/>
          <p:nvPr/>
        </p:nvGrpSpPr>
        <p:grpSpPr>
          <a:xfrm>
            <a:off x="5429141" y="5691773"/>
            <a:ext cx="228599" cy="443927"/>
            <a:chOff x="1946324" y="4125162"/>
            <a:chExt cx="969964" cy="2007872"/>
          </a:xfrm>
        </p:grpSpPr>
        <p:sp>
          <p:nvSpPr>
            <p:cNvPr id="181" name="円/楕円 1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フローチャート: 論理積ゲート 1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3" name="図形グループ 182"/>
          <p:cNvGrpSpPr/>
          <p:nvPr/>
        </p:nvGrpSpPr>
        <p:grpSpPr>
          <a:xfrm>
            <a:off x="5200542" y="5621923"/>
            <a:ext cx="228599" cy="443927"/>
            <a:chOff x="1946324" y="4125162"/>
            <a:chExt cx="969964" cy="2007872"/>
          </a:xfrm>
        </p:grpSpPr>
        <p:sp>
          <p:nvSpPr>
            <p:cNvPr id="184" name="円/楕円 1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185"/>
          <p:cNvGrpSpPr/>
          <p:nvPr/>
        </p:nvGrpSpPr>
        <p:grpSpPr>
          <a:xfrm>
            <a:off x="5674167" y="5621923"/>
            <a:ext cx="228599" cy="443927"/>
            <a:chOff x="1946324" y="4125162"/>
            <a:chExt cx="969964" cy="2007872"/>
          </a:xfrm>
        </p:grpSpPr>
        <p:sp>
          <p:nvSpPr>
            <p:cNvPr id="187" name="円/楕円 1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フローチャート: 論理積ゲート 1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9" name="図形グループ 188"/>
          <p:cNvGrpSpPr/>
          <p:nvPr/>
        </p:nvGrpSpPr>
        <p:grpSpPr>
          <a:xfrm>
            <a:off x="6971072" y="5705868"/>
            <a:ext cx="228599" cy="443927"/>
            <a:chOff x="1946324" y="4125162"/>
            <a:chExt cx="969964" cy="2007872"/>
          </a:xfrm>
        </p:grpSpPr>
        <p:sp>
          <p:nvSpPr>
            <p:cNvPr id="190" name="円/楕円 1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フローチャート: 論理積ゲート 1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2" name="図形グループ 191"/>
          <p:cNvGrpSpPr/>
          <p:nvPr/>
        </p:nvGrpSpPr>
        <p:grpSpPr>
          <a:xfrm>
            <a:off x="7481730" y="5705868"/>
            <a:ext cx="228599" cy="443927"/>
            <a:chOff x="1946324" y="4125162"/>
            <a:chExt cx="969964" cy="2007872"/>
          </a:xfrm>
        </p:grpSpPr>
        <p:sp>
          <p:nvSpPr>
            <p:cNvPr id="193" name="円/楕円 19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フローチャート: 論理積ゲート 19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5" name="図形グループ 194"/>
          <p:cNvGrpSpPr/>
          <p:nvPr/>
        </p:nvGrpSpPr>
        <p:grpSpPr>
          <a:xfrm>
            <a:off x="7253131" y="5636018"/>
            <a:ext cx="228599" cy="443927"/>
            <a:chOff x="1946324" y="4125162"/>
            <a:chExt cx="969964" cy="2007872"/>
          </a:xfrm>
        </p:grpSpPr>
        <p:sp>
          <p:nvSpPr>
            <p:cNvPr id="196" name="円/楕円 19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フローチャート: 論理積ゲート 19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8" name="図形グループ 197"/>
          <p:cNvGrpSpPr/>
          <p:nvPr/>
        </p:nvGrpSpPr>
        <p:grpSpPr>
          <a:xfrm>
            <a:off x="7726756" y="5636018"/>
            <a:ext cx="228599" cy="443927"/>
            <a:chOff x="1946324" y="4125162"/>
            <a:chExt cx="969964" cy="2007872"/>
          </a:xfrm>
        </p:grpSpPr>
        <p:sp>
          <p:nvSpPr>
            <p:cNvPr id="199" name="円/楕円 19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フローチャート: 論理積ゲート 19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グループ化 6">
            <a:extLst>
              <a:ext uri="{FF2B5EF4-FFF2-40B4-BE49-F238E27FC236}">
                <a16:creationId xmlns:a16="http://schemas.microsoft.com/office/drawing/2014/main" id="{BDBC10FD-5124-C544-95CF-5D4E562551DF}"/>
              </a:ext>
            </a:extLst>
          </p:cNvPr>
          <p:cNvGrpSpPr/>
          <p:nvPr/>
        </p:nvGrpSpPr>
        <p:grpSpPr>
          <a:xfrm>
            <a:off x="2118123" y="986680"/>
            <a:ext cx="6388642" cy="3218656"/>
            <a:chOff x="2118123" y="986680"/>
            <a:chExt cx="6388642" cy="3218656"/>
          </a:xfrm>
        </p:grpSpPr>
        <p:pic>
          <p:nvPicPr>
            <p:cNvPr id="8" name="図 7"/>
            <p:cNvPicPr>
              <a:picLocks noChangeAspect="1"/>
            </p:cNvPicPr>
            <p:nvPr/>
          </p:nvPicPr>
          <p:blipFill>
            <a:blip r:embed="rId6">
              <a:biLevel thresh="50000"/>
              <a:alphaModFix amt="15000"/>
            </a:blip>
            <a:stretch>
              <a:fillRect/>
            </a:stretch>
          </p:blipFill>
          <p:spPr>
            <a:xfrm>
              <a:off x="2118123" y="986680"/>
              <a:ext cx="6388642" cy="2225587"/>
            </a:xfrm>
            <a:prstGeom prst="rect">
              <a:avLst/>
            </a:prstGeom>
          </p:spPr>
        </p:pic>
        <p:sp>
          <p:nvSpPr>
            <p:cNvPr id="201" name="角丸四角形 200"/>
            <p:cNvSpPr/>
            <p:nvPr/>
          </p:nvSpPr>
          <p:spPr bwMode="auto">
            <a:xfrm>
              <a:off x="4935789"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スマートフォン</a:t>
              </a:r>
            </a:p>
          </p:txBody>
        </p:sp>
        <p:sp>
          <p:nvSpPr>
            <p:cNvPr id="202" name="角丸四角形 201"/>
            <p:cNvSpPr/>
            <p:nvPr/>
          </p:nvSpPr>
          <p:spPr bwMode="auto">
            <a:xfrm>
              <a:off x="2699792"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自動車</a:t>
              </a:r>
            </a:p>
          </p:txBody>
        </p:sp>
        <p:sp>
          <p:nvSpPr>
            <p:cNvPr id="203" name="角丸四角形 202"/>
            <p:cNvSpPr/>
            <p:nvPr/>
          </p:nvSpPr>
          <p:spPr bwMode="auto">
            <a:xfrm>
              <a:off x="6051913"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ウェアラブル</a:t>
              </a:r>
            </a:p>
          </p:txBody>
        </p:sp>
        <p:sp>
          <p:nvSpPr>
            <p:cNvPr id="204" name="角丸四角形 203"/>
            <p:cNvSpPr/>
            <p:nvPr/>
          </p:nvSpPr>
          <p:spPr bwMode="auto">
            <a:xfrm>
              <a:off x="7204041"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家電</a:t>
              </a:r>
            </a:p>
          </p:txBody>
        </p:sp>
        <p:sp>
          <p:nvSpPr>
            <p:cNvPr id="205" name="角丸四角形 204"/>
            <p:cNvSpPr/>
            <p:nvPr/>
          </p:nvSpPr>
          <p:spPr bwMode="auto">
            <a:xfrm>
              <a:off x="3851920"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スマートメーター</a:t>
              </a:r>
            </a:p>
          </p:txBody>
        </p:sp>
        <p:grpSp>
          <p:nvGrpSpPr>
            <p:cNvPr id="206" name="図形グループ 205"/>
            <p:cNvGrpSpPr/>
            <p:nvPr/>
          </p:nvGrpSpPr>
          <p:grpSpPr>
            <a:xfrm>
              <a:off x="6166430" y="1519284"/>
              <a:ext cx="161020" cy="300733"/>
              <a:chOff x="5118100" y="4941610"/>
              <a:chExt cx="190500" cy="405090"/>
            </a:xfrm>
          </p:grpSpPr>
          <p:sp>
            <p:nvSpPr>
              <p:cNvPr id="207" name="正方形/長方形 206"/>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角丸四角形 208"/>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0" name="図形グループ 209"/>
            <p:cNvGrpSpPr/>
            <p:nvPr/>
          </p:nvGrpSpPr>
          <p:grpSpPr>
            <a:xfrm>
              <a:off x="6432141" y="1600673"/>
              <a:ext cx="441102" cy="177800"/>
              <a:chOff x="4715098" y="3962400"/>
              <a:chExt cx="441102" cy="177800"/>
            </a:xfrm>
          </p:grpSpPr>
          <p:sp>
            <p:nvSpPr>
              <p:cNvPr id="211" name="角丸四角形 210"/>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角丸四角形 211"/>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角丸四角形 212"/>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4" name="図形グループ 213"/>
            <p:cNvGrpSpPr/>
            <p:nvPr/>
          </p:nvGrpSpPr>
          <p:grpSpPr>
            <a:xfrm>
              <a:off x="5022469" y="1306060"/>
              <a:ext cx="679541" cy="593816"/>
              <a:chOff x="-62676" y="3965594"/>
              <a:chExt cx="679541" cy="593816"/>
            </a:xfrm>
          </p:grpSpPr>
          <p:sp>
            <p:nvSpPr>
              <p:cNvPr id="215" name="角丸四角形 214"/>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6" name="図 21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217" name="図形グループ 216"/>
            <p:cNvGrpSpPr/>
            <p:nvPr/>
          </p:nvGrpSpPr>
          <p:grpSpPr>
            <a:xfrm>
              <a:off x="5509487" y="1425077"/>
              <a:ext cx="341289" cy="550466"/>
              <a:chOff x="1140657" y="4229811"/>
              <a:chExt cx="341289" cy="550466"/>
            </a:xfrm>
          </p:grpSpPr>
          <p:sp>
            <p:nvSpPr>
              <p:cNvPr id="218" name="角丸四角形 21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9" name="図 21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pic>
          <p:nvPicPr>
            <p:cNvPr id="220" name="図 219" descr="imgres.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69642" y="1371919"/>
              <a:ext cx="792088" cy="543647"/>
            </a:xfrm>
            <a:prstGeom prst="rect">
              <a:avLst/>
            </a:prstGeom>
          </p:spPr>
        </p:pic>
        <p:grpSp>
          <p:nvGrpSpPr>
            <p:cNvPr id="221" name="図形グループ 220"/>
            <p:cNvGrpSpPr/>
            <p:nvPr/>
          </p:nvGrpSpPr>
          <p:grpSpPr>
            <a:xfrm>
              <a:off x="4108636" y="1371919"/>
              <a:ext cx="499492" cy="545661"/>
              <a:chOff x="4000500" y="1182650"/>
              <a:chExt cx="499492" cy="545661"/>
            </a:xfrm>
          </p:grpSpPr>
          <p:sp>
            <p:nvSpPr>
              <p:cNvPr id="222" name="角丸四角形 221"/>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正方形/長方形 222"/>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224" name="テキスト ボックス 223"/>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grpSp>
          <p:nvGrpSpPr>
            <p:cNvPr id="225" name="図形グループ 224"/>
            <p:cNvGrpSpPr/>
            <p:nvPr/>
          </p:nvGrpSpPr>
          <p:grpSpPr>
            <a:xfrm>
              <a:off x="7204041" y="1371919"/>
              <a:ext cx="499492" cy="545661"/>
              <a:chOff x="6373788" y="4940591"/>
              <a:chExt cx="499492" cy="545661"/>
            </a:xfrm>
          </p:grpSpPr>
          <p:sp>
            <p:nvSpPr>
              <p:cNvPr id="226" name="角丸四角形 225"/>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角丸四角形 227"/>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9" name="図形グループ 228"/>
            <p:cNvGrpSpPr/>
            <p:nvPr/>
          </p:nvGrpSpPr>
          <p:grpSpPr>
            <a:xfrm>
              <a:off x="7635841" y="1435419"/>
              <a:ext cx="499492" cy="445407"/>
              <a:chOff x="6805588" y="5004091"/>
              <a:chExt cx="499492" cy="445407"/>
            </a:xfrm>
          </p:grpSpPr>
          <p:sp>
            <p:nvSpPr>
              <p:cNvPr id="230" name="台形 229"/>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角丸四角形 230"/>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角丸四角形 231"/>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3" name="角丸四角形 232"/>
            <p:cNvSpPr/>
            <p:nvPr/>
          </p:nvSpPr>
          <p:spPr bwMode="auto">
            <a:xfrm>
              <a:off x="2699792" y="2320612"/>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a:ln>
                    <a:noFill/>
                  </a:ln>
                  <a:solidFill>
                    <a:srgbClr val="FFFFFF"/>
                  </a:solidFill>
                  <a:effectLst/>
                  <a:latin typeface="+mn-lt"/>
                  <a:ea typeface="+mn-ea"/>
                </a:rPr>
                <a:t>　　　　　　　　　　　　　　　　　　　　　　　　　　　　　　　　　　　　　　　　　　　　　　　　　　　　　　　　様々</a:t>
              </a:r>
              <a:r>
                <a:rPr kumimoji="0" lang="ja-JP" altLang="en-US" sz="800" b="0" i="0" u="none" strike="noStrike" cap="none" normalizeH="0" dirty="0">
                  <a:ln>
                    <a:noFill/>
                  </a:ln>
                  <a:solidFill>
                    <a:srgbClr val="FFFFFF"/>
                  </a:solidFill>
                  <a:effectLst/>
                  <a:latin typeface="+mn-lt"/>
                  <a:ea typeface="+mn-ea"/>
                </a:rPr>
                <a:t>なアクティビティ</a:t>
              </a:r>
            </a:p>
          </p:txBody>
        </p:sp>
        <p:grpSp>
          <p:nvGrpSpPr>
            <p:cNvPr id="234" name="図形グループ 233"/>
            <p:cNvGrpSpPr/>
            <p:nvPr/>
          </p:nvGrpSpPr>
          <p:grpSpPr>
            <a:xfrm>
              <a:off x="3878604" y="2657708"/>
              <a:ext cx="228599" cy="443927"/>
              <a:chOff x="1946324" y="4125162"/>
              <a:chExt cx="969964" cy="2007872"/>
            </a:xfrm>
          </p:grpSpPr>
          <p:sp>
            <p:nvSpPr>
              <p:cNvPr id="235" name="円/楕円 2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フローチャート: 論理積ゲート 2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7" name="図形グループ 236"/>
            <p:cNvGrpSpPr/>
            <p:nvPr/>
          </p:nvGrpSpPr>
          <p:grpSpPr>
            <a:xfrm>
              <a:off x="4389262" y="2657708"/>
              <a:ext cx="228599" cy="443927"/>
              <a:chOff x="1946324" y="4125162"/>
              <a:chExt cx="969964" cy="2007872"/>
            </a:xfrm>
          </p:grpSpPr>
          <p:sp>
            <p:nvSpPr>
              <p:cNvPr id="238" name="円/楕円 2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9" name="フローチャート: 論理積ゲート 2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0" name="図形グループ 239"/>
            <p:cNvGrpSpPr/>
            <p:nvPr/>
          </p:nvGrpSpPr>
          <p:grpSpPr>
            <a:xfrm>
              <a:off x="4160663" y="2587858"/>
              <a:ext cx="228599" cy="443927"/>
              <a:chOff x="1946324" y="4125162"/>
              <a:chExt cx="969964" cy="2007872"/>
            </a:xfrm>
          </p:grpSpPr>
          <p:sp>
            <p:nvSpPr>
              <p:cNvPr id="241" name="円/楕円 2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フローチャート: 論理積ゲート 2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3" name="図形グループ 242"/>
            <p:cNvGrpSpPr/>
            <p:nvPr/>
          </p:nvGrpSpPr>
          <p:grpSpPr>
            <a:xfrm>
              <a:off x="4634288" y="2587858"/>
              <a:ext cx="228599" cy="443927"/>
              <a:chOff x="1946324" y="4125162"/>
              <a:chExt cx="969964" cy="2007872"/>
            </a:xfrm>
          </p:grpSpPr>
          <p:sp>
            <p:nvSpPr>
              <p:cNvPr id="244" name="円/楕円 2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フローチャート: 論理積ゲート 2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6" name="図形グループ 245"/>
            <p:cNvGrpSpPr/>
            <p:nvPr/>
          </p:nvGrpSpPr>
          <p:grpSpPr>
            <a:xfrm>
              <a:off x="2834578" y="2657708"/>
              <a:ext cx="228599" cy="443927"/>
              <a:chOff x="1946324" y="4125162"/>
              <a:chExt cx="969964" cy="2007872"/>
            </a:xfrm>
          </p:grpSpPr>
          <p:sp>
            <p:nvSpPr>
              <p:cNvPr id="247" name="円/楕円 24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フローチャート: 論理積ゲート 2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9" name="図形グループ 248"/>
            <p:cNvGrpSpPr/>
            <p:nvPr/>
          </p:nvGrpSpPr>
          <p:grpSpPr>
            <a:xfrm>
              <a:off x="3345236" y="2657708"/>
              <a:ext cx="228599" cy="443927"/>
              <a:chOff x="1946324" y="4125162"/>
              <a:chExt cx="969964" cy="2007872"/>
            </a:xfrm>
          </p:grpSpPr>
          <p:sp>
            <p:nvSpPr>
              <p:cNvPr id="250" name="円/楕円 2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フローチャート: 論理積ゲート 2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2" name="図形グループ 251"/>
            <p:cNvGrpSpPr/>
            <p:nvPr/>
          </p:nvGrpSpPr>
          <p:grpSpPr>
            <a:xfrm>
              <a:off x="3116637" y="2587858"/>
              <a:ext cx="228599" cy="443927"/>
              <a:chOff x="1946324" y="4125162"/>
              <a:chExt cx="969964" cy="2007872"/>
            </a:xfrm>
          </p:grpSpPr>
          <p:sp>
            <p:nvSpPr>
              <p:cNvPr id="253" name="円/楕円 2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4" name="フローチャート: 論理積ゲート 2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5" name="図形グループ 254"/>
            <p:cNvGrpSpPr/>
            <p:nvPr/>
          </p:nvGrpSpPr>
          <p:grpSpPr>
            <a:xfrm>
              <a:off x="3590262" y="2587858"/>
              <a:ext cx="228599" cy="443927"/>
              <a:chOff x="1946324" y="4125162"/>
              <a:chExt cx="969964" cy="2007872"/>
            </a:xfrm>
          </p:grpSpPr>
          <p:sp>
            <p:nvSpPr>
              <p:cNvPr id="256" name="円/楕円 25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フローチャート: 論理積ゲート 25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8" name="図形グループ 257"/>
            <p:cNvGrpSpPr/>
            <p:nvPr/>
          </p:nvGrpSpPr>
          <p:grpSpPr>
            <a:xfrm>
              <a:off x="5950465" y="2663061"/>
              <a:ext cx="228599" cy="443927"/>
              <a:chOff x="1946324" y="4125162"/>
              <a:chExt cx="969964" cy="2007872"/>
            </a:xfrm>
          </p:grpSpPr>
          <p:sp>
            <p:nvSpPr>
              <p:cNvPr id="259" name="円/楕円 2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フローチャート: 論理積ゲート 2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1" name="図形グループ 260"/>
            <p:cNvGrpSpPr/>
            <p:nvPr/>
          </p:nvGrpSpPr>
          <p:grpSpPr>
            <a:xfrm>
              <a:off x="6461123" y="2663061"/>
              <a:ext cx="228599" cy="443927"/>
              <a:chOff x="1946324" y="4125162"/>
              <a:chExt cx="969964" cy="2007872"/>
            </a:xfrm>
          </p:grpSpPr>
          <p:sp>
            <p:nvSpPr>
              <p:cNvPr id="262" name="円/楕円 2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フローチャート: 論理積ゲート 2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4" name="図形グループ 263"/>
            <p:cNvGrpSpPr/>
            <p:nvPr/>
          </p:nvGrpSpPr>
          <p:grpSpPr>
            <a:xfrm>
              <a:off x="6232524" y="2593211"/>
              <a:ext cx="228599" cy="443927"/>
              <a:chOff x="1946324" y="4125162"/>
              <a:chExt cx="969964" cy="2007872"/>
            </a:xfrm>
          </p:grpSpPr>
          <p:sp>
            <p:nvSpPr>
              <p:cNvPr id="265" name="円/楕円 2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フローチャート: 論理積ゲート 2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7" name="図形グループ 266"/>
            <p:cNvGrpSpPr/>
            <p:nvPr/>
          </p:nvGrpSpPr>
          <p:grpSpPr>
            <a:xfrm>
              <a:off x="6706149" y="2593211"/>
              <a:ext cx="228599" cy="443927"/>
              <a:chOff x="1946324" y="4125162"/>
              <a:chExt cx="969964" cy="2007872"/>
            </a:xfrm>
          </p:grpSpPr>
          <p:sp>
            <p:nvSpPr>
              <p:cNvPr id="268" name="円/楕円 2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フローチャート: 論理積ゲート 2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0" name="図形グループ 269"/>
            <p:cNvGrpSpPr/>
            <p:nvPr/>
          </p:nvGrpSpPr>
          <p:grpSpPr>
            <a:xfrm>
              <a:off x="4918483" y="2656840"/>
              <a:ext cx="228599" cy="443927"/>
              <a:chOff x="1946324" y="4125162"/>
              <a:chExt cx="969964" cy="2007872"/>
            </a:xfrm>
          </p:grpSpPr>
          <p:sp>
            <p:nvSpPr>
              <p:cNvPr id="271" name="円/楕円 2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フローチャート: 論理積ゲート 2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3" name="図形グループ 272"/>
            <p:cNvGrpSpPr/>
            <p:nvPr/>
          </p:nvGrpSpPr>
          <p:grpSpPr>
            <a:xfrm>
              <a:off x="5429141" y="2656840"/>
              <a:ext cx="228599" cy="443927"/>
              <a:chOff x="1946324" y="4125162"/>
              <a:chExt cx="969964" cy="2007872"/>
            </a:xfrm>
          </p:grpSpPr>
          <p:sp>
            <p:nvSpPr>
              <p:cNvPr id="274" name="円/楕円 27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フローチャート: 論理積ゲート 27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6" name="図形グループ 275"/>
            <p:cNvGrpSpPr/>
            <p:nvPr/>
          </p:nvGrpSpPr>
          <p:grpSpPr>
            <a:xfrm>
              <a:off x="5200542" y="2586990"/>
              <a:ext cx="228599" cy="443927"/>
              <a:chOff x="1946324" y="4125162"/>
              <a:chExt cx="969964" cy="2007872"/>
            </a:xfrm>
          </p:grpSpPr>
          <p:sp>
            <p:nvSpPr>
              <p:cNvPr id="277" name="円/楕円 2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フローチャート: 論理積ゲート 2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9" name="図形グループ 278"/>
            <p:cNvGrpSpPr/>
            <p:nvPr/>
          </p:nvGrpSpPr>
          <p:grpSpPr>
            <a:xfrm>
              <a:off x="5674167" y="2586990"/>
              <a:ext cx="228599" cy="443927"/>
              <a:chOff x="1946324" y="4125162"/>
              <a:chExt cx="969964" cy="2007872"/>
            </a:xfrm>
          </p:grpSpPr>
          <p:sp>
            <p:nvSpPr>
              <p:cNvPr id="280" name="円/楕円 27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フローチャート: 論理積ゲート 28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2" name="図形グループ 281"/>
            <p:cNvGrpSpPr/>
            <p:nvPr/>
          </p:nvGrpSpPr>
          <p:grpSpPr>
            <a:xfrm>
              <a:off x="6971072" y="2670935"/>
              <a:ext cx="228599" cy="443927"/>
              <a:chOff x="1946324" y="4125162"/>
              <a:chExt cx="969964" cy="2007872"/>
            </a:xfrm>
          </p:grpSpPr>
          <p:sp>
            <p:nvSpPr>
              <p:cNvPr id="283" name="円/楕円 28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フローチャート: 論理積ゲート 28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5" name="図形グループ 284"/>
            <p:cNvGrpSpPr/>
            <p:nvPr/>
          </p:nvGrpSpPr>
          <p:grpSpPr>
            <a:xfrm>
              <a:off x="7481730" y="2670935"/>
              <a:ext cx="228599" cy="443927"/>
              <a:chOff x="1946324" y="4125162"/>
              <a:chExt cx="969964" cy="2007872"/>
            </a:xfrm>
          </p:grpSpPr>
          <p:sp>
            <p:nvSpPr>
              <p:cNvPr id="286" name="円/楕円 28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フローチャート: 論理積ゲート 28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8" name="図形グループ 287"/>
            <p:cNvGrpSpPr/>
            <p:nvPr/>
          </p:nvGrpSpPr>
          <p:grpSpPr>
            <a:xfrm>
              <a:off x="7253131" y="2601085"/>
              <a:ext cx="228599" cy="443927"/>
              <a:chOff x="1946324" y="4125162"/>
              <a:chExt cx="969964" cy="2007872"/>
            </a:xfrm>
          </p:grpSpPr>
          <p:sp>
            <p:nvSpPr>
              <p:cNvPr id="289" name="円/楕円 2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フローチャート: 論理積ゲート 2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1" name="図形グループ 290"/>
            <p:cNvGrpSpPr/>
            <p:nvPr/>
          </p:nvGrpSpPr>
          <p:grpSpPr>
            <a:xfrm>
              <a:off x="7726756" y="2601085"/>
              <a:ext cx="228599" cy="443927"/>
              <a:chOff x="1946324" y="4125162"/>
              <a:chExt cx="969964" cy="2007872"/>
            </a:xfrm>
          </p:grpSpPr>
          <p:sp>
            <p:nvSpPr>
              <p:cNvPr id="292" name="円/楕円 2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3" name="フローチャート: 論理積ゲート 2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 name="上矢印 9"/>
            <p:cNvSpPr/>
            <p:nvPr/>
          </p:nvSpPr>
          <p:spPr>
            <a:xfrm>
              <a:off x="3052566" y="3193831"/>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5" name="テキスト ボックス 294"/>
            <p:cNvSpPr txBox="1"/>
            <p:nvPr/>
          </p:nvSpPr>
          <p:spPr>
            <a:xfrm>
              <a:off x="2409231" y="1005777"/>
              <a:ext cx="6004977" cy="369332"/>
            </a:xfrm>
            <a:prstGeom prst="rect">
              <a:avLst/>
            </a:prstGeom>
            <a:noFill/>
          </p:spPr>
          <p:txBody>
            <a:bodyPr wrap="none" rtlCol="0">
              <a:spAutoFit/>
            </a:bodyPr>
            <a:lstStyle/>
            <a:p>
              <a:pPr algn="ctr"/>
              <a:r>
                <a:rPr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rPr>
                <a:t>デジタル・コピー／デジタル・ツイン（</a:t>
              </a:r>
              <a:r>
                <a:rPr lang="en-US" altLang="ja-JP" b="1" dirty="0">
                  <a:ln>
                    <a:solidFill>
                      <a:srgbClr val="C00000"/>
                    </a:solidFill>
                  </a:ln>
                  <a:solidFill>
                    <a:schemeClr val="accent2"/>
                  </a:solidFill>
                  <a:effectLst>
                    <a:glow rad="127000">
                      <a:schemeClr val="bg1"/>
                    </a:glow>
                  </a:effectLst>
                  <a:latin typeface="Meiryo" charset="-128"/>
                  <a:ea typeface="Meiryo" charset="-128"/>
                  <a:cs typeface="Meiryo" charset="-128"/>
                </a:rPr>
                <a:t>Digital Twin</a:t>
              </a:r>
              <a:r>
                <a:rPr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rPr>
                <a:t>）</a:t>
              </a:r>
              <a:endParaRPr kumimoji="1"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endParaRPr>
            </a:p>
          </p:txBody>
        </p:sp>
        <p:sp>
          <p:nvSpPr>
            <p:cNvPr id="15" name="テキスト ボックス 14"/>
            <p:cNvSpPr txBox="1"/>
            <p:nvPr/>
          </p:nvSpPr>
          <p:spPr>
            <a:xfrm>
              <a:off x="3344669" y="3647069"/>
              <a:ext cx="723275"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データ</a:t>
              </a:r>
            </a:p>
          </p:txBody>
        </p:sp>
      </p:grpSp>
      <p:grpSp>
        <p:nvGrpSpPr>
          <p:cNvPr id="9" name="グループ化 8">
            <a:extLst>
              <a:ext uri="{FF2B5EF4-FFF2-40B4-BE49-F238E27FC236}">
                <a16:creationId xmlns:a16="http://schemas.microsoft.com/office/drawing/2014/main" id="{22149B39-153F-344E-B4C8-917D9DC69243}"/>
              </a:ext>
            </a:extLst>
          </p:cNvPr>
          <p:cNvGrpSpPr/>
          <p:nvPr/>
        </p:nvGrpSpPr>
        <p:grpSpPr>
          <a:xfrm>
            <a:off x="6432141" y="3204726"/>
            <a:ext cx="1267406" cy="1011505"/>
            <a:chOff x="6432141" y="3204726"/>
            <a:chExt cx="1267406" cy="1011505"/>
          </a:xfrm>
        </p:grpSpPr>
        <p:sp>
          <p:nvSpPr>
            <p:cNvPr id="294" name="上矢印 293"/>
            <p:cNvSpPr/>
            <p:nvPr/>
          </p:nvSpPr>
          <p:spPr>
            <a:xfrm rot="10800000">
              <a:off x="6432141" y="3204726"/>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テキスト ボックス 295"/>
            <p:cNvSpPr txBox="1"/>
            <p:nvPr/>
          </p:nvSpPr>
          <p:spPr>
            <a:xfrm>
              <a:off x="6718147" y="3542486"/>
              <a:ext cx="723275"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最適解</a:t>
              </a:r>
            </a:p>
          </p:txBody>
        </p:sp>
      </p:grpSp>
      <p:grpSp>
        <p:nvGrpSpPr>
          <p:cNvPr id="6" name="グループ化 5">
            <a:extLst>
              <a:ext uri="{FF2B5EF4-FFF2-40B4-BE49-F238E27FC236}">
                <a16:creationId xmlns:a16="http://schemas.microsoft.com/office/drawing/2014/main" id="{96C24AFC-4134-234E-99A0-DDDBF04076F8}"/>
              </a:ext>
            </a:extLst>
          </p:cNvPr>
          <p:cNvGrpSpPr/>
          <p:nvPr/>
        </p:nvGrpSpPr>
        <p:grpSpPr>
          <a:xfrm>
            <a:off x="4165223" y="1400800"/>
            <a:ext cx="2492991" cy="1938481"/>
            <a:chOff x="4165223" y="1400800"/>
            <a:chExt cx="2492991" cy="1938481"/>
          </a:xfrm>
        </p:grpSpPr>
        <p:pic>
          <p:nvPicPr>
            <p:cNvPr id="13" name="図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4445428" y="1400800"/>
              <a:ext cx="1932582" cy="1938481"/>
            </a:xfrm>
            <a:prstGeom prst="rect">
              <a:avLst/>
            </a:prstGeom>
          </p:spPr>
        </p:pic>
        <p:sp>
          <p:nvSpPr>
            <p:cNvPr id="14" name="テキスト ボックス 13"/>
            <p:cNvSpPr txBox="1"/>
            <p:nvPr/>
          </p:nvSpPr>
          <p:spPr>
            <a:xfrm>
              <a:off x="4165223" y="2151625"/>
              <a:ext cx="2492991" cy="553998"/>
            </a:xfrm>
            <a:prstGeom prst="rect">
              <a:avLst/>
            </a:prstGeom>
            <a:noFill/>
            <a:effectLst>
              <a:glow rad="228600">
                <a:schemeClr val="accent2">
                  <a:satMod val="175000"/>
                  <a:alpha val="40000"/>
                </a:schemeClr>
              </a:glow>
            </a:effectLst>
          </p:spPr>
          <p:txBody>
            <a:bodyPr wrap="none" rtlCol="0">
              <a:spAutoFit/>
            </a:bodyPr>
            <a:lstStyle/>
            <a:p>
              <a:pPr algn="ctr"/>
              <a:r>
                <a:rPr lang="ja-JP" altLang="en-US" sz="2000" b="1">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rPr>
                <a:t>シミュレーション</a:t>
              </a:r>
              <a:endParaRPr lang="en-US" altLang="ja-JP" sz="2000" b="1" dirty="0">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endParaRPr>
            </a:p>
            <a:p>
              <a:pPr algn="ctr"/>
              <a:r>
                <a:rPr kumimoji="1" lang="ja-JP" altLang="en-US" sz="1000" b="1">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rPr>
                <a:t>デジタル・ツインを使って最適解を導出</a:t>
              </a:r>
            </a:p>
          </p:txBody>
        </p:sp>
      </p:grpSp>
    </p:spTree>
    <p:extLst>
      <p:ext uri="{BB962C8B-B14F-4D97-AF65-F5344CB8AC3E}">
        <p14:creationId xmlns:p14="http://schemas.microsoft.com/office/powerpoint/2010/main" val="158727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164C2E-A300-664C-880F-8A03DA0D4941}"/>
              </a:ext>
            </a:extLst>
          </p:cNvPr>
          <p:cNvSpPr>
            <a:spLocks noGrp="1"/>
          </p:cNvSpPr>
          <p:nvPr>
            <p:ph type="title"/>
          </p:nvPr>
        </p:nvSpPr>
        <p:spPr/>
        <p:txBody>
          <a:bodyPr/>
          <a:lstStyle/>
          <a:p>
            <a:r>
              <a:rPr kumimoji="1" lang="ja-JP" altLang="en-US"/>
              <a:t>デジタルツイン</a:t>
            </a:r>
            <a:r>
              <a:rPr lang="ja-JP" altLang="en-US"/>
              <a:t>：現実世界の最適化／工場での適用</a:t>
            </a:r>
            <a:endParaRPr kumimoji="1" lang="ja-JP" altLang="en-US"/>
          </a:p>
        </p:txBody>
      </p:sp>
      <p:sp>
        <p:nvSpPr>
          <p:cNvPr id="3" name="円/楕円 2">
            <a:extLst>
              <a:ext uri="{FF2B5EF4-FFF2-40B4-BE49-F238E27FC236}">
                <a16:creationId xmlns:a16="http://schemas.microsoft.com/office/drawing/2014/main" id="{6E11C1F5-3181-CF4D-BB91-2DF48E021E22}"/>
              </a:ext>
            </a:extLst>
          </p:cNvPr>
          <p:cNvSpPr/>
          <p:nvPr/>
        </p:nvSpPr>
        <p:spPr>
          <a:xfrm>
            <a:off x="1243584" y="1920240"/>
            <a:ext cx="3328416" cy="332841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5E6B7E3D-6DD2-5D4B-AA6F-4A294A66E39F}"/>
              </a:ext>
            </a:extLst>
          </p:cNvPr>
          <p:cNvSpPr/>
          <p:nvPr/>
        </p:nvSpPr>
        <p:spPr>
          <a:xfrm>
            <a:off x="4565904" y="1920240"/>
            <a:ext cx="3328416" cy="332841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a:extLst>
              <a:ext uri="{FF2B5EF4-FFF2-40B4-BE49-F238E27FC236}">
                <a16:creationId xmlns:a16="http://schemas.microsoft.com/office/drawing/2014/main" id="{45A5A8BD-5278-B546-8A2E-CCC7171D131F}"/>
              </a:ext>
            </a:extLst>
          </p:cNvPr>
          <p:cNvSpPr/>
          <p:nvPr/>
        </p:nvSpPr>
        <p:spPr>
          <a:xfrm>
            <a:off x="2907792" y="4620768"/>
            <a:ext cx="3633214" cy="627888"/>
          </a:xfrm>
          <a:prstGeom prst="homePlate">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a:extLst>
              <a:ext uri="{FF2B5EF4-FFF2-40B4-BE49-F238E27FC236}">
                <a16:creationId xmlns:a16="http://schemas.microsoft.com/office/drawing/2014/main" id="{3B66298A-F57F-FA45-8B83-21F605B4649F}"/>
              </a:ext>
            </a:extLst>
          </p:cNvPr>
          <p:cNvSpPr/>
          <p:nvPr/>
        </p:nvSpPr>
        <p:spPr>
          <a:xfrm flipH="1">
            <a:off x="2596898" y="1920240"/>
            <a:ext cx="3633214" cy="627888"/>
          </a:xfrm>
          <a:prstGeom prst="homePlat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F00C9276-2CF9-A44E-B971-A874684FB0CB}"/>
              </a:ext>
            </a:extLst>
          </p:cNvPr>
          <p:cNvSpPr txBox="1"/>
          <p:nvPr/>
        </p:nvSpPr>
        <p:spPr>
          <a:xfrm>
            <a:off x="1776713" y="2782669"/>
            <a:ext cx="2262158"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デジタル・プラント</a:t>
            </a:r>
          </a:p>
        </p:txBody>
      </p:sp>
      <p:sp>
        <p:nvSpPr>
          <p:cNvPr id="8" name="テキスト ボックス 7">
            <a:extLst>
              <a:ext uri="{FF2B5EF4-FFF2-40B4-BE49-F238E27FC236}">
                <a16:creationId xmlns:a16="http://schemas.microsoft.com/office/drawing/2014/main" id="{9595BB40-DD67-0B4A-BA3D-491030466548}"/>
              </a:ext>
            </a:extLst>
          </p:cNvPr>
          <p:cNvSpPr txBox="1"/>
          <p:nvPr/>
        </p:nvSpPr>
        <p:spPr>
          <a:xfrm>
            <a:off x="4983617" y="4125207"/>
            <a:ext cx="2492991"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フィジカル・プラント</a:t>
            </a:r>
          </a:p>
        </p:txBody>
      </p:sp>
      <p:sp>
        <p:nvSpPr>
          <p:cNvPr id="9" name="テキスト ボックス 8">
            <a:extLst>
              <a:ext uri="{FF2B5EF4-FFF2-40B4-BE49-F238E27FC236}">
                <a16:creationId xmlns:a16="http://schemas.microsoft.com/office/drawing/2014/main" id="{25EDE516-0945-0E4E-B4F6-4F892BDB485E}"/>
              </a:ext>
            </a:extLst>
          </p:cNvPr>
          <p:cNvSpPr txBox="1"/>
          <p:nvPr/>
        </p:nvSpPr>
        <p:spPr>
          <a:xfrm>
            <a:off x="3351157" y="4803940"/>
            <a:ext cx="2441695"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最適解による制御・指示</a:t>
            </a:r>
          </a:p>
        </p:txBody>
      </p:sp>
      <p:sp>
        <p:nvSpPr>
          <p:cNvPr id="10" name="テキスト ボックス 9">
            <a:extLst>
              <a:ext uri="{FF2B5EF4-FFF2-40B4-BE49-F238E27FC236}">
                <a16:creationId xmlns:a16="http://schemas.microsoft.com/office/drawing/2014/main" id="{B3D787E4-687E-5F44-B9D2-491367E61E76}"/>
              </a:ext>
            </a:extLst>
          </p:cNvPr>
          <p:cNvSpPr txBox="1"/>
          <p:nvPr/>
        </p:nvSpPr>
        <p:spPr>
          <a:xfrm>
            <a:off x="3345057" y="2064907"/>
            <a:ext cx="2441694"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パフォーマンス・データ</a:t>
            </a:r>
          </a:p>
        </p:txBody>
      </p:sp>
      <p:sp>
        <p:nvSpPr>
          <p:cNvPr id="11" name="テキスト ボックス 10">
            <a:extLst>
              <a:ext uri="{FF2B5EF4-FFF2-40B4-BE49-F238E27FC236}">
                <a16:creationId xmlns:a16="http://schemas.microsoft.com/office/drawing/2014/main" id="{37C70843-3515-4142-8FA4-D58D079D49C4}"/>
              </a:ext>
            </a:extLst>
          </p:cNvPr>
          <p:cNvSpPr txBox="1"/>
          <p:nvPr/>
        </p:nvSpPr>
        <p:spPr>
          <a:xfrm>
            <a:off x="1655510" y="3366921"/>
            <a:ext cx="2646878"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デジタル・ツインを使った</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シミュレーション</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65794EFE-61B3-D348-820E-317D072F1F67}"/>
              </a:ext>
            </a:extLst>
          </p:cNvPr>
          <p:cNvSpPr txBox="1"/>
          <p:nvPr/>
        </p:nvSpPr>
        <p:spPr>
          <a:xfrm>
            <a:off x="4906677" y="3365416"/>
            <a:ext cx="2646878"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センサーを使った</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リアルタイムなデータ取得</a:t>
            </a:r>
            <a:endParaRPr kumimoji="1" lang="ja-JP" altLang="en-US" sz="1600">
              <a:solidFill>
                <a:schemeClr val="bg1"/>
              </a:solidFill>
              <a:latin typeface="Meiryo" panose="020B0604030504040204" pitchFamily="34" charset="-128"/>
              <a:ea typeface="Meiryo" panose="020B0604030504040204" pitchFamily="34" charset="-128"/>
            </a:endParaRPr>
          </a:p>
        </p:txBody>
      </p:sp>
      <p:pic>
        <p:nvPicPr>
          <p:cNvPr id="13" name="図 12">
            <a:extLst>
              <a:ext uri="{FF2B5EF4-FFF2-40B4-BE49-F238E27FC236}">
                <a16:creationId xmlns:a16="http://schemas.microsoft.com/office/drawing/2014/main" id="{CB2874E9-D1F6-9E42-80C4-B8AC7318F7F1}"/>
              </a:ext>
            </a:extLst>
          </p:cNvPr>
          <p:cNvPicPr>
            <a:picLocks noChangeAspect="1"/>
          </p:cNvPicPr>
          <p:nvPr/>
        </p:nvPicPr>
        <p:blipFill>
          <a:blip r:embed="rId2">
            <a:duotone>
              <a:schemeClr val="accent1">
                <a:shade val="45000"/>
                <a:satMod val="135000"/>
              </a:schemeClr>
              <a:prstClr val="white"/>
            </a:duotone>
          </a:blip>
          <a:stretch>
            <a:fillRect/>
          </a:stretch>
        </p:blipFill>
        <p:spPr>
          <a:xfrm flipH="1">
            <a:off x="1128397" y="3972678"/>
            <a:ext cx="2001078" cy="2001078"/>
          </a:xfrm>
          <a:prstGeom prst="rect">
            <a:avLst/>
          </a:prstGeom>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DCC8C30B-E20D-E741-B556-B4899B63D518}"/>
              </a:ext>
            </a:extLst>
          </p:cNvPr>
          <p:cNvPicPr>
            <a:picLocks noChangeAspect="1"/>
          </p:cNvPicPr>
          <p:nvPr/>
        </p:nvPicPr>
        <p:blipFill>
          <a:blip r:embed="rId2"/>
          <a:stretch>
            <a:fillRect/>
          </a:stretch>
        </p:blipFill>
        <p:spPr>
          <a:xfrm flipH="1">
            <a:off x="6061677" y="1351693"/>
            <a:ext cx="2001078" cy="2001078"/>
          </a:xfrm>
          <a:prstGeom prst="rect">
            <a:avLst/>
          </a:prstGeom>
          <a:effectLst>
            <a:outerShdw blurRad="50800" dist="38100" dir="2700000" algn="tl" rotWithShape="0">
              <a:prstClr val="black">
                <a:alpha val="40000"/>
              </a:prstClr>
            </a:outerShdw>
          </a:effectLst>
        </p:spPr>
      </p:pic>
      <p:sp>
        <p:nvSpPr>
          <p:cNvPr id="15" name="正方形/長方形 14">
            <a:extLst>
              <a:ext uri="{FF2B5EF4-FFF2-40B4-BE49-F238E27FC236}">
                <a16:creationId xmlns:a16="http://schemas.microsoft.com/office/drawing/2014/main" id="{A87F9FEE-4BEA-5E45-9D04-C0CB546FC848}"/>
              </a:ext>
            </a:extLst>
          </p:cNvPr>
          <p:cNvSpPr/>
          <p:nvPr/>
        </p:nvSpPr>
        <p:spPr>
          <a:xfrm>
            <a:off x="1261956" y="4007951"/>
            <a:ext cx="3031855" cy="461665"/>
          </a:xfrm>
          <a:prstGeom prst="rect">
            <a:avLst/>
          </a:prstGeom>
        </p:spPr>
        <p:txBody>
          <a:bodyPr wrap="square">
            <a:spAutoFit/>
          </a:bodyPr>
          <a:lstStyle/>
          <a:p>
            <a:pPr algn="r"/>
            <a:r>
              <a:rPr lang="ja-JP" altLang="en-US" sz="1200">
                <a:solidFill>
                  <a:schemeClr val="bg1"/>
                </a:solidFill>
                <a:latin typeface="Meiryo" charset="-128"/>
                <a:ea typeface="Meiryo" charset="-128"/>
                <a:cs typeface="Meiryo" charset="-128"/>
              </a:rPr>
              <a:t>条件を変え実験を繰り返し</a:t>
            </a:r>
            <a:endParaRPr lang="en-US" altLang="ja-JP" sz="1200" dirty="0">
              <a:solidFill>
                <a:schemeClr val="bg1"/>
              </a:solidFill>
              <a:latin typeface="Meiryo" charset="-128"/>
              <a:ea typeface="Meiryo" charset="-128"/>
              <a:cs typeface="Meiryo" charset="-128"/>
            </a:endParaRPr>
          </a:p>
          <a:p>
            <a:pPr algn="r"/>
            <a:r>
              <a:rPr lang="ja-JP" altLang="en-US" sz="1200">
                <a:solidFill>
                  <a:schemeClr val="bg1"/>
                </a:solidFill>
                <a:latin typeface="Meiryo" charset="-128"/>
                <a:ea typeface="Meiryo" charset="-128"/>
                <a:cs typeface="Meiryo" charset="-128"/>
              </a:rPr>
              <a:t>最適解を見つけ出す</a:t>
            </a:r>
            <a:endParaRPr lang="en-US" altLang="ja-JP" sz="1200" dirty="0">
              <a:solidFill>
                <a:schemeClr val="bg1"/>
              </a:solidFill>
              <a:latin typeface="Meiryo" charset="-128"/>
              <a:ea typeface="Meiryo" charset="-128"/>
              <a:cs typeface="Meiryo" charset="-128"/>
            </a:endParaRPr>
          </a:p>
        </p:txBody>
      </p:sp>
      <p:sp>
        <p:nvSpPr>
          <p:cNvPr id="16" name="テキスト ボックス 15">
            <a:extLst>
              <a:ext uri="{FF2B5EF4-FFF2-40B4-BE49-F238E27FC236}">
                <a16:creationId xmlns:a16="http://schemas.microsoft.com/office/drawing/2014/main" id="{043C255D-266F-D747-AD8C-67D3A0A08D79}"/>
              </a:ext>
            </a:extLst>
          </p:cNvPr>
          <p:cNvSpPr txBox="1"/>
          <p:nvPr/>
        </p:nvSpPr>
        <p:spPr>
          <a:xfrm>
            <a:off x="4817457" y="2812165"/>
            <a:ext cx="1723549"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変更</a:t>
            </a:r>
            <a:r>
              <a:rPr kumimoji="1" lang="ja-JP" altLang="en-US" sz="1200">
                <a:solidFill>
                  <a:schemeClr val="bg1"/>
                </a:solidFill>
                <a:latin typeface="Meiryo" charset="-128"/>
                <a:ea typeface="Meiryo" charset="-128"/>
                <a:cs typeface="Meiryo" charset="-128"/>
              </a:rPr>
              <a:t>や変化に即応</a:t>
            </a:r>
            <a:r>
              <a:rPr kumimoji="1" lang="ja-JP" altLang="en-US" sz="1200" dirty="0">
                <a:solidFill>
                  <a:schemeClr val="bg1"/>
                </a:solidFill>
                <a:latin typeface="Meiryo" charset="-128"/>
                <a:ea typeface="Meiryo" charset="-128"/>
                <a:cs typeface="Meiryo" charset="-128"/>
              </a:rPr>
              <a:t>して</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最適状態・動きを実現</a:t>
            </a:r>
            <a:endParaRPr kumimoji="1" lang="ja-JP" altLang="en-US" sz="1200" dirty="0">
              <a:solidFill>
                <a:schemeClr val="bg1"/>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3703D570-AE55-F34C-8B4C-31CD4DB0F25B}"/>
              </a:ext>
            </a:extLst>
          </p:cNvPr>
          <p:cNvSpPr txBox="1"/>
          <p:nvPr/>
        </p:nvSpPr>
        <p:spPr>
          <a:xfrm>
            <a:off x="5816220" y="1987962"/>
            <a:ext cx="595035" cy="830997"/>
          </a:xfrm>
          <a:prstGeom prst="rect">
            <a:avLst/>
          </a:prstGeom>
          <a:noFill/>
        </p:spPr>
        <p:txBody>
          <a:bodyPr wrap="none" rtlCol="0">
            <a:spAutoFit/>
          </a:bodyPr>
          <a:lstStyle/>
          <a:p>
            <a:r>
              <a:rPr kumimoji="1" lang="ja-JP" altLang="en-US" sz="800" dirty="0">
                <a:solidFill>
                  <a:schemeClr val="bg1"/>
                </a:solidFill>
                <a:latin typeface="Meiryo" charset="-128"/>
                <a:ea typeface="Meiryo" charset="-128"/>
                <a:cs typeface="Meiryo" charset="-128"/>
              </a:rPr>
              <a:t>圧　力</a:t>
            </a:r>
            <a:endParaRPr kumimoji="1"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ひずみ</a:t>
            </a:r>
            <a:endParaRPr lang="en-US" altLang="ja-JP" sz="800" dirty="0">
              <a:solidFill>
                <a:schemeClr val="bg1"/>
              </a:solidFill>
              <a:latin typeface="Meiryo" charset="-128"/>
              <a:ea typeface="Meiryo" charset="-128"/>
              <a:cs typeface="Meiryo" charset="-128"/>
            </a:endParaRPr>
          </a:p>
          <a:p>
            <a:r>
              <a:rPr kumimoji="1" lang="ja-JP" altLang="en-US" sz="800" dirty="0">
                <a:solidFill>
                  <a:schemeClr val="bg1"/>
                </a:solidFill>
                <a:latin typeface="Meiryo" charset="-128"/>
                <a:ea typeface="Meiryo" charset="-128"/>
                <a:cs typeface="Meiryo" charset="-128"/>
              </a:rPr>
              <a:t>振　動</a:t>
            </a:r>
            <a:endParaRPr kumimoji="1" lang="en-US" altLang="ja-JP" sz="800" dirty="0">
              <a:solidFill>
                <a:schemeClr val="bg1"/>
              </a:solidFill>
              <a:latin typeface="Meiryo" charset="-128"/>
              <a:ea typeface="Meiryo" charset="-128"/>
              <a:cs typeface="Meiryo" charset="-128"/>
            </a:endParaRPr>
          </a:p>
          <a:p>
            <a:r>
              <a:rPr kumimoji="1" lang="ja-JP" altLang="en-US" sz="800" dirty="0">
                <a:solidFill>
                  <a:schemeClr val="bg1"/>
                </a:solidFill>
                <a:latin typeface="Meiryo" charset="-128"/>
                <a:ea typeface="Meiryo" charset="-128"/>
                <a:cs typeface="Meiryo" charset="-128"/>
              </a:rPr>
              <a:t>重　量</a:t>
            </a:r>
            <a:endParaRPr kumimoji="1" lang="en-US" altLang="ja-JP" sz="800" dirty="0">
              <a:solidFill>
                <a:schemeClr val="bg1"/>
              </a:solidFill>
              <a:latin typeface="Meiryo" charset="-128"/>
              <a:ea typeface="Meiryo" charset="-128"/>
              <a:cs typeface="Meiryo" charset="-128"/>
            </a:endParaRPr>
          </a:p>
          <a:p>
            <a:r>
              <a:rPr kumimoji="1" lang="ja-JP" altLang="en-US" sz="800" dirty="0">
                <a:solidFill>
                  <a:schemeClr val="bg1"/>
                </a:solidFill>
                <a:latin typeface="Meiryo" charset="-128"/>
                <a:ea typeface="Meiryo" charset="-128"/>
                <a:cs typeface="Meiryo" charset="-128"/>
              </a:rPr>
              <a:t>電　流　</a:t>
            </a:r>
            <a:endParaRPr kumimoji="1" lang="en-US" altLang="ja-JP" sz="800" dirty="0">
              <a:solidFill>
                <a:schemeClr val="bg1"/>
              </a:solidFill>
              <a:latin typeface="Meiryo" charset="-128"/>
              <a:ea typeface="Meiryo" charset="-128"/>
              <a:cs typeface="Meiryo" charset="-128"/>
            </a:endParaRPr>
          </a:p>
          <a:p>
            <a:r>
              <a:rPr kumimoji="1" lang="ja-JP" altLang="en-US" sz="800" dirty="0">
                <a:solidFill>
                  <a:schemeClr val="bg1"/>
                </a:solidFill>
                <a:latin typeface="Meiryo" charset="-128"/>
                <a:ea typeface="Meiryo" charset="-128"/>
                <a:cs typeface="Meiryo" charset="-128"/>
              </a:rPr>
              <a:t>・・・</a:t>
            </a:r>
          </a:p>
        </p:txBody>
      </p:sp>
      <p:sp>
        <p:nvSpPr>
          <p:cNvPr id="18" name="テキスト ボックス 17">
            <a:extLst>
              <a:ext uri="{FF2B5EF4-FFF2-40B4-BE49-F238E27FC236}">
                <a16:creationId xmlns:a16="http://schemas.microsoft.com/office/drawing/2014/main" id="{011AC294-14E8-7547-8C03-2E38FC2E93A1}"/>
              </a:ext>
            </a:extLst>
          </p:cNvPr>
          <p:cNvSpPr txBox="1"/>
          <p:nvPr/>
        </p:nvSpPr>
        <p:spPr>
          <a:xfrm>
            <a:off x="2676144" y="5680734"/>
            <a:ext cx="5519460" cy="338554"/>
          </a:xfrm>
          <a:prstGeom prst="rect">
            <a:avLst/>
          </a:prstGeom>
          <a:noFill/>
        </p:spPr>
        <p:txBody>
          <a:bodyPr wrap="none" rtlCol="0">
            <a:spAutoFit/>
          </a:bodyPr>
          <a:lstStyle/>
          <a:p>
            <a:r>
              <a:rPr kumimoji="1" lang="ja-JP" altLang="en-US" sz="1600">
                <a:solidFill>
                  <a:srgbClr val="0070C0"/>
                </a:solidFill>
                <a:latin typeface="Meiryo" panose="020B0604030504040204" pitchFamily="34" charset="-128"/>
                <a:ea typeface="Meiryo" panose="020B0604030504040204" pitchFamily="34" charset="-128"/>
              </a:rPr>
              <a:t>リアルタイムにフィジカル・プラントの最適化を実現する</a:t>
            </a:r>
          </a:p>
        </p:txBody>
      </p:sp>
      <p:sp>
        <p:nvSpPr>
          <p:cNvPr id="19" name="テキスト ボックス 18">
            <a:extLst>
              <a:ext uri="{FF2B5EF4-FFF2-40B4-BE49-F238E27FC236}">
                <a16:creationId xmlns:a16="http://schemas.microsoft.com/office/drawing/2014/main" id="{2D19D63F-EC82-3D4F-9CD3-523EB8DBD05A}"/>
              </a:ext>
            </a:extLst>
          </p:cNvPr>
          <p:cNvSpPr txBox="1"/>
          <p:nvPr/>
        </p:nvSpPr>
        <p:spPr>
          <a:xfrm>
            <a:off x="2122902" y="1412899"/>
            <a:ext cx="4288353" cy="338554"/>
          </a:xfrm>
          <a:prstGeom prst="rect">
            <a:avLst/>
          </a:prstGeom>
          <a:noFill/>
        </p:spPr>
        <p:txBody>
          <a:bodyPr wrap="none" rtlCol="0">
            <a:spAutoFit/>
          </a:bodyPr>
          <a:lstStyle/>
          <a:p>
            <a:r>
              <a:rPr kumimoji="1" lang="ja-JP" altLang="en-US" sz="1600">
                <a:solidFill>
                  <a:schemeClr val="accent3">
                    <a:lumMod val="75000"/>
                  </a:schemeClr>
                </a:solidFill>
                <a:latin typeface="Meiryo" panose="020B0604030504040204" pitchFamily="34" charset="-128"/>
                <a:ea typeface="Meiryo" panose="020B0604030504040204" pitchFamily="34" charset="-128"/>
              </a:rPr>
              <a:t>リアルタイムにデジタル・ツインを生成する</a:t>
            </a:r>
          </a:p>
        </p:txBody>
      </p:sp>
    </p:spTree>
    <p:extLst>
      <p:ext uri="{BB962C8B-B14F-4D97-AF65-F5344CB8AC3E}">
        <p14:creationId xmlns:p14="http://schemas.microsoft.com/office/powerpoint/2010/main" val="2042022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C23CFD-7BDB-A082-3867-5C75EBDA1D05}"/>
              </a:ext>
            </a:extLst>
          </p:cNvPr>
          <p:cNvSpPr>
            <a:spLocks noGrp="1"/>
          </p:cNvSpPr>
          <p:nvPr>
            <p:ph type="title"/>
          </p:nvPr>
        </p:nvSpPr>
        <p:spPr/>
        <p:txBody>
          <a:bodyPr/>
          <a:lstStyle/>
          <a:p>
            <a:r>
              <a:rPr lang="ja-JP" altLang="en-US"/>
              <a:t>デジタルツイン：現実世界とは異なるアプーチ</a:t>
            </a:r>
            <a:endParaRPr kumimoji="1" lang="ja-JP" altLang="en-US"/>
          </a:p>
        </p:txBody>
      </p:sp>
      <p:sp>
        <p:nvSpPr>
          <p:cNvPr id="4" name="円/楕円 3">
            <a:extLst>
              <a:ext uri="{FF2B5EF4-FFF2-40B4-BE49-F238E27FC236}">
                <a16:creationId xmlns:a16="http://schemas.microsoft.com/office/drawing/2014/main" id="{9D4E0200-3E21-F9F1-68F9-0AB9A1B296D7}"/>
              </a:ext>
            </a:extLst>
          </p:cNvPr>
          <p:cNvSpPr/>
          <p:nvPr/>
        </p:nvSpPr>
        <p:spPr>
          <a:xfrm>
            <a:off x="1654389" y="1939579"/>
            <a:ext cx="1519866" cy="151986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862FE8DB-B1DC-1E5A-78CB-D25F26547A01}"/>
              </a:ext>
            </a:extLst>
          </p:cNvPr>
          <p:cNvSpPr/>
          <p:nvPr/>
        </p:nvSpPr>
        <p:spPr>
          <a:xfrm>
            <a:off x="2945858" y="3232283"/>
            <a:ext cx="1519866" cy="151986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DD1D0D07-78B9-C299-313D-339D3116BE1B}"/>
              </a:ext>
            </a:extLst>
          </p:cNvPr>
          <p:cNvSpPr/>
          <p:nvPr/>
        </p:nvSpPr>
        <p:spPr>
          <a:xfrm>
            <a:off x="1654389" y="4524988"/>
            <a:ext cx="1519866" cy="151986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8005C52D-0C5E-5994-40EA-A9F1FBC87E9B}"/>
              </a:ext>
            </a:extLst>
          </p:cNvPr>
          <p:cNvSpPr/>
          <p:nvPr/>
        </p:nvSpPr>
        <p:spPr>
          <a:xfrm>
            <a:off x="362920" y="3232283"/>
            <a:ext cx="1519866" cy="151986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 name="曲線コネクタ 10">
            <a:extLst>
              <a:ext uri="{FF2B5EF4-FFF2-40B4-BE49-F238E27FC236}">
                <a16:creationId xmlns:a16="http://schemas.microsoft.com/office/drawing/2014/main" id="{CB455B91-DD3A-7B72-FC58-482A9E53CE7B}"/>
              </a:ext>
            </a:extLst>
          </p:cNvPr>
          <p:cNvCxnSpPr>
            <a:stCxn id="5" idx="4"/>
            <a:endCxn id="6" idx="6"/>
          </p:cNvCxnSpPr>
          <p:nvPr/>
        </p:nvCxnSpPr>
        <p:spPr>
          <a:xfrm rot="5400000">
            <a:off x="3173637" y="4752767"/>
            <a:ext cx="532772" cy="531536"/>
          </a:xfrm>
          <a:prstGeom prst="curvedConnector2">
            <a:avLst/>
          </a:prstGeom>
          <a:ln w="762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 name="曲線コネクタ 11">
            <a:extLst>
              <a:ext uri="{FF2B5EF4-FFF2-40B4-BE49-F238E27FC236}">
                <a16:creationId xmlns:a16="http://schemas.microsoft.com/office/drawing/2014/main" id="{13541B9B-AB89-2905-4947-7A91C622FF34}"/>
              </a:ext>
            </a:extLst>
          </p:cNvPr>
          <p:cNvCxnSpPr>
            <a:cxnSpLocks/>
            <a:stCxn id="6" idx="2"/>
            <a:endCxn id="7" idx="4"/>
          </p:cNvCxnSpPr>
          <p:nvPr/>
        </p:nvCxnSpPr>
        <p:spPr>
          <a:xfrm rot="10800000">
            <a:off x="1122853" y="4752149"/>
            <a:ext cx="531536" cy="532772"/>
          </a:xfrm>
          <a:prstGeom prst="curvedConnector2">
            <a:avLst/>
          </a:prstGeom>
          <a:ln w="762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曲線コネクタ 14">
            <a:extLst>
              <a:ext uri="{FF2B5EF4-FFF2-40B4-BE49-F238E27FC236}">
                <a16:creationId xmlns:a16="http://schemas.microsoft.com/office/drawing/2014/main" id="{91E9DC9A-59CC-F800-628C-81A688814374}"/>
              </a:ext>
            </a:extLst>
          </p:cNvPr>
          <p:cNvCxnSpPr>
            <a:cxnSpLocks/>
            <a:stCxn id="7" idx="0"/>
            <a:endCxn id="4" idx="2"/>
          </p:cNvCxnSpPr>
          <p:nvPr/>
        </p:nvCxnSpPr>
        <p:spPr>
          <a:xfrm rot="5400000" flipH="1" flipV="1">
            <a:off x="1122236" y="2700130"/>
            <a:ext cx="532771" cy="531536"/>
          </a:xfrm>
          <a:prstGeom prst="curvedConnector2">
            <a:avLst/>
          </a:prstGeom>
          <a:ln w="762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曲線コネクタ 17">
            <a:extLst>
              <a:ext uri="{FF2B5EF4-FFF2-40B4-BE49-F238E27FC236}">
                <a16:creationId xmlns:a16="http://schemas.microsoft.com/office/drawing/2014/main" id="{1D0AD1DE-7F5F-F015-738B-6ACA68B48120}"/>
              </a:ext>
            </a:extLst>
          </p:cNvPr>
          <p:cNvCxnSpPr>
            <a:cxnSpLocks/>
            <a:stCxn id="4" idx="6"/>
            <a:endCxn id="5" idx="0"/>
          </p:cNvCxnSpPr>
          <p:nvPr/>
        </p:nvCxnSpPr>
        <p:spPr>
          <a:xfrm>
            <a:off x="3174255" y="2699512"/>
            <a:ext cx="531536" cy="532771"/>
          </a:xfrm>
          <a:prstGeom prst="curvedConnector2">
            <a:avLst/>
          </a:prstGeom>
          <a:ln w="762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91EA5632-40B8-456C-B024-62D6B0342372}"/>
              </a:ext>
            </a:extLst>
          </p:cNvPr>
          <p:cNvSpPr txBox="1"/>
          <p:nvPr/>
        </p:nvSpPr>
        <p:spPr>
          <a:xfrm>
            <a:off x="1966924" y="2355822"/>
            <a:ext cx="894797" cy="677108"/>
          </a:xfrm>
          <a:prstGeom prst="rect">
            <a:avLst/>
          </a:prstGeom>
          <a:noFill/>
        </p:spPr>
        <p:txBody>
          <a:bodyPr wrap="none" rtlCol="0">
            <a:spAutoFit/>
          </a:bodyPr>
          <a:lstStyle/>
          <a:p>
            <a:pPr algn="ctr"/>
            <a:r>
              <a:rPr kumimoji="1" lang="en-US" altLang="ja-JP" sz="2400" b="1" dirty="0">
                <a:solidFill>
                  <a:schemeClr val="bg1"/>
                </a:solidFill>
                <a:latin typeface="Meiryo" panose="020B0604030504040204" pitchFamily="34" charset="-128"/>
                <a:ea typeface="Meiryo" panose="020B0604030504040204" pitchFamily="34" charset="-128"/>
              </a:rPr>
              <a:t>Plan</a:t>
            </a:r>
          </a:p>
          <a:p>
            <a:pPr algn="ctr"/>
            <a:r>
              <a:rPr kumimoji="1" lang="ja-JP" altLang="en-US" sz="1400">
                <a:solidFill>
                  <a:schemeClr val="bg1"/>
                </a:solidFill>
                <a:latin typeface="Meiryo" panose="020B0604030504040204" pitchFamily="34" charset="-128"/>
                <a:ea typeface="Meiryo" panose="020B0604030504040204" pitchFamily="34" charset="-128"/>
              </a:rPr>
              <a:t>計画</a:t>
            </a:r>
          </a:p>
        </p:txBody>
      </p:sp>
      <p:sp>
        <p:nvSpPr>
          <p:cNvPr id="22" name="テキスト ボックス 21">
            <a:extLst>
              <a:ext uri="{FF2B5EF4-FFF2-40B4-BE49-F238E27FC236}">
                <a16:creationId xmlns:a16="http://schemas.microsoft.com/office/drawing/2014/main" id="{EB49A8E6-BA43-93F8-B5D4-F0BE3FA16FDD}"/>
              </a:ext>
            </a:extLst>
          </p:cNvPr>
          <p:cNvSpPr txBox="1"/>
          <p:nvPr/>
        </p:nvSpPr>
        <p:spPr>
          <a:xfrm>
            <a:off x="3391442" y="3663412"/>
            <a:ext cx="628697" cy="677108"/>
          </a:xfrm>
          <a:prstGeom prst="rect">
            <a:avLst/>
          </a:prstGeom>
          <a:noFill/>
        </p:spPr>
        <p:txBody>
          <a:bodyPr wrap="none" rtlCol="0">
            <a:spAutoFit/>
          </a:bodyPr>
          <a:lstStyle/>
          <a:p>
            <a:pPr algn="ctr"/>
            <a:r>
              <a:rPr lang="en-US" altLang="ja-JP" sz="2400" b="1" dirty="0">
                <a:solidFill>
                  <a:schemeClr val="bg1"/>
                </a:solidFill>
                <a:latin typeface="Meiryo" panose="020B0604030504040204" pitchFamily="34" charset="-128"/>
                <a:ea typeface="Meiryo" panose="020B0604030504040204" pitchFamily="34" charset="-128"/>
              </a:rPr>
              <a:t>Do</a:t>
            </a:r>
          </a:p>
          <a:p>
            <a:pPr algn="ctr"/>
            <a:r>
              <a:rPr lang="ja-JP" altLang="en-US" sz="1400">
                <a:solidFill>
                  <a:schemeClr val="bg1"/>
                </a:solidFill>
                <a:latin typeface="Meiryo" panose="020B0604030504040204" pitchFamily="34" charset="-128"/>
                <a:ea typeface="Meiryo" panose="020B0604030504040204" pitchFamily="34" charset="-128"/>
              </a:rPr>
              <a:t>実行</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CC93BA07-F138-30B1-2197-A2EA8CDEC591}"/>
              </a:ext>
            </a:extLst>
          </p:cNvPr>
          <p:cNvSpPr txBox="1"/>
          <p:nvPr/>
        </p:nvSpPr>
        <p:spPr>
          <a:xfrm>
            <a:off x="1835477" y="5034011"/>
            <a:ext cx="1157689" cy="677108"/>
          </a:xfrm>
          <a:prstGeom prst="rect">
            <a:avLst/>
          </a:prstGeom>
          <a:noFill/>
        </p:spPr>
        <p:txBody>
          <a:bodyPr wrap="none" rtlCol="0">
            <a:spAutoFit/>
          </a:bodyPr>
          <a:lstStyle/>
          <a:p>
            <a:pPr algn="ctr"/>
            <a:r>
              <a:rPr lang="en-US" altLang="ja-JP" sz="2400" b="1" dirty="0">
                <a:solidFill>
                  <a:schemeClr val="bg1"/>
                </a:solidFill>
                <a:latin typeface="Meiryo" panose="020B0604030504040204" pitchFamily="34" charset="-128"/>
                <a:ea typeface="Meiryo" panose="020B0604030504040204" pitchFamily="34" charset="-128"/>
              </a:rPr>
              <a:t>Check</a:t>
            </a:r>
          </a:p>
          <a:p>
            <a:pPr algn="ctr"/>
            <a:r>
              <a:rPr lang="ja-JP" altLang="en-US" sz="1400">
                <a:solidFill>
                  <a:schemeClr val="bg1"/>
                </a:solidFill>
                <a:latin typeface="Meiryo" panose="020B0604030504040204" pitchFamily="34" charset="-128"/>
                <a:ea typeface="Meiryo" panose="020B0604030504040204" pitchFamily="34" charset="-128"/>
              </a:rPr>
              <a:t>評価・検証</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764161F8-1F2B-3F33-2FF8-B1632D41026A}"/>
              </a:ext>
            </a:extLst>
          </p:cNvPr>
          <p:cNvSpPr txBox="1"/>
          <p:nvPr/>
        </p:nvSpPr>
        <p:spPr>
          <a:xfrm>
            <a:off x="515697" y="3662609"/>
            <a:ext cx="1214307" cy="677108"/>
          </a:xfrm>
          <a:prstGeom prst="rect">
            <a:avLst/>
          </a:prstGeom>
          <a:noFill/>
        </p:spPr>
        <p:txBody>
          <a:bodyPr wrap="none" rtlCol="0">
            <a:spAutoFit/>
          </a:bodyPr>
          <a:lstStyle/>
          <a:p>
            <a:pPr algn="ctr"/>
            <a:r>
              <a:rPr lang="en-US" altLang="ja-JP" sz="2400" b="1" dirty="0">
                <a:solidFill>
                  <a:schemeClr val="bg1"/>
                </a:solidFill>
                <a:latin typeface="Meiryo" panose="020B0604030504040204" pitchFamily="34" charset="-128"/>
                <a:ea typeface="Meiryo" panose="020B0604030504040204" pitchFamily="34" charset="-128"/>
              </a:rPr>
              <a:t>Action</a:t>
            </a:r>
          </a:p>
          <a:p>
            <a:pPr algn="ctr"/>
            <a:r>
              <a:rPr lang="ja-JP" altLang="en-US" sz="1400">
                <a:solidFill>
                  <a:schemeClr val="bg1"/>
                </a:solidFill>
                <a:latin typeface="Meiryo" panose="020B0604030504040204" pitchFamily="34" charset="-128"/>
                <a:ea typeface="Meiryo" panose="020B0604030504040204" pitchFamily="34" charset="-128"/>
              </a:rPr>
              <a:t>改善と適用</a:t>
            </a:r>
            <a:endParaRPr kumimoji="1" lang="ja-JP" altLang="en-US" sz="1400">
              <a:solidFill>
                <a:schemeClr val="bg1"/>
              </a:solidFill>
              <a:latin typeface="Meiryo" panose="020B0604030504040204" pitchFamily="34" charset="-128"/>
              <a:ea typeface="Meiryo" panose="020B0604030504040204" pitchFamily="34" charset="-128"/>
            </a:endParaRPr>
          </a:p>
        </p:txBody>
      </p:sp>
      <p:grpSp>
        <p:nvGrpSpPr>
          <p:cNvPr id="10" name="グループ化 9">
            <a:extLst>
              <a:ext uri="{FF2B5EF4-FFF2-40B4-BE49-F238E27FC236}">
                <a16:creationId xmlns:a16="http://schemas.microsoft.com/office/drawing/2014/main" id="{E298771E-B587-65FB-444B-40C14D9E46E1}"/>
              </a:ext>
            </a:extLst>
          </p:cNvPr>
          <p:cNvGrpSpPr/>
          <p:nvPr/>
        </p:nvGrpSpPr>
        <p:grpSpPr>
          <a:xfrm>
            <a:off x="4678278" y="1939579"/>
            <a:ext cx="4102804" cy="4105275"/>
            <a:chOff x="4678278" y="1939579"/>
            <a:chExt cx="4102804" cy="4105275"/>
          </a:xfrm>
        </p:grpSpPr>
        <p:sp>
          <p:nvSpPr>
            <p:cNvPr id="25" name="円/楕円 24">
              <a:extLst>
                <a:ext uri="{FF2B5EF4-FFF2-40B4-BE49-F238E27FC236}">
                  <a16:creationId xmlns:a16="http://schemas.microsoft.com/office/drawing/2014/main" id="{CA64EBB1-B752-EE76-D33F-A4447C64629F}"/>
                </a:ext>
              </a:extLst>
            </p:cNvPr>
            <p:cNvSpPr/>
            <p:nvPr/>
          </p:nvSpPr>
          <p:spPr>
            <a:xfrm>
              <a:off x="5969747" y="1939579"/>
              <a:ext cx="1519866" cy="151986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楕円 25">
              <a:extLst>
                <a:ext uri="{FF2B5EF4-FFF2-40B4-BE49-F238E27FC236}">
                  <a16:creationId xmlns:a16="http://schemas.microsoft.com/office/drawing/2014/main" id="{EAE7C4B3-9A4C-795A-84C4-84953EE25A02}"/>
                </a:ext>
              </a:extLst>
            </p:cNvPr>
            <p:cNvSpPr/>
            <p:nvPr/>
          </p:nvSpPr>
          <p:spPr>
            <a:xfrm>
              <a:off x="7261216" y="3232283"/>
              <a:ext cx="1519866" cy="151986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円/楕円 26">
              <a:extLst>
                <a:ext uri="{FF2B5EF4-FFF2-40B4-BE49-F238E27FC236}">
                  <a16:creationId xmlns:a16="http://schemas.microsoft.com/office/drawing/2014/main" id="{6525315A-8808-AC01-79AA-7D314D1D115C}"/>
                </a:ext>
              </a:extLst>
            </p:cNvPr>
            <p:cNvSpPr/>
            <p:nvPr/>
          </p:nvSpPr>
          <p:spPr>
            <a:xfrm>
              <a:off x="5969747" y="4524988"/>
              <a:ext cx="1519866" cy="151986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FD3CF63D-C296-A1BA-2D52-9FC3A17A4143}"/>
                </a:ext>
              </a:extLst>
            </p:cNvPr>
            <p:cNvSpPr/>
            <p:nvPr/>
          </p:nvSpPr>
          <p:spPr>
            <a:xfrm>
              <a:off x="4678278" y="3232283"/>
              <a:ext cx="1519866" cy="151986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 name="曲線コネクタ 28">
              <a:extLst>
                <a:ext uri="{FF2B5EF4-FFF2-40B4-BE49-F238E27FC236}">
                  <a16:creationId xmlns:a16="http://schemas.microsoft.com/office/drawing/2014/main" id="{E8431C27-1C32-8543-E629-795E464FCD43}"/>
                </a:ext>
              </a:extLst>
            </p:cNvPr>
            <p:cNvCxnSpPr>
              <a:stCxn id="26" idx="4"/>
              <a:endCxn id="27" idx="6"/>
            </p:cNvCxnSpPr>
            <p:nvPr/>
          </p:nvCxnSpPr>
          <p:spPr>
            <a:xfrm rot="5400000">
              <a:off x="7488995" y="4752767"/>
              <a:ext cx="532772" cy="531536"/>
            </a:xfrm>
            <a:prstGeom prst="curvedConnector2">
              <a:avLst/>
            </a:prstGeom>
            <a:ln w="762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0" name="曲線コネクタ 29">
              <a:extLst>
                <a:ext uri="{FF2B5EF4-FFF2-40B4-BE49-F238E27FC236}">
                  <a16:creationId xmlns:a16="http://schemas.microsoft.com/office/drawing/2014/main" id="{3AB9989F-7F8A-6D56-6D8D-CCB3FCE4DA48}"/>
                </a:ext>
              </a:extLst>
            </p:cNvPr>
            <p:cNvCxnSpPr>
              <a:cxnSpLocks/>
              <a:stCxn id="27" idx="2"/>
              <a:endCxn id="28" idx="4"/>
            </p:cNvCxnSpPr>
            <p:nvPr/>
          </p:nvCxnSpPr>
          <p:spPr>
            <a:xfrm rot="10800000">
              <a:off x="5438211" y="4752149"/>
              <a:ext cx="531536" cy="532772"/>
            </a:xfrm>
            <a:prstGeom prst="curvedConnector2">
              <a:avLst/>
            </a:prstGeom>
            <a:ln w="762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1" name="曲線コネクタ 30">
              <a:extLst>
                <a:ext uri="{FF2B5EF4-FFF2-40B4-BE49-F238E27FC236}">
                  <a16:creationId xmlns:a16="http://schemas.microsoft.com/office/drawing/2014/main" id="{C3ABC479-6936-E5C5-5721-7D1B5ADDAE1C}"/>
                </a:ext>
              </a:extLst>
            </p:cNvPr>
            <p:cNvCxnSpPr>
              <a:cxnSpLocks/>
              <a:stCxn id="28" idx="0"/>
              <a:endCxn id="25" idx="2"/>
            </p:cNvCxnSpPr>
            <p:nvPr/>
          </p:nvCxnSpPr>
          <p:spPr>
            <a:xfrm rot="5400000" flipH="1" flipV="1">
              <a:off x="5437594" y="2700130"/>
              <a:ext cx="532771" cy="531536"/>
            </a:xfrm>
            <a:prstGeom prst="curvedConnector2">
              <a:avLst/>
            </a:prstGeom>
            <a:ln w="762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2" name="曲線コネクタ 31">
              <a:extLst>
                <a:ext uri="{FF2B5EF4-FFF2-40B4-BE49-F238E27FC236}">
                  <a16:creationId xmlns:a16="http://schemas.microsoft.com/office/drawing/2014/main" id="{970C63E1-6766-D7C3-1A56-824C18E89307}"/>
                </a:ext>
              </a:extLst>
            </p:cNvPr>
            <p:cNvCxnSpPr>
              <a:cxnSpLocks/>
              <a:stCxn id="25" idx="6"/>
              <a:endCxn id="26" idx="0"/>
            </p:cNvCxnSpPr>
            <p:nvPr/>
          </p:nvCxnSpPr>
          <p:spPr>
            <a:xfrm>
              <a:off x="7489613" y="2699512"/>
              <a:ext cx="531536" cy="532771"/>
            </a:xfrm>
            <a:prstGeom prst="curvedConnector2">
              <a:avLst/>
            </a:prstGeom>
            <a:ln w="762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3" name="テキスト ボックス 32">
              <a:extLst>
                <a:ext uri="{FF2B5EF4-FFF2-40B4-BE49-F238E27FC236}">
                  <a16:creationId xmlns:a16="http://schemas.microsoft.com/office/drawing/2014/main" id="{57134C42-AEDD-E774-031A-A9DBADDFF7F3}"/>
                </a:ext>
              </a:extLst>
            </p:cNvPr>
            <p:cNvSpPr txBox="1"/>
            <p:nvPr/>
          </p:nvSpPr>
          <p:spPr>
            <a:xfrm>
              <a:off x="6060266" y="2424534"/>
              <a:ext cx="1338828" cy="553998"/>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センシング</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データ取得</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119A1A07-0A93-5D8F-6E60-B47F6F11195C}"/>
                </a:ext>
              </a:extLst>
            </p:cNvPr>
            <p:cNvSpPr txBox="1"/>
            <p:nvPr/>
          </p:nvSpPr>
          <p:spPr>
            <a:xfrm>
              <a:off x="7313263" y="3653160"/>
              <a:ext cx="1415772" cy="738664"/>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モデリング</a:t>
              </a:r>
              <a:endParaRPr lang="en-US" altLang="ja-JP" b="1"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現実世界や現象を</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デジタル表現</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FF6182E7-EA29-1F21-2F34-91C4F25ACF7A}"/>
                </a:ext>
              </a:extLst>
            </p:cNvPr>
            <p:cNvSpPr txBox="1"/>
            <p:nvPr/>
          </p:nvSpPr>
          <p:spPr>
            <a:xfrm>
              <a:off x="5919202" y="5090553"/>
              <a:ext cx="1620957" cy="492443"/>
            </a:xfrm>
            <a:prstGeom prst="rect">
              <a:avLst/>
            </a:prstGeom>
            <a:noFill/>
          </p:spPr>
          <p:txBody>
            <a:bodyPr wrap="none" rtlCol="0">
              <a:spAutoFit/>
            </a:bodyPr>
            <a:lstStyle/>
            <a:p>
              <a:pPr algn="ctr"/>
              <a:r>
                <a:rPr lang="ja-JP" altLang="en-US" sz="1400" b="1">
                  <a:solidFill>
                    <a:schemeClr val="bg1"/>
                  </a:solidFill>
                  <a:latin typeface="Meiryo" panose="020B0604030504040204" pitchFamily="34" charset="-128"/>
                  <a:ea typeface="Meiryo" panose="020B0604030504040204" pitchFamily="34" charset="-128"/>
                </a:rPr>
                <a:t>シミュレーション</a:t>
              </a:r>
              <a:endParaRPr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最適解の導出</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15292262-03C2-BE1A-DCF3-D926C7BC2958}"/>
                </a:ext>
              </a:extLst>
            </p:cNvPr>
            <p:cNvSpPr txBox="1"/>
            <p:nvPr/>
          </p:nvSpPr>
          <p:spPr>
            <a:xfrm>
              <a:off x="4717502" y="3780231"/>
              <a:ext cx="1441420" cy="492443"/>
            </a:xfrm>
            <a:prstGeom prst="rect">
              <a:avLst/>
            </a:prstGeom>
            <a:noFill/>
          </p:spPr>
          <p:txBody>
            <a:bodyPr wrap="none" rtlCol="0">
              <a:spAutoFit/>
            </a:bodyPr>
            <a:lstStyle/>
            <a:p>
              <a:pPr algn="ctr"/>
              <a:r>
                <a:rPr lang="ja-JP" altLang="en-US" sz="1400" b="1">
                  <a:solidFill>
                    <a:schemeClr val="bg1"/>
                  </a:solidFill>
                  <a:latin typeface="Meiryo" panose="020B0604030504040204" pitchFamily="34" charset="-128"/>
                  <a:ea typeface="Meiryo" panose="020B0604030504040204" pitchFamily="34" charset="-128"/>
                </a:rPr>
                <a:t>フィードバック</a:t>
              </a:r>
              <a:endParaRPr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最適解の適用</a:t>
              </a:r>
              <a:endParaRPr kumimoji="1" lang="ja-JP" altLang="en-US" sz="1200">
                <a:solidFill>
                  <a:schemeClr val="bg1"/>
                </a:solidFill>
                <a:latin typeface="Meiryo" panose="020B0604030504040204" pitchFamily="34" charset="-128"/>
                <a:ea typeface="Meiryo" panose="020B0604030504040204" pitchFamily="34" charset="-128"/>
              </a:endParaRPr>
            </a:p>
          </p:txBody>
        </p:sp>
      </p:grpSp>
      <p:sp>
        <p:nvSpPr>
          <p:cNvPr id="37" name="テキスト ボックス 36">
            <a:extLst>
              <a:ext uri="{FF2B5EF4-FFF2-40B4-BE49-F238E27FC236}">
                <a16:creationId xmlns:a16="http://schemas.microsoft.com/office/drawing/2014/main" id="{760671FE-ADB5-BD59-8A92-8DD8E60F390B}"/>
              </a:ext>
            </a:extLst>
          </p:cNvPr>
          <p:cNvSpPr txBox="1"/>
          <p:nvPr/>
        </p:nvSpPr>
        <p:spPr>
          <a:xfrm>
            <a:off x="717029" y="1073784"/>
            <a:ext cx="3394584" cy="369332"/>
          </a:xfrm>
          <a:prstGeom prst="rect">
            <a:avLst/>
          </a:prstGeom>
          <a:noFill/>
        </p:spPr>
        <p:txBody>
          <a:bodyPr wrap="none" rtlCol="0">
            <a:spAutoFit/>
          </a:bodyPr>
          <a:lstStyle/>
          <a:p>
            <a:pPr algn="ctr"/>
            <a:r>
              <a:rPr kumimoji="1" lang="ja-JP" altLang="en-US" b="1">
                <a:solidFill>
                  <a:schemeClr val="accent3">
                    <a:lumMod val="75000"/>
                  </a:schemeClr>
                </a:solidFill>
                <a:latin typeface="Meiryo" panose="020B0604030504040204" pitchFamily="34" charset="-128"/>
                <a:ea typeface="Meiryo" panose="020B0604030504040204" pitchFamily="34" charset="-128"/>
              </a:rPr>
              <a:t>現実世界での</a:t>
            </a:r>
            <a:r>
              <a:rPr kumimoji="1" lang="en-US" altLang="ja-JP" b="1" dirty="0">
                <a:solidFill>
                  <a:schemeClr val="accent3">
                    <a:lumMod val="75000"/>
                  </a:schemeClr>
                </a:solidFill>
                <a:latin typeface="Meiryo" panose="020B0604030504040204" pitchFamily="34" charset="-128"/>
                <a:ea typeface="Meiryo" panose="020B0604030504040204" pitchFamily="34" charset="-128"/>
              </a:rPr>
              <a:t>PDCA</a:t>
            </a:r>
            <a:r>
              <a:rPr kumimoji="1" lang="ja-JP" altLang="en-US" b="1">
                <a:solidFill>
                  <a:schemeClr val="accent3">
                    <a:lumMod val="75000"/>
                  </a:schemeClr>
                </a:solidFill>
                <a:latin typeface="Meiryo" panose="020B0604030504040204" pitchFamily="34" charset="-128"/>
                <a:ea typeface="Meiryo" panose="020B0604030504040204" pitchFamily="34" charset="-128"/>
              </a:rPr>
              <a:t>アプローチ</a:t>
            </a:r>
          </a:p>
        </p:txBody>
      </p:sp>
      <p:sp>
        <p:nvSpPr>
          <p:cNvPr id="38" name="テキスト ボックス 37">
            <a:extLst>
              <a:ext uri="{FF2B5EF4-FFF2-40B4-BE49-F238E27FC236}">
                <a16:creationId xmlns:a16="http://schemas.microsoft.com/office/drawing/2014/main" id="{45BC64AD-F585-E753-F535-036D0D2E1EB2}"/>
              </a:ext>
            </a:extLst>
          </p:cNvPr>
          <p:cNvSpPr txBox="1"/>
          <p:nvPr/>
        </p:nvSpPr>
        <p:spPr>
          <a:xfrm>
            <a:off x="4672265" y="1084960"/>
            <a:ext cx="4108817" cy="369332"/>
          </a:xfrm>
          <a:prstGeom prst="rect">
            <a:avLst/>
          </a:prstGeom>
          <a:noFill/>
        </p:spPr>
        <p:txBody>
          <a:bodyPr wrap="none" rtlCol="0">
            <a:spAutoFit/>
          </a:bodyPr>
          <a:lstStyle/>
          <a:p>
            <a:pPr algn="ctr"/>
            <a:r>
              <a:rPr lang="ja-JP" altLang="en-US" b="1">
                <a:solidFill>
                  <a:srgbClr val="0070C0"/>
                </a:solidFill>
                <a:latin typeface="Meiryo" panose="020B0604030504040204" pitchFamily="34" charset="-128"/>
                <a:ea typeface="Meiryo" panose="020B0604030504040204" pitchFamily="34" charset="-128"/>
              </a:rPr>
              <a:t>デジタル・ツイン</a:t>
            </a:r>
            <a:r>
              <a:rPr kumimoji="1" lang="ja-JP" altLang="en-US" b="1">
                <a:solidFill>
                  <a:srgbClr val="0070C0"/>
                </a:solidFill>
                <a:latin typeface="Meiryo" panose="020B0604030504040204" pitchFamily="34" charset="-128"/>
                <a:ea typeface="Meiryo" panose="020B0604030504040204" pitchFamily="34" charset="-128"/>
              </a:rPr>
              <a:t>を使ったアプローチ</a:t>
            </a:r>
          </a:p>
        </p:txBody>
      </p:sp>
      <p:grpSp>
        <p:nvGrpSpPr>
          <p:cNvPr id="9" name="グループ化 8">
            <a:extLst>
              <a:ext uri="{FF2B5EF4-FFF2-40B4-BE49-F238E27FC236}">
                <a16:creationId xmlns:a16="http://schemas.microsoft.com/office/drawing/2014/main" id="{62A545B7-072C-D7B8-E5B5-E373A62C4CF6}"/>
              </a:ext>
            </a:extLst>
          </p:cNvPr>
          <p:cNvGrpSpPr/>
          <p:nvPr/>
        </p:nvGrpSpPr>
        <p:grpSpPr>
          <a:xfrm>
            <a:off x="7655315" y="2293418"/>
            <a:ext cx="1261885" cy="610541"/>
            <a:chOff x="7655315" y="2293418"/>
            <a:chExt cx="1261885" cy="610541"/>
          </a:xfrm>
        </p:grpSpPr>
        <p:sp>
          <p:nvSpPr>
            <p:cNvPr id="8" name="四角形吹き出し 7">
              <a:extLst>
                <a:ext uri="{FF2B5EF4-FFF2-40B4-BE49-F238E27FC236}">
                  <a16:creationId xmlns:a16="http://schemas.microsoft.com/office/drawing/2014/main" id="{CD094DFA-1D46-F046-73C4-2FD51955663E}"/>
                </a:ext>
              </a:extLst>
            </p:cNvPr>
            <p:cNvSpPr/>
            <p:nvPr/>
          </p:nvSpPr>
          <p:spPr>
            <a:xfrm>
              <a:off x="7655315" y="2293418"/>
              <a:ext cx="1261885" cy="610541"/>
            </a:xfrm>
            <a:prstGeom prst="wedgeRectCallout">
              <a:avLst>
                <a:gd name="adj1" fmla="val 101"/>
                <a:gd name="adj2" fmla="val 117415"/>
              </a:avLst>
            </a:prstGeom>
            <a:solidFill>
              <a:srgbClr val="0432FF">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E33C8E1F-4BFB-757D-53E1-57EF3251057D}"/>
                </a:ext>
              </a:extLst>
            </p:cNvPr>
            <p:cNvSpPr txBox="1"/>
            <p:nvPr/>
          </p:nvSpPr>
          <p:spPr>
            <a:xfrm>
              <a:off x="7655315" y="2377615"/>
              <a:ext cx="1261885" cy="461665"/>
            </a:xfrm>
            <a:prstGeom prst="rect">
              <a:avLst/>
            </a:prstGeom>
            <a:noFill/>
          </p:spPr>
          <p:txBody>
            <a:bodyPr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デジタルツイン</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メタバース</a:t>
              </a:r>
            </a:p>
          </p:txBody>
        </p:sp>
      </p:grpSp>
    </p:spTree>
    <p:extLst>
      <p:ext uri="{BB962C8B-B14F-4D97-AF65-F5344CB8AC3E}">
        <p14:creationId xmlns:p14="http://schemas.microsoft.com/office/powerpoint/2010/main" val="311809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1+#ppt_w/2"/>
                                          </p:val>
                                        </p:tav>
                                        <p:tav tm="100000">
                                          <p:val>
                                            <p:strVal val="#ppt_x"/>
                                          </p:val>
                                        </p:tav>
                                      </p:tavLst>
                                    </p:anim>
                                    <p:anim calcmode="lin" valueType="num">
                                      <p:cBhvr additive="base">
                                        <p:cTn id="12"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41D20D-1B10-202F-ABB2-94F14BC8ABAA}"/>
              </a:ext>
            </a:extLst>
          </p:cNvPr>
          <p:cNvSpPr>
            <a:spLocks noGrp="1"/>
          </p:cNvSpPr>
          <p:nvPr>
            <p:ph type="title"/>
          </p:nvPr>
        </p:nvSpPr>
        <p:spPr/>
        <p:txBody>
          <a:bodyPr/>
          <a:lstStyle/>
          <a:p>
            <a:r>
              <a:rPr kumimoji="1" lang="ja-JP" altLang="en-US"/>
              <a:t>デジタルツイン：事例</a:t>
            </a:r>
          </a:p>
        </p:txBody>
      </p:sp>
      <p:pic>
        <p:nvPicPr>
          <p:cNvPr id="3" name="図 2">
            <a:extLst>
              <a:ext uri="{FF2B5EF4-FFF2-40B4-BE49-F238E27FC236}">
                <a16:creationId xmlns:a16="http://schemas.microsoft.com/office/drawing/2014/main" id="{2F8459D7-A710-097B-610A-52F4B46D1918}"/>
              </a:ext>
            </a:extLst>
          </p:cNvPr>
          <p:cNvPicPr>
            <a:picLocks noChangeAspect="1"/>
          </p:cNvPicPr>
          <p:nvPr/>
        </p:nvPicPr>
        <p:blipFill>
          <a:blip r:embed="rId2"/>
          <a:stretch>
            <a:fillRect/>
          </a:stretch>
        </p:blipFill>
        <p:spPr>
          <a:xfrm>
            <a:off x="230400" y="1829049"/>
            <a:ext cx="4265452" cy="1744569"/>
          </a:xfrm>
          <a:prstGeom prst="rect">
            <a:avLst/>
          </a:prstGeom>
        </p:spPr>
      </p:pic>
      <p:pic>
        <p:nvPicPr>
          <p:cNvPr id="4" name="図 3">
            <a:extLst>
              <a:ext uri="{FF2B5EF4-FFF2-40B4-BE49-F238E27FC236}">
                <a16:creationId xmlns:a16="http://schemas.microsoft.com/office/drawing/2014/main" id="{1A301CCB-7A07-5A45-74FF-0C14F6A02D3C}"/>
              </a:ext>
            </a:extLst>
          </p:cNvPr>
          <p:cNvPicPr>
            <a:picLocks noChangeAspect="1"/>
          </p:cNvPicPr>
          <p:nvPr/>
        </p:nvPicPr>
        <p:blipFill>
          <a:blip r:embed="rId3"/>
          <a:stretch>
            <a:fillRect/>
          </a:stretch>
        </p:blipFill>
        <p:spPr>
          <a:xfrm>
            <a:off x="4903274" y="1728696"/>
            <a:ext cx="3809852" cy="1988743"/>
          </a:xfrm>
          <a:prstGeom prst="rect">
            <a:avLst/>
          </a:prstGeom>
        </p:spPr>
      </p:pic>
      <p:sp>
        <p:nvSpPr>
          <p:cNvPr id="6" name="テキスト ボックス 5">
            <a:extLst>
              <a:ext uri="{FF2B5EF4-FFF2-40B4-BE49-F238E27FC236}">
                <a16:creationId xmlns:a16="http://schemas.microsoft.com/office/drawing/2014/main" id="{4F1ED655-926B-E57F-4B63-023F5138518A}"/>
              </a:ext>
            </a:extLst>
          </p:cNvPr>
          <p:cNvSpPr txBox="1"/>
          <p:nvPr/>
        </p:nvSpPr>
        <p:spPr>
          <a:xfrm>
            <a:off x="4572000" y="1018471"/>
            <a:ext cx="4345200" cy="646331"/>
          </a:xfrm>
          <a:prstGeom prst="rect">
            <a:avLst/>
          </a:prstGeom>
          <a:noFill/>
        </p:spPr>
        <p:txBody>
          <a:bodyPr wrap="square">
            <a:spAutoFit/>
          </a:bodyPr>
          <a:lstStyle/>
          <a:p>
            <a:pPr algn="l"/>
            <a:r>
              <a:rPr lang="en" altLang="ja-JP" b="1" i="0" dirty="0">
                <a:solidFill>
                  <a:srgbClr val="000000"/>
                </a:solidFill>
                <a:effectLst/>
                <a:latin typeface="Meiryo" panose="020B0604030504040204" pitchFamily="34" charset="-128"/>
                <a:ea typeface="Meiryo" panose="020B0604030504040204" pitchFamily="34" charset="-128"/>
              </a:rPr>
              <a:t>AGC</a:t>
            </a:r>
            <a:endParaRPr lang="en-US" altLang="ja-JP" b="1" dirty="0">
              <a:solidFill>
                <a:srgbClr val="000000"/>
              </a:solidFill>
              <a:latin typeface="Meiryo" panose="020B0604030504040204" pitchFamily="34" charset="-128"/>
              <a:ea typeface="Meiryo" panose="020B0604030504040204" pitchFamily="34" charset="-128"/>
            </a:endParaRPr>
          </a:p>
          <a:p>
            <a:pPr algn="l"/>
            <a:r>
              <a:rPr lang="ja-JP" altLang="en-US" b="1" i="0">
                <a:solidFill>
                  <a:srgbClr val="000000"/>
                </a:solidFill>
                <a:effectLst/>
                <a:latin typeface="Meiryo" panose="020B0604030504040204" pitchFamily="34" charset="-128"/>
                <a:ea typeface="Meiryo" panose="020B0604030504040204" pitchFamily="34" charset="-128"/>
              </a:rPr>
              <a:t>ガラス製造プロセスの溶融炉内を再現</a:t>
            </a:r>
          </a:p>
        </p:txBody>
      </p:sp>
      <p:sp>
        <p:nvSpPr>
          <p:cNvPr id="8" name="テキスト ボックス 7">
            <a:extLst>
              <a:ext uri="{FF2B5EF4-FFF2-40B4-BE49-F238E27FC236}">
                <a16:creationId xmlns:a16="http://schemas.microsoft.com/office/drawing/2014/main" id="{EBB05589-7EB6-1E77-6761-AC385AD5D2BA}"/>
              </a:ext>
            </a:extLst>
          </p:cNvPr>
          <p:cNvSpPr txBox="1"/>
          <p:nvPr/>
        </p:nvSpPr>
        <p:spPr>
          <a:xfrm>
            <a:off x="226800" y="1025585"/>
            <a:ext cx="4345200" cy="646331"/>
          </a:xfrm>
          <a:prstGeom prst="rect">
            <a:avLst/>
          </a:prstGeom>
          <a:noFill/>
        </p:spPr>
        <p:txBody>
          <a:bodyPr wrap="square">
            <a:spAutoFit/>
          </a:bodyPr>
          <a:lstStyle/>
          <a:p>
            <a:pPr algn="l"/>
            <a:r>
              <a:rPr lang="ja-JP" altLang="en-US" b="1" i="0">
                <a:solidFill>
                  <a:srgbClr val="000000"/>
                </a:solidFill>
                <a:effectLst/>
                <a:latin typeface="Meiryo" panose="020B0604030504040204" pitchFamily="34" charset="-128"/>
                <a:ea typeface="Meiryo" panose="020B0604030504040204" pitchFamily="34" charset="-128"/>
              </a:rPr>
              <a:t>コマツ子会社・アースブレーン</a:t>
            </a:r>
            <a:endParaRPr lang="en-US" altLang="ja-JP" b="1" i="0" dirty="0">
              <a:solidFill>
                <a:srgbClr val="000000"/>
              </a:solidFill>
              <a:effectLst/>
              <a:latin typeface="Meiryo" panose="020B0604030504040204" pitchFamily="34" charset="-128"/>
              <a:ea typeface="Meiryo" panose="020B0604030504040204" pitchFamily="34" charset="-128"/>
            </a:endParaRPr>
          </a:p>
          <a:p>
            <a:pPr algn="l"/>
            <a:r>
              <a:rPr lang="ja-JP" altLang="en-US" b="1">
                <a:solidFill>
                  <a:srgbClr val="000000"/>
                </a:solidFill>
                <a:latin typeface="Meiryo" panose="020B0604030504040204" pitchFamily="34" charset="-128"/>
                <a:ea typeface="Meiryo" panose="020B0604030504040204" pitchFamily="34" charset="-128"/>
              </a:rPr>
              <a:t>工事</a:t>
            </a:r>
            <a:r>
              <a:rPr lang="ja-JP" altLang="en-US" b="1" i="0">
                <a:solidFill>
                  <a:srgbClr val="000000"/>
                </a:solidFill>
                <a:effectLst/>
                <a:latin typeface="Meiryo" panose="020B0604030504040204" pitchFamily="34" charset="-128"/>
                <a:ea typeface="Meiryo" panose="020B0604030504040204" pitchFamily="34" charset="-128"/>
              </a:rPr>
              <a:t>施工計画を</a:t>
            </a:r>
            <a:r>
              <a:rPr lang="en-US" altLang="ja-JP" b="1" i="0" dirty="0">
                <a:solidFill>
                  <a:srgbClr val="000000"/>
                </a:solidFill>
                <a:effectLst/>
                <a:latin typeface="Meiryo" panose="020B0604030504040204" pitchFamily="34" charset="-128"/>
                <a:ea typeface="Meiryo" panose="020B0604030504040204" pitchFamily="34" charset="-128"/>
              </a:rPr>
              <a:t>1</a:t>
            </a:r>
            <a:r>
              <a:rPr lang="ja-JP" altLang="en-US" b="1" i="0">
                <a:solidFill>
                  <a:srgbClr val="000000"/>
                </a:solidFill>
                <a:effectLst/>
                <a:latin typeface="Meiryo" panose="020B0604030504040204" pitchFamily="34" charset="-128"/>
                <a:ea typeface="Meiryo" panose="020B0604030504040204" pitchFamily="34" charset="-128"/>
              </a:rPr>
              <a:t>日で立案・即座に変更</a:t>
            </a:r>
          </a:p>
        </p:txBody>
      </p:sp>
      <p:sp>
        <p:nvSpPr>
          <p:cNvPr id="10" name="テキスト ボックス 9">
            <a:extLst>
              <a:ext uri="{FF2B5EF4-FFF2-40B4-BE49-F238E27FC236}">
                <a16:creationId xmlns:a16="http://schemas.microsoft.com/office/drawing/2014/main" id="{B09AFDB1-7341-BC99-A803-2F9C8A1ED94A}"/>
              </a:ext>
            </a:extLst>
          </p:cNvPr>
          <p:cNvSpPr txBox="1"/>
          <p:nvPr/>
        </p:nvSpPr>
        <p:spPr>
          <a:xfrm>
            <a:off x="226800" y="4054372"/>
            <a:ext cx="4345200" cy="1600438"/>
          </a:xfrm>
          <a:prstGeom prst="rect">
            <a:avLst/>
          </a:prstGeom>
          <a:noFill/>
        </p:spPr>
        <p:txBody>
          <a:bodyPr wrap="square">
            <a:spAutoFit/>
          </a:bodyPr>
          <a:lstStyle/>
          <a:p>
            <a:r>
              <a:rPr lang="ja-JP" altLang="en-US" sz="1400" b="0" i="0">
                <a:solidFill>
                  <a:srgbClr val="242424"/>
                </a:solidFill>
                <a:effectLst/>
                <a:latin typeface="Meiryo" panose="020B0604030504040204" pitchFamily="34" charset="-128"/>
                <a:ea typeface="Meiryo" panose="020B0604030504040204" pitchFamily="34" charset="-128"/>
              </a:rPr>
              <a:t>デジタルツインと人工知能（</a:t>
            </a:r>
            <a:r>
              <a:rPr lang="en" altLang="ja-JP" sz="1400" b="0" i="0" dirty="0">
                <a:solidFill>
                  <a:srgbClr val="242424"/>
                </a:solidFill>
                <a:effectLst/>
                <a:latin typeface="Meiryo" panose="020B0604030504040204" pitchFamily="34" charset="-128"/>
                <a:ea typeface="Meiryo" panose="020B0604030504040204" pitchFamily="34" charset="-128"/>
              </a:rPr>
              <a:t>AI</a:t>
            </a:r>
            <a:r>
              <a:rPr lang="ja-JP" altLang="en" sz="1400" b="0" i="0">
                <a:solidFill>
                  <a:srgbClr val="242424"/>
                </a:solidFill>
                <a:effectLst/>
                <a:latin typeface="Meiryo" panose="020B0604030504040204" pitchFamily="34" charset="-128"/>
                <a:ea typeface="Meiryo" panose="020B0604030504040204" pitchFamily="34" charset="-128"/>
              </a:rPr>
              <a:t>）</a:t>
            </a:r>
            <a:r>
              <a:rPr lang="ja-JP" altLang="en-US" sz="1400" b="0" i="0">
                <a:solidFill>
                  <a:srgbClr val="242424"/>
                </a:solidFill>
                <a:effectLst/>
                <a:latin typeface="Meiryo" panose="020B0604030504040204" pitchFamily="34" charset="-128"/>
                <a:ea typeface="Meiryo" panose="020B0604030504040204" pitchFamily="34" charset="-128"/>
              </a:rPr>
              <a:t>を活用して土工事の施工計画を短時間で立案するサービス「</a:t>
            </a:r>
            <a:r>
              <a:rPr lang="en" altLang="ja-JP" sz="1400" b="0" i="0" dirty="0">
                <a:solidFill>
                  <a:srgbClr val="242424"/>
                </a:solidFill>
                <a:effectLst/>
                <a:latin typeface="Meiryo" panose="020B0604030504040204" pitchFamily="34" charset="-128"/>
                <a:ea typeface="Meiryo" panose="020B0604030504040204" pitchFamily="34" charset="-128"/>
              </a:rPr>
              <a:t>Smart Construction Simulation</a:t>
            </a:r>
            <a:r>
              <a:rPr lang="ja-JP" altLang="en" sz="1400" b="0" i="0">
                <a:solidFill>
                  <a:srgbClr val="242424"/>
                </a:solidFill>
                <a:effectLst/>
                <a:latin typeface="Meiryo" panose="020B0604030504040204" pitchFamily="34" charset="-128"/>
                <a:ea typeface="Meiryo" panose="020B0604030504040204" pitchFamily="34" charset="-128"/>
              </a:rPr>
              <a:t>（</a:t>
            </a:r>
            <a:r>
              <a:rPr lang="ja-JP" altLang="en-US" sz="1400" b="0" i="0">
                <a:solidFill>
                  <a:srgbClr val="242424"/>
                </a:solidFill>
                <a:effectLst/>
                <a:latin typeface="Meiryo" panose="020B0604030504040204" pitchFamily="34" charset="-128"/>
                <a:ea typeface="Meiryo" panose="020B0604030504040204" pitchFamily="34" charset="-128"/>
              </a:rPr>
              <a:t>スマート・コンストラクション・シミュレーション）</a:t>
            </a:r>
            <a:r>
              <a:rPr lang="ja-JP" altLang="en-US" sz="1400">
                <a:solidFill>
                  <a:srgbClr val="242424"/>
                </a:solidFill>
                <a:latin typeface="Meiryo" panose="020B0604030504040204" pitchFamily="34" charset="-128"/>
                <a:ea typeface="Meiryo" panose="020B0604030504040204" pitchFamily="34" charset="-128"/>
              </a:rPr>
              <a:t>」を提供。</a:t>
            </a:r>
            <a:endParaRPr lang="en-US" altLang="ja-JP" sz="1400" dirty="0">
              <a:solidFill>
                <a:srgbClr val="242424"/>
              </a:solidFill>
              <a:latin typeface="Meiryo" panose="020B0604030504040204" pitchFamily="34" charset="-128"/>
              <a:ea typeface="Meiryo" panose="020B0604030504040204" pitchFamily="34" charset="-128"/>
            </a:endParaRPr>
          </a:p>
          <a:p>
            <a:r>
              <a:rPr lang="ja-JP" altLang="en-US" sz="1400">
                <a:solidFill>
                  <a:srgbClr val="242424"/>
                </a:solidFill>
                <a:latin typeface="Meiryo" panose="020B0604030504040204" pitchFamily="34" charset="-128"/>
                <a:ea typeface="Meiryo" panose="020B0604030504040204" pitchFamily="34" charset="-128"/>
              </a:rPr>
              <a:t>従来、数週間から数カ月を要していたは、高精度な</a:t>
            </a:r>
            <a:r>
              <a:rPr lang="ja-JP" altLang="en-US" sz="1400" b="0" i="0">
                <a:solidFill>
                  <a:srgbClr val="242424"/>
                </a:solidFill>
                <a:effectLst/>
                <a:latin typeface="Meiryo" panose="020B0604030504040204" pitchFamily="34" charset="-128"/>
                <a:ea typeface="Meiryo" panose="020B0604030504040204" pitchFamily="34" charset="-128"/>
              </a:rPr>
              <a:t>施工計画の作成を</a:t>
            </a:r>
            <a:r>
              <a:rPr lang="en-US" altLang="ja-JP" sz="1400" b="0" i="0" dirty="0">
                <a:solidFill>
                  <a:srgbClr val="242424"/>
                </a:solidFill>
                <a:effectLst/>
                <a:latin typeface="Meiryo" panose="020B0604030504040204" pitchFamily="34" charset="-128"/>
                <a:ea typeface="Meiryo" panose="020B0604030504040204" pitchFamily="34" charset="-128"/>
              </a:rPr>
              <a:t>1</a:t>
            </a:r>
            <a:r>
              <a:rPr lang="ja-JP" altLang="en-US" sz="1400" b="0" i="0">
                <a:solidFill>
                  <a:srgbClr val="242424"/>
                </a:solidFill>
                <a:effectLst/>
                <a:latin typeface="Meiryo" panose="020B0604030504040204" pitchFamily="34" charset="-128"/>
                <a:ea typeface="Meiryo" panose="020B0604030504040204" pitchFamily="34" charset="-128"/>
              </a:rPr>
              <a:t>日で実施し、変更にも即座に対応。</a:t>
            </a:r>
            <a:endParaRPr lang="ja-JP" altLang="en-US" sz="1400">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A3842382-CE74-4FF9-7D40-F5946C949B89}"/>
              </a:ext>
            </a:extLst>
          </p:cNvPr>
          <p:cNvSpPr txBox="1"/>
          <p:nvPr/>
        </p:nvSpPr>
        <p:spPr>
          <a:xfrm>
            <a:off x="4572000" y="4052838"/>
            <a:ext cx="4345200" cy="1600438"/>
          </a:xfrm>
          <a:prstGeom prst="rect">
            <a:avLst/>
          </a:prstGeom>
          <a:noFill/>
        </p:spPr>
        <p:txBody>
          <a:bodyPr wrap="square">
            <a:spAutoFit/>
          </a:bodyPr>
          <a:lstStyle/>
          <a:p>
            <a:r>
              <a:rPr lang="ja-JP" altLang="en-US" sz="1400" b="0" i="0">
                <a:solidFill>
                  <a:srgbClr val="242424"/>
                </a:solidFill>
                <a:effectLst/>
                <a:latin typeface="Meiryo" panose="020B0604030504040204" pitchFamily="34" charset="-128"/>
                <a:ea typeface="Meiryo" panose="020B0604030504040204" pitchFamily="34" charset="-128"/>
              </a:rPr>
              <a:t>板ガラスの原料を溶融する「ガラス溶解プロセス」のフロート窯内部の複雑な現象をリアルタイムにコンピューター上で再現・予測できる生産支援ツール「</a:t>
            </a:r>
            <a:r>
              <a:rPr lang="en" altLang="ja-JP" sz="1400" b="0" i="0" dirty="0">
                <a:solidFill>
                  <a:srgbClr val="242424"/>
                </a:solidFill>
                <a:effectLst/>
                <a:latin typeface="Meiryo" panose="020B0604030504040204" pitchFamily="34" charset="-128"/>
                <a:ea typeface="Meiryo" panose="020B0604030504040204" pitchFamily="34" charset="-128"/>
              </a:rPr>
              <a:t>CADTANK Online Computation and Optimization Assistant</a:t>
            </a:r>
            <a:r>
              <a:rPr lang="ja-JP" altLang="en" sz="1400" b="0" i="0">
                <a:solidFill>
                  <a:srgbClr val="242424"/>
                </a:solidFill>
                <a:effectLst/>
                <a:latin typeface="Meiryo" panose="020B0604030504040204" pitchFamily="34" charset="-128"/>
                <a:ea typeface="Meiryo" panose="020B0604030504040204" pitchFamily="34" charset="-128"/>
              </a:rPr>
              <a:t>（</a:t>
            </a:r>
            <a:r>
              <a:rPr lang="en" altLang="ja-JP" sz="1400" b="0" i="0" dirty="0">
                <a:solidFill>
                  <a:srgbClr val="242424"/>
                </a:solidFill>
                <a:effectLst/>
                <a:latin typeface="Meiryo" panose="020B0604030504040204" pitchFamily="34" charset="-128"/>
                <a:ea typeface="Meiryo" panose="020B0604030504040204" pitchFamily="34" charset="-128"/>
              </a:rPr>
              <a:t>COCOA</a:t>
            </a:r>
            <a:r>
              <a:rPr lang="ja-JP" altLang="en" sz="1400" b="0" i="0">
                <a:solidFill>
                  <a:srgbClr val="242424"/>
                </a:solidFill>
                <a:effectLst/>
                <a:latin typeface="Meiryo" panose="020B0604030504040204" pitchFamily="34" charset="-128"/>
                <a:ea typeface="Meiryo" panose="020B0604030504040204" pitchFamily="34" charset="-128"/>
              </a:rPr>
              <a:t>）」</a:t>
            </a:r>
            <a:r>
              <a:rPr lang="ja-JP" altLang="en-US" sz="1400" b="0" i="0">
                <a:solidFill>
                  <a:srgbClr val="242424"/>
                </a:solidFill>
                <a:effectLst/>
                <a:latin typeface="Meiryo" panose="020B0604030504040204" pitchFamily="34" charset="-128"/>
                <a:ea typeface="Meiryo" panose="020B0604030504040204" pitchFamily="34" charset="-128"/>
              </a:rPr>
              <a:t>を開発。</a:t>
            </a:r>
            <a:endParaRPr lang="en-US" altLang="ja-JP" sz="1400" b="0" i="0" dirty="0">
              <a:solidFill>
                <a:srgbClr val="242424"/>
              </a:solidFill>
              <a:effectLst/>
              <a:latin typeface="Meiryo" panose="020B0604030504040204" pitchFamily="34" charset="-128"/>
              <a:ea typeface="Meiryo" panose="020B0604030504040204" pitchFamily="34" charset="-128"/>
            </a:endParaRPr>
          </a:p>
          <a:p>
            <a:r>
              <a:rPr lang="ja-JP" altLang="en-US" sz="1400" b="0" i="0">
                <a:solidFill>
                  <a:srgbClr val="242424"/>
                </a:solidFill>
                <a:effectLst/>
                <a:latin typeface="Meiryo" panose="020B0604030504040204" pitchFamily="34" charset="-128"/>
                <a:ea typeface="Meiryo" panose="020B0604030504040204" pitchFamily="34" charset="-128"/>
              </a:rPr>
              <a:t>プロセス最適化によるガラスの品質向上や製造コストの削減、環境負荷低減に貢献。</a:t>
            </a:r>
            <a:endParaRPr lang="ja-JP" altLang="en-US" sz="14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512279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a:lstStyle/>
          <a:p>
            <a:r>
              <a:rPr kumimoji="1" lang="ja-JP" altLang="en-US"/>
              <a:t>モノのサービス化：サービスへシフトする価値</a:t>
            </a:r>
            <a:endParaRPr kumimoji="1" lang="ja-JP" altLang="en-US" dirty="0"/>
          </a:p>
        </p:txBody>
      </p:sp>
      <p:sp>
        <p:nvSpPr>
          <p:cNvPr id="4" name="正方形/長方形 3"/>
          <p:cNvSpPr/>
          <p:nvPr/>
        </p:nvSpPr>
        <p:spPr>
          <a:xfrm>
            <a:off x="5706533" y="2150077"/>
            <a:ext cx="2768600" cy="372719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83467" y="3432879"/>
            <a:ext cx="5190066" cy="23723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18067" y="4542323"/>
            <a:ext cx="7653866" cy="1198424"/>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57200" y="848236"/>
            <a:ext cx="5122333" cy="1015663"/>
          </a:xfrm>
          <a:prstGeom prst="rect">
            <a:avLst/>
          </a:prstGeom>
        </p:spPr>
        <p:txBody>
          <a:bodyPr wrap="square">
            <a:spAutoFit/>
          </a:bodyPr>
          <a:lstStyle/>
          <a:p>
            <a:r>
              <a:rPr lang="ja-JP" altLang="en-US" sz="2000" dirty="0">
                <a:solidFill>
                  <a:srgbClr val="3366FF"/>
                </a:solidFill>
                <a:latin typeface="メイリオ"/>
                <a:ea typeface="メイリオ"/>
                <a:cs typeface="メイリオ"/>
              </a:rPr>
              <a:t>モノの価値は、</a:t>
            </a:r>
            <a:endParaRPr lang="en-US" altLang="ja-JP" sz="2000" dirty="0">
              <a:solidFill>
                <a:srgbClr val="3366FF"/>
              </a:solidFill>
              <a:latin typeface="メイリオ"/>
              <a:ea typeface="メイリオ"/>
              <a:cs typeface="メイリオ"/>
            </a:endParaRPr>
          </a:p>
          <a:p>
            <a:r>
              <a:rPr lang="ja-JP" altLang="ja-JP" sz="2000" b="1" dirty="0">
                <a:solidFill>
                  <a:srgbClr val="3366FF"/>
                </a:solidFill>
                <a:latin typeface="メイリオ"/>
                <a:ea typeface="メイリオ"/>
                <a:cs typeface="メイリオ"/>
              </a:rPr>
              <a:t>ハードウェア</a:t>
            </a:r>
            <a:r>
              <a:rPr lang="ja-JP" altLang="ja-JP" sz="2000" dirty="0">
                <a:solidFill>
                  <a:srgbClr val="3366FF"/>
                </a:solidFill>
                <a:latin typeface="メイリオ"/>
                <a:ea typeface="メイリオ"/>
                <a:cs typeface="メイリオ"/>
              </a:rPr>
              <a:t>から</a:t>
            </a:r>
            <a:r>
              <a:rPr lang="ja-JP" altLang="ja-JP" sz="2000" b="1" dirty="0">
                <a:solidFill>
                  <a:srgbClr val="3366FF"/>
                </a:solidFill>
                <a:latin typeface="メイリオ"/>
                <a:ea typeface="メイリオ"/>
                <a:cs typeface="メイリオ"/>
              </a:rPr>
              <a:t>ソフトウェア</a:t>
            </a:r>
            <a:r>
              <a:rPr lang="ja-JP" altLang="ja-JP" sz="2000" dirty="0">
                <a:solidFill>
                  <a:srgbClr val="3366FF"/>
                </a:solidFill>
                <a:latin typeface="メイリオ"/>
                <a:ea typeface="メイリオ"/>
                <a:cs typeface="メイリオ"/>
              </a:rPr>
              <a:t>へ</a:t>
            </a:r>
            <a:r>
              <a:rPr lang="ja-JP" altLang="en-US" sz="2000" dirty="0">
                <a:solidFill>
                  <a:srgbClr val="3366FF"/>
                </a:solidFill>
                <a:latin typeface="メイリオ"/>
                <a:ea typeface="メイリオ"/>
                <a:cs typeface="メイリオ"/>
              </a:rPr>
              <a:t>、</a:t>
            </a:r>
            <a:endParaRPr lang="en-US" altLang="ja-JP" sz="2000" dirty="0">
              <a:solidFill>
                <a:srgbClr val="3366FF"/>
              </a:solidFill>
              <a:latin typeface="メイリオ"/>
              <a:ea typeface="メイリオ"/>
              <a:cs typeface="メイリオ"/>
            </a:endParaRPr>
          </a:p>
          <a:p>
            <a:r>
              <a:rPr lang="ja-JP" altLang="ja-JP" sz="2000" dirty="0">
                <a:solidFill>
                  <a:srgbClr val="3366FF"/>
                </a:solidFill>
                <a:latin typeface="メイリオ"/>
                <a:ea typeface="メイリオ"/>
                <a:cs typeface="メイリオ"/>
              </a:rPr>
              <a:t>そして</a:t>
            </a:r>
            <a:r>
              <a:rPr lang="ja-JP" altLang="ja-JP" sz="2000" b="1" dirty="0">
                <a:solidFill>
                  <a:srgbClr val="3366FF"/>
                </a:solidFill>
                <a:latin typeface="メイリオ"/>
                <a:ea typeface="メイリオ"/>
                <a:cs typeface="メイリオ"/>
              </a:rPr>
              <a:t>サービス</a:t>
            </a:r>
            <a:r>
              <a:rPr lang="ja-JP" altLang="ja-JP" sz="2000" dirty="0">
                <a:solidFill>
                  <a:srgbClr val="3366FF"/>
                </a:solidFill>
                <a:latin typeface="メイリオ"/>
                <a:ea typeface="メイリオ"/>
                <a:cs typeface="メイリオ"/>
              </a:rPr>
              <a:t>へとシフト</a:t>
            </a:r>
            <a:endParaRPr lang="ja-JP" altLang="en-US" sz="2000" dirty="0">
              <a:solidFill>
                <a:srgbClr val="3366FF"/>
              </a:solidFill>
              <a:latin typeface="メイリオ"/>
              <a:ea typeface="メイリオ"/>
              <a:cs typeface="メイリオ"/>
            </a:endParaRPr>
          </a:p>
        </p:txBody>
      </p:sp>
      <p:sp>
        <p:nvSpPr>
          <p:cNvPr id="14" name="テキスト ボックス 13"/>
          <p:cNvSpPr txBox="1"/>
          <p:nvPr/>
        </p:nvSpPr>
        <p:spPr>
          <a:xfrm>
            <a:off x="899592" y="4665345"/>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ハードウェア</a:t>
            </a:r>
          </a:p>
        </p:txBody>
      </p:sp>
      <p:sp>
        <p:nvSpPr>
          <p:cNvPr id="15" name="テキスト ボックス 14"/>
          <p:cNvSpPr txBox="1"/>
          <p:nvPr/>
        </p:nvSpPr>
        <p:spPr>
          <a:xfrm>
            <a:off x="3419872" y="3573016"/>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ソフトウェア</a:t>
            </a:r>
          </a:p>
        </p:txBody>
      </p:sp>
      <p:sp>
        <p:nvSpPr>
          <p:cNvPr id="16" name="テキスト ボックス 15"/>
          <p:cNvSpPr txBox="1"/>
          <p:nvPr/>
        </p:nvSpPr>
        <p:spPr>
          <a:xfrm>
            <a:off x="5803491" y="2276872"/>
            <a:ext cx="203132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サービス</a:t>
            </a:r>
          </a:p>
        </p:txBody>
      </p:sp>
      <p:sp>
        <p:nvSpPr>
          <p:cNvPr id="17" name="テキスト ボックス 16"/>
          <p:cNvSpPr txBox="1"/>
          <p:nvPr/>
        </p:nvSpPr>
        <p:spPr>
          <a:xfrm>
            <a:off x="3474621" y="4181519"/>
            <a:ext cx="2339102"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機能・性能を随時更新可能</a:t>
            </a:r>
          </a:p>
        </p:txBody>
      </p:sp>
      <p:sp>
        <p:nvSpPr>
          <p:cNvPr id="18" name="テキスト ボックス 17"/>
          <p:cNvSpPr txBox="1"/>
          <p:nvPr/>
        </p:nvSpPr>
        <p:spPr>
          <a:xfrm>
            <a:off x="916027" y="5356935"/>
            <a:ext cx="1800493"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機能・性能の固定化</a:t>
            </a:r>
          </a:p>
        </p:txBody>
      </p:sp>
      <p:sp>
        <p:nvSpPr>
          <p:cNvPr id="20" name="テキスト ボックス 19"/>
          <p:cNvSpPr txBox="1"/>
          <p:nvPr/>
        </p:nvSpPr>
        <p:spPr>
          <a:xfrm>
            <a:off x="5854895" y="2973471"/>
            <a:ext cx="2518638"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機能・性能を継続的更新可能</a:t>
            </a:r>
          </a:p>
        </p:txBody>
      </p:sp>
      <p:sp>
        <p:nvSpPr>
          <p:cNvPr id="7" name="右矢印 6"/>
          <p:cNvSpPr/>
          <p:nvPr/>
        </p:nvSpPr>
        <p:spPr>
          <a:xfrm>
            <a:off x="618067" y="5945402"/>
            <a:ext cx="7857066" cy="651950"/>
          </a:xfrm>
          <a:prstGeom prst="rightArrow">
            <a:avLst>
              <a:gd name="adj1" fmla="val 67642"/>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2427823" y="6093296"/>
            <a:ext cx="4288353" cy="400110"/>
          </a:xfrm>
          <a:prstGeom prst="rect">
            <a:avLst/>
          </a:prstGeom>
          <a:noFill/>
        </p:spPr>
        <p:txBody>
          <a:bodyPr wrap="none" rtlCol="0">
            <a:spAutoFit/>
          </a:bodyPr>
          <a:lstStyle/>
          <a:p>
            <a:pPr algn="ctr"/>
            <a:r>
              <a:rPr kumimoji="1" lang="ja-JP" altLang="en-US" sz="2000" dirty="0">
                <a:solidFill>
                  <a:schemeClr val="bg1"/>
                </a:solidFill>
                <a:latin typeface="メイリオ"/>
                <a:ea typeface="メイリオ"/>
                <a:cs typeface="メイリオ"/>
              </a:rPr>
              <a:t>モノの価値を評価する基準</a:t>
            </a:r>
            <a:r>
              <a:rPr kumimoji="1" lang="ja-JP" altLang="en-US" sz="2000">
                <a:solidFill>
                  <a:schemeClr val="bg1"/>
                </a:solidFill>
                <a:latin typeface="メイリオ"/>
                <a:ea typeface="メイリオ"/>
                <a:cs typeface="メイリオ"/>
              </a:rPr>
              <a:t>がシフト</a:t>
            </a:r>
            <a:endParaRPr kumimoji="1" lang="ja-JP" altLang="en-US" sz="2000" dirty="0">
              <a:solidFill>
                <a:schemeClr val="bg1"/>
              </a:solidFill>
              <a:latin typeface="メイリオ"/>
              <a:ea typeface="メイリオ"/>
              <a:cs typeface="メイリオ"/>
            </a:endParaRPr>
          </a:p>
        </p:txBody>
      </p:sp>
      <p:pic>
        <p:nvPicPr>
          <p:cNvPr id="8" name="図 7">
            <a:extLst>
              <a:ext uri="{FF2B5EF4-FFF2-40B4-BE49-F238E27FC236}">
                <a16:creationId xmlns:a16="http://schemas.microsoft.com/office/drawing/2014/main" id="{200B889A-58B8-0C43-B616-FFD1ADD37B23}"/>
              </a:ext>
            </a:extLst>
          </p:cNvPr>
          <p:cNvPicPr>
            <a:picLocks noChangeAspect="1"/>
          </p:cNvPicPr>
          <p:nvPr/>
        </p:nvPicPr>
        <p:blipFill>
          <a:blip r:embed="rId3"/>
          <a:stretch>
            <a:fillRect/>
          </a:stretch>
        </p:blipFill>
        <p:spPr>
          <a:xfrm>
            <a:off x="1004806" y="2737920"/>
            <a:ext cx="1774749" cy="1739255"/>
          </a:xfrm>
          <a:prstGeom prst="rect">
            <a:avLst/>
          </a:prstGeom>
        </p:spPr>
      </p:pic>
      <p:pic>
        <p:nvPicPr>
          <p:cNvPr id="9" name="図 8">
            <a:extLst>
              <a:ext uri="{FF2B5EF4-FFF2-40B4-BE49-F238E27FC236}">
                <a16:creationId xmlns:a16="http://schemas.microsoft.com/office/drawing/2014/main" id="{1D76AFE3-2E8E-014B-93E2-390D6AC9B2E8}"/>
              </a:ext>
            </a:extLst>
          </p:cNvPr>
          <p:cNvPicPr>
            <a:picLocks noChangeAspect="1"/>
          </p:cNvPicPr>
          <p:nvPr/>
        </p:nvPicPr>
        <p:blipFill>
          <a:blip r:embed="rId4"/>
          <a:stretch>
            <a:fillRect/>
          </a:stretch>
        </p:blipFill>
        <p:spPr>
          <a:xfrm>
            <a:off x="3719801" y="2004036"/>
            <a:ext cx="1704398" cy="1346474"/>
          </a:xfrm>
          <a:prstGeom prst="rect">
            <a:avLst/>
          </a:prstGeom>
        </p:spPr>
      </p:pic>
      <p:pic>
        <p:nvPicPr>
          <p:cNvPr id="13" name="図 12">
            <a:extLst>
              <a:ext uri="{FF2B5EF4-FFF2-40B4-BE49-F238E27FC236}">
                <a16:creationId xmlns:a16="http://schemas.microsoft.com/office/drawing/2014/main" id="{122A5B1B-34E1-794E-8919-D193A9D8C0E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6959724" y="766803"/>
            <a:ext cx="847214" cy="1049181"/>
          </a:xfrm>
          <a:prstGeom prst="rect">
            <a:avLst/>
          </a:prstGeom>
        </p:spPr>
      </p:pic>
      <p:pic>
        <p:nvPicPr>
          <p:cNvPr id="11" name="図 10">
            <a:extLst>
              <a:ext uri="{FF2B5EF4-FFF2-40B4-BE49-F238E27FC236}">
                <a16:creationId xmlns:a16="http://schemas.microsoft.com/office/drawing/2014/main" id="{AB9ACC56-21F2-1F45-A60E-699CB14114D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74527" y="1062623"/>
            <a:ext cx="1497895" cy="1085974"/>
          </a:xfrm>
          <a:prstGeom prst="rect">
            <a:avLst/>
          </a:prstGeom>
        </p:spPr>
      </p:pic>
      <p:sp>
        <p:nvSpPr>
          <p:cNvPr id="3" name="テキスト ボックス 2">
            <a:extLst>
              <a:ext uri="{FF2B5EF4-FFF2-40B4-BE49-F238E27FC236}">
                <a16:creationId xmlns:a16="http://schemas.microsoft.com/office/drawing/2014/main" id="{EE5E6FF9-C086-AC4F-9D06-F59F2F3A1602}"/>
              </a:ext>
            </a:extLst>
          </p:cNvPr>
          <p:cNvSpPr txBox="1"/>
          <p:nvPr/>
        </p:nvSpPr>
        <p:spPr>
          <a:xfrm>
            <a:off x="3662055" y="5058579"/>
            <a:ext cx="4820550" cy="646331"/>
          </a:xfrm>
          <a:prstGeom prst="rect">
            <a:avLst/>
          </a:prstGeom>
          <a:noFill/>
        </p:spPr>
        <p:txBody>
          <a:bodyPr wrap="none" rtlCol="0">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機構が複雑になり、部品の数も増えて、コストが嵩む</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故障が多く、保守・サポートの体制やコストの負担が増える</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機能追加には、設計や製造工程を変更を伴ひ、迅速対応は困難</a:t>
            </a:r>
          </a:p>
        </p:txBody>
      </p:sp>
    </p:spTree>
    <p:extLst>
      <p:ext uri="{BB962C8B-B14F-4D97-AF65-F5344CB8AC3E}">
        <p14:creationId xmlns:p14="http://schemas.microsoft.com/office/powerpoint/2010/main" val="326339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605D3-F01F-CE38-1003-B2DD6FA06237}"/>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D40E6E1B-C704-E9C3-F735-AB5C7DBFDEA5}"/>
              </a:ext>
            </a:extLst>
          </p:cNvPr>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effectLst/>
                <a:latin typeface="メイリオ" panose="020B0604030504040204" pitchFamily="50" charset="-128"/>
                <a:ea typeface="メイリオ" panose="020B0604030504040204" pitchFamily="50" charset="-128"/>
                <a:cs typeface="Arial"/>
              </a:rPr>
              <a:t>IoT</a:t>
            </a:r>
            <a:r>
              <a:rPr lang="ja-JP" altLang="en-US" sz="2400" dirty="0">
                <a:solidFill>
                  <a:srgbClr val="FFFFFF"/>
                </a:solidFill>
                <a:effectLst/>
                <a:latin typeface="メイリオ" panose="020B0604030504040204" pitchFamily="50" charset="-128"/>
                <a:ea typeface="メイリオ" panose="020B0604030504040204" pitchFamily="50" charset="-128"/>
                <a:cs typeface="Arial"/>
              </a:rPr>
              <a:t>の基本</a:t>
            </a:r>
            <a:endParaRPr lang="en-US" altLang="ja-JP" sz="2400" dirty="0">
              <a:solidFill>
                <a:srgbClr val="FFFFFF"/>
              </a:solidFill>
              <a:effectLst/>
              <a:latin typeface="メイリオ" panose="020B0604030504040204" pitchFamily="50" charset="-128"/>
              <a:ea typeface="メイリオ" panose="020B0604030504040204" pitchFamily="50" charset="-128"/>
              <a:cs typeface="Arial"/>
            </a:endParaRPr>
          </a:p>
        </p:txBody>
      </p:sp>
      <p:sp>
        <p:nvSpPr>
          <p:cNvPr id="6" name="正方形/長方形 5">
            <a:extLst>
              <a:ext uri="{FF2B5EF4-FFF2-40B4-BE49-F238E27FC236}">
                <a16:creationId xmlns:a16="http://schemas.microsoft.com/office/drawing/2014/main" id="{E27A2C04-10CB-40D9-D718-29D0F52DF14A}"/>
              </a:ext>
            </a:extLst>
          </p:cNvPr>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983570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457200" y="955040"/>
            <a:ext cx="8321040" cy="150368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 name="図形グループ 3"/>
          <p:cNvGrpSpPr/>
          <p:nvPr/>
        </p:nvGrpSpPr>
        <p:grpSpPr>
          <a:xfrm>
            <a:off x="695959" y="1152673"/>
            <a:ext cx="538480" cy="1100428"/>
            <a:chOff x="1946324" y="4125162"/>
            <a:chExt cx="969964" cy="2007872"/>
          </a:xfrm>
        </p:grpSpPr>
        <p:sp>
          <p:nvSpPr>
            <p:cNvPr id="5" name="円/楕円 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6" name="テキスト ボックス 15"/>
          <p:cNvSpPr txBox="1"/>
          <p:nvPr/>
        </p:nvSpPr>
        <p:spPr>
          <a:xfrm>
            <a:off x="1563147" y="1213520"/>
            <a:ext cx="1261885" cy="954107"/>
          </a:xfrm>
          <a:prstGeom prst="rect">
            <a:avLst/>
          </a:prstGeom>
          <a:noFill/>
        </p:spPr>
        <p:txBody>
          <a:bodyPr wrap="none" rtlCol="0">
            <a:spAutoFit/>
          </a:bodyPr>
          <a:lstStyle/>
          <a:p>
            <a:pPr algn="ctr"/>
            <a:r>
              <a:rPr kumimoji="1" lang="ja-JP" altLang="en-US" sz="2800" dirty="0">
                <a:solidFill>
                  <a:schemeClr val="accent3">
                    <a:lumMod val="50000"/>
                  </a:schemeClr>
                </a:solidFill>
                <a:latin typeface="Meiryo" charset="-128"/>
                <a:ea typeface="Meiryo" charset="-128"/>
                <a:cs typeface="Meiryo" charset="-128"/>
              </a:rPr>
              <a:t>使　用</a:t>
            </a:r>
            <a:endParaRPr kumimoji="1" lang="en-US" altLang="ja-JP" sz="2800" dirty="0">
              <a:solidFill>
                <a:schemeClr val="accent3">
                  <a:lumMod val="50000"/>
                </a:schemeClr>
              </a:solidFill>
              <a:latin typeface="Meiryo" charset="-128"/>
              <a:ea typeface="Meiryo" charset="-128"/>
              <a:cs typeface="Meiryo" charset="-128"/>
            </a:endParaRPr>
          </a:p>
          <a:p>
            <a:pPr algn="ctr"/>
            <a:r>
              <a:rPr kumimoji="1" lang="ja-JP" altLang="en-US" sz="2000" dirty="0">
                <a:solidFill>
                  <a:schemeClr val="accent3">
                    <a:lumMod val="50000"/>
                  </a:schemeClr>
                </a:solidFill>
                <a:latin typeface="Meiryo" charset="-128"/>
                <a:ea typeface="Meiryo" charset="-128"/>
                <a:cs typeface="Meiryo" charset="-128"/>
              </a:rPr>
              <a:t>の</a:t>
            </a:r>
            <a:r>
              <a:rPr kumimoji="1" lang="ja-JP" altLang="en-US" sz="2800" dirty="0">
                <a:solidFill>
                  <a:schemeClr val="accent3">
                    <a:lumMod val="50000"/>
                  </a:schemeClr>
                </a:solidFill>
                <a:latin typeface="Meiryo" charset="-128"/>
                <a:ea typeface="Meiryo" charset="-128"/>
                <a:cs typeface="Meiryo" charset="-128"/>
              </a:rPr>
              <a:t>現場</a:t>
            </a:r>
          </a:p>
        </p:txBody>
      </p:sp>
      <p:sp>
        <p:nvSpPr>
          <p:cNvPr id="18" name="正方形/長方形 17"/>
          <p:cNvSpPr/>
          <p:nvPr/>
        </p:nvSpPr>
        <p:spPr>
          <a:xfrm>
            <a:off x="2968792" y="1130859"/>
            <a:ext cx="5565608" cy="112224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3286976"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センサー</a:t>
            </a:r>
          </a:p>
        </p:txBody>
      </p:sp>
      <p:sp>
        <p:nvSpPr>
          <p:cNvPr id="20" name="正方形/長方形 19"/>
          <p:cNvSpPr/>
          <p:nvPr/>
        </p:nvSpPr>
        <p:spPr>
          <a:xfrm>
            <a:off x="503611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コンピュータ</a:t>
            </a:r>
            <a:endParaRPr kumimoji="1" lang="ja-JP" altLang="en-US" sz="1400" dirty="0">
              <a:solidFill>
                <a:srgbClr val="FFFFFF"/>
              </a:solidFill>
              <a:latin typeface="Meiryo" charset="-128"/>
              <a:ea typeface="Meiryo" charset="-128"/>
              <a:cs typeface="Meiryo" charset="-128"/>
            </a:endParaRPr>
          </a:p>
        </p:txBody>
      </p:sp>
      <p:sp>
        <p:nvSpPr>
          <p:cNvPr id="21" name="正方形/長方形 20"/>
          <p:cNvSpPr/>
          <p:nvPr/>
        </p:nvSpPr>
        <p:spPr>
          <a:xfrm>
            <a:off x="679089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ソフトウェア</a:t>
            </a:r>
          </a:p>
        </p:txBody>
      </p:sp>
      <p:sp>
        <p:nvSpPr>
          <p:cNvPr id="26" name="テキスト ボックス 25"/>
          <p:cNvSpPr txBox="1"/>
          <p:nvPr/>
        </p:nvSpPr>
        <p:spPr>
          <a:xfrm>
            <a:off x="5018061" y="1219156"/>
            <a:ext cx="1467068" cy="400110"/>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モノ・製品</a:t>
            </a:r>
          </a:p>
        </p:txBody>
      </p:sp>
      <p:sp>
        <p:nvSpPr>
          <p:cNvPr id="15" name="正方形/長方形 14"/>
          <p:cNvSpPr/>
          <p:nvPr/>
        </p:nvSpPr>
        <p:spPr>
          <a:xfrm>
            <a:off x="457200" y="4883841"/>
            <a:ext cx="8321040" cy="150368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下矢印 26"/>
          <p:cNvSpPr/>
          <p:nvPr/>
        </p:nvSpPr>
        <p:spPr>
          <a:xfrm>
            <a:off x="3485131" y="1971040"/>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モノ</a:t>
            </a:r>
            <a:r>
              <a:rPr kumimoji="1" lang="ja-JP" altLang="en-US"/>
              <a:t>のサービス化：メカニズム</a:t>
            </a:r>
            <a:endParaRPr kumimoji="1" lang="ja-JP" altLang="en-US" dirty="0"/>
          </a:p>
        </p:txBody>
      </p:sp>
      <p:grpSp>
        <p:nvGrpSpPr>
          <p:cNvPr id="11" name="図形グループ 10"/>
          <p:cNvGrpSpPr/>
          <p:nvPr/>
        </p:nvGrpSpPr>
        <p:grpSpPr>
          <a:xfrm>
            <a:off x="695959" y="5048581"/>
            <a:ext cx="538480" cy="1100428"/>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7" name="テキスト ボックス 16"/>
          <p:cNvSpPr txBox="1"/>
          <p:nvPr/>
        </p:nvSpPr>
        <p:spPr>
          <a:xfrm>
            <a:off x="1460556" y="5323841"/>
            <a:ext cx="1467068" cy="830997"/>
          </a:xfrm>
          <a:prstGeom prst="rect">
            <a:avLst/>
          </a:prstGeom>
          <a:noFill/>
        </p:spPr>
        <p:txBody>
          <a:bodyPr wrap="none" rtlCol="0">
            <a:spAutoFit/>
          </a:bodyPr>
          <a:lstStyle/>
          <a:p>
            <a:pPr algn="ctr"/>
            <a:r>
              <a:rPr kumimoji="1" lang="ja-JP" altLang="en-US" sz="2000" dirty="0">
                <a:solidFill>
                  <a:schemeClr val="accent6">
                    <a:lumMod val="50000"/>
                  </a:schemeClr>
                </a:solidFill>
                <a:latin typeface="Meiryo" charset="-128"/>
                <a:ea typeface="Meiryo" charset="-128"/>
                <a:cs typeface="Meiryo" charset="-128"/>
              </a:rPr>
              <a:t>ものづくり</a:t>
            </a:r>
            <a:endParaRPr kumimoji="1" lang="en-US" altLang="ja-JP" sz="2000" dirty="0">
              <a:solidFill>
                <a:schemeClr val="accent6">
                  <a:lumMod val="50000"/>
                </a:schemeClr>
              </a:solidFill>
              <a:latin typeface="Meiryo" charset="-128"/>
              <a:ea typeface="Meiryo" charset="-128"/>
              <a:cs typeface="Meiryo" charset="-128"/>
            </a:endParaRPr>
          </a:p>
          <a:p>
            <a:pPr algn="ctr"/>
            <a:r>
              <a:rPr kumimoji="1" lang="ja-JP" altLang="en-US" sz="2000" dirty="0">
                <a:solidFill>
                  <a:schemeClr val="accent6">
                    <a:lumMod val="50000"/>
                  </a:schemeClr>
                </a:solidFill>
                <a:latin typeface="Meiryo" charset="-128"/>
                <a:ea typeface="Meiryo" charset="-128"/>
                <a:cs typeface="Meiryo" charset="-128"/>
              </a:rPr>
              <a:t>の</a:t>
            </a:r>
            <a:r>
              <a:rPr kumimoji="1" lang="ja-JP" altLang="en-US" sz="2800" dirty="0">
                <a:solidFill>
                  <a:schemeClr val="accent6">
                    <a:lumMod val="50000"/>
                  </a:schemeClr>
                </a:solidFill>
                <a:latin typeface="Meiryo" charset="-128"/>
                <a:ea typeface="Meiryo" charset="-128"/>
                <a:cs typeface="Meiryo" charset="-128"/>
              </a:rPr>
              <a:t>現場</a:t>
            </a:r>
          </a:p>
        </p:txBody>
      </p:sp>
      <p:sp>
        <p:nvSpPr>
          <p:cNvPr id="22" name="正方形/長方形 21"/>
          <p:cNvSpPr/>
          <p:nvPr/>
        </p:nvSpPr>
        <p:spPr>
          <a:xfrm>
            <a:off x="296879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開　発</a:t>
            </a:r>
            <a:endParaRPr kumimoji="1" lang="en-US" altLang="ja-JP"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製　造</a:t>
            </a:r>
          </a:p>
        </p:txBody>
      </p:sp>
      <p:sp>
        <p:nvSpPr>
          <p:cNvPr id="23" name="正方形/長方形 22"/>
          <p:cNvSpPr/>
          <p:nvPr/>
        </p:nvSpPr>
        <p:spPr>
          <a:xfrm>
            <a:off x="495443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保守</a:t>
            </a:r>
            <a:endParaRPr lang="en-US" altLang="ja-JP" dirty="0">
              <a:solidFill>
                <a:srgbClr val="FFFFFF"/>
              </a:solidFill>
              <a:latin typeface="Meiryo" charset="-128"/>
              <a:ea typeface="Meiryo" charset="-128"/>
              <a:cs typeface="Meiryo" charset="-128"/>
            </a:endParaRPr>
          </a:p>
          <a:p>
            <a:pPr algn="ctr"/>
            <a:r>
              <a:rPr lang="ja-JP" altLang="en-US" dirty="0">
                <a:solidFill>
                  <a:srgbClr val="FFFFFF"/>
                </a:solidFill>
                <a:latin typeface="Meiryo" charset="-128"/>
                <a:ea typeface="Meiryo" charset="-128"/>
                <a:cs typeface="Meiryo" charset="-128"/>
              </a:rPr>
              <a:t>サポート</a:t>
            </a:r>
            <a:endParaRPr kumimoji="1" lang="ja-JP" altLang="en-US" dirty="0">
              <a:solidFill>
                <a:srgbClr val="FFFFFF"/>
              </a:solidFill>
              <a:latin typeface="Meiryo" charset="-128"/>
              <a:ea typeface="Meiryo" charset="-128"/>
              <a:cs typeface="Meiryo" charset="-128"/>
            </a:endParaRPr>
          </a:p>
        </p:txBody>
      </p:sp>
      <p:sp>
        <p:nvSpPr>
          <p:cNvPr id="24" name="正方形/長方形 23"/>
          <p:cNvSpPr/>
          <p:nvPr/>
        </p:nvSpPr>
        <p:spPr>
          <a:xfrm>
            <a:off x="6940073"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ソフトウェア</a:t>
            </a:r>
            <a:endParaRPr kumimoji="1" lang="en-US" altLang="ja-JP"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改修・更新</a:t>
            </a:r>
          </a:p>
        </p:txBody>
      </p:sp>
      <p:sp>
        <p:nvSpPr>
          <p:cNvPr id="28" name="下矢印 27"/>
          <p:cNvSpPr/>
          <p:nvPr/>
        </p:nvSpPr>
        <p:spPr>
          <a:xfrm rot="10800000">
            <a:off x="6994586" y="1995838"/>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角丸四角形 24"/>
          <p:cNvSpPr/>
          <p:nvPr/>
        </p:nvSpPr>
        <p:spPr>
          <a:xfrm>
            <a:off x="2968792" y="2920038"/>
            <a:ext cx="5565608" cy="1514475"/>
          </a:xfrm>
          <a:prstGeom prst="roundRect">
            <a:avLst>
              <a:gd name="adj" fmla="val 50000"/>
            </a:avLst>
          </a:prstGeom>
          <a:solidFill>
            <a:srgbClr val="0432FF">
              <a:alpha val="5568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a:solidFill>
                  <a:srgbClr val="FFFFFF"/>
                </a:solidFill>
                <a:latin typeface="Meiryo" charset="-128"/>
                <a:ea typeface="Meiryo" charset="-128"/>
                <a:cs typeface="Meiryo" charset="-128"/>
              </a:rPr>
              <a:t>インターネット</a:t>
            </a:r>
            <a:endParaRPr kumimoji="1" lang="ja-JP" altLang="en-US" sz="3200" dirty="0">
              <a:solidFill>
                <a:srgbClr val="FFFFFF"/>
              </a:solidFill>
              <a:latin typeface="Meiryo" charset="-128"/>
              <a:ea typeface="Meiryo" charset="-128"/>
              <a:cs typeface="Meiryo" charset="-128"/>
            </a:endParaRPr>
          </a:p>
        </p:txBody>
      </p:sp>
      <p:sp>
        <p:nvSpPr>
          <p:cNvPr id="29" name="上下矢印 28"/>
          <p:cNvSpPr/>
          <p:nvPr/>
        </p:nvSpPr>
        <p:spPr>
          <a:xfrm>
            <a:off x="493983" y="2172205"/>
            <a:ext cx="2191275" cy="2887455"/>
          </a:xfrm>
          <a:prstGeom prst="upDownArrow">
            <a:avLst>
              <a:gd name="adj1" fmla="val 50000"/>
              <a:gd name="adj2" fmla="val 3330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1251066" y="2543843"/>
            <a:ext cx="677108" cy="2144177"/>
          </a:xfrm>
          <a:prstGeom prst="rect">
            <a:avLst/>
          </a:prstGeom>
          <a:noFill/>
        </p:spPr>
        <p:txBody>
          <a:bodyPr vert="eaVert" wrap="none" rtlCol="0">
            <a:spAutoFit/>
          </a:bodyPr>
          <a:lstStyle/>
          <a:p>
            <a:pPr algn="ctr"/>
            <a:r>
              <a:rPr kumimoji="1" lang="ja-JP" altLang="en-US" sz="3200" b="1" dirty="0">
                <a:solidFill>
                  <a:schemeClr val="bg1"/>
                </a:solidFill>
                <a:latin typeface="Meiryo" charset="-128"/>
                <a:ea typeface="Meiryo" charset="-128"/>
                <a:cs typeface="Meiryo" charset="-128"/>
              </a:rPr>
              <a:t>直結</a:t>
            </a:r>
            <a:r>
              <a:rPr lang="ja-JP" altLang="en-US" sz="3200" b="1" dirty="0">
                <a:solidFill>
                  <a:schemeClr val="bg1"/>
                </a:solidFill>
                <a:latin typeface="Meiryo" charset="-128"/>
                <a:ea typeface="Meiryo" charset="-128"/>
                <a:cs typeface="Meiryo" charset="-128"/>
              </a:rPr>
              <a:t>・</a:t>
            </a:r>
            <a:r>
              <a:rPr kumimoji="1" lang="ja-JP" altLang="en-US" sz="3200" b="1" dirty="0">
                <a:solidFill>
                  <a:schemeClr val="bg1"/>
                </a:solidFill>
                <a:latin typeface="Meiryo" charset="-128"/>
                <a:ea typeface="Meiryo" charset="-128"/>
                <a:cs typeface="Meiryo" charset="-128"/>
              </a:rPr>
              <a:t>連係</a:t>
            </a:r>
            <a:endParaRPr kumimoji="1" lang="en-US" altLang="ja-JP" sz="32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12022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50EEBB87-9900-1340-BCBC-307414F717F6}"/>
              </a:ext>
            </a:extLst>
          </p:cNvPr>
          <p:cNvSpPr/>
          <p:nvPr/>
        </p:nvSpPr>
        <p:spPr>
          <a:xfrm>
            <a:off x="230400" y="762161"/>
            <a:ext cx="8686800" cy="583474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ADD1F1D-3186-1A4D-BE79-4DD102E4BA45}"/>
              </a:ext>
            </a:extLst>
          </p:cNvPr>
          <p:cNvSpPr>
            <a:spLocks noGrp="1"/>
          </p:cNvSpPr>
          <p:nvPr>
            <p:ph type="title"/>
          </p:nvPr>
        </p:nvSpPr>
        <p:spPr/>
        <p:txBody>
          <a:bodyPr/>
          <a:lstStyle/>
          <a:p>
            <a:r>
              <a:rPr lang="ja-JP" altLang="en-US"/>
              <a:t>モノのサービス化：収益モデルの転換</a:t>
            </a:r>
            <a:endParaRPr kumimoji="1" lang="ja-JP" altLang="en-US"/>
          </a:p>
        </p:txBody>
      </p:sp>
      <p:sp>
        <p:nvSpPr>
          <p:cNvPr id="3" name="正方形/長方形 2">
            <a:extLst>
              <a:ext uri="{FF2B5EF4-FFF2-40B4-BE49-F238E27FC236}">
                <a16:creationId xmlns:a16="http://schemas.microsoft.com/office/drawing/2014/main" id="{65CB03CB-9996-4940-840C-9A7727AA6C4C}"/>
              </a:ext>
            </a:extLst>
          </p:cNvPr>
          <p:cNvSpPr/>
          <p:nvPr/>
        </p:nvSpPr>
        <p:spPr>
          <a:xfrm>
            <a:off x="1324432" y="2796922"/>
            <a:ext cx="6509657" cy="161834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0E2F28A0-3F52-A84A-83D8-417DA273763E}"/>
              </a:ext>
            </a:extLst>
          </p:cNvPr>
          <p:cNvSpPr/>
          <p:nvPr/>
        </p:nvSpPr>
        <p:spPr>
          <a:xfrm>
            <a:off x="3389088" y="905456"/>
            <a:ext cx="2380343" cy="150368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 name="図形グループ 3">
            <a:extLst>
              <a:ext uri="{FF2B5EF4-FFF2-40B4-BE49-F238E27FC236}">
                <a16:creationId xmlns:a16="http://schemas.microsoft.com/office/drawing/2014/main" id="{F6E5A824-E66A-874A-BA0C-51CFB8619E1D}"/>
              </a:ext>
            </a:extLst>
          </p:cNvPr>
          <p:cNvGrpSpPr/>
          <p:nvPr/>
        </p:nvGrpSpPr>
        <p:grpSpPr>
          <a:xfrm>
            <a:off x="3664133" y="1107082"/>
            <a:ext cx="538480" cy="1100428"/>
            <a:chOff x="1946324" y="4125162"/>
            <a:chExt cx="969964" cy="2007872"/>
          </a:xfrm>
        </p:grpSpPr>
        <p:sp>
          <p:nvSpPr>
            <p:cNvPr id="6" name="円/楕円 5">
              <a:extLst>
                <a:ext uri="{FF2B5EF4-FFF2-40B4-BE49-F238E27FC236}">
                  <a16:creationId xmlns:a16="http://schemas.microsoft.com/office/drawing/2014/main" id="{CBB7BAF0-44FA-CA4F-99CA-DB52CECD2C8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 name="フローチャート: 論理積ゲート 6">
              <a:extLst>
                <a:ext uri="{FF2B5EF4-FFF2-40B4-BE49-F238E27FC236}">
                  <a16:creationId xmlns:a16="http://schemas.microsoft.com/office/drawing/2014/main" id="{396469A5-6F25-F44E-8103-A629F893125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 name="テキスト ボックス 7">
            <a:extLst>
              <a:ext uri="{FF2B5EF4-FFF2-40B4-BE49-F238E27FC236}">
                <a16:creationId xmlns:a16="http://schemas.microsoft.com/office/drawing/2014/main" id="{84003A7F-44DC-A446-AC1F-BA00A1F9FAAF}"/>
              </a:ext>
            </a:extLst>
          </p:cNvPr>
          <p:cNvSpPr txBox="1"/>
          <p:nvPr/>
        </p:nvSpPr>
        <p:spPr>
          <a:xfrm>
            <a:off x="3204525" y="3107741"/>
            <a:ext cx="2749471" cy="954107"/>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モノのソフトウェア化</a:t>
            </a:r>
            <a:endParaRPr kumimoji="1" lang="en-US" altLang="ja-JP" sz="2000" b="1" dirty="0">
              <a:solidFill>
                <a:schemeClr val="bg1"/>
              </a:solidFill>
              <a:latin typeface="Meiryo" charset="-128"/>
              <a:ea typeface="Meiryo" charset="-128"/>
              <a:cs typeface="Meiryo" charset="-128"/>
            </a:endParaRPr>
          </a:p>
          <a:p>
            <a:pPr algn="ctr"/>
            <a:r>
              <a:rPr lang="ja-JP" altLang="en-US" dirty="0">
                <a:solidFill>
                  <a:schemeClr val="bg1"/>
                </a:solidFill>
                <a:latin typeface="Meiryo" charset="-128"/>
                <a:ea typeface="Meiryo" charset="-128"/>
                <a:cs typeface="Meiryo" charset="-128"/>
              </a:rPr>
              <a:t>ソフトウェアによる</a:t>
            </a:r>
            <a:endParaRPr lang="en-US" altLang="ja-JP" dirty="0">
              <a:solidFill>
                <a:schemeClr val="bg1"/>
              </a:solidFill>
              <a:latin typeface="Meiryo" charset="-128"/>
              <a:ea typeface="Meiryo" charset="-128"/>
              <a:cs typeface="Meiryo" charset="-128"/>
            </a:endParaRPr>
          </a:p>
          <a:p>
            <a:pPr algn="ctr"/>
            <a:r>
              <a:rPr lang="ja-JP" altLang="en-US" dirty="0">
                <a:solidFill>
                  <a:schemeClr val="bg1"/>
                </a:solidFill>
                <a:latin typeface="Meiryo" charset="-128"/>
                <a:ea typeface="Meiryo" charset="-128"/>
                <a:cs typeface="Meiryo" charset="-128"/>
              </a:rPr>
              <a:t>機能・性能の実装</a:t>
            </a:r>
            <a:endParaRPr kumimoji="1" lang="ja-JP" altLang="en-US" dirty="0">
              <a:solidFill>
                <a:schemeClr val="bg1"/>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5E1D9D53-B2FE-7D46-8841-1C3104E4F7F6}"/>
              </a:ext>
            </a:extLst>
          </p:cNvPr>
          <p:cNvSpPr/>
          <p:nvPr/>
        </p:nvSpPr>
        <p:spPr>
          <a:xfrm>
            <a:off x="3389088" y="4883841"/>
            <a:ext cx="2380344" cy="150368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 name="図形グループ 10">
            <a:extLst>
              <a:ext uri="{FF2B5EF4-FFF2-40B4-BE49-F238E27FC236}">
                <a16:creationId xmlns:a16="http://schemas.microsoft.com/office/drawing/2014/main" id="{0DB41B7D-53A5-5042-B2FE-189A04B7F58F}"/>
              </a:ext>
            </a:extLst>
          </p:cNvPr>
          <p:cNvGrpSpPr/>
          <p:nvPr/>
        </p:nvGrpSpPr>
        <p:grpSpPr>
          <a:xfrm>
            <a:off x="3664133" y="5085467"/>
            <a:ext cx="538480" cy="1100428"/>
            <a:chOff x="1946324" y="4125162"/>
            <a:chExt cx="969964" cy="2007872"/>
          </a:xfrm>
        </p:grpSpPr>
        <p:sp>
          <p:nvSpPr>
            <p:cNvPr id="11" name="円/楕円 10">
              <a:extLst>
                <a:ext uri="{FF2B5EF4-FFF2-40B4-BE49-F238E27FC236}">
                  <a16:creationId xmlns:a16="http://schemas.microsoft.com/office/drawing/2014/main" id="{F46F54F9-1C33-8B42-98C2-E2A9A5ED088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a:extLst>
                <a:ext uri="{FF2B5EF4-FFF2-40B4-BE49-F238E27FC236}">
                  <a16:creationId xmlns:a16="http://schemas.microsoft.com/office/drawing/2014/main" id="{E807F4FA-DE0D-944F-96BA-147AF9839E1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3" name="テキスト ボックス 12">
            <a:extLst>
              <a:ext uri="{FF2B5EF4-FFF2-40B4-BE49-F238E27FC236}">
                <a16:creationId xmlns:a16="http://schemas.microsoft.com/office/drawing/2014/main" id="{7B3FDF3E-3B2F-404A-B21E-5EE66F691D29}"/>
              </a:ext>
            </a:extLst>
          </p:cNvPr>
          <p:cNvSpPr txBox="1"/>
          <p:nvPr/>
        </p:nvSpPr>
        <p:spPr>
          <a:xfrm>
            <a:off x="4339209" y="5149670"/>
            <a:ext cx="1467068" cy="1138773"/>
          </a:xfrm>
          <a:prstGeom prst="rect">
            <a:avLst/>
          </a:prstGeom>
          <a:noFill/>
        </p:spPr>
        <p:txBody>
          <a:bodyPr wrap="none" rtlCol="0">
            <a:spAutoFit/>
          </a:bodyPr>
          <a:lstStyle/>
          <a:p>
            <a:pPr algn="ctr"/>
            <a:r>
              <a:rPr kumimoji="1" lang="ja-JP" altLang="en-US" sz="2000" dirty="0">
                <a:solidFill>
                  <a:schemeClr val="accent6">
                    <a:lumMod val="50000"/>
                  </a:schemeClr>
                </a:solidFill>
                <a:latin typeface="Meiryo" charset="-128"/>
                <a:ea typeface="Meiryo" charset="-128"/>
                <a:cs typeface="Meiryo" charset="-128"/>
              </a:rPr>
              <a:t>ものづくり</a:t>
            </a:r>
            <a:endParaRPr kumimoji="1" lang="en-US" altLang="ja-JP" sz="2000" dirty="0">
              <a:solidFill>
                <a:schemeClr val="accent6">
                  <a:lumMod val="50000"/>
                </a:schemeClr>
              </a:solidFill>
              <a:latin typeface="Meiryo" charset="-128"/>
              <a:ea typeface="Meiryo" charset="-128"/>
              <a:cs typeface="Meiryo" charset="-128"/>
            </a:endParaRPr>
          </a:p>
          <a:p>
            <a:pPr algn="ctr"/>
            <a:r>
              <a:rPr kumimoji="1" lang="ja-JP" altLang="en-US" sz="2000">
                <a:solidFill>
                  <a:schemeClr val="accent6">
                    <a:lumMod val="50000"/>
                  </a:schemeClr>
                </a:solidFill>
                <a:latin typeface="Meiryo" charset="-128"/>
                <a:ea typeface="Meiryo" charset="-128"/>
                <a:cs typeface="Meiryo" charset="-128"/>
              </a:rPr>
              <a:t>の</a:t>
            </a:r>
            <a:endParaRPr kumimoji="1" lang="en-US" altLang="ja-JP" sz="2000" dirty="0">
              <a:solidFill>
                <a:schemeClr val="accent6">
                  <a:lumMod val="50000"/>
                </a:schemeClr>
              </a:solidFill>
              <a:latin typeface="Meiryo" charset="-128"/>
              <a:ea typeface="Meiryo" charset="-128"/>
              <a:cs typeface="Meiryo" charset="-128"/>
            </a:endParaRPr>
          </a:p>
          <a:p>
            <a:pPr algn="ctr"/>
            <a:r>
              <a:rPr kumimoji="1" lang="ja-JP" altLang="en-US" sz="2800">
                <a:solidFill>
                  <a:schemeClr val="accent6">
                    <a:lumMod val="50000"/>
                  </a:schemeClr>
                </a:solidFill>
                <a:latin typeface="Meiryo" charset="-128"/>
                <a:ea typeface="Meiryo" charset="-128"/>
                <a:cs typeface="Meiryo" charset="-128"/>
              </a:rPr>
              <a:t>現場</a:t>
            </a:r>
            <a:endParaRPr kumimoji="1" lang="ja-JP" altLang="en-US" sz="2800" dirty="0">
              <a:solidFill>
                <a:schemeClr val="accent6">
                  <a:lumMod val="50000"/>
                </a:schemeClr>
              </a:solidFill>
              <a:latin typeface="Meiryo" charset="-128"/>
              <a:ea typeface="Meiryo" charset="-128"/>
              <a:cs typeface="Meiryo" charset="-128"/>
            </a:endParaRPr>
          </a:p>
        </p:txBody>
      </p:sp>
      <p:sp>
        <p:nvSpPr>
          <p:cNvPr id="16" name="テキスト ボックス 15">
            <a:extLst>
              <a:ext uri="{FF2B5EF4-FFF2-40B4-BE49-F238E27FC236}">
                <a16:creationId xmlns:a16="http://schemas.microsoft.com/office/drawing/2014/main" id="{5E1D48D1-3CC3-5C49-BD87-168047C822A3}"/>
              </a:ext>
            </a:extLst>
          </p:cNvPr>
          <p:cNvSpPr txBox="1"/>
          <p:nvPr/>
        </p:nvSpPr>
        <p:spPr>
          <a:xfrm>
            <a:off x="4621338" y="1054423"/>
            <a:ext cx="902811" cy="1261884"/>
          </a:xfrm>
          <a:prstGeom prst="rect">
            <a:avLst/>
          </a:prstGeom>
          <a:noFill/>
        </p:spPr>
        <p:txBody>
          <a:bodyPr wrap="none" rtlCol="0">
            <a:spAutoFit/>
          </a:bodyPr>
          <a:lstStyle/>
          <a:p>
            <a:pPr algn="ctr"/>
            <a:r>
              <a:rPr kumimoji="1" lang="ja-JP" altLang="en-US" sz="2800">
                <a:solidFill>
                  <a:schemeClr val="accent3">
                    <a:lumMod val="50000"/>
                  </a:schemeClr>
                </a:solidFill>
                <a:latin typeface="Meiryo" charset="-128"/>
                <a:ea typeface="Meiryo" charset="-128"/>
                <a:cs typeface="Meiryo" charset="-128"/>
              </a:rPr>
              <a:t>使用</a:t>
            </a:r>
            <a:endParaRPr kumimoji="1" lang="en-US" altLang="ja-JP" sz="2800" dirty="0">
              <a:solidFill>
                <a:schemeClr val="accent3">
                  <a:lumMod val="50000"/>
                </a:schemeClr>
              </a:solidFill>
              <a:latin typeface="Meiryo" charset="-128"/>
              <a:ea typeface="Meiryo" charset="-128"/>
              <a:cs typeface="Meiryo" charset="-128"/>
            </a:endParaRPr>
          </a:p>
          <a:p>
            <a:pPr algn="ctr"/>
            <a:r>
              <a:rPr kumimoji="1" lang="ja-JP" altLang="en-US" sz="2000">
                <a:solidFill>
                  <a:schemeClr val="accent3">
                    <a:lumMod val="50000"/>
                  </a:schemeClr>
                </a:solidFill>
                <a:latin typeface="Meiryo" charset="-128"/>
                <a:ea typeface="Meiryo" charset="-128"/>
                <a:cs typeface="Meiryo" charset="-128"/>
              </a:rPr>
              <a:t>の</a:t>
            </a:r>
            <a:endParaRPr kumimoji="1" lang="en-US" altLang="ja-JP" sz="2000" dirty="0">
              <a:solidFill>
                <a:schemeClr val="accent3">
                  <a:lumMod val="50000"/>
                </a:schemeClr>
              </a:solidFill>
              <a:latin typeface="Meiryo" charset="-128"/>
              <a:ea typeface="Meiryo" charset="-128"/>
              <a:cs typeface="Meiryo" charset="-128"/>
            </a:endParaRPr>
          </a:p>
          <a:p>
            <a:pPr algn="ctr"/>
            <a:r>
              <a:rPr kumimoji="1" lang="ja-JP" altLang="en-US" sz="2800">
                <a:solidFill>
                  <a:schemeClr val="accent3">
                    <a:lumMod val="50000"/>
                  </a:schemeClr>
                </a:solidFill>
                <a:latin typeface="Meiryo" charset="-128"/>
                <a:ea typeface="Meiryo" charset="-128"/>
                <a:cs typeface="Meiryo" charset="-128"/>
              </a:rPr>
              <a:t>現場</a:t>
            </a:r>
            <a:endParaRPr kumimoji="1" lang="ja-JP" altLang="en-US" sz="2800" dirty="0">
              <a:solidFill>
                <a:schemeClr val="accent3">
                  <a:lumMod val="50000"/>
                </a:schemeClr>
              </a:solidFill>
              <a:latin typeface="Meiryo" charset="-128"/>
              <a:ea typeface="Meiryo" charset="-128"/>
              <a:cs typeface="Meiryo" charset="-128"/>
            </a:endParaRPr>
          </a:p>
        </p:txBody>
      </p:sp>
      <p:sp>
        <p:nvSpPr>
          <p:cNvPr id="17" name="U ターン矢印 16">
            <a:extLst>
              <a:ext uri="{FF2B5EF4-FFF2-40B4-BE49-F238E27FC236}">
                <a16:creationId xmlns:a16="http://schemas.microsoft.com/office/drawing/2014/main" id="{88E84EF3-7FA4-BD4C-BDD5-8A2EC97A5FC3}"/>
              </a:ext>
            </a:extLst>
          </p:cNvPr>
          <p:cNvSpPr/>
          <p:nvPr/>
        </p:nvSpPr>
        <p:spPr>
          <a:xfrm rot="16200000" flipV="1">
            <a:off x="4203836" y="2987343"/>
            <a:ext cx="4463851" cy="1205530"/>
          </a:xfrm>
          <a:prstGeom prst="uturnArrow">
            <a:avLst>
              <a:gd name="adj1" fmla="val 25000"/>
              <a:gd name="adj2" fmla="val 25000"/>
              <a:gd name="adj3" fmla="val 25000"/>
              <a:gd name="adj4" fmla="val 43750"/>
              <a:gd name="adj5" fmla="val 100000"/>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U ターン矢印 17">
            <a:extLst>
              <a:ext uri="{FF2B5EF4-FFF2-40B4-BE49-F238E27FC236}">
                <a16:creationId xmlns:a16="http://schemas.microsoft.com/office/drawing/2014/main" id="{D7104211-7105-D74E-A159-AB88C2352B96}"/>
              </a:ext>
            </a:extLst>
          </p:cNvPr>
          <p:cNvSpPr/>
          <p:nvPr/>
        </p:nvSpPr>
        <p:spPr>
          <a:xfrm rot="5400000" flipV="1">
            <a:off x="490833" y="3139744"/>
            <a:ext cx="4463851" cy="1205530"/>
          </a:xfrm>
          <a:prstGeom prst="uturnArrow">
            <a:avLst>
              <a:gd name="adj1" fmla="val 25000"/>
              <a:gd name="adj2" fmla="val 25000"/>
              <a:gd name="adj3" fmla="val 25000"/>
              <a:gd name="adj4" fmla="val 43750"/>
              <a:gd name="adj5" fmla="val 100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角丸四角形 18">
            <a:extLst>
              <a:ext uri="{FF2B5EF4-FFF2-40B4-BE49-F238E27FC236}">
                <a16:creationId xmlns:a16="http://schemas.microsoft.com/office/drawing/2014/main" id="{90E8288C-D36F-DB42-8821-44CD2D66B352}"/>
              </a:ext>
            </a:extLst>
          </p:cNvPr>
          <p:cNvSpPr/>
          <p:nvPr/>
        </p:nvSpPr>
        <p:spPr>
          <a:xfrm>
            <a:off x="1494975" y="3129462"/>
            <a:ext cx="1582057" cy="972222"/>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角丸四角形 19">
            <a:extLst>
              <a:ext uri="{FF2B5EF4-FFF2-40B4-BE49-F238E27FC236}">
                <a16:creationId xmlns:a16="http://schemas.microsoft.com/office/drawing/2014/main" id="{8618C13B-C2E1-484B-935A-5526447E2F4B}"/>
              </a:ext>
            </a:extLst>
          </p:cNvPr>
          <p:cNvSpPr/>
          <p:nvPr/>
        </p:nvSpPr>
        <p:spPr>
          <a:xfrm>
            <a:off x="6110517" y="3129462"/>
            <a:ext cx="1582057" cy="972222"/>
          </a:xfrm>
          <a:prstGeom prst="round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C3B1419C-D92E-0E4C-9F7F-8EF716C13122}"/>
              </a:ext>
            </a:extLst>
          </p:cNvPr>
          <p:cNvSpPr txBox="1"/>
          <p:nvPr/>
        </p:nvSpPr>
        <p:spPr>
          <a:xfrm>
            <a:off x="6110517" y="3343590"/>
            <a:ext cx="1582057" cy="584775"/>
          </a:xfrm>
          <a:prstGeom prst="rect">
            <a:avLst/>
          </a:prstGeom>
          <a:noFill/>
        </p:spPr>
        <p:txBody>
          <a:bodyPr wrap="squar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機能</a:t>
            </a:r>
            <a:r>
              <a:rPr kumimoji="1" lang="en-US" altLang="ja-JP" sz="1600" b="1" dirty="0">
                <a:solidFill>
                  <a:schemeClr val="bg1"/>
                </a:solidFill>
                <a:latin typeface="Meiryo" panose="020B0604030504040204" pitchFamily="34" charset="-128"/>
                <a:ea typeface="Meiryo" panose="020B0604030504040204" pitchFamily="34" charset="-128"/>
              </a:rPr>
              <a:t>&amp;</a:t>
            </a:r>
            <a:r>
              <a:rPr kumimoji="1" lang="ja-JP" altLang="en-US" sz="1600" b="1">
                <a:solidFill>
                  <a:schemeClr val="bg1"/>
                </a:solidFill>
                <a:latin typeface="Meiryo" panose="020B0604030504040204" pitchFamily="34" charset="-128"/>
                <a:ea typeface="Meiryo" panose="020B0604030504040204" pitchFamily="34" charset="-128"/>
              </a:rPr>
              <a:t>性能</a:t>
            </a:r>
            <a:endParaRPr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改善と追加</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17174E42-F6EF-6C4E-8849-36BE8A8E67F0}"/>
              </a:ext>
            </a:extLst>
          </p:cNvPr>
          <p:cNvSpPr txBox="1"/>
          <p:nvPr/>
        </p:nvSpPr>
        <p:spPr>
          <a:xfrm>
            <a:off x="1494974" y="3295673"/>
            <a:ext cx="1582057" cy="738664"/>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データによる</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400" b="1">
                <a:solidFill>
                  <a:schemeClr val="bg1"/>
                </a:solidFill>
                <a:latin typeface="Meiryo" panose="020B0604030504040204" pitchFamily="34" charset="-128"/>
                <a:ea typeface="Meiryo" panose="020B0604030504040204" pitchFamily="34" charset="-128"/>
              </a:rPr>
              <a:t>使用状況の把握</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400" b="1">
                <a:solidFill>
                  <a:schemeClr val="bg1"/>
                </a:solidFill>
                <a:latin typeface="Meiryo" panose="020B0604030504040204" pitchFamily="34" charset="-128"/>
                <a:ea typeface="Meiryo" panose="020B0604030504040204" pitchFamily="34" charset="-128"/>
              </a:rPr>
              <a:t>と見える化</a:t>
            </a:r>
            <a:endParaRPr kumimoji="1" lang="en-US" altLang="ja-JP" sz="1400" b="1"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1E5CCF33-4738-6445-8D40-A390E9C942F8}"/>
              </a:ext>
            </a:extLst>
          </p:cNvPr>
          <p:cNvSpPr txBox="1"/>
          <p:nvPr/>
        </p:nvSpPr>
        <p:spPr>
          <a:xfrm>
            <a:off x="296544" y="883565"/>
            <a:ext cx="2236510" cy="400110"/>
          </a:xfrm>
          <a:prstGeom prst="rect">
            <a:avLst/>
          </a:prstGeom>
          <a:noFill/>
        </p:spPr>
        <p:txBody>
          <a:bodyPr wrap="none" rtlCol="0">
            <a:spAutoFit/>
          </a:bodyPr>
          <a:lstStyle/>
          <a:p>
            <a:pPr algn="ctr"/>
            <a:r>
              <a:rPr kumimoji="1" lang="ja-JP" altLang="en-US" sz="2000" b="1">
                <a:solidFill>
                  <a:schemeClr val="bg1"/>
                </a:solidFill>
                <a:latin typeface="Meiryo" charset="-128"/>
                <a:ea typeface="Meiryo" charset="-128"/>
                <a:cs typeface="Meiryo" charset="-128"/>
              </a:rPr>
              <a:t>モノのサービス化</a:t>
            </a:r>
            <a:endParaRPr kumimoji="1" lang="en-US" altLang="ja-JP" sz="2000" b="1" dirty="0">
              <a:solidFill>
                <a:schemeClr val="bg1"/>
              </a:solidFill>
              <a:latin typeface="Meiryo" charset="-128"/>
              <a:ea typeface="Meiryo" charset="-128"/>
              <a:cs typeface="Meiryo" charset="-128"/>
            </a:endParaRPr>
          </a:p>
        </p:txBody>
      </p:sp>
      <p:sp>
        <p:nvSpPr>
          <p:cNvPr id="26" name="テキスト ボックス 25">
            <a:extLst>
              <a:ext uri="{FF2B5EF4-FFF2-40B4-BE49-F238E27FC236}">
                <a16:creationId xmlns:a16="http://schemas.microsoft.com/office/drawing/2014/main" id="{CE548311-73EC-0842-9CEE-9ADE8DD0D6A5}"/>
              </a:ext>
            </a:extLst>
          </p:cNvPr>
          <p:cNvSpPr txBox="1"/>
          <p:nvPr/>
        </p:nvSpPr>
        <p:spPr>
          <a:xfrm>
            <a:off x="296543" y="1233827"/>
            <a:ext cx="2031325" cy="830997"/>
          </a:xfrm>
          <a:prstGeom prst="rect">
            <a:avLst/>
          </a:prstGeom>
          <a:noFill/>
        </p:spPr>
        <p:txBody>
          <a:bodyPr wrap="none" rtlCol="0">
            <a:spAutoFit/>
          </a:bodyPr>
          <a:lstStyle/>
          <a:p>
            <a:r>
              <a:rPr kumimoji="1" lang="ja-JP" altLang="en-US" sz="1600">
                <a:solidFill>
                  <a:schemeClr val="bg1"/>
                </a:solidFill>
                <a:latin typeface="Meiryo" charset="-128"/>
                <a:ea typeface="Meiryo" charset="-128"/>
                <a:cs typeface="Meiryo" charset="-128"/>
              </a:rPr>
              <a:t>モノの売り切りでは</a:t>
            </a:r>
            <a:endParaRPr kumimoji="1" lang="en-US" altLang="ja-JP" sz="1600" dirty="0">
              <a:solidFill>
                <a:schemeClr val="bg1"/>
              </a:solidFill>
              <a:latin typeface="Meiryo" charset="-128"/>
              <a:ea typeface="Meiryo" charset="-128"/>
              <a:cs typeface="Meiryo" charset="-128"/>
            </a:endParaRPr>
          </a:p>
          <a:p>
            <a:r>
              <a:rPr kumimoji="1" lang="ja-JP" altLang="en-US" sz="1600">
                <a:solidFill>
                  <a:schemeClr val="bg1"/>
                </a:solidFill>
                <a:latin typeface="Meiryo" charset="-128"/>
                <a:ea typeface="Meiryo" charset="-128"/>
                <a:cs typeface="Meiryo" charset="-128"/>
              </a:rPr>
              <a:t>このサイクルを回す</a:t>
            </a:r>
            <a:endParaRPr kumimoji="1" lang="en-US" altLang="ja-JP" sz="1600" dirty="0">
              <a:solidFill>
                <a:schemeClr val="bg1"/>
              </a:solidFill>
              <a:latin typeface="Meiryo" charset="-128"/>
              <a:ea typeface="Meiryo" charset="-128"/>
              <a:cs typeface="Meiryo" charset="-128"/>
            </a:endParaRPr>
          </a:p>
          <a:p>
            <a:r>
              <a:rPr lang="ja-JP" altLang="en-US" sz="1600">
                <a:solidFill>
                  <a:schemeClr val="bg1"/>
                </a:solidFill>
                <a:latin typeface="Meiryo" charset="-128"/>
                <a:ea typeface="Meiryo" charset="-128"/>
                <a:cs typeface="Meiryo" charset="-128"/>
              </a:rPr>
              <a:t>コストを賄えない</a:t>
            </a:r>
            <a:endParaRPr kumimoji="1" lang="en-US" altLang="ja-JP" sz="1600" dirty="0">
              <a:solidFill>
                <a:schemeClr val="bg1"/>
              </a:solidFill>
              <a:latin typeface="Meiryo" charset="-128"/>
              <a:ea typeface="Meiryo" charset="-128"/>
              <a:cs typeface="Meiryo" charset="-128"/>
            </a:endParaRPr>
          </a:p>
        </p:txBody>
      </p:sp>
      <p:sp>
        <p:nvSpPr>
          <p:cNvPr id="28" name="テキスト ボックス 27">
            <a:extLst>
              <a:ext uri="{FF2B5EF4-FFF2-40B4-BE49-F238E27FC236}">
                <a16:creationId xmlns:a16="http://schemas.microsoft.com/office/drawing/2014/main" id="{8EC44CC2-1CE0-F74D-8480-B15504C60C10}"/>
              </a:ext>
            </a:extLst>
          </p:cNvPr>
          <p:cNvSpPr txBox="1"/>
          <p:nvPr/>
        </p:nvSpPr>
        <p:spPr>
          <a:xfrm>
            <a:off x="6354466" y="883565"/>
            <a:ext cx="2492990" cy="892552"/>
          </a:xfrm>
          <a:prstGeom prst="rect">
            <a:avLst/>
          </a:prstGeom>
          <a:noFill/>
        </p:spPr>
        <p:txBody>
          <a:bodyPr wrap="none" rtlCol="0">
            <a:spAutoFit/>
          </a:bodyPr>
          <a:lstStyle/>
          <a:p>
            <a:pPr algn="r"/>
            <a:r>
              <a:rPr kumimoji="1" lang="ja-JP" altLang="en-US" sz="2000" b="1">
                <a:solidFill>
                  <a:schemeClr val="bg1"/>
                </a:solidFill>
                <a:latin typeface="Meiryo" charset="-128"/>
                <a:ea typeface="Meiryo" charset="-128"/>
                <a:cs typeface="Meiryo" charset="-128"/>
              </a:rPr>
              <a:t>継続的な収益モデル</a:t>
            </a:r>
            <a:endParaRPr kumimoji="1" lang="en-US" altLang="ja-JP" sz="2000" b="1" dirty="0">
              <a:solidFill>
                <a:schemeClr val="bg1"/>
              </a:solidFill>
              <a:latin typeface="Meiryo" charset="-128"/>
              <a:ea typeface="Meiryo" charset="-128"/>
              <a:cs typeface="Meiryo" charset="-128"/>
            </a:endParaRPr>
          </a:p>
          <a:p>
            <a:pPr algn="r"/>
            <a:r>
              <a:rPr kumimoji="1" lang="ja-JP" altLang="en-US" sz="1600" b="1">
                <a:solidFill>
                  <a:schemeClr val="bg1"/>
                </a:solidFill>
                <a:latin typeface="Meiryo" charset="-128"/>
                <a:ea typeface="Meiryo" charset="-128"/>
                <a:cs typeface="Meiryo" charset="-128"/>
              </a:rPr>
              <a:t>サブスクリプション</a:t>
            </a:r>
            <a:endParaRPr kumimoji="1" lang="en-US" altLang="ja-JP" sz="1600" b="1" dirty="0">
              <a:solidFill>
                <a:schemeClr val="bg1"/>
              </a:solidFill>
              <a:latin typeface="Meiryo" charset="-128"/>
              <a:ea typeface="Meiryo" charset="-128"/>
              <a:cs typeface="Meiryo" charset="-128"/>
            </a:endParaRPr>
          </a:p>
          <a:p>
            <a:pPr algn="r"/>
            <a:r>
              <a:rPr lang="ja-JP" altLang="en-US" sz="1600" b="1">
                <a:solidFill>
                  <a:schemeClr val="bg1"/>
                </a:solidFill>
                <a:latin typeface="Meiryo" charset="-128"/>
                <a:ea typeface="Meiryo" charset="-128"/>
                <a:cs typeface="Meiryo" charset="-128"/>
              </a:rPr>
              <a:t>従量課金　</a:t>
            </a:r>
            <a:r>
              <a:rPr lang="ja-JP" altLang="en-US" sz="1600">
                <a:solidFill>
                  <a:schemeClr val="bg1"/>
                </a:solidFill>
                <a:latin typeface="Meiryo" charset="-128"/>
                <a:ea typeface="Meiryo" charset="-128"/>
                <a:cs typeface="Meiryo" charset="-128"/>
              </a:rPr>
              <a:t>など</a:t>
            </a:r>
            <a:endParaRPr kumimoji="1" lang="en-US" altLang="ja-JP" sz="1600" dirty="0">
              <a:solidFill>
                <a:schemeClr val="bg1"/>
              </a:solidFill>
              <a:latin typeface="Meiryo" charset="-128"/>
              <a:ea typeface="Meiryo" charset="-128"/>
              <a:cs typeface="Meiryo" charset="-128"/>
            </a:endParaRPr>
          </a:p>
        </p:txBody>
      </p:sp>
      <p:sp>
        <p:nvSpPr>
          <p:cNvPr id="29" name="テキスト ボックス 28">
            <a:extLst>
              <a:ext uri="{FF2B5EF4-FFF2-40B4-BE49-F238E27FC236}">
                <a16:creationId xmlns:a16="http://schemas.microsoft.com/office/drawing/2014/main" id="{375A5971-AC02-044B-BE52-7235FB2E9EB2}"/>
              </a:ext>
            </a:extLst>
          </p:cNvPr>
          <p:cNvSpPr txBox="1"/>
          <p:nvPr/>
        </p:nvSpPr>
        <p:spPr>
          <a:xfrm>
            <a:off x="296543" y="5884151"/>
            <a:ext cx="2262158" cy="646331"/>
          </a:xfrm>
          <a:prstGeom prst="rect">
            <a:avLst/>
          </a:prstGeom>
          <a:noFill/>
        </p:spPr>
        <p:txBody>
          <a:bodyPr wrap="none" rtlCol="0">
            <a:spAutoFit/>
          </a:bodyPr>
          <a:lstStyle/>
          <a:p>
            <a:r>
              <a:rPr kumimoji="1" lang="ja-JP" altLang="en-US" b="1">
                <a:solidFill>
                  <a:schemeClr val="bg1"/>
                </a:solidFill>
                <a:latin typeface="Meiryo" charset="-128"/>
                <a:ea typeface="Meiryo" charset="-128"/>
                <a:cs typeface="Meiryo" charset="-128"/>
              </a:rPr>
              <a:t>マーケティング情報</a:t>
            </a:r>
            <a:endParaRPr kumimoji="1" lang="en-US" altLang="ja-JP" b="1" dirty="0">
              <a:solidFill>
                <a:schemeClr val="bg1"/>
              </a:solidFill>
              <a:latin typeface="Meiryo" charset="-128"/>
              <a:ea typeface="Meiryo" charset="-128"/>
              <a:cs typeface="Meiryo" charset="-128"/>
            </a:endParaRPr>
          </a:p>
          <a:p>
            <a:r>
              <a:rPr kumimoji="1" lang="ja-JP" altLang="en-US" b="1">
                <a:solidFill>
                  <a:schemeClr val="bg1"/>
                </a:solidFill>
                <a:latin typeface="Meiryo" charset="-128"/>
                <a:ea typeface="Meiryo" charset="-128"/>
                <a:cs typeface="Meiryo" charset="-128"/>
              </a:rPr>
              <a:t>継続的収集</a:t>
            </a:r>
            <a:endParaRPr kumimoji="1" lang="en-US" altLang="ja-JP" b="1" dirty="0">
              <a:solidFill>
                <a:schemeClr val="bg1"/>
              </a:solidFill>
              <a:latin typeface="Meiryo" charset="-128"/>
              <a:ea typeface="Meiryo" charset="-128"/>
              <a:cs typeface="Meiryo" charset="-128"/>
            </a:endParaRPr>
          </a:p>
        </p:txBody>
      </p:sp>
      <p:sp>
        <p:nvSpPr>
          <p:cNvPr id="30" name="テキスト ボックス 29">
            <a:extLst>
              <a:ext uri="{FF2B5EF4-FFF2-40B4-BE49-F238E27FC236}">
                <a16:creationId xmlns:a16="http://schemas.microsoft.com/office/drawing/2014/main" id="{3F1CF6F3-4949-714D-A128-C40BB288922B}"/>
              </a:ext>
            </a:extLst>
          </p:cNvPr>
          <p:cNvSpPr txBox="1"/>
          <p:nvPr/>
        </p:nvSpPr>
        <p:spPr>
          <a:xfrm>
            <a:off x="6814286" y="5878835"/>
            <a:ext cx="2031325" cy="646331"/>
          </a:xfrm>
          <a:prstGeom prst="rect">
            <a:avLst/>
          </a:prstGeom>
          <a:noFill/>
        </p:spPr>
        <p:txBody>
          <a:bodyPr wrap="none" rtlCol="0">
            <a:spAutoFit/>
          </a:bodyPr>
          <a:lstStyle/>
          <a:p>
            <a:pPr algn="r"/>
            <a:r>
              <a:rPr kumimoji="1" lang="ja-JP" altLang="en-US" b="1">
                <a:solidFill>
                  <a:schemeClr val="bg1"/>
                </a:solidFill>
                <a:latin typeface="Meiryo" charset="-128"/>
                <a:ea typeface="Meiryo" charset="-128"/>
                <a:cs typeface="Meiryo" charset="-128"/>
              </a:rPr>
              <a:t>顧客／ユーザー</a:t>
            </a:r>
            <a:endParaRPr kumimoji="1" lang="en-US" altLang="ja-JP" b="1" dirty="0">
              <a:solidFill>
                <a:schemeClr val="bg1"/>
              </a:solidFill>
              <a:latin typeface="Meiryo" charset="-128"/>
              <a:ea typeface="Meiryo" charset="-128"/>
              <a:cs typeface="Meiryo" charset="-128"/>
            </a:endParaRPr>
          </a:p>
          <a:p>
            <a:pPr algn="r"/>
            <a:r>
              <a:rPr kumimoji="1" lang="ja-JP" altLang="en-US" b="1">
                <a:solidFill>
                  <a:schemeClr val="bg1"/>
                </a:solidFill>
                <a:latin typeface="Meiryo" charset="-128"/>
                <a:ea typeface="Meiryo" charset="-128"/>
                <a:cs typeface="Meiryo" charset="-128"/>
              </a:rPr>
              <a:t>固定化／囲い込み</a:t>
            </a:r>
            <a:endParaRPr kumimoji="1" lang="en-US" altLang="ja-JP"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84852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fltVal val="0"/>
                                          </p:val>
                                        </p:tav>
                                        <p:tav tm="100000">
                                          <p:val>
                                            <p:strVal val="#ppt_h"/>
                                          </p:val>
                                        </p:tav>
                                      </p:tavLst>
                                    </p:anim>
                                    <p:animEffect transition="in" filter="fad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202C9096-FD40-7141-9E2C-24D0DBADBC0E}"/>
              </a:ext>
            </a:extLst>
          </p:cNvPr>
          <p:cNvSpPr/>
          <p:nvPr/>
        </p:nvSpPr>
        <p:spPr>
          <a:xfrm>
            <a:off x="321240" y="2779557"/>
            <a:ext cx="2459012" cy="3311681"/>
          </a:xfrm>
          <a:prstGeom prst="rect">
            <a:avLst/>
          </a:prstGeom>
          <a:solidFill>
            <a:schemeClr val="accent6">
              <a:alpha val="5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C8539549-F04C-0E40-8367-54C6B36E0A88}"/>
              </a:ext>
            </a:extLst>
          </p:cNvPr>
          <p:cNvSpPr/>
          <p:nvPr/>
        </p:nvSpPr>
        <p:spPr>
          <a:xfrm>
            <a:off x="3591015" y="2774883"/>
            <a:ext cx="2459012" cy="3311681"/>
          </a:xfrm>
          <a:prstGeom prst="rect">
            <a:avLst/>
          </a:prstGeom>
          <a:solidFill>
            <a:srgbClr val="0070C0">
              <a:alpha val="65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F0DF6E21-F8E7-9640-A30B-CC9E24DC4E45}"/>
              </a:ext>
            </a:extLst>
          </p:cNvPr>
          <p:cNvSpPr/>
          <p:nvPr/>
        </p:nvSpPr>
        <p:spPr>
          <a:xfrm>
            <a:off x="1551904" y="1557806"/>
            <a:ext cx="3234395" cy="2451257"/>
          </a:xfrm>
          <a:prstGeom prst="rect">
            <a:avLst/>
          </a:prstGeom>
          <a:solidFill>
            <a:srgbClr val="FF6666">
              <a:alpha val="4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1E348B6-4A81-A34A-90ED-FFC4F2C89556}"/>
              </a:ext>
            </a:extLst>
          </p:cNvPr>
          <p:cNvSpPr>
            <a:spLocks noGrp="1"/>
          </p:cNvSpPr>
          <p:nvPr>
            <p:ph type="title"/>
          </p:nvPr>
        </p:nvSpPr>
        <p:spPr/>
        <p:txBody>
          <a:bodyPr/>
          <a:lstStyle/>
          <a:p>
            <a:r>
              <a:rPr lang="ja-JP" altLang="en-US"/>
              <a:t>モノのサービス化：</a:t>
            </a:r>
            <a:r>
              <a:rPr kumimoji="1" lang="ja-JP" altLang="en-US"/>
              <a:t>ビジネスの主役がモノからコトへ</a:t>
            </a:r>
          </a:p>
        </p:txBody>
      </p:sp>
      <p:sp>
        <p:nvSpPr>
          <p:cNvPr id="3" name="円/楕円 2">
            <a:extLst>
              <a:ext uri="{FF2B5EF4-FFF2-40B4-BE49-F238E27FC236}">
                <a16:creationId xmlns:a16="http://schemas.microsoft.com/office/drawing/2014/main" id="{17675B38-DDF3-5440-87FD-36D5770A1E86}"/>
              </a:ext>
            </a:extLst>
          </p:cNvPr>
          <p:cNvSpPr/>
          <p:nvPr/>
        </p:nvSpPr>
        <p:spPr>
          <a:xfrm>
            <a:off x="323301" y="1550051"/>
            <a:ext cx="2459012" cy="245901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E005A6AC-7CA1-2C42-8644-5D66B8F6432E}"/>
              </a:ext>
            </a:extLst>
          </p:cNvPr>
          <p:cNvSpPr/>
          <p:nvPr/>
        </p:nvSpPr>
        <p:spPr>
          <a:xfrm>
            <a:off x="3574775" y="1550051"/>
            <a:ext cx="2459012" cy="245901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56BC6D39-3902-924C-8C7F-6857DA179227}"/>
              </a:ext>
            </a:extLst>
          </p:cNvPr>
          <p:cNvSpPr/>
          <p:nvPr/>
        </p:nvSpPr>
        <p:spPr>
          <a:xfrm>
            <a:off x="1551904" y="2015006"/>
            <a:ext cx="3258354" cy="1529103"/>
          </a:xfrm>
          <a:prstGeom prst="rect">
            <a:avLst/>
          </a:prstGeom>
          <a:solidFill>
            <a:srgbClr val="7030A0">
              <a:alpha val="4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4A7A0DA1-C96E-A54A-8793-02343CD4BD1F}"/>
              </a:ext>
            </a:extLst>
          </p:cNvPr>
          <p:cNvSpPr/>
          <p:nvPr/>
        </p:nvSpPr>
        <p:spPr>
          <a:xfrm>
            <a:off x="788255" y="2015006"/>
            <a:ext cx="1529103" cy="152910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91A36AFF-DFF0-C94E-99C6-72E5600C5DAC}"/>
              </a:ext>
            </a:extLst>
          </p:cNvPr>
          <p:cNvSpPr txBox="1"/>
          <p:nvPr/>
        </p:nvSpPr>
        <p:spPr>
          <a:xfrm>
            <a:off x="998808" y="2405891"/>
            <a:ext cx="1107996"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ハード</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ウェア</a:t>
            </a:r>
          </a:p>
        </p:txBody>
      </p:sp>
      <p:sp>
        <p:nvSpPr>
          <p:cNvPr id="13" name="テキスト ボックス 12">
            <a:extLst>
              <a:ext uri="{FF2B5EF4-FFF2-40B4-BE49-F238E27FC236}">
                <a16:creationId xmlns:a16="http://schemas.microsoft.com/office/drawing/2014/main" id="{2395A14E-742A-C446-B70A-4378AB6A59A7}"/>
              </a:ext>
            </a:extLst>
          </p:cNvPr>
          <p:cNvSpPr txBox="1"/>
          <p:nvPr/>
        </p:nvSpPr>
        <p:spPr>
          <a:xfrm>
            <a:off x="2304737" y="2436667"/>
            <a:ext cx="1732313" cy="800219"/>
          </a:xfrm>
          <a:prstGeom prst="rect">
            <a:avLst/>
          </a:prstGeom>
          <a:noFill/>
        </p:spPr>
        <p:txBody>
          <a:bodyPr wrap="squar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中核的価値</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是非とも</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手に入れたい価値</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CD753BB2-77A0-DE49-8448-BA8DEC219E69}"/>
              </a:ext>
            </a:extLst>
          </p:cNvPr>
          <p:cNvSpPr txBox="1"/>
          <p:nvPr/>
        </p:nvSpPr>
        <p:spPr>
          <a:xfrm>
            <a:off x="2312388" y="1631301"/>
            <a:ext cx="1732313" cy="369332"/>
          </a:xfrm>
          <a:prstGeom prst="rect">
            <a:avLst/>
          </a:prstGeom>
          <a:noFill/>
        </p:spPr>
        <p:txBody>
          <a:bodyPr wrap="squar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附帯的価値</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72285A9D-E87B-B34F-B030-60CEB8CA611A}"/>
              </a:ext>
            </a:extLst>
          </p:cNvPr>
          <p:cNvSpPr/>
          <p:nvPr/>
        </p:nvSpPr>
        <p:spPr>
          <a:xfrm>
            <a:off x="1894538" y="3658547"/>
            <a:ext cx="2677462" cy="307777"/>
          </a:xfrm>
          <a:prstGeom prst="rect">
            <a:avLst/>
          </a:prstGeom>
        </p:spPr>
        <p:txBody>
          <a:bodyPr wrap="square">
            <a:spAutoFit/>
          </a:bodyPr>
          <a:lstStyle/>
          <a:p>
            <a:pPr algn="ct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中核的価値</a:t>
            </a: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を高める価値</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12B2FBF4-7B88-AF43-A804-C4E6873D28F2}"/>
              </a:ext>
            </a:extLst>
          </p:cNvPr>
          <p:cNvSpPr txBox="1"/>
          <p:nvPr/>
        </p:nvSpPr>
        <p:spPr>
          <a:xfrm>
            <a:off x="1145817" y="1677467"/>
            <a:ext cx="800219"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サービス</a:t>
            </a:r>
          </a:p>
        </p:txBody>
      </p:sp>
      <p:sp>
        <p:nvSpPr>
          <p:cNvPr id="20" name="テキスト ボックス 19">
            <a:extLst>
              <a:ext uri="{FF2B5EF4-FFF2-40B4-BE49-F238E27FC236}">
                <a16:creationId xmlns:a16="http://schemas.microsoft.com/office/drawing/2014/main" id="{BD3DA936-A282-954D-96DC-05E74C3FE988}"/>
              </a:ext>
            </a:extLst>
          </p:cNvPr>
          <p:cNvSpPr txBox="1"/>
          <p:nvPr/>
        </p:nvSpPr>
        <p:spPr>
          <a:xfrm>
            <a:off x="4258058" y="1677466"/>
            <a:ext cx="1107997"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ハードウェア</a:t>
            </a:r>
          </a:p>
        </p:txBody>
      </p:sp>
      <p:sp>
        <p:nvSpPr>
          <p:cNvPr id="23" name="正方形/長方形 22">
            <a:extLst>
              <a:ext uri="{FF2B5EF4-FFF2-40B4-BE49-F238E27FC236}">
                <a16:creationId xmlns:a16="http://schemas.microsoft.com/office/drawing/2014/main" id="{CA04F4A8-5AD4-6844-B476-81FB0F79C38D}"/>
              </a:ext>
            </a:extLst>
          </p:cNvPr>
          <p:cNvSpPr/>
          <p:nvPr/>
        </p:nvSpPr>
        <p:spPr>
          <a:xfrm>
            <a:off x="321241" y="5641898"/>
            <a:ext cx="2459012" cy="369332"/>
          </a:xfrm>
          <a:prstGeom prst="rect">
            <a:avLst/>
          </a:prstGeom>
        </p:spPr>
        <p:txBody>
          <a:bodyPr wrap="square">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モノのビジネス</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765483C1-783D-F34A-8156-A5BA86066965}"/>
              </a:ext>
            </a:extLst>
          </p:cNvPr>
          <p:cNvSpPr/>
          <p:nvPr/>
        </p:nvSpPr>
        <p:spPr>
          <a:xfrm>
            <a:off x="3607255" y="5641897"/>
            <a:ext cx="2459012" cy="369332"/>
          </a:xfrm>
          <a:prstGeom prst="rect">
            <a:avLst/>
          </a:prstGeom>
        </p:spPr>
        <p:txBody>
          <a:bodyPr wrap="square">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コトのビジネス</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8A55672D-9A95-6442-9E4C-B1FFF7917F03}"/>
              </a:ext>
            </a:extLst>
          </p:cNvPr>
          <p:cNvSpPr txBox="1"/>
          <p:nvPr/>
        </p:nvSpPr>
        <p:spPr>
          <a:xfrm>
            <a:off x="431791" y="4238451"/>
            <a:ext cx="2236510" cy="1077218"/>
          </a:xfrm>
          <a:prstGeom prst="rect">
            <a:avLst/>
          </a:prstGeom>
          <a:noFill/>
        </p:spPr>
        <p:txBody>
          <a:bodyPr wrap="none" rtlCol="0">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商品は、</a:t>
            </a:r>
            <a:r>
              <a:rPr lang="ja-JP" altLang="en-US" sz="16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魅力的なモノ</a:t>
            </a:r>
            <a:endParaRPr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サービスは、ハードウェア</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の機能や性能を維持する</a:t>
            </a: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ための</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修理やサポートなど</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1948B272-4338-AB42-9235-59034A65214E}"/>
              </a:ext>
            </a:extLst>
          </p:cNvPr>
          <p:cNvSpPr txBox="1"/>
          <p:nvPr/>
        </p:nvSpPr>
        <p:spPr>
          <a:xfrm>
            <a:off x="3727915" y="4238451"/>
            <a:ext cx="2185214" cy="1077218"/>
          </a:xfrm>
          <a:prstGeom prst="rect">
            <a:avLst/>
          </a:prstGeom>
          <a:noFill/>
        </p:spPr>
        <p:txBody>
          <a:bodyPr wrap="none" rtlCol="0">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商品は、</a:t>
            </a:r>
            <a:r>
              <a:rPr lang="ja-JP" altLang="en-US" sz="16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魅力的な</a:t>
            </a:r>
            <a:r>
              <a:rPr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endParaRPr kumimoji="1" lang="en-US" altLang="ja-JP" sz="1200"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ハードウェアは、サービスを</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利用する</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ための手段としての</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乗り物や道具など</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A50340E1-262C-8A48-A185-80564907D1BC}"/>
              </a:ext>
            </a:extLst>
          </p:cNvPr>
          <p:cNvGrpSpPr/>
          <p:nvPr/>
        </p:nvGrpSpPr>
        <p:grpSpPr>
          <a:xfrm>
            <a:off x="4804281" y="2029379"/>
            <a:ext cx="4013346" cy="4037867"/>
            <a:chOff x="4804281" y="1817347"/>
            <a:chExt cx="4013346" cy="4037867"/>
          </a:xfrm>
        </p:grpSpPr>
        <p:sp>
          <p:nvSpPr>
            <p:cNvPr id="29" name="正方形/長方形 28">
              <a:extLst>
                <a:ext uri="{FF2B5EF4-FFF2-40B4-BE49-F238E27FC236}">
                  <a16:creationId xmlns:a16="http://schemas.microsoft.com/office/drawing/2014/main" id="{9C4224B2-1A43-A047-8A57-133CF041A885}"/>
                </a:ext>
              </a:extLst>
            </p:cNvPr>
            <p:cNvSpPr/>
            <p:nvPr/>
          </p:nvSpPr>
          <p:spPr>
            <a:xfrm>
              <a:off x="7288524" y="2543533"/>
              <a:ext cx="1491824" cy="3311681"/>
            </a:xfrm>
            <a:prstGeom prst="rect">
              <a:avLst/>
            </a:prstGeom>
            <a:solidFill>
              <a:schemeClr val="accent3">
                <a:lumMod val="50000"/>
                <a:alpha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0A537421-4E35-2045-9B22-423E721066EB}"/>
                </a:ext>
              </a:extLst>
            </p:cNvPr>
            <p:cNvSpPr/>
            <p:nvPr/>
          </p:nvSpPr>
          <p:spPr>
            <a:xfrm>
              <a:off x="4804281" y="1817347"/>
              <a:ext cx="3258354" cy="1529103"/>
            </a:xfrm>
            <a:prstGeom prst="rect">
              <a:avLst/>
            </a:prstGeom>
            <a:solidFill>
              <a:schemeClr val="accent3">
                <a:lumMod val="75000"/>
                <a:alpha val="4392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23479C2F-5026-EC4D-90FC-6E8923E1200B}"/>
                </a:ext>
              </a:extLst>
            </p:cNvPr>
            <p:cNvSpPr/>
            <p:nvPr/>
          </p:nvSpPr>
          <p:spPr>
            <a:xfrm>
              <a:off x="7288524" y="1820903"/>
              <a:ext cx="1529103" cy="152910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6FFBDD1F-5D86-8743-A3BF-DCE02598E4D4}"/>
                </a:ext>
              </a:extLst>
            </p:cNvPr>
            <p:cNvSpPr txBox="1"/>
            <p:nvPr/>
          </p:nvSpPr>
          <p:spPr>
            <a:xfrm>
              <a:off x="7513713" y="2193859"/>
              <a:ext cx="1107996"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ソフト</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ウェア</a:t>
              </a:r>
            </a:p>
          </p:txBody>
        </p:sp>
        <p:sp>
          <p:nvSpPr>
            <p:cNvPr id="18" name="正方形/長方形 17">
              <a:extLst>
                <a:ext uri="{FF2B5EF4-FFF2-40B4-BE49-F238E27FC236}">
                  <a16:creationId xmlns:a16="http://schemas.microsoft.com/office/drawing/2014/main" id="{1300BE23-B10F-4341-B18C-596CF74B16A2}"/>
                </a:ext>
              </a:extLst>
            </p:cNvPr>
            <p:cNvSpPr/>
            <p:nvPr/>
          </p:nvSpPr>
          <p:spPr>
            <a:xfrm>
              <a:off x="5776866" y="2209245"/>
              <a:ext cx="1768580" cy="830997"/>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体験価値</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を実装する</a:t>
              </a:r>
              <a:endParaRPr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7DD401EE-4B3B-C640-86DB-96280D8F6E09}"/>
                </a:ext>
              </a:extLst>
            </p:cNvPr>
            <p:cNvSpPr txBox="1"/>
            <p:nvPr/>
          </p:nvSpPr>
          <p:spPr>
            <a:xfrm>
              <a:off x="7268842" y="4399597"/>
              <a:ext cx="1531188" cy="577081"/>
            </a:xfrm>
            <a:prstGeom prst="rect">
              <a:avLst/>
            </a:prstGeom>
            <a:noFill/>
          </p:spPr>
          <p:txBody>
            <a:bodyPr wrap="none" rtlCol="0">
              <a:spAutoFit/>
            </a:bodyPr>
            <a:lstStyle/>
            <a:p>
              <a:pPr algn="ctr"/>
              <a:r>
                <a:rPr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データで、利用状況の</a:t>
              </a:r>
              <a:endPar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フィードバックを得て</a:t>
              </a:r>
              <a:endPar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高速に改善を繰り返す</a:t>
              </a:r>
              <a:endParaRPr kumimoji="1" lang="ja-JP" altLang="en-US" sz="105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6" name="円/楕円 5">
            <a:extLst>
              <a:ext uri="{FF2B5EF4-FFF2-40B4-BE49-F238E27FC236}">
                <a16:creationId xmlns:a16="http://schemas.microsoft.com/office/drawing/2014/main" id="{C43E2C69-858C-2744-AF7F-9A87A06CCEED}"/>
              </a:ext>
            </a:extLst>
          </p:cNvPr>
          <p:cNvSpPr/>
          <p:nvPr/>
        </p:nvSpPr>
        <p:spPr>
          <a:xfrm>
            <a:off x="4045706" y="2015006"/>
            <a:ext cx="1529103" cy="1529103"/>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F87A905A-4E84-1D45-935D-9F3373E03B35}"/>
              </a:ext>
            </a:extLst>
          </p:cNvPr>
          <p:cNvSpPr txBox="1"/>
          <p:nvPr/>
        </p:nvSpPr>
        <p:spPr>
          <a:xfrm>
            <a:off x="4104171" y="2590556"/>
            <a:ext cx="1415773"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サービス</a:t>
            </a:r>
          </a:p>
        </p:txBody>
      </p:sp>
      <p:grpSp>
        <p:nvGrpSpPr>
          <p:cNvPr id="35" name="グループ化 34">
            <a:extLst>
              <a:ext uri="{FF2B5EF4-FFF2-40B4-BE49-F238E27FC236}">
                <a16:creationId xmlns:a16="http://schemas.microsoft.com/office/drawing/2014/main" id="{D6D910A5-57D0-3327-6CA2-E59BAC1C5A53}"/>
              </a:ext>
            </a:extLst>
          </p:cNvPr>
          <p:cNvGrpSpPr/>
          <p:nvPr/>
        </p:nvGrpSpPr>
        <p:grpSpPr>
          <a:xfrm>
            <a:off x="4037050" y="1049347"/>
            <a:ext cx="4795592" cy="1787428"/>
            <a:chOff x="4037050" y="1049347"/>
            <a:chExt cx="4795592" cy="1787428"/>
          </a:xfrm>
        </p:grpSpPr>
        <p:cxnSp>
          <p:nvCxnSpPr>
            <p:cNvPr id="31" name="直線コネクタ 30">
              <a:extLst>
                <a:ext uri="{FF2B5EF4-FFF2-40B4-BE49-F238E27FC236}">
                  <a16:creationId xmlns:a16="http://schemas.microsoft.com/office/drawing/2014/main" id="{B6AC540D-BE04-92DB-C1FA-AF70C162718B}"/>
                </a:ext>
              </a:extLst>
            </p:cNvPr>
            <p:cNvCxnSpPr>
              <a:cxnSpLocks/>
            </p:cNvCxnSpPr>
            <p:nvPr/>
          </p:nvCxnSpPr>
          <p:spPr>
            <a:xfrm flipV="1">
              <a:off x="4037050" y="1056424"/>
              <a:ext cx="0" cy="1780351"/>
            </a:xfrm>
            <a:prstGeom prst="line">
              <a:avLst/>
            </a:prstGeom>
            <a:ln>
              <a:solidFill>
                <a:schemeClr val="accent6"/>
              </a:solidFill>
              <a:prstDash val="sysDot"/>
            </a:ln>
          </p:spPr>
          <p:style>
            <a:lnRef idx="2">
              <a:schemeClr val="accent1"/>
            </a:lnRef>
            <a:fillRef idx="0">
              <a:schemeClr val="accent1"/>
            </a:fillRef>
            <a:effectRef idx="1">
              <a:schemeClr val="accent1"/>
            </a:effectRef>
            <a:fontRef idx="minor">
              <a:schemeClr val="tx1"/>
            </a:fontRef>
          </p:style>
        </p:cxnSp>
        <p:cxnSp>
          <p:nvCxnSpPr>
            <p:cNvPr id="33" name="直線コネクタ 32">
              <a:extLst>
                <a:ext uri="{FF2B5EF4-FFF2-40B4-BE49-F238E27FC236}">
                  <a16:creationId xmlns:a16="http://schemas.microsoft.com/office/drawing/2014/main" id="{F1F066C0-0136-CAB6-E195-6AFF229BD219}"/>
                </a:ext>
              </a:extLst>
            </p:cNvPr>
            <p:cNvCxnSpPr>
              <a:cxnSpLocks/>
            </p:cNvCxnSpPr>
            <p:nvPr/>
          </p:nvCxnSpPr>
          <p:spPr>
            <a:xfrm flipV="1">
              <a:off x="8832642" y="1049347"/>
              <a:ext cx="0" cy="1780351"/>
            </a:xfrm>
            <a:prstGeom prst="line">
              <a:avLst/>
            </a:prstGeom>
            <a:ln>
              <a:solidFill>
                <a:schemeClr val="accent6"/>
              </a:solidFill>
              <a:prstDash val="sysDot"/>
            </a:ln>
          </p:spPr>
          <p:style>
            <a:lnRef idx="2">
              <a:schemeClr val="accent1"/>
            </a:lnRef>
            <a:fillRef idx="0">
              <a:schemeClr val="accent1"/>
            </a:fillRef>
            <a:effectRef idx="1">
              <a:schemeClr val="accent1"/>
            </a:effectRef>
            <a:fontRef idx="minor">
              <a:schemeClr val="tx1"/>
            </a:fontRef>
          </p:style>
        </p:cxnSp>
        <p:sp>
          <p:nvSpPr>
            <p:cNvPr id="34" name="左右矢印 33">
              <a:extLst>
                <a:ext uri="{FF2B5EF4-FFF2-40B4-BE49-F238E27FC236}">
                  <a16:creationId xmlns:a16="http://schemas.microsoft.com/office/drawing/2014/main" id="{43696637-7874-D17E-4EDD-43D063D4E155}"/>
                </a:ext>
              </a:extLst>
            </p:cNvPr>
            <p:cNvSpPr/>
            <p:nvPr/>
          </p:nvSpPr>
          <p:spPr>
            <a:xfrm>
              <a:off x="4044701" y="1078661"/>
              <a:ext cx="4787941" cy="444458"/>
            </a:xfrm>
            <a:prstGeom prst="leftRightArrow">
              <a:avLst>
                <a:gd name="adj1" fmla="val 65978"/>
                <a:gd name="adj2" fmla="val 50000"/>
              </a:avLst>
            </a:prstGeom>
            <a:solidFill>
              <a:schemeClr val="accent6">
                <a:lumMod val="7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08D575FB-E3A3-1010-C392-16BDCE786A5F}"/>
                </a:ext>
              </a:extLst>
            </p:cNvPr>
            <p:cNvSpPr txBox="1"/>
            <p:nvPr/>
          </p:nvSpPr>
          <p:spPr>
            <a:xfrm>
              <a:off x="5645494" y="1144690"/>
              <a:ext cx="2031325" cy="830997"/>
            </a:xfrm>
            <a:prstGeom prst="rect">
              <a:avLst/>
            </a:prstGeom>
            <a:noFill/>
          </p:spPr>
          <p:txBody>
            <a:bodyPr wrap="non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圧倒的なスピード</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kumimoji="1" lang="en-US" altLang="ja-JP" sz="8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1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リアルタイムデータに基づく</a:t>
              </a:r>
              <a:endParaRPr kumimoji="1" lang="en-US" altLang="ja-JP" sz="11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1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高速なフィードバックと改善</a:t>
              </a:r>
            </a:p>
          </p:txBody>
        </p:sp>
      </p:grpSp>
      <p:sp>
        <p:nvSpPr>
          <p:cNvPr id="27" name="テキスト ボックス 26">
            <a:extLst>
              <a:ext uri="{FF2B5EF4-FFF2-40B4-BE49-F238E27FC236}">
                <a16:creationId xmlns:a16="http://schemas.microsoft.com/office/drawing/2014/main" id="{686E18A4-485C-8EBA-6E45-B83CEAFA5704}"/>
              </a:ext>
            </a:extLst>
          </p:cNvPr>
          <p:cNvSpPr txBox="1"/>
          <p:nvPr/>
        </p:nvSpPr>
        <p:spPr>
          <a:xfrm>
            <a:off x="286606" y="6124401"/>
            <a:ext cx="2518639" cy="307777"/>
          </a:xfrm>
          <a:prstGeom prst="rect">
            <a:avLst/>
          </a:prstGeom>
          <a:noFill/>
        </p:spPr>
        <p:txBody>
          <a:bodyPr wrap="none" rtlCol="0">
            <a:spAutoFit/>
          </a:bodyPr>
          <a:lstStyle/>
          <a:p>
            <a:pPr algn="ctr"/>
            <a:r>
              <a:rPr kumimoji="1" lang="ja-JP" altLang="en-US" sz="1400" b="1" u="sng">
                <a:solidFill>
                  <a:srgbClr val="0070C0"/>
                </a:solidFill>
                <a:latin typeface="Meiryo" panose="020B0604030504040204" pitchFamily="34" charset="-128"/>
                <a:ea typeface="Meiryo" panose="020B0604030504040204" pitchFamily="34" charset="-128"/>
              </a:rPr>
              <a:t>所有することの価値</a:t>
            </a:r>
            <a:r>
              <a:rPr kumimoji="1" lang="ja-JP" altLang="en-US" sz="1400">
                <a:solidFill>
                  <a:srgbClr val="0070C0"/>
                </a:solidFill>
                <a:latin typeface="Meiryo" panose="020B0604030504040204" pitchFamily="34" charset="-128"/>
                <a:ea typeface="Meiryo" panose="020B0604030504040204" pitchFamily="34" charset="-128"/>
              </a:rPr>
              <a:t>を満たす</a:t>
            </a:r>
          </a:p>
        </p:txBody>
      </p:sp>
      <p:sp>
        <p:nvSpPr>
          <p:cNvPr id="32" name="テキスト ボックス 31">
            <a:extLst>
              <a:ext uri="{FF2B5EF4-FFF2-40B4-BE49-F238E27FC236}">
                <a16:creationId xmlns:a16="http://schemas.microsoft.com/office/drawing/2014/main" id="{24439EB2-E47B-C471-6185-DACF2C876A74}"/>
              </a:ext>
            </a:extLst>
          </p:cNvPr>
          <p:cNvSpPr txBox="1"/>
          <p:nvPr/>
        </p:nvSpPr>
        <p:spPr>
          <a:xfrm>
            <a:off x="3522875" y="6141833"/>
            <a:ext cx="2518638" cy="307777"/>
          </a:xfrm>
          <a:prstGeom prst="rect">
            <a:avLst/>
          </a:prstGeom>
          <a:noFill/>
        </p:spPr>
        <p:txBody>
          <a:bodyPr wrap="none" rtlCol="0">
            <a:spAutoFit/>
          </a:bodyPr>
          <a:lstStyle/>
          <a:p>
            <a:pPr algn="ctr"/>
            <a:r>
              <a:rPr kumimoji="1" lang="ja-JP" altLang="en-US" sz="1400" b="1" u="sng">
                <a:solidFill>
                  <a:schemeClr val="accent6">
                    <a:lumMod val="75000"/>
                  </a:schemeClr>
                </a:solidFill>
                <a:latin typeface="Meiryo" panose="020B0604030504040204" pitchFamily="34" charset="-128"/>
                <a:ea typeface="Meiryo" panose="020B0604030504040204" pitchFamily="34" charset="-128"/>
              </a:rPr>
              <a:t>体験することの価値</a:t>
            </a:r>
            <a:r>
              <a:rPr kumimoji="1" lang="ja-JP" altLang="en-US" sz="1400">
                <a:solidFill>
                  <a:schemeClr val="accent6">
                    <a:lumMod val="75000"/>
                  </a:schemeClr>
                </a:solidFill>
                <a:latin typeface="Meiryo" panose="020B0604030504040204" pitchFamily="34" charset="-128"/>
                <a:ea typeface="Meiryo" panose="020B0604030504040204" pitchFamily="34" charset="-128"/>
              </a:rPr>
              <a:t>を満たす</a:t>
            </a:r>
          </a:p>
        </p:txBody>
      </p:sp>
    </p:spTree>
    <p:extLst>
      <p:ext uri="{BB962C8B-B14F-4D97-AF65-F5344CB8AC3E}">
        <p14:creationId xmlns:p14="http://schemas.microsoft.com/office/powerpoint/2010/main" val="298335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outVertical)">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77E020-D616-BA10-0076-4ADAC36DB5A1}"/>
              </a:ext>
            </a:extLst>
          </p:cNvPr>
          <p:cNvSpPr>
            <a:spLocks noGrp="1"/>
          </p:cNvSpPr>
          <p:nvPr>
            <p:ph type="title"/>
          </p:nvPr>
        </p:nvSpPr>
        <p:spPr/>
        <p:txBody>
          <a:bodyPr/>
          <a:lstStyle/>
          <a:p>
            <a:r>
              <a:rPr lang="ja-JP" altLang="en-US"/>
              <a:t>モノのサービス化：</a:t>
            </a:r>
            <a:r>
              <a:rPr kumimoji="1" lang="ja-JP" altLang="en-US"/>
              <a:t>機能と機構の分離</a:t>
            </a:r>
          </a:p>
        </p:txBody>
      </p:sp>
      <p:sp>
        <p:nvSpPr>
          <p:cNvPr id="41" name="正方形/長方形 40">
            <a:extLst>
              <a:ext uri="{FF2B5EF4-FFF2-40B4-BE49-F238E27FC236}">
                <a16:creationId xmlns:a16="http://schemas.microsoft.com/office/drawing/2014/main" id="{A8287F53-6DCF-D57D-0B38-234E3BE1DEAB}"/>
              </a:ext>
            </a:extLst>
          </p:cNvPr>
          <p:cNvSpPr/>
          <p:nvPr/>
        </p:nvSpPr>
        <p:spPr>
          <a:xfrm>
            <a:off x="777583" y="4235230"/>
            <a:ext cx="2677885" cy="1977013"/>
          </a:xfrm>
          <a:prstGeom prst="rect">
            <a:avLst/>
          </a:prstGeom>
          <a:gradFill flip="none" rotWithShape="1">
            <a:gsLst>
              <a:gs pos="0">
                <a:schemeClr val="accent3">
                  <a:lumMod val="75000"/>
                </a:schemeClr>
              </a:gs>
              <a:gs pos="50000">
                <a:srgbClr val="33ACBD">
                  <a:shade val="67500"/>
                  <a:satMod val="115000"/>
                </a:srgbClr>
              </a:gs>
              <a:gs pos="100000">
                <a:srgbClr val="0070C0"/>
              </a:gs>
            </a:gsLst>
            <a:lin ang="162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595A940C-935E-7457-7A2F-36959488753F}"/>
              </a:ext>
            </a:extLst>
          </p:cNvPr>
          <p:cNvSpPr txBox="1"/>
          <p:nvPr/>
        </p:nvSpPr>
        <p:spPr>
          <a:xfrm>
            <a:off x="1254751" y="4939839"/>
            <a:ext cx="1723549"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機能と機構</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79914171-C8E9-0841-C389-AD03BA14F82C}"/>
              </a:ext>
            </a:extLst>
          </p:cNvPr>
          <p:cNvSpPr txBox="1"/>
          <p:nvPr/>
        </p:nvSpPr>
        <p:spPr>
          <a:xfrm>
            <a:off x="927739" y="5319058"/>
            <a:ext cx="2377574" cy="230832"/>
          </a:xfrm>
          <a:prstGeom prst="rect">
            <a:avLst/>
          </a:prstGeom>
          <a:noFill/>
        </p:spPr>
        <p:txBody>
          <a:bodyPr wrap="none" rtlCol="0">
            <a:spAutoFit/>
          </a:bodyPr>
          <a:lstStyle/>
          <a:p>
            <a:pPr algn="ctr"/>
            <a:r>
              <a:rPr lang="ja-JP" altLang="en-US" sz="900" dirty="0">
                <a:solidFill>
                  <a:schemeClr val="bg1"/>
                </a:solidFill>
                <a:latin typeface="Meiryo" panose="020B0604030504040204" pitchFamily="34" charset="-128"/>
                <a:ea typeface="Meiryo" panose="020B0604030504040204" pitchFamily="34" charset="-128"/>
              </a:rPr>
              <a:t>一体化された</a:t>
            </a:r>
            <a:r>
              <a:rPr kumimoji="1" lang="ja-JP" altLang="en-US" sz="900" dirty="0">
                <a:solidFill>
                  <a:schemeClr val="bg1"/>
                </a:solidFill>
                <a:latin typeface="Meiryo" panose="020B0604030504040204" pitchFamily="34" charset="-128"/>
                <a:ea typeface="Meiryo" panose="020B0604030504040204" pitchFamily="34" charset="-128"/>
              </a:rPr>
              <a:t>ソフトウェアとハードウェア</a:t>
            </a:r>
          </a:p>
        </p:txBody>
      </p:sp>
      <p:grpSp>
        <p:nvGrpSpPr>
          <p:cNvPr id="44" name="グループ化 43">
            <a:extLst>
              <a:ext uri="{FF2B5EF4-FFF2-40B4-BE49-F238E27FC236}">
                <a16:creationId xmlns:a16="http://schemas.microsoft.com/office/drawing/2014/main" id="{F192FDD4-3E58-5E14-50F5-B26F863442A7}"/>
              </a:ext>
            </a:extLst>
          </p:cNvPr>
          <p:cNvGrpSpPr/>
          <p:nvPr/>
        </p:nvGrpSpPr>
        <p:grpSpPr>
          <a:xfrm>
            <a:off x="4572000" y="1215007"/>
            <a:ext cx="3818047" cy="4416871"/>
            <a:chOff x="4572000" y="1215007"/>
            <a:chExt cx="3818047" cy="4416871"/>
          </a:xfrm>
        </p:grpSpPr>
        <p:sp>
          <p:nvSpPr>
            <p:cNvPr id="45" name="正方形/長方形 44">
              <a:extLst>
                <a:ext uri="{FF2B5EF4-FFF2-40B4-BE49-F238E27FC236}">
                  <a16:creationId xmlns:a16="http://schemas.microsoft.com/office/drawing/2014/main" id="{A0ED1DC4-4B4B-4653-BBF6-7614E9743656}"/>
                </a:ext>
              </a:extLst>
            </p:cNvPr>
            <p:cNvSpPr/>
            <p:nvPr/>
          </p:nvSpPr>
          <p:spPr>
            <a:xfrm>
              <a:off x="4572000" y="1215007"/>
              <a:ext cx="3794417" cy="4416871"/>
            </a:xfrm>
            <a:prstGeom prst="rect">
              <a:avLst/>
            </a:prstGeom>
            <a:solidFill>
              <a:srgbClr val="FFFD78">
                <a:alpha val="63137"/>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D3259EBB-0C94-F7E0-147B-A0DE62CFD49B}"/>
                </a:ext>
              </a:extLst>
            </p:cNvPr>
            <p:cNvSpPr/>
            <p:nvPr/>
          </p:nvSpPr>
          <p:spPr>
            <a:xfrm>
              <a:off x="5130305" y="3202183"/>
              <a:ext cx="736325" cy="420835"/>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275279BA-B6CD-A44F-0686-F0CF04630AB0}"/>
                </a:ext>
              </a:extLst>
            </p:cNvPr>
            <p:cNvSpPr/>
            <p:nvPr/>
          </p:nvSpPr>
          <p:spPr>
            <a:xfrm>
              <a:off x="5951889" y="2677026"/>
              <a:ext cx="736325" cy="932567"/>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BE505AFD-5FB7-6CB3-4E89-21924B15742A}"/>
                </a:ext>
              </a:extLst>
            </p:cNvPr>
            <p:cNvSpPr/>
            <p:nvPr/>
          </p:nvSpPr>
          <p:spPr>
            <a:xfrm>
              <a:off x="5134380" y="2685331"/>
              <a:ext cx="736325" cy="420835"/>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FBE9CBAD-72AE-355A-2A0D-A1F9F77A08A9}"/>
                </a:ext>
              </a:extLst>
            </p:cNvPr>
            <p:cNvSpPr/>
            <p:nvPr/>
          </p:nvSpPr>
          <p:spPr>
            <a:xfrm>
              <a:off x="6769398" y="2677026"/>
              <a:ext cx="1042867" cy="324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20C2238E-5495-3A97-3446-60D82D2EBC1D}"/>
                </a:ext>
              </a:extLst>
            </p:cNvPr>
            <p:cNvSpPr/>
            <p:nvPr/>
          </p:nvSpPr>
          <p:spPr>
            <a:xfrm>
              <a:off x="6757287" y="3058531"/>
              <a:ext cx="478231" cy="551062"/>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62BFDE01-CAE1-01FB-603B-751B32955A11}"/>
                </a:ext>
              </a:extLst>
            </p:cNvPr>
            <p:cNvSpPr/>
            <p:nvPr/>
          </p:nvSpPr>
          <p:spPr>
            <a:xfrm>
              <a:off x="7304592" y="3064586"/>
              <a:ext cx="506212" cy="210616"/>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9531AB53-FB09-B250-7D11-E52FA731E822}"/>
                </a:ext>
              </a:extLst>
            </p:cNvPr>
            <p:cNvSpPr/>
            <p:nvPr/>
          </p:nvSpPr>
          <p:spPr>
            <a:xfrm>
              <a:off x="7304592" y="3331141"/>
              <a:ext cx="506212" cy="28923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下矢印 52">
              <a:extLst>
                <a:ext uri="{FF2B5EF4-FFF2-40B4-BE49-F238E27FC236}">
                  <a16:creationId xmlns:a16="http://schemas.microsoft.com/office/drawing/2014/main" id="{553A2E45-5FF2-BDA5-2562-25346622C848}"/>
                </a:ext>
              </a:extLst>
            </p:cNvPr>
            <p:cNvSpPr/>
            <p:nvPr/>
          </p:nvSpPr>
          <p:spPr>
            <a:xfrm>
              <a:off x="5833240" y="3692185"/>
              <a:ext cx="1271475" cy="49672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テキスト ボックス 53">
              <a:extLst>
                <a:ext uri="{FF2B5EF4-FFF2-40B4-BE49-F238E27FC236}">
                  <a16:creationId xmlns:a16="http://schemas.microsoft.com/office/drawing/2014/main" id="{D92FCADA-45BB-4525-56A3-1AEA53B4101F}"/>
                </a:ext>
              </a:extLst>
            </p:cNvPr>
            <p:cNvSpPr txBox="1"/>
            <p:nvPr/>
          </p:nvSpPr>
          <p:spPr>
            <a:xfrm>
              <a:off x="6222755" y="3709716"/>
              <a:ext cx="492443"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追加</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更新</a:t>
              </a:r>
            </a:p>
          </p:txBody>
        </p:sp>
        <p:sp>
          <p:nvSpPr>
            <p:cNvPr id="55" name="U ターン矢印 54">
              <a:extLst>
                <a:ext uri="{FF2B5EF4-FFF2-40B4-BE49-F238E27FC236}">
                  <a16:creationId xmlns:a16="http://schemas.microsoft.com/office/drawing/2014/main" id="{B167B98A-DA69-80CD-54AB-36379C642517}"/>
                </a:ext>
              </a:extLst>
            </p:cNvPr>
            <p:cNvSpPr/>
            <p:nvPr/>
          </p:nvSpPr>
          <p:spPr>
            <a:xfrm rot="16200000" flipV="1">
              <a:off x="6645981" y="3206723"/>
              <a:ext cx="2783622" cy="366911"/>
            </a:xfrm>
            <a:prstGeom prst="uturnArrow">
              <a:avLst>
                <a:gd name="adj1" fmla="val 33086"/>
                <a:gd name="adj2" fmla="val 25000"/>
                <a:gd name="adj3" fmla="val 34703"/>
                <a:gd name="adj4" fmla="val 43750"/>
                <a:gd name="adj5" fmla="val 10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D9D06C10-5C5F-A3ED-F06D-2D5ABE06F175}"/>
                </a:ext>
              </a:extLst>
            </p:cNvPr>
            <p:cNvSpPr/>
            <p:nvPr/>
          </p:nvSpPr>
          <p:spPr>
            <a:xfrm>
              <a:off x="5129191" y="1795527"/>
              <a:ext cx="2677885" cy="558932"/>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下矢印 56">
              <a:extLst>
                <a:ext uri="{FF2B5EF4-FFF2-40B4-BE49-F238E27FC236}">
                  <a16:creationId xmlns:a16="http://schemas.microsoft.com/office/drawing/2014/main" id="{079A5D09-9D9F-685F-3E09-68AB889A810A}"/>
                </a:ext>
              </a:extLst>
            </p:cNvPr>
            <p:cNvSpPr/>
            <p:nvPr/>
          </p:nvSpPr>
          <p:spPr>
            <a:xfrm>
              <a:off x="5812273" y="2403184"/>
              <a:ext cx="1271475" cy="221621"/>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1FB6BA4F-A3DB-C634-C9B8-0286A289B25C}"/>
                </a:ext>
              </a:extLst>
            </p:cNvPr>
            <p:cNvSpPr txBox="1"/>
            <p:nvPr/>
          </p:nvSpPr>
          <p:spPr>
            <a:xfrm>
              <a:off x="5329755" y="1936896"/>
              <a:ext cx="2236510"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デザイン・企画・設計</a:t>
              </a:r>
            </a:p>
          </p:txBody>
        </p:sp>
        <p:sp>
          <p:nvSpPr>
            <p:cNvPr id="59" name="テキスト ボックス 58">
              <a:extLst>
                <a:ext uri="{FF2B5EF4-FFF2-40B4-BE49-F238E27FC236}">
                  <a16:creationId xmlns:a16="http://schemas.microsoft.com/office/drawing/2014/main" id="{6DA766DC-E8F7-139A-94E6-18381A814952}"/>
                </a:ext>
              </a:extLst>
            </p:cNvPr>
            <p:cNvSpPr txBox="1"/>
            <p:nvPr/>
          </p:nvSpPr>
          <p:spPr>
            <a:xfrm>
              <a:off x="7820660" y="1795527"/>
              <a:ext cx="569387" cy="246221"/>
            </a:xfrm>
            <a:prstGeom prst="rect">
              <a:avLst/>
            </a:prstGeom>
            <a:noFill/>
          </p:spPr>
          <p:txBody>
            <a:bodyPr wrap="none" rtlCol="0">
              <a:spAutoFit/>
            </a:bodyPr>
            <a:lstStyle/>
            <a:p>
              <a:pPr algn="ctr"/>
              <a:r>
                <a:rPr kumimoji="1" lang="ja-JP" altLang="en-US" sz="10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a:t>
              </a:r>
            </a:p>
          </p:txBody>
        </p:sp>
        <p:sp>
          <p:nvSpPr>
            <p:cNvPr id="60" name="テキスト ボックス 59">
              <a:extLst>
                <a:ext uri="{FF2B5EF4-FFF2-40B4-BE49-F238E27FC236}">
                  <a16:creationId xmlns:a16="http://schemas.microsoft.com/office/drawing/2014/main" id="{71DEC8F5-B3C3-8C66-7989-3E77C25C2EDC}"/>
                </a:ext>
              </a:extLst>
            </p:cNvPr>
            <p:cNvSpPr txBox="1"/>
            <p:nvPr/>
          </p:nvSpPr>
          <p:spPr>
            <a:xfrm>
              <a:off x="5606358" y="3002423"/>
              <a:ext cx="1723550" cy="400110"/>
            </a:xfrm>
            <a:prstGeom prst="rect">
              <a:avLst/>
            </a:prstGeom>
            <a:noFill/>
          </p:spPr>
          <p:txBody>
            <a:bodyPr wrap="none" rtlCol="0">
              <a:spAutoFit/>
            </a:bodyPr>
            <a:lstStyle/>
            <a:p>
              <a:pPr algn="ctr"/>
              <a:r>
                <a:rPr kumimoji="1" lang="ja-JP" altLang="en-US"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a:t>
              </a:r>
            </a:p>
          </p:txBody>
        </p:sp>
        <p:sp>
          <p:nvSpPr>
            <p:cNvPr id="61" name="テキスト ボックス 60">
              <a:extLst>
                <a:ext uri="{FF2B5EF4-FFF2-40B4-BE49-F238E27FC236}">
                  <a16:creationId xmlns:a16="http://schemas.microsoft.com/office/drawing/2014/main" id="{D00C39EA-AF6A-5D17-98F0-4B3C58225456}"/>
                </a:ext>
              </a:extLst>
            </p:cNvPr>
            <p:cNvSpPr txBox="1"/>
            <p:nvPr/>
          </p:nvSpPr>
          <p:spPr>
            <a:xfrm>
              <a:off x="5862839" y="1324733"/>
              <a:ext cx="1210588" cy="400110"/>
            </a:xfrm>
            <a:prstGeom prst="rect">
              <a:avLst/>
            </a:prstGeom>
            <a:noFill/>
          </p:spPr>
          <p:txBody>
            <a:bodyPr wrap="none" rtlCol="0">
              <a:spAutoFit/>
            </a:bodyPr>
            <a:lstStyle/>
            <a:p>
              <a:pPr algn="ctr"/>
              <a:r>
                <a:rPr kumimoji="1" lang="ja-JP" altLang="en-US" sz="20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a:t>
              </a:r>
            </a:p>
          </p:txBody>
        </p:sp>
      </p:grpSp>
      <p:sp>
        <p:nvSpPr>
          <p:cNvPr id="3" name="テキスト ボックス 2">
            <a:extLst>
              <a:ext uri="{FF2B5EF4-FFF2-40B4-BE49-F238E27FC236}">
                <a16:creationId xmlns:a16="http://schemas.microsoft.com/office/drawing/2014/main" id="{A56CDD7D-324F-AD9E-3FE4-BDE771B7B84E}"/>
              </a:ext>
            </a:extLst>
          </p:cNvPr>
          <p:cNvSpPr txBox="1"/>
          <p:nvPr/>
        </p:nvSpPr>
        <p:spPr>
          <a:xfrm>
            <a:off x="215423" y="1981872"/>
            <a:ext cx="3775393" cy="954107"/>
          </a:xfrm>
          <a:prstGeom prst="rect">
            <a:avLst/>
          </a:prstGeom>
          <a:noFill/>
        </p:spPr>
        <p:txBody>
          <a:bodyPr wrap="none" rtlCol="0">
            <a:spAutoFit/>
          </a:bodyPr>
          <a:lstStyle/>
          <a:p>
            <a:pPr algn="ctr"/>
            <a:r>
              <a:rPr kumimoji="1" lang="ja-JP" altLang="en-US" sz="1400" b="1" u="sng">
                <a:solidFill>
                  <a:schemeClr val="accent6">
                    <a:lumMod val="75000"/>
                  </a:schemeClr>
                </a:solidFill>
                <a:latin typeface="Meiryo" panose="020B0604030504040204" pitchFamily="34" charset="-128"/>
                <a:ea typeface="Meiryo" panose="020B0604030504040204" pitchFamily="34" charset="-128"/>
              </a:rPr>
              <a:t>モノ・ビジネスを</a:t>
            </a:r>
            <a:r>
              <a:rPr lang="ja-JP" altLang="en-US" sz="1400" b="1" u="sng">
                <a:solidFill>
                  <a:schemeClr val="accent6">
                    <a:lumMod val="75000"/>
                  </a:schemeClr>
                </a:solidFill>
                <a:latin typeface="Meiryo" panose="020B0604030504040204" pitchFamily="34" charset="-128"/>
                <a:ea typeface="Meiryo" panose="020B0604030504040204" pitchFamily="34" charset="-128"/>
              </a:rPr>
              <a:t>サービス・ビジネスに転換</a:t>
            </a:r>
            <a:endParaRPr lang="en-US" altLang="ja-JP" sz="1400" b="1" u="sng" dirty="0">
              <a:solidFill>
                <a:schemeClr val="accent6">
                  <a:lumMod val="75000"/>
                </a:schemeClr>
              </a:solidFill>
              <a:latin typeface="Meiryo" panose="020B0604030504040204" pitchFamily="34" charset="-128"/>
              <a:ea typeface="Meiryo" panose="020B0604030504040204" pitchFamily="34" charset="-128"/>
            </a:endParaRPr>
          </a:p>
          <a:p>
            <a:pPr marL="285750" indent="-285750" algn="ctr">
              <a:buFont typeface="Wingdings" pitchFamily="2" charset="2"/>
              <a:buChar char="Ø"/>
            </a:pPr>
            <a:r>
              <a:rPr lang="ja-JP" altLang="en-US" sz="1400">
                <a:solidFill>
                  <a:schemeClr val="accent6">
                    <a:lumMod val="75000"/>
                  </a:schemeClr>
                </a:solidFill>
                <a:latin typeface="Meiryo" panose="020B0604030504040204" pitchFamily="34" charset="-128"/>
                <a:ea typeface="Meiryo" panose="020B0604030504040204" pitchFamily="34" charset="-128"/>
              </a:rPr>
              <a:t>ハードとソフトの進化のギャップを吸収</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pPr marL="285750" indent="-285750" algn="ctr">
              <a:buFont typeface="Wingdings" pitchFamily="2" charset="2"/>
              <a:buChar char="Ø"/>
            </a:pPr>
            <a:r>
              <a:rPr lang="ja-JP" altLang="en-US" sz="1400">
                <a:solidFill>
                  <a:schemeClr val="accent6">
                    <a:lumMod val="75000"/>
                  </a:schemeClr>
                </a:solidFill>
                <a:latin typeface="Meiryo" panose="020B0604030504040204" pitchFamily="34" charset="-128"/>
                <a:ea typeface="Meiryo" panose="020B0604030504040204" pitchFamily="34" charset="-128"/>
              </a:rPr>
              <a:t>リコール等出荷後トラブルのリスク回避</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pPr marL="285750" indent="-285750" algn="ctr">
              <a:buFont typeface="Wingdings" pitchFamily="2" charset="2"/>
              <a:buChar char="Ø"/>
            </a:pPr>
            <a:r>
              <a:rPr lang="ja-JP" altLang="en-US" sz="1400">
                <a:solidFill>
                  <a:schemeClr val="accent6">
                    <a:lumMod val="75000"/>
                  </a:schemeClr>
                </a:solidFill>
                <a:latin typeface="Meiryo" panose="020B0604030504040204" pitchFamily="34" charset="-128"/>
                <a:ea typeface="Meiryo" panose="020B0604030504040204" pitchFamily="34" charset="-128"/>
              </a:rPr>
              <a:t>継続的改善による顧客の定着・囲い込み</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2978EBF4-5205-011B-D905-57AAC5C45894}"/>
              </a:ext>
            </a:extLst>
          </p:cNvPr>
          <p:cNvGrpSpPr/>
          <p:nvPr/>
        </p:nvGrpSpPr>
        <p:grpSpPr>
          <a:xfrm>
            <a:off x="3455468" y="4244852"/>
            <a:ext cx="4352722" cy="2014836"/>
            <a:chOff x="3455468" y="4244852"/>
            <a:chExt cx="4352722" cy="2014836"/>
          </a:xfrm>
        </p:grpSpPr>
        <p:sp>
          <p:nvSpPr>
            <p:cNvPr id="63" name="正方形/長方形 62">
              <a:extLst>
                <a:ext uri="{FF2B5EF4-FFF2-40B4-BE49-F238E27FC236}">
                  <a16:creationId xmlns:a16="http://schemas.microsoft.com/office/drawing/2014/main" id="{E7A0A94B-BA85-B22E-FC30-B5174CA5CE08}"/>
                </a:ext>
              </a:extLst>
            </p:cNvPr>
            <p:cNvSpPr/>
            <p:nvPr/>
          </p:nvSpPr>
          <p:spPr>
            <a:xfrm>
              <a:off x="5129191" y="5631879"/>
              <a:ext cx="2677885" cy="60066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EF83CAB7-D964-6954-2FE8-F7BC30C4393B}"/>
                </a:ext>
              </a:extLst>
            </p:cNvPr>
            <p:cNvSpPr/>
            <p:nvPr/>
          </p:nvSpPr>
          <p:spPr>
            <a:xfrm>
              <a:off x="5130305" y="4244852"/>
              <a:ext cx="2677885" cy="135650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直線矢印コネクタ 64">
              <a:extLst>
                <a:ext uri="{FF2B5EF4-FFF2-40B4-BE49-F238E27FC236}">
                  <a16:creationId xmlns:a16="http://schemas.microsoft.com/office/drawing/2014/main" id="{EA8B5890-ABB5-7C69-1960-D814AF755BF9}"/>
                </a:ext>
              </a:extLst>
            </p:cNvPr>
            <p:cNvCxnSpPr>
              <a:cxnSpLocks/>
              <a:stCxn id="41" idx="3"/>
              <a:endCxn id="64" idx="1"/>
            </p:cNvCxnSpPr>
            <p:nvPr/>
          </p:nvCxnSpPr>
          <p:spPr>
            <a:xfrm flipV="1">
              <a:off x="3455468" y="4923104"/>
              <a:ext cx="1674837" cy="3006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AC7F64D9-FB24-9B49-EA14-1C1CD5192F0E}"/>
                </a:ext>
              </a:extLst>
            </p:cNvPr>
            <p:cNvCxnSpPr>
              <a:cxnSpLocks/>
              <a:stCxn id="41" idx="3"/>
              <a:endCxn id="63" idx="1"/>
            </p:cNvCxnSpPr>
            <p:nvPr/>
          </p:nvCxnSpPr>
          <p:spPr>
            <a:xfrm>
              <a:off x="3455468" y="5223737"/>
              <a:ext cx="1673723" cy="708473"/>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8" name="テキスト ボックス 67">
              <a:extLst>
                <a:ext uri="{FF2B5EF4-FFF2-40B4-BE49-F238E27FC236}">
                  <a16:creationId xmlns:a16="http://schemas.microsoft.com/office/drawing/2014/main" id="{C60469B9-D535-5667-932B-157A6D91D2D7}"/>
                </a:ext>
              </a:extLst>
            </p:cNvPr>
            <p:cNvSpPr txBox="1"/>
            <p:nvPr/>
          </p:nvSpPr>
          <p:spPr>
            <a:xfrm>
              <a:off x="5996607" y="5682607"/>
              <a:ext cx="902811"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機</a:t>
              </a:r>
              <a:r>
                <a:rPr kumimoji="1" lang="en-US" altLang="ja-JP" sz="2400" b="1" dirty="0">
                  <a:solidFill>
                    <a:schemeClr val="bg1"/>
                  </a:solidFill>
                  <a:latin typeface="Meiryo" panose="020B0604030504040204" pitchFamily="34" charset="-128"/>
                  <a:ea typeface="Meiryo" panose="020B0604030504040204" pitchFamily="34" charset="-128"/>
                </a:rPr>
                <a:t> </a:t>
              </a:r>
              <a:r>
                <a:rPr kumimoji="1" lang="ja-JP" altLang="en-US" sz="2400" b="1">
                  <a:solidFill>
                    <a:schemeClr val="bg1"/>
                  </a:solidFill>
                  <a:latin typeface="Meiryo" panose="020B0604030504040204" pitchFamily="34" charset="-128"/>
                  <a:ea typeface="Meiryo" panose="020B0604030504040204" pitchFamily="34" charset="-128"/>
                </a:rPr>
                <a:t>構</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70" name="テキスト ボックス 69">
              <a:extLst>
                <a:ext uri="{FF2B5EF4-FFF2-40B4-BE49-F238E27FC236}">
                  <a16:creationId xmlns:a16="http://schemas.microsoft.com/office/drawing/2014/main" id="{D60D1FC0-EA70-C0A4-AAA1-E0C28C80B8D7}"/>
                </a:ext>
              </a:extLst>
            </p:cNvPr>
            <p:cNvSpPr txBox="1"/>
            <p:nvPr/>
          </p:nvSpPr>
          <p:spPr>
            <a:xfrm>
              <a:off x="6033802" y="6028856"/>
              <a:ext cx="877163"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ハードウェア</a:t>
              </a:r>
            </a:p>
          </p:txBody>
        </p:sp>
        <p:sp>
          <p:nvSpPr>
            <p:cNvPr id="71" name="テキスト ボックス 70">
              <a:extLst>
                <a:ext uri="{FF2B5EF4-FFF2-40B4-BE49-F238E27FC236}">
                  <a16:creationId xmlns:a16="http://schemas.microsoft.com/office/drawing/2014/main" id="{004E5EAC-2CE5-5A07-07B1-10D97D657F98}"/>
                </a:ext>
              </a:extLst>
            </p:cNvPr>
            <p:cNvSpPr txBox="1"/>
            <p:nvPr/>
          </p:nvSpPr>
          <p:spPr>
            <a:xfrm>
              <a:off x="3646308" y="4319905"/>
              <a:ext cx="1338828" cy="646331"/>
            </a:xfrm>
            <a:prstGeom prst="rect">
              <a:avLst/>
            </a:prstGeom>
            <a:noFill/>
          </p:spPr>
          <p:txBody>
            <a:bodyPr wrap="none" rtlCol="0">
              <a:spAutoFit/>
            </a:bodyPr>
            <a:lstStyle/>
            <a:p>
              <a:r>
                <a:rPr kumimoji="1" lang="ja-JP" altLang="en-US">
                  <a:solidFill>
                    <a:schemeClr val="accent2">
                      <a:lumMod val="75000"/>
                    </a:schemeClr>
                  </a:solidFill>
                  <a:latin typeface="Meiryo" panose="020B0604030504040204" pitchFamily="34" charset="-128"/>
                  <a:ea typeface="Meiryo" panose="020B0604030504040204" pitchFamily="34" charset="-128"/>
                </a:rPr>
                <a:t>明確な分離</a:t>
              </a:r>
              <a:endParaRPr kumimoji="1" lang="en-US" altLang="ja-JP" dirty="0">
                <a:solidFill>
                  <a:schemeClr val="accent2">
                    <a:lumMod val="75000"/>
                  </a:schemeClr>
                </a:solidFill>
                <a:latin typeface="Meiryo" panose="020B0604030504040204" pitchFamily="34" charset="-128"/>
                <a:ea typeface="Meiryo" panose="020B0604030504040204" pitchFamily="34" charset="-128"/>
              </a:endParaRPr>
            </a:p>
            <a:p>
              <a:r>
                <a:rPr lang="ja-JP" altLang="en-US">
                  <a:solidFill>
                    <a:schemeClr val="accent2">
                      <a:lumMod val="75000"/>
                    </a:schemeClr>
                  </a:solidFill>
                  <a:latin typeface="Meiryo" panose="020B0604030504040204" pitchFamily="34" charset="-128"/>
                  <a:ea typeface="Meiryo" panose="020B0604030504040204" pitchFamily="34" charset="-128"/>
                </a:rPr>
                <a:t>ソフト重視</a:t>
              </a:r>
              <a:endParaRPr kumimoji="1" lang="ja-JP" altLang="en-US">
                <a:solidFill>
                  <a:schemeClr val="accent2">
                    <a:lumMod val="75000"/>
                  </a:schemeClr>
                </a:solidFill>
                <a:latin typeface="Meiryo" panose="020B0604030504040204" pitchFamily="34" charset="-128"/>
                <a:ea typeface="Meiryo" panose="020B0604030504040204" pitchFamily="34" charset="-128"/>
              </a:endParaRPr>
            </a:p>
          </p:txBody>
        </p:sp>
        <p:sp>
          <p:nvSpPr>
            <p:cNvPr id="4" name="上下矢印 3">
              <a:extLst>
                <a:ext uri="{FF2B5EF4-FFF2-40B4-BE49-F238E27FC236}">
                  <a16:creationId xmlns:a16="http://schemas.microsoft.com/office/drawing/2014/main" id="{AE0844AB-3FA3-CA32-5C88-3D53FA5DF03A}"/>
                </a:ext>
              </a:extLst>
            </p:cNvPr>
            <p:cNvSpPr/>
            <p:nvPr/>
          </p:nvSpPr>
          <p:spPr>
            <a:xfrm>
              <a:off x="5833240" y="4247200"/>
              <a:ext cx="1313633" cy="1367729"/>
            </a:xfrm>
            <a:prstGeom prst="upDownArrow">
              <a:avLst>
                <a:gd name="adj1" fmla="val 71278"/>
                <a:gd name="adj2" fmla="val 28517"/>
              </a:avLst>
            </a:prstGeom>
            <a:solidFill>
              <a:srgbClr val="00B0F0"/>
            </a:solidFill>
            <a:ln w="19050">
              <a:solidFill>
                <a:schemeClr val="bg1"/>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a:extLst>
                <a:ext uri="{FF2B5EF4-FFF2-40B4-BE49-F238E27FC236}">
                  <a16:creationId xmlns:a16="http://schemas.microsoft.com/office/drawing/2014/main" id="{FD35C2F1-E6F7-5234-B3CC-DD83D4DE943E}"/>
                </a:ext>
              </a:extLst>
            </p:cNvPr>
            <p:cNvSpPr txBox="1"/>
            <p:nvPr/>
          </p:nvSpPr>
          <p:spPr>
            <a:xfrm>
              <a:off x="6039029" y="4709249"/>
              <a:ext cx="902811"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機</a:t>
              </a:r>
              <a:r>
                <a:rPr kumimoji="1" lang="en-US" altLang="ja-JP" sz="2400" b="1" dirty="0">
                  <a:solidFill>
                    <a:schemeClr val="bg1"/>
                  </a:solidFill>
                  <a:latin typeface="Meiryo" panose="020B0604030504040204" pitchFamily="34" charset="-128"/>
                  <a:ea typeface="Meiryo" panose="020B0604030504040204" pitchFamily="34" charset="-128"/>
                </a:rPr>
                <a:t> </a:t>
              </a:r>
              <a:r>
                <a:rPr kumimoji="1" lang="ja-JP" altLang="en-US" sz="2400" b="1">
                  <a:solidFill>
                    <a:schemeClr val="bg1"/>
                  </a:solidFill>
                  <a:latin typeface="Meiryo" panose="020B0604030504040204" pitchFamily="34" charset="-128"/>
                  <a:ea typeface="Meiryo" panose="020B0604030504040204" pitchFamily="34" charset="-128"/>
                </a:rPr>
                <a:t>能</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69" name="テキスト ボックス 68">
              <a:extLst>
                <a:ext uri="{FF2B5EF4-FFF2-40B4-BE49-F238E27FC236}">
                  <a16:creationId xmlns:a16="http://schemas.microsoft.com/office/drawing/2014/main" id="{5BD3285A-36E1-3A03-715D-BB63D64FE531}"/>
                </a:ext>
              </a:extLst>
            </p:cNvPr>
            <p:cNvSpPr txBox="1"/>
            <p:nvPr/>
          </p:nvSpPr>
          <p:spPr>
            <a:xfrm>
              <a:off x="6065448" y="5076415"/>
              <a:ext cx="877163" cy="230832"/>
            </a:xfrm>
            <a:prstGeom prst="rect">
              <a:avLst/>
            </a:prstGeom>
            <a:noFill/>
          </p:spPr>
          <p:txBody>
            <a:bodyPr wrap="none" rtlCol="0">
              <a:spAutoFit/>
            </a:bodyPr>
            <a:lstStyle/>
            <a:p>
              <a:pPr algn="ctr"/>
              <a:r>
                <a:rPr kumimoji="1" lang="ja-JP" altLang="en-US" sz="900" dirty="0">
                  <a:solidFill>
                    <a:schemeClr val="bg1"/>
                  </a:solidFill>
                  <a:latin typeface="Meiryo" panose="020B0604030504040204" pitchFamily="34" charset="-128"/>
                  <a:ea typeface="Meiryo" panose="020B0604030504040204" pitchFamily="34" charset="-128"/>
                </a:rPr>
                <a:t>ソフトウェア</a:t>
              </a:r>
            </a:p>
          </p:txBody>
        </p:sp>
      </p:grpSp>
    </p:spTree>
    <p:extLst>
      <p:ext uri="{BB962C8B-B14F-4D97-AF65-F5344CB8AC3E}">
        <p14:creationId xmlns:p14="http://schemas.microsoft.com/office/powerpoint/2010/main" val="121526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500" fill="hold"/>
                                        <p:tgtEl>
                                          <p:spTgt spid="44"/>
                                        </p:tgtEl>
                                        <p:attrNameLst>
                                          <p:attrName>ppt_w</p:attrName>
                                        </p:attrNameLst>
                                      </p:cBhvr>
                                      <p:tavLst>
                                        <p:tav tm="0">
                                          <p:val>
                                            <p:fltVal val="0"/>
                                          </p:val>
                                        </p:tav>
                                        <p:tav tm="100000">
                                          <p:val>
                                            <p:strVal val="#ppt_w"/>
                                          </p:val>
                                        </p:tav>
                                      </p:tavLst>
                                    </p:anim>
                                    <p:anim calcmode="lin" valueType="num">
                                      <p:cBhvr>
                                        <p:cTn id="13" dur="500" fill="hold"/>
                                        <p:tgtEl>
                                          <p:spTgt spid="44"/>
                                        </p:tgtEl>
                                        <p:attrNameLst>
                                          <p:attrName>ppt_h</p:attrName>
                                        </p:attrNameLst>
                                      </p:cBhvr>
                                      <p:tavLst>
                                        <p:tav tm="0">
                                          <p:val>
                                            <p:fltVal val="0"/>
                                          </p:val>
                                        </p:tav>
                                        <p:tav tm="100000">
                                          <p:val>
                                            <p:strVal val="#ppt_h"/>
                                          </p:val>
                                        </p:tav>
                                      </p:tavLst>
                                    </p:anim>
                                    <p:animEffect transition="in" filter="fade">
                                      <p:cBhvr>
                                        <p:cTn id="14" dur="500"/>
                                        <p:tgtEl>
                                          <p:spTgt spid="44"/>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698AFA-9A6E-7C2D-05FF-34D92CBA3CE9}"/>
              </a:ext>
            </a:extLst>
          </p:cNvPr>
          <p:cNvSpPr>
            <a:spLocks noGrp="1"/>
          </p:cNvSpPr>
          <p:nvPr>
            <p:ph type="title"/>
          </p:nvPr>
        </p:nvSpPr>
        <p:spPr/>
        <p:txBody>
          <a:bodyPr/>
          <a:lstStyle/>
          <a:p>
            <a:r>
              <a:rPr lang="ja-JP" altLang="en-US"/>
              <a:t>モノのサービス化：</a:t>
            </a:r>
            <a:r>
              <a:rPr kumimoji="1" lang="ja-JP" altLang="en-US"/>
              <a:t>リソースのかけ方の違い</a:t>
            </a:r>
          </a:p>
        </p:txBody>
      </p:sp>
      <p:sp>
        <p:nvSpPr>
          <p:cNvPr id="3" name="正方形/長方形 2">
            <a:extLst>
              <a:ext uri="{FF2B5EF4-FFF2-40B4-BE49-F238E27FC236}">
                <a16:creationId xmlns:a16="http://schemas.microsoft.com/office/drawing/2014/main" id="{ABD2B830-E11C-2F37-E850-CD7592491099}"/>
              </a:ext>
            </a:extLst>
          </p:cNvPr>
          <p:cNvSpPr/>
          <p:nvPr/>
        </p:nvSpPr>
        <p:spPr>
          <a:xfrm>
            <a:off x="311888" y="1844970"/>
            <a:ext cx="1976045" cy="2863702"/>
          </a:xfrm>
          <a:prstGeom prst="rect">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直角三角形 3">
            <a:extLst>
              <a:ext uri="{FF2B5EF4-FFF2-40B4-BE49-F238E27FC236}">
                <a16:creationId xmlns:a16="http://schemas.microsoft.com/office/drawing/2014/main" id="{564C1025-8FB4-C65E-49D6-9EE303B115F6}"/>
              </a:ext>
            </a:extLst>
          </p:cNvPr>
          <p:cNvSpPr/>
          <p:nvPr/>
        </p:nvSpPr>
        <p:spPr>
          <a:xfrm>
            <a:off x="2287933" y="1844970"/>
            <a:ext cx="1563537" cy="2863701"/>
          </a:xfrm>
          <a:prstGeom prst="rtTriangle">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B466C4F0-CD3A-0FEC-8BE1-777ACF9E0E36}"/>
              </a:ext>
            </a:extLst>
          </p:cNvPr>
          <p:cNvSpPr/>
          <p:nvPr/>
        </p:nvSpPr>
        <p:spPr>
          <a:xfrm>
            <a:off x="2294637" y="3983666"/>
            <a:ext cx="2185214" cy="725006"/>
          </a:xfrm>
          <a:prstGeom prst="rect">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9F59996A-A549-DC21-4FFA-33EBF0514E91}"/>
              </a:ext>
            </a:extLst>
          </p:cNvPr>
          <p:cNvSpPr txBox="1"/>
          <p:nvPr/>
        </p:nvSpPr>
        <p:spPr>
          <a:xfrm>
            <a:off x="430820" y="2326060"/>
            <a:ext cx="1709122"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製品価値向上のための</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機能や品質の作り込み</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58DC26B9-F5E1-315D-2331-4104DD71594F}"/>
              </a:ext>
            </a:extLst>
          </p:cNvPr>
          <p:cNvSpPr txBox="1"/>
          <p:nvPr/>
        </p:nvSpPr>
        <p:spPr>
          <a:xfrm>
            <a:off x="2294637" y="4143687"/>
            <a:ext cx="2185214"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保守・サポートによる</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機能や品質の維持・劣化抑止</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05539548-09D5-EEAB-A016-03AD99147B42}"/>
              </a:ext>
            </a:extLst>
          </p:cNvPr>
          <p:cNvSpPr txBox="1"/>
          <p:nvPr/>
        </p:nvSpPr>
        <p:spPr>
          <a:xfrm>
            <a:off x="311888" y="1149572"/>
            <a:ext cx="2749471" cy="400110"/>
          </a:xfrm>
          <a:prstGeom prst="rect">
            <a:avLst/>
          </a:prstGeom>
          <a:noFill/>
        </p:spPr>
        <p:txBody>
          <a:bodyPr wrap="none" rtlCol="0">
            <a:spAutoFit/>
          </a:bodyPr>
          <a:lstStyle/>
          <a:p>
            <a:r>
              <a:rPr lang="ja-JP" altLang="en-US" sz="2000" b="1">
                <a:solidFill>
                  <a:schemeClr val="accent3">
                    <a:lumMod val="75000"/>
                  </a:schemeClr>
                </a:solidFill>
                <a:latin typeface="Meiryo" panose="020B0604030504040204" pitchFamily="34" charset="-128"/>
                <a:ea typeface="Meiryo" panose="020B0604030504040204" pitchFamily="34" charset="-128"/>
              </a:rPr>
              <a:t>モノが主役のビジネス</a:t>
            </a:r>
            <a:endParaRPr kumimoji="1" lang="ja-JP" altLang="en-US" sz="2000" b="1">
              <a:solidFill>
                <a:schemeClr val="accent3">
                  <a:lumMod val="75000"/>
                </a:schemeClr>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F5DE8C0B-7492-CA71-F614-08AE08D27DA1}"/>
              </a:ext>
            </a:extLst>
          </p:cNvPr>
          <p:cNvSpPr txBox="1"/>
          <p:nvPr/>
        </p:nvSpPr>
        <p:spPr>
          <a:xfrm>
            <a:off x="2652902" y="2087016"/>
            <a:ext cx="1851790" cy="553998"/>
          </a:xfrm>
          <a:prstGeom prst="rect">
            <a:avLst/>
          </a:prstGeom>
          <a:noFill/>
        </p:spPr>
        <p:txBody>
          <a:bodyPr wrap="none" rtlCol="0">
            <a:spAutoFit/>
          </a:bodyPr>
          <a:lstStyle/>
          <a:p>
            <a:pPr algn="r"/>
            <a:r>
              <a:rPr lang="ja-JP" altLang="en-US" sz="1000">
                <a:solidFill>
                  <a:schemeClr val="accent2">
                    <a:lumMod val="75000"/>
                  </a:schemeClr>
                </a:solidFill>
                <a:latin typeface="Meiryo" panose="020B0604030504040204" pitchFamily="34" charset="-128"/>
                <a:ea typeface="Meiryo" panose="020B0604030504040204" pitchFamily="34" charset="-128"/>
              </a:rPr>
              <a:t>保守</a:t>
            </a:r>
            <a:r>
              <a:rPr kumimoji="1" lang="ja-JP" altLang="en-US" sz="1000">
                <a:solidFill>
                  <a:schemeClr val="accent2">
                    <a:lumMod val="75000"/>
                  </a:schemeClr>
                </a:solidFill>
                <a:latin typeface="Meiryo" panose="020B0604030504040204" pitchFamily="34" charset="-128"/>
                <a:ea typeface="Meiryo" panose="020B0604030504040204" pitchFamily="34" charset="-128"/>
              </a:rPr>
              <a:t>やサポートからの</a:t>
            </a:r>
            <a:endParaRPr kumimoji="1" lang="en-US" altLang="ja-JP" sz="1000" dirty="0">
              <a:solidFill>
                <a:schemeClr val="accent2">
                  <a:lumMod val="75000"/>
                </a:schemeClr>
              </a:solidFill>
              <a:latin typeface="Meiryo" panose="020B0604030504040204" pitchFamily="34" charset="-128"/>
              <a:ea typeface="Meiryo" panose="020B0604030504040204" pitchFamily="34" charset="-128"/>
            </a:endParaRPr>
          </a:p>
          <a:p>
            <a:pPr algn="r"/>
            <a:r>
              <a:rPr kumimoji="1" lang="ja-JP" altLang="en-US" sz="1000">
                <a:solidFill>
                  <a:schemeClr val="accent2">
                    <a:lumMod val="75000"/>
                  </a:schemeClr>
                </a:solidFill>
                <a:latin typeface="Meiryo" panose="020B0604030504040204" pitchFamily="34" charset="-128"/>
                <a:ea typeface="Meiryo" panose="020B0604030504040204" pitchFamily="34" charset="-128"/>
              </a:rPr>
              <a:t>フィードバックを参考に</a:t>
            </a:r>
            <a:endParaRPr kumimoji="1" lang="en-US" altLang="ja-JP" sz="1000" dirty="0">
              <a:solidFill>
                <a:schemeClr val="accent2">
                  <a:lumMod val="75000"/>
                </a:schemeClr>
              </a:solidFill>
              <a:latin typeface="Meiryo" panose="020B0604030504040204" pitchFamily="34" charset="-128"/>
              <a:ea typeface="Meiryo" panose="020B0604030504040204" pitchFamily="34" charset="-128"/>
            </a:endParaRPr>
          </a:p>
          <a:p>
            <a:pPr algn="r"/>
            <a:r>
              <a:rPr kumimoji="1" lang="ja-JP" altLang="en-US" sz="1000">
                <a:solidFill>
                  <a:schemeClr val="accent2">
                    <a:lumMod val="75000"/>
                  </a:schemeClr>
                </a:solidFill>
                <a:latin typeface="Meiryo" panose="020B0604030504040204" pitchFamily="34" charset="-128"/>
                <a:ea typeface="Meiryo" panose="020B0604030504040204" pitchFamily="34" charset="-128"/>
              </a:rPr>
              <a:t>機能や品質の向上に役立てる</a:t>
            </a:r>
          </a:p>
        </p:txBody>
      </p:sp>
      <p:sp>
        <p:nvSpPr>
          <p:cNvPr id="22" name="三角形 21">
            <a:extLst>
              <a:ext uri="{FF2B5EF4-FFF2-40B4-BE49-F238E27FC236}">
                <a16:creationId xmlns:a16="http://schemas.microsoft.com/office/drawing/2014/main" id="{198C0FEF-08CF-D4C8-146C-17B7FA268648}"/>
              </a:ext>
            </a:extLst>
          </p:cNvPr>
          <p:cNvSpPr/>
          <p:nvPr/>
        </p:nvSpPr>
        <p:spPr>
          <a:xfrm>
            <a:off x="2168236" y="4747660"/>
            <a:ext cx="239393" cy="191386"/>
          </a:xfrm>
          <a:prstGeom prst="triangl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FA03BD65-DBB0-2311-1092-28AE497374BC}"/>
              </a:ext>
            </a:extLst>
          </p:cNvPr>
          <p:cNvSpPr txBox="1"/>
          <p:nvPr/>
        </p:nvSpPr>
        <p:spPr>
          <a:xfrm>
            <a:off x="1971471" y="4976779"/>
            <a:ext cx="646331" cy="369332"/>
          </a:xfrm>
          <a:prstGeom prst="rect">
            <a:avLst/>
          </a:prstGeom>
          <a:noFill/>
        </p:spPr>
        <p:txBody>
          <a:bodyPr wrap="none" rtlCol="0">
            <a:spAutoFit/>
          </a:bodyPr>
          <a:lstStyle/>
          <a:p>
            <a:pPr algn="ctr"/>
            <a:r>
              <a:rPr kumimoji="1" lang="ja-JP" altLang="en-US">
                <a:solidFill>
                  <a:schemeClr val="accent6">
                    <a:lumMod val="75000"/>
                  </a:schemeClr>
                </a:solidFill>
                <a:latin typeface="Meiryo" panose="020B0604030504040204" pitchFamily="34" charset="-128"/>
                <a:ea typeface="Meiryo" panose="020B0604030504040204" pitchFamily="34" charset="-128"/>
              </a:rPr>
              <a:t>販売</a:t>
            </a:r>
          </a:p>
        </p:txBody>
      </p:sp>
      <p:grpSp>
        <p:nvGrpSpPr>
          <p:cNvPr id="5" name="グループ化 4">
            <a:extLst>
              <a:ext uri="{FF2B5EF4-FFF2-40B4-BE49-F238E27FC236}">
                <a16:creationId xmlns:a16="http://schemas.microsoft.com/office/drawing/2014/main" id="{6FF8449D-A6F4-F575-1A7A-F45B854CD2B0}"/>
              </a:ext>
            </a:extLst>
          </p:cNvPr>
          <p:cNvGrpSpPr/>
          <p:nvPr/>
        </p:nvGrpSpPr>
        <p:grpSpPr>
          <a:xfrm>
            <a:off x="4639310" y="1149572"/>
            <a:ext cx="4277890" cy="5157602"/>
            <a:chOff x="4639310" y="1149572"/>
            <a:chExt cx="4277890" cy="5157602"/>
          </a:xfrm>
        </p:grpSpPr>
        <p:sp>
          <p:nvSpPr>
            <p:cNvPr id="7" name="正方形/長方形 6">
              <a:extLst>
                <a:ext uri="{FF2B5EF4-FFF2-40B4-BE49-F238E27FC236}">
                  <a16:creationId xmlns:a16="http://schemas.microsoft.com/office/drawing/2014/main" id="{064DBE8D-C99E-5B11-0D76-567A82D6B1F0}"/>
                </a:ext>
              </a:extLst>
            </p:cNvPr>
            <p:cNvSpPr/>
            <p:nvPr/>
          </p:nvSpPr>
          <p:spPr>
            <a:xfrm>
              <a:off x="4664150" y="3983664"/>
              <a:ext cx="2031325" cy="725007"/>
            </a:xfrm>
            <a:prstGeom prst="rect">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32CDDB40-C656-3CBF-777E-59488F1EAEAF}"/>
                </a:ext>
              </a:extLst>
            </p:cNvPr>
            <p:cNvSpPr/>
            <p:nvPr/>
          </p:nvSpPr>
          <p:spPr>
            <a:xfrm>
              <a:off x="6679000" y="1844970"/>
              <a:ext cx="2153114" cy="2863702"/>
            </a:xfrm>
            <a:prstGeom prst="rect">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2B16AB23-2171-4DD9-D301-E227770CFE13}"/>
                </a:ext>
              </a:extLst>
            </p:cNvPr>
            <p:cNvSpPr txBox="1"/>
            <p:nvPr/>
          </p:nvSpPr>
          <p:spPr>
            <a:xfrm>
              <a:off x="6767068" y="2345309"/>
              <a:ext cx="1877437"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体験価値向上のための</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改善と新サービスの追加</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40D49F2C-29E9-183A-D085-69BDAD1BC83F}"/>
                </a:ext>
              </a:extLst>
            </p:cNvPr>
            <p:cNvSpPr txBox="1"/>
            <p:nvPr/>
          </p:nvSpPr>
          <p:spPr>
            <a:xfrm>
              <a:off x="4664151" y="4143687"/>
              <a:ext cx="2031325" cy="461665"/>
            </a:xfrm>
            <a:prstGeom prst="rect">
              <a:avLst/>
            </a:prstGeom>
            <a:noFill/>
          </p:spPr>
          <p:txBody>
            <a:bodyPr wrap="none" rtlCol="0">
              <a:spAutoFit/>
            </a:bodyPr>
            <a:lstStyle/>
            <a:p>
              <a:r>
                <a:rPr lang="ja-JP" altLang="en-US" sz="1200">
                  <a:solidFill>
                    <a:schemeClr val="bg1"/>
                  </a:solidFill>
                  <a:latin typeface="Meiryo" panose="020B0604030504040204" pitchFamily="34" charset="-128"/>
                  <a:ea typeface="Meiryo" panose="020B0604030504040204" pitchFamily="34" charset="-128"/>
                </a:rPr>
                <a:t>出荷後のサービスを前提と</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した基本性能と機能の実装</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2F67280D-830B-2459-BD06-171AF64E5D3F}"/>
                </a:ext>
              </a:extLst>
            </p:cNvPr>
            <p:cNvSpPr txBox="1"/>
            <p:nvPr/>
          </p:nvSpPr>
          <p:spPr>
            <a:xfrm>
              <a:off x="5569680" y="1149572"/>
              <a:ext cx="3262432" cy="400110"/>
            </a:xfrm>
            <a:prstGeom prst="rect">
              <a:avLst/>
            </a:prstGeom>
            <a:noFill/>
          </p:spPr>
          <p:txBody>
            <a:bodyPr wrap="none" rtlCol="0">
              <a:spAutoFit/>
            </a:bodyPr>
            <a:lstStyle/>
            <a:p>
              <a:pPr algn="r"/>
              <a:r>
                <a:rPr lang="ja-JP" altLang="en-US" sz="2000" b="1">
                  <a:solidFill>
                    <a:srgbClr val="0070C0"/>
                  </a:solidFill>
                  <a:latin typeface="Meiryo" panose="020B0604030504040204" pitchFamily="34" charset="-128"/>
                  <a:ea typeface="Meiryo" panose="020B0604030504040204" pitchFamily="34" charset="-128"/>
                </a:rPr>
                <a:t>サービスが主役のビジネス</a:t>
              </a:r>
              <a:endParaRPr kumimoji="1" lang="ja-JP" altLang="en-US" sz="2000" b="1">
                <a:solidFill>
                  <a:srgbClr val="0070C0"/>
                </a:solidFill>
                <a:latin typeface="Meiryo" panose="020B0604030504040204" pitchFamily="34" charset="-128"/>
                <a:ea typeface="Meiryo" panose="020B0604030504040204" pitchFamily="34" charset="-128"/>
              </a:endParaRPr>
            </a:p>
          </p:txBody>
        </p:sp>
        <p:pic>
          <p:nvPicPr>
            <p:cNvPr id="16" name="Picture 12" descr="カラーサークル矢印">
              <a:extLst>
                <a:ext uri="{FF2B5EF4-FFF2-40B4-BE49-F238E27FC236}">
                  <a16:creationId xmlns:a16="http://schemas.microsoft.com/office/drawing/2014/main" id="{DAE56238-955C-3639-C984-AD56C69AE3BE}"/>
                </a:ext>
              </a:extLst>
            </p:cNvPr>
            <p:cNvPicPr>
              <a:picLocks noChangeAspect="1" noChangeArrowheads="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bwMode="auto">
            <a:xfrm>
              <a:off x="7277209" y="2905077"/>
              <a:ext cx="973170" cy="10785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0DF4A014-64E8-9E36-10C6-E42DB71B4992}"/>
                </a:ext>
              </a:extLst>
            </p:cNvPr>
            <p:cNvSpPr txBox="1"/>
            <p:nvPr/>
          </p:nvSpPr>
          <p:spPr>
            <a:xfrm>
              <a:off x="6773779" y="4081767"/>
              <a:ext cx="1980029" cy="400110"/>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データから課題やニーズを掴み</a:t>
              </a:r>
              <a:endParaRPr kumimoji="1" lang="en-US" altLang="ja-JP" sz="1000" dirty="0">
                <a:solidFill>
                  <a:schemeClr val="bg1"/>
                </a:solidFill>
                <a:latin typeface="Meiryo" panose="020B0604030504040204" pitchFamily="34" charset="-128"/>
                <a:ea typeface="Meiryo" panose="020B0604030504040204" pitchFamily="34" charset="-128"/>
              </a:endParaRPr>
            </a:p>
            <a:p>
              <a:r>
                <a:rPr lang="ja-JP" altLang="en-US" sz="1000">
                  <a:solidFill>
                    <a:schemeClr val="bg1"/>
                  </a:solidFill>
                  <a:latin typeface="Meiryo" panose="020B0604030504040204" pitchFamily="34" charset="-128"/>
                  <a:ea typeface="Meiryo" panose="020B0604030504040204" pitchFamily="34" charset="-128"/>
                </a:rPr>
                <a:t>改善や新サービスを追加する</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33A3FF1C-0A2B-6205-F8EC-8B6E44974919}"/>
                </a:ext>
              </a:extLst>
            </p:cNvPr>
            <p:cNvSpPr txBox="1"/>
            <p:nvPr/>
          </p:nvSpPr>
          <p:spPr>
            <a:xfrm>
              <a:off x="4639310" y="2087016"/>
              <a:ext cx="2108269" cy="553998"/>
            </a:xfrm>
            <a:prstGeom prst="rect">
              <a:avLst/>
            </a:prstGeom>
            <a:noFill/>
          </p:spPr>
          <p:txBody>
            <a:bodyPr wrap="none" rtlCol="0">
              <a:spAutoFit/>
            </a:bodyPr>
            <a:lstStyle/>
            <a:p>
              <a:r>
                <a:rPr kumimoji="1" lang="ja-JP" altLang="en-US" sz="1000">
                  <a:solidFill>
                    <a:schemeClr val="accent2">
                      <a:lumMod val="75000"/>
                    </a:schemeClr>
                  </a:solidFill>
                  <a:latin typeface="Meiryo" panose="020B0604030504040204" pitchFamily="34" charset="-128"/>
                  <a:ea typeface="Meiryo" panose="020B0604030504040204" pitchFamily="34" charset="-128"/>
                </a:rPr>
                <a:t>顧客のからデータで</a:t>
              </a:r>
              <a:endParaRPr kumimoji="1" lang="en-US" altLang="ja-JP" sz="1000" dirty="0">
                <a:solidFill>
                  <a:schemeClr val="accent2">
                    <a:lumMod val="75000"/>
                  </a:schemeClr>
                </a:solidFill>
                <a:latin typeface="Meiryo" panose="020B0604030504040204" pitchFamily="34" charset="-128"/>
                <a:ea typeface="Meiryo" panose="020B0604030504040204" pitchFamily="34" charset="-128"/>
              </a:endParaRPr>
            </a:p>
            <a:p>
              <a:r>
                <a:rPr kumimoji="1" lang="ja-JP" altLang="en-US" sz="1000">
                  <a:solidFill>
                    <a:schemeClr val="accent2">
                      <a:lumMod val="75000"/>
                    </a:schemeClr>
                  </a:solidFill>
                  <a:latin typeface="Meiryo" panose="020B0604030504040204" pitchFamily="34" charset="-128"/>
                  <a:ea typeface="Meiryo" panose="020B0604030504040204" pitchFamily="34" charset="-128"/>
                </a:rPr>
                <a:t>直接フィードバックを受け取り</a:t>
              </a:r>
              <a:endParaRPr kumimoji="1" lang="en-US" altLang="ja-JP" sz="1000" dirty="0">
                <a:solidFill>
                  <a:schemeClr val="accent2">
                    <a:lumMod val="75000"/>
                  </a:schemeClr>
                </a:solidFill>
                <a:latin typeface="Meiryo" panose="020B0604030504040204" pitchFamily="34" charset="-128"/>
                <a:ea typeface="Meiryo" panose="020B0604030504040204" pitchFamily="34" charset="-128"/>
              </a:endParaRPr>
            </a:p>
            <a:p>
              <a:r>
                <a:rPr lang="ja-JP" altLang="en-US" sz="1000">
                  <a:solidFill>
                    <a:schemeClr val="accent2">
                      <a:lumMod val="75000"/>
                    </a:schemeClr>
                  </a:solidFill>
                  <a:latin typeface="Meiryo" panose="020B0604030504040204" pitchFamily="34" charset="-128"/>
                  <a:ea typeface="Meiryo" panose="020B0604030504040204" pitchFamily="34" charset="-128"/>
                </a:rPr>
                <a:t>基本性能と機能の向上に役立てる</a:t>
              </a:r>
              <a:endParaRPr kumimoji="1" lang="ja-JP" altLang="en-US" sz="1000">
                <a:solidFill>
                  <a:schemeClr val="accent2">
                    <a:lumMod val="75000"/>
                  </a:schemeClr>
                </a:solidFill>
                <a:latin typeface="Meiryo" panose="020B0604030504040204" pitchFamily="34" charset="-128"/>
                <a:ea typeface="Meiryo" panose="020B0604030504040204" pitchFamily="34" charset="-128"/>
              </a:endParaRPr>
            </a:p>
          </p:txBody>
        </p:sp>
        <p:sp>
          <p:nvSpPr>
            <p:cNvPr id="21" name="曲折矢印 20">
              <a:extLst>
                <a:ext uri="{FF2B5EF4-FFF2-40B4-BE49-F238E27FC236}">
                  <a16:creationId xmlns:a16="http://schemas.microsoft.com/office/drawing/2014/main" id="{66AF7E5E-2F9F-E23A-A644-A245C80542EF}"/>
                </a:ext>
              </a:extLst>
            </p:cNvPr>
            <p:cNvSpPr/>
            <p:nvPr/>
          </p:nvSpPr>
          <p:spPr>
            <a:xfrm rot="16200000" flipH="1">
              <a:off x="5320863" y="2733124"/>
              <a:ext cx="1142197" cy="1198860"/>
            </a:xfrm>
            <a:prstGeom prst="ben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三角形 23">
              <a:extLst>
                <a:ext uri="{FF2B5EF4-FFF2-40B4-BE49-F238E27FC236}">
                  <a16:creationId xmlns:a16="http://schemas.microsoft.com/office/drawing/2014/main" id="{35630FD7-1F62-1A4D-F036-AF60984249A7}"/>
                </a:ext>
              </a:extLst>
            </p:cNvPr>
            <p:cNvSpPr/>
            <p:nvPr/>
          </p:nvSpPr>
          <p:spPr>
            <a:xfrm>
              <a:off x="6569074" y="4747660"/>
              <a:ext cx="239393" cy="191386"/>
            </a:xfrm>
            <a:prstGeom prst="triangl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0DF43AE7-20AE-2055-C731-CD34C6C81D31}"/>
                </a:ext>
              </a:extLst>
            </p:cNvPr>
            <p:cNvSpPr txBox="1"/>
            <p:nvPr/>
          </p:nvSpPr>
          <p:spPr>
            <a:xfrm>
              <a:off x="6372309" y="4976779"/>
              <a:ext cx="646331" cy="369332"/>
            </a:xfrm>
            <a:prstGeom prst="rect">
              <a:avLst/>
            </a:prstGeom>
            <a:noFill/>
          </p:spPr>
          <p:txBody>
            <a:bodyPr wrap="none" rtlCol="0">
              <a:spAutoFit/>
            </a:bodyPr>
            <a:lstStyle/>
            <a:p>
              <a:pPr algn="ctr"/>
              <a:r>
                <a:rPr kumimoji="1" lang="ja-JP" altLang="en-US">
                  <a:solidFill>
                    <a:schemeClr val="accent6">
                      <a:lumMod val="75000"/>
                    </a:schemeClr>
                  </a:solidFill>
                  <a:latin typeface="Meiryo" panose="020B0604030504040204" pitchFamily="34" charset="-128"/>
                  <a:ea typeface="Meiryo" panose="020B0604030504040204" pitchFamily="34" charset="-128"/>
                </a:rPr>
                <a:t>販売</a:t>
              </a:r>
            </a:p>
          </p:txBody>
        </p:sp>
        <p:sp>
          <p:nvSpPr>
            <p:cNvPr id="26" name="テキスト ボックス 25">
              <a:extLst>
                <a:ext uri="{FF2B5EF4-FFF2-40B4-BE49-F238E27FC236}">
                  <a16:creationId xmlns:a16="http://schemas.microsoft.com/office/drawing/2014/main" id="{3A433D42-FB3B-640B-9829-0166CE075617}"/>
                </a:ext>
              </a:extLst>
            </p:cNvPr>
            <p:cNvSpPr txBox="1"/>
            <p:nvPr/>
          </p:nvSpPr>
          <p:spPr>
            <a:xfrm>
              <a:off x="5270048" y="5383844"/>
              <a:ext cx="3647152" cy="923330"/>
            </a:xfrm>
            <a:prstGeom prst="rect">
              <a:avLst/>
            </a:prstGeom>
            <a:noFill/>
          </p:spPr>
          <p:txBody>
            <a:bodyPr wrap="none" rtlCol="0">
              <a:spAutoFit/>
            </a:bodyPr>
            <a:lstStyle/>
            <a:p>
              <a:pPr algn="r"/>
              <a:r>
                <a:rPr lang="ja-JP" altLang="en-US">
                  <a:solidFill>
                    <a:srgbClr val="0070C0"/>
                  </a:solidFill>
                  <a:latin typeface="Meiryo" panose="020B0604030504040204" pitchFamily="34" charset="-128"/>
                  <a:ea typeface="Meiryo" panose="020B0604030504040204" pitchFamily="34" charset="-128"/>
                </a:rPr>
                <a:t>販売後も顧客の利用状況を収集し</a:t>
              </a:r>
              <a:endParaRPr lang="en-US" altLang="ja-JP" dirty="0">
                <a:solidFill>
                  <a:srgbClr val="0070C0"/>
                </a:solidFill>
                <a:latin typeface="Meiryo" panose="020B0604030504040204" pitchFamily="34" charset="-128"/>
                <a:ea typeface="Meiryo" panose="020B0604030504040204" pitchFamily="34" charset="-128"/>
              </a:endParaRPr>
            </a:p>
            <a:p>
              <a:pPr algn="r"/>
              <a:r>
                <a:rPr lang="ja-JP" altLang="en-US">
                  <a:solidFill>
                    <a:srgbClr val="0070C0"/>
                  </a:solidFill>
                  <a:latin typeface="Meiryo" panose="020B0604030504040204" pitchFamily="34" charset="-128"/>
                  <a:ea typeface="Meiryo" panose="020B0604030504040204" pitchFamily="34" charset="-128"/>
                </a:rPr>
                <a:t>体験価値を向上させ続け</a:t>
              </a:r>
              <a:endParaRPr lang="en-US" altLang="ja-JP" dirty="0">
                <a:solidFill>
                  <a:srgbClr val="0070C0"/>
                </a:solidFill>
                <a:latin typeface="Meiryo" panose="020B0604030504040204" pitchFamily="34" charset="-128"/>
                <a:ea typeface="Meiryo" panose="020B0604030504040204" pitchFamily="34" charset="-128"/>
              </a:endParaRPr>
            </a:p>
            <a:p>
              <a:pPr algn="r"/>
              <a:r>
                <a:rPr lang="ja-JP" altLang="en-US">
                  <a:solidFill>
                    <a:srgbClr val="0070C0"/>
                  </a:solidFill>
                  <a:latin typeface="Meiryo" panose="020B0604030504040204" pitchFamily="34" charset="-128"/>
                  <a:ea typeface="Meiryo" panose="020B0604030504040204" pitchFamily="34" charset="-128"/>
                </a:rPr>
                <a:t>顧客の囲い込み・定着を図る</a:t>
              </a:r>
              <a:endParaRPr kumimoji="1" lang="ja-JP" altLang="en-US">
                <a:solidFill>
                  <a:srgbClr val="0070C0"/>
                </a:solidFill>
                <a:latin typeface="Meiryo" panose="020B0604030504040204" pitchFamily="34" charset="-128"/>
                <a:ea typeface="Meiryo" panose="020B0604030504040204" pitchFamily="34" charset="-128"/>
              </a:endParaRPr>
            </a:p>
          </p:txBody>
        </p:sp>
      </p:grpSp>
      <p:sp>
        <p:nvSpPr>
          <p:cNvPr id="27" name="テキスト ボックス 26">
            <a:extLst>
              <a:ext uri="{FF2B5EF4-FFF2-40B4-BE49-F238E27FC236}">
                <a16:creationId xmlns:a16="http://schemas.microsoft.com/office/drawing/2014/main" id="{70DC8D18-3E7E-949A-6E77-6E6768A18DBC}"/>
              </a:ext>
            </a:extLst>
          </p:cNvPr>
          <p:cNvSpPr txBox="1"/>
          <p:nvPr/>
        </p:nvSpPr>
        <p:spPr>
          <a:xfrm>
            <a:off x="311888" y="5383843"/>
            <a:ext cx="3877985" cy="923330"/>
          </a:xfrm>
          <a:prstGeom prst="rect">
            <a:avLst/>
          </a:prstGeom>
          <a:noFill/>
        </p:spPr>
        <p:txBody>
          <a:bodyPr wrap="none" rtlCol="0">
            <a:spAutoFit/>
          </a:bodyPr>
          <a:lstStyle/>
          <a:p>
            <a:r>
              <a:rPr lang="ja-JP" altLang="en-US">
                <a:solidFill>
                  <a:schemeClr val="accent3">
                    <a:lumMod val="75000"/>
                  </a:schemeClr>
                </a:solidFill>
                <a:latin typeface="Meiryo" panose="020B0604030504040204" pitchFamily="34" charset="-128"/>
                <a:ea typeface="Meiryo" panose="020B0604030504040204" pitchFamily="34" charset="-128"/>
              </a:rPr>
              <a:t>販売後は保守やサポートを充実させ</a:t>
            </a:r>
            <a:endParaRPr lang="en-US" altLang="ja-JP" dirty="0">
              <a:solidFill>
                <a:schemeClr val="accent3">
                  <a:lumMod val="75000"/>
                </a:schemeClr>
              </a:solidFill>
              <a:latin typeface="Meiryo" panose="020B0604030504040204" pitchFamily="34" charset="-128"/>
              <a:ea typeface="Meiryo" panose="020B0604030504040204" pitchFamily="34" charset="-128"/>
            </a:endParaRPr>
          </a:p>
          <a:p>
            <a:r>
              <a:rPr lang="ja-JP" altLang="en-US">
                <a:solidFill>
                  <a:schemeClr val="accent3">
                    <a:lumMod val="75000"/>
                  </a:schemeClr>
                </a:solidFill>
                <a:latin typeface="Meiryo" panose="020B0604030504040204" pitchFamily="34" charset="-128"/>
                <a:ea typeface="Meiryo" panose="020B0604030504040204" pitchFamily="34" charset="-128"/>
              </a:rPr>
              <a:t>製品への信頼を維持し</a:t>
            </a:r>
            <a:endParaRPr lang="en-US" altLang="ja-JP" dirty="0">
              <a:solidFill>
                <a:schemeClr val="accent3">
                  <a:lumMod val="75000"/>
                </a:schemeClr>
              </a:solidFill>
              <a:latin typeface="Meiryo" panose="020B0604030504040204" pitchFamily="34" charset="-128"/>
              <a:ea typeface="Meiryo" panose="020B0604030504040204" pitchFamily="34" charset="-128"/>
            </a:endParaRPr>
          </a:p>
          <a:p>
            <a:r>
              <a:rPr lang="ja-JP" altLang="en-US">
                <a:solidFill>
                  <a:schemeClr val="accent3">
                    <a:lumMod val="75000"/>
                  </a:schemeClr>
                </a:solidFill>
                <a:latin typeface="Meiryo" panose="020B0604030504040204" pitchFamily="34" charset="-128"/>
                <a:ea typeface="Meiryo" panose="020B0604030504040204" pitchFamily="34" charset="-128"/>
              </a:rPr>
              <a:t>顧客の囲い込み・定着を図る</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29" name="曲折矢印 28">
            <a:extLst>
              <a:ext uri="{FF2B5EF4-FFF2-40B4-BE49-F238E27FC236}">
                <a16:creationId xmlns:a16="http://schemas.microsoft.com/office/drawing/2014/main" id="{F0267FA3-E32C-F077-77A4-4AB11E959262}"/>
              </a:ext>
            </a:extLst>
          </p:cNvPr>
          <p:cNvSpPr/>
          <p:nvPr/>
        </p:nvSpPr>
        <p:spPr>
          <a:xfrm flipH="1">
            <a:off x="2435924" y="2761455"/>
            <a:ext cx="1136616" cy="1142197"/>
          </a:xfrm>
          <a:prstGeom prst="bentArrow">
            <a:avLst>
              <a:gd name="adj1" fmla="val 6990"/>
              <a:gd name="adj2" fmla="val 14450"/>
              <a:gd name="adj3" fmla="val 13774"/>
              <a:gd name="adj4" fmla="val 43750"/>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05305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下矢印 63">
            <a:extLst>
              <a:ext uri="{FF2B5EF4-FFF2-40B4-BE49-F238E27FC236}">
                <a16:creationId xmlns:a16="http://schemas.microsoft.com/office/drawing/2014/main" id="{A73095AD-BC42-6756-1C1E-E58F942DF964}"/>
              </a:ext>
            </a:extLst>
          </p:cNvPr>
          <p:cNvSpPr/>
          <p:nvPr/>
        </p:nvSpPr>
        <p:spPr>
          <a:xfrm>
            <a:off x="3866485" y="3057698"/>
            <a:ext cx="1369899" cy="1036294"/>
          </a:xfrm>
          <a:prstGeom prst="downArrow">
            <a:avLst>
              <a:gd name="adj1" fmla="val 50000"/>
              <a:gd name="adj2" fmla="val 28806"/>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69285F4-C14E-1BEC-D7D2-9A1098DF634E}"/>
              </a:ext>
            </a:extLst>
          </p:cNvPr>
          <p:cNvSpPr>
            <a:spLocks noGrp="1"/>
          </p:cNvSpPr>
          <p:nvPr>
            <p:ph type="title"/>
          </p:nvPr>
        </p:nvSpPr>
        <p:spPr/>
        <p:txBody>
          <a:bodyPr/>
          <a:lstStyle/>
          <a:p>
            <a:r>
              <a:rPr lang="ja-JP" altLang="en-US" dirty="0"/>
              <a:t>モノのサービス化：</a:t>
            </a:r>
            <a:r>
              <a:rPr lang="ja-JP" altLang="en-US" sz="2400" dirty="0"/>
              <a:t>ソフトウェア・ファーストのものづくり</a:t>
            </a:r>
            <a:endParaRPr kumimoji="1" lang="ja-JP" altLang="en-US" sz="2400" dirty="0"/>
          </a:p>
        </p:txBody>
      </p:sp>
      <p:sp>
        <p:nvSpPr>
          <p:cNvPr id="3" name="正方形/長方形 2">
            <a:extLst>
              <a:ext uri="{FF2B5EF4-FFF2-40B4-BE49-F238E27FC236}">
                <a16:creationId xmlns:a16="http://schemas.microsoft.com/office/drawing/2014/main" id="{85A2EE7C-C5DB-C287-FED8-4F1EBAEB4CD6}"/>
              </a:ext>
            </a:extLst>
          </p:cNvPr>
          <p:cNvSpPr/>
          <p:nvPr/>
        </p:nvSpPr>
        <p:spPr>
          <a:xfrm>
            <a:off x="2253339" y="2393584"/>
            <a:ext cx="1763485" cy="54110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E0256883-4F71-8F39-5AA6-17DF6522A0BE}"/>
              </a:ext>
            </a:extLst>
          </p:cNvPr>
          <p:cNvSpPr/>
          <p:nvPr/>
        </p:nvSpPr>
        <p:spPr>
          <a:xfrm>
            <a:off x="4571998" y="2393585"/>
            <a:ext cx="1763485" cy="541104"/>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FD67CEE4-062C-B0ED-9783-E09C5D261EB6}"/>
              </a:ext>
            </a:extLst>
          </p:cNvPr>
          <p:cNvSpPr/>
          <p:nvPr/>
        </p:nvSpPr>
        <p:spPr>
          <a:xfrm>
            <a:off x="6890657" y="2393584"/>
            <a:ext cx="1763485" cy="54110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4B9C5143-A3D7-2F61-822D-2788FAB0826F}"/>
              </a:ext>
            </a:extLst>
          </p:cNvPr>
          <p:cNvSpPr/>
          <p:nvPr/>
        </p:nvSpPr>
        <p:spPr>
          <a:xfrm>
            <a:off x="254179" y="1437233"/>
            <a:ext cx="1763485" cy="54110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A063BFDF-B3B6-981B-371A-A61462A7E95F}"/>
              </a:ext>
            </a:extLst>
          </p:cNvPr>
          <p:cNvSpPr txBox="1"/>
          <p:nvPr/>
        </p:nvSpPr>
        <p:spPr>
          <a:xfrm>
            <a:off x="530626" y="1547571"/>
            <a:ext cx="1210589"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構想設計</a:t>
            </a:r>
          </a:p>
        </p:txBody>
      </p:sp>
      <p:sp>
        <p:nvSpPr>
          <p:cNvPr id="14" name="テキスト ボックス 13">
            <a:extLst>
              <a:ext uri="{FF2B5EF4-FFF2-40B4-BE49-F238E27FC236}">
                <a16:creationId xmlns:a16="http://schemas.microsoft.com/office/drawing/2014/main" id="{53E2B28A-AAB2-4960-33FA-97F5656DF226}"/>
              </a:ext>
            </a:extLst>
          </p:cNvPr>
          <p:cNvSpPr txBox="1"/>
          <p:nvPr/>
        </p:nvSpPr>
        <p:spPr>
          <a:xfrm>
            <a:off x="2540673" y="2481739"/>
            <a:ext cx="1210588"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メカ設計</a:t>
            </a:r>
          </a:p>
        </p:txBody>
      </p:sp>
      <p:sp>
        <p:nvSpPr>
          <p:cNvPr id="15" name="テキスト ボックス 14">
            <a:extLst>
              <a:ext uri="{FF2B5EF4-FFF2-40B4-BE49-F238E27FC236}">
                <a16:creationId xmlns:a16="http://schemas.microsoft.com/office/drawing/2014/main" id="{EBE1E09A-ABF0-588F-31E4-F6D7960E378A}"/>
              </a:ext>
            </a:extLst>
          </p:cNvPr>
          <p:cNvSpPr txBox="1"/>
          <p:nvPr/>
        </p:nvSpPr>
        <p:spPr>
          <a:xfrm>
            <a:off x="4720206" y="2481739"/>
            <a:ext cx="1467068"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エレキ設計</a:t>
            </a:r>
          </a:p>
        </p:txBody>
      </p:sp>
      <p:sp>
        <p:nvSpPr>
          <p:cNvPr id="16" name="テキスト ボックス 15">
            <a:extLst>
              <a:ext uri="{FF2B5EF4-FFF2-40B4-BE49-F238E27FC236}">
                <a16:creationId xmlns:a16="http://schemas.microsoft.com/office/drawing/2014/main" id="{C2B5693F-1443-4B82-1713-69797139D01D}"/>
              </a:ext>
            </a:extLst>
          </p:cNvPr>
          <p:cNvSpPr txBox="1"/>
          <p:nvPr/>
        </p:nvSpPr>
        <p:spPr>
          <a:xfrm>
            <a:off x="7049749" y="2492625"/>
            <a:ext cx="1467068"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ソフト設計</a:t>
            </a:r>
          </a:p>
        </p:txBody>
      </p:sp>
      <p:cxnSp>
        <p:nvCxnSpPr>
          <p:cNvPr id="26" name="直線矢印コネクタ 25">
            <a:extLst>
              <a:ext uri="{FF2B5EF4-FFF2-40B4-BE49-F238E27FC236}">
                <a16:creationId xmlns:a16="http://schemas.microsoft.com/office/drawing/2014/main" id="{0D492A69-199A-F35A-2AE3-CAD34E9DEF9B}"/>
              </a:ext>
            </a:extLst>
          </p:cNvPr>
          <p:cNvCxnSpPr>
            <a:stCxn id="3" idx="3"/>
            <a:endCxn id="4" idx="1"/>
          </p:cNvCxnSpPr>
          <p:nvPr/>
        </p:nvCxnSpPr>
        <p:spPr>
          <a:xfrm>
            <a:off x="4016824" y="2664136"/>
            <a:ext cx="555174" cy="1"/>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a:extLst>
              <a:ext uri="{FF2B5EF4-FFF2-40B4-BE49-F238E27FC236}">
                <a16:creationId xmlns:a16="http://schemas.microsoft.com/office/drawing/2014/main" id="{B1B9EDD9-ADA2-932B-9623-00B0C90C2D87}"/>
              </a:ext>
            </a:extLst>
          </p:cNvPr>
          <p:cNvCxnSpPr>
            <a:cxnSpLocks/>
            <a:stCxn id="4" idx="3"/>
            <a:endCxn id="5" idx="1"/>
          </p:cNvCxnSpPr>
          <p:nvPr/>
        </p:nvCxnSpPr>
        <p:spPr>
          <a:xfrm flipV="1">
            <a:off x="6335483" y="2664136"/>
            <a:ext cx="555174" cy="1"/>
          </a:xfrm>
          <a:prstGeom prst="straightConnector1">
            <a:avLst/>
          </a:prstGeom>
          <a:ln>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5" name="カギ線コネクタ 44">
            <a:extLst>
              <a:ext uri="{FF2B5EF4-FFF2-40B4-BE49-F238E27FC236}">
                <a16:creationId xmlns:a16="http://schemas.microsoft.com/office/drawing/2014/main" id="{E5F9810A-4D16-6897-4666-47E599C98086}"/>
              </a:ext>
            </a:extLst>
          </p:cNvPr>
          <p:cNvCxnSpPr>
            <a:cxnSpLocks/>
            <a:stCxn id="6" idx="2"/>
            <a:endCxn id="3" idx="1"/>
          </p:cNvCxnSpPr>
          <p:nvPr/>
        </p:nvCxnSpPr>
        <p:spPr>
          <a:xfrm rot="16200000" flipH="1">
            <a:off x="1351731" y="1762527"/>
            <a:ext cx="685799" cy="1117417"/>
          </a:xfrm>
          <a:prstGeom prst="bentConnector2">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51" name="テキスト ボックス 50">
            <a:extLst>
              <a:ext uri="{FF2B5EF4-FFF2-40B4-BE49-F238E27FC236}">
                <a16:creationId xmlns:a16="http://schemas.microsoft.com/office/drawing/2014/main" id="{FA2AE147-CA03-8BDD-9C44-FAAF3AAEF921}"/>
              </a:ext>
            </a:extLst>
          </p:cNvPr>
          <p:cNvSpPr txBox="1"/>
          <p:nvPr/>
        </p:nvSpPr>
        <p:spPr>
          <a:xfrm>
            <a:off x="2121031" y="1416802"/>
            <a:ext cx="6796169" cy="830997"/>
          </a:xfrm>
          <a:prstGeom prst="rect">
            <a:avLst/>
          </a:prstGeom>
          <a:noFill/>
        </p:spPr>
        <p:txBody>
          <a:bodyPr wrap="square" rtlCol="0">
            <a:spAutoFit/>
          </a:bodyPr>
          <a:lstStyle/>
          <a:p>
            <a:pPr marL="171450" indent="-171450">
              <a:buFont typeface="Wingdings" pitchFamily="2" charset="2"/>
              <a:buChar char="ü"/>
            </a:pPr>
            <a:r>
              <a:rPr lang="ja-JP" altLang="en-US" sz="1200" b="0" i="0">
                <a:solidFill>
                  <a:srgbClr val="242424"/>
                </a:solidFill>
                <a:effectLst/>
                <a:latin typeface="Meiryo" panose="020B0604030504040204" pitchFamily="34" charset="-128"/>
                <a:ea typeface="Meiryo" panose="020B0604030504040204" pitchFamily="34" charset="-128"/>
              </a:rPr>
              <a:t>エレキ設計やソフト設計で実現したいことができない可能性</a:t>
            </a:r>
            <a:r>
              <a:rPr kumimoji="1" lang="ja-JP" altLang="en-US" sz="1200">
                <a:latin typeface="Meiryo" panose="020B0604030504040204" pitchFamily="34" charset="-128"/>
                <a:ea typeface="Meiryo" panose="020B0604030504040204" pitchFamily="34" charset="-128"/>
              </a:rPr>
              <a:t>がある。</a:t>
            </a:r>
            <a:endParaRPr kumimoji="1"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b="0" i="0">
                <a:solidFill>
                  <a:srgbClr val="242424"/>
                </a:solidFill>
                <a:effectLst/>
                <a:latin typeface="Meiryo" panose="020B0604030504040204" pitchFamily="34" charset="-128"/>
                <a:ea typeface="Meiryo" panose="020B0604030504040204" pitchFamily="34" charset="-128"/>
              </a:rPr>
              <a:t>メカ設計の不具合で、エレキ設計やソフト設計をやり直す必要がある。</a:t>
            </a:r>
            <a:endParaRPr lang="en-US" altLang="ja-JP" sz="1200" b="0" i="0" dirty="0">
              <a:solidFill>
                <a:srgbClr val="242424"/>
              </a:solidFill>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b="0" i="0">
                <a:solidFill>
                  <a:srgbClr val="242424"/>
                </a:solidFill>
                <a:effectLst/>
                <a:latin typeface="Meiryo" panose="020B0604030504040204" pitchFamily="34" charset="-128"/>
                <a:ea typeface="Meiryo" panose="020B0604030504040204" pitchFamily="34" charset="-128"/>
              </a:rPr>
              <a:t>設計の終盤で性能や目標品質が達成できないと、メカ設計を修正するのは時間とコストがかかるため、ソフト設計で対応しようとし負荷がかかり、結局は性能や目標品質を満たせない。</a:t>
            </a:r>
            <a:endParaRPr kumimoji="1" lang="ja-JP" altLang="en-US" sz="1200">
              <a:latin typeface="Meiryo" panose="020B0604030504040204" pitchFamily="34" charset="-128"/>
              <a:ea typeface="Meiryo" panose="020B0604030504040204" pitchFamily="34" charset="-128"/>
            </a:endParaRPr>
          </a:p>
        </p:txBody>
      </p:sp>
      <p:sp>
        <p:nvSpPr>
          <p:cNvPr id="52" name="テキスト ボックス 51">
            <a:extLst>
              <a:ext uri="{FF2B5EF4-FFF2-40B4-BE49-F238E27FC236}">
                <a16:creationId xmlns:a16="http://schemas.microsoft.com/office/drawing/2014/main" id="{0B0A61E8-B53B-B37B-EA87-642905C140D2}"/>
              </a:ext>
            </a:extLst>
          </p:cNvPr>
          <p:cNvSpPr txBox="1"/>
          <p:nvPr/>
        </p:nvSpPr>
        <p:spPr>
          <a:xfrm>
            <a:off x="230400" y="932625"/>
            <a:ext cx="2954655" cy="369332"/>
          </a:xfrm>
          <a:prstGeom prst="rect">
            <a:avLst/>
          </a:prstGeom>
          <a:noFill/>
        </p:spPr>
        <p:txBody>
          <a:bodyPr wrap="none" rtlCol="0">
            <a:spAutoFit/>
          </a:bodyPr>
          <a:lstStyle/>
          <a:p>
            <a:r>
              <a:rPr kumimoji="1" lang="ja-JP" altLang="en-US" b="1">
                <a:latin typeface="Meiryo" panose="020B0604030504040204" pitchFamily="34" charset="-128"/>
                <a:ea typeface="Meiryo" panose="020B0604030504040204" pitchFamily="34" charset="-128"/>
              </a:rPr>
              <a:t>ハードウェア・ファースト</a:t>
            </a:r>
          </a:p>
        </p:txBody>
      </p:sp>
      <p:sp>
        <p:nvSpPr>
          <p:cNvPr id="57" name="テキスト ボックス 56">
            <a:extLst>
              <a:ext uri="{FF2B5EF4-FFF2-40B4-BE49-F238E27FC236}">
                <a16:creationId xmlns:a16="http://schemas.microsoft.com/office/drawing/2014/main" id="{281DC7DF-3960-8471-538A-BAAEEDACFDCD}"/>
              </a:ext>
            </a:extLst>
          </p:cNvPr>
          <p:cNvSpPr txBox="1"/>
          <p:nvPr/>
        </p:nvSpPr>
        <p:spPr>
          <a:xfrm>
            <a:off x="372016" y="3174708"/>
            <a:ext cx="8399964" cy="646331"/>
          </a:xfrm>
          <a:prstGeom prst="rect">
            <a:avLst/>
          </a:prstGeom>
          <a:noFill/>
          <a:effectLst>
            <a:outerShdw blurRad="50800" dist="38100" dir="2700000" algn="tl" rotWithShape="0">
              <a:prstClr val="black">
                <a:alpha val="40000"/>
              </a:prstClr>
            </a:outerShdw>
          </a:effectLst>
        </p:spPr>
        <p:txBody>
          <a:bodyPr wrap="square">
            <a:spAutoFit/>
          </a:bodyPr>
          <a:lstStyle/>
          <a:p>
            <a:r>
              <a:rPr lang="ja-JP" altLang="en-US" b="1" i="0">
                <a:solidFill>
                  <a:srgbClr val="FF0000"/>
                </a:solidFill>
                <a:effectLst/>
                <a:latin typeface="游ゴシック" panose="020B0400000000000000" pitchFamily="34" charset="-128"/>
                <a:ea typeface="游ゴシック" panose="020B0400000000000000" pitchFamily="34" charset="-128"/>
              </a:rPr>
              <a:t>付加価値の高いシステム製品を生み出すことは難しく、従来のメカ設計中心の製品の改良設計が中心になり、環境変化の速いビジネス環境に追従できない。</a:t>
            </a:r>
            <a:endParaRPr lang="ja-JP" altLang="en-US" b="1">
              <a:solidFill>
                <a:srgbClr val="FF0000"/>
              </a:solidFill>
            </a:endParaRPr>
          </a:p>
        </p:txBody>
      </p:sp>
      <p:sp>
        <p:nvSpPr>
          <p:cNvPr id="61" name="テキスト ボックス 60">
            <a:extLst>
              <a:ext uri="{FF2B5EF4-FFF2-40B4-BE49-F238E27FC236}">
                <a16:creationId xmlns:a16="http://schemas.microsoft.com/office/drawing/2014/main" id="{A8C4597B-9614-20CB-7A36-287EE4C7A3EF}"/>
              </a:ext>
            </a:extLst>
          </p:cNvPr>
          <p:cNvSpPr txBox="1"/>
          <p:nvPr/>
        </p:nvSpPr>
        <p:spPr>
          <a:xfrm>
            <a:off x="3145967" y="937262"/>
            <a:ext cx="5778519" cy="338554"/>
          </a:xfrm>
          <a:prstGeom prst="rect">
            <a:avLst/>
          </a:prstGeom>
          <a:noFill/>
        </p:spPr>
        <p:txBody>
          <a:bodyPr wrap="square">
            <a:spAutoFit/>
          </a:bodyPr>
          <a:lstStyle/>
          <a:p>
            <a:pPr algn="l"/>
            <a:r>
              <a:rPr lang="ja-JP" altLang="en-US" sz="1600" b="0" i="0">
                <a:solidFill>
                  <a:srgbClr val="242424"/>
                </a:solidFill>
                <a:effectLst/>
                <a:latin typeface="游ゴシック" panose="020B0400000000000000" pitchFamily="34" charset="-128"/>
                <a:ea typeface="游ゴシック" panose="020B0400000000000000" pitchFamily="34" charset="-128"/>
              </a:rPr>
              <a:t>メカ設計者が全体をマネジメントし、バトンタッチして設計</a:t>
            </a:r>
          </a:p>
        </p:txBody>
      </p:sp>
      <p:grpSp>
        <p:nvGrpSpPr>
          <p:cNvPr id="8" name="グループ化 7">
            <a:extLst>
              <a:ext uri="{FF2B5EF4-FFF2-40B4-BE49-F238E27FC236}">
                <a16:creationId xmlns:a16="http://schemas.microsoft.com/office/drawing/2014/main" id="{69475FFD-CEB4-A3DE-10D3-E9053AC592EF}"/>
              </a:ext>
            </a:extLst>
          </p:cNvPr>
          <p:cNvGrpSpPr/>
          <p:nvPr/>
        </p:nvGrpSpPr>
        <p:grpSpPr>
          <a:xfrm>
            <a:off x="234857" y="4153231"/>
            <a:ext cx="8861229" cy="2363060"/>
            <a:chOff x="234857" y="4153231"/>
            <a:chExt cx="8861229" cy="2363060"/>
          </a:xfrm>
        </p:grpSpPr>
        <p:sp>
          <p:nvSpPr>
            <p:cNvPr id="7" name="正方形/長方形 6">
              <a:extLst>
                <a:ext uri="{FF2B5EF4-FFF2-40B4-BE49-F238E27FC236}">
                  <a16:creationId xmlns:a16="http://schemas.microsoft.com/office/drawing/2014/main" id="{6580514B-2D7E-67E6-4EA8-ADAC3F439665}"/>
                </a:ext>
              </a:extLst>
            </p:cNvPr>
            <p:cNvSpPr/>
            <p:nvPr/>
          </p:nvSpPr>
          <p:spPr>
            <a:xfrm>
              <a:off x="2253339" y="5680884"/>
              <a:ext cx="1763485" cy="54110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F95FDBC8-4817-F2D6-880C-7F1BC2A863F5}"/>
                </a:ext>
              </a:extLst>
            </p:cNvPr>
            <p:cNvSpPr/>
            <p:nvPr/>
          </p:nvSpPr>
          <p:spPr>
            <a:xfrm>
              <a:off x="4572000" y="5375161"/>
              <a:ext cx="1763485" cy="54110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914270A5-48A6-F7D7-10D2-CDD555EE8D04}"/>
                </a:ext>
              </a:extLst>
            </p:cNvPr>
            <p:cNvSpPr/>
            <p:nvPr/>
          </p:nvSpPr>
          <p:spPr>
            <a:xfrm>
              <a:off x="4572000" y="5975187"/>
              <a:ext cx="1763485" cy="541104"/>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1E309F78-57CD-8454-0399-F3A6059C166F}"/>
                </a:ext>
              </a:extLst>
            </p:cNvPr>
            <p:cNvSpPr/>
            <p:nvPr/>
          </p:nvSpPr>
          <p:spPr>
            <a:xfrm>
              <a:off x="254179" y="4727715"/>
              <a:ext cx="1763485" cy="54110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752C7DEF-961D-9966-EED4-719ACF7852D7}"/>
                </a:ext>
              </a:extLst>
            </p:cNvPr>
            <p:cNvSpPr txBox="1"/>
            <p:nvPr/>
          </p:nvSpPr>
          <p:spPr>
            <a:xfrm>
              <a:off x="530626" y="4803930"/>
              <a:ext cx="1210589"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構想設計</a:t>
              </a:r>
            </a:p>
          </p:txBody>
        </p:sp>
        <p:sp>
          <p:nvSpPr>
            <p:cNvPr id="32" name="テキスト ボックス 31">
              <a:extLst>
                <a:ext uri="{FF2B5EF4-FFF2-40B4-BE49-F238E27FC236}">
                  <a16:creationId xmlns:a16="http://schemas.microsoft.com/office/drawing/2014/main" id="{5C5867AD-85D3-15D0-6E09-FC1BD031A64C}"/>
                </a:ext>
              </a:extLst>
            </p:cNvPr>
            <p:cNvSpPr txBox="1"/>
            <p:nvPr/>
          </p:nvSpPr>
          <p:spPr>
            <a:xfrm>
              <a:off x="2455978" y="5787629"/>
              <a:ext cx="1467068"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ソフト設計</a:t>
              </a:r>
            </a:p>
          </p:txBody>
        </p:sp>
        <p:cxnSp>
          <p:nvCxnSpPr>
            <p:cNvPr id="33" name="直線矢印コネクタ 32">
              <a:extLst>
                <a:ext uri="{FF2B5EF4-FFF2-40B4-BE49-F238E27FC236}">
                  <a16:creationId xmlns:a16="http://schemas.microsoft.com/office/drawing/2014/main" id="{48A1200F-CE8F-4443-B26A-72E1CB841040}"/>
                </a:ext>
              </a:extLst>
            </p:cNvPr>
            <p:cNvCxnSpPr>
              <a:cxnSpLocks/>
              <a:stCxn id="7" idx="3"/>
              <a:endCxn id="9" idx="1"/>
            </p:cNvCxnSpPr>
            <p:nvPr/>
          </p:nvCxnSpPr>
          <p:spPr>
            <a:xfrm flipV="1">
              <a:off x="4016824" y="5645713"/>
              <a:ext cx="555176" cy="305723"/>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4FC2FEF8-41CC-74DE-1F9D-1FDA947CE43D}"/>
                </a:ext>
              </a:extLst>
            </p:cNvPr>
            <p:cNvCxnSpPr>
              <a:cxnSpLocks/>
              <a:stCxn id="7" idx="3"/>
              <a:endCxn id="10" idx="1"/>
            </p:cNvCxnSpPr>
            <p:nvPr/>
          </p:nvCxnSpPr>
          <p:spPr>
            <a:xfrm>
              <a:off x="4016824" y="5951436"/>
              <a:ext cx="555176" cy="294303"/>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39" name="テキスト ボックス 38">
              <a:extLst>
                <a:ext uri="{FF2B5EF4-FFF2-40B4-BE49-F238E27FC236}">
                  <a16:creationId xmlns:a16="http://schemas.microsoft.com/office/drawing/2014/main" id="{B51DD86C-D062-2D60-CBF3-BA84A5E29042}"/>
                </a:ext>
              </a:extLst>
            </p:cNvPr>
            <p:cNvSpPr txBox="1"/>
            <p:nvPr/>
          </p:nvSpPr>
          <p:spPr>
            <a:xfrm>
              <a:off x="4848446" y="5489738"/>
              <a:ext cx="1210588"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メカ設計</a:t>
              </a:r>
            </a:p>
          </p:txBody>
        </p:sp>
        <p:sp>
          <p:nvSpPr>
            <p:cNvPr id="40" name="テキスト ボックス 39">
              <a:extLst>
                <a:ext uri="{FF2B5EF4-FFF2-40B4-BE49-F238E27FC236}">
                  <a16:creationId xmlns:a16="http://schemas.microsoft.com/office/drawing/2014/main" id="{44B1C195-E4BB-2C5A-5884-5FCA93DFE6A6}"/>
                </a:ext>
              </a:extLst>
            </p:cNvPr>
            <p:cNvSpPr txBox="1"/>
            <p:nvPr/>
          </p:nvSpPr>
          <p:spPr>
            <a:xfrm>
              <a:off x="4720206" y="6078342"/>
              <a:ext cx="1467068"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エレキ設計</a:t>
              </a:r>
            </a:p>
          </p:txBody>
        </p:sp>
        <p:cxnSp>
          <p:nvCxnSpPr>
            <p:cNvPr id="48" name="カギ線コネクタ 47">
              <a:extLst>
                <a:ext uri="{FF2B5EF4-FFF2-40B4-BE49-F238E27FC236}">
                  <a16:creationId xmlns:a16="http://schemas.microsoft.com/office/drawing/2014/main" id="{BCB28152-FC7A-6B44-1580-3743DB1A85A7}"/>
                </a:ext>
              </a:extLst>
            </p:cNvPr>
            <p:cNvCxnSpPr>
              <a:cxnSpLocks/>
              <a:stCxn id="30" idx="2"/>
              <a:endCxn id="7" idx="1"/>
            </p:cNvCxnSpPr>
            <p:nvPr/>
          </p:nvCxnSpPr>
          <p:spPr>
            <a:xfrm rot="16200000" flipH="1">
              <a:off x="1353322" y="5051418"/>
              <a:ext cx="682617" cy="1117417"/>
            </a:xfrm>
            <a:prstGeom prst="bentConnector2">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C10CEF69-9DE1-AD48-885F-CF89567610B1}"/>
                </a:ext>
              </a:extLst>
            </p:cNvPr>
            <p:cNvSpPr txBox="1"/>
            <p:nvPr/>
          </p:nvSpPr>
          <p:spPr>
            <a:xfrm>
              <a:off x="234857" y="4167311"/>
              <a:ext cx="2954655" cy="369332"/>
            </a:xfrm>
            <a:prstGeom prst="rect">
              <a:avLst/>
            </a:prstGeom>
            <a:noFill/>
          </p:spPr>
          <p:txBody>
            <a:bodyPr wrap="none" rtlCol="0">
              <a:spAutoFit/>
            </a:bodyPr>
            <a:lstStyle/>
            <a:p>
              <a:r>
                <a:rPr kumimoji="1" lang="ja-JP" altLang="en-US" b="1">
                  <a:latin typeface="Meiryo" panose="020B0604030504040204" pitchFamily="34" charset="-128"/>
                  <a:ea typeface="Meiryo" panose="020B0604030504040204" pitchFamily="34" charset="-128"/>
                </a:rPr>
                <a:t>ソフトウェア・ファースト</a:t>
              </a:r>
            </a:p>
          </p:txBody>
        </p:sp>
        <p:sp>
          <p:nvSpPr>
            <p:cNvPr id="59" name="テキスト ボックス 58">
              <a:extLst>
                <a:ext uri="{FF2B5EF4-FFF2-40B4-BE49-F238E27FC236}">
                  <a16:creationId xmlns:a16="http://schemas.microsoft.com/office/drawing/2014/main" id="{32F2C4E9-1E70-53D5-F22E-AA87916C602F}"/>
                </a:ext>
              </a:extLst>
            </p:cNvPr>
            <p:cNvSpPr txBox="1"/>
            <p:nvPr/>
          </p:nvSpPr>
          <p:spPr>
            <a:xfrm>
              <a:off x="3185055" y="4153231"/>
              <a:ext cx="5911031" cy="338554"/>
            </a:xfrm>
            <a:prstGeom prst="rect">
              <a:avLst/>
            </a:prstGeom>
            <a:noFill/>
          </p:spPr>
          <p:txBody>
            <a:bodyPr wrap="square">
              <a:spAutoFit/>
            </a:bodyPr>
            <a:lstStyle/>
            <a:p>
              <a:r>
                <a:rPr lang="ja-JP" altLang="en-US" sz="1600" b="0" i="0">
                  <a:solidFill>
                    <a:srgbClr val="242424"/>
                  </a:solidFill>
                  <a:effectLst/>
                  <a:latin typeface="游ゴシック" panose="020B0400000000000000" pitchFamily="34" charset="-128"/>
                  <a:ea typeface="游ゴシック" panose="020B0400000000000000" pitchFamily="34" charset="-128"/>
                </a:rPr>
                <a:t>ソフト設計を先頭に、コンカレント（同時並行で）に設計</a:t>
              </a:r>
              <a:endParaRPr lang="ja-JP" altLang="en-US" sz="1600"/>
            </a:p>
          </p:txBody>
        </p:sp>
        <p:sp>
          <p:nvSpPr>
            <p:cNvPr id="63" name="テキスト ボックス 62">
              <a:extLst>
                <a:ext uri="{FF2B5EF4-FFF2-40B4-BE49-F238E27FC236}">
                  <a16:creationId xmlns:a16="http://schemas.microsoft.com/office/drawing/2014/main" id="{522A4782-F7FF-595B-FC5A-6918B025139C}"/>
                </a:ext>
              </a:extLst>
            </p:cNvPr>
            <p:cNvSpPr txBox="1"/>
            <p:nvPr/>
          </p:nvSpPr>
          <p:spPr>
            <a:xfrm>
              <a:off x="2121031" y="4614795"/>
              <a:ext cx="6803455" cy="646331"/>
            </a:xfrm>
            <a:prstGeom prst="rect">
              <a:avLst/>
            </a:prstGeom>
            <a:solidFill>
              <a:schemeClr val="bg1"/>
            </a:solidFill>
          </p:spPr>
          <p:txBody>
            <a:bodyPr wrap="square">
              <a:spAutoFit/>
            </a:bodyPr>
            <a:lstStyle/>
            <a:p>
              <a:pPr marL="171450" indent="-171450" algn="l">
                <a:buFont typeface="Wingdings" pitchFamily="2" charset="2"/>
                <a:buChar char="ü"/>
              </a:pPr>
              <a:r>
                <a:rPr lang="ja-JP" altLang="en-US" sz="1200" b="0" i="0" dirty="0">
                  <a:solidFill>
                    <a:srgbClr val="242424"/>
                  </a:solidFill>
                  <a:effectLst/>
                  <a:latin typeface="游ゴシック" panose="020B0400000000000000" pitchFamily="34" charset="-128"/>
                  <a:ea typeface="游ゴシック" panose="020B0400000000000000" pitchFamily="34" charset="-128"/>
                </a:rPr>
                <a:t>設計業務の主軸をソフト設計に置き、開発全体をコントロールして全体をマネジメントする</a:t>
              </a:r>
              <a:r>
                <a:rPr lang="ja-JP" altLang="en-US" sz="1200" dirty="0">
                  <a:solidFill>
                    <a:srgbClr val="242424"/>
                  </a:solidFill>
                  <a:latin typeface="游ゴシック" panose="020B0400000000000000" pitchFamily="34" charset="-128"/>
                  <a:ea typeface="游ゴシック" panose="020B0400000000000000" pitchFamily="34" charset="-128"/>
                </a:rPr>
                <a:t>。</a:t>
              </a:r>
              <a:endParaRPr lang="en-US" altLang="ja-JP" sz="1200" dirty="0">
                <a:solidFill>
                  <a:srgbClr val="242424"/>
                </a:solidFill>
                <a:latin typeface="游ゴシック" panose="020B0400000000000000" pitchFamily="34" charset="-128"/>
                <a:ea typeface="游ゴシック" panose="020B0400000000000000" pitchFamily="34" charset="-128"/>
              </a:endParaRPr>
            </a:p>
            <a:p>
              <a:pPr marL="171450" indent="-171450" algn="l">
                <a:buFont typeface="Wingdings" pitchFamily="2" charset="2"/>
                <a:buChar char="ü"/>
              </a:pPr>
              <a:r>
                <a:rPr lang="ja-JP" altLang="en-US" sz="1200" b="0" i="0" dirty="0">
                  <a:solidFill>
                    <a:srgbClr val="242424"/>
                  </a:solidFill>
                  <a:effectLst/>
                  <a:latin typeface="游ゴシック" panose="020B0400000000000000" pitchFamily="34" charset="-128"/>
                  <a:ea typeface="游ゴシック" panose="020B0400000000000000" pitchFamily="34" charset="-128"/>
                </a:rPr>
                <a:t>ソフト設計者は、後工程全体を見据えたシステム設計者としての役割を果たす。</a:t>
              </a:r>
              <a:endParaRPr lang="en-US" altLang="ja-JP" sz="1200" b="0" i="0" dirty="0">
                <a:solidFill>
                  <a:srgbClr val="242424"/>
                </a:solidFill>
                <a:effectLst/>
                <a:latin typeface="游ゴシック" panose="020B0400000000000000" pitchFamily="34" charset="-128"/>
                <a:ea typeface="游ゴシック" panose="020B0400000000000000" pitchFamily="34" charset="-128"/>
              </a:endParaRPr>
            </a:p>
            <a:p>
              <a:pPr marL="171450" indent="-171450" algn="l">
                <a:buFont typeface="Wingdings" pitchFamily="2" charset="2"/>
                <a:buChar char="ü"/>
              </a:pPr>
              <a:r>
                <a:rPr lang="ja-JP" altLang="en-US" sz="1200" b="0" i="0" dirty="0">
                  <a:solidFill>
                    <a:srgbClr val="242424"/>
                  </a:solidFill>
                  <a:effectLst/>
                  <a:latin typeface="游ゴシック" panose="020B0400000000000000" pitchFamily="34" charset="-128"/>
                  <a:ea typeface="游ゴシック" panose="020B0400000000000000" pitchFamily="34" charset="-128"/>
                </a:rPr>
                <a:t>システム設計者は、ハードウェアとソフトウェアの役割分担をプロセスの最初に実現する。</a:t>
              </a:r>
              <a:endParaRPr lang="en-US" altLang="ja-JP" sz="1200" b="0" i="0" dirty="0">
                <a:solidFill>
                  <a:srgbClr val="242424"/>
                </a:solidFill>
                <a:effectLst/>
                <a:latin typeface="游ゴシック" panose="020B0400000000000000" pitchFamily="34" charset="-128"/>
                <a:ea typeface="游ゴシック" panose="020B0400000000000000" pitchFamily="34" charset="-128"/>
              </a:endParaRPr>
            </a:p>
          </p:txBody>
        </p:sp>
      </p:grpSp>
      <p:sp>
        <p:nvSpPr>
          <p:cNvPr id="11" name="テキスト ボックス 10">
            <a:extLst>
              <a:ext uri="{FF2B5EF4-FFF2-40B4-BE49-F238E27FC236}">
                <a16:creationId xmlns:a16="http://schemas.microsoft.com/office/drawing/2014/main" id="{6C846B52-671E-6DCD-77AF-AA26EE2939E8}"/>
              </a:ext>
            </a:extLst>
          </p:cNvPr>
          <p:cNvSpPr txBox="1"/>
          <p:nvPr/>
        </p:nvSpPr>
        <p:spPr>
          <a:xfrm>
            <a:off x="2443395" y="5359057"/>
            <a:ext cx="1492716" cy="369332"/>
          </a:xfrm>
          <a:prstGeom prst="rect">
            <a:avLst/>
          </a:prstGeom>
          <a:noFill/>
        </p:spPr>
        <p:txBody>
          <a:bodyPr wrap="none" rtlCol="0">
            <a:spAutoFit/>
          </a:bodyPr>
          <a:lstStyle/>
          <a:p>
            <a:pPr algn="ctr"/>
            <a:r>
              <a:rPr lang="ja-JP" altLang="en-US">
                <a:solidFill>
                  <a:srgbClr val="0070C0"/>
                </a:solidFill>
              </a:rPr>
              <a:t>システム設計</a:t>
            </a:r>
            <a:endParaRPr kumimoji="1" lang="ja-JP" altLang="en-US">
              <a:solidFill>
                <a:srgbClr val="0070C0"/>
              </a:solidFill>
            </a:endParaRPr>
          </a:p>
        </p:txBody>
      </p:sp>
      <p:pic>
        <p:nvPicPr>
          <p:cNvPr id="12" name="Picture 12" descr="カラーサークル矢印">
            <a:extLst>
              <a:ext uri="{FF2B5EF4-FFF2-40B4-BE49-F238E27FC236}">
                <a16:creationId xmlns:a16="http://schemas.microsoft.com/office/drawing/2014/main" id="{D797BE23-9378-7355-15BF-CC9A97D6023C}"/>
              </a:ext>
            </a:extLst>
          </p:cNvPr>
          <p:cNvPicPr>
            <a:picLocks noChangeAspect="1" noChangeArrowheads="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bwMode="auto">
          <a:xfrm>
            <a:off x="3873068" y="5455390"/>
            <a:ext cx="888798" cy="985076"/>
          </a:xfrm>
          <a:prstGeom prst="rect">
            <a:avLst/>
          </a:prstGeom>
          <a:noFill/>
          <a:effectLst>
            <a:outerShdw blurRad="50800" dist="38100" dir="2700000" algn="tl" rotWithShape="0">
              <a:prstClr val="black"/>
            </a:outerShdw>
          </a:effectLst>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C1137B08-859E-86D5-FDFA-C945105D2638}"/>
              </a:ext>
            </a:extLst>
          </p:cNvPr>
          <p:cNvSpPr txBox="1"/>
          <p:nvPr/>
        </p:nvSpPr>
        <p:spPr>
          <a:xfrm>
            <a:off x="6821698" y="5509181"/>
            <a:ext cx="1800493" cy="923330"/>
          </a:xfrm>
          <a:prstGeom prst="rect">
            <a:avLst/>
          </a:prstGeom>
          <a:noFill/>
        </p:spPr>
        <p:txBody>
          <a:bodyPr wrap="none" rtlCol="0">
            <a:spAutoFit/>
          </a:bodyPr>
          <a:lstStyle/>
          <a:p>
            <a:r>
              <a:rPr kumimoji="1" lang="ja-JP" altLang="en-US">
                <a:solidFill>
                  <a:schemeClr val="accent6">
                    <a:lumMod val="75000"/>
                  </a:schemeClr>
                </a:solidFill>
                <a:latin typeface="Meiryo" panose="020B0604030504040204" pitchFamily="34" charset="-128"/>
                <a:ea typeface="Meiryo" panose="020B0604030504040204" pitchFamily="34" charset="-128"/>
              </a:rPr>
              <a:t>設計期間の短縮</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r>
              <a:rPr lang="ja-JP" altLang="en-US">
                <a:solidFill>
                  <a:schemeClr val="accent6">
                    <a:lumMod val="75000"/>
                  </a:schemeClr>
                </a:solidFill>
                <a:latin typeface="Meiryo" panose="020B0604030504040204" pitchFamily="34" charset="-128"/>
                <a:ea typeface="Meiryo" panose="020B0604030504040204" pitchFamily="34" charset="-128"/>
              </a:rPr>
              <a:t>改善頻度の増大</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a:solidFill>
                  <a:schemeClr val="accent6">
                    <a:lumMod val="75000"/>
                  </a:schemeClr>
                </a:solidFill>
                <a:latin typeface="Meiryo" panose="020B0604030504040204" pitchFamily="34" charset="-128"/>
                <a:ea typeface="Meiryo" panose="020B0604030504040204" pitchFamily="34" charset="-128"/>
              </a:rPr>
              <a:t>革新設計の促進</a:t>
            </a:r>
          </a:p>
        </p:txBody>
      </p:sp>
    </p:spTree>
    <p:extLst>
      <p:ext uri="{BB962C8B-B14F-4D97-AF65-F5344CB8AC3E}">
        <p14:creationId xmlns:p14="http://schemas.microsoft.com/office/powerpoint/2010/main" val="339300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up)">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up)">
                                      <p:cBhvr>
                                        <p:cTn id="12" dur="500"/>
                                        <p:tgtEl>
                                          <p:spTgt spid="64"/>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p:stCondLst>
                              <p:cond delay="1000"/>
                            </p:stCondLst>
                            <p:childTnLst>
                              <p:par>
                                <p:cTn id="20" presetID="1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p:tgtEl>
                                          <p:spTgt spid="11"/>
                                        </p:tgtEl>
                                        <p:attrNameLst>
                                          <p:attrName>ppt_y</p:attrName>
                                        </p:attrNameLst>
                                      </p:cBhvr>
                                      <p:tavLst>
                                        <p:tav tm="0">
                                          <p:val>
                                            <p:strVal val="#ppt_y+#ppt_h*1.125000"/>
                                          </p:val>
                                        </p:tav>
                                        <p:tav tm="100000">
                                          <p:val>
                                            <p:strVal val="#ppt_y"/>
                                          </p:val>
                                        </p:tav>
                                      </p:tavLst>
                                    </p:anim>
                                    <p:animEffect transition="in" filter="wipe(up)">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57" grpId="0"/>
      <p:bldP spid="11"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モノのサービス化：ビジネス事例</a:t>
            </a:r>
            <a:endParaRPr kumimoji="1" lang="ja-JP" altLang="en-US" dirty="0"/>
          </a:p>
        </p:txBody>
      </p:sp>
      <p:sp>
        <p:nvSpPr>
          <p:cNvPr id="4" name="正方形/長方形 3"/>
          <p:cNvSpPr/>
          <p:nvPr/>
        </p:nvSpPr>
        <p:spPr>
          <a:xfrm>
            <a:off x="467544" y="4581128"/>
            <a:ext cx="8208912" cy="172819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p:cNvSpPr/>
          <p:nvPr/>
        </p:nvSpPr>
        <p:spPr>
          <a:xfrm>
            <a:off x="467544" y="2780928"/>
            <a:ext cx="8208912" cy="172819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p:cNvSpPr/>
          <p:nvPr/>
        </p:nvSpPr>
        <p:spPr>
          <a:xfrm>
            <a:off x="467544" y="980728"/>
            <a:ext cx="8208912" cy="17281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ホームベース 7"/>
          <p:cNvSpPr/>
          <p:nvPr/>
        </p:nvSpPr>
        <p:spPr>
          <a:xfrm rot="16200000">
            <a:off x="2934689"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ホームベース 8"/>
          <p:cNvSpPr/>
          <p:nvPr/>
        </p:nvSpPr>
        <p:spPr>
          <a:xfrm rot="16200000">
            <a:off x="1012894"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ホームベース 9"/>
          <p:cNvSpPr/>
          <p:nvPr/>
        </p:nvSpPr>
        <p:spPr>
          <a:xfrm rot="16200000">
            <a:off x="4865029" y="2713918"/>
            <a:ext cx="5606630"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テキスト ボックス 10"/>
          <p:cNvSpPr txBox="1"/>
          <p:nvPr/>
        </p:nvSpPr>
        <p:spPr>
          <a:xfrm>
            <a:off x="516013" y="4924078"/>
            <a:ext cx="2089033" cy="1046440"/>
          </a:xfrm>
          <a:prstGeom prst="rect">
            <a:avLst/>
          </a:prstGeom>
          <a:noFill/>
        </p:spPr>
        <p:txBody>
          <a:bodyPr wrap="none" rtlCol="0">
            <a:spAutoFit/>
          </a:bodyPr>
          <a:lstStyle/>
          <a:p>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コア・ビジネス</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既存ビジネス</a:t>
            </a:r>
            <a:endParaRPr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kumimoji="1" lang="ja-JP" altLang="en-US" sz="1400" dirty="0">
                <a:solidFill>
                  <a:schemeClr val="bg1"/>
                </a:solidFill>
                <a:latin typeface="Meiryo" panose="020B0604030504040204" pitchFamily="34" charset="-128"/>
                <a:ea typeface="Meiryo" panose="020B0604030504040204" pitchFamily="34" charset="-128"/>
                <a:cs typeface="Meiryo" charset="-128"/>
              </a:rPr>
              <a:t>蓄積されたノウハウ</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kumimoji="1" lang="ja-JP" altLang="en-US" sz="1400" dirty="0">
                <a:solidFill>
                  <a:schemeClr val="bg1"/>
                </a:solidFill>
                <a:latin typeface="Meiryo" panose="020B0604030504040204" pitchFamily="34" charset="-128"/>
                <a:ea typeface="Meiryo" panose="020B0604030504040204" pitchFamily="34" charset="-128"/>
                <a:cs typeface="Meiryo" charset="-128"/>
              </a:rPr>
              <a:t>確実な顧客ベース</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p:txBody>
      </p:sp>
      <p:sp>
        <p:nvSpPr>
          <p:cNvPr id="12" name="テキスト ボックス 11"/>
          <p:cNvSpPr txBox="1"/>
          <p:nvPr/>
        </p:nvSpPr>
        <p:spPr>
          <a:xfrm>
            <a:off x="516013" y="3121804"/>
            <a:ext cx="2268570" cy="1046440"/>
          </a:xfrm>
          <a:prstGeom prst="rect">
            <a:avLst/>
          </a:prstGeom>
          <a:noFill/>
        </p:spPr>
        <p:txBody>
          <a:bodyPr wrap="none" rtlCol="0">
            <a:spAutoFit/>
          </a:bodyPr>
          <a:lstStyle/>
          <a:p>
            <a:r>
              <a:rPr kumimoji="1" lang="ja-JP" altLang="en-US" sz="2000" b="1" dirty="0">
                <a:solidFill>
                  <a:schemeClr val="bg1"/>
                </a:solidFill>
                <a:latin typeface="Meiryo" panose="020B0604030504040204" pitchFamily="34" charset="-128"/>
                <a:ea typeface="Meiryo" panose="020B0604030504040204" pitchFamily="34" charset="-128"/>
                <a:cs typeface="Meiryo" charset="-128"/>
              </a:rPr>
              <a:t>付加価値ビジネス</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収益構造の多様化</a:t>
            </a:r>
            <a:endParaRPr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kumimoji="1" lang="ja-JP" altLang="en-US" sz="1400" dirty="0">
                <a:solidFill>
                  <a:schemeClr val="bg1"/>
                </a:solidFill>
                <a:latin typeface="Meiryo" panose="020B0604030504040204" pitchFamily="34" charset="-128"/>
                <a:ea typeface="Meiryo" panose="020B0604030504040204" pitchFamily="34" charset="-128"/>
                <a:cs typeface="Meiryo" charset="-128"/>
              </a:rPr>
              <a:t>既存ノウハウの活用</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顧客ベースの囲い込み</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p:txBody>
      </p:sp>
      <p:sp>
        <p:nvSpPr>
          <p:cNvPr id="13" name="テキスト ボックス 12"/>
          <p:cNvSpPr txBox="1"/>
          <p:nvPr/>
        </p:nvSpPr>
        <p:spPr>
          <a:xfrm>
            <a:off x="516013" y="1321604"/>
            <a:ext cx="1909497" cy="1046440"/>
          </a:xfrm>
          <a:prstGeom prst="rect">
            <a:avLst/>
          </a:prstGeom>
          <a:noFill/>
        </p:spPr>
        <p:txBody>
          <a:bodyPr wrap="none" rtlCol="0">
            <a:spAutoFit/>
          </a:bodyPr>
          <a:lstStyle/>
          <a:p>
            <a:r>
              <a:rPr kumimoji="1" lang="ja-JP" altLang="en-US" sz="2000" b="1" dirty="0">
                <a:solidFill>
                  <a:schemeClr val="bg1"/>
                </a:solidFill>
                <a:latin typeface="Meiryo" panose="020B0604030504040204" pitchFamily="34" charset="-128"/>
                <a:ea typeface="Meiryo" panose="020B0604030504040204" pitchFamily="34" charset="-128"/>
                <a:cs typeface="Meiryo" charset="-128"/>
              </a:rPr>
              <a:t>新規ビジネス</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顧客価値の拡大</a:t>
            </a:r>
            <a:endParaRPr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ノウハウの創出</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顧客ベースの拡大</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p:txBody>
      </p:sp>
      <p:pic>
        <p:nvPicPr>
          <p:cNvPr id="14" name="図 1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29767" y="5899440"/>
            <a:ext cx="1616472" cy="430071"/>
          </a:xfrm>
          <a:prstGeom prst="rect">
            <a:avLst/>
          </a:prstGeom>
        </p:spPr>
      </p:pic>
      <p:pic>
        <p:nvPicPr>
          <p:cNvPr id="15" name="図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8380" y="5860688"/>
            <a:ext cx="1475656" cy="447308"/>
          </a:xfrm>
          <a:prstGeom prst="rect">
            <a:avLst/>
          </a:prstGeom>
        </p:spPr>
      </p:pic>
      <p:pic>
        <p:nvPicPr>
          <p:cNvPr id="16" name="図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93953" y="5429781"/>
            <a:ext cx="1748782" cy="1311587"/>
          </a:xfrm>
          <a:prstGeom prst="rect">
            <a:avLst/>
          </a:prstGeom>
        </p:spPr>
      </p:pic>
      <p:pic>
        <p:nvPicPr>
          <p:cNvPr id="17" name="図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0699" y="4990707"/>
            <a:ext cx="1254460" cy="836725"/>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8582" y="4994901"/>
            <a:ext cx="1110043" cy="832532"/>
          </a:xfrm>
          <a:prstGeom prst="rect">
            <a:avLst/>
          </a:prstGeom>
          <a:ln>
            <a:noFill/>
          </a:ln>
          <a:effectLst>
            <a:outerShdw blurRad="292100" dist="139700" dir="2700000" algn="tl" rotWithShape="0">
              <a:srgbClr val="333333">
                <a:alpha val="65000"/>
              </a:srgbClr>
            </a:outerShdw>
          </a:effectLst>
        </p:spPr>
      </p:pic>
      <p:pic>
        <p:nvPicPr>
          <p:cNvPr id="20" name="図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82154" y="4991389"/>
            <a:ext cx="1256344" cy="836725"/>
          </a:xfrm>
          <a:prstGeom prst="rect">
            <a:avLst/>
          </a:prstGeom>
          <a:ln>
            <a:noFill/>
          </a:ln>
          <a:effectLst>
            <a:outerShdw blurRad="292100" dist="139700" dir="2700000" algn="tl" rotWithShape="0">
              <a:srgbClr val="333333">
                <a:alpha val="65000"/>
              </a:srgbClr>
            </a:outerShdw>
          </a:effectLst>
        </p:spPr>
      </p:pic>
      <p:sp>
        <p:nvSpPr>
          <p:cNvPr id="21" name="テキスト ボックス 20"/>
          <p:cNvSpPr txBox="1"/>
          <p:nvPr/>
        </p:nvSpPr>
        <p:spPr>
          <a:xfrm>
            <a:off x="5140880" y="4650718"/>
            <a:ext cx="1210588"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cs typeface="Meiryo" charset="-128"/>
              </a:rPr>
              <a:t>製造・販売</a:t>
            </a:r>
            <a:endParaRPr kumimoji="1" lang="ja-JP" altLang="en-US" sz="1600" dirty="0">
              <a:solidFill>
                <a:schemeClr val="bg1"/>
              </a:solidFill>
              <a:latin typeface="Meiryo" panose="020B0604030504040204" pitchFamily="34" charset="-128"/>
              <a:ea typeface="Meiryo" panose="020B0604030504040204" pitchFamily="34" charset="-128"/>
              <a:cs typeface="Meiryo" charset="-128"/>
            </a:endParaRPr>
          </a:p>
        </p:txBody>
      </p:sp>
      <p:sp>
        <p:nvSpPr>
          <p:cNvPr id="22" name="テキスト ボックス 21"/>
          <p:cNvSpPr txBox="1"/>
          <p:nvPr/>
        </p:nvSpPr>
        <p:spPr>
          <a:xfrm>
            <a:off x="3205032" y="4649486"/>
            <a:ext cx="1210588"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cs typeface="Meiryo" charset="-128"/>
              </a:rPr>
              <a:t>製造・販売</a:t>
            </a:r>
            <a:endParaRPr kumimoji="1" lang="ja-JP" altLang="en-US" sz="1600"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7058309" y="4645164"/>
            <a:ext cx="1210588"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cs typeface="Meiryo" charset="-128"/>
              </a:rPr>
              <a:t>製造・販売</a:t>
            </a:r>
            <a:endParaRPr kumimoji="1" lang="ja-JP" altLang="en-US" sz="1600" dirty="0">
              <a:solidFill>
                <a:schemeClr val="bg1"/>
              </a:solidFill>
              <a:latin typeface="Meiryo" panose="020B0604030504040204" pitchFamily="34" charset="-128"/>
              <a:ea typeface="Meiryo" panose="020B0604030504040204" pitchFamily="34" charset="-128"/>
              <a:cs typeface="Meiryo" charset="-128"/>
            </a:endParaRPr>
          </a:p>
        </p:txBody>
      </p:sp>
      <p:sp>
        <p:nvSpPr>
          <p:cNvPr id="25" name="テキスト ボックス 24"/>
          <p:cNvSpPr txBox="1"/>
          <p:nvPr/>
        </p:nvSpPr>
        <p:spPr>
          <a:xfrm>
            <a:off x="2892680" y="3242220"/>
            <a:ext cx="1826141" cy="800219"/>
          </a:xfrm>
          <a:prstGeom prst="rect">
            <a:avLst/>
          </a:prstGeom>
          <a:noFill/>
        </p:spPr>
        <p:txBody>
          <a:bodyPr wrap="none" rtlCol="0">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走行距離に応じた</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従量課金サービス</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400" dirty="0">
                <a:solidFill>
                  <a:schemeClr val="bg1"/>
                </a:solidFill>
                <a:latin typeface="Meiryo" panose="020B0604030504040204" pitchFamily="34" charset="-128"/>
                <a:ea typeface="Meiryo" panose="020B0604030504040204" pitchFamily="34" charset="-128"/>
                <a:cs typeface="Meiryo" charset="-128"/>
              </a:rPr>
              <a:t>Pay by Mile</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
        <p:nvSpPr>
          <p:cNvPr id="26" name="テキスト ボックス 25"/>
          <p:cNvSpPr txBox="1"/>
          <p:nvPr/>
        </p:nvSpPr>
        <p:spPr>
          <a:xfrm>
            <a:off x="6647943" y="3243452"/>
            <a:ext cx="2031325" cy="800219"/>
          </a:xfrm>
          <a:prstGeom prst="rect">
            <a:avLst/>
          </a:prstGeom>
          <a:noFill/>
        </p:spPr>
        <p:txBody>
          <a:bodyPr wrap="none" rtlCol="0">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出力</a:t>
            </a:r>
            <a:r>
              <a:rPr lang="en-US" altLang="ja-JP" sz="1600" dirty="0">
                <a:solidFill>
                  <a:schemeClr val="bg1"/>
                </a:solidFill>
                <a:latin typeface="Meiryo" panose="020B0604030504040204" pitchFamily="34" charset="-128"/>
                <a:ea typeface="Meiryo" panose="020B0604030504040204" pitchFamily="34" charset="-128"/>
                <a:cs typeface="Meiryo" charset="-128"/>
              </a:rPr>
              <a:t>×</a:t>
            </a:r>
            <a:r>
              <a:rPr lang="ja-JP" altLang="en-US" sz="1600" dirty="0">
                <a:solidFill>
                  <a:schemeClr val="bg1"/>
                </a:solidFill>
                <a:latin typeface="Meiryo" panose="020B0604030504040204" pitchFamily="34" charset="-128"/>
                <a:ea typeface="Meiryo" panose="020B0604030504040204" pitchFamily="34" charset="-128"/>
                <a:cs typeface="Meiryo" charset="-128"/>
              </a:rPr>
              <a:t>時間に応じた</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従量課金サービス</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400" dirty="0">
                <a:solidFill>
                  <a:schemeClr val="bg1"/>
                </a:solidFill>
                <a:latin typeface="Meiryo" panose="020B0604030504040204" pitchFamily="34" charset="-128"/>
                <a:ea typeface="Meiryo" panose="020B0604030504040204" pitchFamily="34" charset="-128"/>
                <a:cs typeface="Meiryo" charset="-128"/>
              </a:rPr>
              <a:t>Pay by Power</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
        <p:nvSpPr>
          <p:cNvPr id="27" name="テキスト ボックス 26"/>
          <p:cNvSpPr txBox="1"/>
          <p:nvPr/>
        </p:nvSpPr>
        <p:spPr>
          <a:xfrm>
            <a:off x="4830821" y="1518687"/>
            <a:ext cx="1814215" cy="800219"/>
          </a:xfrm>
          <a:prstGeom prst="rect">
            <a:avLst/>
          </a:prstGeom>
          <a:noFill/>
        </p:spPr>
        <p:txBody>
          <a:bodyPr wrap="none" rtlCol="0">
            <a:spAutoFit/>
          </a:bodyPr>
          <a:lstStyle/>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工事施工</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自動化</a:t>
            </a:r>
            <a:r>
              <a:rPr kumimoji="1" lang="ja-JP" altLang="en-US" sz="1600" dirty="0">
                <a:solidFill>
                  <a:schemeClr val="bg1"/>
                </a:solidFill>
                <a:latin typeface="Meiryo" panose="020B0604030504040204" pitchFamily="34" charset="-128"/>
                <a:ea typeface="Meiryo" panose="020B0604030504040204" pitchFamily="34" charset="-128"/>
                <a:cs typeface="Meiryo" charset="-128"/>
              </a:rPr>
              <a:t>サービス</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400" dirty="0">
                <a:solidFill>
                  <a:schemeClr val="bg1"/>
                </a:solidFill>
                <a:latin typeface="Meiryo" panose="020B0604030504040204" pitchFamily="34" charset="-128"/>
                <a:ea typeface="Meiryo" panose="020B0604030504040204" pitchFamily="34" charset="-128"/>
                <a:cs typeface="Meiryo" charset="-128"/>
              </a:rPr>
              <a:t>Smart Constriction</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
        <p:nvSpPr>
          <p:cNvPr id="29" name="正方形/長方形 28"/>
          <p:cNvSpPr/>
          <p:nvPr/>
        </p:nvSpPr>
        <p:spPr>
          <a:xfrm>
            <a:off x="4830822" y="3248677"/>
            <a:ext cx="1843286" cy="830997"/>
          </a:xfrm>
          <a:prstGeom prst="rect">
            <a:avLst/>
          </a:prstGeom>
        </p:spPr>
        <p:txBody>
          <a:bodyPr wrap="square">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建設機械</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遠隔確認サービス</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600" dirty="0">
                <a:solidFill>
                  <a:schemeClr val="bg1"/>
                </a:solidFill>
                <a:latin typeface="Meiryo" panose="020B0604030504040204" pitchFamily="34" charset="-128"/>
                <a:ea typeface="Meiryo" panose="020B0604030504040204" pitchFamily="34" charset="-128"/>
                <a:cs typeface="Meiryo" charset="-128"/>
              </a:rPr>
              <a:t>KOMTRAX</a:t>
            </a:r>
            <a:endParaRPr lang="ja-JP" altLang="en-US" sz="1600" dirty="0">
              <a:solidFill>
                <a:schemeClr val="bg1"/>
              </a:solidFill>
              <a:latin typeface="Meiryo" panose="020B0604030504040204" pitchFamily="34" charset="-128"/>
              <a:ea typeface="Meiryo" panose="020B0604030504040204" pitchFamily="34" charset="-128"/>
              <a:cs typeface="Meiryo" charset="-128"/>
            </a:endParaRPr>
          </a:p>
        </p:txBody>
      </p:sp>
      <p:sp>
        <p:nvSpPr>
          <p:cNvPr id="30" name="テキスト ボックス 29"/>
          <p:cNvSpPr txBox="1"/>
          <p:nvPr/>
        </p:nvSpPr>
        <p:spPr>
          <a:xfrm>
            <a:off x="2880103" y="1517455"/>
            <a:ext cx="1865886" cy="830997"/>
          </a:xfrm>
          <a:prstGeom prst="rect">
            <a:avLst/>
          </a:prstGeom>
          <a:noFill/>
        </p:spPr>
        <p:txBody>
          <a:bodyPr wrap="square" rtlCol="0">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安全・省エネ</a:t>
            </a:r>
            <a:r>
              <a:rPr kumimoji="1" lang="ja-JP" altLang="en-US" sz="1600" dirty="0">
                <a:solidFill>
                  <a:schemeClr val="bg1"/>
                </a:solidFill>
                <a:latin typeface="Meiryo" panose="020B0604030504040204" pitchFamily="34" charset="-128"/>
                <a:ea typeface="Meiryo" panose="020B0604030504040204" pitchFamily="34" charset="-128"/>
                <a:cs typeface="Meiryo" charset="-128"/>
              </a:rPr>
              <a:t>運転</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コンサルティング</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予防保守・交換</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
        <p:nvSpPr>
          <p:cNvPr id="31" name="テキスト ボックス 30"/>
          <p:cNvSpPr txBox="1"/>
          <p:nvPr/>
        </p:nvSpPr>
        <p:spPr>
          <a:xfrm>
            <a:off x="6725916" y="1519373"/>
            <a:ext cx="1865886" cy="830997"/>
          </a:xfrm>
          <a:prstGeom prst="rect">
            <a:avLst/>
          </a:prstGeom>
          <a:noFill/>
        </p:spPr>
        <p:txBody>
          <a:bodyPr wrap="square" rtlCol="0">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燃料費節約</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コンサルティング</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予防保守・交換</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Tree>
    <p:extLst>
      <p:ext uri="{BB962C8B-B14F-4D97-AF65-F5344CB8AC3E}">
        <p14:creationId xmlns:p14="http://schemas.microsoft.com/office/powerpoint/2010/main" val="3600744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74EDE1-BC86-EB4A-8C52-9E42714C641A}"/>
              </a:ext>
            </a:extLst>
          </p:cNvPr>
          <p:cNvSpPr>
            <a:spLocks noGrp="1"/>
          </p:cNvSpPr>
          <p:nvPr>
            <p:ph type="title"/>
          </p:nvPr>
        </p:nvSpPr>
        <p:spPr/>
        <p:txBody>
          <a:bodyPr/>
          <a:lstStyle/>
          <a:p>
            <a:r>
              <a:rPr lang="ja-JP" altLang="en-US"/>
              <a:t>モノのサービス化：</a:t>
            </a:r>
            <a:r>
              <a:rPr kumimoji="1" lang="ja-JP" altLang="en-US"/>
              <a:t>ビジネス</a:t>
            </a:r>
            <a:r>
              <a:rPr lang="ja-JP" altLang="en-US"/>
              <a:t>・</a:t>
            </a:r>
            <a:r>
              <a:rPr kumimoji="1" lang="ja-JP" altLang="en-US"/>
              <a:t>モデルの変革／自動車</a:t>
            </a:r>
          </a:p>
        </p:txBody>
      </p:sp>
      <p:pic>
        <p:nvPicPr>
          <p:cNvPr id="6" name="図 5">
            <a:extLst>
              <a:ext uri="{FF2B5EF4-FFF2-40B4-BE49-F238E27FC236}">
                <a16:creationId xmlns:a16="http://schemas.microsoft.com/office/drawing/2014/main" id="{F89D409E-289B-5847-8638-9A1BC11B7E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1808" y="1467339"/>
            <a:ext cx="719574" cy="394922"/>
          </a:xfrm>
          <a:prstGeom prst="rect">
            <a:avLst/>
          </a:prstGeom>
        </p:spPr>
      </p:pic>
      <p:sp>
        <p:nvSpPr>
          <p:cNvPr id="7" name="テキスト ボックス 6">
            <a:extLst>
              <a:ext uri="{FF2B5EF4-FFF2-40B4-BE49-F238E27FC236}">
                <a16:creationId xmlns:a16="http://schemas.microsoft.com/office/drawing/2014/main" id="{F7A195CE-50E8-8443-B8D9-918412EA581C}"/>
              </a:ext>
            </a:extLst>
          </p:cNvPr>
          <p:cNvSpPr txBox="1"/>
          <p:nvPr/>
        </p:nvSpPr>
        <p:spPr>
          <a:xfrm>
            <a:off x="2309422" y="1495094"/>
            <a:ext cx="805028" cy="338554"/>
          </a:xfrm>
          <a:prstGeom prst="rect">
            <a:avLst/>
          </a:prstGeom>
          <a:noFill/>
        </p:spPr>
        <p:txBody>
          <a:bodyPr wrap="none" rtlCol="0">
            <a:spAutoFit/>
          </a:bodyPr>
          <a:lstStyle/>
          <a:p>
            <a:pPr algn="r"/>
            <a:r>
              <a:rPr kumimoji="1" lang="en-US" altLang="ja-JP" sz="1600" dirty="0"/>
              <a:t>AFEELA</a:t>
            </a:r>
            <a:endParaRPr kumimoji="1" lang="ja-JP" altLang="en-US" sz="1600"/>
          </a:p>
        </p:txBody>
      </p:sp>
      <p:pic>
        <p:nvPicPr>
          <p:cNvPr id="9" name="図 8">
            <a:extLst>
              <a:ext uri="{FF2B5EF4-FFF2-40B4-BE49-F238E27FC236}">
                <a16:creationId xmlns:a16="http://schemas.microsoft.com/office/drawing/2014/main" id="{A17AA647-9C56-D84E-8135-9432300A32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58224" y="3449988"/>
            <a:ext cx="2354527" cy="2561299"/>
          </a:xfrm>
          <a:prstGeom prst="rect">
            <a:avLst/>
          </a:prstGeom>
        </p:spPr>
      </p:pic>
      <p:pic>
        <p:nvPicPr>
          <p:cNvPr id="8" name="図 7">
            <a:extLst>
              <a:ext uri="{FF2B5EF4-FFF2-40B4-BE49-F238E27FC236}">
                <a16:creationId xmlns:a16="http://schemas.microsoft.com/office/drawing/2014/main" id="{37D5DA15-4BC3-D744-AE85-A88F7AC8602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71062" y="2055806"/>
            <a:ext cx="2528853" cy="1421778"/>
          </a:xfrm>
          <a:prstGeom prst="rect">
            <a:avLst/>
          </a:prstGeom>
        </p:spPr>
      </p:pic>
      <p:pic>
        <p:nvPicPr>
          <p:cNvPr id="10" name="図 9">
            <a:extLst>
              <a:ext uri="{FF2B5EF4-FFF2-40B4-BE49-F238E27FC236}">
                <a16:creationId xmlns:a16="http://schemas.microsoft.com/office/drawing/2014/main" id="{A8246974-14D9-224E-B748-E3B27F59C4C3}"/>
              </a:ext>
            </a:extLst>
          </p:cNvPr>
          <p:cNvPicPr>
            <a:picLocks noChangeAspect="1"/>
          </p:cNvPicPr>
          <p:nvPr/>
        </p:nvPicPr>
        <p:blipFill>
          <a:blip r:embed="rId6"/>
          <a:stretch>
            <a:fillRect/>
          </a:stretch>
        </p:blipFill>
        <p:spPr>
          <a:xfrm>
            <a:off x="6010752" y="2006277"/>
            <a:ext cx="2528853" cy="1685902"/>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3E1853FA-D7F7-5241-A188-817178C80EA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10752" y="4285923"/>
            <a:ext cx="2528853" cy="1422480"/>
          </a:xfrm>
          <a:prstGeom prst="rect">
            <a:avLst/>
          </a:prstGeom>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408F06E2-56CA-0A43-9875-94703A112C2A}"/>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15138" y="3469026"/>
            <a:ext cx="720080" cy="904065"/>
          </a:xfrm>
          <a:prstGeom prst="rect">
            <a:avLst/>
          </a:prstGeom>
          <a:effectLst>
            <a:outerShdw blurRad="50800" dist="38100" dir="2700000" algn="tl" rotWithShape="0">
              <a:prstClr val="black">
                <a:alpha val="40000"/>
              </a:prstClr>
            </a:outerShdw>
          </a:effectLst>
        </p:spPr>
      </p:pic>
      <p:pic>
        <p:nvPicPr>
          <p:cNvPr id="15" name="図 14">
            <a:extLst>
              <a:ext uri="{FF2B5EF4-FFF2-40B4-BE49-F238E27FC236}">
                <a16:creationId xmlns:a16="http://schemas.microsoft.com/office/drawing/2014/main" id="{B9AF15A2-4A3B-AD4A-8608-9C3371CC27C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581322" y="1571160"/>
            <a:ext cx="901335" cy="152152"/>
          </a:xfrm>
          <a:prstGeom prst="rect">
            <a:avLst/>
          </a:prstGeom>
        </p:spPr>
      </p:pic>
      <p:sp>
        <p:nvSpPr>
          <p:cNvPr id="16" name="テキスト ボックス 15">
            <a:extLst>
              <a:ext uri="{FF2B5EF4-FFF2-40B4-BE49-F238E27FC236}">
                <a16:creationId xmlns:a16="http://schemas.microsoft.com/office/drawing/2014/main" id="{C35CD3AD-45F6-AC44-BA6A-E2D1837B4B4A}"/>
              </a:ext>
            </a:extLst>
          </p:cNvPr>
          <p:cNvSpPr txBox="1"/>
          <p:nvPr/>
        </p:nvSpPr>
        <p:spPr>
          <a:xfrm>
            <a:off x="7143874" y="1467339"/>
            <a:ext cx="1213922" cy="338554"/>
          </a:xfrm>
          <a:prstGeom prst="rect">
            <a:avLst/>
          </a:prstGeom>
          <a:noFill/>
        </p:spPr>
        <p:txBody>
          <a:bodyPr wrap="none" rtlCol="0">
            <a:spAutoFit/>
          </a:bodyPr>
          <a:lstStyle/>
          <a:p>
            <a:pPr algn="r"/>
            <a:r>
              <a:rPr kumimoji="1" lang="en-US" altLang="ja-JP" sz="1600" dirty="0"/>
              <a:t>WOVEN City</a:t>
            </a:r>
            <a:endParaRPr kumimoji="1" lang="ja-JP" altLang="en-US" sz="1600"/>
          </a:p>
        </p:txBody>
      </p:sp>
      <p:sp>
        <p:nvSpPr>
          <p:cNvPr id="17" name="テキスト ボックス 16">
            <a:extLst>
              <a:ext uri="{FF2B5EF4-FFF2-40B4-BE49-F238E27FC236}">
                <a16:creationId xmlns:a16="http://schemas.microsoft.com/office/drawing/2014/main" id="{03F72FB9-9AEF-4B44-BC9C-25FF1B266497}"/>
              </a:ext>
            </a:extLst>
          </p:cNvPr>
          <p:cNvSpPr txBox="1"/>
          <p:nvPr/>
        </p:nvSpPr>
        <p:spPr>
          <a:xfrm>
            <a:off x="4571999" y="1467339"/>
            <a:ext cx="933269"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r"/>
            <a:r>
              <a:rPr kumimoji="1" lang="en-US" altLang="ja-JP" sz="1600" dirty="0"/>
              <a:t>e-palette</a:t>
            </a:r>
            <a:endParaRPr kumimoji="1" lang="ja-JP" altLang="en-US" sz="1600"/>
          </a:p>
        </p:txBody>
      </p:sp>
      <p:pic>
        <p:nvPicPr>
          <p:cNvPr id="18" name="図 17">
            <a:extLst>
              <a:ext uri="{FF2B5EF4-FFF2-40B4-BE49-F238E27FC236}">
                <a16:creationId xmlns:a16="http://schemas.microsoft.com/office/drawing/2014/main" id="{1265FF50-B6DB-E747-84DB-57A5547BF44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221461" y="1567093"/>
            <a:ext cx="901335" cy="152152"/>
          </a:xfrm>
          <a:prstGeom prst="rect">
            <a:avLst/>
          </a:prstGeom>
        </p:spPr>
      </p:pic>
      <p:sp>
        <p:nvSpPr>
          <p:cNvPr id="19" name="テキスト ボックス 18">
            <a:extLst>
              <a:ext uri="{FF2B5EF4-FFF2-40B4-BE49-F238E27FC236}">
                <a16:creationId xmlns:a16="http://schemas.microsoft.com/office/drawing/2014/main" id="{D95C226F-8E5B-6D42-9EA5-9F6A8F1F59B3}"/>
              </a:ext>
            </a:extLst>
          </p:cNvPr>
          <p:cNvSpPr txBox="1"/>
          <p:nvPr/>
        </p:nvSpPr>
        <p:spPr>
          <a:xfrm>
            <a:off x="230400" y="917128"/>
            <a:ext cx="2698175"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エンターテイメント・デバイス</a:t>
            </a:r>
            <a:endParaRPr kumimoji="1"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エンターテイメント空間として</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D8A45047-70F9-EE45-B70D-E5A1B712B891}"/>
              </a:ext>
            </a:extLst>
          </p:cNvPr>
          <p:cNvSpPr txBox="1"/>
          <p:nvPr/>
        </p:nvSpPr>
        <p:spPr>
          <a:xfrm>
            <a:off x="3222911" y="917128"/>
            <a:ext cx="3057247"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サービスを提供するためのデバイス</a:t>
            </a:r>
            <a:endParaRPr kumimoji="1"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サービス・プラットフォームとして</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06694892-FEA9-014B-993B-EC3CE424FBEE}"/>
              </a:ext>
            </a:extLst>
          </p:cNvPr>
          <p:cNvSpPr txBox="1"/>
          <p:nvPr/>
        </p:nvSpPr>
        <p:spPr>
          <a:xfrm>
            <a:off x="6760821" y="908720"/>
            <a:ext cx="1980029" cy="523220"/>
          </a:xfrm>
          <a:prstGeom prst="rect">
            <a:avLst/>
          </a:prstGeom>
          <a:noFill/>
        </p:spPr>
        <p:txBody>
          <a:bodyPr wrap="none" rtlCol="0">
            <a:spAutoFit/>
          </a:bodyPr>
          <a:lstStyle/>
          <a:p>
            <a:r>
              <a:rPr lang="ja-JP" altLang="en-US" sz="1400">
                <a:solidFill>
                  <a:srgbClr val="0070C0"/>
                </a:solidFill>
                <a:latin typeface="Meiryo" panose="020B0604030504040204" pitchFamily="34" charset="-128"/>
                <a:ea typeface="Meiryo" panose="020B0604030504040204" pitchFamily="34" charset="-128"/>
              </a:rPr>
              <a:t>コネクテッドな</a:t>
            </a:r>
            <a:r>
              <a:rPr kumimoji="1" lang="ja-JP" altLang="en-US" sz="1400">
                <a:solidFill>
                  <a:srgbClr val="0070C0"/>
                </a:solidFill>
                <a:latin typeface="Meiryo" panose="020B0604030504040204" pitchFamily="34" charset="-128"/>
                <a:ea typeface="Meiryo" panose="020B0604030504040204" pitchFamily="34" charset="-128"/>
              </a:rPr>
              <a:t>時代の</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社会・生活空間として</a:t>
            </a:r>
          </a:p>
        </p:txBody>
      </p:sp>
      <p:sp>
        <p:nvSpPr>
          <p:cNvPr id="22" name="テキスト ボックス 21">
            <a:extLst>
              <a:ext uri="{FF2B5EF4-FFF2-40B4-BE49-F238E27FC236}">
                <a16:creationId xmlns:a16="http://schemas.microsoft.com/office/drawing/2014/main" id="{82AD1CF7-EA6C-B943-9C1B-E95ABFC170DC}"/>
              </a:ext>
            </a:extLst>
          </p:cNvPr>
          <p:cNvSpPr txBox="1"/>
          <p:nvPr/>
        </p:nvSpPr>
        <p:spPr>
          <a:xfrm>
            <a:off x="504219" y="6057267"/>
            <a:ext cx="8135560"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コネクテッドな時代のビジネスの可能性・新たな生き残り戦略の模索</a:t>
            </a:r>
          </a:p>
        </p:txBody>
      </p:sp>
      <p:pic>
        <p:nvPicPr>
          <p:cNvPr id="12" name="図 11">
            <a:extLst>
              <a:ext uri="{FF2B5EF4-FFF2-40B4-BE49-F238E27FC236}">
                <a16:creationId xmlns:a16="http://schemas.microsoft.com/office/drawing/2014/main" id="{62FC92C1-E3C1-D16B-2E92-6316EB858A5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78849" y="2088466"/>
            <a:ext cx="2503307" cy="1389118"/>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86617FFF-0BED-AE87-DF73-88BB4686321D}"/>
              </a:ext>
            </a:extLst>
          </p:cNvPr>
          <p:cNvPicPr>
            <a:picLocks noChangeAspect="1"/>
          </p:cNvPicPr>
          <p:nvPr/>
        </p:nvPicPr>
        <p:blipFill>
          <a:blip r:embed="rId11"/>
          <a:stretch>
            <a:fillRect/>
          </a:stretch>
        </p:blipFill>
        <p:spPr>
          <a:xfrm>
            <a:off x="604396" y="4223147"/>
            <a:ext cx="2521800" cy="1412208"/>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7FA1F9B9-9EF1-B948-3881-5F9DA62E7EC9}"/>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t="44628" b="43524"/>
          <a:stretch/>
        </p:blipFill>
        <p:spPr>
          <a:xfrm>
            <a:off x="1081382" y="1588295"/>
            <a:ext cx="1284210" cy="152152"/>
          </a:xfrm>
          <a:prstGeom prst="rect">
            <a:avLst/>
          </a:prstGeom>
        </p:spPr>
      </p:pic>
    </p:spTree>
    <p:extLst>
      <p:ext uri="{BB962C8B-B14F-4D97-AF65-F5344CB8AC3E}">
        <p14:creationId xmlns:p14="http://schemas.microsoft.com/office/powerpoint/2010/main" val="241995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正方形/長方形 124">
            <a:extLst>
              <a:ext uri="{FF2B5EF4-FFF2-40B4-BE49-F238E27FC236}">
                <a16:creationId xmlns:a16="http://schemas.microsoft.com/office/drawing/2014/main" id="{AFC3F040-9D6F-B843-BFC2-319479266C82}"/>
              </a:ext>
            </a:extLst>
          </p:cNvPr>
          <p:cNvSpPr/>
          <p:nvPr/>
        </p:nvSpPr>
        <p:spPr>
          <a:xfrm>
            <a:off x="651710" y="795134"/>
            <a:ext cx="7844179" cy="4280904"/>
          </a:xfrm>
          <a:prstGeom prst="rect">
            <a:avLst/>
          </a:prstGeom>
          <a:solidFill>
            <a:schemeClr val="bg1">
              <a:lumMod val="9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円/楕円 102">
            <a:extLst>
              <a:ext uri="{FF2B5EF4-FFF2-40B4-BE49-F238E27FC236}">
                <a16:creationId xmlns:a16="http://schemas.microsoft.com/office/drawing/2014/main" id="{3F1D4509-0FC8-5B4B-B92C-0D7786F5BCD2}"/>
              </a:ext>
            </a:extLst>
          </p:cNvPr>
          <p:cNvSpPr/>
          <p:nvPr/>
        </p:nvSpPr>
        <p:spPr>
          <a:xfrm>
            <a:off x="2647193" y="3921437"/>
            <a:ext cx="3838718" cy="1125458"/>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a:extLst>
              <a:ext uri="{FF2B5EF4-FFF2-40B4-BE49-F238E27FC236}">
                <a16:creationId xmlns:a16="http://schemas.microsoft.com/office/drawing/2014/main" id="{33318B23-F773-2C48-AABC-F02DE7F0280B}"/>
              </a:ext>
            </a:extLst>
          </p:cNvPr>
          <p:cNvSpPr/>
          <p:nvPr/>
        </p:nvSpPr>
        <p:spPr>
          <a:xfrm>
            <a:off x="2647193" y="2497084"/>
            <a:ext cx="3838718" cy="1125458"/>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円/楕円 90">
            <a:extLst>
              <a:ext uri="{FF2B5EF4-FFF2-40B4-BE49-F238E27FC236}">
                <a16:creationId xmlns:a16="http://schemas.microsoft.com/office/drawing/2014/main" id="{098E817D-B299-9148-95E3-B7D3AD535A33}"/>
              </a:ext>
            </a:extLst>
          </p:cNvPr>
          <p:cNvSpPr/>
          <p:nvPr/>
        </p:nvSpPr>
        <p:spPr>
          <a:xfrm>
            <a:off x="2647193" y="1088390"/>
            <a:ext cx="3838718" cy="1125458"/>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98B6EFE-BBE8-2B4D-AE41-DC20E22C8BEE}"/>
              </a:ext>
            </a:extLst>
          </p:cNvPr>
          <p:cNvSpPr>
            <a:spLocks noGrp="1"/>
          </p:cNvSpPr>
          <p:nvPr>
            <p:ph type="title"/>
          </p:nvPr>
        </p:nvSpPr>
        <p:spPr/>
        <p:txBody>
          <a:bodyPr/>
          <a:lstStyle/>
          <a:p>
            <a:r>
              <a:rPr kumimoji="1" lang="en-US" altLang="ja-JP" dirty="0"/>
              <a:t>IoT</a:t>
            </a:r>
            <a:r>
              <a:rPr kumimoji="1" lang="ja-JP" altLang="en-US"/>
              <a:t>の目指していること</a:t>
            </a:r>
          </a:p>
        </p:txBody>
      </p:sp>
      <p:pic>
        <p:nvPicPr>
          <p:cNvPr id="4" name="図 3">
            <a:extLst>
              <a:ext uri="{FF2B5EF4-FFF2-40B4-BE49-F238E27FC236}">
                <a16:creationId xmlns:a16="http://schemas.microsoft.com/office/drawing/2014/main" id="{40001BD4-F7A8-8045-84B5-D5E850E0851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07573" y="1504490"/>
            <a:ext cx="585535" cy="587002"/>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C358B118-2518-2C4C-88CB-85513512573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96986" y="1522785"/>
            <a:ext cx="585535" cy="587002"/>
          </a:xfrm>
          <a:prstGeom prst="rect">
            <a:avLst/>
          </a:prstGeom>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A03DEC9C-75C1-EC4A-B194-46E73EE5C6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96986" y="2935952"/>
            <a:ext cx="585535" cy="587002"/>
          </a:xfrm>
          <a:prstGeom prst="rect">
            <a:avLst/>
          </a:prstGeom>
          <a:effectLst>
            <a:outerShdw blurRad="50800" dist="38100" dir="2700000" algn="tl" rotWithShape="0">
              <a:prstClr val="black">
                <a:alpha val="40000"/>
              </a:prstClr>
            </a:outerShdw>
          </a:effectLst>
        </p:spPr>
      </p:pic>
      <p:pic>
        <p:nvPicPr>
          <p:cNvPr id="1026" name="Picture 2" descr="サーバーのイラスト（1台）">
            <a:extLst>
              <a:ext uri="{FF2B5EF4-FFF2-40B4-BE49-F238E27FC236}">
                <a16:creationId xmlns:a16="http://schemas.microsoft.com/office/drawing/2014/main" id="{30D49BDD-FD8A-2346-8CB6-4F0BCB92BAC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57979" y="3695539"/>
            <a:ext cx="428042" cy="5065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図 20">
            <a:extLst>
              <a:ext uri="{FF2B5EF4-FFF2-40B4-BE49-F238E27FC236}">
                <a16:creationId xmlns:a16="http://schemas.microsoft.com/office/drawing/2014/main" id="{2AF00C5E-101F-1D4A-B422-DA9257D110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69009" y="2299618"/>
            <a:ext cx="605980" cy="605980"/>
          </a:xfrm>
          <a:prstGeom prst="rect">
            <a:avLst/>
          </a:prstGeom>
          <a:effectLst>
            <a:outerShdw blurRad="50800" dist="38100" dir="2700000" algn="tl" rotWithShape="0">
              <a:prstClr val="black">
                <a:alpha val="40000"/>
              </a:prstClr>
            </a:outerShdw>
          </a:effectLst>
        </p:spPr>
      </p:pic>
      <p:pic>
        <p:nvPicPr>
          <p:cNvPr id="1036" name="Picture 12" descr="自動生産ラインのイラスト">
            <a:extLst>
              <a:ext uri="{FF2B5EF4-FFF2-40B4-BE49-F238E27FC236}">
                <a16:creationId xmlns:a16="http://schemas.microsoft.com/office/drawing/2014/main" id="{16AD6779-E82A-B740-8C26-0F46F9CB609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227485" y="4411135"/>
            <a:ext cx="595086" cy="4653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12" descr="自動生産ラインのイラスト">
            <a:extLst>
              <a:ext uri="{FF2B5EF4-FFF2-40B4-BE49-F238E27FC236}">
                <a16:creationId xmlns:a16="http://schemas.microsoft.com/office/drawing/2014/main" id="{87B284C5-B9DB-4340-BD13-6B987609F42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32522" y="4412014"/>
            <a:ext cx="595086" cy="4653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4" name="グループ化 23">
            <a:extLst>
              <a:ext uri="{FF2B5EF4-FFF2-40B4-BE49-F238E27FC236}">
                <a16:creationId xmlns:a16="http://schemas.microsoft.com/office/drawing/2014/main" id="{1013F31D-B50A-334C-854B-360720A2136F}"/>
              </a:ext>
            </a:extLst>
          </p:cNvPr>
          <p:cNvGrpSpPr/>
          <p:nvPr/>
        </p:nvGrpSpPr>
        <p:grpSpPr>
          <a:xfrm>
            <a:off x="3557253" y="1177359"/>
            <a:ext cx="819449" cy="235597"/>
            <a:chOff x="3595674" y="1319626"/>
            <a:chExt cx="819449" cy="235597"/>
          </a:xfrm>
        </p:grpSpPr>
        <p:sp>
          <p:nvSpPr>
            <p:cNvPr id="19" name="右矢印 18">
              <a:extLst>
                <a:ext uri="{FF2B5EF4-FFF2-40B4-BE49-F238E27FC236}">
                  <a16:creationId xmlns:a16="http://schemas.microsoft.com/office/drawing/2014/main" id="{38D71F77-4DE1-0748-B25E-886B681BFFF0}"/>
                </a:ext>
              </a:extLst>
            </p:cNvPr>
            <p:cNvSpPr/>
            <p:nvPr/>
          </p:nvSpPr>
          <p:spPr>
            <a:xfrm rot="20031221">
              <a:off x="3595674" y="1319626"/>
              <a:ext cx="760211" cy="11951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右矢印 45">
              <a:extLst>
                <a:ext uri="{FF2B5EF4-FFF2-40B4-BE49-F238E27FC236}">
                  <a16:creationId xmlns:a16="http://schemas.microsoft.com/office/drawing/2014/main" id="{7AB41718-3FCA-394A-A186-8D0EABFF5496}"/>
                </a:ext>
              </a:extLst>
            </p:cNvPr>
            <p:cNvSpPr/>
            <p:nvPr/>
          </p:nvSpPr>
          <p:spPr>
            <a:xfrm rot="20031221" flipH="1" flipV="1">
              <a:off x="3654912" y="1435706"/>
              <a:ext cx="760211" cy="119517"/>
            </a:xfrm>
            <a:prstGeom prst="right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 name="グループ化 21">
            <a:extLst>
              <a:ext uri="{FF2B5EF4-FFF2-40B4-BE49-F238E27FC236}">
                <a16:creationId xmlns:a16="http://schemas.microsoft.com/office/drawing/2014/main" id="{4B73BC80-9D72-D24B-8859-1BF85383808F}"/>
              </a:ext>
            </a:extLst>
          </p:cNvPr>
          <p:cNvGrpSpPr/>
          <p:nvPr/>
        </p:nvGrpSpPr>
        <p:grpSpPr>
          <a:xfrm flipH="1">
            <a:off x="4767849" y="1174339"/>
            <a:ext cx="819449" cy="235597"/>
            <a:chOff x="4851534" y="1230127"/>
            <a:chExt cx="819449" cy="235597"/>
          </a:xfrm>
        </p:grpSpPr>
        <p:sp>
          <p:nvSpPr>
            <p:cNvPr id="47" name="右矢印 46">
              <a:extLst>
                <a:ext uri="{FF2B5EF4-FFF2-40B4-BE49-F238E27FC236}">
                  <a16:creationId xmlns:a16="http://schemas.microsoft.com/office/drawing/2014/main" id="{07521E22-6F6C-3548-AF8B-D4AD15BFA675}"/>
                </a:ext>
              </a:extLst>
            </p:cNvPr>
            <p:cNvSpPr/>
            <p:nvPr/>
          </p:nvSpPr>
          <p:spPr>
            <a:xfrm rot="20031221">
              <a:off x="4851534" y="1230127"/>
              <a:ext cx="760211" cy="11951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右矢印 47">
              <a:extLst>
                <a:ext uri="{FF2B5EF4-FFF2-40B4-BE49-F238E27FC236}">
                  <a16:creationId xmlns:a16="http://schemas.microsoft.com/office/drawing/2014/main" id="{C667C669-962C-1B4D-83A4-E0267CE1E337}"/>
                </a:ext>
              </a:extLst>
            </p:cNvPr>
            <p:cNvSpPr/>
            <p:nvPr/>
          </p:nvSpPr>
          <p:spPr>
            <a:xfrm rot="20031221" flipH="1" flipV="1">
              <a:off x="4910772" y="1346207"/>
              <a:ext cx="760211" cy="119517"/>
            </a:xfrm>
            <a:prstGeom prst="right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5" name="グループ化 54">
            <a:extLst>
              <a:ext uri="{FF2B5EF4-FFF2-40B4-BE49-F238E27FC236}">
                <a16:creationId xmlns:a16="http://schemas.microsoft.com/office/drawing/2014/main" id="{3206269F-9E41-664A-8610-8572623AFDBA}"/>
              </a:ext>
            </a:extLst>
          </p:cNvPr>
          <p:cNvGrpSpPr/>
          <p:nvPr/>
        </p:nvGrpSpPr>
        <p:grpSpPr>
          <a:xfrm>
            <a:off x="3569815" y="2593947"/>
            <a:ext cx="819449" cy="235597"/>
            <a:chOff x="3595674" y="1319626"/>
            <a:chExt cx="819449" cy="235597"/>
          </a:xfrm>
        </p:grpSpPr>
        <p:sp>
          <p:nvSpPr>
            <p:cNvPr id="56" name="右矢印 55">
              <a:extLst>
                <a:ext uri="{FF2B5EF4-FFF2-40B4-BE49-F238E27FC236}">
                  <a16:creationId xmlns:a16="http://schemas.microsoft.com/office/drawing/2014/main" id="{DC235A42-911D-E44A-B3BA-73F166A87AC9}"/>
                </a:ext>
              </a:extLst>
            </p:cNvPr>
            <p:cNvSpPr/>
            <p:nvPr/>
          </p:nvSpPr>
          <p:spPr>
            <a:xfrm rot="20031221">
              <a:off x="3595674" y="1319626"/>
              <a:ext cx="760211" cy="11951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右矢印 56">
              <a:extLst>
                <a:ext uri="{FF2B5EF4-FFF2-40B4-BE49-F238E27FC236}">
                  <a16:creationId xmlns:a16="http://schemas.microsoft.com/office/drawing/2014/main" id="{09FD1E34-DD61-1641-95B7-2049090966A1}"/>
                </a:ext>
              </a:extLst>
            </p:cNvPr>
            <p:cNvSpPr/>
            <p:nvPr/>
          </p:nvSpPr>
          <p:spPr>
            <a:xfrm rot="20031221" flipH="1" flipV="1">
              <a:off x="3654912" y="1435706"/>
              <a:ext cx="760211" cy="119517"/>
            </a:xfrm>
            <a:prstGeom prst="right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8" name="グループ化 57">
            <a:extLst>
              <a:ext uri="{FF2B5EF4-FFF2-40B4-BE49-F238E27FC236}">
                <a16:creationId xmlns:a16="http://schemas.microsoft.com/office/drawing/2014/main" id="{45F91686-A585-0B43-927B-B9DAF2E6F128}"/>
              </a:ext>
            </a:extLst>
          </p:cNvPr>
          <p:cNvGrpSpPr/>
          <p:nvPr/>
        </p:nvGrpSpPr>
        <p:grpSpPr>
          <a:xfrm flipH="1">
            <a:off x="4920925" y="2608640"/>
            <a:ext cx="819449" cy="235597"/>
            <a:chOff x="4851534" y="1230127"/>
            <a:chExt cx="819449" cy="235597"/>
          </a:xfrm>
        </p:grpSpPr>
        <p:sp>
          <p:nvSpPr>
            <p:cNvPr id="59" name="右矢印 58">
              <a:extLst>
                <a:ext uri="{FF2B5EF4-FFF2-40B4-BE49-F238E27FC236}">
                  <a16:creationId xmlns:a16="http://schemas.microsoft.com/office/drawing/2014/main" id="{6FB8558E-CC39-4943-84F6-BC0F49B9912E}"/>
                </a:ext>
              </a:extLst>
            </p:cNvPr>
            <p:cNvSpPr/>
            <p:nvPr/>
          </p:nvSpPr>
          <p:spPr>
            <a:xfrm rot="20031221">
              <a:off x="4851534" y="1230127"/>
              <a:ext cx="760211" cy="11951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右矢印 59">
              <a:extLst>
                <a:ext uri="{FF2B5EF4-FFF2-40B4-BE49-F238E27FC236}">
                  <a16:creationId xmlns:a16="http://schemas.microsoft.com/office/drawing/2014/main" id="{4AE3E8B7-C65D-0541-A7AE-50517BD2530E}"/>
                </a:ext>
              </a:extLst>
            </p:cNvPr>
            <p:cNvSpPr/>
            <p:nvPr/>
          </p:nvSpPr>
          <p:spPr>
            <a:xfrm rot="20031221" flipH="1" flipV="1">
              <a:off x="4910772" y="1346207"/>
              <a:ext cx="760211" cy="119517"/>
            </a:xfrm>
            <a:prstGeom prst="right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3" name="グループ化 62">
            <a:extLst>
              <a:ext uri="{FF2B5EF4-FFF2-40B4-BE49-F238E27FC236}">
                <a16:creationId xmlns:a16="http://schemas.microsoft.com/office/drawing/2014/main" id="{D6025C6B-0114-8A42-B55B-8F9A3C2AA5FF}"/>
              </a:ext>
            </a:extLst>
          </p:cNvPr>
          <p:cNvGrpSpPr/>
          <p:nvPr/>
        </p:nvGrpSpPr>
        <p:grpSpPr>
          <a:xfrm>
            <a:off x="3569815" y="4072491"/>
            <a:ext cx="819449" cy="235597"/>
            <a:chOff x="3595674" y="1319626"/>
            <a:chExt cx="819449" cy="235597"/>
          </a:xfrm>
        </p:grpSpPr>
        <p:sp>
          <p:nvSpPr>
            <p:cNvPr id="64" name="右矢印 63">
              <a:extLst>
                <a:ext uri="{FF2B5EF4-FFF2-40B4-BE49-F238E27FC236}">
                  <a16:creationId xmlns:a16="http://schemas.microsoft.com/office/drawing/2014/main" id="{2357950E-34CA-244F-9AFD-8F881F02F46D}"/>
                </a:ext>
              </a:extLst>
            </p:cNvPr>
            <p:cNvSpPr/>
            <p:nvPr/>
          </p:nvSpPr>
          <p:spPr>
            <a:xfrm rot="20031221">
              <a:off x="3595674" y="1319626"/>
              <a:ext cx="760211" cy="11951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右矢印 64">
              <a:extLst>
                <a:ext uri="{FF2B5EF4-FFF2-40B4-BE49-F238E27FC236}">
                  <a16:creationId xmlns:a16="http://schemas.microsoft.com/office/drawing/2014/main" id="{98C2C3F4-E6D3-114D-BA28-20C7E04F3760}"/>
                </a:ext>
              </a:extLst>
            </p:cNvPr>
            <p:cNvSpPr/>
            <p:nvPr/>
          </p:nvSpPr>
          <p:spPr>
            <a:xfrm rot="20031221" flipH="1" flipV="1">
              <a:off x="3654912" y="1435706"/>
              <a:ext cx="760211" cy="119517"/>
            </a:xfrm>
            <a:prstGeom prst="right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6" name="グループ化 65">
            <a:extLst>
              <a:ext uri="{FF2B5EF4-FFF2-40B4-BE49-F238E27FC236}">
                <a16:creationId xmlns:a16="http://schemas.microsoft.com/office/drawing/2014/main" id="{F43E25FF-BB9B-354E-AFDD-997FDEE4C6E1}"/>
              </a:ext>
            </a:extLst>
          </p:cNvPr>
          <p:cNvGrpSpPr/>
          <p:nvPr/>
        </p:nvGrpSpPr>
        <p:grpSpPr>
          <a:xfrm flipH="1">
            <a:off x="4920925" y="4087184"/>
            <a:ext cx="819449" cy="235597"/>
            <a:chOff x="4851534" y="1230127"/>
            <a:chExt cx="819449" cy="235597"/>
          </a:xfrm>
        </p:grpSpPr>
        <p:sp>
          <p:nvSpPr>
            <p:cNvPr id="67" name="右矢印 66">
              <a:extLst>
                <a:ext uri="{FF2B5EF4-FFF2-40B4-BE49-F238E27FC236}">
                  <a16:creationId xmlns:a16="http://schemas.microsoft.com/office/drawing/2014/main" id="{F601424E-CF78-394E-9520-8D8117CCACE1}"/>
                </a:ext>
              </a:extLst>
            </p:cNvPr>
            <p:cNvSpPr/>
            <p:nvPr/>
          </p:nvSpPr>
          <p:spPr>
            <a:xfrm rot="20031221">
              <a:off x="4851534" y="1230127"/>
              <a:ext cx="760211" cy="11951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右矢印 67">
              <a:extLst>
                <a:ext uri="{FF2B5EF4-FFF2-40B4-BE49-F238E27FC236}">
                  <a16:creationId xmlns:a16="http://schemas.microsoft.com/office/drawing/2014/main" id="{746C4A8F-9727-D448-870D-F9350DB98DFC}"/>
                </a:ext>
              </a:extLst>
            </p:cNvPr>
            <p:cNvSpPr/>
            <p:nvPr/>
          </p:nvSpPr>
          <p:spPr>
            <a:xfrm rot="20031221" flipH="1" flipV="1">
              <a:off x="4910772" y="1346207"/>
              <a:ext cx="760211" cy="119517"/>
            </a:xfrm>
            <a:prstGeom prst="right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038" name="Picture 14" descr="青の作業着を着た人のイラスト（男性）">
            <a:extLst>
              <a:ext uri="{FF2B5EF4-FFF2-40B4-BE49-F238E27FC236}">
                <a16:creationId xmlns:a16="http://schemas.microsoft.com/office/drawing/2014/main" id="{78232977-44F9-9F42-8002-680AF61DFC4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001170" y="4352336"/>
            <a:ext cx="160049" cy="49330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4" descr="青の作業着を着た人のイラスト（男性）">
            <a:extLst>
              <a:ext uri="{FF2B5EF4-FFF2-40B4-BE49-F238E27FC236}">
                <a16:creationId xmlns:a16="http://schemas.microsoft.com/office/drawing/2014/main" id="{FCB8AD5A-EFA4-6F4E-92A7-49C702691F3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993874" y="4346415"/>
            <a:ext cx="160049" cy="493301"/>
          </a:xfrm>
          <a:prstGeom prst="rect">
            <a:avLst/>
          </a:prstGeom>
          <a:noFill/>
          <a:extLst>
            <a:ext uri="{909E8E84-426E-40DD-AFC4-6F175D3DCCD1}">
              <a14:hiddenFill xmlns:a14="http://schemas.microsoft.com/office/drawing/2010/main">
                <a:solidFill>
                  <a:srgbClr val="FFFFFF"/>
                </a:solidFill>
              </a14:hiddenFill>
            </a:ext>
          </a:extLst>
        </p:spPr>
      </p:pic>
      <p:sp>
        <p:nvSpPr>
          <p:cNvPr id="92" name="テキスト ボックス 91">
            <a:extLst>
              <a:ext uri="{FF2B5EF4-FFF2-40B4-BE49-F238E27FC236}">
                <a16:creationId xmlns:a16="http://schemas.microsoft.com/office/drawing/2014/main" id="{E3267260-14E3-EA4A-A09D-FA9048F3CD2F}"/>
              </a:ext>
            </a:extLst>
          </p:cNvPr>
          <p:cNvSpPr txBox="1"/>
          <p:nvPr/>
        </p:nvSpPr>
        <p:spPr>
          <a:xfrm>
            <a:off x="5410871" y="1134179"/>
            <a:ext cx="1338828" cy="246221"/>
          </a:xfrm>
          <a:prstGeom prst="rect">
            <a:avLst/>
          </a:prstGeom>
          <a:noFill/>
        </p:spPr>
        <p:txBody>
          <a:bodyPr wrap="none" rtlCol="0">
            <a:spAutoFit/>
          </a:bodyPr>
          <a:lstStyle/>
          <a:p>
            <a:r>
              <a:rPr lang="ja-JP" altLang="en-US" sz="1000">
                <a:solidFill>
                  <a:schemeClr val="accent3">
                    <a:lumMod val="50000"/>
                  </a:schemeClr>
                </a:solidFill>
                <a:latin typeface="Meiryo" panose="020B0604030504040204" pitchFamily="34" charset="-128"/>
                <a:ea typeface="Meiryo" panose="020B0604030504040204" pitchFamily="34" charset="-128"/>
              </a:rPr>
              <a:t>調整や連携：打合せ</a:t>
            </a:r>
            <a:endParaRPr kumimoji="1" lang="ja-JP" altLang="en-US" sz="1000">
              <a:solidFill>
                <a:schemeClr val="accent3">
                  <a:lumMod val="50000"/>
                </a:schemeClr>
              </a:solidFill>
              <a:latin typeface="Meiryo" panose="020B0604030504040204" pitchFamily="34" charset="-128"/>
              <a:ea typeface="Meiryo" panose="020B0604030504040204" pitchFamily="34" charset="-128"/>
            </a:endParaRPr>
          </a:p>
        </p:txBody>
      </p:sp>
      <p:sp>
        <p:nvSpPr>
          <p:cNvPr id="106" name="テキスト ボックス 105">
            <a:extLst>
              <a:ext uri="{FF2B5EF4-FFF2-40B4-BE49-F238E27FC236}">
                <a16:creationId xmlns:a16="http://schemas.microsoft.com/office/drawing/2014/main" id="{F8AFE5B0-8A3A-A94F-A465-D9F94F74EEEF}"/>
              </a:ext>
            </a:extLst>
          </p:cNvPr>
          <p:cNvSpPr txBox="1"/>
          <p:nvPr/>
        </p:nvSpPr>
        <p:spPr>
          <a:xfrm>
            <a:off x="5410871" y="2533179"/>
            <a:ext cx="1338828" cy="246221"/>
          </a:xfrm>
          <a:prstGeom prst="rect">
            <a:avLst/>
          </a:prstGeom>
          <a:noFill/>
        </p:spPr>
        <p:txBody>
          <a:bodyPr wrap="none" rtlCol="0">
            <a:spAutoFit/>
          </a:bodyPr>
          <a:lstStyle/>
          <a:p>
            <a:r>
              <a:rPr lang="ja-JP" altLang="en-US" sz="1000">
                <a:solidFill>
                  <a:schemeClr val="accent3">
                    <a:lumMod val="50000"/>
                  </a:schemeClr>
                </a:solidFill>
                <a:latin typeface="Meiryo" panose="020B0604030504040204" pitchFamily="34" charset="-128"/>
                <a:ea typeface="Meiryo" panose="020B0604030504040204" pitchFamily="34" charset="-128"/>
              </a:rPr>
              <a:t>調整や連携：打合せ</a:t>
            </a:r>
            <a:endParaRPr kumimoji="1" lang="ja-JP" altLang="en-US" sz="1000">
              <a:solidFill>
                <a:schemeClr val="accent3">
                  <a:lumMod val="50000"/>
                </a:schemeClr>
              </a:solidFill>
              <a:latin typeface="Meiryo" panose="020B0604030504040204" pitchFamily="34" charset="-128"/>
              <a:ea typeface="Meiryo" panose="020B0604030504040204" pitchFamily="34" charset="-128"/>
            </a:endParaRPr>
          </a:p>
        </p:txBody>
      </p:sp>
      <p:sp>
        <p:nvSpPr>
          <p:cNvPr id="107" name="テキスト ボックス 106">
            <a:extLst>
              <a:ext uri="{FF2B5EF4-FFF2-40B4-BE49-F238E27FC236}">
                <a16:creationId xmlns:a16="http://schemas.microsoft.com/office/drawing/2014/main" id="{92CDB505-9F0D-0348-8C46-3F0E3137E877}"/>
              </a:ext>
            </a:extLst>
          </p:cNvPr>
          <p:cNvSpPr txBox="1"/>
          <p:nvPr/>
        </p:nvSpPr>
        <p:spPr>
          <a:xfrm>
            <a:off x="5407573" y="3969031"/>
            <a:ext cx="1338828" cy="246221"/>
          </a:xfrm>
          <a:prstGeom prst="rect">
            <a:avLst/>
          </a:prstGeom>
          <a:noFill/>
        </p:spPr>
        <p:txBody>
          <a:bodyPr wrap="none" rtlCol="0">
            <a:spAutoFit/>
          </a:bodyPr>
          <a:lstStyle/>
          <a:p>
            <a:r>
              <a:rPr lang="ja-JP" altLang="en-US" sz="1000">
                <a:solidFill>
                  <a:schemeClr val="accent3">
                    <a:lumMod val="50000"/>
                  </a:schemeClr>
                </a:solidFill>
                <a:latin typeface="Meiryo" panose="020B0604030504040204" pitchFamily="34" charset="-128"/>
                <a:ea typeface="Meiryo" panose="020B0604030504040204" pitchFamily="34" charset="-128"/>
              </a:rPr>
              <a:t>調整や連携：打合せ</a:t>
            </a:r>
            <a:endParaRPr kumimoji="1" lang="ja-JP" altLang="en-US" sz="1000">
              <a:solidFill>
                <a:schemeClr val="accent3">
                  <a:lumMod val="50000"/>
                </a:schemeClr>
              </a:solidFill>
              <a:latin typeface="Meiryo" panose="020B0604030504040204" pitchFamily="34" charset="-128"/>
              <a:ea typeface="Meiryo" panose="020B0604030504040204" pitchFamily="34" charset="-128"/>
            </a:endParaRPr>
          </a:p>
        </p:txBody>
      </p:sp>
      <p:sp>
        <p:nvSpPr>
          <p:cNvPr id="95" name="テキスト ボックス 94">
            <a:extLst>
              <a:ext uri="{FF2B5EF4-FFF2-40B4-BE49-F238E27FC236}">
                <a16:creationId xmlns:a16="http://schemas.microsoft.com/office/drawing/2014/main" id="{32EC95D4-40C7-2549-A438-5BBFDBECA585}"/>
              </a:ext>
            </a:extLst>
          </p:cNvPr>
          <p:cNvSpPr txBox="1"/>
          <p:nvPr/>
        </p:nvSpPr>
        <p:spPr>
          <a:xfrm>
            <a:off x="931031" y="1506204"/>
            <a:ext cx="1723549" cy="415498"/>
          </a:xfrm>
          <a:prstGeom prst="rect">
            <a:avLst/>
          </a:prstGeom>
          <a:noFill/>
        </p:spPr>
        <p:txBody>
          <a:bodyPr wrap="none" rtlCol="0">
            <a:spAutoFit/>
          </a:bodyPr>
          <a:lstStyle/>
          <a:p>
            <a:r>
              <a:rPr kumimoji="1" lang="en-US" altLang="ja-JP" sz="1050" dirty="0">
                <a:solidFill>
                  <a:srgbClr val="0070C0"/>
                </a:solidFill>
                <a:latin typeface="Meiryo" panose="020B0604030504040204" pitchFamily="34" charset="-128"/>
                <a:ea typeface="Meiryo" panose="020B0604030504040204" pitchFamily="34" charset="-128"/>
              </a:rPr>
              <a:t>Input	</a:t>
            </a:r>
            <a:r>
              <a:rPr kumimoji="1" lang="ja-JP" altLang="en-US" sz="1050">
                <a:solidFill>
                  <a:srgbClr val="0070C0"/>
                </a:solidFill>
                <a:latin typeface="Meiryo" panose="020B0604030504040204" pitchFamily="34" charset="-128"/>
                <a:ea typeface="Meiryo" panose="020B0604030504040204" pitchFamily="34" charset="-128"/>
              </a:rPr>
              <a:t>：人間→紙の書類</a:t>
            </a:r>
            <a:endParaRPr kumimoji="1" lang="en-US" altLang="ja-JP" sz="1050" dirty="0">
              <a:solidFill>
                <a:srgbClr val="0070C0"/>
              </a:solidFill>
              <a:latin typeface="Meiryo" panose="020B0604030504040204" pitchFamily="34" charset="-128"/>
              <a:ea typeface="Meiryo" panose="020B0604030504040204" pitchFamily="34" charset="-128"/>
            </a:endParaRPr>
          </a:p>
          <a:p>
            <a:r>
              <a:rPr lang="en-US" altLang="ja-JP" sz="1050" dirty="0">
                <a:solidFill>
                  <a:schemeClr val="accent2">
                    <a:lumMod val="75000"/>
                  </a:schemeClr>
                </a:solidFill>
                <a:latin typeface="Meiryo" panose="020B0604030504040204" pitchFamily="34" charset="-128"/>
                <a:ea typeface="Meiryo" panose="020B0604030504040204" pitchFamily="34" charset="-128"/>
              </a:rPr>
              <a:t>Output	</a:t>
            </a:r>
            <a:r>
              <a:rPr lang="ja-JP" altLang="en-US" sz="1050">
                <a:solidFill>
                  <a:schemeClr val="accent2">
                    <a:lumMod val="75000"/>
                  </a:schemeClr>
                </a:solidFill>
                <a:latin typeface="Meiryo" panose="020B0604030504040204" pitchFamily="34" charset="-128"/>
                <a:ea typeface="Meiryo" panose="020B0604030504040204" pitchFamily="34" charset="-128"/>
              </a:rPr>
              <a:t>：紙の書類→人間</a:t>
            </a:r>
            <a:endParaRPr kumimoji="1" lang="en-US" altLang="ja-JP" sz="1050" dirty="0">
              <a:solidFill>
                <a:schemeClr val="accent2">
                  <a:lumMod val="75000"/>
                </a:schemeClr>
              </a:solidFill>
              <a:latin typeface="Meiryo" panose="020B0604030504040204" pitchFamily="34" charset="-128"/>
              <a:ea typeface="Meiryo" panose="020B0604030504040204" pitchFamily="34" charset="-128"/>
            </a:endParaRPr>
          </a:p>
        </p:txBody>
      </p:sp>
      <p:sp>
        <p:nvSpPr>
          <p:cNvPr id="114" name="テキスト ボックス 113">
            <a:extLst>
              <a:ext uri="{FF2B5EF4-FFF2-40B4-BE49-F238E27FC236}">
                <a16:creationId xmlns:a16="http://schemas.microsoft.com/office/drawing/2014/main" id="{7B6E9A95-C22E-AA44-8D9C-A94F6A15B695}"/>
              </a:ext>
            </a:extLst>
          </p:cNvPr>
          <p:cNvSpPr txBox="1"/>
          <p:nvPr/>
        </p:nvSpPr>
        <p:spPr>
          <a:xfrm>
            <a:off x="929712" y="2862522"/>
            <a:ext cx="1992853" cy="415498"/>
          </a:xfrm>
          <a:prstGeom prst="rect">
            <a:avLst/>
          </a:prstGeom>
          <a:noFill/>
        </p:spPr>
        <p:txBody>
          <a:bodyPr wrap="none" rtlCol="0">
            <a:spAutoFit/>
          </a:bodyPr>
          <a:lstStyle/>
          <a:p>
            <a:r>
              <a:rPr kumimoji="1" lang="en-US" altLang="ja-JP" sz="1050" dirty="0">
                <a:solidFill>
                  <a:srgbClr val="0070C0"/>
                </a:solidFill>
                <a:latin typeface="Meiryo" panose="020B0604030504040204" pitchFamily="34" charset="-128"/>
                <a:ea typeface="Meiryo" panose="020B0604030504040204" pitchFamily="34" charset="-128"/>
              </a:rPr>
              <a:t>Input	</a:t>
            </a:r>
            <a:r>
              <a:rPr kumimoji="1" lang="ja-JP" altLang="en-US" sz="1050">
                <a:solidFill>
                  <a:srgbClr val="0070C0"/>
                </a:solidFill>
                <a:latin typeface="Meiryo" panose="020B0604030504040204" pitchFamily="34" charset="-128"/>
                <a:ea typeface="Meiryo" panose="020B0604030504040204" pitchFamily="34" charset="-128"/>
              </a:rPr>
              <a:t>：人間→コンピュータ</a:t>
            </a:r>
            <a:endParaRPr kumimoji="1" lang="en-US" altLang="ja-JP" sz="1050" dirty="0">
              <a:solidFill>
                <a:srgbClr val="0070C0"/>
              </a:solidFill>
              <a:latin typeface="Meiryo" panose="020B0604030504040204" pitchFamily="34" charset="-128"/>
              <a:ea typeface="Meiryo" panose="020B0604030504040204" pitchFamily="34" charset="-128"/>
            </a:endParaRPr>
          </a:p>
          <a:p>
            <a:r>
              <a:rPr lang="en-US" altLang="ja-JP" sz="1050" dirty="0">
                <a:solidFill>
                  <a:schemeClr val="accent2">
                    <a:lumMod val="75000"/>
                  </a:schemeClr>
                </a:solidFill>
                <a:latin typeface="Meiryo" panose="020B0604030504040204" pitchFamily="34" charset="-128"/>
                <a:ea typeface="Meiryo" panose="020B0604030504040204" pitchFamily="34" charset="-128"/>
              </a:rPr>
              <a:t>Output	</a:t>
            </a:r>
            <a:r>
              <a:rPr lang="ja-JP" altLang="en-US" sz="1050">
                <a:solidFill>
                  <a:schemeClr val="accent2">
                    <a:lumMod val="75000"/>
                  </a:schemeClr>
                </a:solidFill>
                <a:latin typeface="Meiryo" panose="020B0604030504040204" pitchFamily="34" charset="-128"/>
                <a:ea typeface="Meiryo" panose="020B0604030504040204" pitchFamily="34" charset="-128"/>
              </a:rPr>
              <a:t>：コンピュータ→人間</a:t>
            </a:r>
            <a:endParaRPr kumimoji="1" lang="en-US" altLang="ja-JP" sz="1050" dirty="0">
              <a:solidFill>
                <a:schemeClr val="accent2">
                  <a:lumMod val="75000"/>
                </a:schemeClr>
              </a:solidFill>
              <a:latin typeface="Meiryo" panose="020B0604030504040204" pitchFamily="34" charset="-128"/>
              <a:ea typeface="Meiryo" panose="020B0604030504040204" pitchFamily="34" charset="-128"/>
            </a:endParaRPr>
          </a:p>
        </p:txBody>
      </p:sp>
      <p:sp>
        <p:nvSpPr>
          <p:cNvPr id="116" name="テキスト ボックス 115">
            <a:extLst>
              <a:ext uri="{FF2B5EF4-FFF2-40B4-BE49-F238E27FC236}">
                <a16:creationId xmlns:a16="http://schemas.microsoft.com/office/drawing/2014/main" id="{E47CA62B-487F-1547-AD62-522255405C1B}"/>
              </a:ext>
            </a:extLst>
          </p:cNvPr>
          <p:cNvSpPr txBox="1"/>
          <p:nvPr/>
        </p:nvSpPr>
        <p:spPr>
          <a:xfrm>
            <a:off x="929712" y="4276417"/>
            <a:ext cx="1992853" cy="415498"/>
          </a:xfrm>
          <a:prstGeom prst="rect">
            <a:avLst/>
          </a:prstGeom>
          <a:noFill/>
        </p:spPr>
        <p:txBody>
          <a:bodyPr wrap="none" rtlCol="0">
            <a:spAutoFit/>
          </a:bodyPr>
          <a:lstStyle/>
          <a:p>
            <a:r>
              <a:rPr kumimoji="1" lang="en-US" altLang="ja-JP" sz="1050" dirty="0">
                <a:solidFill>
                  <a:srgbClr val="0070C0"/>
                </a:solidFill>
                <a:latin typeface="Meiryo" panose="020B0604030504040204" pitchFamily="34" charset="-128"/>
                <a:ea typeface="Meiryo" panose="020B0604030504040204" pitchFamily="34" charset="-128"/>
              </a:rPr>
              <a:t>Input	</a:t>
            </a:r>
            <a:r>
              <a:rPr kumimoji="1" lang="ja-JP" altLang="en-US" sz="1050">
                <a:solidFill>
                  <a:srgbClr val="0070C0"/>
                </a:solidFill>
                <a:latin typeface="Meiryo" panose="020B0604030504040204" pitchFamily="34" charset="-128"/>
                <a:ea typeface="Meiryo" panose="020B0604030504040204" pitchFamily="34" charset="-128"/>
              </a:rPr>
              <a:t>：機械→コンピュータ</a:t>
            </a:r>
            <a:endParaRPr kumimoji="1" lang="en-US" altLang="ja-JP" sz="1050" dirty="0">
              <a:solidFill>
                <a:srgbClr val="0070C0"/>
              </a:solidFill>
              <a:latin typeface="Meiryo" panose="020B0604030504040204" pitchFamily="34" charset="-128"/>
              <a:ea typeface="Meiryo" panose="020B0604030504040204" pitchFamily="34" charset="-128"/>
            </a:endParaRPr>
          </a:p>
          <a:p>
            <a:r>
              <a:rPr lang="en-US" altLang="ja-JP" sz="1050" dirty="0">
                <a:solidFill>
                  <a:schemeClr val="accent2">
                    <a:lumMod val="75000"/>
                  </a:schemeClr>
                </a:solidFill>
                <a:latin typeface="Meiryo" panose="020B0604030504040204" pitchFamily="34" charset="-128"/>
                <a:ea typeface="Meiryo" panose="020B0604030504040204" pitchFamily="34" charset="-128"/>
              </a:rPr>
              <a:t>Output	</a:t>
            </a:r>
            <a:r>
              <a:rPr lang="ja-JP" altLang="en-US" sz="1050">
                <a:solidFill>
                  <a:schemeClr val="accent2">
                    <a:lumMod val="75000"/>
                  </a:schemeClr>
                </a:solidFill>
                <a:latin typeface="Meiryo" panose="020B0604030504040204" pitchFamily="34" charset="-128"/>
                <a:ea typeface="Meiryo" panose="020B0604030504040204" pitchFamily="34" charset="-128"/>
              </a:rPr>
              <a:t>：コンピュータ→機械</a:t>
            </a:r>
            <a:endParaRPr kumimoji="1" lang="en-US" altLang="ja-JP" sz="1050" dirty="0">
              <a:solidFill>
                <a:schemeClr val="accent2">
                  <a:lumMod val="75000"/>
                </a:schemeClr>
              </a:solidFill>
              <a:latin typeface="Meiryo" panose="020B0604030504040204" pitchFamily="34" charset="-128"/>
              <a:ea typeface="Meiryo" panose="020B0604030504040204" pitchFamily="34" charset="-128"/>
            </a:endParaRPr>
          </a:p>
        </p:txBody>
      </p:sp>
      <p:sp>
        <p:nvSpPr>
          <p:cNvPr id="126" name="テキスト ボックス 125">
            <a:extLst>
              <a:ext uri="{FF2B5EF4-FFF2-40B4-BE49-F238E27FC236}">
                <a16:creationId xmlns:a16="http://schemas.microsoft.com/office/drawing/2014/main" id="{16848636-2104-8046-95A7-86BC22398611}"/>
              </a:ext>
            </a:extLst>
          </p:cNvPr>
          <p:cNvSpPr txBox="1"/>
          <p:nvPr/>
        </p:nvSpPr>
        <p:spPr>
          <a:xfrm>
            <a:off x="6647701" y="2736392"/>
            <a:ext cx="1723549" cy="400110"/>
          </a:xfrm>
          <a:prstGeom prst="rect">
            <a:avLst/>
          </a:prstGeom>
          <a:noFill/>
        </p:spPr>
        <p:txBody>
          <a:bodyPr wrap="none" rtlCol="0">
            <a:spAutoFit/>
          </a:bodyPr>
          <a:lstStyle/>
          <a:p>
            <a:pPr algn="r"/>
            <a:r>
              <a:rPr kumimoji="1" lang="ja-JP" altLang="en-US" sz="2000" b="1">
                <a:solidFill>
                  <a:schemeClr val="accent3">
                    <a:lumMod val="50000"/>
                  </a:schemeClr>
                </a:solidFill>
                <a:latin typeface="Meiryo" panose="020B0604030504040204" pitchFamily="34" charset="-128"/>
                <a:ea typeface="Meiryo" panose="020B0604030504040204" pitchFamily="34" charset="-128"/>
              </a:rPr>
              <a:t>デジタル化前</a:t>
            </a:r>
            <a:endParaRPr lang="en-US" altLang="ja-JP" sz="2000" b="1" dirty="0">
              <a:solidFill>
                <a:schemeClr val="accent3">
                  <a:lumMod val="50000"/>
                </a:schemeClr>
              </a:solidFill>
              <a:latin typeface="Meiryo" panose="020B0604030504040204" pitchFamily="34" charset="-128"/>
              <a:ea typeface="Meiryo" panose="020B0604030504040204" pitchFamily="34" charset="-128"/>
            </a:endParaRPr>
          </a:p>
        </p:txBody>
      </p:sp>
      <p:sp>
        <p:nvSpPr>
          <p:cNvPr id="99" name="テキスト ボックス 98">
            <a:extLst>
              <a:ext uri="{FF2B5EF4-FFF2-40B4-BE49-F238E27FC236}">
                <a16:creationId xmlns:a16="http://schemas.microsoft.com/office/drawing/2014/main" id="{5A464520-BCB3-E84C-BCC1-69507C77F1AB}"/>
              </a:ext>
            </a:extLst>
          </p:cNvPr>
          <p:cNvSpPr txBox="1"/>
          <p:nvPr/>
        </p:nvSpPr>
        <p:spPr>
          <a:xfrm>
            <a:off x="6494672" y="3101156"/>
            <a:ext cx="1877437" cy="461665"/>
          </a:xfrm>
          <a:prstGeom prst="rect">
            <a:avLst/>
          </a:prstGeom>
          <a:noFill/>
        </p:spPr>
        <p:txBody>
          <a:bodyPr wrap="none" rtlCol="0">
            <a:spAutoFit/>
          </a:bodyPr>
          <a:lstStyle/>
          <a:p>
            <a:pPr algn="r"/>
            <a:r>
              <a:rPr kumimoji="1" lang="ja-JP" altLang="en-US" sz="1200">
                <a:solidFill>
                  <a:schemeClr val="accent3">
                    <a:lumMod val="50000"/>
                  </a:schemeClr>
                </a:solidFill>
                <a:latin typeface="Meiryo" panose="020B0604030504040204" pitchFamily="34" charset="-128"/>
                <a:ea typeface="Meiryo" panose="020B0604030504040204" pitchFamily="34" charset="-128"/>
              </a:rPr>
              <a:t>人間が主体で行う仕事を</a:t>
            </a:r>
            <a:endParaRPr kumimoji="1" lang="en-US" altLang="ja-JP" sz="1200" dirty="0">
              <a:solidFill>
                <a:schemeClr val="accent3">
                  <a:lumMod val="50000"/>
                </a:schemeClr>
              </a:solidFill>
              <a:latin typeface="Meiryo" panose="020B0604030504040204" pitchFamily="34" charset="-128"/>
              <a:ea typeface="Meiryo" panose="020B0604030504040204" pitchFamily="34" charset="-128"/>
            </a:endParaRPr>
          </a:p>
          <a:p>
            <a:pPr algn="r"/>
            <a:r>
              <a:rPr kumimoji="1" lang="ja-JP" altLang="en-US" sz="1200">
                <a:solidFill>
                  <a:schemeClr val="accent3">
                    <a:lumMod val="50000"/>
                  </a:schemeClr>
                </a:solidFill>
                <a:latin typeface="Meiryo" panose="020B0604030504040204" pitchFamily="34" charset="-128"/>
                <a:ea typeface="Meiryo" panose="020B0604030504040204" pitchFamily="34" charset="-128"/>
              </a:rPr>
              <a:t>機械が支援する</a:t>
            </a:r>
            <a:endParaRPr lang="en-US" altLang="ja-JP" sz="1200" dirty="0">
              <a:solidFill>
                <a:schemeClr val="accent3">
                  <a:lumMod val="50000"/>
                </a:schemeClr>
              </a:solidFill>
              <a:latin typeface="Meiryo" panose="020B0604030504040204" pitchFamily="34" charset="-128"/>
              <a:ea typeface="Meiryo" panose="020B0604030504040204" pitchFamily="34" charset="-128"/>
            </a:endParaRPr>
          </a:p>
        </p:txBody>
      </p:sp>
      <p:sp>
        <p:nvSpPr>
          <p:cNvPr id="101" name="テキスト ボックス 100">
            <a:extLst>
              <a:ext uri="{FF2B5EF4-FFF2-40B4-BE49-F238E27FC236}">
                <a16:creationId xmlns:a16="http://schemas.microsoft.com/office/drawing/2014/main" id="{E635EA1A-3A40-354A-B0C7-124212C37443}"/>
              </a:ext>
            </a:extLst>
          </p:cNvPr>
          <p:cNvSpPr txBox="1"/>
          <p:nvPr/>
        </p:nvSpPr>
        <p:spPr>
          <a:xfrm>
            <a:off x="728898" y="875732"/>
            <a:ext cx="2492990" cy="276999"/>
          </a:xfrm>
          <a:prstGeom prst="rect">
            <a:avLst/>
          </a:prstGeom>
          <a:noFill/>
        </p:spPr>
        <p:txBody>
          <a:bodyPr wrap="none" rtlCol="0">
            <a:spAutoFit/>
          </a:bodyPr>
          <a:lstStyle/>
          <a:p>
            <a:r>
              <a:rPr kumimoji="1" lang="ja-JP" altLang="en-US" sz="1200" b="1" u="sng">
                <a:solidFill>
                  <a:schemeClr val="accent3">
                    <a:lumMod val="50000"/>
                  </a:schemeClr>
                </a:solidFill>
                <a:latin typeface="Meiryo" panose="020B0604030504040204" pitchFamily="34" charset="-128"/>
                <a:ea typeface="Meiryo" panose="020B0604030504040204" pitchFamily="34" charset="-128"/>
              </a:rPr>
              <a:t>機械が支援</a:t>
            </a:r>
            <a:r>
              <a:rPr lang="ja-JP" altLang="en-US" sz="1200" b="1" u="sng">
                <a:solidFill>
                  <a:schemeClr val="accent3">
                    <a:lumMod val="50000"/>
                  </a:schemeClr>
                </a:solidFill>
                <a:latin typeface="Meiryo" panose="020B0604030504040204" pitchFamily="34" charset="-128"/>
                <a:ea typeface="Meiryo" panose="020B0604030504040204" pitchFamily="34" charset="-128"/>
              </a:rPr>
              <a:t>して人間が仕事</a:t>
            </a:r>
            <a:r>
              <a:rPr kumimoji="1" lang="ja-JP" altLang="en-US" sz="1200" b="1" u="sng">
                <a:solidFill>
                  <a:schemeClr val="accent3">
                    <a:lumMod val="50000"/>
                  </a:schemeClr>
                </a:solidFill>
                <a:latin typeface="Meiryo" panose="020B0604030504040204" pitchFamily="34" charset="-128"/>
                <a:ea typeface="Meiryo" panose="020B0604030504040204" pitchFamily="34" charset="-128"/>
              </a:rPr>
              <a:t>をする</a:t>
            </a:r>
            <a:endParaRPr lang="en-US" altLang="ja-JP" sz="1200" b="1" u="sng" dirty="0">
              <a:solidFill>
                <a:schemeClr val="accent3">
                  <a:lumMod val="50000"/>
                </a:schemeClr>
              </a:solidFill>
              <a:latin typeface="Meiryo" panose="020B0604030504040204" pitchFamily="34" charset="-128"/>
              <a:ea typeface="Meiryo" panose="020B0604030504040204" pitchFamily="34" charset="-128"/>
            </a:endParaRPr>
          </a:p>
        </p:txBody>
      </p:sp>
      <p:sp>
        <p:nvSpPr>
          <p:cNvPr id="112" name="右矢印 111">
            <a:extLst>
              <a:ext uri="{FF2B5EF4-FFF2-40B4-BE49-F238E27FC236}">
                <a16:creationId xmlns:a16="http://schemas.microsoft.com/office/drawing/2014/main" id="{CF7D9053-9165-5244-A53A-B8EBAB75CCDA}"/>
              </a:ext>
            </a:extLst>
          </p:cNvPr>
          <p:cNvSpPr/>
          <p:nvPr/>
        </p:nvSpPr>
        <p:spPr>
          <a:xfrm>
            <a:off x="3863185" y="3141461"/>
            <a:ext cx="1424364" cy="12489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右矢印 112">
            <a:extLst>
              <a:ext uri="{FF2B5EF4-FFF2-40B4-BE49-F238E27FC236}">
                <a16:creationId xmlns:a16="http://schemas.microsoft.com/office/drawing/2014/main" id="{9465F26A-2050-1348-BB4E-2BA0A1E6CCDE}"/>
              </a:ext>
            </a:extLst>
          </p:cNvPr>
          <p:cNvSpPr/>
          <p:nvPr/>
        </p:nvSpPr>
        <p:spPr>
          <a:xfrm flipH="1" flipV="1">
            <a:off x="3859818" y="3253974"/>
            <a:ext cx="1424364" cy="124897"/>
          </a:xfrm>
          <a:prstGeom prst="right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8" name="Picture 4" descr="リストのイラスト">
            <a:extLst>
              <a:ext uri="{FF2B5EF4-FFF2-40B4-BE49-F238E27FC236}">
                <a16:creationId xmlns:a16="http://schemas.microsoft.com/office/drawing/2014/main" id="{9991D81A-4C57-6D46-9B3D-C1EDC8FAF46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824108" y="1141558"/>
            <a:ext cx="281214" cy="2812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リストのイラスト">
            <a:extLst>
              <a:ext uri="{FF2B5EF4-FFF2-40B4-BE49-F238E27FC236}">
                <a16:creationId xmlns:a16="http://schemas.microsoft.com/office/drawing/2014/main" id="{951CCD31-B730-C64A-BDF5-131DDD4CFDD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037266" y="1136453"/>
            <a:ext cx="281214" cy="28121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デスクトップパソコンのイラスト">
            <a:extLst>
              <a:ext uri="{FF2B5EF4-FFF2-40B4-BE49-F238E27FC236}">
                <a16:creationId xmlns:a16="http://schemas.microsoft.com/office/drawing/2014/main" id="{C8B83A4B-2564-FD42-ABA8-B672CD650024}"/>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364634" y="-900627"/>
            <a:ext cx="67234" cy="45719"/>
          </a:xfrm>
          <a:prstGeom prst="rect">
            <a:avLst/>
          </a:prstGeom>
          <a:noFill/>
          <a:extLst>
            <a:ext uri="{909E8E84-426E-40DD-AFC4-6F175D3DCCD1}">
              <a14:hiddenFill xmlns:a14="http://schemas.microsoft.com/office/drawing/2010/main">
                <a:solidFill>
                  <a:srgbClr val="FFFFFF"/>
                </a:solidFill>
              </a14:hiddenFill>
            </a:ext>
          </a:extLst>
        </p:spPr>
      </p:pic>
      <p:sp>
        <p:nvSpPr>
          <p:cNvPr id="115" name="右矢印 114">
            <a:extLst>
              <a:ext uri="{FF2B5EF4-FFF2-40B4-BE49-F238E27FC236}">
                <a16:creationId xmlns:a16="http://schemas.microsoft.com/office/drawing/2014/main" id="{558FD52A-C24A-8741-8612-D14470232323}"/>
              </a:ext>
            </a:extLst>
          </p:cNvPr>
          <p:cNvSpPr/>
          <p:nvPr/>
        </p:nvSpPr>
        <p:spPr>
          <a:xfrm>
            <a:off x="3859818" y="1713774"/>
            <a:ext cx="1424364" cy="12489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右矢印 117">
            <a:extLst>
              <a:ext uri="{FF2B5EF4-FFF2-40B4-BE49-F238E27FC236}">
                <a16:creationId xmlns:a16="http://schemas.microsoft.com/office/drawing/2014/main" id="{8943B855-9675-414D-AF33-443F12D33164}"/>
              </a:ext>
            </a:extLst>
          </p:cNvPr>
          <p:cNvSpPr/>
          <p:nvPr/>
        </p:nvSpPr>
        <p:spPr>
          <a:xfrm flipH="1" flipV="1">
            <a:off x="3856451" y="1826287"/>
            <a:ext cx="1424364" cy="124897"/>
          </a:xfrm>
          <a:prstGeom prst="right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8" name="Picture 4" descr="リストのイラスト">
            <a:extLst>
              <a:ext uri="{FF2B5EF4-FFF2-40B4-BE49-F238E27FC236}">
                <a16:creationId xmlns:a16="http://schemas.microsoft.com/office/drawing/2014/main" id="{3B15CFDB-191D-7B4F-8164-0066D40D6B6E}"/>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443356" y="1694888"/>
            <a:ext cx="281214" cy="281214"/>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グループ化 28">
            <a:extLst>
              <a:ext uri="{FF2B5EF4-FFF2-40B4-BE49-F238E27FC236}">
                <a16:creationId xmlns:a16="http://schemas.microsoft.com/office/drawing/2014/main" id="{4F58EF63-3DA0-CB46-879C-1BD097B74BA4}"/>
              </a:ext>
            </a:extLst>
          </p:cNvPr>
          <p:cNvGrpSpPr/>
          <p:nvPr/>
        </p:nvGrpSpPr>
        <p:grpSpPr>
          <a:xfrm>
            <a:off x="3783378" y="2543503"/>
            <a:ext cx="432044" cy="416221"/>
            <a:chOff x="205171" y="1921261"/>
            <a:chExt cx="1348042" cy="1348042"/>
          </a:xfrm>
        </p:grpSpPr>
        <p:grpSp>
          <p:nvGrpSpPr>
            <p:cNvPr id="23" name="グループ化 22">
              <a:extLst>
                <a:ext uri="{FF2B5EF4-FFF2-40B4-BE49-F238E27FC236}">
                  <a16:creationId xmlns:a16="http://schemas.microsoft.com/office/drawing/2014/main" id="{629560FB-24E1-0C41-844C-8A303036AAEA}"/>
                </a:ext>
              </a:extLst>
            </p:cNvPr>
            <p:cNvGrpSpPr/>
            <p:nvPr/>
          </p:nvGrpSpPr>
          <p:grpSpPr>
            <a:xfrm>
              <a:off x="539573" y="2149572"/>
              <a:ext cx="713524" cy="897992"/>
              <a:chOff x="539573" y="2149572"/>
              <a:chExt cx="713524" cy="897992"/>
            </a:xfrm>
          </p:grpSpPr>
          <p:sp>
            <p:nvSpPr>
              <p:cNvPr id="18" name="正方形/長方形 17">
                <a:extLst>
                  <a:ext uri="{FF2B5EF4-FFF2-40B4-BE49-F238E27FC236}">
                    <a16:creationId xmlns:a16="http://schemas.microsoft.com/office/drawing/2014/main" id="{D36963CA-F36C-C941-B9BF-3BE12688D265}"/>
                  </a:ext>
                </a:extLst>
              </p:cNvPr>
              <p:cNvSpPr/>
              <p:nvPr/>
            </p:nvSpPr>
            <p:spPr>
              <a:xfrm>
                <a:off x="539573" y="2149572"/>
                <a:ext cx="694072" cy="660247"/>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a:extLst>
                  <a:ext uri="{FF2B5EF4-FFF2-40B4-BE49-F238E27FC236}">
                    <a16:creationId xmlns:a16="http://schemas.microsoft.com/office/drawing/2014/main" id="{6DADD1BC-80F9-814D-90AF-4F371C0058D1}"/>
                  </a:ext>
                </a:extLst>
              </p:cNvPr>
              <p:cNvSpPr/>
              <p:nvPr/>
            </p:nvSpPr>
            <p:spPr>
              <a:xfrm>
                <a:off x="539573" y="2736168"/>
                <a:ext cx="446209" cy="311395"/>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直角三角形 19">
                <a:extLst>
                  <a:ext uri="{FF2B5EF4-FFF2-40B4-BE49-F238E27FC236}">
                    <a16:creationId xmlns:a16="http://schemas.microsoft.com/office/drawing/2014/main" id="{07A3DC95-8967-2649-A1E0-469C65C6C5C9}"/>
                  </a:ext>
                </a:extLst>
              </p:cNvPr>
              <p:cNvSpPr/>
              <p:nvPr/>
            </p:nvSpPr>
            <p:spPr>
              <a:xfrm rot="5400000">
                <a:off x="1000568" y="2795034"/>
                <a:ext cx="237742" cy="267317"/>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7" name="図 16" descr="テキスト, アイコン&#10;&#10;自動的に生成された説明">
              <a:extLst>
                <a:ext uri="{FF2B5EF4-FFF2-40B4-BE49-F238E27FC236}">
                  <a16:creationId xmlns:a16="http://schemas.microsoft.com/office/drawing/2014/main" id="{BBE8EA2B-58C5-154A-AE46-E4B4C2C4959A}"/>
                </a:ext>
              </a:extLst>
            </p:cNvPr>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05171" y="1921261"/>
              <a:ext cx="1348042" cy="1348042"/>
            </a:xfrm>
            <a:prstGeom prst="rect">
              <a:avLst/>
            </a:prstGeom>
          </p:spPr>
        </p:pic>
      </p:grpSp>
      <p:grpSp>
        <p:nvGrpSpPr>
          <p:cNvPr id="122" name="グループ化 121">
            <a:extLst>
              <a:ext uri="{FF2B5EF4-FFF2-40B4-BE49-F238E27FC236}">
                <a16:creationId xmlns:a16="http://schemas.microsoft.com/office/drawing/2014/main" id="{7FF73E10-A90C-E843-94C8-4E51C8BB4B7E}"/>
              </a:ext>
            </a:extLst>
          </p:cNvPr>
          <p:cNvGrpSpPr/>
          <p:nvPr/>
        </p:nvGrpSpPr>
        <p:grpSpPr>
          <a:xfrm>
            <a:off x="5108314" y="2549082"/>
            <a:ext cx="432044" cy="416221"/>
            <a:chOff x="205171" y="1921261"/>
            <a:chExt cx="1348042" cy="1348042"/>
          </a:xfrm>
        </p:grpSpPr>
        <p:grpSp>
          <p:nvGrpSpPr>
            <p:cNvPr id="123" name="グループ化 122">
              <a:extLst>
                <a:ext uri="{FF2B5EF4-FFF2-40B4-BE49-F238E27FC236}">
                  <a16:creationId xmlns:a16="http://schemas.microsoft.com/office/drawing/2014/main" id="{56DB4FAB-4559-E64C-9F67-E092E9FBBBF6}"/>
                </a:ext>
              </a:extLst>
            </p:cNvPr>
            <p:cNvGrpSpPr/>
            <p:nvPr/>
          </p:nvGrpSpPr>
          <p:grpSpPr>
            <a:xfrm>
              <a:off x="539573" y="2149572"/>
              <a:ext cx="713524" cy="897992"/>
              <a:chOff x="539573" y="2149572"/>
              <a:chExt cx="713524" cy="897992"/>
            </a:xfrm>
          </p:grpSpPr>
          <p:sp>
            <p:nvSpPr>
              <p:cNvPr id="129" name="正方形/長方形 128">
                <a:extLst>
                  <a:ext uri="{FF2B5EF4-FFF2-40B4-BE49-F238E27FC236}">
                    <a16:creationId xmlns:a16="http://schemas.microsoft.com/office/drawing/2014/main" id="{E02F46B0-E119-9F4D-880E-7F6C1AD5A2C8}"/>
                  </a:ext>
                </a:extLst>
              </p:cNvPr>
              <p:cNvSpPr/>
              <p:nvPr/>
            </p:nvSpPr>
            <p:spPr>
              <a:xfrm>
                <a:off x="539573" y="2149572"/>
                <a:ext cx="694072" cy="660247"/>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a:extLst>
                  <a:ext uri="{FF2B5EF4-FFF2-40B4-BE49-F238E27FC236}">
                    <a16:creationId xmlns:a16="http://schemas.microsoft.com/office/drawing/2014/main" id="{73BE9FB0-CAA1-BF46-98D2-E63E9BEA22D1}"/>
                  </a:ext>
                </a:extLst>
              </p:cNvPr>
              <p:cNvSpPr/>
              <p:nvPr/>
            </p:nvSpPr>
            <p:spPr>
              <a:xfrm>
                <a:off x="539573" y="2736168"/>
                <a:ext cx="446209" cy="311395"/>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直角三角形 130">
                <a:extLst>
                  <a:ext uri="{FF2B5EF4-FFF2-40B4-BE49-F238E27FC236}">
                    <a16:creationId xmlns:a16="http://schemas.microsoft.com/office/drawing/2014/main" id="{AFA451FE-DDFB-BD43-BDED-87ED2A2F63F8}"/>
                  </a:ext>
                </a:extLst>
              </p:cNvPr>
              <p:cNvSpPr/>
              <p:nvPr/>
            </p:nvSpPr>
            <p:spPr>
              <a:xfrm rot="5400000">
                <a:off x="1000568" y="2795034"/>
                <a:ext cx="237742" cy="267317"/>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28" name="図 127" descr="テキスト, アイコン&#10;&#10;自動的に生成された説明">
              <a:extLst>
                <a:ext uri="{FF2B5EF4-FFF2-40B4-BE49-F238E27FC236}">
                  <a16:creationId xmlns:a16="http://schemas.microsoft.com/office/drawing/2014/main" id="{A79ECEF1-FB6F-4E46-9E4B-B96C1CD901AA}"/>
                </a:ext>
              </a:extLst>
            </p:cNvPr>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05171" y="1921261"/>
              <a:ext cx="1348042" cy="1348042"/>
            </a:xfrm>
            <a:prstGeom prst="rect">
              <a:avLst/>
            </a:prstGeom>
          </p:spPr>
        </p:pic>
      </p:grpSp>
      <p:grpSp>
        <p:nvGrpSpPr>
          <p:cNvPr id="132" name="グループ化 131">
            <a:extLst>
              <a:ext uri="{FF2B5EF4-FFF2-40B4-BE49-F238E27FC236}">
                <a16:creationId xmlns:a16="http://schemas.microsoft.com/office/drawing/2014/main" id="{F7B9C737-8E70-834F-852D-E09B6591B877}"/>
              </a:ext>
            </a:extLst>
          </p:cNvPr>
          <p:cNvGrpSpPr/>
          <p:nvPr/>
        </p:nvGrpSpPr>
        <p:grpSpPr>
          <a:xfrm>
            <a:off x="4355978" y="3049043"/>
            <a:ext cx="432044" cy="416221"/>
            <a:chOff x="205171" y="1921261"/>
            <a:chExt cx="1348042" cy="1348042"/>
          </a:xfrm>
        </p:grpSpPr>
        <p:grpSp>
          <p:nvGrpSpPr>
            <p:cNvPr id="133" name="グループ化 132">
              <a:extLst>
                <a:ext uri="{FF2B5EF4-FFF2-40B4-BE49-F238E27FC236}">
                  <a16:creationId xmlns:a16="http://schemas.microsoft.com/office/drawing/2014/main" id="{19224296-5563-C243-86F5-8DDE7BBC0E6F}"/>
                </a:ext>
              </a:extLst>
            </p:cNvPr>
            <p:cNvGrpSpPr/>
            <p:nvPr/>
          </p:nvGrpSpPr>
          <p:grpSpPr>
            <a:xfrm>
              <a:off x="539573" y="2149572"/>
              <a:ext cx="713524" cy="897992"/>
              <a:chOff x="539573" y="2149572"/>
              <a:chExt cx="713524" cy="897992"/>
            </a:xfrm>
          </p:grpSpPr>
          <p:sp>
            <p:nvSpPr>
              <p:cNvPr id="135" name="正方形/長方形 134">
                <a:extLst>
                  <a:ext uri="{FF2B5EF4-FFF2-40B4-BE49-F238E27FC236}">
                    <a16:creationId xmlns:a16="http://schemas.microsoft.com/office/drawing/2014/main" id="{32D2E6AA-52BE-0E47-832F-6DBEAC79D9BE}"/>
                  </a:ext>
                </a:extLst>
              </p:cNvPr>
              <p:cNvSpPr/>
              <p:nvPr/>
            </p:nvSpPr>
            <p:spPr>
              <a:xfrm>
                <a:off x="539573" y="2149572"/>
                <a:ext cx="694072" cy="660247"/>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正方形/長方形 135">
                <a:extLst>
                  <a:ext uri="{FF2B5EF4-FFF2-40B4-BE49-F238E27FC236}">
                    <a16:creationId xmlns:a16="http://schemas.microsoft.com/office/drawing/2014/main" id="{3C8E4C60-4875-5946-AD1D-D17B984E8D09}"/>
                  </a:ext>
                </a:extLst>
              </p:cNvPr>
              <p:cNvSpPr/>
              <p:nvPr/>
            </p:nvSpPr>
            <p:spPr>
              <a:xfrm>
                <a:off x="539573" y="2736168"/>
                <a:ext cx="446209" cy="311395"/>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直角三角形 136">
                <a:extLst>
                  <a:ext uri="{FF2B5EF4-FFF2-40B4-BE49-F238E27FC236}">
                    <a16:creationId xmlns:a16="http://schemas.microsoft.com/office/drawing/2014/main" id="{DF117B8A-5782-7E48-8F03-E4AD247DC0DB}"/>
                  </a:ext>
                </a:extLst>
              </p:cNvPr>
              <p:cNvSpPr/>
              <p:nvPr/>
            </p:nvSpPr>
            <p:spPr>
              <a:xfrm rot="5400000">
                <a:off x="1000568" y="2795034"/>
                <a:ext cx="237742" cy="267317"/>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34" name="図 133" descr="テキスト, アイコン&#10;&#10;自動的に生成された説明">
              <a:extLst>
                <a:ext uri="{FF2B5EF4-FFF2-40B4-BE49-F238E27FC236}">
                  <a16:creationId xmlns:a16="http://schemas.microsoft.com/office/drawing/2014/main" id="{DF12DAC6-74AB-E649-8374-86C0209B815A}"/>
                </a:ext>
              </a:extLst>
            </p:cNvPr>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05171" y="1921261"/>
              <a:ext cx="1348042" cy="1348042"/>
            </a:xfrm>
            <a:prstGeom prst="rect">
              <a:avLst/>
            </a:prstGeom>
          </p:spPr>
        </p:pic>
      </p:grpSp>
      <p:sp>
        <p:nvSpPr>
          <p:cNvPr id="138" name="右矢印 137">
            <a:extLst>
              <a:ext uri="{FF2B5EF4-FFF2-40B4-BE49-F238E27FC236}">
                <a16:creationId xmlns:a16="http://schemas.microsoft.com/office/drawing/2014/main" id="{9CD558A5-0318-F94B-BC74-00BF5F388D3C}"/>
              </a:ext>
            </a:extLst>
          </p:cNvPr>
          <p:cNvSpPr/>
          <p:nvPr/>
        </p:nvSpPr>
        <p:spPr>
          <a:xfrm>
            <a:off x="3863185" y="4530618"/>
            <a:ext cx="1424364" cy="12489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右矢印 138">
            <a:extLst>
              <a:ext uri="{FF2B5EF4-FFF2-40B4-BE49-F238E27FC236}">
                <a16:creationId xmlns:a16="http://schemas.microsoft.com/office/drawing/2014/main" id="{4DA7772E-7F5B-0049-92F7-BD1257E0DD3D}"/>
              </a:ext>
            </a:extLst>
          </p:cNvPr>
          <p:cNvSpPr/>
          <p:nvPr/>
        </p:nvSpPr>
        <p:spPr>
          <a:xfrm flipH="1" flipV="1">
            <a:off x="3856451" y="4642767"/>
            <a:ext cx="1424364" cy="124897"/>
          </a:xfrm>
          <a:prstGeom prst="right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40" name="グループ化 139">
            <a:extLst>
              <a:ext uri="{FF2B5EF4-FFF2-40B4-BE49-F238E27FC236}">
                <a16:creationId xmlns:a16="http://schemas.microsoft.com/office/drawing/2014/main" id="{18B31490-ED3A-C744-BB76-1EB5F3242DA1}"/>
              </a:ext>
            </a:extLst>
          </p:cNvPr>
          <p:cNvGrpSpPr/>
          <p:nvPr/>
        </p:nvGrpSpPr>
        <p:grpSpPr>
          <a:xfrm>
            <a:off x="4357777" y="4444253"/>
            <a:ext cx="432044" cy="416221"/>
            <a:chOff x="205171" y="1921261"/>
            <a:chExt cx="1348042" cy="1348042"/>
          </a:xfrm>
        </p:grpSpPr>
        <p:grpSp>
          <p:nvGrpSpPr>
            <p:cNvPr id="141" name="グループ化 140">
              <a:extLst>
                <a:ext uri="{FF2B5EF4-FFF2-40B4-BE49-F238E27FC236}">
                  <a16:creationId xmlns:a16="http://schemas.microsoft.com/office/drawing/2014/main" id="{DBE0B46C-62EF-6341-B28E-9FD61A4462D4}"/>
                </a:ext>
              </a:extLst>
            </p:cNvPr>
            <p:cNvGrpSpPr/>
            <p:nvPr/>
          </p:nvGrpSpPr>
          <p:grpSpPr>
            <a:xfrm>
              <a:off x="539573" y="2149572"/>
              <a:ext cx="713524" cy="897992"/>
              <a:chOff x="539573" y="2149572"/>
              <a:chExt cx="713524" cy="897992"/>
            </a:xfrm>
          </p:grpSpPr>
          <p:sp>
            <p:nvSpPr>
              <p:cNvPr id="143" name="正方形/長方形 142">
                <a:extLst>
                  <a:ext uri="{FF2B5EF4-FFF2-40B4-BE49-F238E27FC236}">
                    <a16:creationId xmlns:a16="http://schemas.microsoft.com/office/drawing/2014/main" id="{3C16F2F5-A4B2-3F48-A2F6-DF9C41F0E98C}"/>
                  </a:ext>
                </a:extLst>
              </p:cNvPr>
              <p:cNvSpPr/>
              <p:nvPr/>
            </p:nvSpPr>
            <p:spPr>
              <a:xfrm>
                <a:off x="539573" y="2149572"/>
                <a:ext cx="694072" cy="660247"/>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正方形/長方形 143">
                <a:extLst>
                  <a:ext uri="{FF2B5EF4-FFF2-40B4-BE49-F238E27FC236}">
                    <a16:creationId xmlns:a16="http://schemas.microsoft.com/office/drawing/2014/main" id="{B16FCBFE-D10F-C647-BD7D-4C90B4B9ED2B}"/>
                  </a:ext>
                </a:extLst>
              </p:cNvPr>
              <p:cNvSpPr/>
              <p:nvPr/>
            </p:nvSpPr>
            <p:spPr>
              <a:xfrm>
                <a:off x="539573" y="2736168"/>
                <a:ext cx="446209" cy="311395"/>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直角三角形 144">
                <a:extLst>
                  <a:ext uri="{FF2B5EF4-FFF2-40B4-BE49-F238E27FC236}">
                    <a16:creationId xmlns:a16="http://schemas.microsoft.com/office/drawing/2014/main" id="{957A4333-E274-7744-BF87-31B7665386AF}"/>
                  </a:ext>
                </a:extLst>
              </p:cNvPr>
              <p:cNvSpPr/>
              <p:nvPr/>
            </p:nvSpPr>
            <p:spPr>
              <a:xfrm rot="5400000">
                <a:off x="1000568" y="2795034"/>
                <a:ext cx="237742" cy="267317"/>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42" name="図 141" descr="テキスト, アイコン&#10;&#10;自動的に生成された説明">
              <a:extLst>
                <a:ext uri="{FF2B5EF4-FFF2-40B4-BE49-F238E27FC236}">
                  <a16:creationId xmlns:a16="http://schemas.microsoft.com/office/drawing/2014/main" id="{4E9A7DBA-F66A-3A4F-B4A4-C2239D89F0C0}"/>
                </a:ext>
              </a:extLst>
            </p:cNvPr>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05171" y="1921261"/>
              <a:ext cx="1348042" cy="1348042"/>
            </a:xfrm>
            <a:prstGeom prst="rect">
              <a:avLst/>
            </a:prstGeom>
          </p:spPr>
        </p:pic>
      </p:grpSp>
      <p:grpSp>
        <p:nvGrpSpPr>
          <p:cNvPr id="146" name="グループ化 145">
            <a:extLst>
              <a:ext uri="{FF2B5EF4-FFF2-40B4-BE49-F238E27FC236}">
                <a16:creationId xmlns:a16="http://schemas.microsoft.com/office/drawing/2014/main" id="{F4D9B2D8-4D7A-F44B-926A-104A593414A9}"/>
              </a:ext>
            </a:extLst>
          </p:cNvPr>
          <p:cNvGrpSpPr/>
          <p:nvPr/>
        </p:nvGrpSpPr>
        <p:grpSpPr>
          <a:xfrm>
            <a:off x="3764666" y="3993923"/>
            <a:ext cx="432044" cy="416221"/>
            <a:chOff x="205171" y="1921261"/>
            <a:chExt cx="1348042" cy="1348042"/>
          </a:xfrm>
        </p:grpSpPr>
        <p:grpSp>
          <p:nvGrpSpPr>
            <p:cNvPr id="147" name="グループ化 146">
              <a:extLst>
                <a:ext uri="{FF2B5EF4-FFF2-40B4-BE49-F238E27FC236}">
                  <a16:creationId xmlns:a16="http://schemas.microsoft.com/office/drawing/2014/main" id="{66BE63AB-7545-574D-9A2C-2094322B5E12}"/>
                </a:ext>
              </a:extLst>
            </p:cNvPr>
            <p:cNvGrpSpPr/>
            <p:nvPr/>
          </p:nvGrpSpPr>
          <p:grpSpPr>
            <a:xfrm>
              <a:off x="539573" y="2149572"/>
              <a:ext cx="713524" cy="897992"/>
              <a:chOff x="539573" y="2149572"/>
              <a:chExt cx="713524" cy="897992"/>
            </a:xfrm>
          </p:grpSpPr>
          <p:sp>
            <p:nvSpPr>
              <p:cNvPr id="149" name="正方形/長方形 148">
                <a:extLst>
                  <a:ext uri="{FF2B5EF4-FFF2-40B4-BE49-F238E27FC236}">
                    <a16:creationId xmlns:a16="http://schemas.microsoft.com/office/drawing/2014/main" id="{C528B051-E2CF-EF4E-9C33-83FA3FFE6EF7}"/>
                  </a:ext>
                </a:extLst>
              </p:cNvPr>
              <p:cNvSpPr/>
              <p:nvPr/>
            </p:nvSpPr>
            <p:spPr>
              <a:xfrm>
                <a:off x="539573" y="2149572"/>
                <a:ext cx="694072" cy="660247"/>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正方形/長方形 149">
                <a:extLst>
                  <a:ext uri="{FF2B5EF4-FFF2-40B4-BE49-F238E27FC236}">
                    <a16:creationId xmlns:a16="http://schemas.microsoft.com/office/drawing/2014/main" id="{5736608C-0EF1-0846-AD7F-E1502EFD4AEA}"/>
                  </a:ext>
                </a:extLst>
              </p:cNvPr>
              <p:cNvSpPr/>
              <p:nvPr/>
            </p:nvSpPr>
            <p:spPr>
              <a:xfrm>
                <a:off x="539573" y="2736168"/>
                <a:ext cx="446209" cy="311395"/>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直角三角形 150">
                <a:extLst>
                  <a:ext uri="{FF2B5EF4-FFF2-40B4-BE49-F238E27FC236}">
                    <a16:creationId xmlns:a16="http://schemas.microsoft.com/office/drawing/2014/main" id="{EF852E86-F7C3-3143-B438-15568154BA06}"/>
                  </a:ext>
                </a:extLst>
              </p:cNvPr>
              <p:cNvSpPr/>
              <p:nvPr/>
            </p:nvSpPr>
            <p:spPr>
              <a:xfrm rot="5400000">
                <a:off x="1000568" y="2795034"/>
                <a:ext cx="237742" cy="267317"/>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48" name="図 147" descr="テキスト, アイコン&#10;&#10;自動的に生成された説明">
              <a:extLst>
                <a:ext uri="{FF2B5EF4-FFF2-40B4-BE49-F238E27FC236}">
                  <a16:creationId xmlns:a16="http://schemas.microsoft.com/office/drawing/2014/main" id="{534873CC-29CB-7C4B-8A5B-1F6B858252A0}"/>
                </a:ext>
              </a:extLst>
            </p:cNvPr>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05171" y="1921261"/>
              <a:ext cx="1348042" cy="1348042"/>
            </a:xfrm>
            <a:prstGeom prst="rect">
              <a:avLst/>
            </a:prstGeom>
          </p:spPr>
        </p:pic>
      </p:grpSp>
      <p:grpSp>
        <p:nvGrpSpPr>
          <p:cNvPr id="152" name="グループ化 151">
            <a:extLst>
              <a:ext uri="{FF2B5EF4-FFF2-40B4-BE49-F238E27FC236}">
                <a16:creationId xmlns:a16="http://schemas.microsoft.com/office/drawing/2014/main" id="{EF0E04EE-71EA-2146-BC02-CCE8882D3942}"/>
              </a:ext>
            </a:extLst>
          </p:cNvPr>
          <p:cNvGrpSpPr/>
          <p:nvPr/>
        </p:nvGrpSpPr>
        <p:grpSpPr>
          <a:xfrm>
            <a:off x="5115779" y="3988917"/>
            <a:ext cx="432044" cy="416221"/>
            <a:chOff x="205171" y="1921261"/>
            <a:chExt cx="1348042" cy="1348042"/>
          </a:xfrm>
        </p:grpSpPr>
        <p:grpSp>
          <p:nvGrpSpPr>
            <p:cNvPr id="153" name="グループ化 152">
              <a:extLst>
                <a:ext uri="{FF2B5EF4-FFF2-40B4-BE49-F238E27FC236}">
                  <a16:creationId xmlns:a16="http://schemas.microsoft.com/office/drawing/2014/main" id="{6BC5E299-3364-814C-BBA0-9633CEB3C37F}"/>
                </a:ext>
              </a:extLst>
            </p:cNvPr>
            <p:cNvGrpSpPr/>
            <p:nvPr/>
          </p:nvGrpSpPr>
          <p:grpSpPr>
            <a:xfrm>
              <a:off x="539573" y="2149572"/>
              <a:ext cx="713524" cy="897992"/>
              <a:chOff x="539573" y="2149572"/>
              <a:chExt cx="713524" cy="897992"/>
            </a:xfrm>
          </p:grpSpPr>
          <p:sp>
            <p:nvSpPr>
              <p:cNvPr id="155" name="正方形/長方形 154">
                <a:extLst>
                  <a:ext uri="{FF2B5EF4-FFF2-40B4-BE49-F238E27FC236}">
                    <a16:creationId xmlns:a16="http://schemas.microsoft.com/office/drawing/2014/main" id="{63D5431E-D837-D848-9CD1-DD3BA0F98F21}"/>
                  </a:ext>
                </a:extLst>
              </p:cNvPr>
              <p:cNvSpPr/>
              <p:nvPr/>
            </p:nvSpPr>
            <p:spPr>
              <a:xfrm>
                <a:off x="539573" y="2149572"/>
                <a:ext cx="694072" cy="660247"/>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正方形/長方形 155">
                <a:extLst>
                  <a:ext uri="{FF2B5EF4-FFF2-40B4-BE49-F238E27FC236}">
                    <a16:creationId xmlns:a16="http://schemas.microsoft.com/office/drawing/2014/main" id="{B980D936-ECA6-E64C-A45B-0DBB844BD0AA}"/>
                  </a:ext>
                </a:extLst>
              </p:cNvPr>
              <p:cNvSpPr/>
              <p:nvPr/>
            </p:nvSpPr>
            <p:spPr>
              <a:xfrm>
                <a:off x="539573" y="2736168"/>
                <a:ext cx="446209" cy="311395"/>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直角三角形 156">
                <a:extLst>
                  <a:ext uri="{FF2B5EF4-FFF2-40B4-BE49-F238E27FC236}">
                    <a16:creationId xmlns:a16="http://schemas.microsoft.com/office/drawing/2014/main" id="{CC26A77C-A53F-7840-BCFA-B2869BC84A50}"/>
                  </a:ext>
                </a:extLst>
              </p:cNvPr>
              <p:cNvSpPr/>
              <p:nvPr/>
            </p:nvSpPr>
            <p:spPr>
              <a:xfrm rot="5400000">
                <a:off x="1000568" y="2795034"/>
                <a:ext cx="237742" cy="267317"/>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54" name="図 153" descr="テキスト, アイコン&#10;&#10;自動的に生成された説明">
              <a:extLst>
                <a:ext uri="{FF2B5EF4-FFF2-40B4-BE49-F238E27FC236}">
                  <a16:creationId xmlns:a16="http://schemas.microsoft.com/office/drawing/2014/main" id="{2919F1FC-16CD-C640-AA39-35029F89358F}"/>
                </a:ext>
              </a:extLst>
            </p:cNvPr>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05171" y="1921261"/>
              <a:ext cx="1348042" cy="1348042"/>
            </a:xfrm>
            <a:prstGeom prst="rect">
              <a:avLst/>
            </a:prstGeom>
          </p:spPr>
        </p:pic>
      </p:grpSp>
      <p:grpSp>
        <p:nvGrpSpPr>
          <p:cNvPr id="78" name="グループ化 77">
            <a:extLst>
              <a:ext uri="{FF2B5EF4-FFF2-40B4-BE49-F238E27FC236}">
                <a16:creationId xmlns:a16="http://schemas.microsoft.com/office/drawing/2014/main" id="{49FE8243-4456-5E45-9275-7FCE274E3340}"/>
              </a:ext>
            </a:extLst>
          </p:cNvPr>
          <p:cNvGrpSpPr/>
          <p:nvPr/>
        </p:nvGrpSpPr>
        <p:grpSpPr>
          <a:xfrm>
            <a:off x="657564" y="5128741"/>
            <a:ext cx="7844179" cy="1430201"/>
            <a:chOff x="657564" y="5128741"/>
            <a:chExt cx="7844179" cy="1430201"/>
          </a:xfrm>
        </p:grpSpPr>
        <p:sp>
          <p:nvSpPr>
            <p:cNvPr id="96" name="正方形/長方形 95">
              <a:extLst>
                <a:ext uri="{FF2B5EF4-FFF2-40B4-BE49-F238E27FC236}">
                  <a16:creationId xmlns:a16="http://schemas.microsoft.com/office/drawing/2014/main" id="{BA5C84B5-32B2-B249-A103-40C13337517D}"/>
                </a:ext>
              </a:extLst>
            </p:cNvPr>
            <p:cNvSpPr/>
            <p:nvPr/>
          </p:nvSpPr>
          <p:spPr>
            <a:xfrm>
              <a:off x="657564" y="5128741"/>
              <a:ext cx="7844179" cy="1430201"/>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円/楕円 107">
              <a:extLst>
                <a:ext uri="{FF2B5EF4-FFF2-40B4-BE49-F238E27FC236}">
                  <a16:creationId xmlns:a16="http://schemas.microsoft.com/office/drawing/2014/main" id="{8FF30C89-1DA6-7E4F-BA49-E6EDD82D908A}"/>
                </a:ext>
              </a:extLst>
            </p:cNvPr>
            <p:cNvSpPr/>
            <p:nvPr/>
          </p:nvSpPr>
          <p:spPr>
            <a:xfrm>
              <a:off x="2950125" y="5841347"/>
              <a:ext cx="879256" cy="589612"/>
            </a:xfrm>
            <a:prstGeom prst="ellipse">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a:extLst>
                <a:ext uri="{FF2B5EF4-FFF2-40B4-BE49-F238E27FC236}">
                  <a16:creationId xmlns:a16="http://schemas.microsoft.com/office/drawing/2014/main" id="{C5505C17-1568-1648-8611-5ADA2F2FC3BB}"/>
                </a:ext>
              </a:extLst>
            </p:cNvPr>
            <p:cNvSpPr/>
            <p:nvPr/>
          </p:nvSpPr>
          <p:spPr>
            <a:xfrm>
              <a:off x="5378210" y="5841347"/>
              <a:ext cx="879256" cy="589612"/>
            </a:xfrm>
            <a:prstGeom prst="ellipse">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a:extLst>
                <a:ext uri="{FF2B5EF4-FFF2-40B4-BE49-F238E27FC236}">
                  <a16:creationId xmlns:a16="http://schemas.microsoft.com/office/drawing/2014/main" id="{90CEF0CC-3F29-E645-ABBC-51A9DCEDD3A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5053348" y="5271298"/>
              <a:ext cx="276382" cy="349850"/>
            </a:xfrm>
            <a:prstGeom prst="rect">
              <a:avLst/>
            </a:prstGeom>
            <a:effectLst>
              <a:outerShdw blurRad="50800" dist="38100" dir="2700000" algn="tl" rotWithShape="0">
                <a:prstClr val="black">
                  <a:alpha val="40000"/>
                </a:prstClr>
              </a:outerShdw>
            </a:effectLst>
          </p:spPr>
        </p:pic>
        <p:pic>
          <p:nvPicPr>
            <p:cNvPr id="33" name="Picture 12" descr="自動生産ラインのイラスト">
              <a:extLst>
                <a:ext uri="{FF2B5EF4-FFF2-40B4-BE49-F238E27FC236}">
                  <a16:creationId xmlns:a16="http://schemas.microsoft.com/office/drawing/2014/main" id="{E41B45E6-B54E-3242-A8C0-CC8A26FB97D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85524" y="5949739"/>
              <a:ext cx="595086" cy="4653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12" descr="自動生産ラインのイラスト">
              <a:extLst>
                <a:ext uri="{FF2B5EF4-FFF2-40B4-BE49-F238E27FC236}">
                  <a16:creationId xmlns:a16="http://schemas.microsoft.com/office/drawing/2014/main" id="{2ADD5EA4-D61D-144D-B229-E8531ADD611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26856" y="5933568"/>
              <a:ext cx="595086" cy="4653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2" descr="サーバーのイラスト（1台）">
              <a:extLst>
                <a:ext uri="{FF2B5EF4-FFF2-40B4-BE49-F238E27FC236}">
                  <a16:creationId xmlns:a16="http://schemas.microsoft.com/office/drawing/2014/main" id="{9B1325D9-5FAE-A348-A937-68949BBEBA8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32009" y="5253599"/>
              <a:ext cx="428042" cy="5065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98" name="直線矢印コネクタ 97">
              <a:extLst>
                <a:ext uri="{FF2B5EF4-FFF2-40B4-BE49-F238E27FC236}">
                  <a16:creationId xmlns:a16="http://schemas.microsoft.com/office/drawing/2014/main" id="{8AF5B617-6A43-6247-8F15-F7533274803A}"/>
                </a:ext>
              </a:extLst>
            </p:cNvPr>
            <p:cNvCxnSpPr>
              <a:cxnSpLocks/>
              <a:stCxn id="34" idx="0"/>
              <a:endCxn id="36" idx="3"/>
            </p:cNvCxnSpPr>
            <p:nvPr/>
          </p:nvCxnSpPr>
          <p:spPr>
            <a:xfrm flipH="1" flipV="1">
              <a:off x="4860051" y="5506879"/>
              <a:ext cx="964348" cy="426689"/>
            </a:xfrm>
            <a:prstGeom prst="straightConnector1">
              <a:avLst/>
            </a:prstGeom>
            <a:ln>
              <a:solidFill>
                <a:schemeClr val="accent2">
                  <a:lumMod val="75000"/>
                </a:schemeClr>
              </a:solidFill>
              <a:prstDash val="sysDot"/>
              <a:headEnd type="triangle"/>
              <a:tailEnd type="triangle"/>
            </a:ln>
          </p:spPr>
          <p:style>
            <a:lnRef idx="2">
              <a:schemeClr val="accent6"/>
            </a:lnRef>
            <a:fillRef idx="0">
              <a:schemeClr val="accent6"/>
            </a:fillRef>
            <a:effectRef idx="1">
              <a:schemeClr val="accent6"/>
            </a:effectRef>
            <a:fontRef idx="minor">
              <a:schemeClr val="tx1"/>
            </a:fontRef>
          </p:style>
        </p:cxnSp>
        <p:sp>
          <p:nvSpPr>
            <p:cNvPr id="111" name="テキスト ボックス 110">
              <a:extLst>
                <a:ext uri="{FF2B5EF4-FFF2-40B4-BE49-F238E27FC236}">
                  <a16:creationId xmlns:a16="http://schemas.microsoft.com/office/drawing/2014/main" id="{1B8B5D9B-145B-C044-8C64-31F9991ED50D}"/>
                </a:ext>
              </a:extLst>
            </p:cNvPr>
            <p:cNvSpPr txBox="1"/>
            <p:nvPr/>
          </p:nvSpPr>
          <p:spPr>
            <a:xfrm>
              <a:off x="5254830" y="5357391"/>
              <a:ext cx="1467068" cy="246221"/>
            </a:xfrm>
            <a:prstGeom prst="rect">
              <a:avLst/>
            </a:prstGeom>
            <a:noFill/>
          </p:spPr>
          <p:txBody>
            <a:bodyPr wrap="none" rtlCol="0">
              <a:spAutoFit/>
            </a:bodyPr>
            <a:lstStyle/>
            <a:p>
              <a:r>
                <a:rPr lang="ja-JP" altLang="en-US" sz="1000">
                  <a:solidFill>
                    <a:schemeClr val="accent6">
                      <a:lumMod val="75000"/>
                    </a:schemeClr>
                  </a:solidFill>
                  <a:latin typeface="Meiryo" panose="020B0604030504040204" pitchFamily="34" charset="-128"/>
                  <a:ea typeface="Meiryo" panose="020B0604030504040204" pitchFamily="34" charset="-128"/>
                </a:rPr>
                <a:t>調整や連携：機械同士</a:t>
              </a:r>
              <a:endParaRPr kumimoji="1" lang="ja-JP" altLang="en-US" sz="1000">
                <a:solidFill>
                  <a:schemeClr val="accent6">
                    <a:lumMod val="75000"/>
                  </a:schemeClr>
                </a:solidFill>
                <a:latin typeface="Meiryo" panose="020B0604030504040204" pitchFamily="34" charset="-128"/>
                <a:ea typeface="Meiryo" panose="020B0604030504040204" pitchFamily="34" charset="-128"/>
              </a:endParaRPr>
            </a:p>
          </p:txBody>
        </p:sp>
        <p:sp>
          <p:nvSpPr>
            <p:cNvPr id="94" name="左右矢印 93">
              <a:extLst>
                <a:ext uri="{FF2B5EF4-FFF2-40B4-BE49-F238E27FC236}">
                  <a16:creationId xmlns:a16="http://schemas.microsoft.com/office/drawing/2014/main" id="{A99EAFE8-A8AC-BD46-ABDD-219683FC7FC8}"/>
                </a:ext>
              </a:extLst>
            </p:cNvPr>
            <p:cNvSpPr/>
            <p:nvPr/>
          </p:nvSpPr>
          <p:spPr>
            <a:xfrm>
              <a:off x="4777045" y="5325276"/>
              <a:ext cx="307234" cy="144764"/>
            </a:xfrm>
            <a:prstGeom prst="leftRight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テキスト ボックス 116">
              <a:extLst>
                <a:ext uri="{FF2B5EF4-FFF2-40B4-BE49-F238E27FC236}">
                  <a16:creationId xmlns:a16="http://schemas.microsoft.com/office/drawing/2014/main" id="{15C8F381-C171-CD4C-8835-3643DEA97A53}"/>
                </a:ext>
              </a:extLst>
            </p:cNvPr>
            <p:cNvSpPr txBox="1"/>
            <p:nvPr/>
          </p:nvSpPr>
          <p:spPr>
            <a:xfrm>
              <a:off x="929712" y="5780556"/>
              <a:ext cx="1588897" cy="577081"/>
            </a:xfrm>
            <a:prstGeom prst="rect">
              <a:avLst/>
            </a:prstGeom>
            <a:noFill/>
          </p:spPr>
          <p:txBody>
            <a:bodyPr wrap="none" rtlCol="0">
              <a:spAutoFit/>
            </a:bodyPr>
            <a:lstStyle/>
            <a:p>
              <a:r>
                <a:rPr kumimoji="1" lang="en-US" altLang="ja-JP" sz="1050" dirty="0">
                  <a:solidFill>
                    <a:schemeClr val="accent6">
                      <a:lumMod val="75000"/>
                    </a:schemeClr>
                  </a:solidFill>
                  <a:latin typeface="Meiryo" panose="020B0604030504040204" pitchFamily="34" charset="-128"/>
                  <a:ea typeface="Meiryo" panose="020B0604030504040204" pitchFamily="34" charset="-128"/>
                </a:rPr>
                <a:t>Input	</a:t>
              </a:r>
              <a:r>
                <a:rPr kumimoji="1" lang="ja-JP" altLang="en-US" sz="1050">
                  <a:solidFill>
                    <a:schemeClr val="accent6">
                      <a:lumMod val="75000"/>
                    </a:schemeClr>
                  </a:solidFill>
                  <a:latin typeface="Meiryo" panose="020B0604030504040204" pitchFamily="34" charset="-128"/>
                  <a:ea typeface="Meiryo" panose="020B0604030504040204" pitchFamily="34" charset="-128"/>
                </a:rPr>
                <a:t>：機械→機械</a:t>
              </a:r>
              <a:endParaRPr kumimoji="1" lang="en-US" altLang="ja-JP" sz="1050" dirty="0">
                <a:solidFill>
                  <a:schemeClr val="accent6">
                    <a:lumMod val="75000"/>
                  </a:schemeClr>
                </a:solidFill>
                <a:latin typeface="Meiryo" panose="020B0604030504040204" pitchFamily="34" charset="-128"/>
                <a:ea typeface="Meiryo" panose="020B0604030504040204" pitchFamily="34" charset="-128"/>
              </a:endParaRPr>
            </a:p>
            <a:p>
              <a:r>
                <a:rPr lang="en-US" altLang="ja-JP" sz="1050" dirty="0">
                  <a:solidFill>
                    <a:schemeClr val="accent6">
                      <a:lumMod val="75000"/>
                    </a:schemeClr>
                  </a:solidFill>
                  <a:latin typeface="Meiryo" panose="020B0604030504040204" pitchFamily="34" charset="-128"/>
                  <a:ea typeface="Meiryo" panose="020B0604030504040204" pitchFamily="34" charset="-128"/>
                </a:rPr>
                <a:t>Output	</a:t>
              </a:r>
              <a:r>
                <a:rPr lang="ja-JP" altLang="en-US" sz="1050">
                  <a:solidFill>
                    <a:schemeClr val="accent6">
                      <a:lumMod val="75000"/>
                    </a:schemeClr>
                  </a:solidFill>
                  <a:latin typeface="Meiryo" panose="020B0604030504040204" pitchFamily="34" charset="-128"/>
                  <a:ea typeface="Meiryo" panose="020B0604030504040204" pitchFamily="34" charset="-128"/>
                </a:rPr>
                <a:t>：機械→機械</a:t>
              </a:r>
              <a:endParaRPr lang="en-US" altLang="ja-JP" sz="1050" dirty="0">
                <a:solidFill>
                  <a:schemeClr val="accent6">
                    <a:lumMod val="75000"/>
                  </a:schemeClr>
                </a:solidFill>
                <a:latin typeface="Meiryo" panose="020B0604030504040204" pitchFamily="34" charset="-128"/>
                <a:ea typeface="Meiryo" panose="020B0604030504040204" pitchFamily="34" charset="-128"/>
              </a:endParaRPr>
            </a:p>
            <a:p>
              <a:r>
                <a:rPr lang="ja-JP" altLang="en-US" sz="1050">
                  <a:solidFill>
                    <a:schemeClr val="accent6">
                      <a:lumMod val="75000"/>
                    </a:schemeClr>
                  </a:solidFill>
                  <a:latin typeface="Meiryo" panose="020B0604030504040204" pitchFamily="34" charset="-128"/>
                  <a:ea typeface="Meiryo" panose="020B0604030504040204" pitchFamily="34" charset="-128"/>
                </a:rPr>
                <a:t>管理</a:t>
              </a:r>
              <a:r>
                <a:rPr lang="en-US" altLang="ja-JP" sz="1050" dirty="0">
                  <a:solidFill>
                    <a:schemeClr val="accent6">
                      <a:lumMod val="75000"/>
                    </a:schemeClr>
                  </a:solidFill>
                  <a:latin typeface="Meiryo" panose="020B0604030504040204" pitchFamily="34" charset="-128"/>
                  <a:ea typeface="Meiryo" panose="020B0604030504040204" pitchFamily="34" charset="-128"/>
                </a:rPr>
                <a:t>	</a:t>
              </a:r>
              <a:r>
                <a:rPr lang="ja-JP" altLang="en-US" sz="1050">
                  <a:solidFill>
                    <a:schemeClr val="accent6">
                      <a:lumMod val="75000"/>
                    </a:schemeClr>
                  </a:solidFill>
                  <a:latin typeface="Meiryo" panose="020B0604030504040204" pitchFamily="34" charset="-128"/>
                  <a:ea typeface="Meiryo" panose="020B0604030504040204" pitchFamily="34" charset="-128"/>
                </a:rPr>
                <a:t>：コンピュータ</a:t>
              </a:r>
              <a:endParaRPr lang="en-US" altLang="ja-JP" sz="1050" dirty="0">
                <a:solidFill>
                  <a:schemeClr val="accent6">
                    <a:lumMod val="75000"/>
                  </a:schemeClr>
                </a:solidFill>
                <a:latin typeface="Meiryo" panose="020B0604030504040204" pitchFamily="34" charset="-128"/>
                <a:ea typeface="Meiryo" panose="020B0604030504040204" pitchFamily="34" charset="-128"/>
              </a:endParaRPr>
            </a:p>
          </p:txBody>
        </p:sp>
        <p:sp>
          <p:nvSpPr>
            <p:cNvPr id="119" name="テキスト ボックス 118">
              <a:extLst>
                <a:ext uri="{FF2B5EF4-FFF2-40B4-BE49-F238E27FC236}">
                  <a16:creationId xmlns:a16="http://schemas.microsoft.com/office/drawing/2014/main" id="{8091ECEA-61EC-884D-BBB5-F6DEFA0CD994}"/>
                </a:ext>
              </a:extLst>
            </p:cNvPr>
            <p:cNvSpPr txBox="1"/>
            <p:nvPr/>
          </p:nvSpPr>
          <p:spPr>
            <a:xfrm>
              <a:off x="5253383" y="5185823"/>
              <a:ext cx="1082348" cy="246221"/>
            </a:xfrm>
            <a:prstGeom prst="rect">
              <a:avLst/>
            </a:prstGeom>
            <a:noFill/>
          </p:spPr>
          <p:txBody>
            <a:bodyPr wrap="none" rtlCol="0">
              <a:spAutoFit/>
            </a:bodyPr>
            <a:lstStyle/>
            <a:p>
              <a:r>
                <a:rPr lang="ja-JP" altLang="en-US" sz="1000">
                  <a:solidFill>
                    <a:srgbClr val="7030A0"/>
                  </a:solidFill>
                  <a:latin typeface="Meiryo" panose="020B0604030504040204" pitchFamily="34" charset="-128"/>
                  <a:ea typeface="Meiryo" panose="020B0604030504040204" pitchFamily="34" charset="-128"/>
                </a:rPr>
                <a:t>目標設定：人間</a:t>
              </a:r>
              <a:endParaRPr kumimoji="1" lang="ja-JP" altLang="en-US" sz="1000">
                <a:solidFill>
                  <a:srgbClr val="7030A0"/>
                </a:solidFill>
                <a:latin typeface="Meiryo" panose="020B0604030504040204" pitchFamily="34" charset="-128"/>
                <a:ea typeface="Meiryo" panose="020B0604030504040204" pitchFamily="34" charset="-128"/>
              </a:endParaRPr>
            </a:p>
          </p:txBody>
        </p:sp>
        <p:sp>
          <p:nvSpPr>
            <p:cNvPr id="121" name="テキスト ボックス 120">
              <a:extLst>
                <a:ext uri="{FF2B5EF4-FFF2-40B4-BE49-F238E27FC236}">
                  <a16:creationId xmlns:a16="http://schemas.microsoft.com/office/drawing/2014/main" id="{07B8FF55-EF38-D642-A1D3-B987009DF79E}"/>
                </a:ext>
              </a:extLst>
            </p:cNvPr>
            <p:cNvSpPr txBox="1"/>
            <p:nvPr/>
          </p:nvSpPr>
          <p:spPr>
            <a:xfrm>
              <a:off x="6647701" y="5296039"/>
              <a:ext cx="1723549" cy="400110"/>
            </a:xfrm>
            <a:prstGeom prst="rect">
              <a:avLst/>
            </a:prstGeom>
            <a:noFill/>
          </p:spPr>
          <p:txBody>
            <a:bodyPr wrap="none" rtlCol="0">
              <a:spAutoFit/>
            </a:bodyPr>
            <a:lstStyle/>
            <a:p>
              <a:pPr algn="r"/>
              <a:r>
                <a:rPr kumimoji="1" lang="ja-JP" altLang="en-US" sz="2000" b="1">
                  <a:solidFill>
                    <a:schemeClr val="accent6">
                      <a:lumMod val="75000"/>
                    </a:schemeClr>
                  </a:solidFill>
                  <a:latin typeface="Meiryo" panose="020B0604030504040204" pitchFamily="34" charset="-128"/>
                  <a:ea typeface="Meiryo" panose="020B0604030504040204" pitchFamily="34" charset="-128"/>
                </a:rPr>
                <a:t>デジタル化後</a:t>
              </a:r>
              <a:endParaRPr lang="en-US" altLang="ja-JP" sz="2000" b="1" dirty="0">
                <a:solidFill>
                  <a:schemeClr val="accent6">
                    <a:lumMod val="75000"/>
                  </a:schemeClr>
                </a:solidFill>
                <a:latin typeface="Meiryo" panose="020B0604030504040204" pitchFamily="34" charset="-128"/>
                <a:ea typeface="Meiryo" panose="020B0604030504040204" pitchFamily="34" charset="-128"/>
              </a:endParaRPr>
            </a:p>
          </p:txBody>
        </p:sp>
        <p:sp>
          <p:nvSpPr>
            <p:cNvPr id="124" name="テキスト ボックス 123">
              <a:extLst>
                <a:ext uri="{FF2B5EF4-FFF2-40B4-BE49-F238E27FC236}">
                  <a16:creationId xmlns:a16="http://schemas.microsoft.com/office/drawing/2014/main" id="{43BB38EB-63A0-C44A-97C9-0A6F2D5530C2}"/>
                </a:ext>
              </a:extLst>
            </p:cNvPr>
            <p:cNvSpPr txBox="1"/>
            <p:nvPr/>
          </p:nvSpPr>
          <p:spPr>
            <a:xfrm>
              <a:off x="4957171" y="5935472"/>
              <a:ext cx="646331" cy="230832"/>
            </a:xfrm>
            <a:prstGeom prst="rect">
              <a:avLst/>
            </a:prstGeom>
            <a:noFill/>
          </p:spPr>
          <p:txBody>
            <a:bodyPr wrap="none" rtlCol="0">
              <a:spAutoFit/>
            </a:bodyPr>
            <a:lstStyle/>
            <a:p>
              <a:r>
                <a:rPr lang="ja-JP" altLang="en-US" sz="900">
                  <a:solidFill>
                    <a:schemeClr val="accent6">
                      <a:lumMod val="50000"/>
                    </a:schemeClr>
                  </a:solidFill>
                  <a:latin typeface="Meiryo" panose="020B0604030504040204" pitchFamily="34" charset="-128"/>
                  <a:ea typeface="Meiryo" panose="020B0604030504040204" pitchFamily="34" charset="-128"/>
                </a:rPr>
                <a:t>自律制御</a:t>
              </a:r>
              <a:endParaRPr kumimoji="1" lang="ja-JP" altLang="en-US" sz="900">
                <a:solidFill>
                  <a:schemeClr val="accent6">
                    <a:lumMod val="50000"/>
                  </a:schemeClr>
                </a:solidFill>
                <a:latin typeface="Meiryo" panose="020B0604030504040204" pitchFamily="34" charset="-128"/>
                <a:ea typeface="Meiryo" panose="020B0604030504040204" pitchFamily="34" charset="-128"/>
              </a:endParaRPr>
            </a:p>
          </p:txBody>
        </p:sp>
        <p:sp>
          <p:nvSpPr>
            <p:cNvPr id="127" name="テキスト ボックス 126">
              <a:extLst>
                <a:ext uri="{FF2B5EF4-FFF2-40B4-BE49-F238E27FC236}">
                  <a16:creationId xmlns:a16="http://schemas.microsoft.com/office/drawing/2014/main" id="{34D92085-7C2C-DE46-A382-36B45A2438F5}"/>
                </a:ext>
              </a:extLst>
            </p:cNvPr>
            <p:cNvSpPr txBox="1"/>
            <p:nvPr/>
          </p:nvSpPr>
          <p:spPr>
            <a:xfrm>
              <a:off x="4203089" y="5756792"/>
              <a:ext cx="761747" cy="230832"/>
            </a:xfrm>
            <a:prstGeom prst="rect">
              <a:avLst/>
            </a:prstGeom>
            <a:noFill/>
          </p:spPr>
          <p:txBody>
            <a:bodyPr wrap="none" rtlCol="0">
              <a:spAutoFit/>
            </a:bodyPr>
            <a:lstStyle/>
            <a:p>
              <a:r>
                <a:rPr lang="ja-JP" altLang="en-US" sz="900">
                  <a:solidFill>
                    <a:schemeClr val="accent2">
                      <a:lumMod val="75000"/>
                    </a:schemeClr>
                  </a:solidFill>
                  <a:latin typeface="Meiryo" panose="020B0604030504040204" pitchFamily="34" charset="-128"/>
                  <a:ea typeface="Meiryo" panose="020B0604030504040204" pitchFamily="34" charset="-128"/>
                </a:rPr>
                <a:t>監視・指示</a:t>
              </a:r>
              <a:endParaRPr kumimoji="1" lang="ja-JP" altLang="en-US" sz="900">
                <a:solidFill>
                  <a:schemeClr val="accent2">
                    <a:lumMod val="75000"/>
                  </a:schemeClr>
                </a:solidFill>
                <a:latin typeface="Meiryo" panose="020B0604030504040204" pitchFamily="34" charset="-128"/>
                <a:ea typeface="Meiryo" panose="020B0604030504040204" pitchFamily="34" charset="-128"/>
              </a:endParaRPr>
            </a:p>
          </p:txBody>
        </p:sp>
        <p:sp>
          <p:nvSpPr>
            <p:cNvPr id="13" name="円柱 12">
              <a:extLst>
                <a:ext uri="{FF2B5EF4-FFF2-40B4-BE49-F238E27FC236}">
                  <a16:creationId xmlns:a16="http://schemas.microsoft.com/office/drawing/2014/main" id="{F416BFE3-3930-E144-AA2A-2ED436683882}"/>
                </a:ext>
              </a:extLst>
            </p:cNvPr>
            <p:cNvSpPr/>
            <p:nvPr/>
          </p:nvSpPr>
          <p:spPr>
            <a:xfrm>
              <a:off x="4028428" y="5256597"/>
              <a:ext cx="342863" cy="401561"/>
            </a:xfrm>
            <a:prstGeom prst="can">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0" name="直線矢印コネクタ 89">
              <a:extLst>
                <a:ext uri="{FF2B5EF4-FFF2-40B4-BE49-F238E27FC236}">
                  <a16:creationId xmlns:a16="http://schemas.microsoft.com/office/drawing/2014/main" id="{A6A1D46A-4F83-604A-808E-C9966134A78A}"/>
                </a:ext>
              </a:extLst>
            </p:cNvPr>
            <p:cNvCxnSpPr>
              <a:cxnSpLocks/>
              <a:stCxn id="33" idx="0"/>
              <a:endCxn id="36" idx="1"/>
            </p:cNvCxnSpPr>
            <p:nvPr/>
          </p:nvCxnSpPr>
          <p:spPr>
            <a:xfrm flipV="1">
              <a:off x="3383067" y="5506879"/>
              <a:ext cx="1048942" cy="442860"/>
            </a:xfrm>
            <a:prstGeom prst="straightConnector1">
              <a:avLst/>
            </a:prstGeom>
            <a:ln>
              <a:solidFill>
                <a:schemeClr val="accent2">
                  <a:lumMod val="75000"/>
                </a:schemeClr>
              </a:solidFill>
              <a:prstDash val="sysDot"/>
              <a:headEnd type="triangle"/>
              <a:tailEnd type="triangle"/>
            </a:ln>
          </p:spPr>
          <p:style>
            <a:lnRef idx="2">
              <a:schemeClr val="accent6"/>
            </a:lnRef>
            <a:fillRef idx="0">
              <a:schemeClr val="accent6"/>
            </a:fillRef>
            <a:effectRef idx="1">
              <a:schemeClr val="accent6"/>
            </a:effectRef>
            <a:fontRef idx="minor">
              <a:schemeClr val="tx1"/>
            </a:fontRef>
          </p:style>
        </p:cxnSp>
        <p:sp>
          <p:nvSpPr>
            <p:cNvPr id="97" name="テキスト ボックス 96">
              <a:extLst>
                <a:ext uri="{FF2B5EF4-FFF2-40B4-BE49-F238E27FC236}">
                  <a16:creationId xmlns:a16="http://schemas.microsoft.com/office/drawing/2014/main" id="{6D798FE9-0633-4B4E-8393-44C20BB157FA}"/>
                </a:ext>
              </a:extLst>
            </p:cNvPr>
            <p:cNvSpPr txBox="1"/>
            <p:nvPr/>
          </p:nvSpPr>
          <p:spPr>
            <a:xfrm>
              <a:off x="3187520" y="5326573"/>
              <a:ext cx="1107996" cy="230832"/>
            </a:xfrm>
            <a:prstGeom prst="rect">
              <a:avLst/>
            </a:prstGeom>
            <a:noFill/>
          </p:spPr>
          <p:txBody>
            <a:bodyPr wrap="none" rtlCol="0">
              <a:spAutoFit/>
            </a:bodyPr>
            <a:lstStyle/>
            <a:p>
              <a:r>
                <a:rPr lang="ja-JP" altLang="en-US" sz="900">
                  <a:solidFill>
                    <a:srgbClr val="C00000"/>
                  </a:solidFill>
                  <a:latin typeface="Meiryo" panose="020B0604030504040204" pitchFamily="34" charset="-128"/>
                  <a:ea typeface="Meiryo" panose="020B0604030504040204" pitchFamily="34" charset="-128"/>
                </a:rPr>
                <a:t>データ＋機械学習</a:t>
              </a:r>
              <a:endParaRPr kumimoji="1" lang="ja-JP" altLang="en-US" sz="900">
                <a:solidFill>
                  <a:srgbClr val="C00000"/>
                </a:solidFill>
                <a:latin typeface="Meiryo" panose="020B0604030504040204" pitchFamily="34" charset="-128"/>
                <a:ea typeface="Meiryo" panose="020B0604030504040204" pitchFamily="34" charset="-128"/>
              </a:endParaRPr>
            </a:p>
          </p:txBody>
        </p:sp>
        <p:sp>
          <p:nvSpPr>
            <p:cNvPr id="100" name="テキスト ボックス 99">
              <a:extLst>
                <a:ext uri="{FF2B5EF4-FFF2-40B4-BE49-F238E27FC236}">
                  <a16:creationId xmlns:a16="http://schemas.microsoft.com/office/drawing/2014/main" id="{50D2D20D-1922-3343-B23E-D4F06D456968}"/>
                </a:ext>
              </a:extLst>
            </p:cNvPr>
            <p:cNvSpPr txBox="1"/>
            <p:nvPr/>
          </p:nvSpPr>
          <p:spPr>
            <a:xfrm>
              <a:off x="6493813" y="5605206"/>
              <a:ext cx="1877437" cy="830997"/>
            </a:xfrm>
            <a:prstGeom prst="rect">
              <a:avLst/>
            </a:prstGeom>
            <a:noFill/>
          </p:spPr>
          <p:txBody>
            <a:bodyPr wrap="none" rtlCol="0">
              <a:spAutoFit/>
            </a:bodyPr>
            <a:lstStyle/>
            <a:p>
              <a:pPr algn="r"/>
              <a:r>
                <a:rPr kumimoji="1" lang="ja-JP" altLang="en-US" sz="1200">
                  <a:solidFill>
                    <a:schemeClr val="accent6">
                      <a:lumMod val="75000"/>
                    </a:schemeClr>
                  </a:solidFill>
                  <a:latin typeface="Meiryo" panose="020B0604030504040204" pitchFamily="34" charset="-128"/>
                  <a:ea typeface="Meiryo" panose="020B0604030504040204" pitchFamily="34" charset="-128"/>
                </a:rPr>
                <a:t>機械にできることは</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200">
                  <a:solidFill>
                    <a:schemeClr val="accent6">
                      <a:lumMod val="75000"/>
                    </a:schemeClr>
                  </a:solidFill>
                  <a:latin typeface="Meiryo" panose="020B0604030504040204" pitchFamily="34" charset="-128"/>
                  <a:ea typeface="Meiryo" panose="020B0604030504040204" pitchFamily="34" charset="-128"/>
                </a:rPr>
                <a:t>徹底して機械に任せ</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200">
                  <a:solidFill>
                    <a:schemeClr val="accent6">
                      <a:lumMod val="75000"/>
                    </a:schemeClr>
                  </a:solidFill>
                  <a:latin typeface="Meiryo" panose="020B0604030504040204" pitchFamily="34" charset="-128"/>
                  <a:ea typeface="Meiryo" panose="020B0604030504040204" pitchFamily="34" charset="-128"/>
                </a:rPr>
                <a:t>人間しかできないことを</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200">
                  <a:solidFill>
                    <a:schemeClr val="accent6">
                      <a:lumMod val="75000"/>
                    </a:schemeClr>
                  </a:solidFill>
                  <a:latin typeface="Meiryo" panose="020B0604030504040204" pitchFamily="34" charset="-128"/>
                  <a:ea typeface="Meiryo" panose="020B0604030504040204" pitchFamily="34" charset="-128"/>
                </a:rPr>
                <a:t>人間が行う</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
          <p:nvSpPr>
            <p:cNvPr id="104" name="テキスト ボックス 103">
              <a:extLst>
                <a:ext uri="{FF2B5EF4-FFF2-40B4-BE49-F238E27FC236}">
                  <a16:creationId xmlns:a16="http://schemas.microsoft.com/office/drawing/2014/main" id="{C6090A4E-900F-AF46-8450-64E98010A66F}"/>
                </a:ext>
              </a:extLst>
            </p:cNvPr>
            <p:cNvSpPr txBox="1"/>
            <p:nvPr/>
          </p:nvSpPr>
          <p:spPr>
            <a:xfrm>
              <a:off x="728898" y="5213350"/>
              <a:ext cx="2339102" cy="276999"/>
            </a:xfrm>
            <a:prstGeom prst="rect">
              <a:avLst/>
            </a:prstGeom>
            <a:noFill/>
          </p:spPr>
          <p:txBody>
            <a:bodyPr wrap="none" rtlCol="0">
              <a:spAutoFit/>
            </a:bodyPr>
            <a:lstStyle/>
            <a:p>
              <a:r>
                <a:rPr kumimoji="1" lang="ja-JP" altLang="en-US" sz="1200" b="1" u="sng">
                  <a:solidFill>
                    <a:schemeClr val="accent6">
                      <a:lumMod val="75000"/>
                    </a:schemeClr>
                  </a:solidFill>
                  <a:latin typeface="Meiryo" panose="020B0604030504040204" pitchFamily="34" charset="-128"/>
                  <a:ea typeface="Meiryo" panose="020B0604030504040204" pitchFamily="34" charset="-128"/>
                </a:rPr>
                <a:t>機械と人間が一緒に仕事をする</a:t>
              </a:r>
              <a:endParaRPr lang="en-US" altLang="ja-JP" sz="1200" b="1" u="sng" dirty="0">
                <a:solidFill>
                  <a:schemeClr val="accent6">
                    <a:lumMod val="75000"/>
                  </a:schemeClr>
                </a:solidFill>
                <a:latin typeface="Meiryo" panose="020B0604030504040204" pitchFamily="34" charset="-128"/>
                <a:ea typeface="Meiryo" panose="020B0604030504040204" pitchFamily="34" charset="-128"/>
              </a:endParaRPr>
            </a:p>
          </p:txBody>
        </p:sp>
        <p:cxnSp>
          <p:nvCxnSpPr>
            <p:cNvPr id="158" name="直線矢印コネクタ 157">
              <a:extLst>
                <a:ext uri="{FF2B5EF4-FFF2-40B4-BE49-F238E27FC236}">
                  <a16:creationId xmlns:a16="http://schemas.microsoft.com/office/drawing/2014/main" id="{120C05F3-8F6F-E14E-98A0-51BB0AB44CA0}"/>
                </a:ext>
              </a:extLst>
            </p:cNvPr>
            <p:cNvCxnSpPr>
              <a:cxnSpLocks/>
              <a:stCxn id="33" idx="3"/>
              <a:endCxn id="34" idx="1"/>
            </p:cNvCxnSpPr>
            <p:nvPr/>
          </p:nvCxnSpPr>
          <p:spPr>
            <a:xfrm flipV="1">
              <a:off x="3680610" y="6166247"/>
              <a:ext cx="1846246" cy="16171"/>
            </a:xfrm>
            <a:prstGeom prst="straightConnector1">
              <a:avLst/>
            </a:prstGeom>
            <a:ln>
              <a:solidFill>
                <a:schemeClr val="accent2">
                  <a:lumMod val="75000"/>
                </a:schemeClr>
              </a:solidFill>
              <a:prstDash val="sysDot"/>
              <a:headEnd type="triangle"/>
              <a:tailEnd type="triangle"/>
            </a:ln>
          </p:spPr>
          <p:style>
            <a:lnRef idx="2">
              <a:schemeClr val="accent6"/>
            </a:lnRef>
            <a:fillRef idx="0">
              <a:schemeClr val="accent6"/>
            </a:fillRef>
            <a:effectRef idx="1">
              <a:schemeClr val="accent6"/>
            </a:effectRef>
            <a:fontRef idx="minor">
              <a:schemeClr val="tx1"/>
            </a:fontRef>
          </p:style>
        </p:cxnSp>
        <p:grpSp>
          <p:nvGrpSpPr>
            <p:cNvPr id="159" name="グループ化 158">
              <a:extLst>
                <a:ext uri="{FF2B5EF4-FFF2-40B4-BE49-F238E27FC236}">
                  <a16:creationId xmlns:a16="http://schemas.microsoft.com/office/drawing/2014/main" id="{6A2B665F-289B-444F-BB0D-8A2CF683F31F}"/>
                </a:ext>
              </a:extLst>
            </p:cNvPr>
            <p:cNvGrpSpPr/>
            <p:nvPr/>
          </p:nvGrpSpPr>
          <p:grpSpPr>
            <a:xfrm>
              <a:off x="3626257" y="5559821"/>
              <a:ext cx="432044" cy="416221"/>
              <a:chOff x="205171" y="1921261"/>
              <a:chExt cx="1348042" cy="1348042"/>
            </a:xfrm>
          </p:grpSpPr>
          <p:grpSp>
            <p:nvGrpSpPr>
              <p:cNvPr id="160" name="グループ化 159">
                <a:extLst>
                  <a:ext uri="{FF2B5EF4-FFF2-40B4-BE49-F238E27FC236}">
                    <a16:creationId xmlns:a16="http://schemas.microsoft.com/office/drawing/2014/main" id="{569E0319-BD7D-4543-8F76-B065ED1B69D6}"/>
                  </a:ext>
                </a:extLst>
              </p:cNvPr>
              <p:cNvGrpSpPr/>
              <p:nvPr/>
            </p:nvGrpSpPr>
            <p:grpSpPr>
              <a:xfrm>
                <a:off x="539573" y="2149572"/>
                <a:ext cx="713524" cy="897992"/>
                <a:chOff x="539573" y="2149572"/>
                <a:chExt cx="713524" cy="897992"/>
              </a:xfrm>
            </p:grpSpPr>
            <p:sp>
              <p:nvSpPr>
                <p:cNvPr id="162" name="正方形/長方形 161">
                  <a:extLst>
                    <a:ext uri="{FF2B5EF4-FFF2-40B4-BE49-F238E27FC236}">
                      <a16:creationId xmlns:a16="http://schemas.microsoft.com/office/drawing/2014/main" id="{98B6D5A8-D46D-F84D-84B0-357911BA906C}"/>
                    </a:ext>
                  </a:extLst>
                </p:cNvPr>
                <p:cNvSpPr/>
                <p:nvPr/>
              </p:nvSpPr>
              <p:spPr>
                <a:xfrm>
                  <a:off x="539573" y="2149572"/>
                  <a:ext cx="694072" cy="660247"/>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正方形/長方形 162">
                  <a:extLst>
                    <a:ext uri="{FF2B5EF4-FFF2-40B4-BE49-F238E27FC236}">
                      <a16:creationId xmlns:a16="http://schemas.microsoft.com/office/drawing/2014/main" id="{12DF5A58-BF9D-B347-9938-1301561AB60D}"/>
                    </a:ext>
                  </a:extLst>
                </p:cNvPr>
                <p:cNvSpPr/>
                <p:nvPr/>
              </p:nvSpPr>
              <p:spPr>
                <a:xfrm>
                  <a:off x="539573" y="2736168"/>
                  <a:ext cx="446209" cy="311395"/>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直角三角形 163">
                  <a:extLst>
                    <a:ext uri="{FF2B5EF4-FFF2-40B4-BE49-F238E27FC236}">
                      <a16:creationId xmlns:a16="http://schemas.microsoft.com/office/drawing/2014/main" id="{6D3E5403-0D16-3D4C-8E2E-F95AA153391C}"/>
                    </a:ext>
                  </a:extLst>
                </p:cNvPr>
                <p:cNvSpPr/>
                <p:nvPr/>
              </p:nvSpPr>
              <p:spPr>
                <a:xfrm rot="5400000">
                  <a:off x="1000568" y="2795034"/>
                  <a:ext cx="237742" cy="267317"/>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61" name="図 160" descr="テキスト, アイコン&#10;&#10;自動的に生成された説明">
                <a:extLst>
                  <a:ext uri="{FF2B5EF4-FFF2-40B4-BE49-F238E27FC236}">
                    <a16:creationId xmlns:a16="http://schemas.microsoft.com/office/drawing/2014/main" id="{43781C4B-7169-C54C-8767-734ED9D70A02}"/>
                  </a:ext>
                </a:extLst>
              </p:cNvPr>
              <p:cNvPicPr>
                <a:picLocks noChangeAspect="1"/>
              </p:cNvPicPr>
              <p:nvPr/>
            </p:nvPicPr>
            <p:blipFill>
              <a:blip r:embed="rId9" cstate="print">
                <a:clrChange>
                  <a:clrFrom>
                    <a:srgbClr val="FEFEFE"/>
                  </a:clrFrom>
                  <a:clrTo>
                    <a:srgbClr val="FEFEFE">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05171" y="1921261"/>
                <a:ext cx="1348042" cy="1348042"/>
              </a:xfrm>
              <a:prstGeom prst="rect">
                <a:avLst/>
              </a:prstGeom>
            </p:spPr>
          </p:pic>
        </p:grpSp>
        <p:grpSp>
          <p:nvGrpSpPr>
            <p:cNvPr id="165" name="グループ化 164">
              <a:extLst>
                <a:ext uri="{FF2B5EF4-FFF2-40B4-BE49-F238E27FC236}">
                  <a16:creationId xmlns:a16="http://schemas.microsoft.com/office/drawing/2014/main" id="{FE778238-6501-4543-AF94-680497210850}"/>
                </a:ext>
              </a:extLst>
            </p:cNvPr>
            <p:cNvGrpSpPr/>
            <p:nvPr/>
          </p:nvGrpSpPr>
          <p:grpSpPr>
            <a:xfrm>
              <a:off x="4363873" y="5980445"/>
              <a:ext cx="432044" cy="416221"/>
              <a:chOff x="205171" y="1921261"/>
              <a:chExt cx="1348042" cy="1348042"/>
            </a:xfrm>
          </p:grpSpPr>
          <p:grpSp>
            <p:nvGrpSpPr>
              <p:cNvPr id="166" name="グループ化 165">
                <a:extLst>
                  <a:ext uri="{FF2B5EF4-FFF2-40B4-BE49-F238E27FC236}">
                    <a16:creationId xmlns:a16="http://schemas.microsoft.com/office/drawing/2014/main" id="{98237FC0-B2F0-4F43-B0B1-32A4B1A89B95}"/>
                  </a:ext>
                </a:extLst>
              </p:cNvPr>
              <p:cNvGrpSpPr/>
              <p:nvPr/>
            </p:nvGrpSpPr>
            <p:grpSpPr>
              <a:xfrm>
                <a:off x="539573" y="2149572"/>
                <a:ext cx="713524" cy="897992"/>
                <a:chOff x="539573" y="2149572"/>
                <a:chExt cx="713524" cy="897992"/>
              </a:xfrm>
            </p:grpSpPr>
            <p:sp>
              <p:nvSpPr>
                <p:cNvPr id="168" name="正方形/長方形 167">
                  <a:extLst>
                    <a:ext uri="{FF2B5EF4-FFF2-40B4-BE49-F238E27FC236}">
                      <a16:creationId xmlns:a16="http://schemas.microsoft.com/office/drawing/2014/main" id="{45FF5F6B-F0BB-BF4E-AF12-CDD2D8D23E22}"/>
                    </a:ext>
                  </a:extLst>
                </p:cNvPr>
                <p:cNvSpPr/>
                <p:nvPr/>
              </p:nvSpPr>
              <p:spPr>
                <a:xfrm>
                  <a:off x="539573" y="2149572"/>
                  <a:ext cx="694072" cy="660247"/>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正方形/長方形 168">
                  <a:extLst>
                    <a:ext uri="{FF2B5EF4-FFF2-40B4-BE49-F238E27FC236}">
                      <a16:creationId xmlns:a16="http://schemas.microsoft.com/office/drawing/2014/main" id="{F34C5A6B-B278-3F45-B912-7214EA19B328}"/>
                    </a:ext>
                  </a:extLst>
                </p:cNvPr>
                <p:cNvSpPr/>
                <p:nvPr/>
              </p:nvSpPr>
              <p:spPr>
                <a:xfrm>
                  <a:off x="539573" y="2736168"/>
                  <a:ext cx="446209" cy="311395"/>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直角三角形 169">
                  <a:extLst>
                    <a:ext uri="{FF2B5EF4-FFF2-40B4-BE49-F238E27FC236}">
                      <a16:creationId xmlns:a16="http://schemas.microsoft.com/office/drawing/2014/main" id="{45E07365-E2F8-D24B-89D1-C86B15BCAE46}"/>
                    </a:ext>
                  </a:extLst>
                </p:cNvPr>
                <p:cNvSpPr/>
                <p:nvPr/>
              </p:nvSpPr>
              <p:spPr>
                <a:xfrm rot="5400000">
                  <a:off x="1000568" y="2795034"/>
                  <a:ext cx="237742" cy="267317"/>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67" name="図 166" descr="テキスト, アイコン&#10;&#10;自動的に生成された説明">
                <a:extLst>
                  <a:ext uri="{FF2B5EF4-FFF2-40B4-BE49-F238E27FC236}">
                    <a16:creationId xmlns:a16="http://schemas.microsoft.com/office/drawing/2014/main" id="{80A92FE6-9C0A-D24B-8CF7-9041B6ED785A}"/>
                  </a:ext>
                </a:extLst>
              </p:cNvPr>
              <p:cNvPicPr>
                <a:picLocks noChangeAspect="1"/>
              </p:cNvPicPr>
              <p:nvPr/>
            </p:nvPicPr>
            <p:blipFill>
              <a:blip r:embed="rId9" cstate="print">
                <a:clrChange>
                  <a:clrFrom>
                    <a:srgbClr val="FEFEFE"/>
                  </a:clrFrom>
                  <a:clrTo>
                    <a:srgbClr val="FEFEFE">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05171" y="1921261"/>
                <a:ext cx="1348042" cy="1348042"/>
              </a:xfrm>
              <a:prstGeom prst="rect">
                <a:avLst/>
              </a:prstGeom>
            </p:spPr>
          </p:pic>
        </p:grpSp>
        <p:grpSp>
          <p:nvGrpSpPr>
            <p:cNvPr id="171" name="グループ化 170">
              <a:extLst>
                <a:ext uri="{FF2B5EF4-FFF2-40B4-BE49-F238E27FC236}">
                  <a16:creationId xmlns:a16="http://schemas.microsoft.com/office/drawing/2014/main" id="{11B9788F-46FD-D943-82DE-F853322E8988}"/>
                </a:ext>
              </a:extLst>
            </p:cNvPr>
            <p:cNvGrpSpPr/>
            <p:nvPr/>
          </p:nvGrpSpPr>
          <p:grpSpPr>
            <a:xfrm>
              <a:off x="5217313" y="5559821"/>
              <a:ext cx="432044" cy="416221"/>
              <a:chOff x="205171" y="1921261"/>
              <a:chExt cx="1348042" cy="1348042"/>
            </a:xfrm>
          </p:grpSpPr>
          <p:grpSp>
            <p:nvGrpSpPr>
              <p:cNvPr id="172" name="グループ化 171">
                <a:extLst>
                  <a:ext uri="{FF2B5EF4-FFF2-40B4-BE49-F238E27FC236}">
                    <a16:creationId xmlns:a16="http://schemas.microsoft.com/office/drawing/2014/main" id="{93563EFA-4B94-8B48-A6C6-C8E09778CA86}"/>
                  </a:ext>
                </a:extLst>
              </p:cNvPr>
              <p:cNvGrpSpPr/>
              <p:nvPr/>
            </p:nvGrpSpPr>
            <p:grpSpPr>
              <a:xfrm>
                <a:off x="539573" y="2149572"/>
                <a:ext cx="713524" cy="897992"/>
                <a:chOff x="539573" y="2149572"/>
                <a:chExt cx="713524" cy="897992"/>
              </a:xfrm>
            </p:grpSpPr>
            <p:sp>
              <p:nvSpPr>
                <p:cNvPr id="174" name="正方形/長方形 173">
                  <a:extLst>
                    <a:ext uri="{FF2B5EF4-FFF2-40B4-BE49-F238E27FC236}">
                      <a16:creationId xmlns:a16="http://schemas.microsoft.com/office/drawing/2014/main" id="{89810BCA-D2A6-EA42-8A6C-BC2A6BD38AB9}"/>
                    </a:ext>
                  </a:extLst>
                </p:cNvPr>
                <p:cNvSpPr/>
                <p:nvPr/>
              </p:nvSpPr>
              <p:spPr>
                <a:xfrm>
                  <a:off x="539573" y="2149572"/>
                  <a:ext cx="694072" cy="660247"/>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正方形/長方形 174">
                  <a:extLst>
                    <a:ext uri="{FF2B5EF4-FFF2-40B4-BE49-F238E27FC236}">
                      <a16:creationId xmlns:a16="http://schemas.microsoft.com/office/drawing/2014/main" id="{5F91A9A8-27D6-5A4E-BBFB-9967358C020B}"/>
                    </a:ext>
                  </a:extLst>
                </p:cNvPr>
                <p:cNvSpPr/>
                <p:nvPr/>
              </p:nvSpPr>
              <p:spPr>
                <a:xfrm>
                  <a:off x="539573" y="2736168"/>
                  <a:ext cx="446209" cy="311395"/>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直角三角形 175">
                  <a:extLst>
                    <a:ext uri="{FF2B5EF4-FFF2-40B4-BE49-F238E27FC236}">
                      <a16:creationId xmlns:a16="http://schemas.microsoft.com/office/drawing/2014/main" id="{8074A4AE-5BBD-314F-9B19-E5282660F5B0}"/>
                    </a:ext>
                  </a:extLst>
                </p:cNvPr>
                <p:cNvSpPr/>
                <p:nvPr/>
              </p:nvSpPr>
              <p:spPr>
                <a:xfrm rot="5400000">
                  <a:off x="1000568" y="2795034"/>
                  <a:ext cx="237742" cy="267317"/>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73" name="図 172" descr="テキスト, アイコン&#10;&#10;自動的に生成された説明">
                <a:extLst>
                  <a:ext uri="{FF2B5EF4-FFF2-40B4-BE49-F238E27FC236}">
                    <a16:creationId xmlns:a16="http://schemas.microsoft.com/office/drawing/2014/main" id="{477978E1-AD2E-4E4A-A59F-66EF00AE7757}"/>
                  </a:ext>
                </a:extLst>
              </p:cNvPr>
              <p:cNvPicPr>
                <a:picLocks noChangeAspect="1"/>
              </p:cNvPicPr>
              <p:nvPr/>
            </p:nvPicPr>
            <p:blipFill>
              <a:blip r:embed="rId9" cstate="print">
                <a:clrChange>
                  <a:clrFrom>
                    <a:srgbClr val="FEFEFE"/>
                  </a:clrFrom>
                  <a:clrTo>
                    <a:srgbClr val="FEFEFE">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05171" y="1921261"/>
                <a:ext cx="1348042" cy="1348042"/>
              </a:xfrm>
              <a:prstGeom prst="rect">
                <a:avLst/>
              </a:prstGeom>
            </p:spPr>
          </p:pic>
        </p:grpSp>
        <p:sp>
          <p:nvSpPr>
            <p:cNvPr id="177" name="テキスト ボックス 176">
              <a:extLst>
                <a:ext uri="{FF2B5EF4-FFF2-40B4-BE49-F238E27FC236}">
                  <a16:creationId xmlns:a16="http://schemas.microsoft.com/office/drawing/2014/main" id="{D9727151-4413-554F-ADA8-0D2AED7F00C8}"/>
                </a:ext>
              </a:extLst>
            </p:cNvPr>
            <p:cNvSpPr txBox="1"/>
            <p:nvPr/>
          </p:nvSpPr>
          <p:spPr>
            <a:xfrm>
              <a:off x="3627956" y="5934125"/>
              <a:ext cx="646331" cy="230832"/>
            </a:xfrm>
            <a:prstGeom prst="rect">
              <a:avLst/>
            </a:prstGeom>
            <a:noFill/>
          </p:spPr>
          <p:txBody>
            <a:bodyPr wrap="none" rtlCol="0">
              <a:spAutoFit/>
            </a:bodyPr>
            <a:lstStyle/>
            <a:p>
              <a:r>
                <a:rPr lang="ja-JP" altLang="en-US" sz="900">
                  <a:solidFill>
                    <a:schemeClr val="accent6">
                      <a:lumMod val="50000"/>
                    </a:schemeClr>
                  </a:solidFill>
                  <a:latin typeface="Meiryo" panose="020B0604030504040204" pitchFamily="34" charset="-128"/>
                  <a:ea typeface="Meiryo" panose="020B0604030504040204" pitchFamily="34" charset="-128"/>
                </a:rPr>
                <a:t>自律制御</a:t>
              </a:r>
              <a:endParaRPr kumimoji="1" lang="ja-JP" altLang="en-US" sz="900">
                <a:solidFill>
                  <a:schemeClr val="accent6">
                    <a:lumMod val="50000"/>
                  </a:schemeClr>
                </a:solidFill>
                <a:latin typeface="Meiryo" panose="020B0604030504040204" pitchFamily="34" charset="-128"/>
                <a:ea typeface="Meiryo" panose="020B0604030504040204" pitchFamily="34" charset="-128"/>
              </a:endParaRPr>
            </a:p>
          </p:txBody>
        </p:sp>
      </p:grpSp>
      <p:pic>
        <p:nvPicPr>
          <p:cNvPr id="72" name="Picture 2" descr="パソコンを使う作業員のイラスト（女性）">
            <a:extLst>
              <a:ext uri="{FF2B5EF4-FFF2-40B4-BE49-F238E27FC236}">
                <a16:creationId xmlns:a16="http://schemas.microsoft.com/office/drawing/2014/main" id="{746AF912-8A91-1F44-B456-E46C565051F3}"/>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803207" y="2749979"/>
            <a:ext cx="416672" cy="40000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パソコンを使う作業員のイラスト（男性）">
            <a:extLst>
              <a:ext uri="{FF2B5EF4-FFF2-40B4-BE49-F238E27FC236}">
                <a16:creationId xmlns:a16="http://schemas.microsoft.com/office/drawing/2014/main" id="{6B9EC89D-21F7-1648-AE33-9FBA5CA098FB}"/>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322157" y="2424630"/>
            <a:ext cx="491809" cy="4721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ネクタイと作業服を着た男性のイラストの">
            <a:extLst>
              <a:ext uri="{FF2B5EF4-FFF2-40B4-BE49-F238E27FC236}">
                <a16:creationId xmlns:a16="http://schemas.microsoft.com/office/drawing/2014/main" id="{AE6A9D3A-FCD9-A74B-A1E9-DF0B4F3117A0}"/>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321368" y="833153"/>
            <a:ext cx="476545" cy="729406"/>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4" descr="パソコンを使う作業員のイラスト（男性）">
            <a:extLst>
              <a:ext uri="{FF2B5EF4-FFF2-40B4-BE49-F238E27FC236}">
                <a16:creationId xmlns:a16="http://schemas.microsoft.com/office/drawing/2014/main" id="{1679C5F3-4602-8D48-AC5C-231F54D1753A}"/>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388090" y="3885587"/>
            <a:ext cx="491809" cy="472137"/>
          </a:xfrm>
          <a:prstGeom prst="rect">
            <a:avLst/>
          </a:prstGeom>
          <a:noFill/>
          <a:extLst>
            <a:ext uri="{909E8E84-426E-40DD-AFC4-6F175D3DCCD1}">
              <a14:hiddenFill xmlns:a14="http://schemas.microsoft.com/office/drawing/2010/main">
                <a:solidFill>
                  <a:srgbClr val="FFFFFF"/>
                </a:solidFill>
              </a14:hiddenFill>
            </a:ext>
          </a:extLst>
        </p:spPr>
      </p:pic>
      <p:sp>
        <p:nvSpPr>
          <p:cNvPr id="75" name="テキスト ボックス 74">
            <a:extLst>
              <a:ext uri="{FF2B5EF4-FFF2-40B4-BE49-F238E27FC236}">
                <a16:creationId xmlns:a16="http://schemas.microsoft.com/office/drawing/2014/main" id="{204D4414-CBCF-C14B-B409-95F543613765}"/>
              </a:ext>
            </a:extLst>
          </p:cNvPr>
          <p:cNvSpPr txBox="1"/>
          <p:nvPr/>
        </p:nvSpPr>
        <p:spPr>
          <a:xfrm>
            <a:off x="933280" y="1315980"/>
            <a:ext cx="1712328" cy="253916"/>
          </a:xfrm>
          <a:prstGeom prst="rect">
            <a:avLst/>
          </a:prstGeom>
          <a:noFill/>
        </p:spPr>
        <p:txBody>
          <a:bodyPr wrap="none" rtlCol="0">
            <a:spAutoFit/>
          </a:bodyPr>
          <a:lstStyle/>
          <a:p>
            <a:r>
              <a:rPr kumimoji="1" lang="en-US" altLang="ja-JP" sz="1050" b="1" dirty="0">
                <a:solidFill>
                  <a:schemeClr val="accent3">
                    <a:lumMod val="50000"/>
                  </a:schemeClr>
                </a:solidFill>
                <a:latin typeface="Meiryo" panose="020B0604030504040204" pitchFamily="34" charset="-128"/>
                <a:ea typeface="Meiryo" panose="020B0604030504040204" pitchFamily="34" charset="-128"/>
              </a:rPr>
              <a:t>H2H</a:t>
            </a:r>
            <a:r>
              <a:rPr lang="en-US" altLang="ja-JP" sz="1050" b="1" dirty="0">
                <a:solidFill>
                  <a:schemeClr val="accent3">
                    <a:lumMod val="50000"/>
                  </a:schemeClr>
                </a:solidFill>
                <a:latin typeface="Meiryo" panose="020B0604030504040204" pitchFamily="34" charset="-128"/>
                <a:ea typeface="Meiryo" panose="020B0604030504040204" pitchFamily="34" charset="-128"/>
              </a:rPr>
              <a:t> </a:t>
            </a:r>
            <a:r>
              <a:rPr kumimoji="1" lang="en-US" altLang="ja-JP" sz="1050" dirty="0">
                <a:solidFill>
                  <a:schemeClr val="accent3">
                    <a:lumMod val="50000"/>
                  </a:schemeClr>
                </a:solidFill>
                <a:latin typeface="Meiryo" panose="020B0604030504040204" pitchFamily="34" charset="-128"/>
                <a:ea typeface="Meiryo" panose="020B0604030504040204" pitchFamily="34" charset="-128"/>
              </a:rPr>
              <a:t>Human to Human</a:t>
            </a:r>
            <a:endParaRPr kumimoji="1" lang="ja-JP" altLang="en-US" sz="1050">
              <a:solidFill>
                <a:schemeClr val="accent3">
                  <a:lumMod val="50000"/>
                </a:schemeClr>
              </a:solidFill>
              <a:latin typeface="Meiryo" panose="020B0604030504040204" pitchFamily="34" charset="-128"/>
              <a:ea typeface="Meiryo" panose="020B0604030504040204" pitchFamily="34" charset="-128"/>
            </a:endParaRPr>
          </a:p>
        </p:txBody>
      </p:sp>
      <p:sp>
        <p:nvSpPr>
          <p:cNvPr id="181" name="テキスト ボックス 180">
            <a:extLst>
              <a:ext uri="{FF2B5EF4-FFF2-40B4-BE49-F238E27FC236}">
                <a16:creationId xmlns:a16="http://schemas.microsoft.com/office/drawing/2014/main" id="{43669F74-BDE5-A142-AE97-C426F44C4822}"/>
              </a:ext>
            </a:extLst>
          </p:cNvPr>
          <p:cNvSpPr txBox="1"/>
          <p:nvPr/>
        </p:nvSpPr>
        <p:spPr>
          <a:xfrm>
            <a:off x="937689" y="2664533"/>
            <a:ext cx="1787669" cy="253916"/>
          </a:xfrm>
          <a:prstGeom prst="rect">
            <a:avLst/>
          </a:prstGeom>
          <a:noFill/>
        </p:spPr>
        <p:txBody>
          <a:bodyPr wrap="none" rtlCol="0">
            <a:spAutoFit/>
          </a:bodyPr>
          <a:lstStyle/>
          <a:p>
            <a:r>
              <a:rPr kumimoji="1" lang="en-US" altLang="ja-JP" sz="1050" b="1" dirty="0">
                <a:solidFill>
                  <a:schemeClr val="accent3">
                    <a:lumMod val="50000"/>
                  </a:schemeClr>
                </a:solidFill>
                <a:latin typeface="Meiryo" panose="020B0604030504040204" pitchFamily="34" charset="-128"/>
                <a:ea typeface="Meiryo" panose="020B0604030504040204" pitchFamily="34" charset="-128"/>
              </a:rPr>
              <a:t>M2H</a:t>
            </a:r>
            <a:r>
              <a:rPr lang="en-US" altLang="ja-JP" sz="1050" b="1" dirty="0">
                <a:solidFill>
                  <a:schemeClr val="accent3">
                    <a:lumMod val="50000"/>
                  </a:schemeClr>
                </a:solidFill>
                <a:latin typeface="Meiryo" panose="020B0604030504040204" pitchFamily="34" charset="-128"/>
                <a:ea typeface="Meiryo" panose="020B0604030504040204" pitchFamily="34" charset="-128"/>
              </a:rPr>
              <a:t> </a:t>
            </a:r>
            <a:r>
              <a:rPr kumimoji="1" lang="en-US" altLang="ja-JP" sz="1050" dirty="0">
                <a:solidFill>
                  <a:schemeClr val="accent3">
                    <a:lumMod val="50000"/>
                  </a:schemeClr>
                </a:solidFill>
                <a:latin typeface="Meiryo" panose="020B0604030504040204" pitchFamily="34" charset="-128"/>
                <a:ea typeface="Meiryo" panose="020B0604030504040204" pitchFamily="34" charset="-128"/>
              </a:rPr>
              <a:t>Machine to Human</a:t>
            </a:r>
            <a:endParaRPr kumimoji="1" lang="ja-JP" altLang="en-US" sz="1050">
              <a:solidFill>
                <a:schemeClr val="accent3">
                  <a:lumMod val="50000"/>
                </a:schemeClr>
              </a:solidFill>
              <a:latin typeface="Meiryo" panose="020B0604030504040204" pitchFamily="34" charset="-128"/>
              <a:ea typeface="Meiryo" panose="020B0604030504040204" pitchFamily="34" charset="-128"/>
            </a:endParaRPr>
          </a:p>
        </p:txBody>
      </p:sp>
      <p:sp>
        <p:nvSpPr>
          <p:cNvPr id="182" name="テキスト ボックス 181">
            <a:extLst>
              <a:ext uri="{FF2B5EF4-FFF2-40B4-BE49-F238E27FC236}">
                <a16:creationId xmlns:a16="http://schemas.microsoft.com/office/drawing/2014/main" id="{46CA1244-94AF-0549-B019-ADF13A8CC99F}"/>
              </a:ext>
            </a:extLst>
          </p:cNvPr>
          <p:cNvSpPr txBox="1"/>
          <p:nvPr/>
        </p:nvSpPr>
        <p:spPr>
          <a:xfrm>
            <a:off x="932521" y="4084117"/>
            <a:ext cx="1863011" cy="253916"/>
          </a:xfrm>
          <a:prstGeom prst="rect">
            <a:avLst/>
          </a:prstGeom>
          <a:noFill/>
        </p:spPr>
        <p:txBody>
          <a:bodyPr wrap="none" rtlCol="0">
            <a:spAutoFit/>
          </a:bodyPr>
          <a:lstStyle/>
          <a:p>
            <a:r>
              <a:rPr kumimoji="1" lang="en-US" altLang="ja-JP" sz="1050" b="1" dirty="0">
                <a:solidFill>
                  <a:schemeClr val="accent3">
                    <a:lumMod val="50000"/>
                  </a:schemeClr>
                </a:solidFill>
                <a:latin typeface="Meiryo" panose="020B0604030504040204" pitchFamily="34" charset="-128"/>
                <a:ea typeface="Meiryo" panose="020B0604030504040204" pitchFamily="34" charset="-128"/>
              </a:rPr>
              <a:t>M2M</a:t>
            </a:r>
            <a:r>
              <a:rPr lang="en-US" altLang="ja-JP" sz="1050" b="1" dirty="0">
                <a:solidFill>
                  <a:schemeClr val="accent3">
                    <a:lumMod val="50000"/>
                  </a:schemeClr>
                </a:solidFill>
                <a:latin typeface="Meiryo" panose="020B0604030504040204" pitchFamily="34" charset="-128"/>
                <a:ea typeface="Meiryo" panose="020B0604030504040204" pitchFamily="34" charset="-128"/>
              </a:rPr>
              <a:t> </a:t>
            </a:r>
            <a:r>
              <a:rPr kumimoji="1" lang="en-US" altLang="ja-JP" sz="1050" dirty="0">
                <a:solidFill>
                  <a:schemeClr val="accent3">
                    <a:lumMod val="50000"/>
                  </a:schemeClr>
                </a:solidFill>
                <a:latin typeface="Meiryo" panose="020B0604030504040204" pitchFamily="34" charset="-128"/>
                <a:ea typeface="Meiryo" panose="020B0604030504040204" pitchFamily="34" charset="-128"/>
              </a:rPr>
              <a:t>Machine to Machine</a:t>
            </a:r>
            <a:endParaRPr kumimoji="1" lang="ja-JP" altLang="en-US" sz="1050">
              <a:solidFill>
                <a:schemeClr val="accent3">
                  <a:lumMod val="50000"/>
                </a:schemeClr>
              </a:solidFill>
              <a:latin typeface="Meiryo" panose="020B0604030504040204" pitchFamily="34" charset="-128"/>
              <a:ea typeface="Meiryo" panose="020B0604030504040204" pitchFamily="34" charset="-128"/>
            </a:endParaRPr>
          </a:p>
        </p:txBody>
      </p:sp>
      <p:pic>
        <p:nvPicPr>
          <p:cNvPr id="178" name="Picture 2" descr="パソコンを使う作業員のイラスト（女性）">
            <a:extLst>
              <a:ext uri="{FF2B5EF4-FFF2-40B4-BE49-F238E27FC236}">
                <a16:creationId xmlns:a16="http://schemas.microsoft.com/office/drawing/2014/main" id="{AF5243EE-85E4-674D-A792-2D90F2855B5B}"/>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183699" y="2740504"/>
            <a:ext cx="416672" cy="400005"/>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D6BD92AE-8BF0-B54C-BEE1-D9B8BC46C64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11992" y="2926945"/>
            <a:ext cx="585535" cy="58700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965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0-#ppt_w/2"/>
                                          </p:val>
                                        </p:tav>
                                        <p:tav tm="100000">
                                          <p:val>
                                            <p:strVal val="#ppt_x"/>
                                          </p:val>
                                        </p:tav>
                                      </p:tavLst>
                                    </p:anim>
                                    <p:anim calcmode="lin" valueType="num">
                                      <p:cBhvr additive="base">
                                        <p:cTn id="8" dur="500" fill="hold"/>
                                        <p:tgtEl>
                                          <p:spTgt spid="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effectLst/>
                <a:latin typeface="メイリオ" panose="020B0604030504040204" pitchFamily="50" charset="-128"/>
                <a:ea typeface="メイリオ" panose="020B0604030504040204" pitchFamily="50" charset="-128"/>
                <a:cs typeface="Arial"/>
              </a:rPr>
              <a:t>IoT</a:t>
            </a:r>
            <a:r>
              <a:rPr lang="ja-JP" altLang="en-US" sz="2400" dirty="0">
                <a:solidFill>
                  <a:srgbClr val="FFFFFF"/>
                </a:solidFill>
                <a:effectLst/>
                <a:latin typeface="メイリオ" panose="020B0604030504040204" pitchFamily="50" charset="-128"/>
                <a:ea typeface="メイリオ" panose="020B0604030504040204" pitchFamily="50" charset="-128"/>
                <a:cs typeface="Arial"/>
              </a:rPr>
              <a:t>の仕組みと使われ方</a:t>
            </a:r>
            <a:endParaRPr lang="en-US" altLang="ja-JP" sz="2400" dirty="0">
              <a:solidFill>
                <a:srgbClr val="FFFFFF"/>
              </a:solidFill>
              <a:effectLst/>
              <a:latin typeface="メイリオ" panose="020B0604030504040204" pitchFamily="50" charset="-128"/>
              <a:ea typeface="メイリオ" panose="020B0604030504040204"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629363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972A0855-8DE7-7A46-B6D7-27FA53E4B24C}"/>
              </a:ext>
            </a:extLst>
          </p:cNvPr>
          <p:cNvSpPr/>
          <p:nvPr/>
        </p:nvSpPr>
        <p:spPr>
          <a:xfrm>
            <a:off x="636186" y="892629"/>
            <a:ext cx="3935813" cy="299970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4C4F39D-243D-AC4E-8821-7A4D6D181110}"/>
              </a:ext>
            </a:extLst>
          </p:cNvPr>
          <p:cNvSpPr>
            <a:spLocks noGrp="1"/>
          </p:cNvSpPr>
          <p:nvPr>
            <p:ph type="title"/>
          </p:nvPr>
        </p:nvSpPr>
        <p:spPr/>
        <p:txBody>
          <a:bodyPr/>
          <a:lstStyle/>
          <a:p>
            <a:r>
              <a:rPr kumimoji="1" lang="en-US" altLang="ja-JP" dirty="0"/>
              <a:t>IoT</a:t>
            </a:r>
            <a:r>
              <a:rPr kumimoji="1" lang="ja-JP" altLang="en-US"/>
              <a:t>で変わる現実の捉え方</a:t>
            </a:r>
          </a:p>
        </p:txBody>
      </p:sp>
      <p:sp>
        <p:nvSpPr>
          <p:cNvPr id="4" name="正方形/長方形 3">
            <a:extLst>
              <a:ext uri="{FF2B5EF4-FFF2-40B4-BE49-F238E27FC236}">
                <a16:creationId xmlns:a16="http://schemas.microsoft.com/office/drawing/2014/main" id="{A0BDE9F8-FAEC-F248-9A12-A850924DDED0}"/>
              </a:ext>
            </a:extLst>
          </p:cNvPr>
          <p:cNvSpPr/>
          <p:nvPr/>
        </p:nvSpPr>
        <p:spPr>
          <a:xfrm>
            <a:off x="638175" y="4094228"/>
            <a:ext cx="7867650" cy="217714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69C4AC1-8BF0-6249-93D1-077DEAC8B6D9}"/>
              </a:ext>
            </a:extLst>
          </p:cNvPr>
          <p:cNvSpPr/>
          <p:nvPr/>
        </p:nvSpPr>
        <p:spPr>
          <a:xfrm>
            <a:off x="1800328" y="4742815"/>
            <a:ext cx="1072243" cy="718458"/>
          </a:xfrm>
          <a:prstGeom prst="rect">
            <a:avLst/>
          </a:prstGeom>
          <a:solidFill>
            <a:schemeClr val="bg1"/>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6A040B15-4F49-1F41-8859-28D64BE552C5}"/>
              </a:ext>
            </a:extLst>
          </p:cNvPr>
          <p:cNvSpPr/>
          <p:nvPr/>
        </p:nvSpPr>
        <p:spPr>
          <a:xfrm>
            <a:off x="1666979" y="4574352"/>
            <a:ext cx="1072243" cy="71845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図形グループ 11">
            <a:extLst>
              <a:ext uri="{FF2B5EF4-FFF2-40B4-BE49-F238E27FC236}">
                <a16:creationId xmlns:a16="http://schemas.microsoft.com/office/drawing/2014/main" id="{E89C59D2-11DB-6C49-B767-68B06438FFBF}"/>
              </a:ext>
            </a:extLst>
          </p:cNvPr>
          <p:cNvGrpSpPr/>
          <p:nvPr/>
        </p:nvGrpSpPr>
        <p:grpSpPr>
          <a:xfrm>
            <a:off x="1093048" y="2203957"/>
            <a:ext cx="410633" cy="824640"/>
            <a:chOff x="1946324" y="4125162"/>
            <a:chExt cx="969964" cy="2007872"/>
          </a:xfrm>
          <a:solidFill>
            <a:schemeClr val="accent6">
              <a:lumMod val="50000"/>
            </a:schemeClr>
          </a:solidFill>
        </p:grpSpPr>
        <p:sp>
          <p:nvSpPr>
            <p:cNvPr id="9" name="円/楕円 8">
              <a:extLst>
                <a:ext uri="{FF2B5EF4-FFF2-40B4-BE49-F238E27FC236}">
                  <a16:creationId xmlns:a16="http://schemas.microsoft.com/office/drawing/2014/main" id="{E2A94EE8-1D13-4F48-9486-23703C93B8C6}"/>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a:extLst>
                <a:ext uri="{FF2B5EF4-FFF2-40B4-BE49-F238E27FC236}">
                  <a16:creationId xmlns:a16="http://schemas.microsoft.com/office/drawing/2014/main" id="{CCA753E9-A40C-094A-9AD8-92E9F6C691E6}"/>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 name="テキスト ボックス 10">
            <a:extLst>
              <a:ext uri="{FF2B5EF4-FFF2-40B4-BE49-F238E27FC236}">
                <a16:creationId xmlns:a16="http://schemas.microsoft.com/office/drawing/2014/main" id="{715259D0-0872-854A-8672-4F4CC1C424B5}"/>
              </a:ext>
            </a:extLst>
          </p:cNvPr>
          <p:cNvSpPr txBox="1"/>
          <p:nvPr/>
        </p:nvSpPr>
        <p:spPr>
          <a:xfrm>
            <a:off x="1717811" y="2259766"/>
            <a:ext cx="1620957" cy="738664"/>
          </a:xfrm>
          <a:prstGeom prst="rect">
            <a:avLst/>
          </a:prstGeom>
          <a:noFill/>
        </p:spPr>
        <p:txBody>
          <a:bodyPr wrap="none" rtlCol="0">
            <a:spAutoFit/>
          </a:bodyPr>
          <a:lstStyle/>
          <a:p>
            <a:r>
              <a:rPr kumimoji="1" lang="ja-JP" altLang="en-US" sz="1400">
                <a:solidFill>
                  <a:schemeClr val="accent6">
                    <a:lumMod val="50000"/>
                  </a:schemeClr>
                </a:solidFill>
                <a:latin typeface="Meiryo" panose="020B0604030504040204" pitchFamily="34" charset="-128"/>
                <a:ea typeface="Meiryo" panose="020B0604030504040204" pitchFamily="34" charset="-128"/>
              </a:rPr>
              <a:t>経験値</a:t>
            </a:r>
            <a:r>
              <a:rPr lang="ja-JP" altLang="en-US" sz="1400">
                <a:solidFill>
                  <a:schemeClr val="accent6">
                    <a:lumMod val="50000"/>
                  </a:schemeClr>
                </a:solidFill>
                <a:latin typeface="Meiryo" panose="020B0604030504040204" pitchFamily="34" charset="-128"/>
                <a:ea typeface="Meiryo" panose="020B0604030504040204" pitchFamily="34" charset="-128"/>
              </a:rPr>
              <a:t>、勘や習慣</a:t>
            </a: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1400">
                <a:solidFill>
                  <a:schemeClr val="accent6">
                    <a:lumMod val="50000"/>
                  </a:schemeClr>
                </a:solidFill>
                <a:latin typeface="Meiryo" panose="020B0604030504040204" pitchFamily="34" charset="-128"/>
                <a:ea typeface="Meiryo" panose="020B0604030504040204" pitchFamily="34" charset="-128"/>
              </a:rPr>
              <a:t>による</a:t>
            </a:r>
            <a:r>
              <a:rPr lang="ja-JP" altLang="en-US" sz="1400">
                <a:solidFill>
                  <a:schemeClr val="accent6">
                    <a:lumMod val="50000"/>
                  </a:schemeClr>
                </a:solidFill>
                <a:latin typeface="Meiryo" panose="020B0604030504040204" pitchFamily="34" charset="-128"/>
                <a:ea typeface="Meiryo" panose="020B0604030504040204" pitchFamily="34" charset="-128"/>
              </a:rPr>
              <a:t>バイアスが</a:t>
            </a: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1400">
                <a:solidFill>
                  <a:schemeClr val="accent6">
                    <a:lumMod val="50000"/>
                  </a:schemeClr>
                </a:solidFill>
                <a:latin typeface="Meiryo" panose="020B0604030504040204" pitchFamily="34" charset="-128"/>
                <a:ea typeface="Meiryo" panose="020B0604030504040204" pitchFamily="34" charset="-128"/>
              </a:rPr>
              <a:t>這い入りやすい</a:t>
            </a:r>
          </a:p>
        </p:txBody>
      </p:sp>
      <p:sp>
        <p:nvSpPr>
          <p:cNvPr id="15" name="テキスト ボックス 14">
            <a:extLst>
              <a:ext uri="{FF2B5EF4-FFF2-40B4-BE49-F238E27FC236}">
                <a16:creationId xmlns:a16="http://schemas.microsoft.com/office/drawing/2014/main" id="{3955C155-371D-D346-B42B-C3226F4E21AD}"/>
              </a:ext>
            </a:extLst>
          </p:cNvPr>
          <p:cNvSpPr txBox="1"/>
          <p:nvPr/>
        </p:nvSpPr>
        <p:spPr>
          <a:xfrm>
            <a:off x="1796682" y="4656728"/>
            <a:ext cx="825867" cy="584775"/>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サンプル</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人間による</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観察や実験</a:t>
            </a:r>
            <a:endParaRPr kumimoji="1" lang="ja-JP" altLang="en-US" sz="1000">
              <a:solidFill>
                <a:schemeClr val="bg1"/>
              </a:solidFill>
              <a:latin typeface="Meiryo" panose="020B0604030504040204" pitchFamily="34" charset="-128"/>
              <a:ea typeface="Meiryo" panose="020B0604030504040204" pitchFamily="34" charset="-128"/>
            </a:endParaRPr>
          </a:p>
        </p:txBody>
      </p:sp>
      <p:cxnSp>
        <p:nvCxnSpPr>
          <p:cNvPr id="18" name="直線矢印コネクタ 17">
            <a:extLst>
              <a:ext uri="{FF2B5EF4-FFF2-40B4-BE49-F238E27FC236}">
                <a16:creationId xmlns:a16="http://schemas.microsoft.com/office/drawing/2014/main" id="{50883DBB-71D9-DD4A-88A2-65D59EEE3FDD}"/>
              </a:ext>
            </a:extLst>
          </p:cNvPr>
          <p:cNvCxnSpPr>
            <a:cxnSpLocks/>
            <a:stCxn id="10" idx="1"/>
          </p:cNvCxnSpPr>
          <p:nvPr/>
        </p:nvCxnSpPr>
        <p:spPr>
          <a:xfrm>
            <a:off x="1298366" y="3028597"/>
            <a:ext cx="368613" cy="1539968"/>
          </a:xfrm>
          <a:prstGeom prst="straightConnector1">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BFE262F6-A640-9047-8405-AE60519DA490}"/>
              </a:ext>
            </a:extLst>
          </p:cNvPr>
          <p:cNvCxnSpPr>
            <a:cxnSpLocks/>
            <a:stCxn id="10" idx="1"/>
          </p:cNvCxnSpPr>
          <p:nvPr/>
        </p:nvCxnSpPr>
        <p:spPr>
          <a:xfrm>
            <a:off x="1298366" y="3028597"/>
            <a:ext cx="1429076" cy="1539968"/>
          </a:xfrm>
          <a:prstGeom prst="straightConnector1">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7" name="テキスト ボックス 36">
            <a:extLst>
              <a:ext uri="{FF2B5EF4-FFF2-40B4-BE49-F238E27FC236}">
                <a16:creationId xmlns:a16="http://schemas.microsoft.com/office/drawing/2014/main" id="{85EDE9C3-620F-FF47-9859-19A6E9D11D9E}"/>
              </a:ext>
            </a:extLst>
          </p:cNvPr>
          <p:cNvSpPr txBox="1"/>
          <p:nvPr/>
        </p:nvSpPr>
        <p:spPr>
          <a:xfrm>
            <a:off x="1379458" y="5673141"/>
            <a:ext cx="6385081"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現実の世界で起きる</a:t>
            </a:r>
            <a:r>
              <a:rPr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ものごと</a:t>
            </a:r>
            <a:r>
              <a:rPr kumimoji="1"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や</a:t>
            </a:r>
            <a:r>
              <a:rPr kumimoji="1"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できごと</a:t>
            </a:r>
            <a:r>
              <a:rPr kumimoji="1" lang="en-US" altLang="ja-JP" sz="2400" b="1" dirty="0">
                <a:solidFill>
                  <a:schemeClr val="bg1"/>
                </a:solidFill>
                <a:latin typeface="Meiryo" panose="020B0604030504040204" pitchFamily="34" charset="-128"/>
                <a:ea typeface="Meiryo" panose="020B0604030504040204" pitchFamily="34" charset="-128"/>
              </a:rPr>
              <a:t>”</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B2C78754-C9A8-D345-8DF1-3F56D649DBCA}"/>
              </a:ext>
            </a:extLst>
          </p:cNvPr>
          <p:cNvSpPr txBox="1"/>
          <p:nvPr/>
        </p:nvSpPr>
        <p:spPr>
          <a:xfrm>
            <a:off x="649153" y="975560"/>
            <a:ext cx="3946793" cy="461665"/>
          </a:xfrm>
          <a:prstGeom prst="rect">
            <a:avLst/>
          </a:prstGeom>
          <a:noFill/>
        </p:spPr>
        <p:txBody>
          <a:bodyPr wrap="square" rtlCol="0">
            <a:spAutoFit/>
          </a:bodyPr>
          <a:lstStyle/>
          <a:p>
            <a:pPr algn="ctr"/>
            <a:r>
              <a:rPr kumimoji="1" lang="ja-JP" altLang="en-US" sz="2400" b="1">
                <a:solidFill>
                  <a:schemeClr val="accent6">
                    <a:lumMod val="50000"/>
                  </a:schemeClr>
                </a:solidFill>
                <a:latin typeface="Meiryo" panose="020B0604030504040204" pitchFamily="34" charset="-128"/>
                <a:ea typeface="Meiryo" panose="020B0604030504040204" pitchFamily="34" charset="-128"/>
              </a:rPr>
              <a:t>従来</a:t>
            </a:r>
            <a:endParaRPr kumimoji="1" lang="ja-JP" altLang="en-US" sz="2400">
              <a:solidFill>
                <a:schemeClr val="accent6">
                  <a:lumMod val="50000"/>
                </a:schemeClr>
              </a:solidFill>
              <a:latin typeface="Meiryo" panose="020B0604030504040204" pitchFamily="34" charset="-128"/>
              <a:ea typeface="Meiryo" panose="020B0604030504040204" pitchFamily="34" charset="-128"/>
            </a:endParaRPr>
          </a:p>
        </p:txBody>
      </p:sp>
      <p:sp>
        <p:nvSpPr>
          <p:cNvPr id="17" name="円柱 16">
            <a:extLst>
              <a:ext uri="{FF2B5EF4-FFF2-40B4-BE49-F238E27FC236}">
                <a16:creationId xmlns:a16="http://schemas.microsoft.com/office/drawing/2014/main" id="{57F6C8B9-9117-FA44-958B-2ABC766C58D4}"/>
              </a:ext>
            </a:extLst>
          </p:cNvPr>
          <p:cNvSpPr/>
          <p:nvPr/>
        </p:nvSpPr>
        <p:spPr>
          <a:xfrm>
            <a:off x="1546739" y="3190838"/>
            <a:ext cx="342143" cy="375845"/>
          </a:xfrm>
          <a:prstGeom prst="ca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1" name="グループ化 20">
            <a:extLst>
              <a:ext uri="{FF2B5EF4-FFF2-40B4-BE49-F238E27FC236}">
                <a16:creationId xmlns:a16="http://schemas.microsoft.com/office/drawing/2014/main" id="{D7C19971-0DB3-B444-8B0F-1DF38336D46F}"/>
              </a:ext>
            </a:extLst>
          </p:cNvPr>
          <p:cNvGrpSpPr/>
          <p:nvPr/>
        </p:nvGrpSpPr>
        <p:grpSpPr>
          <a:xfrm>
            <a:off x="649153" y="904597"/>
            <a:ext cx="7887422" cy="4479489"/>
            <a:chOff x="649153" y="904597"/>
            <a:chExt cx="7887422" cy="4479489"/>
          </a:xfrm>
        </p:grpSpPr>
        <p:sp>
          <p:nvSpPr>
            <p:cNvPr id="16" name="テキスト ボックス 15">
              <a:extLst>
                <a:ext uri="{FF2B5EF4-FFF2-40B4-BE49-F238E27FC236}">
                  <a16:creationId xmlns:a16="http://schemas.microsoft.com/office/drawing/2014/main" id="{F26988FE-6D2B-8345-BAFA-2E399B1D005B}"/>
                </a:ext>
              </a:extLst>
            </p:cNvPr>
            <p:cNvSpPr txBox="1"/>
            <p:nvPr/>
          </p:nvSpPr>
          <p:spPr>
            <a:xfrm>
              <a:off x="5370257" y="4737755"/>
              <a:ext cx="2031325"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センサーによって</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収集されるデータ</a:t>
              </a:r>
            </a:p>
          </p:txBody>
        </p:sp>
        <p:grpSp>
          <p:nvGrpSpPr>
            <p:cNvPr id="20" name="グループ化 19">
              <a:extLst>
                <a:ext uri="{FF2B5EF4-FFF2-40B4-BE49-F238E27FC236}">
                  <a16:creationId xmlns:a16="http://schemas.microsoft.com/office/drawing/2014/main" id="{D3A137D7-44A7-3A40-8BF8-AD952C102444}"/>
                </a:ext>
              </a:extLst>
            </p:cNvPr>
            <p:cNvGrpSpPr/>
            <p:nvPr/>
          </p:nvGrpSpPr>
          <p:grpSpPr>
            <a:xfrm>
              <a:off x="649153" y="904597"/>
              <a:ext cx="7887422" cy="3211571"/>
              <a:chOff x="649153" y="904597"/>
              <a:chExt cx="7887422" cy="3211571"/>
            </a:xfrm>
          </p:grpSpPr>
          <p:sp>
            <p:nvSpPr>
              <p:cNvPr id="32" name="正方形/長方形 31">
                <a:extLst>
                  <a:ext uri="{FF2B5EF4-FFF2-40B4-BE49-F238E27FC236}">
                    <a16:creationId xmlns:a16="http://schemas.microsoft.com/office/drawing/2014/main" id="{D1648BF4-AE26-9E48-9688-47DD3225BF33}"/>
                  </a:ext>
                </a:extLst>
              </p:cNvPr>
              <p:cNvSpPr/>
              <p:nvPr/>
            </p:nvSpPr>
            <p:spPr>
              <a:xfrm>
                <a:off x="4572000" y="904597"/>
                <a:ext cx="3935813" cy="299970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10855D2E-48B2-A94F-ADDC-951F9B61DE65}"/>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154433" y="2220188"/>
                <a:ext cx="1025115" cy="959024"/>
              </a:xfrm>
              <a:prstGeom prst="rect">
                <a:avLst/>
              </a:prstGeom>
              <a:effectLst>
                <a:outerShdw blurRad="50800" dist="38100" dir="2700000" algn="tl" rotWithShape="0">
                  <a:prstClr val="black">
                    <a:alpha val="40000"/>
                  </a:prstClr>
                </a:outerShdw>
              </a:effectLst>
            </p:spPr>
          </p:pic>
          <p:cxnSp>
            <p:nvCxnSpPr>
              <p:cNvPr id="25" name="直線矢印コネクタ 24">
                <a:extLst>
                  <a:ext uri="{FF2B5EF4-FFF2-40B4-BE49-F238E27FC236}">
                    <a16:creationId xmlns:a16="http://schemas.microsoft.com/office/drawing/2014/main" id="{C80DC900-1468-F44A-8012-209E8FBE914A}"/>
                  </a:ext>
                </a:extLst>
              </p:cNvPr>
              <p:cNvCxnSpPr>
                <a:cxnSpLocks/>
                <a:stCxn id="7" idx="2"/>
              </p:cNvCxnSpPr>
              <p:nvPr/>
            </p:nvCxnSpPr>
            <p:spPr>
              <a:xfrm flipH="1">
                <a:off x="649153" y="3179212"/>
                <a:ext cx="7017838" cy="909172"/>
              </a:xfrm>
              <a:prstGeom prst="straightConnector1">
                <a:avLst/>
              </a:prstGeom>
              <a:ln w="3810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C8748C8C-2869-D342-BB6E-AE6DA94988B1}"/>
                  </a:ext>
                </a:extLst>
              </p:cNvPr>
              <p:cNvCxnSpPr>
                <a:cxnSpLocks/>
                <a:stCxn id="7" idx="2"/>
              </p:cNvCxnSpPr>
              <p:nvPr/>
            </p:nvCxnSpPr>
            <p:spPr>
              <a:xfrm>
                <a:off x="7666991" y="3179212"/>
                <a:ext cx="838834" cy="936956"/>
              </a:xfrm>
              <a:prstGeom prst="straightConnector1">
                <a:avLst/>
              </a:prstGeom>
              <a:ln w="3810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a:extLst>
                  <a:ext uri="{FF2B5EF4-FFF2-40B4-BE49-F238E27FC236}">
                    <a16:creationId xmlns:a16="http://schemas.microsoft.com/office/drawing/2014/main" id="{E857466F-8BD0-9844-BDBC-6C11FEBB142F}"/>
                  </a:ext>
                </a:extLst>
              </p:cNvPr>
              <p:cNvSpPr txBox="1"/>
              <p:nvPr/>
            </p:nvSpPr>
            <p:spPr>
              <a:xfrm>
                <a:off x="4572000" y="1409173"/>
                <a:ext cx="3946793" cy="584775"/>
              </a:xfrm>
              <a:prstGeom prst="rect">
                <a:avLst/>
              </a:prstGeom>
              <a:noFill/>
            </p:spPr>
            <p:txBody>
              <a:bodyPr wrap="squar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対処についての全データから</a:t>
                </a:r>
                <a:endParaRPr kumimoji="1" lang="en-US" altLang="ja-JP" sz="1600" b="1" dirty="0">
                  <a:solidFill>
                    <a:srgbClr val="0070C0"/>
                  </a:solidFill>
                  <a:latin typeface="Meiryo" panose="020B0604030504040204" pitchFamily="34" charset="-128"/>
                  <a:ea typeface="Meiryo" panose="020B0604030504040204" pitchFamily="34" charset="-128"/>
                </a:endParaRPr>
              </a:p>
              <a:p>
                <a:pPr algn="ctr"/>
                <a:r>
                  <a:rPr lang="ja-JP" altLang="en-US" sz="1600" b="1">
                    <a:solidFill>
                      <a:srgbClr val="0070C0"/>
                    </a:solidFill>
                    <a:latin typeface="Meiryo" panose="020B0604030504040204" pitchFamily="34" charset="-128"/>
                    <a:ea typeface="Meiryo" panose="020B0604030504040204" pitchFamily="34" charset="-128"/>
                  </a:rPr>
                  <a:t>機械学習で事実を捉える</a:t>
                </a:r>
                <a:endParaRPr kumimoji="1" lang="ja-JP" altLang="en-US" sz="1600" b="1">
                  <a:solidFill>
                    <a:srgbClr val="0070C0"/>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D9894103-1614-A447-B414-D95DA72D0560}"/>
                  </a:ext>
                </a:extLst>
              </p:cNvPr>
              <p:cNvSpPr txBox="1"/>
              <p:nvPr/>
            </p:nvSpPr>
            <p:spPr>
              <a:xfrm>
                <a:off x="4589782" y="986445"/>
                <a:ext cx="3946793" cy="461665"/>
              </a:xfrm>
              <a:prstGeom prst="rect">
                <a:avLst/>
              </a:prstGeom>
              <a:noFill/>
            </p:spPr>
            <p:txBody>
              <a:bodyPr wrap="square" rtlCol="0">
                <a:spAutoFit/>
              </a:bodyPr>
              <a:lstStyle/>
              <a:p>
                <a:pPr algn="ctr"/>
                <a:r>
                  <a:rPr kumimoji="1" lang="en-US" altLang="ja-JP" sz="2400" b="1" dirty="0">
                    <a:solidFill>
                      <a:srgbClr val="0070C0"/>
                    </a:solidFill>
                    <a:latin typeface="Meiryo" panose="020B0604030504040204" pitchFamily="34" charset="-128"/>
                    <a:ea typeface="Meiryo" panose="020B0604030504040204" pitchFamily="34" charset="-128"/>
                  </a:rPr>
                  <a:t>IoT</a:t>
                </a:r>
                <a:endParaRPr kumimoji="1" lang="ja-JP" altLang="en-US" sz="2400">
                  <a:solidFill>
                    <a:srgbClr val="0070C0"/>
                  </a:solidFill>
                  <a:latin typeface="Meiryo" panose="020B0604030504040204" pitchFamily="34" charset="-128"/>
                  <a:ea typeface="Meiryo" panose="020B0604030504040204" pitchFamily="34" charset="-128"/>
                </a:endParaRPr>
              </a:p>
            </p:txBody>
          </p:sp>
          <p:sp>
            <p:nvSpPr>
              <p:cNvPr id="29" name="円柱 28">
                <a:extLst>
                  <a:ext uri="{FF2B5EF4-FFF2-40B4-BE49-F238E27FC236}">
                    <a16:creationId xmlns:a16="http://schemas.microsoft.com/office/drawing/2014/main" id="{27821786-1E58-D046-B42E-CC87DB9148F5}"/>
                  </a:ext>
                </a:extLst>
              </p:cNvPr>
              <p:cNvSpPr/>
              <p:nvPr/>
            </p:nvSpPr>
            <p:spPr>
              <a:xfrm>
                <a:off x="5302129" y="3083902"/>
                <a:ext cx="1852303" cy="721271"/>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22" name="テキスト ボックス 21">
            <a:extLst>
              <a:ext uri="{FF2B5EF4-FFF2-40B4-BE49-F238E27FC236}">
                <a16:creationId xmlns:a16="http://schemas.microsoft.com/office/drawing/2014/main" id="{662216C2-7B04-05AF-C689-D23D3999223B}"/>
              </a:ext>
            </a:extLst>
          </p:cNvPr>
          <p:cNvSpPr txBox="1"/>
          <p:nvPr/>
        </p:nvSpPr>
        <p:spPr>
          <a:xfrm>
            <a:off x="633008" y="1409174"/>
            <a:ext cx="3946793" cy="584775"/>
          </a:xfrm>
          <a:prstGeom prst="rect">
            <a:avLst/>
          </a:prstGeom>
          <a:noFill/>
        </p:spPr>
        <p:txBody>
          <a:bodyPr wrap="square" rtlCol="0">
            <a:spAutoFit/>
          </a:bodyPr>
          <a:lstStyle/>
          <a:p>
            <a:pPr algn="ctr"/>
            <a:r>
              <a:rPr kumimoji="1" lang="ja-JP" altLang="en-US" sz="1600" b="1">
                <a:solidFill>
                  <a:schemeClr val="accent6">
                    <a:lumMod val="50000"/>
                  </a:schemeClr>
                </a:solidFill>
                <a:latin typeface="Meiryo" panose="020B0604030504040204" pitchFamily="34" charset="-128"/>
                <a:ea typeface="Meiryo" panose="020B0604030504040204" pitchFamily="34" charset="-128"/>
              </a:rPr>
              <a:t>代表するデータ（サンプル）から</a:t>
            </a:r>
            <a:endParaRPr kumimoji="1" lang="en-US" altLang="ja-JP" sz="1600" b="1"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600" b="1">
                <a:solidFill>
                  <a:schemeClr val="accent6">
                    <a:lumMod val="50000"/>
                  </a:schemeClr>
                </a:solidFill>
                <a:latin typeface="Meiryo" panose="020B0604030504040204" pitchFamily="34" charset="-128"/>
                <a:ea typeface="Meiryo" panose="020B0604030504040204" pitchFamily="34" charset="-128"/>
              </a:rPr>
              <a:t>統計的に全体を推測する</a:t>
            </a:r>
            <a:endParaRPr kumimoji="1" lang="ja-JP" altLang="en-US" sz="1600" b="1">
              <a:solidFill>
                <a:schemeClr val="accent6">
                  <a:lumMod val="50000"/>
                </a:schemeClr>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ED44DBE3-D560-FEAA-B9E6-25D090507859}"/>
              </a:ext>
            </a:extLst>
          </p:cNvPr>
          <p:cNvSpPr txBox="1"/>
          <p:nvPr/>
        </p:nvSpPr>
        <p:spPr>
          <a:xfrm>
            <a:off x="4786131" y="2270961"/>
            <a:ext cx="1800493" cy="738664"/>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データに基づき</a:t>
            </a:r>
            <a:endParaRPr kumimoji="1"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人的バイアスを排除</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客観的な事実を掴む</a:t>
            </a:r>
          </a:p>
        </p:txBody>
      </p:sp>
      <p:sp>
        <p:nvSpPr>
          <p:cNvPr id="33" name="テキスト ボックス 32">
            <a:extLst>
              <a:ext uri="{FF2B5EF4-FFF2-40B4-BE49-F238E27FC236}">
                <a16:creationId xmlns:a16="http://schemas.microsoft.com/office/drawing/2014/main" id="{CDC19FCB-240F-0824-E477-C266A77F90AD}"/>
              </a:ext>
            </a:extLst>
          </p:cNvPr>
          <p:cNvSpPr txBox="1"/>
          <p:nvPr/>
        </p:nvSpPr>
        <p:spPr>
          <a:xfrm>
            <a:off x="5549056" y="3376749"/>
            <a:ext cx="1415772"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ビッグデータ</a:t>
            </a:r>
          </a:p>
        </p:txBody>
      </p:sp>
    </p:spTree>
    <p:extLst>
      <p:ext uri="{BB962C8B-B14F-4D97-AF65-F5344CB8AC3E}">
        <p14:creationId xmlns:p14="http://schemas.microsoft.com/office/powerpoint/2010/main" val="6272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1F6007-AE14-D440-9353-DDD0A897C3E6}"/>
              </a:ext>
            </a:extLst>
          </p:cNvPr>
          <p:cNvSpPr>
            <a:spLocks noGrp="1"/>
          </p:cNvSpPr>
          <p:nvPr>
            <p:ph type="title"/>
          </p:nvPr>
        </p:nvSpPr>
        <p:spPr/>
        <p:txBody>
          <a:bodyPr/>
          <a:lstStyle/>
          <a:p>
            <a:r>
              <a:rPr kumimoji="1" lang="en-US" altLang="ja-JP" dirty="0"/>
              <a:t>IoT</a:t>
            </a:r>
            <a:r>
              <a:rPr kumimoji="1" lang="ja-JP" altLang="en-US"/>
              <a:t>の適用段階</a:t>
            </a:r>
          </a:p>
        </p:txBody>
      </p:sp>
      <p:sp>
        <p:nvSpPr>
          <p:cNvPr id="4" name="正方形/長方形 3">
            <a:extLst>
              <a:ext uri="{FF2B5EF4-FFF2-40B4-BE49-F238E27FC236}">
                <a16:creationId xmlns:a16="http://schemas.microsoft.com/office/drawing/2014/main" id="{7EF5868C-BE00-344A-B362-6CCAD514C1A7}"/>
              </a:ext>
            </a:extLst>
          </p:cNvPr>
          <p:cNvSpPr/>
          <p:nvPr/>
        </p:nvSpPr>
        <p:spPr>
          <a:xfrm>
            <a:off x="1332094" y="1161039"/>
            <a:ext cx="1253058" cy="5080000"/>
          </a:xfrm>
          <a:prstGeom prst="rect">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EAAC29A8-C33B-AD46-AAB4-FF1A82931260}"/>
              </a:ext>
            </a:extLst>
          </p:cNvPr>
          <p:cNvSpPr/>
          <p:nvPr/>
        </p:nvSpPr>
        <p:spPr>
          <a:xfrm>
            <a:off x="2585152" y="1161039"/>
            <a:ext cx="1253058" cy="5080000"/>
          </a:xfrm>
          <a:prstGeom prst="rect">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77CF09AF-5B5F-D644-902D-E6711F9DF243}"/>
              </a:ext>
            </a:extLst>
          </p:cNvPr>
          <p:cNvSpPr/>
          <p:nvPr/>
        </p:nvSpPr>
        <p:spPr>
          <a:xfrm>
            <a:off x="3843855" y="1161039"/>
            <a:ext cx="1253058" cy="5080000"/>
          </a:xfrm>
          <a:prstGeom prst="rect">
            <a:avLst/>
          </a:prstGeom>
          <a:solidFill>
            <a:schemeClr val="accent3">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B0D0B60E-CC34-C441-8E73-D6563CFD896F}"/>
              </a:ext>
            </a:extLst>
          </p:cNvPr>
          <p:cNvSpPr/>
          <p:nvPr/>
        </p:nvSpPr>
        <p:spPr>
          <a:xfrm>
            <a:off x="5091268" y="1161039"/>
            <a:ext cx="1253058" cy="5080000"/>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A7F72CB2-6C69-B643-8AB4-B858E4D778EE}"/>
              </a:ext>
            </a:extLst>
          </p:cNvPr>
          <p:cNvSpPr/>
          <p:nvPr/>
        </p:nvSpPr>
        <p:spPr>
          <a:xfrm>
            <a:off x="6344326" y="1161039"/>
            <a:ext cx="1253058" cy="5080000"/>
          </a:xfrm>
          <a:prstGeom prst="rect">
            <a:avLst/>
          </a:prstGeom>
          <a:solidFill>
            <a:schemeClr val="accent3">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A0DB1BE7-27C3-1645-998A-902BF0A82BE9}"/>
              </a:ext>
            </a:extLst>
          </p:cNvPr>
          <p:cNvSpPr/>
          <p:nvPr/>
        </p:nvSpPr>
        <p:spPr>
          <a:xfrm>
            <a:off x="7591739" y="1161039"/>
            <a:ext cx="1253058" cy="5080000"/>
          </a:xfrm>
          <a:prstGeom prst="rect">
            <a:avLst/>
          </a:prstGeom>
          <a:solidFill>
            <a:schemeClr val="accent4">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371D8CE2-F502-AB46-B2A1-292BA8EBB527}"/>
              </a:ext>
            </a:extLst>
          </p:cNvPr>
          <p:cNvSpPr/>
          <p:nvPr/>
        </p:nvSpPr>
        <p:spPr>
          <a:xfrm>
            <a:off x="1230489" y="1930587"/>
            <a:ext cx="5866597" cy="961239"/>
          </a:xfrm>
          <a:prstGeom prst="rect">
            <a:avLst/>
          </a:prstGeom>
          <a:solidFill>
            <a:srgbClr val="0432FF">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4FDEE930-69E0-0944-818E-82390E8C1940}"/>
              </a:ext>
            </a:extLst>
          </p:cNvPr>
          <p:cNvSpPr/>
          <p:nvPr/>
        </p:nvSpPr>
        <p:spPr>
          <a:xfrm>
            <a:off x="1230489" y="3004657"/>
            <a:ext cx="3770489" cy="961239"/>
          </a:xfrm>
          <a:prstGeom prst="rect">
            <a:avLst/>
          </a:prstGeom>
          <a:solidFill>
            <a:srgbClr val="0432FF">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5B2916ED-DF3C-2447-84D1-9134E395C512}"/>
              </a:ext>
            </a:extLst>
          </p:cNvPr>
          <p:cNvSpPr/>
          <p:nvPr/>
        </p:nvSpPr>
        <p:spPr>
          <a:xfrm>
            <a:off x="1230488" y="4083451"/>
            <a:ext cx="2527003" cy="961239"/>
          </a:xfrm>
          <a:prstGeom prst="rect">
            <a:avLst/>
          </a:prstGeom>
          <a:solidFill>
            <a:srgbClr val="0432FF">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D4BCE8BF-BB04-8A48-8D9E-7B461BCB2336}"/>
              </a:ext>
            </a:extLst>
          </p:cNvPr>
          <p:cNvSpPr/>
          <p:nvPr/>
        </p:nvSpPr>
        <p:spPr>
          <a:xfrm>
            <a:off x="1230489" y="5162245"/>
            <a:ext cx="1253058" cy="961239"/>
          </a:xfrm>
          <a:prstGeom prst="rect">
            <a:avLst/>
          </a:prstGeom>
          <a:solidFill>
            <a:schemeClr val="tx1">
              <a:lumMod val="65000"/>
              <a:lumOff val="3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3AF48F22-E97F-024F-9C22-326F13D6DBA7}"/>
              </a:ext>
            </a:extLst>
          </p:cNvPr>
          <p:cNvSpPr txBox="1"/>
          <p:nvPr/>
        </p:nvSpPr>
        <p:spPr>
          <a:xfrm>
            <a:off x="310494" y="1987546"/>
            <a:ext cx="902811" cy="861774"/>
          </a:xfrm>
          <a:prstGeom prst="rect">
            <a:avLst/>
          </a:prstGeom>
          <a:noFill/>
        </p:spPr>
        <p:txBody>
          <a:bodyPr wrap="none" rtlCol="0">
            <a:spAutoFit/>
          </a:bodyPr>
          <a:lstStyle/>
          <a:p>
            <a:pPr algn="ctr"/>
            <a:r>
              <a:rPr kumimoji="1" lang="en-US" altLang="ja-JP" sz="1200" b="1" dirty="0">
                <a:solidFill>
                  <a:srgbClr val="0070C0"/>
                </a:solidFill>
                <a:latin typeface="Meiryo" panose="020B0604030504040204" pitchFamily="34" charset="-128"/>
                <a:ea typeface="Meiryo" panose="020B0604030504040204" pitchFamily="34" charset="-128"/>
              </a:rPr>
              <a:t>Stage Ⅲ</a:t>
            </a:r>
          </a:p>
          <a:p>
            <a:pPr algn="ctr"/>
            <a:r>
              <a:rPr kumimoji="1" lang="ja-JP" altLang="en-US" sz="2800" b="1">
                <a:solidFill>
                  <a:srgbClr val="0070C0"/>
                </a:solidFill>
                <a:latin typeface="Meiryo" panose="020B0604030504040204" pitchFamily="34" charset="-128"/>
                <a:ea typeface="Meiryo" panose="020B0604030504040204" pitchFamily="34" charset="-128"/>
              </a:rPr>
              <a:t>自律</a:t>
            </a:r>
            <a:endParaRPr kumimoji="1" lang="en-US" altLang="ja-JP" sz="2800" b="1" dirty="0">
              <a:solidFill>
                <a:srgbClr val="0070C0"/>
              </a:solidFill>
              <a:latin typeface="Meiryo" panose="020B0604030504040204" pitchFamily="34" charset="-128"/>
              <a:ea typeface="Meiryo" panose="020B0604030504040204" pitchFamily="34" charset="-128"/>
            </a:endParaRPr>
          </a:p>
          <a:p>
            <a:pPr algn="ctr"/>
            <a:r>
              <a:rPr lang="en-US" altLang="ja-JP" sz="1000" dirty="0">
                <a:solidFill>
                  <a:srgbClr val="0070C0"/>
                </a:solidFill>
                <a:latin typeface="Meiryo" panose="020B0604030504040204" pitchFamily="34" charset="-128"/>
                <a:ea typeface="Meiryo" panose="020B0604030504040204" pitchFamily="34" charset="-128"/>
              </a:rPr>
              <a:t>Autonomy</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68FBD20B-89B3-1D41-99DD-73627CA013B7}"/>
              </a:ext>
            </a:extLst>
          </p:cNvPr>
          <p:cNvSpPr txBox="1"/>
          <p:nvPr/>
        </p:nvSpPr>
        <p:spPr>
          <a:xfrm>
            <a:off x="308089" y="3061616"/>
            <a:ext cx="907620" cy="861774"/>
          </a:xfrm>
          <a:prstGeom prst="rect">
            <a:avLst/>
          </a:prstGeom>
          <a:noFill/>
        </p:spPr>
        <p:txBody>
          <a:bodyPr wrap="none" rtlCol="0">
            <a:spAutoFit/>
          </a:bodyPr>
          <a:lstStyle/>
          <a:p>
            <a:pPr algn="ctr"/>
            <a:r>
              <a:rPr lang="en-US" altLang="ja-JP" sz="1200" b="1" dirty="0">
                <a:solidFill>
                  <a:srgbClr val="0070C0"/>
                </a:solidFill>
                <a:latin typeface="Meiryo" panose="020B0604030504040204" pitchFamily="34" charset="-128"/>
                <a:ea typeface="Meiryo" panose="020B0604030504040204" pitchFamily="34" charset="-128"/>
              </a:rPr>
              <a:t>Stage Ⅱ</a:t>
            </a:r>
            <a:endParaRPr kumimoji="1" lang="en-US" altLang="ja-JP" sz="1200" b="1" dirty="0">
              <a:solidFill>
                <a:srgbClr val="0070C0"/>
              </a:solidFill>
              <a:latin typeface="Meiryo" panose="020B0604030504040204" pitchFamily="34" charset="-128"/>
              <a:ea typeface="Meiryo" panose="020B0604030504040204" pitchFamily="34" charset="-128"/>
            </a:endParaRPr>
          </a:p>
          <a:p>
            <a:pPr algn="ctr"/>
            <a:r>
              <a:rPr kumimoji="1" lang="ja-JP" altLang="en-US" sz="2800" b="1">
                <a:solidFill>
                  <a:srgbClr val="0070C0"/>
                </a:solidFill>
                <a:latin typeface="Meiryo" panose="020B0604030504040204" pitchFamily="34" charset="-128"/>
                <a:ea typeface="Meiryo" panose="020B0604030504040204" pitchFamily="34" charset="-128"/>
              </a:rPr>
              <a:t>自動</a:t>
            </a:r>
            <a:endParaRPr kumimoji="1" lang="en-US" altLang="ja-JP" sz="2800" b="1" dirty="0">
              <a:solidFill>
                <a:srgbClr val="0070C0"/>
              </a:solidFill>
              <a:latin typeface="Meiryo" panose="020B0604030504040204" pitchFamily="34" charset="-128"/>
              <a:ea typeface="Meiryo" panose="020B0604030504040204" pitchFamily="34" charset="-128"/>
            </a:endParaRPr>
          </a:p>
          <a:p>
            <a:pPr algn="ctr"/>
            <a:r>
              <a:rPr lang="en-US" altLang="ja-JP" sz="1000" dirty="0">
                <a:solidFill>
                  <a:srgbClr val="0070C0"/>
                </a:solidFill>
                <a:latin typeface="Meiryo" panose="020B0604030504040204" pitchFamily="34" charset="-128"/>
                <a:ea typeface="Meiryo" panose="020B0604030504040204" pitchFamily="34" charset="-128"/>
              </a:rPr>
              <a:t>Automation</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9175F6D1-B075-D14F-92EA-18CB197DF5CB}"/>
              </a:ext>
            </a:extLst>
          </p:cNvPr>
          <p:cNvSpPr txBox="1"/>
          <p:nvPr/>
        </p:nvSpPr>
        <p:spPr>
          <a:xfrm>
            <a:off x="310493" y="4135686"/>
            <a:ext cx="902811" cy="861774"/>
          </a:xfrm>
          <a:prstGeom prst="rect">
            <a:avLst/>
          </a:prstGeom>
          <a:noFill/>
        </p:spPr>
        <p:txBody>
          <a:bodyPr wrap="none" rtlCol="0">
            <a:spAutoFit/>
          </a:bodyPr>
          <a:lstStyle/>
          <a:p>
            <a:pPr algn="ctr"/>
            <a:r>
              <a:rPr kumimoji="1" lang="en-US" altLang="ja-JP" sz="1200" b="1" dirty="0">
                <a:solidFill>
                  <a:srgbClr val="0070C0"/>
                </a:solidFill>
                <a:latin typeface="Meiryo" panose="020B0604030504040204" pitchFamily="34" charset="-128"/>
                <a:ea typeface="Meiryo" panose="020B0604030504040204" pitchFamily="34" charset="-128"/>
              </a:rPr>
              <a:t>Stage Ⅰ</a:t>
            </a:r>
          </a:p>
          <a:p>
            <a:pPr algn="ctr"/>
            <a:r>
              <a:rPr kumimoji="1" lang="ja-JP" altLang="en-US" sz="2800" b="1">
                <a:solidFill>
                  <a:srgbClr val="0070C0"/>
                </a:solidFill>
                <a:latin typeface="Meiryo" panose="020B0604030504040204" pitchFamily="34" charset="-128"/>
                <a:ea typeface="Meiryo" panose="020B0604030504040204" pitchFamily="34" charset="-128"/>
              </a:rPr>
              <a:t>操作</a:t>
            </a:r>
            <a:endParaRPr kumimoji="1" lang="en-US" altLang="ja-JP" sz="2800" b="1" dirty="0">
              <a:solidFill>
                <a:srgbClr val="0070C0"/>
              </a:solidFill>
              <a:latin typeface="Meiryo" panose="020B0604030504040204" pitchFamily="34" charset="-128"/>
              <a:ea typeface="Meiryo" panose="020B0604030504040204" pitchFamily="34" charset="-128"/>
            </a:endParaRPr>
          </a:p>
          <a:p>
            <a:pPr algn="ctr"/>
            <a:r>
              <a:rPr lang="en-US" altLang="ja-JP" sz="1000" dirty="0">
                <a:solidFill>
                  <a:srgbClr val="0070C0"/>
                </a:solidFill>
                <a:latin typeface="Meiryo" panose="020B0604030504040204" pitchFamily="34" charset="-128"/>
                <a:ea typeface="Meiryo" panose="020B0604030504040204" pitchFamily="34" charset="-128"/>
              </a:rPr>
              <a:t>Operation</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39B73D0E-4750-014A-BA8E-22BEAE07D3FA}"/>
              </a:ext>
            </a:extLst>
          </p:cNvPr>
          <p:cNvSpPr txBox="1"/>
          <p:nvPr/>
        </p:nvSpPr>
        <p:spPr>
          <a:xfrm>
            <a:off x="310494" y="5219204"/>
            <a:ext cx="902811" cy="861774"/>
          </a:xfrm>
          <a:prstGeom prst="rect">
            <a:avLst/>
          </a:prstGeom>
          <a:noFill/>
        </p:spPr>
        <p:txBody>
          <a:bodyPr wrap="none" rtlCol="0">
            <a:spAutoFit/>
          </a:bodyPr>
          <a:lstStyle/>
          <a:p>
            <a:pPr algn="ctr"/>
            <a:r>
              <a:rPr kumimoji="1" lang="en-US" altLang="ja-JP" sz="1200" b="1" dirty="0">
                <a:solidFill>
                  <a:schemeClr val="tx1">
                    <a:lumMod val="65000"/>
                    <a:lumOff val="35000"/>
                  </a:schemeClr>
                </a:solidFill>
                <a:latin typeface="Meiryo" panose="020B0604030504040204" pitchFamily="34" charset="-128"/>
                <a:ea typeface="Meiryo" panose="020B0604030504040204" pitchFamily="34" charset="-128"/>
              </a:rPr>
              <a:t>Stage 0</a:t>
            </a:r>
          </a:p>
          <a:p>
            <a:pPr algn="ctr"/>
            <a:r>
              <a:rPr kumimoji="1" lang="ja-JP" altLang="en-US" sz="2800" b="1">
                <a:solidFill>
                  <a:schemeClr val="tx1">
                    <a:lumMod val="65000"/>
                    <a:lumOff val="35000"/>
                  </a:schemeClr>
                </a:solidFill>
                <a:latin typeface="Meiryo" panose="020B0604030504040204" pitchFamily="34" charset="-128"/>
                <a:ea typeface="Meiryo" panose="020B0604030504040204" pitchFamily="34" charset="-128"/>
              </a:rPr>
              <a:t>監視</a:t>
            </a:r>
            <a:endParaRPr kumimoji="1" lang="en-US" altLang="ja-JP" sz="2800" b="1" dirty="0">
              <a:solidFill>
                <a:schemeClr val="tx1">
                  <a:lumMod val="65000"/>
                  <a:lumOff val="35000"/>
                </a:schemeClr>
              </a:solidFill>
              <a:latin typeface="Meiryo" panose="020B0604030504040204" pitchFamily="34" charset="-128"/>
              <a:ea typeface="Meiryo" panose="020B0604030504040204" pitchFamily="34" charset="-128"/>
            </a:endParaRPr>
          </a:p>
          <a:p>
            <a:pPr algn="ctr"/>
            <a:r>
              <a:rPr lang="en-US" altLang="ja-JP" sz="1000" dirty="0">
                <a:solidFill>
                  <a:schemeClr val="tx1">
                    <a:lumMod val="65000"/>
                    <a:lumOff val="35000"/>
                  </a:schemeClr>
                </a:solidFill>
                <a:latin typeface="Meiryo" panose="020B0604030504040204" pitchFamily="34" charset="-128"/>
                <a:ea typeface="Meiryo" panose="020B0604030504040204" pitchFamily="34" charset="-128"/>
              </a:rPr>
              <a:t>Monitor</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4F1A95B3-6E09-404F-B120-B8F4B1B9FF68}"/>
              </a:ext>
            </a:extLst>
          </p:cNvPr>
          <p:cNvSpPr txBox="1"/>
          <p:nvPr/>
        </p:nvSpPr>
        <p:spPr>
          <a:xfrm>
            <a:off x="1657023" y="1248056"/>
            <a:ext cx="646331" cy="646331"/>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事実</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把握</a:t>
            </a:r>
          </a:p>
        </p:txBody>
      </p:sp>
      <p:sp>
        <p:nvSpPr>
          <p:cNvPr id="19" name="テキスト ボックス 18">
            <a:extLst>
              <a:ext uri="{FF2B5EF4-FFF2-40B4-BE49-F238E27FC236}">
                <a16:creationId xmlns:a16="http://schemas.microsoft.com/office/drawing/2014/main" id="{FABDD808-54A5-6343-9800-496CE1D586D9}"/>
              </a:ext>
            </a:extLst>
          </p:cNvPr>
          <p:cNvSpPr txBox="1"/>
          <p:nvPr/>
        </p:nvSpPr>
        <p:spPr>
          <a:xfrm>
            <a:off x="2934069" y="1248056"/>
            <a:ext cx="646331" cy="646331"/>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実行</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適用</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9858148D-3AAB-034B-8C49-1125B8063DCB}"/>
              </a:ext>
            </a:extLst>
          </p:cNvPr>
          <p:cNvSpPr txBox="1"/>
          <p:nvPr/>
        </p:nvSpPr>
        <p:spPr>
          <a:xfrm>
            <a:off x="4149262" y="1383725"/>
            <a:ext cx="646331" cy="369332"/>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判断</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A5278544-6B35-2D47-963D-6075FE84C70C}"/>
              </a:ext>
            </a:extLst>
          </p:cNvPr>
          <p:cNvSpPr txBox="1"/>
          <p:nvPr/>
        </p:nvSpPr>
        <p:spPr>
          <a:xfrm>
            <a:off x="5305792" y="1248056"/>
            <a:ext cx="877163" cy="646331"/>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ルール</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kumimoji="1" lang="ja-JP" altLang="en-US" b="1">
                <a:solidFill>
                  <a:schemeClr val="bg1"/>
                </a:solidFill>
                <a:latin typeface="Meiryo" panose="020B0604030504040204" pitchFamily="34" charset="-128"/>
                <a:ea typeface="Meiryo" panose="020B0604030504040204" pitchFamily="34" charset="-128"/>
              </a:rPr>
              <a:t>設定</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DFAF7EC3-4151-444F-A02B-D0639C7D4EED}"/>
              </a:ext>
            </a:extLst>
          </p:cNvPr>
          <p:cNvSpPr txBox="1"/>
          <p:nvPr/>
        </p:nvSpPr>
        <p:spPr>
          <a:xfrm>
            <a:off x="6497232" y="1245226"/>
            <a:ext cx="877163" cy="646331"/>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修正</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最適化</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C3B49DA6-DA0D-354E-A7A2-B88E8A72E571}"/>
              </a:ext>
            </a:extLst>
          </p:cNvPr>
          <p:cNvSpPr txBox="1"/>
          <p:nvPr/>
        </p:nvSpPr>
        <p:spPr>
          <a:xfrm>
            <a:off x="7890553" y="1245226"/>
            <a:ext cx="646331" cy="646331"/>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目的</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kumimoji="1" lang="ja-JP" altLang="en-US" b="1">
                <a:solidFill>
                  <a:schemeClr val="bg1"/>
                </a:solidFill>
                <a:latin typeface="Meiryo" panose="020B0604030504040204" pitchFamily="34" charset="-128"/>
                <a:ea typeface="Meiryo" panose="020B0604030504040204" pitchFamily="34" charset="-128"/>
              </a:rPr>
              <a:t>設定</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B1A10997-4AAC-4442-9990-0DC5299B00B5}"/>
              </a:ext>
            </a:extLst>
          </p:cNvPr>
          <p:cNvSpPr/>
          <p:nvPr/>
        </p:nvSpPr>
        <p:spPr>
          <a:xfrm>
            <a:off x="2677324" y="5171498"/>
            <a:ext cx="6049987" cy="961239"/>
          </a:xfrm>
          <a:prstGeom prst="rect">
            <a:avLst/>
          </a:prstGeom>
          <a:solidFill>
            <a:schemeClr val="accent6">
              <a:lumMod val="7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9907E944-D0D8-E945-9D4A-761933CF4610}"/>
              </a:ext>
            </a:extLst>
          </p:cNvPr>
          <p:cNvSpPr/>
          <p:nvPr/>
        </p:nvSpPr>
        <p:spPr>
          <a:xfrm>
            <a:off x="3927390" y="4106627"/>
            <a:ext cx="4799921" cy="961239"/>
          </a:xfrm>
          <a:prstGeom prst="rect">
            <a:avLst/>
          </a:prstGeom>
          <a:solidFill>
            <a:schemeClr val="accent6">
              <a:lumMod val="7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C080D4D8-3370-5644-B326-F6AB33D86F4A}"/>
              </a:ext>
            </a:extLst>
          </p:cNvPr>
          <p:cNvSpPr/>
          <p:nvPr/>
        </p:nvSpPr>
        <p:spPr>
          <a:xfrm>
            <a:off x="5187204" y="3004657"/>
            <a:ext cx="3540108" cy="961239"/>
          </a:xfrm>
          <a:prstGeom prst="rect">
            <a:avLst/>
          </a:prstGeom>
          <a:solidFill>
            <a:schemeClr val="accent6">
              <a:lumMod val="7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ECA4147D-278A-E646-84E6-5F66FA30F69C}"/>
              </a:ext>
            </a:extLst>
          </p:cNvPr>
          <p:cNvSpPr/>
          <p:nvPr/>
        </p:nvSpPr>
        <p:spPr>
          <a:xfrm>
            <a:off x="7198690" y="1927757"/>
            <a:ext cx="1528621" cy="961239"/>
          </a:xfrm>
          <a:prstGeom prst="rect">
            <a:avLst/>
          </a:prstGeom>
          <a:solidFill>
            <a:schemeClr val="accent6">
              <a:lumMod val="7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8" name="図形グループ 63">
            <a:extLst>
              <a:ext uri="{FF2B5EF4-FFF2-40B4-BE49-F238E27FC236}">
                <a16:creationId xmlns:a16="http://schemas.microsoft.com/office/drawing/2014/main" id="{36E075EB-81DB-F843-842E-B77C1AA13B6D}"/>
              </a:ext>
            </a:extLst>
          </p:cNvPr>
          <p:cNvGrpSpPr/>
          <p:nvPr/>
        </p:nvGrpSpPr>
        <p:grpSpPr>
          <a:xfrm>
            <a:off x="7151718" y="4293958"/>
            <a:ext cx="847328" cy="1725287"/>
            <a:chOff x="1946324" y="4125162"/>
            <a:chExt cx="969964" cy="2007872"/>
          </a:xfrm>
          <a:solidFill>
            <a:schemeClr val="bg1"/>
          </a:solidFill>
        </p:grpSpPr>
        <p:sp>
          <p:nvSpPr>
            <p:cNvPr id="29" name="円/楕円 28">
              <a:extLst>
                <a:ext uri="{FF2B5EF4-FFF2-40B4-BE49-F238E27FC236}">
                  <a16:creationId xmlns:a16="http://schemas.microsoft.com/office/drawing/2014/main" id="{22E76FB7-A722-3149-9B64-B8939678473D}"/>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フローチャート: 論理積ゲート 29">
              <a:extLst>
                <a:ext uri="{FF2B5EF4-FFF2-40B4-BE49-F238E27FC236}">
                  <a16:creationId xmlns:a16="http://schemas.microsoft.com/office/drawing/2014/main" id="{C9DEF107-5916-F647-B847-11902DFA4B93}"/>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1" name="図 30">
            <a:extLst>
              <a:ext uri="{FF2B5EF4-FFF2-40B4-BE49-F238E27FC236}">
                <a16:creationId xmlns:a16="http://schemas.microsoft.com/office/drawing/2014/main" id="{9D0BC481-8892-2247-8A7A-46297985BC78}"/>
              </a:ext>
            </a:extLst>
          </p:cNvPr>
          <p:cNvPicPr>
            <a:picLocks noChangeAspect="1"/>
          </p:cNvPicPr>
          <p:nvPr/>
        </p:nvPicPr>
        <p:blipFill>
          <a:blip r:embed="rId2" cstate="print">
            <a:biLevel thresh="25000"/>
            <a:extLst>
              <a:ext uri="{28A0092B-C50C-407E-A947-70E740481C1C}">
                <a14:useLocalDpi xmlns:a14="http://schemas.microsoft.com/office/drawing/2010/main"/>
              </a:ext>
            </a:extLst>
          </a:blip>
          <a:stretch>
            <a:fillRect/>
          </a:stretch>
        </p:blipFill>
        <p:spPr>
          <a:xfrm>
            <a:off x="1730788" y="2201037"/>
            <a:ext cx="1670038" cy="16700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52577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正方形/長方形 63"/>
          <p:cNvSpPr/>
          <p:nvPr/>
        </p:nvSpPr>
        <p:spPr>
          <a:xfrm>
            <a:off x="566990" y="3429210"/>
            <a:ext cx="7977452" cy="270897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36" name="正方形/長方形 35"/>
          <p:cNvSpPr/>
          <p:nvPr/>
        </p:nvSpPr>
        <p:spPr>
          <a:xfrm>
            <a:off x="583274" y="1157291"/>
            <a:ext cx="7977452" cy="218532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a:t>IoT</a:t>
            </a:r>
            <a:r>
              <a:rPr kumimoji="1" lang="ja-JP" altLang="en-US" dirty="0"/>
              <a:t>の機能と役割の</a:t>
            </a:r>
            <a:r>
              <a:rPr kumimoji="1" lang="en-US" altLang="ja-JP" dirty="0"/>
              <a:t>4</a:t>
            </a:r>
            <a:r>
              <a:rPr kumimoji="1" lang="ja-JP" altLang="en-US"/>
              <a:t>段階</a:t>
            </a:r>
            <a:endParaRPr kumimoji="1" lang="ja-JP" altLang="en-US" dirty="0"/>
          </a:p>
        </p:txBody>
      </p:sp>
      <p:sp>
        <p:nvSpPr>
          <p:cNvPr id="4" name="正方形/長方形 3"/>
          <p:cNvSpPr/>
          <p:nvPr/>
        </p:nvSpPr>
        <p:spPr>
          <a:xfrm>
            <a:off x="698734"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モニタリング</a:t>
            </a:r>
            <a:endParaRPr kumimoji="1" lang="en-US" altLang="ja-JP" sz="1200" dirty="0">
              <a:solidFill>
                <a:srgbClr val="FFFFFF"/>
              </a:solidFill>
              <a:latin typeface="メイリオ"/>
              <a:ea typeface="メイリオ"/>
              <a:cs typeface="メイリオ"/>
            </a:endParaRPr>
          </a:p>
          <a:p>
            <a:pPr algn="ctr"/>
            <a:r>
              <a:rPr lang="en-US" altLang="ja-JP" sz="1200" dirty="0">
                <a:solidFill>
                  <a:srgbClr val="FFFFFF"/>
                </a:solidFill>
                <a:latin typeface="メイリオ"/>
                <a:ea typeface="メイリオ"/>
                <a:cs typeface="メイリオ"/>
              </a:rPr>
              <a:t>Monitoring</a:t>
            </a:r>
            <a:endParaRPr kumimoji="1" lang="ja-JP" altLang="en-US" sz="1200" dirty="0">
              <a:solidFill>
                <a:srgbClr val="FFFFFF"/>
              </a:solidFill>
              <a:latin typeface="メイリオ"/>
              <a:ea typeface="メイリオ"/>
              <a:cs typeface="メイリオ"/>
            </a:endParaRPr>
          </a:p>
        </p:txBody>
      </p:sp>
      <p:sp>
        <p:nvSpPr>
          <p:cNvPr id="6" name="正方形/長方形 5"/>
          <p:cNvSpPr/>
          <p:nvPr/>
        </p:nvSpPr>
        <p:spPr>
          <a:xfrm>
            <a:off x="264616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制御</a:t>
            </a:r>
            <a:endParaRPr kumimoji="1" lang="en-US" altLang="ja-JP" sz="1200" dirty="0">
              <a:solidFill>
                <a:srgbClr val="FFFFFF"/>
              </a:solidFill>
              <a:latin typeface="メイリオ"/>
              <a:ea typeface="メイリオ"/>
              <a:cs typeface="メイリオ"/>
            </a:endParaRPr>
          </a:p>
          <a:p>
            <a:pPr algn="ctr"/>
            <a:r>
              <a:rPr lang="en-US" altLang="ja-JP" sz="1200" dirty="0">
                <a:solidFill>
                  <a:srgbClr val="FFFFFF"/>
                </a:solidFill>
                <a:latin typeface="メイリオ"/>
                <a:ea typeface="メイリオ"/>
                <a:cs typeface="メイリオ"/>
              </a:rPr>
              <a:t>Control</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4600180"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最適化</a:t>
            </a:r>
            <a:endParaRPr kumimoji="1" lang="en-US" altLang="ja-JP" sz="1200" dirty="0">
              <a:solidFill>
                <a:srgbClr val="FFFFFF"/>
              </a:solidFill>
              <a:latin typeface="メイリオ"/>
              <a:ea typeface="メイリオ"/>
              <a:cs typeface="メイリオ"/>
            </a:endParaRPr>
          </a:p>
          <a:p>
            <a:pPr algn="ctr"/>
            <a:r>
              <a:rPr lang="en-US" altLang="ja-JP" sz="1200" dirty="0">
                <a:solidFill>
                  <a:srgbClr val="FFFFFF"/>
                </a:solidFill>
                <a:latin typeface="メイリオ"/>
                <a:ea typeface="メイリオ"/>
                <a:cs typeface="メイリオ"/>
              </a:rPr>
              <a:t>Optimization</a:t>
            </a:r>
            <a:endParaRPr kumimoji="1" lang="ja-JP" altLang="en-US" sz="1200" dirty="0">
              <a:solidFill>
                <a:srgbClr val="FFFFFF"/>
              </a:solidFill>
              <a:latin typeface="メイリオ"/>
              <a:ea typeface="メイリオ"/>
              <a:cs typeface="メイリオ"/>
            </a:endParaRPr>
          </a:p>
        </p:txBody>
      </p:sp>
      <p:sp>
        <p:nvSpPr>
          <p:cNvPr id="13" name="正方形/長方形 12"/>
          <p:cNvSpPr/>
          <p:nvPr/>
        </p:nvSpPr>
        <p:spPr>
          <a:xfrm>
            <a:off x="264616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4" name="正方形/長方形 13"/>
          <p:cNvSpPr/>
          <p:nvPr/>
        </p:nvSpPr>
        <p:spPr>
          <a:xfrm>
            <a:off x="4600180"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5" name="正方形/長方形 14"/>
          <p:cNvSpPr/>
          <p:nvPr/>
        </p:nvSpPr>
        <p:spPr>
          <a:xfrm>
            <a:off x="4600180"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6" name="正方形/長方形 15"/>
          <p:cNvSpPr/>
          <p:nvPr/>
        </p:nvSpPr>
        <p:spPr>
          <a:xfrm>
            <a:off x="6554749"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7" name="正方形/長方形 16"/>
          <p:cNvSpPr/>
          <p:nvPr/>
        </p:nvSpPr>
        <p:spPr>
          <a:xfrm>
            <a:off x="655474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8" name="正方形/長方形 17"/>
          <p:cNvSpPr/>
          <p:nvPr/>
        </p:nvSpPr>
        <p:spPr>
          <a:xfrm>
            <a:off x="655474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9" name="正方形/長方形 18"/>
          <p:cNvSpPr/>
          <p:nvPr/>
        </p:nvSpPr>
        <p:spPr>
          <a:xfrm>
            <a:off x="6554749" y="1283768"/>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自律化</a:t>
            </a:r>
            <a:endParaRPr lang="en-US" altLang="ja-JP" sz="1200" dirty="0">
              <a:solidFill>
                <a:srgbClr val="FFFFFF"/>
              </a:solidFill>
              <a:latin typeface="メイリオ"/>
              <a:ea typeface="メイリオ"/>
              <a:cs typeface="メイリオ"/>
            </a:endParaRPr>
          </a:p>
          <a:p>
            <a:pPr algn="ctr"/>
            <a:r>
              <a:rPr kumimoji="1" lang="en-US" altLang="ja-JP" sz="1200" dirty="0">
                <a:solidFill>
                  <a:srgbClr val="FFFFFF"/>
                </a:solidFill>
                <a:latin typeface="メイリオ"/>
                <a:ea typeface="メイリオ"/>
                <a:cs typeface="メイリオ"/>
              </a:rPr>
              <a:t>Autonomy</a:t>
            </a:r>
            <a:endParaRPr kumimoji="1" lang="ja-JP" altLang="en-US" sz="1200" dirty="0">
              <a:solidFill>
                <a:srgbClr val="FFFFFF"/>
              </a:solidFill>
              <a:latin typeface="メイリオ"/>
              <a:ea typeface="メイリオ"/>
              <a:cs typeface="メイリオ"/>
            </a:endParaRPr>
          </a:p>
        </p:txBody>
      </p:sp>
      <p:sp>
        <p:nvSpPr>
          <p:cNvPr id="24" name="正方形/長方形 23"/>
          <p:cNvSpPr/>
          <p:nvPr/>
        </p:nvSpPr>
        <p:spPr>
          <a:xfrm>
            <a:off x="698734" y="4604337"/>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センサーと外部データ</a:t>
            </a:r>
          </a:p>
        </p:txBody>
      </p:sp>
      <p:sp>
        <p:nvSpPr>
          <p:cNvPr id="25" name="正方形/長方形 24"/>
          <p:cNvSpPr/>
          <p:nvPr/>
        </p:nvSpPr>
        <p:spPr>
          <a:xfrm>
            <a:off x="2646169" y="4604337"/>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ソフトウェア</a:t>
            </a:r>
          </a:p>
        </p:txBody>
      </p:sp>
      <p:sp>
        <p:nvSpPr>
          <p:cNvPr id="26" name="正方形/長方形 25"/>
          <p:cNvSpPr/>
          <p:nvPr/>
        </p:nvSpPr>
        <p:spPr>
          <a:xfrm>
            <a:off x="4615339" y="4604337"/>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アナリティクス</a:t>
            </a:r>
          </a:p>
        </p:txBody>
      </p:sp>
      <p:sp>
        <p:nvSpPr>
          <p:cNvPr id="27" name="正方形/長方形 26"/>
          <p:cNvSpPr/>
          <p:nvPr/>
        </p:nvSpPr>
        <p:spPr>
          <a:xfrm>
            <a:off x="6555832" y="4604337"/>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人工</a:t>
            </a:r>
            <a:r>
              <a:rPr lang="ja-JP" altLang="en-US" sz="1200">
                <a:solidFill>
                  <a:srgbClr val="FFFFFF"/>
                </a:solidFill>
                <a:latin typeface="メイリオ"/>
                <a:ea typeface="メイリオ"/>
                <a:cs typeface="メイリオ"/>
              </a:rPr>
              <a:t>知能（機械学習）</a:t>
            </a:r>
            <a:endParaRPr lang="ja-JP" altLang="en-US" sz="1200" dirty="0">
              <a:solidFill>
                <a:srgbClr val="FFFFFF"/>
              </a:solidFill>
              <a:latin typeface="メイリオ"/>
              <a:ea typeface="メイリオ"/>
              <a:cs typeface="メイリオ"/>
            </a:endParaRPr>
          </a:p>
        </p:txBody>
      </p:sp>
      <p:sp>
        <p:nvSpPr>
          <p:cNvPr id="28" name="正方形/長方形 27"/>
          <p:cNvSpPr/>
          <p:nvPr/>
        </p:nvSpPr>
        <p:spPr>
          <a:xfrm>
            <a:off x="698734" y="3551719"/>
            <a:ext cx="1871541" cy="9701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chemeClr val="bg1"/>
                </a:solidFill>
                <a:latin typeface="メイリオ"/>
                <a:ea typeface="メイリオ"/>
                <a:cs typeface="メイリオ"/>
              </a:rPr>
              <a:t>製品の状態</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外部環境</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製品の稼働、利用状況</a:t>
            </a:r>
          </a:p>
        </p:txBody>
      </p:sp>
      <p:sp>
        <p:nvSpPr>
          <p:cNvPr id="29" name="正方形/長方形 28"/>
          <p:cNvSpPr/>
          <p:nvPr/>
        </p:nvSpPr>
        <p:spPr>
          <a:xfrm>
            <a:off x="2646169" y="3551719"/>
            <a:ext cx="1871541" cy="97015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製品機能の制御</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パーソナライズ</a:t>
            </a:r>
          </a:p>
        </p:txBody>
      </p:sp>
      <p:sp>
        <p:nvSpPr>
          <p:cNvPr id="30" name="正方形/長方形 29"/>
          <p:cNvSpPr/>
          <p:nvPr/>
        </p:nvSpPr>
        <p:spPr>
          <a:xfrm>
            <a:off x="4600180" y="3551719"/>
            <a:ext cx="1871541" cy="97015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製品機能・性能の向上</a:t>
            </a:r>
          </a:p>
          <a:p>
            <a:pPr marL="171450" indent="-171450">
              <a:buFont typeface="Wingdings" charset="2"/>
              <a:buChar char="v"/>
            </a:pPr>
            <a:r>
              <a:rPr lang="ja-JP" altLang="en-US" sz="1000" dirty="0">
                <a:solidFill>
                  <a:srgbClr val="FFFFFF"/>
                </a:solidFill>
                <a:latin typeface="メイリオ"/>
                <a:ea typeface="メイリオ"/>
                <a:cs typeface="メイリオ"/>
              </a:rPr>
              <a:t>予防診断</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サービス、修理</a:t>
            </a:r>
            <a:endParaRPr lang="en-US" altLang="ja-JP" sz="1000" dirty="0">
              <a:solidFill>
                <a:srgbClr val="FFFFFF"/>
              </a:solidFill>
              <a:latin typeface="メイリオ"/>
              <a:ea typeface="メイリオ"/>
              <a:cs typeface="メイリオ"/>
            </a:endParaRPr>
          </a:p>
        </p:txBody>
      </p:sp>
      <p:sp>
        <p:nvSpPr>
          <p:cNvPr id="31" name="正方形/長方形 30"/>
          <p:cNvSpPr/>
          <p:nvPr/>
        </p:nvSpPr>
        <p:spPr>
          <a:xfrm>
            <a:off x="6555832" y="3551719"/>
            <a:ext cx="1871541" cy="970153"/>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製品の自動運転</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他製品やシステムとの自動的連携</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自己診断と修理・修復</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製品の自動改良とパーソナライズ</a:t>
            </a:r>
            <a:endParaRPr lang="en-US" altLang="ja-JP" sz="1000" dirty="0">
              <a:solidFill>
                <a:srgbClr val="FFFFFF"/>
              </a:solidFill>
              <a:latin typeface="メイリオ"/>
              <a:ea typeface="メイリオ"/>
              <a:cs typeface="メイリオ"/>
            </a:endParaRPr>
          </a:p>
        </p:txBody>
      </p:sp>
      <p:sp>
        <p:nvSpPr>
          <p:cNvPr id="32" name="正方形/長方形 31"/>
          <p:cNvSpPr/>
          <p:nvPr/>
        </p:nvSpPr>
        <p:spPr>
          <a:xfrm>
            <a:off x="698734" y="5140360"/>
            <a:ext cx="1871541" cy="824651"/>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000" dirty="0">
                <a:solidFill>
                  <a:srgbClr val="FFFFFF"/>
                </a:solidFill>
                <a:latin typeface="メイリオ"/>
                <a:ea typeface="メイリオ"/>
                <a:cs typeface="メイリオ"/>
              </a:rPr>
              <a:t>センサー、</a:t>
            </a:r>
            <a:r>
              <a:rPr kumimoji="1" lang="en-US" altLang="ja-JP" sz="1000" dirty="0">
                <a:solidFill>
                  <a:srgbClr val="FFFFFF"/>
                </a:solidFill>
                <a:latin typeface="メイリオ"/>
                <a:ea typeface="メイリオ"/>
                <a:cs typeface="メイリオ"/>
              </a:rPr>
              <a:t>CPU</a:t>
            </a:r>
            <a:r>
              <a:rPr kumimoji="1" lang="ja-JP" altLang="en-US" sz="1000" dirty="0">
                <a:solidFill>
                  <a:srgbClr val="FFFFFF"/>
                </a:solidFill>
                <a:latin typeface="メイリオ"/>
                <a:ea typeface="メイリオ"/>
                <a:cs typeface="メイリオ"/>
              </a:rPr>
              <a:t>、メモリーなどの小型化・低コスト化</a:t>
            </a:r>
          </a:p>
        </p:txBody>
      </p:sp>
      <p:sp>
        <p:nvSpPr>
          <p:cNvPr id="33" name="正方形/長方形 32"/>
          <p:cNvSpPr/>
          <p:nvPr/>
        </p:nvSpPr>
        <p:spPr>
          <a:xfrm>
            <a:off x="2646169" y="5140360"/>
            <a:ext cx="1871541" cy="82465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ソフトウェアやクラウドの進化とネットワークの低コスト化</a:t>
            </a:r>
          </a:p>
        </p:txBody>
      </p:sp>
      <p:sp>
        <p:nvSpPr>
          <p:cNvPr id="34" name="正方形/長方形 33"/>
          <p:cNvSpPr/>
          <p:nvPr/>
        </p:nvSpPr>
        <p:spPr>
          <a:xfrm>
            <a:off x="4615339" y="5140360"/>
            <a:ext cx="1871541" cy="82465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モデリングやシミュレーションのアルゴリズムの進化とビッグデータ</a:t>
            </a:r>
          </a:p>
        </p:txBody>
      </p:sp>
      <p:sp>
        <p:nvSpPr>
          <p:cNvPr id="35" name="正方形/長方形 34"/>
          <p:cNvSpPr/>
          <p:nvPr/>
        </p:nvSpPr>
        <p:spPr>
          <a:xfrm>
            <a:off x="6555832" y="5140360"/>
            <a:ext cx="1871541" cy="824651"/>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人工知能アルゴリズムの進化</a:t>
            </a:r>
          </a:p>
        </p:txBody>
      </p:sp>
      <p:cxnSp>
        <p:nvCxnSpPr>
          <p:cNvPr id="53" name="直線矢印コネクタ 52"/>
          <p:cNvCxnSpPr>
            <a:stCxn id="28" idx="0"/>
            <a:endCxn id="4" idx="2"/>
          </p:cNvCxnSpPr>
          <p:nvPr/>
        </p:nvCxnSpPr>
        <p:spPr>
          <a:xfrm flipV="1">
            <a:off x="1634505" y="3155725"/>
            <a:ext cx="0" cy="395994"/>
          </a:xfrm>
          <a:prstGeom prst="straightConnector1">
            <a:avLst/>
          </a:prstGeom>
          <a:ln>
            <a:solidFill>
              <a:schemeClr val="accent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29" idx="0"/>
            <a:endCxn id="6" idx="2"/>
          </p:cNvCxnSpPr>
          <p:nvPr/>
        </p:nvCxnSpPr>
        <p:spPr>
          <a:xfrm flipV="1">
            <a:off x="3581940" y="2685674"/>
            <a:ext cx="0" cy="8660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直線矢印コネクタ 56"/>
          <p:cNvCxnSpPr>
            <a:stCxn id="30" idx="0"/>
            <a:endCxn id="9" idx="2"/>
          </p:cNvCxnSpPr>
          <p:nvPr/>
        </p:nvCxnSpPr>
        <p:spPr>
          <a:xfrm flipV="1">
            <a:off x="5535951" y="2223871"/>
            <a:ext cx="0" cy="1327848"/>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31" idx="0"/>
            <a:endCxn id="19" idx="2"/>
          </p:cNvCxnSpPr>
          <p:nvPr/>
        </p:nvCxnSpPr>
        <p:spPr>
          <a:xfrm flipH="1" flipV="1">
            <a:off x="7490520" y="1720833"/>
            <a:ext cx="1083" cy="183088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63" name="テキスト ボックス 62"/>
          <p:cNvSpPr txBox="1"/>
          <p:nvPr/>
        </p:nvSpPr>
        <p:spPr>
          <a:xfrm>
            <a:off x="698734" y="1308508"/>
            <a:ext cx="2646878" cy="461665"/>
          </a:xfrm>
          <a:prstGeom prst="rect">
            <a:avLst/>
          </a:prstGeom>
          <a:noFill/>
        </p:spPr>
        <p:txBody>
          <a:bodyPr wrap="none" rtlCol="0">
            <a:spAutoFit/>
          </a:bodyPr>
          <a:lstStyle/>
          <a:p>
            <a:r>
              <a:rPr kumimoji="1" lang="ja-JP" altLang="en-US" sz="2400" dirty="0">
                <a:solidFill>
                  <a:srgbClr val="0000FF"/>
                </a:solidFill>
                <a:latin typeface="メイリオ"/>
                <a:ea typeface="メイリオ"/>
                <a:cs typeface="メイリオ"/>
              </a:rPr>
              <a:t>製品への組み込み</a:t>
            </a:r>
          </a:p>
        </p:txBody>
      </p:sp>
      <p:pic>
        <p:nvPicPr>
          <p:cNvPr id="65" name="図 64" descr="radio-45967_640.png"/>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297630" y="1786806"/>
            <a:ext cx="673749" cy="7538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9596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4572000" y="3082087"/>
            <a:ext cx="4090576" cy="3454569"/>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A4D3E45A-DA9A-344E-8808-7288BF9FF09D}"/>
              </a:ext>
            </a:extLst>
          </p:cNvPr>
          <p:cNvSpPr/>
          <p:nvPr/>
        </p:nvSpPr>
        <p:spPr>
          <a:xfrm>
            <a:off x="4781325" y="5588450"/>
            <a:ext cx="3748603" cy="86706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en-US" altLang="ja-JP" dirty="0"/>
              <a:t>IoT</a:t>
            </a:r>
            <a:r>
              <a:rPr lang="ja-JP" altLang="en-US"/>
              <a:t>の</a:t>
            </a:r>
            <a:r>
              <a:rPr lang="en-US" altLang="ja-JP" dirty="0"/>
              <a:t>3</a:t>
            </a:r>
            <a:r>
              <a:rPr lang="ja-JP" altLang="en-US"/>
              <a:t>層構造</a:t>
            </a:r>
            <a:endParaRPr kumimoji="1" lang="ja-JP" altLang="en-US" dirty="0"/>
          </a:p>
        </p:txBody>
      </p:sp>
      <p:pic>
        <p:nvPicPr>
          <p:cNvPr id="4" name="図 3" descr="design_img_f_1133791_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1640" y="620688"/>
            <a:ext cx="2304256" cy="2000442"/>
          </a:xfrm>
          <a:prstGeom prst="rect">
            <a:avLst/>
          </a:prstGeom>
          <a:ln>
            <a:noFill/>
          </a:ln>
          <a:effectLst>
            <a:outerShdw blurRad="292100" dist="139700" dir="2700000" algn="tl" rotWithShape="0">
              <a:srgbClr val="333333">
                <a:alpha val="65000"/>
              </a:srgbClr>
            </a:outerShdw>
          </a:effectLst>
        </p:spPr>
      </p:pic>
      <p:sp>
        <p:nvSpPr>
          <p:cNvPr id="5" name="テキスト ボックス 4"/>
          <p:cNvSpPr txBox="1"/>
          <p:nvPr/>
        </p:nvSpPr>
        <p:spPr>
          <a:xfrm>
            <a:off x="1929199" y="1484784"/>
            <a:ext cx="1107996" cy="369332"/>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クラウド</a:t>
            </a:r>
          </a:p>
        </p:txBody>
      </p:sp>
      <p:pic>
        <p:nvPicPr>
          <p:cNvPr id="6" name="図 5" descr="design_img_f_1133791_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08104" y="620688"/>
            <a:ext cx="2304256" cy="2000442"/>
          </a:xfrm>
          <a:prstGeom prst="rect">
            <a:avLst/>
          </a:prstGeom>
          <a:ln>
            <a:noFill/>
          </a:ln>
          <a:effectLst>
            <a:outerShdw blurRad="292100" dist="139700" dir="2700000" algn="tl" rotWithShape="0">
              <a:srgbClr val="333333">
                <a:alpha val="65000"/>
              </a:srgbClr>
            </a:outerShdw>
          </a:effectLst>
        </p:spPr>
      </p:pic>
      <p:sp>
        <p:nvSpPr>
          <p:cNvPr id="7" name="テキスト ボックス 6"/>
          <p:cNvSpPr txBox="1"/>
          <p:nvPr/>
        </p:nvSpPr>
        <p:spPr>
          <a:xfrm>
            <a:off x="6101632" y="1484784"/>
            <a:ext cx="1107996" cy="369332"/>
          </a:xfrm>
          <a:prstGeom prst="rect">
            <a:avLst/>
          </a:prstGeom>
          <a:noFill/>
        </p:spPr>
        <p:txBody>
          <a:bodyPr wrap="none" rtlCol="0">
            <a:spAutoFit/>
          </a:bodyPr>
          <a:lstStyle/>
          <a:p>
            <a:pPr algn="ctr"/>
            <a:r>
              <a:rPr kumimoji="1" lang="ja-JP" altLang="en-US" b="1">
                <a:solidFill>
                  <a:schemeClr val="bg1"/>
                </a:solidFill>
                <a:latin typeface="Meiryo" charset="-128"/>
                <a:ea typeface="Meiryo" charset="-128"/>
                <a:cs typeface="Meiryo" charset="-128"/>
              </a:rPr>
              <a:t>クラウド</a:t>
            </a:r>
            <a:endParaRPr kumimoji="1" lang="ja-JP" altLang="en-US" b="1" dirty="0">
              <a:solidFill>
                <a:schemeClr val="bg1"/>
              </a:solidFill>
              <a:latin typeface="Meiryo" charset="-128"/>
              <a:ea typeface="Meiryo" charset="-128"/>
              <a:cs typeface="Meiryo" charset="-128"/>
            </a:endParaRPr>
          </a:p>
        </p:txBody>
      </p:sp>
      <p:pic>
        <p:nvPicPr>
          <p:cNvPr id="10" name="図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5090" y="5021114"/>
            <a:ext cx="1135959" cy="1135959"/>
          </a:xfrm>
          <a:prstGeom prst="rect">
            <a:avLst/>
          </a:prstGeom>
        </p:spPr>
      </p:pic>
      <p:pic>
        <p:nvPicPr>
          <p:cNvPr id="11" name="図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15218" y="5021116"/>
            <a:ext cx="1135959" cy="1135959"/>
          </a:xfrm>
          <a:prstGeom prst="rect">
            <a:avLst/>
          </a:prstGeom>
        </p:spPr>
      </p:pic>
      <p:pic>
        <p:nvPicPr>
          <p:cNvPr id="12" name="図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51177" y="5021115"/>
            <a:ext cx="1135959" cy="1135959"/>
          </a:xfrm>
          <a:prstGeom prst="rect">
            <a:avLst/>
          </a:prstGeom>
        </p:spPr>
      </p:pic>
      <p:pic>
        <p:nvPicPr>
          <p:cNvPr id="13" name="図 12"/>
          <p:cNvPicPr>
            <a:picLocks noChangeAspect="1"/>
          </p:cNvPicPr>
          <p:nvPr/>
        </p:nvPicPr>
        <p:blipFill>
          <a:blip r:embed="rId5">
            <a:clrChange>
              <a:clrFrom>
                <a:srgbClr val="FFFFFF"/>
              </a:clrFrom>
              <a:clrTo>
                <a:srgbClr val="FFFFFF">
                  <a:alpha val="0"/>
                </a:srgbClr>
              </a:clrTo>
            </a:clrChange>
          </a:blip>
          <a:stretch>
            <a:fillRect/>
          </a:stretch>
        </p:blipFill>
        <p:spPr>
          <a:xfrm>
            <a:off x="6187163" y="3610434"/>
            <a:ext cx="936929" cy="936929"/>
          </a:xfrm>
          <a:prstGeom prst="rect">
            <a:avLst/>
          </a:prstGeom>
        </p:spPr>
      </p:pic>
      <p:pic>
        <p:nvPicPr>
          <p:cNvPr id="14" name="図 1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37710" y="5021111"/>
            <a:ext cx="1135959" cy="1135959"/>
          </a:xfrm>
          <a:prstGeom prst="rect">
            <a:avLst/>
          </a:prstGeom>
        </p:spPr>
      </p:pic>
      <p:pic>
        <p:nvPicPr>
          <p:cNvPr id="15" name="図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87649" y="5021110"/>
            <a:ext cx="1135959" cy="1135959"/>
          </a:xfrm>
          <a:prstGeom prst="rect">
            <a:avLst/>
          </a:prstGeom>
        </p:spPr>
      </p:pic>
      <p:pic>
        <p:nvPicPr>
          <p:cNvPr id="16" name="図 1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30591" y="5021111"/>
            <a:ext cx="1135959" cy="1135959"/>
          </a:xfrm>
          <a:prstGeom prst="rect">
            <a:avLst/>
          </a:prstGeom>
        </p:spPr>
      </p:pic>
      <p:pic>
        <p:nvPicPr>
          <p:cNvPr id="17" name="図 1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12547" y="2585280"/>
            <a:ext cx="686166" cy="686166"/>
          </a:xfrm>
          <a:prstGeom prst="rect">
            <a:avLst/>
          </a:prstGeom>
        </p:spPr>
      </p:pic>
      <p:cxnSp>
        <p:nvCxnSpPr>
          <p:cNvPr id="20" name="直線矢印コネクタ 19"/>
          <p:cNvCxnSpPr>
            <a:stCxn id="10" idx="0"/>
          </p:cNvCxnSpPr>
          <p:nvPr/>
        </p:nvCxnSpPr>
        <p:spPr>
          <a:xfrm flipV="1">
            <a:off x="1353070" y="2178804"/>
            <a:ext cx="931807" cy="2842310"/>
          </a:xfrm>
          <a:prstGeom prst="straightConnector1">
            <a:avLst/>
          </a:prstGeom>
          <a:ln w="2857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a:stCxn id="11" idx="0"/>
          </p:cNvCxnSpPr>
          <p:nvPr/>
        </p:nvCxnSpPr>
        <p:spPr>
          <a:xfrm flipV="1">
            <a:off x="2483198" y="2178804"/>
            <a:ext cx="21429" cy="2842312"/>
          </a:xfrm>
          <a:prstGeom prst="straightConnector1">
            <a:avLst/>
          </a:prstGeom>
          <a:ln w="2857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a:stCxn id="12" idx="0"/>
          </p:cNvCxnSpPr>
          <p:nvPr/>
        </p:nvCxnSpPr>
        <p:spPr>
          <a:xfrm flipH="1" flipV="1">
            <a:off x="2687349" y="2196635"/>
            <a:ext cx="931808" cy="2824480"/>
          </a:xfrm>
          <a:prstGeom prst="straightConnector1">
            <a:avLst/>
          </a:prstGeom>
          <a:ln w="2857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flipV="1">
            <a:off x="6655627" y="2124323"/>
            <a:ext cx="0" cy="593889"/>
          </a:xfrm>
          <a:prstGeom prst="straightConnector1">
            <a:avLst/>
          </a:prstGeom>
          <a:ln w="57150">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stCxn id="13" idx="0"/>
          </p:cNvCxnSpPr>
          <p:nvPr/>
        </p:nvCxnSpPr>
        <p:spPr>
          <a:xfrm flipH="1" flipV="1">
            <a:off x="6655627" y="3128180"/>
            <a:ext cx="1" cy="482254"/>
          </a:xfrm>
          <a:prstGeom prst="straightConnector1">
            <a:avLst/>
          </a:prstGeom>
          <a:ln w="57150">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a:stCxn id="14" idx="0"/>
            <a:endCxn id="13" idx="2"/>
          </p:cNvCxnSpPr>
          <p:nvPr/>
        </p:nvCxnSpPr>
        <p:spPr>
          <a:xfrm flipV="1">
            <a:off x="5505690" y="4547363"/>
            <a:ext cx="1149938" cy="473748"/>
          </a:xfrm>
          <a:prstGeom prst="straightConnector1">
            <a:avLst/>
          </a:prstGeom>
          <a:ln w="28575">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a:stCxn id="15" idx="0"/>
            <a:endCxn id="13" idx="2"/>
          </p:cNvCxnSpPr>
          <p:nvPr/>
        </p:nvCxnSpPr>
        <p:spPr>
          <a:xfrm flipH="1" flipV="1">
            <a:off x="6655628" y="4547363"/>
            <a:ext cx="1" cy="473747"/>
          </a:xfrm>
          <a:prstGeom prst="straightConnector1">
            <a:avLst/>
          </a:prstGeom>
          <a:ln w="28575">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3" name="直線矢印コネクタ 42"/>
          <p:cNvCxnSpPr>
            <a:stCxn id="16" idx="0"/>
            <a:endCxn id="13" idx="2"/>
          </p:cNvCxnSpPr>
          <p:nvPr/>
        </p:nvCxnSpPr>
        <p:spPr>
          <a:xfrm flipH="1" flipV="1">
            <a:off x="6655628" y="4547363"/>
            <a:ext cx="1142943" cy="473748"/>
          </a:xfrm>
          <a:prstGeom prst="straightConnector1">
            <a:avLst/>
          </a:prstGeom>
          <a:ln w="28575">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7" name="テキスト ボックス 46"/>
          <p:cNvSpPr txBox="1"/>
          <p:nvPr/>
        </p:nvSpPr>
        <p:spPr>
          <a:xfrm>
            <a:off x="7114334" y="3685843"/>
            <a:ext cx="1261884" cy="253916"/>
          </a:xfrm>
          <a:prstGeom prst="rect">
            <a:avLst/>
          </a:prstGeom>
          <a:noFill/>
        </p:spPr>
        <p:txBody>
          <a:bodyPr wrap="none" rtlCol="0">
            <a:spAutoFit/>
          </a:bodyPr>
          <a:lstStyle/>
          <a:p>
            <a:r>
              <a:rPr kumimoji="1" lang="ja-JP" altLang="en-US" sz="1050" dirty="0">
                <a:latin typeface="Meiryo" charset="-128"/>
                <a:ea typeface="Meiryo" charset="-128"/>
                <a:cs typeface="Meiryo" charset="-128"/>
              </a:rPr>
              <a:t>エッジ</a:t>
            </a:r>
            <a:r>
              <a:rPr kumimoji="1" lang="ja-JP" altLang="en-US" sz="1050">
                <a:latin typeface="Meiryo" charset="-128"/>
                <a:ea typeface="Meiryo" charset="-128"/>
                <a:cs typeface="Meiryo" charset="-128"/>
              </a:rPr>
              <a:t>・サーバー</a:t>
            </a:r>
            <a:endParaRPr kumimoji="1" lang="en-US" altLang="ja-JP" sz="1050" dirty="0">
              <a:latin typeface="Meiryo" charset="-128"/>
              <a:ea typeface="Meiryo" charset="-128"/>
              <a:cs typeface="Meiryo" charset="-128"/>
            </a:endParaRPr>
          </a:p>
        </p:txBody>
      </p:sp>
      <p:sp>
        <p:nvSpPr>
          <p:cNvPr id="48" name="テキスト ボックス 47"/>
          <p:cNvSpPr txBox="1"/>
          <p:nvPr/>
        </p:nvSpPr>
        <p:spPr>
          <a:xfrm>
            <a:off x="7023213" y="2803017"/>
            <a:ext cx="992579" cy="253916"/>
          </a:xfrm>
          <a:prstGeom prst="rect">
            <a:avLst/>
          </a:prstGeom>
          <a:noFill/>
        </p:spPr>
        <p:txBody>
          <a:bodyPr wrap="none" rtlCol="0">
            <a:spAutoFit/>
          </a:bodyPr>
          <a:lstStyle/>
          <a:p>
            <a:r>
              <a:rPr kumimoji="1" lang="ja-JP" altLang="en-US" sz="1050">
                <a:latin typeface="Meiryo" charset="-128"/>
                <a:ea typeface="Meiryo" charset="-128"/>
                <a:cs typeface="Meiryo" charset="-128"/>
              </a:rPr>
              <a:t>ゲートウェイ</a:t>
            </a:r>
            <a:endParaRPr kumimoji="1" lang="ja-JP" altLang="en-US" sz="1050" dirty="0">
              <a:latin typeface="Meiryo" charset="-128"/>
              <a:ea typeface="Meiryo" charset="-128"/>
              <a:cs typeface="Meiryo" charset="-128"/>
            </a:endParaRPr>
          </a:p>
        </p:txBody>
      </p:sp>
      <p:sp>
        <p:nvSpPr>
          <p:cNvPr id="49" name="テキスト ボックス 48"/>
          <p:cNvSpPr txBox="1"/>
          <p:nvPr/>
        </p:nvSpPr>
        <p:spPr>
          <a:xfrm>
            <a:off x="6128881" y="6055404"/>
            <a:ext cx="1053495" cy="253916"/>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センサー</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モノ</a:t>
            </a:r>
            <a:endParaRPr kumimoji="1" lang="ja-JP" altLang="en-US" sz="1050" dirty="0">
              <a:latin typeface="Meiryo" charset="-128"/>
              <a:ea typeface="Meiryo" charset="-128"/>
              <a:cs typeface="Meiryo" charset="-128"/>
            </a:endParaRPr>
          </a:p>
        </p:txBody>
      </p:sp>
      <p:sp>
        <p:nvSpPr>
          <p:cNvPr id="50" name="テキスト ボックス 49"/>
          <p:cNvSpPr txBox="1"/>
          <p:nvPr/>
        </p:nvSpPr>
        <p:spPr>
          <a:xfrm>
            <a:off x="1967165" y="6055404"/>
            <a:ext cx="1053495" cy="253916"/>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センサー</a:t>
            </a:r>
            <a:r>
              <a:rPr kumimoji="1" lang="en-US" altLang="ja-JP" sz="1050" dirty="0">
                <a:latin typeface="Meiryo" charset="-128"/>
                <a:ea typeface="Meiryo" charset="-128"/>
                <a:cs typeface="Meiryo" charset="-128"/>
              </a:rPr>
              <a:t>/</a:t>
            </a:r>
            <a:r>
              <a:rPr kumimoji="1" lang="ja-JP" altLang="en-US" sz="1050" dirty="0">
                <a:latin typeface="Meiryo" charset="-128"/>
                <a:ea typeface="Meiryo" charset="-128"/>
                <a:cs typeface="Meiryo" charset="-128"/>
              </a:rPr>
              <a:t>モノ</a:t>
            </a:r>
          </a:p>
        </p:txBody>
      </p:sp>
      <p:sp>
        <p:nvSpPr>
          <p:cNvPr id="51" name="四角形吹き出し 50"/>
          <p:cNvSpPr/>
          <p:nvPr/>
        </p:nvSpPr>
        <p:spPr>
          <a:xfrm>
            <a:off x="4717153" y="2160947"/>
            <a:ext cx="1249453" cy="381750"/>
          </a:xfrm>
          <a:prstGeom prst="wedgeRectCallout">
            <a:avLst>
              <a:gd name="adj1" fmla="val 75801"/>
              <a:gd name="adj2" fmla="val 35886"/>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通信料の削減</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最低限のデータを送受信</a:t>
            </a:r>
            <a:endParaRPr kumimoji="1" lang="ja-JP" altLang="en-US" sz="600" dirty="0">
              <a:solidFill>
                <a:srgbClr val="FFFFFF"/>
              </a:solidFill>
              <a:latin typeface="Meiryo" charset="-128"/>
              <a:ea typeface="Meiryo" charset="-128"/>
              <a:cs typeface="Meiryo" charset="-128"/>
            </a:endParaRPr>
          </a:p>
        </p:txBody>
      </p:sp>
      <p:sp>
        <p:nvSpPr>
          <p:cNvPr id="52" name="四角形吹き出し 51"/>
          <p:cNvSpPr/>
          <p:nvPr/>
        </p:nvSpPr>
        <p:spPr>
          <a:xfrm>
            <a:off x="4716016" y="3429000"/>
            <a:ext cx="1250443" cy="381750"/>
          </a:xfrm>
          <a:prstGeom prst="wedgeRectCallout">
            <a:avLst>
              <a:gd name="adj1" fmla="val 73168"/>
              <a:gd name="adj2" fmla="val 31791"/>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セキュリティ確保</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機密データをローカルに保持</a:t>
            </a:r>
            <a:endParaRPr kumimoji="1" lang="ja-JP" altLang="en-US" sz="600" dirty="0">
              <a:solidFill>
                <a:srgbClr val="FFFFFF"/>
              </a:solidFill>
              <a:latin typeface="Meiryo" charset="-128"/>
              <a:ea typeface="Meiryo" charset="-128"/>
              <a:cs typeface="Meiryo" charset="-128"/>
            </a:endParaRPr>
          </a:p>
        </p:txBody>
      </p:sp>
      <p:sp>
        <p:nvSpPr>
          <p:cNvPr id="53" name="四角形吹き出し 52"/>
          <p:cNvSpPr/>
          <p:nvPr/>
        </p:nvSpPr>
        <p:spPr>
          <a:xfrm>
            <a:off x="4716016" y="4348259"/>
            <a:ext cx="1250443" cy="381750"/>
          </a:xfrm>
          <a:prstGeom prst="wedgeRectCallout">
            <a:avLst>
              <a:gd name="adj1" fmla="val 71839"/>
              <a:gd name="adj2" fmla="val 33839"/>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低遅延</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機器をリアルタイム制御</a:t>
            </a:r>
            <a:endParaRPr kumimoji="1" lang="ja-JP" altLang="en-US" sz="600" dirty="0">
              <a:solidFill>
                <a:srgbClr val="FFFFFF"/>
              </a:solidFill>
              <a:latin typeface="Meiryo" charset="-128"/>
              <a:ea typeface="Meiryo" charset="-128"/>
              <a:cs typeface="Meiryo" charset="-128"/>
            </a:endParaRPr>
          </a:p>
        </p:txBody>
      </p:sp>
      <p:sp>
        <p:nvSpPr>
          <p:cNvPr id="54" name="テキスト ボックス 53"/>
          <p:cNvSpPr txBox="1"/>
          <p:nvPr/>
        </p:nvSpPr>
        <p:spPr>
          <a:xfrm>
            <a:off x="4582199" y="3123514"/>
            <a:ext cx="1127232" cy="253916"/>
          </a:xfrm>
          <a:prstGeom prst="rect">
            <a:avLst/>
          </a:prstGeom>
          <a:noFill/>
        </p:spPr>
        <p:txBody>
          <a:bodyPr wrap="none" rtlCol="0">
            <a:spAutoFit/>
          </a:bodyPr>
          <a:lstStyle/>
          <a:p>
            <a:r>
              <a:rPr kumimoji="1" lang="ja-JP" altLang="en-US" sz="1050" dirty="0">
                <a:solidFill>
                  <a:schemeClr val="accent6">
                    <a:lumMod val="75000"/>
                  </a:schemeClr>
                </a:solidFill>
                <a:latin typeface="Meiryo" charset="-128"/>
                <a:ea typeface="Meiryo" charset="-128"/>
                <a:cs typeface="Meiryo" charset="-128"/>
              </a:rPr>
              <a:t>拠点内／</a:t>
            </a:r>
            <a:r>
              <a:rPr kumimoji="1" lang="ja-JP" altLang="en-US" sz="1050">
                <a:solidFill>
                  <a:schemeClr val="accent6">
                    <a:lumMod val="75000"/>
                  </a:schemeClr>
                </a:solidFill>
                <a:latin typeface="Meiryo" charset="-128"/>
                <a:ea typeface="Meiryo" charset="-128"/>
                <a:cs typeface="Meiryo" charset="-128"/>
              </a:rPr>
              <a:t>地域内</a:t>
            </a:r>
            <a:endParaRPr kumimoji="1" lang="ja-JP" altLang="en-US" sz="1050" dirty="0">
              <a:solidFill>
                <a:schemeClr val="accent6">
                  <a:lumMod val="75000"/>
                </a:schemeClr>
              </a:solidFill>
              <a:latin typeface="Meiryo" charset="-128"/>
              <a:ea typeface="Meiryo" charset="-128"/>
              <a:cs typeface="Meiryo" charset="-128"/>
            </a:endParaRPr>
          </a:p>
        </p:txBody>
      </p:sp>
      <p:sp>
        <p:nvSpPr>
          <p:cNvPr id="55" name="テキスト ボックス 54"/>
          <p:cNvSpPr txBox="1"/>
          <p:nvPr/>
        </p:nvSpPr>
        <p:spPr>
          <a:xfrm>
            <a:off x="6655627" y="2297898"/>
            <a:ext cx="723275" cy="253916"/>
          </a:xfrm>
          <a:prstGeom prst="rect">
            <a:avLst/>
          </a:prstGeom>
          <a:noFill/>
        </p:spPr>
        <p:txBody>
          <a:bodyPr wrap="none" rtlCol="0">
            <a:spAutoFit/>
          </a:bodyPr>
          <a:lstStyle/>
          <a:p>
            <a:r>
              <a:rPr kumimoji="1" lang="ja-JP" altLang="en-US" sz="1050">
                <a:solidFill>
                  <a:srgbClr val="0432FF"/>
                </a:solidFill>
                <a:latin typeface="Meiryo" charset="-128"/>
                <a:ea typeface="Meiryo" charset="-128"/>
                <a:cs typeface="Meiryo" charset="-128"/>
              </a:rPr>
              <a:t>遠隔通信</a:t>
            </a:r>
            <a:endParaRPr kumimoji="1" lang="ja-JP" altLang="en-US" sz="1050" dirty="0">
              <a:solidFill>
                <a:srgbClr val="0432FF"/>
              </a:solidFill>
              <a:latin typeface="Meiryo" charset="-128"/>
              <a:ea typeface="Meiryo" charset="-128"/>
              <a:cs typeface="Meiryo" charset="-128"/>
            </a:endParaRPr>
          </a:p>
        </p:txBody>
      </p:sp>
      <p:sp>
        <p:nvSpPr>
          <p:cNvPr id="56" name="テキスト ボックス 55"/>
          <p:cNvSpPr txBox="1"/>
          <p:nvPr/>
        </p:nvSpPr>
        <p:spPr>
          <a:xfrm>
            <a:off x="1397978" y="2294309"/>
            <a:ext cx="723275" cy="253916"/>
          </a:xfrm>
          <a:prstGeom prst="rect">
            <a:avLst/>
          </a:prstGeom>
          <a:noFill/>
        </p:spPr>
        <p:txBody>
          <a:bodyPr wrap="none" rtlCol="0">
            <a:spAutoFit/>
          </a:bodyPr>
          <a:lstStyle/>
          <a:p>
            <a:r>
              <a:rPr kumimoji="1" lang="ja-JP" altLang="en-US" sz="1050">
                <a:solidFill>
                  <a:srgbClr val="0432FF"/>
                </a:solidFill>
                <a:latin typeface="Meiryo" charset="-128"/>
                <a:ea typeface="Meiryo" charset="-128"/>
                <a:cs typeface="Meiryo" charset="-128"/>
              </a:rPr>
              <a:t>遠隔通信</a:t>
            </a:r>
            <a:endParaRPr kumimoji="1" lang="ja-JP" altLang="en-US" sz="1050" dirty="0">
              <a:solidFill>
                <a:srgbClr val="0432FF"/>
              </a:solidFill>
              <a:latin typeface="Meiryo" charset="-128"/>
              <a:ea typeface="Meiryo" charset="-128"/>
              <a:cs typeface="Meiryo" charset="-128"/>
            </a:endParaRPr>
          </a:p>
        </p:txBody>
      </p:sp>
      <p:sp>
        <p:nvSpPr>
          <p:cNvPr id="57" name="テキスト ボックス 56"/>
          <p:cNvSpPr txBox="1"/>
          <p:nvPr/>
        </p:nvSpPr>
        <p:spPr>
          <a:xfrm>
            <a:off x="7868242" y="1479799"/>
            <a:ext cx="825867" cy="400110"/>
          </a:xfrm>
          <a:prstGeom prst="rect">
            <a:avLst/>
          </a:prstGeom>
          <a:noFill/>
        </p:spPr>
        <p:txBody>
          <a:bodyPr wrap="none" rtlCol="0">
            <a:spAutoFit/>
          </a:bodyPr>
          <a:lstStyle/>
          <a:p>
            <a:r>
              <a:rPr kumimoji="1" lang="ja-JP" altLang="en-US" sz="1000" b="1" dirty="0">
                <a:solidFill>
                  <a:srgbClr val="0432FF"/>
                </a:solidFill>
                <a:latin typeface="メイリオ"/>
                <a:ea typeface="メイリオ"/>
                <a:cs typeface="メイリオ"/>
              </a:rPr>
              <a:t>データ活用</a:t>
            </a:r>
            <a:endParaRPr kumimoji="1" lang="en-US" altLang="ja-JP" sz="1000" b="1" dirty="0">
              <a:solidFill>
                <a:srgbClr val="0432FF"/>
              </a:solidFill>
              <a:latin typeface="メイリオ"/>
              <a:ea typeface="メイリオ"/>
              <a:cs typeface="メイリオ"/>
            </a:endParaRPr>
          </a:p>
          <a:p>
            <a:r>
              <a:rPr kumimoji="1" lang="ja-JP" altLang="en-US" sz="1000" b="1" dirty="0">
                <a:solidFill>
                  <a:srgbClr val="0432FF"/>
                </a:solidFill>
                <a:latin typeface="メイリオ"/>
                <a:ea typeface="メイリオ"/>
                <a:cs typeface="メイリオ"/>
              </a:rPr>
              <a:t>と</a:t>
            </a:r>
            <a:r>
              <a:rPr lang="ja-JP" altLang="en-US" sz="1000" b="1" dirty="0">
                <a:solidFill>
                  <a:srgbClr val="0432FF"/>
                </a:solidFill>
                <a:latin typeface="メイリオ"/>
                <a:ea typeface="メイリオ"/>
                <a:cs typeface="メイリオ"/>
              </a:rPr>
              <a:t>機能</a:t>
            </a:r>
            <a:r>
              <a:rPr kumimoji="1" lang="ja-JP" altLang="en-US" sz="1000" b="1" dirty="0">
                <a:solidFill>
                  <a:srgbClr val="0432FF"/>
                </a:solidFill>
                <a:latin typeface="メイリオ"/>
                <a:ea typeface="メイリオ"/>
                <a:cs typeface="メイリオ"/>
              </a:rPr>
              <a:t>連携</a:t>
            </a:r>
          </a:p>
        </p:txBody>
      </p:sp>
      <p:sp>
        <p:nvSpPr>
          <p:cNvPr id="58" name="テキスト ボックス 57"/>
          <p:cNvSpPr txBox="1"/>
          <p:nvPr/>
        </p:nvSpPr>
        <p:spPr>
          <a:xfrm>
            <a:off x="7094996" y="4068412"/>
            <a:ext cx="825867" cy="400110"/>
          </a:xfrm>
          <a:prstGeom prst="rect">
            <a:avLst/>
          </a:prstGeom>
          <a:noFill/>
        </p:spPr>
        <p:txBody>
          <a:bodyPr wrap="none" rtlCol="0">
            <a:spAutoFit/>
          </a:bodyPr>
          <a:lstStyle/>
          <a:p>
            <a:r>
              <a:rPr lang="ja-JP" altLang="en-US" sz="1000" b="1" dirty="0">
                <a:solidFill>
                  <a:schemeClr val="accent3">
                    <a:lumMod val="50000"/>
                  </a:schemeClr>
                </a:solidFill>
                <a:latin typeface="メイリオ"/>
                <a:ea typeface="メイリオ"/>
                <a:cs typeface="メイリオ"/>
              </a:rPr>
              <a:t>データ集約</a:t>
            </a:r>
            <a:endParaRPr lang="en-US" altLang="ja-JP" sz="1000" b="1" dirty="0">
              <a:solidFill>
                <a:schemeClr val="accent3">
                  <a:lumMod val="50000"/>
                </a:schemeClr>
              </a:solidFill>
              <a:latin typeface="メイリオ"/>
              <a:ea typeface="メイリオ"/>
              <a:cs typeface="メイリオ"/>
            </a:endParaRPr>
          </a:p>
          <a:p>
            <a:r>
              <a:rPr lang="ja-JP" altLang="en-US" sz="1000" b="1" dirty="0">
                <a:solidFill>
                  <a:schemeClr val="accent3">
                    <a:lumMod val="50000"/>
                  </a:schemeClr>
                </a:solidFill>
                <a:latin typeface="メイリオ"/>
                <a:ea typeface="メイリオ"/>
                <a:cs typeface="メイリオ"/>
              </a:rPr>
              <a:t>と高速応答</a:t>
            </a:r>
            <a:endParaRPr kumimoji="1" lang="ja-JP" altLang="en-US" sz="1000" b="1" dirty="0">
              <a:solidFill>
                <a:schemeClr val="accent3">
                  <a:lumMod val="50000"/>
                </a:schemeClr>
              </a:solidFill>
              <a:latin typeface="メイリオ"/>
              <a:ea typeface="メイリオ"/>
              <a:cs typeface="メイリオ"/>
            </a:endParaRPr>
          </a:p>
        </p:txBody>
      </p:sp>
      <p:sp>
        <p:nvSpPr>
          <p:cNvPr id="59" name="テキスト ボックス 58"/>
          <p:cNvSpPr txBox="1"/>
          <p:nvPr/>
        </p:nvSpPr>
        <p:spPr>
          <a:xfrm>
            <a:off x="5762357" y="4855742"/>
            <a:ext cx="825867" cy="400110"/>
          </a:xfrm>
          <a:prstGeom prst="rect">
            <a:avLst/>
          </a:prstGeom>
          <a:noFill/>
        </p:spPr>
        <p:txBody>
          <a:bodyPr wrap="none" rtlCol="0">
            <a:spAutoFit/>
          </a:bodyPr>
          <a:lstStyle/>
          <a:p>
            <a:r>
              <a:rPr lang="ja-JP" altLang="en-US" sz="1000" b="1" dirty="0">
                <a:solidFill>
                  <a:schemeClr val="accent3">
                    <a:lumMod val="50000"/>
                  </a:schemeClr>
                </a:solidFill>
                <a:latin typeface="メイリオ"/>
                <a:ea typeface="メイリオ"/>
                <a:cs typeface="メイリオ"/>
              </a:rPr>
              <a:t>データ収集</a:t>
            </a:r>
            <a:endParaRPr lang="en-US" altLang="ja-JP" sz="1000" b="1" dirty="0">
              <a:solidFill>
                <a:schemeClr val="accent3">
                  <a:lumMod val="50000"/>
                </a:schemeClr>
              </a:solidFill>
              <a:latin typeface="メイリオ"/>
              <a:ea typeface="メイリオ"/>
              <a:cs typeface="メイリオ"/>
            </a:endParaRPr>
          </a:p>
          <a:p>
            <a:r>
              <a:rPr lang="ja-JP" altLang="en-US" sz="1000" b="1" dirty="0">
                <a:solidFill>
                  <a:schemeClr val="accent3">
                    <a:lumMod val="50000"/>
                  </a:schemeClr>
                </a:solidFill>
                <a:latin typeface="メイリオ"/>
                <a:ea typeface="メイリオ"/>
                <a:cs typeface="メイリオ"/>
              </a:rPr>
              <a:t>と遠隔送信</a:t>
            </a:r>
            <a:endParaRPr kumimoji="1" lang="ja-JP" altLang="en-US" sz="1000" b="1" dirty="0">
              <a:solidFill>
                <a:schemeClr val="accent3">
                  <a:lumMod val="50000"/>
                </a:schemeClr>
              </a:solidFill>
              <a:latin typeface="メイリオ"/>
              <a:ea typeface="メイリオ"/>
              <a:cs typeface="メイリオ"/>
            </a:endParaRPr>
          </a:p>
        </p:txBody>
      </p:sp>
      <p:sp>
        <p:nvSpPr>
          <p:cNvPr id="60" name="テキスト ボックス 59"/>
          <p:cNvSpPr txBox="1"/>
          <p:nvPr/>
        </p:nvSpPr>
        <p:spPr>
          <a:xfrm>
            <a:off x="6732240" y="4853229"/>
            <a:ext cx="825867" cy="400110"/>
          </a:xfrm>
          <a:prstGeom prst="rect">
            <a:avLst/>
          </a:prstGeom>
          <a:noFill/>
        </p:spPr>
        <p:txBody>
          <a:bodyPr wrap="none" rtlCol="0">
            <a:spAutoFit/>
          </a:bodyPr>
          <a:lstStyle/>
          <a:p>
            <a:r>
              <a:rPr lang="ja-JP" altLang="en-US" sz="1000" b="1" dirty="0">
                <a:solidFill>
                  <a:schemeClr val="accent3">
                    <a:lumMod val="50000"/>
                  </a:schemeClr>
                </a:solidFill>
                <a:latin typeface="メイリオ"/>
                <a:ea typeface="メイリオ"/>
                <a:cs typeface="メイリオ"/>
              </a:rPr>
              <a:t>データ受信</a:t>
            </a:r>
            <a:endParaRPr lang="en-US" altLang="ja-JP" sz="1000" b="1" dirty="0">
              <a:solidFill>
                <a:schemeClr val="accent3">
                  <a:lumMod val="50000"/>
                </a:schemeClr>
              </a:solidFill>
              <a:latin typeface="メイリオ"/>
              <a:ea typeface="メイリオ"/>
              <a:cs typeface="メイリオ"/>
            </a:endParaRPr>
          </a:p>
          <a:p>
            <a:r>
              <a:rPr lang="ja-JP" altLang="en-US" sz="1000" b="1" dirty="0">
                <a:solidFill>
                  <a:schemeClr val="accent3">
                    <a:lumMod val="50000"/>
                  </a:schemeClr>
                </a:solidFill>
                <a:latin typeface="メイリオ"/>
                <a:ea typeface="メイリオ"/>
                <a:cs typeface="メイリオ"/>
              </a:rPr>
              <a:t>と遠隔制御</a:t>
            </a:r>
            <a:endParaRPr kumimoji="1" lang="ja-JP" altLang="en-US" sz="1000" b="1" dirty="0">
              <a:solidFill>
                <a:schemeClr val="accent3">
                  <a:lumMod val="50000"/>
                </a:schemeClr>
              </a:solidFill>
              <a:latin typeface="メイリオ"/>
              <a:ea typeface="メイリオ"/>
              <a:cs typeface="メイリオ"/>
            </a:endParaRPr>
          </a:p>
        </p:txBody>
      </p:sp>
      <p:sp>
        <p:nvSpPr>
          <p:cNvPr id="63" name="四角形吹き出し 62"/>
          <p:cNvSpPr/>
          <p:nvPr/>
        </p:nvSpPr>
        <p:spPr>
          <a:xfrm>
            <a:off x="3170575" y="2160947"/>
            <a:ext cx="1249453" cy="381750"/>
          </a:xfrm>
          <a:prstGeom prst="wedgeRectCallout">
            <a:avLst>
              <a:gd name="adj1" fmla="val -76197"/>
              <a:gd name="adj2" fmla="val 35886"/>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通信料の増大</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全データを送受信</a:t>
            </a:r>
            <a:endParaRPr kumimoji="1" lang="ja-JP" altLang="en-US" sz="600" dirty="0">
              <a:solidFill>
                <a:srgbClr val="FFFFFF"/>
              </a:solidFill>
              <a:latin typeface="Meiryo" charset="-128"/>
              <a:ea typeface="Meiryo" charset="-128"/>
              <a:cs typeface="Meiryo" charset="-128"/>
            </a:endParaRPr>
          </a:p>
        </p:txBody>
      </p:sp>
      <p:sp>
        <p:nvSpPr>
          <p:cNvPr id="64" name="四角形吹き出し 63"/>
          <p:cNvSpPr/>
          <p:nvPr/>
        </p:nvSpPr>
        <p:spPr>
          <a:xfrm>
            <a:off x="3169438" y="3432853"/>
            <a:ext cx="1250443" cy="381750"/>
          </a:xfrm>
          <a:prstGeom prst="wedgeRectCallout">
            <a:avLst>
              <a:gd name="adj1" fmla="val -73084"/>
              <a:gd name="adj2" fmla="val 39980"/>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セキュリティ困難</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機密データを送受信</a:t>
            </a:r>
            <a:endParaRPr kumimoji="1" lang="ja-JP" altLang="en-US" sz="600" dirty="0">
              <a:solidFill>
                <a:srgbClr val="FFFFFF"/>
              </a:solidFill>
              <a:latin typeface="Meiryo" charset="-128"/>
              <a:ea typeface="Meiryo" charset="-128"/>
              <a:cs typeface="Meiryo" charset="-128"/>
            </a:endParaRPr>
          </a:p>
        </p:txBody>
      </p:sp>
      <p:sp>
        <p:nvSpPr>
          <p:cNvPr id="65" name="四角形吹き出し 64"/>
          <p:cNvSpPr/>
          <p:nvPr/>
        </p:nvSpPr>
        <p:spPr>
          <a:xfrm>
            <a:off x="3169438" y="4348259"/>
            <a:ext cx="1250443" cy="381750"/>
          </a:xfrm>
          <a:prstGeom prst="wedgeRectCallout">
            <a:avLst>
              <a:gd name="adj1" fmla="val -70663"/>
              <a:gd name="adj2" fmla="val 37934"/>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高遅延</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機器を遠隔制御</a:t>
            </a:r>
            <a:endParaRPr kumimoji="1" lang="ja-JP" altLang="en-US" sz="600" dirty="0">
              <a:solidFill>
                <a:srgbClr val="FFFFFF"/>
              </a:solidFill>
              <a:latin typeface="Meiryo" charset="-128"/>
              <a:ea typeface="Meiryo" charset="-128"/>
              <a:cs typeface="Meiryo" charset="-128"/>
            </a:endParaRPr>
          </a:p>
        </p:txBody>
      </p:sp>
      <p:sp>
        <p:nvSpPr>
          <p:cNvPr id="42" name="四角形吹き出し 41"/>
          <p:cNvSpPr/>
          <p:nvPr/>
        </p:nvSpPr>
        <p:spPr>
          <a:xfrm>
            <a:off x="4711397" y="2611349"/>
            <a:ext cx="1250443" cy="381750"/>
          </a:xfrm>
          <a:prstGeom prst="wedgeRectCallout">
            <a:avLst>
              <a:gd name="adj1" fmla="val 75418"/>
              <a:gd name="adj2" fmla="val -41910"/>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rgbClr val="FFFFFF"/>
                </a:solidFill>
                <a:latin typeface="Meiryo" charset="-128"/>
                <a:ea typeface="Meiryo" charset="-128"/>
                <a:cs typeface="Meiryo" charset="-128"/>
              </a:rPr>
              <a:t>ネットワーク負荷低減</a:t>
            </a:r>
            <a:endParaRPr lang="en-US" altLang="ja-JP" sz="600" dirty="0">
              <a:solidFill>
                <a:srgbClr val="FFFFFF"/>
              </a:solidFill>
              <a:latin typeface="Meiryo" charset="-128"/>
              <a:ea typeface="Meiryo" charset="-128"/>
              <a:cs typeface="Meiryo" charset="-128"/>
            </a:endParaRPr>
          </a:p>
          <a:p>
            <a:pPr algn="ctr"/>
            <a:r>
              <a:rPr kumimoji="1" lang="ja-JP" altLang="en-US" sz="600" dirty="0">
                <a:solidFill>
                  <a:srgbClr val="FFFFFF"/>
                </a:solidFill>
                <a:latin typeface="Meiryo" charset="-128"/>
                <a:ea typeface="Meiryo" charset="-128"/>
                <a:cs typeface="Meiryo" charset="-128"/>
              </a:rPr>
              <a:t>スループット安定</a:t>
            </a:r>
          </a:p>
        </p:txBody>
      </p:sp>
      <p:sp>
        <p:nvSpPr>
          <p:cNvPr id="44" name="四角形吹き出し 43"/>
          <p:cNvSpPr/>
          <p:nvPr/>
        </p:nvSpPr>
        <p:spPr>
          <a:xfrm>
            <a:off x="3164819" y="2615202"/>
            <a:ext cx="1250443" cy="381750"/>
          </a:xfrm>
          <a:prstGeom prst="wedgeRectCallout">
            <a:avLst>
              <a:gd name="adj1" fmla="val -75334"/>
              <a:gd name="adj2" fmla="val -44776"/>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rgbClr val="FFFFFF"/>
                </a:solidFill>
                <a:latin typeface="Meiryo" charset="-128"/>
                <a:ea typeface="Meiryo" charset="-128"/>
                <a:cs typeface="Meiryo" charset="-128"/>
              </a:rPr>
              <a:t>ネットワーク負荷増大</a:t>
            </a:r>
            <a:r>
              <a:rPr lang="ja-JP" altLang="en-US" sz="600" dirty="0">
                <a:solidFill>
                  <a:srgbClr val="FFFFFF"/>
                </a:solidFill>
                <a:latin typeface="Meiryo" charset="-128"/>
                <a:ea typeface="Meiryo" charset="-128"/>
                <a:cs typeface="Meiryo" charset="-128"/>
              </a:rPr>
              <a:t>スループット低下</a:t>
            </a:r>
            <a:endParaRPr kumimoji="1" lang="ja-JP" altLang="en-US" sz="600" dirty="0">
              <a:solidFill>
                <a:srgbClr val="FFFFFF"/>
              </a:solidFill>
              <a:latin typeface="Meiryo" charset="-128"/>
              <a:ea typeface="Meiryo" charset="-128"/>
              <a:cs typeface="Meiryo" charset="-128"/>
            </a:endParaRPr>
          </a:p>
        </p:txBody>
      </p:sp>
      <p:sp>
        <p:nvSpPr>
          <p:cNvPr id="8" name="テキスト ボックス 7">
            <a:extLst>
              <a:ext uri="{FF2B5EF4-FFF2-40B4-BE49-F238E27FC236}">
                <a16:creationId xmlns:a16="http://schemas.microsoft.com/office/drawing/2014/main" id="{13B501B6-A2EB-D64B-A8F8-C7CF2AE59407}"/>
              </a:ext>
            </a:extLst>
          </p:cNvPr>
          <p:cNvSpPr txBox="1"/>
          <p:nvPr/>
        </p:nvSpPr>
        <p:spPr>
          <a:xfrm>
            <a:off x="7742743" y="6206745"/>
            <a:ext cx="825867" cy="246221"/>
          </a:xfrm>
          <a:prstGeom prst="rect">
            <a:avLst/>
          </a:prstGeom>
          <a:noFill/>
        </p:spPr>
        <p:txBody>
          <a:bodyPr wrap="none" rtlCol="0">
            <a:spAutoFit/>
          </a:bodyPr>
          <a:lstStyle/>
          <a:p>
            <a:r>
              <a:rPr kumimoji="1" lang="ja-JP" altLang="en-US" sz="1000" b="1">
                <a:solidFill>
                  <a:schemeClr val="accent3">
                    <a:lumMod val="50000"/>
                  </a:schemeClr>
                </a:solidFill>
                <a:latin typeface="Meiryo" panose="020B0604030504040204" pitchFamily="34" charset="-128"/>
                <a:ea typeface="Meiryo" panose="020B0604030504040204" pitchFamily="34" charset="-128"/>
              </a:rPr>
              <a:t>デバイス層</a:t>
            </a:r>
          </a:p>
        </p:txBody>
      </p:sp>
      <p:sp>
        <p:nvSpPr>
          <p:cNvPr id="46" name="テキスト ボックス 45">
            <a:extLst>
              <a:ext uri="{FF2B5EF4-FFF2-40B4-BE49-F238E27FC236}">
                <a16:creationId xmlns:a16="http://schemas.microsoft.com/office/drawing/2014/main" id="{2CFCDD10-B66F-D24C-BAFE-073E317E6BE2}"/>
              </a:ext>
            </a:extLst>
          </p:cNvPr>
          <p:cNvSpPr txBox="1"/>
          <p:nvPr/>
        </p:nvSpPr>
        <p:spPr>
          <a:xfrm>
            <a:off x="6751353" y="3286438"/>
            <a:ext cx="1980029" cy="246221"/>
          </a:xfrm>
          <a:prstGeom prst="rect">
            <a:avLst/>
          </a:prstGeom>
          <a:noFill/>
        </p:spPr>
        <p:txBody>
          <a:bodyPr wrap="none" rtlCol="0">
            <a:spAutoFit/>
          </a:bodyPr>
          <a:lstStyle/>
          <a:p>
            <a:r>
              <a:rPr kumimoji="1" lang="ja-JP" altLang="en-US" sz="1000" b="1">
                <a:solidFill>
                  <a:schemeClr val="accent6">
                    <a:lumMod val="50000"/>
                  </a:schemeClr>
                </a:solidFill>
                <a:latin typeface="Meiryo" panose="020B0604030504040204" pitchFamily="34" charset="-128"/>
                <a:ea typeface="Meiryo" panose="020B0604030504040204" pitchFamily="34" charset="-128"/>
              </a:rPr>
              <a:t>エッジ</a:t>
            </a:r>
            <a:r>
              <a:rPr lang="ja-JP" altLang="en-US" sz="1000" b="1">
                <a:solidFill>
                  <a:schemeClr val="accent6">
                    <a:lumMod val="50000"/>
                  </a:schemeClr>
                </a:solidFill>
                <a:latin typeface="Meiryo" panose="020B0604030504040204" pitchFamily="34" charset="-128"/>
                <a:ea typeface="Meiryo" panose="020B0604030504040204" pitchFamily="34" charset="-128"/>
              </a:rPr>
              <a:t>・コンピューティング層</a:t>
            </a:r>
            <a:endParaRPr kumimoji="1" lang="ja-JP" altLang="en-US" sz="1000" b="1">
              <a:solidFill>
                <a:schemeClr val="accent6">
                  <a:lumMod val="50000"/>
                </a:schemeClr>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72B00306-1B84-2F47-B745-8EA495CE6F0B}"/>
              </a:ext>
            </a:extLst>
          </p:cNvPr>
          <p:cNvSpPr txBox="1"/>
          <p:nvPr/>
        </p:nvSpPr>
        <p:spPr>
          <a:xfrm>
            <a:off x="6503972" y="923580"/>
            <a:ext cx="2108269" cy="246221"/>
          </a:xfrm>
          <a:prstGeom prst="rect">
            <a:avLst/>
          </a:prstGeom>
          <a:noFill/>
        </p:spPr>
        <p:txBody>
          <a:bodyPr wrap="none" rtlCol="0">
            <a:spAutoFit/>
          </a:bodyPr>
          <a:lstStyle/>
          <a:p>
            <a:r>
              <a:rPr kumimoji="1" lang="ja-JP" altLang="en-US" sz="1000" b="1">
                <a:solidFill>
                  <a:srgbClr val="0070C0"/>
                </a:solidFill>
                <a:latin typeface="Meiryo" panose="020B0604030504040204" pitchFamily="34" charset="-128"/>
                <a:ea typeface="Meiryo" panose="020B0604030504040204" pitchFamily="34" charset="-128"/>
              </a:rPr>
              <a:t>クラウド・</a:t>
            </a:r>
            <a:r>
              <a:rPr lang="ja-JP" altLang="en-US" sz="1000" b="1">
                <a:solidFill>
                  <a:srgbClr val="0070C0"/>
                </a:solidFill>
                <a:latin typeface="Meiryo" panose="020B0604030504040204" pitchFamily="34" charset="-128"/>
                <a:ea typeface="Meiryo" panose="020B0604030504040204" pitchFamily="34" charset="-128"/>
              </a:rPr>
              <a:t>コンピューティング層</a:t>
            </a:r>
            <a:endParaRPr kumimoji="1" lang="ja-JP" altLang="en-US" sz="1000" b="1">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315366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右矢印 34">
            <a:extLst>
              <a:ext uri="{FF2B5EF4-FFF2-40B4-BE49-F238E27FC236}">
                <a16:creationId xmlns:a16="http://schemas.microsoft.com/office/drawing/2014/main" id="{66C34C46-E698-D54C-B3AC-13DC07A211C0}"/>
              </a:ext>
            </a:extLst>
          </p:cNvPr>
          <p:cNvSpPr/>
          <p:nvPr/>
        </p:nvSpPr>
        <p:spPr>
          <a:xfrm>
            <a:off x="426369" y="5612568"/>
            <a:ext cx="8291264" cy="982025"/>
          </a:xfrm>
          <a:prstGeom prst="rightArrow">
            <a:avLst>
              <a:gd name="adj1" fmla="val 77143"/>
              <a:gd name="adj2" fmla="val 50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33963B46-9922-4C47-899E-E34F7A2B109E}"/>
              </a:ext>
            </a:extLst>
          </p:cNvPr>
          <p:cNvSpPr/>
          <p:nvPr/>
        </p:nvSpPr>
        <p:spPr>
          <a:xfrm>
            <a:off x="426368" y="4504394"/>
            <a:ext cx="8291264" cy="106645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D559817D-A780-0F4E-964E-D6BD551AB16A}"/>
              </a:ext>
            </a:extLst>
          </p:cNvPr>
          <p:cNvSpPr/>
          <p:nvPr/>
        </p:nvSpPr>
        <p:spPr>
          <a:xfrm>
            <a:off x="426368" y="921752"/>
            <a:ext cx="8291264" cy="1932443"/>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43B36E8B-209A-BB46-98F2-C9D7940564C9}"/>
              </a:ext>
            </a:extLst>
          </p:cNvPr>
          <p:cNvSpPr/>
          <p:nvPr/>
        </p:nvSpPr>
        <p:spPr>
          <a:xfrm>
            <a:off x="426368" y="2923994"/>
            <a:ext cx="8291264" cy="1473973"/>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3D242B3-4A32-BC44-9A20-3123AFD7C05E}"/>
              </a:ext>
            </a:extLst>
          </p:cNvPr>
          <p:cNvSpPr>
            <a:spLocks noGrp="1"/>
          </p:cNvSpPr>
          <p:nvPr>
            <p:ph type="title"/>
          </p:nvPr>
        </p:nvSpPr>
        <p:spPr/>
        <p:txBody>
          <a:bodyPr/>
          <a:lstStyle/>
          <a:p>
            <a:r>
              <a:rPr kumimoji="1" lang="ja-JP" altLang="en-US" dirty="0"/>
              <a:t>機能階層のシフト</a:t>
            </a:r>
          </a:p>
        </p:txBody>
      </p:sp>
      <p:pic>
        <p:nvPicPr>
          <p:cNvPr id="4" name="図 3" descr="design_img_f_1133791_s.png">
            <a:extLst>
              <a:ext uri="{FF2B5EF4-FFF2-40B4-BE49-F238E27FC236}">
                <a16:creationId xmlns:a16="http://schemas.microsoft.com/office/drawing/2014/main" id="{07E848C3-90EA-B947-8B72-08D03D26698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0542" y="793029"/>
            <a:ext cx="2654211" cy="2304256"/>
          </a:xfrm>
          <a:prstGeom prst="rect">
            <a:avLst/>
          </a:prstGeom>
          <a:ln>
            <a:noFill/>
          </a:ln>
          <a:effectLst>
            <a:outerShdw blurRad="292100" dist="139700" dir="2700000" algn="tl" rotWithShape="0">
              <a:srgbClr val="333333">
                <a:alpha val="65000"/>
              </a:srgbClr>
            </a:outerShdw>
          </a:effectLst>
        </p:spPr>
      </p:pic>
      <p:pic>
        <p:nvPicPr>
          <p:cNvPr id="5" name="図 4">
            <a:extLst>
              <a:ext uri="{FF2B5EF4-FFF2-40B4-BE49-F238E27FC236}">
                <a16:creationId xmlns:a16="http://schemas.microsoft.com/office/drawing/2014/main" id="{A55DF9FF-B3C7-7C46-A6A0-2D83BA63437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9033" y="4773600"/>
            <a:ext cx="844304" cy="844304"/>
          </a:xfrm>
          <a:prstGeom prst="rect">
            <a:avLst/>
          </a:prstGeom>
        </p:spPr>
      </p:pic>
      <p:pic>
        <p:nvPicPr>
          <p:cNvPr id="6" name="図 5">
            <a:extLst>
              <a:ext uri="{FF2B5EF4-FFF2-40B4-BE49-F238E27FC236}">
                <a16:creationId xmlns:a16="http://schemas.microsoft.com/office/drawing/2014/main" id="{4AE0337B-4FC6-1E4D-95E0-4967A721328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93897" y="4761624"/>
            <a:ext cx="844304" cy="844304"/>
          </a:xfrm>
          <a:prstGeom prst="rect">
            <a:avLst/>
          </a:prstGeom>
        </p:spPr>
      </p:pic>
      <p:pic>
        <p:nvPicPr>
          <p:cNvPr id="7" name="図 6">
            <a:extLst>
              <a:ext uri="{FF2B5EF4-FFF2-40B4-BE49-F238E27FC236}">
                <a16:creationId xmlns:a16="http://schemas.microsoft.com/office/drawing/2014/main" id="{F2534358-E3F5-F045-8901-B479BC2A202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22327" y="4768264"/>
            <a:ext cx="844304" cy="844304"/>
          </a:xfrm>
          <a:prstGeom prst="rect">
            <a:avLst/>
          </a:prstGeom>
        </p:spPr>
      </p:pic>
      <p:pic>
        <p:nvPicPr>
          <p:cNvPr id="8" name="図 7">
            <a:extLst>
              <a:ext uri="{FF2B5EF4-FFF2-40B4-BE49-F238E27FC236}">
                <a16:creationId xmlns:a16="http://schemas.microsoft.com/office/drawing/2014/main" id="{9EF54FF5-2C63-DA44-B458-A57EB3A06C1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18274" y="3311716"/>
            <a:ext cx="936929" cy="936929"/>
          </a:xfrm>
          <a:prstGeom prst="rect">
            <a:avLst/>
          </a:prstGeom>
        </p:spPr>
      </p:pic>
      <p:sp>
        <p:nvSpPr>
          <p:cNvPr id="9" name="正方形/長方形 8">
            <a:extLst>
              <a:ext uri="{FF2B5EF4-FFF2-40B4-BE49-F238E27FC236}">
                <a16:creationId xmlns:a16="http://schemas.microsoft.com/office/drawing/2014/main" id="{5CB50ED1-91AE-4541-A7BA-3FAFDD56677B}"/>
              </a:ext>
            </a:extLst>
          </p:cNvPr>
          <p:cNvSpPr/>
          <p:nvPr/>
        </p:nvSpPr>
        <p:spPr>
          <a:xfrm>
            <a:off x="4214641" y="4864809"/>
            <a:ext cx="1584176" cy="38609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データの生成</a:t>
            </a:r>
          </a:p>
        </p:txBody>
      </p:sp>
      <p:sp>
        <p:nvSpPr>
          <p:cNvPr id="10" name="正方形/長方形 9">
            <a:extLst>
              <a:ext uri="{FF2B5EF4-FFF2-40B4-BE49-F238E27FC236}">
                <a16:creationId xmlns:a16="http://schemas.microsoft.com/office/drawing/2014/main" id="{D4BE43E6-4E2B-974E-88E4-7838D7E7E120}"/>
              </a:ext>
            </a:extLst>
          </p:cNvPr>
          <p:cNvSpPr/>
          <p:nvPr/>
        </p:nvSpPr>
        <p:spPr>
          <a:xfrm>
            <a:off x="4214641" y="3690464"/>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状況判断・制御</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dirty="0">
                <a:solidFill>
                  <a:srgbClr val="FFFFFF"/>
                </a:solidFill>
                <a:latin typeface="Meiryo" panose="020B0604030504040204" pitchFamily="34" charset="-128"/>
                <a:ea typeface="Meiryo" panose="020B0604030504040204" pitchFamily="34" charset="-128"/>
                <a:cs typeface="ＭＳ Ｐゴシック"/>
              </a:rPr>
              <a:t>モノの集合体</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51C2C617-ADD8-0545-867F-FADFAE32015C}"/>
              </a:ext>
            </a:extLst>
          </p:cNvPr>
          <p:cNvSpPr/>
          <p:nvPr/>
        </p:nvSpPr>
        <p:spPr>
          <a:xfrm>
            <a:off x="4214641" y="3255058"/>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データの収集・集約</a:t>
            </a:r>
          </a:p>
        </p:txBody>
      </p:sp>
      <p:sp>
        <p:nvSpPr>
          <p:cNvPr id="12" name="正方形/長方形 11">
            <a:extLst>
              <a:ext uri="{FF2B5EF4-FFF2-40B4-BE49-F238E27FC236}">
                <a16:creationId xmlns:a16="http://schemas.microsoft.com/office/drawing/2014/main" id="{B82B6A8C-A4C9-7E4F-B6E1-A0A1EF1C329D}"/>
              </a:ext>
            </a:extLst>
          </p:cNvPr>
          <p:cNvSpPr/>
          <p:nvPr/>
        </p:nvSpPr>
        <p:spPr>
          <a:xfrm>
            <a:off x="4207730" y="2363436"/>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短期での分析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FCD5DA32-BDFD-8A4E-B343-663EB76BA688}"/>
              </a:ext>
            </a:extLst>
          </p:cNvPr>
          <p:cNvSpPr/>
          <p:nvPr/>
        </p:nvSpPr>
        <p:spPr>
          <a:xfrm>
            <a:off x="4214808" y="1926965"/>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深い分析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30FD906E-240F-9C46-A2BE-6440D9AF6A54}"/>
              </a:ext>
            </a:extLst>
          </p:cNvPr>
          <p:cNvSpPr/>
          <p:nvPr/>
        </p:nvSpPr>
        <p:spPr>
          <a:xfrm>
            <a:off x="4214641" y="1060095"/>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サービス連携</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4CE49F1C-AB55-0E45-981C-F718B2815FD3}"/>
              </a:ext>
            </a:extLst>
          </p:cNvPr>
          <p:cNvSpPr/>
          <p:nvPr/>
        </p:nvSpPr>
        <p:spPr>
          <a:xfrm>
            <a:off x="4208379" y="1490494"/>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データの蓄積</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520929E0-CB3F-A340-8F14-71F3E5C92D7B}"/>
              </a:ext>
            </a:extLst>
          </p:cNvPr>
          <p:cNvSpPr/>
          <p:nvPr/>
        </p:nvSpPr>
        <p:spPr>
          <a:xfrm>
            <a:off x="6573140" y="5059230"/>
            <a:ext cx="1584176" cy="38609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データの生成</a:t>
            </a:r>
          </a:p>
        </p:txBody>
      </p:sp>
      <p:sp>
        <p:nvSpPr>
          <p:cNvPr id="17" name="正方形/長方形 16">
            <a:extLst>
              <a:ext uri="{FF2B5EF4-FFF2-40B4-BE49-F238E27FC236}">
                <a16:creationId xmlns:a16="http://schemas.microsoft.com/office/drawing/2014/main" id="{40C37839-B2E8-F84C-8C9C-B7ED17BFA456}"/>
              </a:ext>
            </a:extLst>
          </p:cNvPr>
          <p:cNvSpPr/>
          <p:nvPr/>
        </p:nvSpPr>
        <p:spPr>
          <a:xfrm>
            <a:off x="6588057" y="3891887"/>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状況判断・制御</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dirty="0">
                <a:solidFill>
                  <a:srgbClr val="FFFFFF"/>
                </a:solidFill>
                <a:latin typeface="Meiryo" panose="020B0604030504040204" pitchFamily="34" charset="-128"/>
                <a:ea typeface="Meiryo" panose="020B0604030504040204" pitchFamily="34" charset="-128"/>
                <a:cs typeface="ＭＳ Ｐゴシック"/>
              </a:rPr>
              <a:t>モノの集合体</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6C056C78-DFED-E84D-A60C-A4A0E4277F6F}"/>
              </a:ext>
            </a:extLst>
          </p:cNvPr>
          <p:cNvSpPr/>
          <p:nvPr/>
        </p:nvSpPr>
        <p:spPr>
          <a:xfrm>
            <a:off x="6588224" y="3462727"/>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データの収集・集約</a:t>
            </a:r>
          </a:p>
        </p:txBody>
      </p:sp>
      <p:sp>
        <p:nvSpPr>
          <p:cNvPr id="19" name="正方形/長方形 18">
            <a:extLst>
              <a:ext uri="{FF2B5EF4-FFF2-40B4-BE49-F238E27FC236}">
                <a16:creationId xmlns:a16="http://schemas.microsoft.com/office/drawing/2014/main" id="{8FC93D4A-427D-EA42-A30F-B0E6D50B6FE0}"/>
              </a:ext>
            </a:extLst>
          </p:cNvPr>
          <p:cNvSpPr/>
          <p:nvPr/>
        </p:nvSpPr>
        <p:spPr>
          <a:xfrm>
            <a:off x="6581628" y="3033567"/>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短期での分析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7315BD5C-7C7A-3747-AB1D-8B5488ACFC70}"/>
              </a:ext>
            </a:extLst>
          </p:cNvPr>
          <p:cNvSpPr/>
          <p:nvPr/>
        </p:nvSpPr>
        <p:spPr>
          <a:xfrm>
            <a:off x="6581628" y="2154641"/>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深い分析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2DD53FDA-DAB4-AC4E-A426-FAF44916A0C4}"/>
              </a:ext>
            </a:extLst>
          </p:cNvPr>
          <p:cNvSpPr/>
          <p:nvPr/>
        </p:nvSpPr>
        <p:spPr>
          <a:xfrm>
            <a:off x="6581628" y="1297250"/>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サービス連携</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a:extLst>
              <a:ext uri="{FF2B5EF4-FFF2-40B4-BE49-F238E27FC236}">
                <a16:creationId xmlns:a16="http://schemas.microsoft.com/office/drawing/2014/main" id="{1488B9D1-6AE6-344B-BB54-5019B382C3C7}"/>
              </a:ext>
            </a:extLst>
          </p:cNvPr>
          <p:cNvSpPr/>
          <p:nvPr/>
        </p:nvSpPr>
        <p:spPr>
          <a:xfrm>
            <a:off x="6581628" y="1726425"/>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データの蓄積</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a:extLst>
              <a:ext uri="{FF2B5EF4-FFF2-40B4-BE49-F238E27FC236}">
                <a16:creationId xmlns:a16="http://schemas.microsoft.com/office/drawing/2014/main" id="{58BAD949-5D32-384C-BD11-CFFB0D404462}"/>
              </a:ext>
            </a:extLst>
          </p:cNvPr>
          <p:cNvSpPr/>
          <p:nvPr/>
        </p:nvSpPr>
        <p:spPr>
          <a:xfrm>
            <a:off x="6573140" y="4627058"/>
            <a:ext cx="1584176" cy="38609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状況判断・制御</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dirty="0">
                <a:solidFill>
                  <a:srgbClr val="FFFFFF"/>
                </a:solidFill>
                <a:latin typeface="Meiryo" panose="020B0604030504040204" pitchFamily="34" charset="-128"/>
                <a:ea typeface="Meiryo" panose="020B0604030504040204" pitchFamily="34" charset="-128"/>
                <a:cs typeface="ＭＳ Ｐゴシック"/>
              </a:rPr>
              <a:t>個別のモノ</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テキスト ボックス 24">
            <a:extLst>
              <a:ext uri="{FF2B5EF4-FFF2-40B4-BE49-F238E27FC236}">
                <a16:creationId xmlns:a16="http://schemas.microsoft.com/office/drawing/2014/main" id="{462200AF-B69C-7748-8D68-86B175BA7532}"/>
              </a:ext>
            </a:extLst>
          </p:cNvPr>
          <p:cNvSpPr txBox="1"/>
          <p:nvPr/>
        </p:nvSpPr>
        <p:spPr>
          <a:xfrm>
            <a:off x="1633648" y="1808708"/>
            <a:ext cx="1107996" cy="369332"/>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クラウド</a:t>
            </a:r>
          </a:p>
        </p:txBody>
      </p:sp>
      <p:sp>
        <p:nvSpPr>
          <p:cNvPr id="29" name="テキスト ボックス 28">
            <a:extLst>
              <a:ext uri="{FF2B5EF4-FFF2-40B4-BE49-F238E27FC236}">
                <a16:creationId xmlns:a16="http://schemas.microsoft.com/office/drawing/2014/main" id="{BBCE0717-666C-3C4A-92D4-F5ADB69E2F7E}"/>
              </a:ext>
            </a:extLst>
          </p:cNvPr>
          <p:cNvSpPr txBox="1"/>
          <p:nvPr/>
        </p:nvSpPr>
        <p:spPr>
          <a:xfrm>
            <a:off x="1748158" y="2997526"/>
            <a:ext cx="877163"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エッジ</a:t>
            </a:r>
          </a:p>
        </p:txBody>
      </p:sp>
      <p:sp>
        <p:nvSpPr>
          <p:cNvPr id="30" name="テキスト ボックス 29">
            <a:extLst>
              <a:ext uri="{FF2B5EF4-FFF2-40B4-BE49-F238E27FC236}">
                <a16:creationId xmlns:a16="http://schemas.microsoft.com/office/drawing/2014/main" id="{707F0595-DD30-A247-88AC-1338F0DD2A44}"/>
              </a:ext>
            </a:extLst>
          </p:cNvPr>
          <p:cNvSpPr txBox="1"/>
          <p:nvPr/>
        </p:nvSpPr>
        <p:spPr>
          <a:xfrm>
            <a:off x="1894666" y="4555624"/>
            <a:ext cx="646331"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モノ</a:t>
            </a:r>
          </a:p>
        </p:txBody>
      </p:sp>
      <p:sp>
        <p:nvSpPr>
          <p:cNvPr id="31" name="テキスト ボックス 30">
            <a:extLst>
              <a:ext uri="{FF2B5EF4-FFF2-40B4-BE49-F238E27FC236}">
                <a16:creationId xmlns:a16="http://schemas.microsoft.com/office/drawing/2014/main" id="{4DD2D0CB-B229-614D-A444-8AA0F6324B29}"/>
              </a:ext>
            </a:extLst>
          </p:cNvPr>
          <p:cNvSpPr txBox="1"/>
          <p:nvPr/>
        </p:nvSpPr>
        <p:spPr>
          <a:xfrm>
            <a:off x="4332079" y="5811913"/>
            <a:ext cx="4051109" cy="646331"/>
          </a:xfrm>
          <a:prstGeom prst="rect">
            <a:avLst/>
          </a:prstGeom>
          <a:noFill/>
        </p:spPr>
        <p:txBody>
          <a:bodyPr wrap="none" rtlCol="0">
            <a:spAutoFit/>
          </a:bodyPr>
          <a:lstStyle/>
          <a:p>
            <a:pPr marL="171450" indent="-1714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データ発生源に、できるだけ近いところで処理する</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「深い分析」の前に、リアルタイムで処理・分析する</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データの変化に追従して迅速にアクションを起こす</a:t>
            </a:r>
          </a:p>
        </p:txBody>
      </p:sp>
      <p:sp>
        <p:nvSpPr>
          <p:cNvPr id="32" name="右矢印 31">
            <a:extLst>
              <a:ext uri="{FF2B5EF4-FFF2-40B4-BE49-F238E27FC236}">
                <a16:creationId xmlns:a16="http://schemas.microsoft.com/office/drawing/2014/main" id="{468EF255-0826-6C40-84B0-C94B430548D5}"/>
              </a:ext>
            </a:extLst>
          </p:cNvPr>
          <p:cNvSpPr/>
          <p:nvPr/>
        </p:nvSpPr>
        <p:spPr>
          <a:xfrm>
            <a:off x="6010202" y="1674757"/>
            <a:ext cx="360040" cy="456136"/>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右矢印 32">
            <a:extLst>
              <a:ext uri="{FF2B5EF4-FFF2-40B4-BE49-F238E27FC236}">
                <a16:creationId xmlns:a16="http://schemas.microsoft.com/office/drawing/2014/main" id="{3BF27D67-0E80-E048-B654-673A2CD6BA0A}"/>
              </a:ext>
            </a:extLst>
          </p:cNvPr>
          <p:cNvSpPr/>
          <p:nvPr/>
        </p:nvSpPr>
        <p:spPr>
          <a:xfrm>
            <a:off x="6012838" y="3382667"/>
            <a:ext cx="360040" cy="456136"/>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右矢印 33">
            <a:extLst>
              <a:ext uri="{FF2B5EF4-FFF2-40B4-BE49-F238E27FC236}">
                <a16:creationId xmlns:a16="http://schemas.microsoft.com/office/drawing/2014/main" id="{85E28E8D-4C01-644E-AA69-1DC2CA87B8EC}"/>
              </a:ext>
            </a:extLst>
          </p:cNvPr>
          <p:cNvSpPr/>
          <p:nvPr/>
        </p:nvSpPr>
        <p:spPr>
          <a:xfrm>
            <a:off x="6005958" y="4826796"/>
            <a:ext cx="360040" cy="456136"/>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C454D44B-7941-E34A-A250-03ABA6FC8EDA}"/>
              </a:ext>
            </a:extLst>
          </p:cNvPr>
          <p:cNvSpPr txBox="1"/>
          <p:nvPr/>
        </p:nvSpPr>
        <p:spPr>
          <a:xfrm>
            <a:off x="465294" y="5950412"/>
            <a:ext cx="3877985" cy="369332"/>
          </a:xfrm>
          <a:prstGeom prst="rect">
            <a:avLst/>
          </a:prstGeom>
          <a:noFill/>
        </p:spPr>
        <p:txBody>
          <a:bodyPr wrap="none" rtlCol="0">
            <a:spAutoFit/>
          </a:bodyPr>
          <a:lstStyle/>
          <a:p>
            <a:r>
              <a:rPr kumimoji="1" lang="ja-JP" altLang="en-US" dirty="0">
                <a:solidFill>
                  <a:schemeClr val="bg1"/>
                </a:solidFill>
                <a:latin typeface="Meiryo" panose="020B0604030504040204" pitchFamily="34" charset="-128"/>
                <a:ea typeface="Meiryo" panose="020B0604030504040204" pitchFamily="34" charset="-128"/>
              </a:rPr>
              <a:t>高度な機能をエッジやモノにシフト</a:t>
            </a:r>
          </a:p>
        </p:txBody>
      </p:sp>
      <p:cxnSp>
        <p:nvCxnSpPr>
          <p:cNvPr id="38" name="カギ線コネクタ 37">
            <a:extLst>
              <a:ext uri="{FF2B5EF4-FFF2-40B4-BE49-F238E27FC236}">
                <a16:creationId xmlns:a16="http://schemas.microsoft.com/office/drawing/2014/main" id="{A8315767-7FDC-1D4E-B274-5E40120D7959}"/>
              </a:ext>
            </a:extLst>
          </p:cNvPr>
          <p:cNvCxnSpPr>
            <a:cxnSpLocks/>
            <a:stCxn id="12" idx="3"/>
            <a:endCxn id="19" idx="1"/>
          </p:cNvCxnSpPr>
          <p:nvPr/>
        </p:nvCxnSpPr>
        <p:spPr>
          <a:xfrm>
            <a:off x="5791906" y="2556481"/>
            <a:ext cx="789722" cy="670131"/>
          </a:xfrm>
          <a:prstGeom prst="bentConnector3">
            <a:avLst>
              <a:gd name="adj1" fmla="val 59873"/>
            </a:avLst>
          </a:prstGeom>
          <a:ln w="12700">
            <a:solidFill>
              <a:srgbClr val="0070C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1" name="カギ線コネクタ 40">
            <a:extLst>
              <a:ext uri="{FF2B5EF4-FFF2-40B4-BE49-F238E27FC236}">
                <a16:creationId xmlns:a16="http://schemas.microsoft.com/office/drawing/2014/main" id="{5633A01D-BD0E-B34A-B18E-4AA26BBD25CF}"/>
              </a:ext>
            </a:extLst>
          </p:cNvPr>
          <p:cNvCxnSpPr>
            <a:cxnSpLocks/>
            <a:stCxn id="10" idx="3"/>
            <a:endCxn id="17" idx="1"/>
          </p:cNvCxnSpPr>
          <p:nvPr/>
        </p:nvCxnSpPr>
        <p:spPr>
          <a:xfrm>
            <a:off x="5798817" y="3883509"/>
            <a:ext cx="789240" cy="201423"/>
          </a:xfrm>
          <a:prstGeom prst="bentConnector3">
            <a:avLst>
              <a:gd name="adj1" fmla="val 61676"/>
            </a:avLst>
          </a:prstGeom>
          <a:ln w="12700">
            <a:solidFill>
              <a:schemeClr val="tx2">
                <a:lumMod val="60000"/>
                <a:lumOff val="40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4" name="カギ線コネクタ 43">
            <a:extLst>
              <a:ext uri="{FF2B5EF4-FFF2-40B4-BE49-F238E27FC236}">
                <a16:creationId xmlns:a16="http://schemas.microsoft.com/office/drawing/2014/main" id="{CC976A50-7C5F-5949-B39A-6F9BDEEDD2E7}"/>
              </a:ext>
            </a:extLst>
          </p:cNvPr>
          <p:cNvCxnSpPr>
            <a:cxnSpLocks/>
            <a:stCxn id="10" idx="3"/>
            <a:endCxn id="24" idx="1"/>
          </p:cNvCxnSpPr>
          <p:nvPr/>
        </p:nvCxnSpPr>
        <p:spPr>
          <a:xfrm>
            <a:off x="5798817" y="3883509"/>
            <a:ext cx="774323" cy="936594"/>
          </a:xfrm>
          <a:prstGeom prst="bentConnector3">
            <a:avLst>
              <a:gd name="adj1" fmla="val 62816"/>
            </a:avLst>
          </a:prstGeom>
          <a:ln w="12700">
            <a:solidFill>
              <a:schemeClr val="tx2">
                <a:lumMod val="60000"/>
                <a:lumOff val="40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4843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5FF0EB-9DBA-C443-AAE3-5003E15D1EA2}"/>
              </a:ext>
            </a:extLst>
          </p:cNvPr>
          <p:cNvSpPr>
            <a:spLocks noGrp="1"/>
          </p:cNvSpPr>
          <p:nvPr>
            <p:ph type="title"/>
          </p:nvPr>
        </p:nvSpPr>
        <p:spPr/>
        <p:txBody>
          <a:bodyPr/>
          <a:lstStyle/>
          <a:p>
            <a:r>
              <a:rPr kumimoji="1" lang="en-US" altLang="ja-JP" dirty="0"/>
              <a:t>IoT</a:t>
            </a:r>
            <a:r>
              <a:rPr kumimoji="1" lang="ja-JP" altLang="en-US"/>
              <a:t>と</a:t>
            </a:r>
            <a:r>
              <a:rPr kumimoji="1" lang="en-US" altLang="ja-JP" dirty="0"/>
              <a:t>AI</a:t>
            </a:r>
            <a:r>
              <a:rPr kumimoji="1" lang="ja-JP" altLang="en-US"/>
              <a:t>チップ</a:t>
            </a:r>
          </a:p>
        </p:txBody>
      </p:sp>
      <p:sp>
        <p:nvSpPr>
          <p:cNvPr id="4" name="正方形/長方形 3">
            <a:extLst>
              <a:ext uri="{FF2B5EF4-FFF2-40B4-BE49-F238E27FC236}">
                <a16:creationId xmlns:a16="http://schemas.microsoft.com/office/drawing/2014/main" id="{3814BE33-FA6C-3E43-A8FC-9C24ECCC3C85}"/>
              </a:ext>
            </a:extLst>
          </p:cNvPr>
          <p:cNvSpPr/>
          <p:nvPr/>
        </p:nvSpPr>
        <p:spPr>
          <a:xfrm>
            <a:off x="4232564" y="2871550"/>
            <a:ext cx="4281054" cy="3170099"/>
          </a:xfrm>
          <a:prstGeom prst="rect">
            <a:avLst/>
          </a:prstGeom>
        </p:spPr>
        <p:txBody>
          <a:bodyPr wrap="square">
            <a:spAutoFit/>
          </a:bodyPr>
          <a:lstStyle/>
          <a:p>
            <a:r>
              <a:rPr lang="ja-JP" altLang="en-US" sz="2000">
                <a:latin typeface="Meiryo" panose="020B0604030504040204" pitchFamily="34" charset="-128"/>
                <a:ea typeface="Meiryo" panose="020B0604030504040204" pitchFamily="34" charset="-128"/>
              </a:rPr>
              <a:t>電力消費量の増加</a:t>
            </a:r>
          </a:p>
          <a:p>
            <a:pPr marL="285750" indent="-285750">
              <a:buFont typeface="Wingdings" pitchFamily="2" charset="2"/>
              <a:buChar char="Ø"/>
            </a:pPr>
            <a:r>
              <a:rPr lang="ja-JP" altLang="en-US" sz="1400">
                <a:latin typeface="Meiryo" panose="020B0604030504040204" pitchFamily="34" charset="-128"/>
                <a:ea typeface="Meiryo" panose="020B0604030504040204" pitchFamily="34" charset="-128"/>
              </a:rPr>
              <a:t>世界の電力消費量は伸び続けており、環境問題としても取り沙汰されている。</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latin typeface="Meiryo" panose="020B0604030504040204" pitchFamily="34" charset="-128"/>
                <a:ea typeface="Meiryo" panose="020B0604030504040204" pitchFamily="34" charset="-128"/>
              </a:rPr>
              <a:t>デバイスが増加し、データのやり取りが増加するとさらに世界の電力消費量が大きくなる可能性が高い。</a:t>
            </a:r>
          </a:p>
          <a:p>
            <a:endParaRPr lang="ja-JP" altLang="en-US" sz="200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リアルタイム性への対応</a:t>
            </a:r>
          </a:p>
          <a:p>
            <a:pPr marL="285750" indent="-285750">
              <a:buFont typeface="Wingdings" pitchFamily="2" charset="2"/>
              <a:buChar char="Ø"/>
            </a:pPr>
            <a:r>
              <a:rPr lang="ja-JP" altLang="en-US" sz="1400">
                <a:latin typeface="Meiryo" panose="020B0604030504040204" pitchFamily="34" charset="-128"/>
                <a:ea typeface="Meiryo" panose="020B0604030504040204" pitchFamily="34" charset="-128"/>
              </a:rPr>
              <a:t>データ転送などによる通信遅延の発生は，遠隔医療や産業ロボット、自動運転では通信遅延は命取りになる場合がある。</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latin typeface="Meiryo" panose="020B0604030504040204" pitchFamily="34" charset="-128"/>
                <a:ea typeface="Meiryo" panose="020B0604030504040204" pitchFamily="34" charset="-128"/>
              </a:rPr>
              <a:t>自動運転で認識が遅れてブレーキが遅れるなど即時応答が必要な分野は多い。</a:t>
            </a:r>
          </a:p>
        </p:txBody>
      </p:sp>
      <p:pic>
        <p:nvPicPr>
          <p:cNvPr id="5" name="図 4">
            <a:extLst>
              <a:ext uri="{FF2B5EF4-FFF2-40B4-BE49-F238E27FC236}">
                <a16:creationId xmlns:a16="http://schemas.microsoft.com/office/drawing/2014/main" id="{DAD9BC64-3C37-3443-94F3-2221F672ABE3}"/>
              </a:ext>
            </a:extLst>
          </p:cNvPr>
          <p:cNvPicPr>
            <a:picLocks noChangeAspect="1"/>
          </p:cNvPicPr>
          <p:nvPr/>
        </p:nvPicPr>
        <p:blipFill>
          <a:blip r:embed="rId2"/>
          <a:stretch>
            <a:fillRect/>
          </a:stretch>
        </p:blipFill>
        <p:spPr>
          <a:xfrm>
            <a:off x="291459" y="4250604"/>
            <a:ext cx="3521143" cy="1900794"/>
          </a:xfrm>
          <a:prstGeom prst="rect">
            <a:avLst/>
          </a:prstGeom>
        </p:spPr>
      </p:pic>
      <p:pic>
        <p:nvPicPr>
          <p:cNvPr id="6" name="図 5">
            <a:extLst>
              <a:ext uri="{FF2B5EF4-FFF2-40B4-BE49-F238E27FC236}">
                <a16:creationId xmlns:a16="http://schemas.microsoft.com/office/drawing/2014/main" id="{05596975-14F7-AB4B-8415-6313839009ED}"/>
              </a:ext>
            </a:extLst>
          </p:cNvPr>
          <p:cNvPicPr>
            <a:picLocks noChangeAspect="1"/>
          </p:cNvPicPr>
          <p:nvPr/>
        </p:nvPicPr>
        <p:blipFill>
          <a:blip r:embed="rId3"/>
          <a:stretch>
            <a:fillRect/>
          </a:stretch>
        </p:blipFill>
        <p:spPr>
          <a:xfrm>
            <a:off x="291459" y="1320388"/>
            <a:ext cx="3379189" cy="1900794"/>
          </a:xfrm>
          <a:prstGeom prst="rect">
            <a:avLst/>
          </a:prstGeom>
        </p:spPr>
      </p:pic>
      <p:pic>
        <p:nvPicPr>
          <p:cNvPr id="7" name="図 6">
            <a:extLst>
              <a:ext uri="{FF2B5EF4-FFF2-40B4-BE49-F238E27FC236}">
                <a16:creationId xmlns:a16="http://schemas.microsoft.com/office/drawing/2014/main" id="{E998F45B-F51B-0343-8057-22B1CB8D439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42415" y="947934"/>
            <a:ext cx="4350799" cy="1845691"/>
          </a:xfrm>
          <a:prstGeom prst="rect">
            <a:avLst/>
          </a:prstGeom>
        </p:spPr>
      </p:pic>
    </p:spTree>
    <p:extLst>
      <p:ext uri="{BB962C8B-B14F-4D97-AF65-F5344CB8AC3E}">
        <p14:creationId xmlns:p14="http://schemas.microsoft.com/office/powerpoint/2010/main" val="190839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超分散の時代</a:t>
            </a:r>
            <a:endParaRPr kumimoji="1" lang="ja-JP" altLang="en-US" dirty="0"/>
          </a:p>
        </p:txBody>
      </p:sp>
      <p:sp>
        <p:nvSpPr>
          <p:cNvPr id="4" name="正方形/長方形 3"/>
          <p:cNvSpPr/>
          <p:nvPr/>
        </p:nvSpPr>
        <p:spPr>
          <a:xfrm>
            <a:off x="179512" y="826964"/>
            <a:ext cx="2088232" cy="56886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2411760" y="826964"/>
            <a:ext cx="2088232" cy="568863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44008" y="826964"/>
            <a:ext cx="2088232" cy="568863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876256" y="826964"/>
            <a:ext cx="2088232" cy="56886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629292" y="1527094"/>
            <a:ext cx="1188669" cy="79616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 name="図形グループ 8"/>
          <p:cNvGrpSpPr/>
          <p:nvPr/>
        </p:nvGrpSpPr>
        <p:grpSpPr>
          <a:xfrm>
            <a:off x="418170" y="4372784"/>
            <a:ext cx="398531" cy="455164"/>
            <a:chOff x="565484" y="2886304"/>
            <a:chExt cx="398531" cy="455164"/>
          </a:xfrm>
        </p:grpSpPr>
        <p:grpSp>
          <p:nvGrpSpPr>
            <p:cNvPr id="10" name="図形グループ 9"/>
            <p:cNvGrpSpPr/>
            <p:nvPr/>
          </p:nvGrpSpPr>
          <p:grpSpPr>
            <a:xfrm>
              <a:off x="565484" y="2886304"/>
              <a:ext cx="398531" cy="387786"/>
              <a:chOff x="758730" y="3198675"/>
              <a:chExt cx="702795" cy="688305"/>
            </a:xfrm>
          </p:grpSpPr>
          <p:sp>
            <p:nvSpPr>
              <p:cNvPr id="14" name="角丸四角形 13"/>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角丸四角形 14"/>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台形 15"/>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a:off x="695604" y="2996289"/>
              <a:ext cx="150692" cy="345179"/>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7" name="図形グループ 16"/>
          <p:cNvGrpSpPr/>
          <p:nvPr/>
        </p:nvGrpSpPr>
        <p:grpSpPr>
          <a:xfrm>
            <a:off x="1021838" y="4384873"/>
            <a:ext cx="398531" cy="455164"/>
            <a:chOff x="565484" y="2886304"/>
            <a:chExt cx="398531" cy="455164"/>
          </a:xfrm>
        </p:grpSpPr>
        <p:grpSp>
          <p:nvGrpSpPr>
            <p:cNvPr id="18" name="図形グループ 17"/>
            <p:cNvGrpSpPr/>
            <p:nvPr/>
          </p:nvGrpSpPr>
          <p:grpSpPr>
            <a:xfrm>
              <a:off x="565484" y="2886304"/>
              <a:ext cx="398531" cy="387786"/>
              <a:chOff x="758730" y="3198675"/>
              <a:chExt cx="702795" cy="688305"/>
            </a:xfrm>
          </p:grpSpPr>
          <p:sp>
            <p:nvSpPr>
              <p:cNvPr id="22" name="角丸四角形 2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角丸四角形 2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台形 2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 name="図形グループ 18"/>
            <p:cNvGrpSpPr/>
            <p:nvPr/>
          </p:nvGrpSpPr>
          <p:grpSpPr>
            <a:xfrm>
              <a:off x="695604" y="2996289"/>
              <a:ext cx="150692" cy="345179"/>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5" name="図形グループ 24"/>
          <p:cNvGrpSpPr/>
          <p:nvPr/>
        </p:nvGrpSpPr>
        <p:grpSpPr>
          <a:xfrm>
            <a:off x="1660119" y="4384873"/>
            <a:ext cx="398531" cy="455164"/>
            <a:chOff x="565484" y="2886304"/>
            <a:chExt cx="398531" cy="455164"/>
          </a:xfrm>
        </p:grpSpPr>
        <p:grpSp>
          <p:nvGrpSpPr>
            <p:cNvPr id="26" name="図形グループ 25"/>
            <p:cNvGrpSpPr/>
            <p:nvPr/>
          </p:nvGrpSpPr>
          <p:grpSpPr>
            <a:xfrm>
              <a:off x="565484" y="2886304"/>
              <a:ext cx="398531" cy="387786"/>
              <a:chOff x="758730" y="3198675"/>
              <a:chExt cx="702795" cy="688305"/>
            </a:xfrm>
          </p:grpSpPr>
          <p:sp>
            <p:nvSpPr>
              <p:cNvPr id="30" name="角丸四角形 29"/>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角丸四角形 30"/>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台形 31"/>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図形グループ 26"/>
            <p:cNvGrpSpPr/>
            <p:nvPr/>
          </p:nvGrpSpPr>
          <p:grpSpPr>
            <a:xfrm>
              <a:off x="695604" y="2996289"/>
              <a:ext cx="150692" cy="345179"/>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37" name="正方形/長方形 36"/>
          <p:cNvSpPr/>
          <p:nvPr/>
        </p:nvSpPr>
        <p:spPr>
          <a:xfrm>
            <a:off x="2834301" y="3791422"/>
            <a:ext cx="468052" cy="35561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磁気ディスク 38"/>
          <p:cNvSpPr/>
          <p:nvPr/>
        </p:nvSpPr>
        <p:spPr>
          <a:xfrm>
            <a:off x="1154482" y="1644330"/>
            <a:ext cx="596258" cy="57144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0" name="正方形/長方形 39"/>
          <p:cNvSpPr/>
          <p:nvPr/>
        </p:nvSpPr>
        <p:spPr>
          <a:xfrm>
            <a:off x="2861541" y="1527093"/>
            <a:ext cx="1188669" cy="79616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磁気ディスク 40"/>
          <p:cNvSpPr/>
          <p:nvPr/>
        </p:nvSpPr>
        <p:spPr>
          <a:xfrm>
            <a:off x="3380714" y="1639453"/>
            <a:ext cx="596258" cy="57144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2" name="図形グループ 41"/>
          <p:cNvGrpSpPr/>
          <p:nvPr/>
        </p:nvGrpSpPr>
        <p:grpSpPr>
          <a:xfrm>
            <a:off x="2587927" y="4372784"/>
            <a:ext cx="398531" cy="455164"/>
            <a:chOff x="565484" y="2886304"/>
            <a:chExt cx="398531" cy="455164"/>
          </a:xfrm>
        </p:grpSpPr>
        <p:grpSp>
          <p:nvGrpSpPr>
            <p:cNvPr id="43" name="図形グループ 42"/>
            <p:cNvGrpSpPr/>
            <p:nvPr/>
          </p:nvGrpSpPr>
          <p:grpSpPr>
            <a:xfrm>
              <a:off x="565484" y="2886304"/>
              <a:ext cx="398531" cy="387786"/>
              <a:chOff x="758730" y="3198675"/>
              <a:chExt cx="702795" cy="688305"/>
            </a:xfrm>
          </p:grpSpPr>
          <p:sp>
            <p:nvSpPr>
              <p:cNvPr id="47" name="角丸四角形 46"/>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角丸四角形 47"/>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台形 48"/>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695604" y="2996289"/>
              <a:ext cx="150692" cy="345179"/>
              <a:chOff x="1946324" y="4125162"/>
              <a:chExt cx="969964" cy="2007872"/>
            </a:xfrm>
          </p:grpSpPr>
          <p:sp>
            <p:nvSpPr>
              <p:cNvPr id="45" name="円/楕円 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フローチャート: 論理積ゲート 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50" name="図 4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30429" y="4385758"/>
            <a:ext cx="355327" cy="310502"/>
          </a:xfrm>
          <a:prstGeom prst="rect">
            <a:avLst/>
          </a:prstGeom>
        </p:spPr>
      </p:pic>
      <p:pic>
        <p:nvPicPr>
          <p:cNvPr id="51" name="図 5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3599" y="4416659"/>
            <a:ext cx="178457" cy="287834"/>
          </a:xfrm>
          <a:prstGeom prst="rect">
            <a:avLst/>
          </a:prstGeom>
        </p:spPr>
      </p:pic>
      <p:pic>
        <p:nvPicPr>
          <p:cNvPr id="52" name="図 5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29772" y="4385758"/>
            <a:ext cx="356441" cy="377675"/>
          </a:xfrm>
          <a:prstGeom prst="rect">
            <a:avLst/>
          </a:prstGeom>
        </p:spPr>
      </p:pic>
      <p:grpSp>
        <p:nvGrpSpPr>
          <p:cNvPr id="53" name="図形グループ 52"/>
          <p:cNvGrpSpPr/>
          <p:nvPr/>
        </p:nvGrpSpPr>
        <p:grpSpPr>
          <a:xfrm>
            <a:off x="3221849" y="4357179"/>
            <a:ext cx="464437" cy="446267"/>
            <a:chOff x="1084515" y="4732057"/>
            <a:chExt cx="960184" cy="932098"/>
          </a:xfrm>
        </p:grpSpPr>
        <p:grpSp>
          <p:nvGrpSpPr>
            <p:cNvPr id="54" name="図形グループ 53"/>
            <p:cNvGrpSpPr/>
            <p:nvPr/>
          </p:nvGrpSpPr>
          <p:grpSpPr>
            <a:xfrm>
              <a:off x="1084515" y="4879904"/>
              <a:ext cx="681672" cy="784251"/>
              <a:chOff x="2405315" y="4754508"/>
              <a:chExt cx="681672" cy="784251"/>
            </a:xfrm>
          </p:grpSpPr>
          <p:pic>
            <p:nvPicPr>
              <p:cNvPr id="59" name="図 5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05315" y="4816478"/>
                <a:ext cx="681672" cy="722281"/>
              </a:xfrm>
              <a:prstGeom prst="rect">
                <a:avLst/>
              </a:prstGeom>
            </p:spPr>
          </p:pic>
          <p:sp>
            <p:nvSpPr>
              <p:cNvPr id="60" name="正方形/長方形 59"/>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5" name="図 5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800000">
              <a:off x="1086645" y="4732057"/>
              <a:ext cx="679541" cy="593816"/>
            </a:xfrm>
            <a:prstGeom prst="rect">
              <a:avLst/>
            </a:prstGeom>
          </p:spPr>
        </p:pic>
        <p:sp>
          <p:nvSpPr>
            <p:cNvPr id="56" name="台形 55"/>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角丸四角形 56"/>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角丸四角形 57"/>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3325438" y="4476989"/>
            <a:ext cx="151989" cy="345179"/>
            <a:chOff x="1946324" y="4125162"/>
            <a:chExt cx="969964" cy="2007872"/>
          </a:xfrm>
        </p:grpSpPr>
        <p:sp>
          <p:nvSpPr>
            <p:cNvPr id="65" name="円/楕円 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 name="グループ化 32">
            <a:extLst>
              <a:ext uri="{FF2B5EF4-FFF2-40B4-BE49-F238E27FC236}">
                <a16:creationId xmlns:a16="http://schemas.microsoft.com/office/drawing/2014/main" id="{B066557F-56EF-D749-997C-BD42D6FBA411}"/>
              </a:ext>
            </a:extLst>
          </p:cNvPr>
          <p:cNvGrpSpPr/>
          <p:nvPr/>
        </p:nvGrpSpPr>
        <p:grpSpPr>
          <a:xfrm>
            <a:off x="4828684" y="4387628"/>
            <a:ext cx="358537" cy="432213"/>
            <a:chOff x="4828684" y="4387628"/>
            <a:chExt cx="358537" cy="432213"/>
          </a:xfrm>
        </p:grpSpPr>
        <p:grpSp>
          <p:nvGrpSpPr>
            <p:cNvPr id="61" name="図形グループ 60"/>
            <p:cNvGrpSpPr/>
            <p:nvPr/>
          </p:nvGrpSpPr>
          <p:grpSpPr>
            <a:xfrm>
              <a:off x="4828684" y="4387628"/>
              <a:ext cx="358537" cy="372942"/>
              <a:chOff x="2381979" y="4922695"/>
              <a:chExt cx="685680" cy="766399"/>
            </a:xfrm>
          </p:grpSpPr>
          <p:pic>
            <p:nvPicPr>
              <p:cNvPr id="62" name="図 61"/>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81979" y="4922695"/>
                <a:ext cx="685680" cy="726528"/>
              </a:xfrm>
              <a:prstGeom prst="rect">
                <a:avLst/>
              </a:prstGeom>
            </p:spPr>
          </p:pic>
          <p:sp>
            <p:nvSpPr>
              <p:cNvPr id="63" name="角丸四角形 62"/>
              <p:cNvSpPr/>
              <p:nvPr/>
            </p:nvSpPr>
            <p:spPr>
              <a:xfrm>
                <a:off x="2394679" y="5560455"/>
                <a:ext cx="662622" cy="128639"/>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4931957" y="4474662"/>
              <a:ext cx="151989" cy="345179"/>
              <a:chOff x="1946324" y="4125162"/>
              <a:chExt cx="969964" cy="2007872"/>
            </a:xfrm>
          </p:grpSpPr>
          <p:sp>
            <p:nvSpPr>
              <p:cNvPr id="68" name="円/楕円 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論理積ゲート 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70" name="図形グループ 69"/>
          <p:cNvGrpSpPr/>
          <p:nvPr/>
        </p:nvGrpSpPr>
        <p:grpSpPr>
          <a:xfrm>
            <a:off x="3901611" y="4357179"/>
            <a:ext cx="464437" cy="446267"/>
            <a:chOff x="1084515" y="4732057"/>
            <a:chExt cx="960184" cy="932098"/>
          </a:xfrm>
        </p:grpSpPr>
        <p:grpSp>
          <p:nvGrpSpPr>
            <p:cNvPr id="71" name="図形グループ 70"/>
            <p:cNvGrpSpPr/>
            <p:nvPr/>
          </p:nvGrpSpPr>
          <p:grpSpPr>
            <a:xfrm>
              <a:off x="1084515" y="4879904"/>
              <a:ext cx="681672" cy="784251"/>
              <a:chOff x="2405315" y="4754508"/>
              <a:chExt cx="681672" cy="784251"/>
            </a:xfrm>
          </p:grpSpPr>
          <p:pic>
            <p:nvPicPr>
              <p:cNvPr id="76" name="図 7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05315" y="4816478"/>
                <a:ext cx="681672" cy="722281"/>
              </a:xfrm>
              <a:prstGeom prst="rect">
                <a:avLst/>
              </a:prstGeom>
            </p:spPr>
          </p:pic>
          <p:sp>
            <p:nvSpPr>
              <p:cNvPr id="77" name="正方形/長方形 76"/>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72" name="図 7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800000">
              <a:off x="1086645" y="4732057"/>
              <a:ext cx="679541" cy="593816"/>
            </a:xfrm>
            <a:prstGeom prst="rect">
              <a:avLst/>
            </a:prstGeom>
          </p:spPr>
        </p:pic>
        <p:sp>
          <p:nvSpPr>
            <p:cNvPr id="73" name="台形 72"/>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角丸四角形 73"/>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角丸四角形 74"/>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77"/>
          <p:cNvGrpSpPr/>
          <p:nvPr/>
        </p:nvGrpSpPr>
        <p:grpSpPr>
          <a:xfrm>
            <a:off x="4004405" y="4486509"/>
            <a:ext cx="151989" cy="345179"/>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2" name="図 8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777781" y="1321178"/>
            <a:ext cx="1820685" cy="1207996"/>
          </a:xfrm>
          <a:prstGeom prst="rect">
            <a:avLst/>
          </a:prstGeom>
        </p:spPr>
      </p:pic>
      <p:grpSp>
        <p:nvGrpSpPr>
          <p:cNvPr id="83" name="図形グループ 82"/>
          <p:cNvGrpSpPr/>
          <p:nvPr/>
        </p:nvGrpSpPr>
        <p:grpSpPr>
          <a:xfrm>
            <a:off x="5283259" y="4483380"/>
            <a:ext cx="151989" cy="345179"/>
            <a:chOff x="1946324" y="4125162"/>
            <a:chExt cx="969964" cy="2007872"/>
          </a:xfrm>
        </p:grpSpPr>
        <p:sp>
          <p:nvSpPr>
            <p:cNvPr id="84" name="円/楕円 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フローチャート: 論理積ゲート 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6" name="図形グループ 85"/>
          <p:cNvGrpSpPr/>
          <p:nvPr/>
        </p:nvGrpSpPr>
        <p:grpSpPr>
          <a:xfrm>
            <a:off x="5837331" y="4474502"/>
            <a:ext cx="151989" cy="345179"/>
            <a:chOff x="1946324" y="4125162"/>
            <a:chExt cx="969964" cy="2007872"/>
          </a:xfrm>
        </p:grpSpPr>
        <p:sp>
          <p:nvSpPr>
            <p:cNvPr id="87" name="円/楕円 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論理積ゲート 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9" name="図形グループ 88"/>
          <p:cNvGrpSpPr/>
          <p:nvPr/>
        </p:nvGrpSpPr>
        <p:grpSpPr>
          <a:xfrm>
            <a:off x="6331997" y="4474502"/>
            <a:ext cx="151989" cy="345179"/>
            <a:chOff x="1946324" y="4125162"/>
            <a:chExt cx="969964" cy="2007872"/>
          </a:xfrm>
        </p:grpSpPr>
        <p:sp>
          <p:nvSpPr>
            <p:cNvPr id="90" name="円/楕円 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フローチャート: 論理積ゲート 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92" name="図 9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10029" y="1321178"/>
            <a:ext cx="1820685" cy="1207996"/>
          </a:xfrm>
          <a:prstGeom prst="rect">
            <a:avLst/>
          </a:prstGeom>
        </p:spPr>
      </p:pic>
      <p:sp>
        <p:nvSpPr>
          <p:cNvPr id="93" name="正方形/長方形 92"/>
          <p:cNvSpPr/>
          <p:nvPr/>
        </p:nvSpPr>
        <p:spPr>
          <a:xfrm>
            <a:off x="7015342" y="3795702"/>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8461974" y="3813453"/>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1" name="図形グループ 100"/>
          <p:cNvGrpSpPr/>
          <p:nvPr/>
        </p:nvGrpSpPr>
        <p:grpSpPr>
          <a:xfrm>
            <a:off x="7774482" y="4578833"/>
            <a:ext cx="324650" cy="265447"/>
            <a:chOff x="-62676" y="3965594"/>
            <a:chExt cx="679541" cy="593816"/>
          </a:xfrm>
        </p:grpSpPr>
        <p:sp>
          <p:nvSpPr>
            <p:cNvPr id="102" name="角丸四角形 10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 name="図 102"/>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4" name="図形グループ 103"/>
          <p:cNvGrpSpPr/>
          <p:nvPr/>
        </p:nvGrpSpPr>
        <p:grpSpPr>
          <a:xfrm>
            <a:off x="7741521" y="4399071"/>
            <a:ext cx="203710" cy="404575"/>
            <a:chOff x="1140657" y="4229811"/>
            <a:chExt cx="341289" cy="550466"/>
          </a:xfrm>
        </p:grpSpPr>
        <p:sp>
          <p:nvSpPr>
            <p:cNvPr id="105" name="角丸四角形 10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6" name="図 105"/>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08" name="図形グループ 107"/>
          <p:cNvGrpSpPr/>
          <p:nvPr/>
        </p:nvGrpSpPr>
        <p:grpSpPr>
          <a:xfrm>
            <a:off x="8115666" y="4539886"/>
            <a:ext cx="269638" cy="317989"/>
            <a:chOff x="6373788" y="4940591"/>
            <a:chExt cx="499492" cy="545661"/>
          </a:xfrm>
        </p:grpSpPr>
        <p:sp>
          <p:nvSpPr>
            <p:cNvPr id="109" name="角丸四角形 108"/>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角丸四角形 110"/>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12" name="図 111"/>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06913" y="4563591"/>
            <a:ext cx="393957" cy="393957"/>
          </a:xfrm>
          <a:prstGeom prst="rect">
            <a:avLst/>
          </a:prstGeom>
        </p:spPr>
      </p:pic>
      <p:pic>
        <p:nvPicPr>
          <p:cNvPr id="113" name="図 112"/>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73280" y="4533597"/>
            <a:ext cx="421690" cy="421690"/>
          </a:xfrm>
          <a:prstGeom prst="rect">
            <a:avLst/>
          </a:prstGeom>
        </p:spPr>
      </p:pic>
      <p:pic>
        <p:nvPicPr>
          <p:cNvPr id="114" name="図 113"/>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00316" y="4256573"/>
            <a:ext cx="479373" cy="479373"/>
          </a:xfrm>
          <a:prstGeom prst="rect">
            <a:avLst/>
          </a:prstGeom>
        </p:spPr>
      </p:pic>
      <p:grpSp>
        <p:nvGrpSpPr>
          <p:cNvPr id="115" name="図形グループ 114"/>
          <p:cNvGrpSpPr/>
          <p:nvPr/>
        </p:nvGrpSpPr>
        <p:grpSpPr>
          <a:xfrm>
            <a:off x="8526292" y="4421216"/>
            <a:ext cx="351043" cy="416882"/>
            <a:chOff x="921147" y="2673903"/>
            <a:chExt cx="2035043" cy="2195257"/>
          </a:xfrm>
        </p:grpSpPr>
        <p:sp>
          <p:nvSpPr>
            <p:cNvPr id="116" name="台形 115"/>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8" name="図形グループ 117"/>
            <p:cNvGrpSpPr/>
            <p:nvPr/>
          </p:nvGrpSpPr>
          <p:grpSpPr>
            <a:xfrm rot="18523230">
              <a:off x="289583" y="3305467"/>
              <a:ext cx="1602719" cy="339591"/>
              <a:chOff x="1084045" y="2295821"/>
              <a:chExt cx="1399064" cy="288032"/>
            </a:xfrm>
          </p:grpSpPr>
          <p:grpSp>
            <p:nvGrpSpPr>
              <p:cNvPr id="123" name="図形グループ 122"/>
              <p:cNvGrpSpPr/>
              <p:nvPr/>
            </p:nvGrpSpPr>
            <p:grpSpPr>
              <a:xfrm>
                <a:off x="1084045" y="2295821"/>
                <a:ext cx="1399064" cy="288032"/>
                <a:chOff x="531457" y="2456892"/>
                <a:chExt cx="1399064" cy="288032"/>
              </a:xfrm>
            </p:grpSpPr>
            <p:sp>
              <p:nvSpPr>
                <p:cNvPr id="125" name="正方形/長方形 124"/>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4" name="円/楕円 123"/>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9" name="円/楕円 118"/>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台形 121"/>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7" name="図形グループ 96"/>
          <p:cNvGrpSpPr/>
          <p:nvPr/>
        </p:nvGrpSpPr>
        <p:grpSpPr>
          <a:xfrm>
            <a:off x="7994063" y="4412892"/>
            <a:ext cx="115615" cy="261494"/>
            <a:chOff x="5118100" y="4941610"/>
            <a:chExt cx="190500" cy="405090"/>
          </a:xfrm>
        </p:grpSpPr>
        <p:sp>
          <p:nvSpPr>
            <p:cNvPr id="98" name="正方形/長方形 97"/>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9" name="角丸四角形 128"/>
          <p:cNvSpPr/>
          <p:nvPr/>
        </p:nvSpPr>
        <p:spPr>
          <a:xfrm>
            <a:off x="4782157" y="2836610"/>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インターネット</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専用ネットワーク</a:t>
            </a:r>
          </a:p>
        </p:txBody>
      </p:sp>
      <p:sp>
        <p:nvSpPr>
          <p:cNvPr id="130" name="角丸四角形 129"/>
          <p:cNvSpPr/>
          <p:nvPr/>
        </p:nvSpPr>
        <p:spPr>
          <a:xfrm>
            <a:off x="7014404" y="2825866"/>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インターネット</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専用ネットワーク</a:t>
            </a:r>
            <a:endParaRPr kumimoji="1" lang="ja-JP" altLang="en-US" sz="1200" dirty="0">
              <a:solidFill>
                <a:srgbClr val="FFFFFF"/>
              </a:solidFill>
              <a:latin typeface="Meiryo" charset="-128"/>
              <a:ea typeface="Meiryo" charset="-128"/>
              <a:cs typeface="Meiryo" charset="-128"/>
            </a:endParaRPr>
          </a:p>
        </p:txBody>
      </p:sp>
      <p:sp>
        <p:nvSpPr>
          <p:cNvPr id="95" name="正方形/長方形 94"/>
          <p:cNvSpPr/>
          <p:nvPr/>
        </p:nvSpPr>
        <p:spPr>
          <a:xfrm>
            <a:off x="8470088" y="2717215"/>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角丸四角形 130"/>
          <p:cNvSpPr/>
          <p:nvPr/>
        </p:nvSpPr>
        <p:spPr>
          <a:xfrm>
            <a:off x="2549739" y="2826490"/>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専用ネットワーク</a:t>
            </a:r>
          </a:p>
        </p:txBody>
      </p:sp>
      <p:cxnSp>
        <p:nvCxnSpPr>
          <p:cNvPr id="133" name="直線コネクタ 132"/>
          <p:cNvCxnSpPr>
            <a:stCxn id="8" idx="2"/>
            <a:endCxn id="14" idx="0"/>
          </p:cNvCxnSpPr>
          <p:nvPr/>
        </p:nvCxnSpPr>
        <p:spPr>
          <a:xfrm flipH="1">
            <a:off x="609195" y="2323261"/>
            <a:ext cx="614432" cy="204952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4" name="直線コネクタ 133"/>
          <p:cNvCxnSpPr>
            <a:stCxn id="8" idx="2"/>
            <a:endCxn id="22" idx="0"/>
          </p:cNvCxnSpPr>
          <p:nvPr/>
        </p:nvCxnSpPr>
        <p:spPr>
          <a:xfrm flipH="1">
            <a:off x="1212863" y="2323261"/>
            <a:ext cx="10764" cy="206161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7" name="直線コネクタ 136"/>
          <p:cNvCxnSpPr>
            <a:stCxn id="8" idx="2"/>
            <a:endCxn id="30" idx="0"/>
          </p:cNvCxnSpPr>
          <p:nvPr/>
        </p:nvCxnSpPr>
        <p:spPr>
          <a:xfrm>
            <a:off x="1223627" y="2323261"/>
            <a:ext cx="627517" cy="206161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0" name="直線コネクタ 139"/>
          <p:cNvCxnSpPr>
            <a:stCxn id="40" idx="2"/>
            <a:endCxn id="131" idx="0"/>
          </p:cNvCxnSpPr>
          <p:nvPr/>
        </p:nvCxnSpPr>
        <p:spPr>
          <a:xfrm>
            <a:off x="3455876" y="2323260"/>
            <a:ext cx="2018" cy="50323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3" name="直線コネクタ 142"/>
          <p:cNvCxnSpPr>
            <a:stCxn id="131" idx="2"/>
            <a:endCxn id="37" idx="0"/>
          </p:cNvCxnSpPr>
          <p:nvPr/>
        </p:nvCxnSpPr>
        <p:spPr>
          <a:xfrm flipH="1">
            <a:off x="3068327" y="3406711"/>
            <a:ext cx="389567" cy="384711"/>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0" name="直線コネクタ 149"/>
          <p:cNvCxnSpPr>
            <a:stCxn id="131" idx="2"/>
            <a:endCxn id="72" idx="2"/>
          </p:cNvCxnSpPr>
          <p:nvPr/>
        </p:nvCxnSpPr>
        <p:spPr>
          <a:xfrm>
            <a:off x="3457894" y="3406711"/>
            <a:ext cx="609092" cy="95046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3" name="直線コネクタ 152"/>
          <p:cNvCxnSpPr>
            <a:stCxn id="37" idx="2"/>
            <a:endCxn id="47" idx="0"/>
          </p:cNvCxnSpPr>
          <p:nvPr/>
        </p:nvCxnSpPr>
        <p:spPr>
          <a:xfrm flipH="1">
            <a:off x="2778952" y="4147035"/>
            <a:ext cx="289375" cy="225749"/>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6" name="直線コネクタ 155"/>
          <p:cNvCxnSpPr>
            <a:stCxn id="37" idx="2"/>
            <a:endCxn id="55" idx="2"/>
          </p:cNvCxnSpPr>
          <p:nvPr/>
        </p:nvCxnSpPr>
        <p:spPr>
          <a:xfrm>
            <a:off x="3068327" y="4147035"/>
            <a:ext cx="318897" cy="210144"/>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9" name="直線コネクタ 158"/>
          <p:cNvCxnSpPr>
            <a:endCxn id="129" idx="0"/>
          </p:cNvCxnSpPr>
          <p:nvPr/>
        </p:nvCxnSpPr>
        <p:spPr>
          <a:xfrm>
            <a:off x="5688123" y="2375538"/>
            <a:ext cx="2189" cy="46107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3" name="直線コネクタ 162"/>
          <p:cNvCxnSpPr>
            <a:endCxn id="130" idx="0"/>
          </p:cNvCxnSpPr>
          <p:nvPr/>
        </p:nvCxnSpPr>
        <p:spPr>
          <a:xfrm>
            <a:off x="7920370" y="2375538"/>
            <a:ext cx="2189" cy="45032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7" name="直線コネクタ 166"/>
          <p:cNvCxnSpPr>
            <a:stCxn id="129" idx="2"/>
            <a:endCxn id="62" idx="0"/>
          </p:cNvCxnSpPr>
          <p:nvPr/>
        </p:nvCxnSpPr>
        <p:spPr>
          <a:xfrm flipH="1">
            <a:off x="5007953" y="3416831"/>
            <a:ext cx="682359" cy="970797"/>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0" name="直線コネクタ 169"/>
          <p:cNvCxnSpPr>
            <a:stCxn id="129" idx="2"/>
            <a:endCxn id="51" idx="0"/>
          </p:cNvCxnSpPr>
          <p:nvPr/>
        </p:nvCxnSpPr>
        <p:spPr>
          <a:xfrm flipH="1">
            <a:off x="5482828" y="3416831"/>
            <a:ext cx="207484" cy="99982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76" name="正方形/長方形 175"/>
          <p:cNvSpPr/>
          <p:nvPr/>
        </p:nvSpPr>
        <p:spPr>
          <a:xfrm>
            <a:off x="5926202" y="3789662"/>
            <a:ext cx="468052" cy="35561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7" name="直線コネクタ 176"/>
          <p:cNvCxnSpPr>
            <a:stCxn id="129" idx="2"/>
            <a:endCxn id="176" idx="0"/>
          </p:cNvCxnSpPr>
          <p:nvPr/>
        </p:nvCxnSpPr>
        <p:spPr>
          <a:xfrm>
            <a:off x="5690312" y="3416831"/>
            <a:ext cx="469916" cy="372831"/>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0" name="直線コネクタ 179"/>
          <p:cNvCxnSpPr>
            <a:stCxn id="50" idx="0"/>
            <a:endCxn id="176" idx="2"/>
          </p:cNvCxnSpPr>
          <p:nvPr/>
        </p:nvCxnSpPr>
        <p:spPr>
          <a:xfrm flipV="1">
            <a:off x="5908093" y="4145275"/>
            <a:ext cx="252135" cy="24048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3" name="直線コネクタ 182"/>
          <p:cNvCxnSpPr>
            <a:stCxn id="52" idx="0"/>
            <a:endCxn id="176" idx="2"/>
          </p:cNvCxnSpPr>
          <p:nvPr/>
        </p:nvCxnSpPr>
        <p:spPr>
          <a:xfrm flipH="1" flipV="1">
            <a:off x="6160228" y="4145275"/>
            <a:ext cx="247765" cy="24048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6" name="直線コネクタ 185"/>
          <p:cNvCxnSpPr>
            <a:stCxn id="93" idx="0"/>
            <a:endCxn id="130" idx="2"/>
          </p:cNvCxnSpPr>
          <p:nvPr/>
        </p:nvCxnSpPr>
        <p:spPr>
          <a:xfrm flipV="1">
            <a:off x="7194561" y="3406087"/>
            <a:ext cx="727998" cy="389615"/>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9" name="直線コネクタ 188"/>
          <p:cNvCxnSpPr>
            <a:stCxn id="94" idx="0"/>
            <a:endCxn id="130" idx="2"/>
          </p:cNvCxnSpPr>
          <p:nvPr/>
        </p:nvCxnSpPr>
        <p:spPr>
          <a:xfrm flipH="1" flipV="1">
            <a:off x="7922559" y="3406087"/>
            <a:ext cx="718634" cy="407366"/>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2" name="直線コネクタ 191"/>
          <p:cNvCxnSpPr>
            <a:stCxn id="106" idx="0"/>
            <a:endCxn id="130" idx="2"/>
          </p:cNvCxnSpPr>
          <p:nvPr/>
        </p:nvCxnSpPr>
        <p:spPr>
          <a:xfrm flipV="1">
            <a:off x="7843376" y="3406087"/>
            <a:ext cx="79183" cy="992984"/>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4" name="直線コネクタ 193"/>
          <p:cNvCxnSpPr>
            <a:endCxn id="93" idx="2"/>
          </p:cNvCxnSpPr>
          <p:nvPr/>
        </p:nvCxnSpPr>
        <p:spPr>
          <a:xfrm flipV="1">
            <a:off x="7194560" y="4147035"/>
            <a:ext cx="1" cy="260362"/>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5" name="直線コネクタ 194"/>
          <p:cNvCxnSpPr/>
          <p:nvPr/>
        </p:nvCxnSpPr>
        <p:spPr>
          <a:xfrm flipV="1">
            <a:off x="8649306" y="4164786"/>
            <a:ext cx="0" cy="249287"/>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2" name="直線コネクタ 201"/>
          <p:cNvCxnSpPr/>
          <p:nvPr/>
        </p:nvCxnSpPr>
        <p:spPr>
          <a:xfrm flipH="1" flipV="1">
            <a:off x="7913194" y="3424927"/>
            <a:ext cx="292555" cy="1015212"/>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8" name="フローチャート: 磁気ディスク 207"/>
          <p:cNvSpPr/>
          <p:nvPr/>
        </p:nvSpPr>
        <p:spPr>
          <a:xfrm>
            <a:off x="314416" y="5255104"/>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9" name="フローチャート: 磁気ディスク 208"/>
          <p:cNvSpPr/>
          <p:nvPr/>
        </p:nvSpPr>
        <p:spPr>
          <a:xfrm>
            <a:off x="2580357"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0" name="フローチャート: 磁気ディスク 209"/>
          <p:cNvSpPr/>
          <p:nvPr/>
        </p:nvSpPr>
        <p:spPr>
          <a:xfrm>
            <a:off x="2788055" y="5253774"/>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1" name="フローチャート: 磁気ディスク 210"/>
          <p:cNvSpPr/>
          <p:nvPr/>
        </p:nvSpPr>
        <p:spPr>
          <a:xfrm>
            <a:off x="4743401"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2" name="フローチャート: 磁気ディスク 211"/>
          <p:cNvSpPr/>
          <p:nvPr/>
        </p:nvSpPr>
        <p:spPr>
          <a:xfrm>
            <a:off x="4941201"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3" name="フローチャート: 磁気ディスク 212"/>
          <p:cNvSpPr/>
          <p:nvPr/>
        </p:nvSpPr>
        <p:spPr>
          <a:xfrm>
            <a:off x="5143495" y="5253183"/>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4" name="フローチャート: 磁気ディスク 213"/>
          <p:cNvSpPr/>
          <p:nvPr/>
        </p:nvSpPr>
        <p:spPr>
          <a:xfrm>
            <a:off x="5344446" y="5250501"/>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5" name="フローチャート: 磁気ディスク 214"/>
          <p:cNvSpPr/>
          <p:nvPr/>
        </p:nvSpPr>
        <p:spPr>
          <a:xfrm>
            <a:off x="5543589"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6" name="フローチャート: 磁気ディスク 215"/>
          <p:cNvSpPr/>
          <p:nvPr/>
        </p:nvSpPr>
        <p:spPr>
          <a:xfrm>
            <a:off x="5741389"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7" name="フローチャート: 磁気ディスク 216"/>
          <p:cNvSpPr/>
          <p:nvPr/>
        </p:nvSpPr>
        <p:spPr>
          <a:xfrm>
            <a:off x="5943683" y="5253183"/>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8" name="フローチャート: 磁気ディスク 217"/>
          <p:cNvSpPr/>
          <p:nvPr/>
        </p:nvSpPr>
        <p:spPr>
          <a:xfrm>
            <a:off x="6144634" y="5250501"/>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9" name="フローチャート: 磁気ディスク 218"/>
          <p:cNvSpPr/>
          <p:nvPr/>
        </p:nvSpPr>
        <p:spPr>
          <a:xfrm>
            <a:off x="6334984"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0" name="フローチャート: 磁気ディスク 219"/>
          <p:cNvSpPr/>
          <p:nvPr/>
        </p:nvSpPr>
        <p:spPr>
          <a:xfrm>
            <a:off x="7114054"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1" name="フローチャート: 磁気ディスク 220"/>
          <p:cNvSpPr/>
          <p:nvPr/>
        </p:nvSpPr>
        <p:spPr>
          <a:xfrm>
            <a:off x="7311854"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2" name="フローチャート: 磁気ディスク 221"/>
          <p:cNvSpPr/>
          <p:nvPr/>
        </p:nvSpPr>
        <p:spPr>
          <a:xfrm>
            <a:off x="7514148" y="5147967"/>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3" name="フローチャート: 磁気ディスク 222"/>
          <p:cNvSpPr/>
          <p:nvPr/>
        </p:nvSpPr>
        <p:spPr>
          <a:xfrm>
            <a:off x="7715099" y="514528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4" name="フローチャート: 磁気ディスク 223"/>
          <p:cNvSpPr/>
          <p:nvPr/>
        </p:nvSpPr>
        <p:spPr>
          <a:xfrm>
            <a:off x="7914242"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5" name="フローチャート: 磁気ディスク 224"/>
          <p:cNvSpPr/>
          <p:nvPr/>
        </p:nvSpPr>
        <p:spPr>
          <a:xfrm>
            <a:off x="8112042"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6" name="フローチャート: 磁気ディスク 225"/>
          <p:cNvSpPr/>
          <p:nvPr/>
        </p:nvSpPr>
        <p:spPr>
          <a:xfrm>
            <a:off x="8314336" y="5147967"/>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7" name="フローチャート: 磁気ディスク 226"/>
          <p:cNvSpPr/>
          <p:nvPr/>
        </p:nvSpPr>
        <p:spPr>
          <a:xfrm>
            <a:off x="8515287" y="514528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8" name="フローチャート: 磁気ディスク 227"/>
          <p:cNvSpPr/>
          <p:nvPr/>
        </p:nvSpPr>
        <p:spPr>
          <a:xfrm>
            <a:off x="8705637"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9" name="フローチャート: 磁気ディスク 228"/>
          <p:cNvSpPr/>
          <p:nvPr/>
        </p:nvSpPr>
        <p:spPr>
          <a:xfrm>
            <a:off x="7031801"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0" name="フローチャート: 磁気ディスク 229"/>
          <p:cNvSpPr/>
          <p:nvPr/>
        </p:nvSpPr>
        <p:spPr>
          <a:xfrm>
            <a:off x="7229601"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1" name="フローチャート: 磁気ディスク 230"/>
          <p:cNvSpPr/>
          <p:nvPr/>
        </p:nvSpPr>
        <p:spPr>
          <a:xfrm>
            <a:off x="7431895" y="526232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2" name="フローチャート: 磁気ディスク 231"/>
          <p:cNvSpPr/>
          <p:nvPr/>
        </p:nvSpPr>
        <p:spPr>
          <a:xfrm>
            <a:off x="7632846" y="5259643"/>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3" name="フローチャート: 磁気ディスク 232"/>
          <p:cNvSpPr/>
          <p:nvPr/>
        </p:nvSpPr>
        <p:spPr>
          <a:xfrm>
            <a:off x="7831989"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4" name="フローチャート: 磁気ディスク 233"/>
          <p:cNvSpPr/>
          <p:nvPr/>
        </p:nvSpPr>
        <p:spPr>
          <a:xfrm>
            <a:off x="8029789"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5" name="フローチャート: 磁気ディスク 234"/>
          <p:cNvSpPr/>
          <p:nvPr/>
        </p:nvSpPr>
        <p:spPr>
          <a:xfrm>
            <a:off x="8232083" y="526232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6" name="フローチャート: 磁気ディスク 235"/>
          <p:cNvSpPr/>
          <p:nvPr/>
        </p:nvSpPr>
        <p:spPr>
          <a:xfrm>
            <a:off x="8433034" y="5259643"/>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7" name="フローチャート: 磁気ディスク 236"/>
          <p:cNvSpPr/>
          <p:nvPr/>
        </p:nvSpPr>
        <p:spPr>
          <a:xfrm>
            <a:off x="8623384"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8" name="フローチャート: 磁気ディスク 237"/>
          <p:cNvSpPr/>
          <p:nvPr/>
        </p:nvSpPr>
        <p:spPr>
          <a:xfrm>
            <a:off x="6948264"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9" name="フローチャート: 磁気ディスク 238"/>
          <p:cNvSpPr/>
          <p:nvPr/>
        </p:nvSpPr>
        <p:spPr>
          <a:xfrm>
            <a:off x="7146064"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0" name="フローチャート: 磁気ディスク 239"/>
          <p:cNvSpPr/>
          <p:nvPr/>
        </p:nvSpPr>
        <p:spPr>
          <a:xfrm>
            <a:off x="7348358" y="5388526"/>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1" name="フローチャート: 磁気ディスク 240"/>
          <p:cNvSpPr/>
          <p:nvPr/>
        </p:nvSpPr>
        <p:spPr>
          <a:xfrm>
            <a:off x="7549309" y="5385844"/>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2" name="フローチャート: 磁気ディスク 241"/>
          <p:cNvSpPr/>
          <p:nvPr/>
        </p:nvSpPr>
        <p:spPr>
          <a:xfrm>
            <a:off x="7748452"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3" name="フローチャート: 磁気ディスク 242"/>
          <p:cNvSpPr/>
          <p:nvPr/>
        </p:nvSpPr>
        <p:spPr>
          <a:xfrm>
            <a:off x="7946252"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4" name="フローチャート: 磁気ディスク 243"/>
          <p:cNvSpPr/>
          <p:nvPr/>
        </p:nvSpPr>
        <p:spPr>
          <a:xfrm>
            <a:off x="8148546" y="5388526"/>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5" name="フローチャート: 磁気ディスク 244"/>
          <p:cNvSpPr/>
          <p:nvPr/>
        </p:nvSpPr>
        <p:spPr>
          <a:xfrm>
            <a:off x="8349497" y="5385844"/>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6" name="フローチャート: 磁気ディスク 245"/>
          <p:cNvSpPr/>
          <p:nvPr/>
        </p:nvSpPr>
        <p:spPr>
          <a:xfrm>
            <a:off x="8539847"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7" name="テキスト ボックス 246"/>
          <p:cNvSpPr txBox="1"/>
          <p:nvPr/>
        </p:nvSpPr>
        <p:spPr>
          <a:xfrm>
            <a:off x="189338" y="5630587"/>
            <a:ext cx="595035" cy="215444"/>
          </a:xfrm>
          <a:prstGeom prst="rect">
            <a:avLst/>
          </a:prstGeom>
          <a:noFill/>
        </p:spPr>
        <p:txBody>
          <a:bodyPr wrap="none" rtlCol="0">
            <a:spAutoFit/>
          </a:bodyPr>
          <a:lstStyle/>
          <a:p>
            <a:r>
              <a:rPr kumimoji="1" lang="ja-JP" altLang="en-US" sz="800" dirty="0">
                <a:solidFill>
                  <a:schemeClr val="accent6">
                    <a:lumMod val="50000"/>
                  </a:schemeClr>
                </a:solidFill>
                <a:latin typeface="Meiryo" charset="-128"/>
                <a:ea typeface="Meiryo" charset="-128"/>
                <a:cs typeface="Meiryo" charset="-128"/>
              </a:rPr>
              <a:t>テキスト</a:t>
            </a:r>
          </a:p>
        </p:txBody>
      </p:sp>
      <p:sp>
        <p:nvSpPr>
          <p:cNvPr id="248" name="テキスト ボックス 247"/>
          <p:cNvSpPr txBox="1"/>
          <p:nvPr/>
        </p:nvSpPr>
        <p:spPr>
          <a:xfrm>
            <a:off x="2371627" y="5620312"/>
            <a:ext cx="917239" cy="215444"/>
          </a:xfrm>
          <a:prstGeom prst="rect">
            <a:avLst/>
          </a:prstGeom>
          <a:noFill/>
        </p:spPr>
        <p:txBody>
          <a:bodyPr wrap="none" rtlCol="0">
            <a:spAutoFit/>
          </a:bodyPr>
          <a:lstStyle/>
          <a:p>
            <a:r>
              <a:rPr kumimoji="1" lang="ja-JP" altLang="en-US" sz="800">
                <a:solidFill>
                  <a:srgbClr val="953735"/>
                </a:solidFill>
                <a:latin typeface="Meiryo" charset="-128"/>
                <a:ea typeface="Meiryo" charset="-128"/>
                <a:cs typeface="Meiryo" charset="-128"/>
              </a:rPr>
              <a:t>テキスト</a:t>
            </a:r>
            <a:r>
              <a:rPr kumimoji="1" lang="en-US" altLang="ja-JP" sz="800" dirty="0">
                <a:solidFill>
                  <a:srgbClr val="953735"/>
                </a:solidFill>
                <a:latin typeface="Meiryo" charset="-128"/>
                <a:ea typeface="Meiryo" charset="-128"/>
                <a:cs typeface="Meiryo" charset="-128"/>
              </a:rPr>
              <a:t>+ </a:t>
            </a:r>
            <a:r>
              <a:rPr kumimoji="1" lang="ja-JP" altLang="en-US" sz="800" dirty="0">
                <a:solidFill>
                  <a:srgbClr val="953735"/>
                </a:solidFill>
                <a:latin typeface="Meiryo" charset="-128"/>
                <a:ea typeface="Meiryo" charset="-128"/>
                <a:cs typeface="Meiryo" charset="-128"/>
              </a:rPr>
              <a:t>画像</a:t>
            </a:r>
          </a:p>
        </p:txBody>
      </p:sp>
      <p:sp>
        <p:nvSpPr>
          <p:cNvPr id="249" name="テキスト ボックス 248"/>
          <p:cNvSpPr txBox="1"/>
          <p:nvPr/>
        </p:nvSpPr>
        <p:spPr>
          <a:xfrm>
            <a:off x="4556226" y="5632833"/>
            <a:ext cx="209223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マルチメディア</a:t>
            </a:r>
            <a:r>
              <a:rPr lang="ja-JP" altLang="en-US" sz="800">
                <a:solidFill>
                  <a:srgbClr val="009051"/>
                </a:solidFill>
                <a:latin typeface="Meiryo" charset="-128"/>
                <a:ea typeface="Meiryo" charset="-128"/>
                <a:cs typeface="Meiryo" charset="-128"/>
              </a:rPr>
              <a:t>（テキスト</a:t>
            </a:r>
            <a:r>
              <a:rPr lang="en-US" altLang="ja-JP" sz="800" dirty="0">
                <a:solidFill>
                  <a:srgbClr val="009051"/>
                </a:solidFill>
                <a:latin typeface="Meiryo" charset="-128"/>
                <a:ea typeface="Meiryo" charset="-128"/>
                <a:cs typeface="Meiryo" charset="-128"/>
              </a:rPr>
              <a:t>×</a:t>
            </a:r>
            <a:r>
              <a:rPr lang="ja-JP" altLang="en-US" sz="800">
                <a:solidFill>
                  <a:srgbClr val="009051"/>
                </a:solidFill>
                <a:latin typeface="Meiryo" charset="-128"/>
                <a:ea typeface="Meiryo" charset="-128"/>
                <a:cs typeface="Meiryo" charset="-128"/>
              </a:rPr>
              <a:t>画像</a:t>
            </a:r>
            <a:r>
              <a:rPr lang="en-US" altLang="ja-JP" sz="800" dirty="0">
                <a:solidFill>
                  <a:srgbClr val="009051"/>
                </a:solidFill>
                <a:latin typeface="Meiryo" charset="-128"/>
                <a:ea typeface="Meiryo" charset="-128"/>
                <a:cs typeface="Meiryo" charset="-128"/>
              </a:rPr>
              <a:t>×</a:t>
            </a:r>
            <a:r>
              <a:rPr lang="ja-JP" altLang="en-US" sz="800">
                <a:solidFill>
                  <a:srgbClr val="009051"/>
                </a:solidFill>
                <a:latin typeface="Meiryo" charset="-128"/>
                <a:ea typeface="Meiryo" charset="-128"/>
                <a:cs typeface="Meiryo" charset="-128"/>
              </a:rPr>
              <a:t>動画）</a:t>
            </a:r>
            <a:endParaRPr kumimoji="1" lang="ja-JP" altLang="en-US" sz="800" dirty="0">
              <a:solidFill>
                <a:srgbClr val="009051"/>
              </a:solidFill>
              <a:latin typeface="Meiryo" charset="-128"/>
              <a:ea typeface="Meiryo" charset="-128"/>
              <a:cs typeface="Meiryo" charset="-128"/>
            </a:endParaRPr>
          </a:p>
        </p:txBody>
      </p:sp>
      <p:sp>
        <p:nvSpPr>
          <p:cNvPr id="250" name="テキスト ボックス 249"/>
          <p:cNvSpPr txBox="1"/>
          <p:nvPr/>
        </p:nvSpPr>
        <p:spPr>
          <a:xfrm>
            <a:off x="6871163" y="5630587"/>
            <a:ext cx="1532792" cy="215444"/>
          </a:xfrm>
          <a:prstGeom prst="rect">
            <a:avLst/>
          </a:prstGeom>
          <a:noFill/>
        </p:spPr>
        <p:txBody>
          <a:bodyPr wrap="none" rtlCol="0">
            <a:spAutoFit/>
          </a:bodyPr>
          <a:lstStyle/>
          <a:p>
            <a:r>
              <a:rPr kumimoji="1" lang="ja-JP" altLang="en-US" sz="800" dirty="0">
                <a:solidFill>
                  <a:srgbClr val="0432FF"/>
                </a:solidFill>
                <a:latin typeface="Meiryo" charset="-128"/>
                <a:ea typeface="Meiryo" charset="-128"/>
                <a:cs typeface="Meiryo" charset="-128"/>
              </a:rPr>
              <a:t>マルチメディア　</a:t>
            </a:r>
            <a:r>
              <a:rPr kumimoji="1" lang="en-US" altLang="ja-JP" sz="800" dirty="0">
                <a:solidFill>
                  <a:srgbClr val="0432FF"/>
                </a:solidFill>
                <a:latin typeface="Meiryo" charset="-128"/>
                <a:ea typeface="Meiryo" charset="-128"/>
                <a:cs typeface="Meiryo" charset="-128"/>
              </a:rPr>
              <a:t>+ </a:t>
            </a:r>
            <a:r>
              <a:rPr kumimoji="1" lang="ja-JP" altLang="en-US" sz="800" dirty="0">
                <a:solidFill>
                  <a:srgbClr val="0432FF"/>
                </a:solidFill>
                <a:latin typeface="Meiryo" charset="-128"/>
                <a:ea typeface="Meiryo" charset="-128"/>
                <a:cs typeface="Meiryo" charset="-128"/>
              </a:rPr>
              <a:t>センサー</a:t>
            </a:r>
          </a:p>
        </p:txBody>
      </p:sp>
      <p:sp>
        <p:nvSpPr>
          <p:cNvPr id="251" name="テキスト ボックス 250"/>
          <p:cNvSpPr txBox="1"/>
          <p:nvPr/>
        </p:nvSpPr>
        <p:spPr>
          <a:xfrm>
            <a:off x="169246" y="6044448"/>
            <a:ext cx="2088232" cy="246221"/>
          </a:xfrm>
          <a:prstGeom prst="rect">
            <a:avLst/>
          </a:prstGeom>
          <a:noFill/>
        </p:spPr>
        <p:txBody>
          <a:bodyPr wrap="square" rtlCol="0">
            <a:spAutoFit/>
          </a:bodyPr>
          <a:lstStyle/>
          <a:p>
            <a:pPr algn="ctr"/>
            <a:r>
              <a:rPr kumimoji="1" lang="ja-JP" altLang="en-US" sz="1000" dirty="0">
                <a:solidFill>
                  <a:schemeClr val="accent6">
                    <a:lumMod val="50000"/>
                  </a:schemeClr>
                </a:solidFill>
                <a:latin typeface="Meiryo" charset="-128"/>
                <a:ea typeface="Meiryo" charset="-128"/>
                <a:cs typeface="Meiryo" charset="-128"/>
              </a:rPr>
              <a:t>全てのデータ保管・処理は集中</a:t>
            </a:r>
          </a:p>
        </p:txBody>
      </p:sp>
      <p:sp>
        <p:nvSpPr>
          <p:cNvPr id="252" name="テキスト ボックス 251"/>
          <p:cNvSpPr txBox="1"/>
          <p:nvPr/>
        </p:nvSpPr>
        <p:spPr>
          <a:xfrm>
            <a:off x="2411760" y="5967504"/>
            <a:ext cx="2088232" cy="400110"/>
          </a:xfrm>
          <a:prstGeom prst="rect">
            <a:avLst/>
          </a:prstGeom>
          <a:noFill/>
        </p:spPr>
        <p:txBody>
          <a:bodyPr wrap="square" rtlCol="0">
            <a:spAutoFit/>
          </a:bodyPr>
          <a:lstStyle/>
          <a:p>
            <a:pPr algn="ctr"/>
            <a:r>
              <a:rPr kumimoji="1" lang="ja-JP" altLang="en-US" sz="1000" dirty="0">
                <a:solidFill>
                  <a:srgbClr val="953735"/>
                </a:solidFill>
                <a:latin typeface="Meiryo" charset="-128"/>
                <a:ea typeface="Meiryo" charset="-128"/>
                <a:cs typeface="Meiryo" charset="-128"/>
              </a:rPr>
              <a:t>大規模なデータ保管・処理は集中</a:t>
            </a:r>
            <a:endParaRPr kumimoji="1" lang="en-US" altLang="ja-JP" sz="1000" dirty="0">
              <a:solidFill>
                <a:srgbClr val="953735"/>
              </a:solidFill>
              <a:latin typeface="Meiryo" charset="-128"/>
              <a:ea typeface="Meiryo" charset="-128"/>
              <a:cs typeface="Meiryo" charset="-128"/>
            </a:endParaRPr>
          </a:p>
          <a:p>
            <a:pPr algn="ctr"/>
            <a:r>
              <a:rPr lang="ja-JP" altLang="en-US" sz="1000" dirty="0">
                <a:solidFill>
                  <a:srgbClr val="953735"/>
                </a:solidFill>
                <a:latin typeface="Meiryo" charset="-128"/>
                <a:ea typeface="Meiryo" charset="-128"/>
                <a:cs typeface="Meiryo" charset="-128"/>
              </a:rPr>
              <a:t>小規模なデータ保管・処理は分散</a:t>
            </a:r>
            <a:endParaRPr lang="en-US" altLang="ja-JP" sz="1000" dirty="0">
              <a:solidFill>
                <a:srgbClr val="953735"/>
              </a:solidFill>
              <a:latin typeface="Meiryo" charset="-128"/>
              <a:ea typeface="Meiryo" charset="-128"/>
              <a:cs typeface="Meiryo" charset="-128"/>
            </a:endParaRPr>
          </a:p>
        </p:txBody>
      </p:sp>
      <p:sp>
        <p:nvSpPr>
          <p:cNvPr id="268" name="テキスト ボックス 267"/>
          <p:cNvSpPr txBox="1"/>
          <p:nvPr/>
        </p:nvSpPr>
        <p:spPr>
          <a:xfrm>
            <a:off x="4643508" y="5967265"/>
            <a:ext cx="2088232" cy="400110"/>
          </a:xfrm>
          <a:prstGeom prst="rect">
            <a:avLst/>
          </a:prstGeom>
          <a:noFill/>
        </p:spPr>
        <p:txBody>
          <a:bodyPr wrap="square" rtlCol="0">
            <a:spAutoFit/>
          </a:bodyPr>
          <a:lstStyle/>
          <a:p>
            <a:pPr algn="ctr"/>
            <a:r>
              <a:rPr kumimoji="1" lang="ja-JP" altLang="en-US" sz="1000" dirty="0">
                <a:solidFill>
                  <a:srgbClr val="009051"/>
                </a:solidFill>
                <a:latin typeface="Meiryo" charset="-128"/>
                <a:ea typeface="Meiryo" charset="-128"/>
                <a:cs typeface="Meiryo" charset="-128"/>
              </a:rPr>
              <a:t>大規模なデータ保管・処理は集中</a:t>
            </a:r>
            <a:endParaRPr kumimoji="1" lang="en-US" altLang="ja-JP" sz="1000" dirty="0">
              <a:solidFill>
                <a:srgbClr val="009051"/>
              </a:solidFill>
              <a:latin typeface="Meiryo" charset="-128"/>
              <a:ea typeface="Meiryo" charset="-128"/>
              <a:cs typeface="Meiryo" charset="-128"/>
            </a:endParaRPr>
          </a:p>
          <a:p>
            <a:pPr algn="ctr"/>
            <a:r>
              <a:rPr lang="ja-JP" altLang="en-US" sz="1000" dirty="0">
                <a:solidFill>
                  <a:srgbClr val="009051"/>
                </a:solidFill>
                <a:latin typeface="Meiryo" charset="-128"/>
                <a:ea typeface="Meiryo" charset="-128"/>
                <a:cs typeface="Meiryo" charset="-128"/>
              </a:rPr>
              <a:t>小規模なデータ保管・処理は分散</a:t>
            </a:r>
            <a:endParaRPr lang="en-US" altLang="ja-JP" sz="1000" dirty="0">
              <a:solidFill>
                <a:srgbClr val="009051"/>
              </a:solidFill>
              <a:latin typeface="Meiryo" charset="-128"/>
              <a:ea typeface="Meiryo" charset="-128"/>
              <a:cs typeface="Meiryo" charset="-128"/>
            </a:endParaRPr>
          </a:p>
        </p:txBody>
      </p:sp>
      <p:sp>
        <p:nvSpPr>
          <p:cNvPr id="269" name="テキスト ボックス 268"/>
          <p:cNvSpPr txBox="1"/>
          <p:nvPr/>
        </p:nvSpPr>
        <p:spPr>
          <a:xfrm>
            <a:off x="6869078" y="5899338"/>
            <a:ext cx="2088232" cy="553998"/>
          </a:xfrm>
          <a:prstGeom prst="rect">
            <a:avLst/>
          </a:prstGeom>
          <a:noFill/>
        </p:spPr>
        <p:txBody>
          <a:bodyPr wrap="square" rtlCol="0">
            <a:spAutoFit/>
          </a:bodyPr>
          <a:lstStyle/>
          <a:p>
            <a:pPr algn="ctr"/>
            <a:r>
              <a:rPr kumimoji="1" lang="ja-JP" altLang="en-US" sz="1000" dirty="0">
                <a:solidFill>
                  <a:srgbClr val="0432FF"/>
                </a:solidFill>
                <a:latin typeface="Meiryo" charset="-128"/>
                <a:ea typeface="Meiryo" charset="-128"/>
                <a:cs typeface="Meiryo" charset="-128"/>
              </a:rPr>
              <a:t>大規模なデータ保管・処理は集中</a:t>
            </a:r>
            <a:endParaRPr kumimoji="1" lang="en-US" altLang="ja-JP" sz="1000" dirty="0">
              <a:solidFill>
                <a:srgbClr val="0432FF"/>
              </a:solidFill>
              <a:latin typeface="Meiryo" charset="-128"/>
              <a:ea typeface="Meiryo" charset="-128"/>
              <a:cs typeface="Meiryo" charset="-128"/>
            </a:endParaRPr>
          </a:p>
          <a:p>
            <a:pPr algn="ctr"/>
            <a:r>
              <a:rPr lang="ja-JP" altLang="en-US" sz="1000" dirty="0">
                <a:solidFill>
                  <a:srgbClr val="0432FF"/>
                </a:solidFill>
                <a:latin typeface="Meiryo" charset="-128"/>
                <a:ea typeface="Meiryo" charset="-128"/>
                <a:cs typeface="Meiryo" charset="-128"/>
              </a:rPr>
              <a:t>小規模なデータ保管・処理は分散</a:t>
            </a:r>
            <a:endParaRPr lang="en-US" altLang="ja-JP" sz="1000" dirty="0">
              <a:solidFill>
                <a:srgbClr val="0432FF"/>
              </a:solidFill>
              <a:latin typeface="Meiryo" charset="-128"/>
              <a:ea typeface="Meiryo" charset="-128"/>
              <a:cs typeface="Meiryo" charset="-128"/>
            </a:endParaRPr>
          </a:p>
          <a:p>
            <a:pPr algn="ctr"/>
            <a:r>
              <a:rPr lang="ja-JP" altLang="en-US" sz="1000" dirty="0">
                <a:solidFill>
                  <a:srgbClr val="0432FF"/>
                </a:solidFill>
                <a:latin typeface="Meiryo" charset="-128"/>
                <a:ea typeface="Meiryo" charset="-128"/>
                <a:cs typeface="Meiryo" charset="-128"/>
              </a:rPr>
              <a:t>高速な処理・応答・制御は超分散</a:t>
            </a:r>
            <a:endParaRPr lang="en-US" altLang="ja-JP" sz="1000" dirty="0">
              <a:solidFill>
                <a:srgbClr val="0432FF"/>
              </a:solidFill>
              <a:latin typeface="Meiryo" charset="-128"/>
              <a:ea typeface="Meiryo" charset="-128"/>
              <a:cs typeface="Meiryo" charset="-128"/>
            </a:endParaRPr>
          </a:p>
        </p:txBody>
      </p:sp>
      <p:sp>
        <p:nvSpPr>
          <p:cNvPr id="270" name="テキスト ボックス 269"/>
          <p:cNvSpPr txBox="1"/>
          <p:nvPr/>
        </p:nvSpPr>
        <p:spPr>
          <a:xfrm>
            <a:off x="169246" y="1203539"/>
            <a:ext cx="2088231" cy="253916"/>
          </a:xfrm>
          <a:prstGeom prst="rect">
            <a:avLst/>
          </a:prstGeom>
          <a:noFill/>
        </p:spPr>
        <p:txBody>
          <a:bodyPr wrap="square" rtlCol="0">
            <a:spAutoFit/>
          </a:bodyPr>
          <a:lstStyle/>
          <a:p>
            <a:pPr algn="ctr"/>
            <a:r>
              <a:rPr kumimoji="1" lang="ja-JP" altLang="en-US" sz="1050" b="1" dirty="0">
                <a:solidFill>
                  <a:schemeClr val="accent6">
                    <a:lumMod val="50000"/>
                  </a:schemeClr>
                </a:solidFill>
                <a:latin typeface="Meiryo" charset="-128"/>
                <a:ea typeface="Meiryo" charset="-128"/>
                <a:cs typeface="Meiryo" charset="-128"/>
              </a:rPr>
              <a:t>集中コンピューティング</a:t>
            </a:r>
          </a:p>
        </p:txBody>
      </p:sp>
      <p:sp>
        <p:nvSpPr>
          <p:cNvPr id="271" name="テキスト ボックス 270"/>
          <p:cNvSpPr txBox="1"/>
          <p:nvPr/>
        </p:nvSpPr>
        <p:spPr>
          <a:xfrm>
            <a:off x="2418939" y="1203538"/>
            <a:ext cx="2088231" cy="253916"/>
          </a:xfrm>
          <a:prstGeom prst="rect">
            <a:avLst/>
          </a:prstGeom>
          <a:noFill/>
        </p:spPr>
        <p:txBody>
          <a:bodyPr wrap="square" rtlCol="0">
            <a:spAutoFit/>
          </a:bodyPr>
          <a:lstStyle/>
          <a:p>
            <a:pPr algn="ctr"/>
            <a:r>
              <a:rPr kumimoji="1" lang="ja-JP" altLang="en-US" sz="1050" b="1">
                <a:solidFill>
                  <a:srgbClr val="953735"/>
                </a:solidFill>
                <a:latin typeface="Meiryo" charset="-128"/>
                <a:ea typeface="Meiryo" charset="-128"/>
                <a:cs typeface="Meiryo" charset="-128"/>
              </a:rPr>
              <a:t>分散コンピューティング</a:t>
            </a:r>
            <a:endParaRPr kumimoji="1" lang="ja-JP" altLang="en-US" sz="1050" b="1" dirty="0">
              <a:solidFill>
                <a:srgbClr val="953735"/>
              </a:solidFill>
              <a:latin typeface="Meiryo" charset="-128"/>
              <a:ea typeface="Meiryo" charset="-128"/>
              <a:cs typeface="Meiryo" charset="-128"/>
            </a:endParaRPr>
          </a:p>
        </p:txBody>
      </p:sp>
      <p:sp>
        <p:nvSpPr>
          <p:cNvPr id="272" name="テキスト ボックス 271"/>
          <p:cNvSpPr txBox="1"/>
          <p:nvPr/>
        </p:nvSpPr>
        <p:spPr>
          <a:xfrm>
            <a:off x="4627581" y="1204368"/>
            <a:ext cx="2088231" cy="253916"/>
          </a:xfrm>
          <a:prstGeom prst="rect">
            <a:avLst/>
          </a:prstGeom>
          <a:noFill/>
        </p:spPr>
        <p:txBody>
          <a:bodyPr wrap="square" rtlCol="0">
            <a:spAutoFit/>
          </a:bodyPr>
          <a:lstStyle/>
          <a:p>
            <a:pPr algn="ctr"/>
            <a:r>
              <a:rPr kumimoji="1" lang="ja-JP" altLang="en-US" sz="1050" b="1" dirty="0">
                <a:solidFill>
                  <a:srgbClr val="009051"/>
                </a:solidFill>
                <a:latin typeface="Meiryo" charset="-128"/>
                <a:ea typeface="Meiryo" charset="-128"/>
                <a:cs typeface="Meiryo" charset="-128"/>
              </a:rPr>
              <a:t>クラウド・コンピューティング</a:t>
            </a:r>
          </a:p>
        </p:txBody>
      </p:sp>
      <p:sp>
        <p:nvSpPr>
          <p:cNvPr id="273" name="テキスト ボックス 272"/>
          <p:cNvSpPr txBox="1"/>
          <p:nvPr/>
        </p:nvSpPr>
        <p:spPr>
          <a:xfrm>
            <a:off x="6869079" y="1204609"/>
            <a:ext cx="2088231" cy="253916"/>
          </a:xfrm>
          <a:prstGeom prst="rect">
            <a:avLst/>
          </a:prstGeom>
          <a:noFill/>
        </p:spPr>
        <p:txBody>
          <a:bodyPr wrap="square" rtlCol="0">
            <a:spAutoFit/>
          </a:bodyPr>
          <a:lstStyle/>
          <a:p>
            <a:pPr algn="ctr"/>
            <a:r>
              <a:rPr kumimoji="1" lang="ja-JP" altLang="en-US" sz="1050" b="1">
                <a:solidFill>
                  <a:srgbClr val="0432FF"/>
                </a:solidFill>
                <a:latin typeface="Meiryo" charset="-128"/>
                <a:ea typeface="Meiryo" charset="-128"/>
                <a:cs typeface="Meiryo" charset="-128"/>
              </a:rPr>
              <a:t>超分散コンピューティング</a:t>
            </a:r>
            <a:endParaRPr kumimoji="1" lang="ja-JP" altLang="en-US" sz="1050" b="1" dirty="0">
              <a:solidFill>
                <a:srgbClr val="0432FF"/>
              </a:solidFill>
              <a:latin typeface="Meiryo" charset="-128"/>
              <a:ea typeface="Meiryo" charset="-128"/>
              <a:cs typeface="Meiryo" charset="-128"/>
            </a:endParaRPr>
          </a:p>
        </p:txBody>
      </p:sp>
      <p:sp>
        <p:nvSpPr>
          <p:cNvPr id="274" name="テキスト ボックス 273"/>
          <p:cNvSpPr txBox="1"/>
          <p:nvPr/>
        </p:nvSpPr>
        <p:spPr>
          <a:xfrm>
            <a:off x="7951261" y="2411200"/>
            <a:ext cx="902811" cy="338554"/>
          </a:xfrm>
          <a:prstGeom prst="rect">
            <a:avLst/>
          </a:prstGeom>
          <a:noFill/>
        </p:spPr>
        <p:txBody>
          <a:bodyPr wrap="none" rtlCol="0">
            <a:spAutoFit/>
          </a:bodyPr>
          <a:lstStyle/>
          <a:p>
            <a:r>
              <a:rPr kumimoji="1" lang="ja-JP" altLang="en-US" sz="800">
                <a:solidFill>
                  <a:srgbClr val="0432FF"/>
                </a:solidFill>
                <a:latin typeface="Meiryo" charset="-128"/>
                <a:ea typeface="Meiryo" charset="-128"/>
                <a:cs typeface="Meiryo" charset="-128"/>
              </a:rPr>
              <a:t>通信経</a:t>
            </a:r>
            <a:r>
              <a:rPr kumimoji="1" lang="ja-JP" altLang="en-US" sz="800" dirty="0">
                <a:solidFill>
                  <a:srgbClr val="0432FF"/>
                </a:solidFill>
                <a:latin typeface="Meiryo" charset="-128"/>
                <a:ea typeface="Meiryo" charset="-128"/>
                <a:cs typeface="Meiryo" charset="-128"/>
              </a:rPr>
              <a:t>路上の</a:t>
            </a:r>
            <a:endParaRPr kumimoji="1"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エッジサーバー</a:t>
            </a:r>
          </a:p>
        </p:txBody>
      </p:sp>
      <p:sp>
        <p:nvSpPr>
          <p:cNvPr id="275" name="テキスト ボックス 274"/>
          <p:cNvSpPr txBox="1"/>
          <p:nvPr/>
        </p:nvSpPr>
        <p:spPr>
          <a:xfrm>
            <a:off x="2381419" y="3530084"/>
            <a:ext cx="80021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分散サーバー</a:t>
            </a:r>
            <a:endParaRPr kumimoji="1" lang="ja-JP" altLang="en-US" sz="800" dirty="0">
              <a:solidFill>
                <a:srgbClr val="009051"/>
              </a:solidFill>
              <a:latin typeface="Meiryo" charset="-128"/>
              <a:ea typeface="Meiryo" charset="-128"/>
              <a:cs typeface="Meiryo" charset="-128"/>
            </a:endParaRPr>
          </a:p>
        </p:txBody>
      </p:sp>
      <p:sp>
        <p:nvSpPr>
          <p:cNvPr id="276" name="テキスト ボックス 275"/>
          <p:cNvSpPr txBox="1"/>
          <p:nvPr/>
        </p:nvSpPr>
        <p:spPr>
          <a:xfrm>
            <a:off x="5985919" y="3526568"/>
            <a:ext cx="80021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分散サーバー</a:t>
            </a:r>
            <a:endParaRPr kumimoji="1" lang="ja-JP" altLang="en-US" sz="800" dirty="0">
              <a:solidFill>
                <a:srgbClr val="009051"/>
              </a:solidFill>
              <a:latin typeface="Meiryo" charset="-128"/>
              <a:ea typeface="Meiryo" charset="-128"/>
              <a:cs typeface="Meiryo" charset="-128"/>
            </a:endParaRPr>
          </a:p>
        </p:txBody>
      </p:sp>
      <p:sp>
        <p:nvSpPr>
          <p:cNvPr id="280" name="テキスト ボックス 279"/>
          <p:cNvSpPr txBox="1"/>
          <p:nvPr/>
        </p:nvSpPr>
        <p:spPr>
          <a:xfrm>
            <a:off x="6872162" y="3490319"/>
            <a:ext cx="902811" cy="338554"/>
          </a:xfrm>
          <a:prstGeom prst="rect">
            <a:avLst/>
          </a:prstGeom>
          <a:noFill/>
        </p:spPr>
        <p:txBody>
          <a:bodyPr wrap="none" rtlCol="0">
            <a:spAutoFit/>
          </a:bodyPr>
          <a:lstStyle/>
          <a:p>
            <a:r>
              <a:rPr kumimoji="1" lang="ja-JP" altLang="en-US" sz="800" dirty="0">
                <a:solidFill>
                  <a:srgbClr val="0432FF"/>
                </a:solidFill>
                <a:latin typeface="Meiryo" charset="-128"/>
                <a:ea typeface="Meiryo" charset="-128"/>
                <a:cs typeface="Meiryo" charset="-128"/>
              </a:rPr>
              <a:t>ローカル</a:t>
            </a:r>
            <a:endParaRPr kumimoji="1"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エッジサーバー</a:t>
            </a:r>
          </a:p>
        </p:txBody>
      </p:sp>
      <p:sp>
        <p:nvSpPr>
          <p:cNvPr id="199" name="テキスト ボックス 198"/>
          <p:cNvSpPr txBox="1"/>
          <p:nvPr/>
        </p:nvSpPr>
        <p:spPr>
          <a:xfrm>
            <a:off x="166293" y="990691"/>
            <a:ext cx="2088231" cy="276999"/>
          </a:xfrm>
          <a:prstGeom prst="rect">
            <a:avLst/>
          </a:prstGeom>
          <a:noFill/>
        </p:spPr>
        <p:txBody>
          <a:bodyPr wrap="square" rtlCol="0">
            <a:spAutoFit/>
          </a:bodyPr>
          <a:lstStyle/>
          <a:p>
            <a:r>
              <a:rPr kumimoji="1" lang="en-US" altLang="ja-JP" sz="1200" dirty="0">
                <a:solidFill>
                  <a:schemeClr val="accent6">
                    <a:lumMod val="50000"/>
                  </a:schemeClr>
                </a:solidFill>
                <a:latin typeface="Meiryo" charset="-128"/>
                <a:ea typeface="Meiryo" charset="-128"/>
                <a:cs typeface="Meiryo" charset="-128"/>
              </a:rPr>
              <a:t>1960</a:t>
            </a:r>
            <a:r>
              <a:rPr kumimoji="1" lang="ja-JP" altLang="en-US" sz="1200" dirty="0">
                <a:solidFill>
                  <a:schemeClr val="accent6">
                    <a:lumMod val="50000"/>
                  </a:schemeClr>
                </a:solidFill>
                <a:latin typeface="Meiryo" charset="-128"/>
                <a:ea typeface="Meiryo" charset="-128"/>
                <a:cs typeface="Meiryo" charset="-128"/>
              </a:rPr>
              <a:t>年代</a:t>
            </a:r>
            <a:r>
              <a:rPr kumimoji="1" lang="en-US" altLang="ja-JP" sz="1200" dirty="0">
                <a:solidFill>
                  <a:schemeClr val="accent6">
                    <a:lumMod val="50000"/>
                  </a:schemeClr>
                </a:solidFill>
                <a:latin typeface="Meiryo" charset="-128"/>
                <a:ea typeface="Meiryo" charset="-128"/>
                <a:cs typeface="Meiryo" charset="-128"/>
              </a:rPr>
              <a:t>〜</a:t>
            </a:r>
            <a:endParaRPr kumimoji="1" lang="ja-JP" altLang="en-US" sz="1200" dirty="0">
              <a:solidFill>
                <a:schemeClr val="accent6">
                  <a:lumMod val="50000"/>
                </a:schemeClr>
              </a:solidFill>
              <a:latin typeface="Meiryo" charset="-128"/>
              <a:ea typeface="Meiryo" charset="-128"/>
              <a:cs typeface="Meiryo" charset="-128"/>
            </a:endParaRPr>
          </a:p>
        </p:txBody>
      </p:sp>
      <p:sp>
        <p:nvSpPr>
          <p:cNvPr id="200" name="テキスト ボックス 199"/>
          <p:cNvSpPr txBox="1"/>
          <p:nvPr/>
        </p:nvSpPr>
        <p:spPr>
          <a:xfrm>
            <a:off x="2415986" y="990690"/>
            <a:ext cx="2088231" cy="276999"/>
          </a:xfrm>
          <a:prstGeom prst="rect">
            <a:avLst/>
          </a:prstGeom>
          <a:noFill/>
        </p:spPr>
        <p:txBody>
          <a:bodyPr wrap="square" rtlCol="0">
            <a:spAutoFit/>
          </a:bodyPr>
          <a:lstStyle/>
          <a:p>
            <a:r>
              <a:rPr kumimoji="1" lang="en-US" altLang="ja-JP" sz="1200" dirty="0">
                <a:solidFill>
                  <a:srgbClr val="953735"/>
                </a:solidFill>
                <a:latin typeface="Meiryo" charset="-128"/>
                <a:ea typeface="Meiryo" charset="-128"/>
                <a:cs typeface="Meiryo" charset="-128"/>
              </a:rPr>
              <a:t>1980</a:t>
            </a:r>
            <a:r>
              <a:rPr kumimoji="1" lang="ja-JP" altLang="en-US" sz="1200" dirty="0">
                <a:solidFill>
                  <a:srgbClr val="953735"/>
                </a:solidFill>
                <a:latin typeface="Meiryo" charset="-128"/>
                <a:ea typeface="Meiryo" charset="-128"/>
                <a:cs typeface="Meiryo" charset="-128"/>
              </a:rPr>
              <a:t>年代</a:t>
            </a:r>
            <a:r>
              <a:rPr kumimoji="1" lang="en-US" altLang="ja-JP" sz="1200" dirty="0">
                <a:solidFill>
                  <a:srgbClr val="953735"/>
                </a:solidFill>
                <a:latin typeface="Meiryo" charset="-128"/>
                <a:ea typeface="Meiryo" charset="-128"/>
                <a:cs typeface="Meiryo" charset="-128"/>
              </a:rPr>
              <a:t>〜</a:t>
            </a:r>
            <a:endParaRPr kumimoji="1" lang="ja-JP" altLang="en-US" sz="1200" dirty="0">
              <a:solidFill>
                <a:srgbClr val="953735"/>
              </a:solidFill>
              <a:latin typeface="Meiryo" charset="-128"/>
              <a:ea typeface="Meiryo" charset="-128"/>
              <a:cs typeface="Meiryo" charset="-128"/>
            </a:endParaRPr>
          </a:p>
        </p:txBody>
      </p:sp>
      <p:sp>
        <p:nvSpPr>
          <p:cNvPr id="201" name="テキスト ボックス 200"/>
          <p:cNvSpPr txBox="1"/>
          <p:nvPr/>
        </p:nvSpPr>
        <p:spPr>
          <a:xfrm>
            <a:off x="4624628" y="991520"/>
            <a:ext cx="2088231" cy="276999"/>
          </a:xfrm>
          <a:prstGeom prst="rect">
            <a:avLst/>
          </a:prstGeom>
          <a:noFill/>
        </p:spPr>
        <p:txBody>
          <a:bodyPr wrap="square" rtlCol="0">
            <a:spAutoFit/>
          </a:bodyPr>
          <a:lstStyle/>
          <a:p>
            <a:r>
              <a:rPr kumimoji="1" lang="en-US" altLang="ja-JP" sz="1200" dirty="0">
                <a:solidFill>
                  <a:srgbClr val="009051"/>
                </a:solidFill>
                <a:latin typeface="Meiryo" charset="-128"/>
                <a:ea typeface="Meiryo" charset="-128"/>
                <a:cs typeface="Meiryo" charset="-128"/>
              </a:rPr>
              <a:t>2000</a:t>
            </a:r>
            <a:r>
              <a:rPr kumimoji="1" lang="ja-JP" altLang="en-US" sz="1200" dirty="0">
                <a:solidFill>
                  <a:srgbClr val="009051"/>
                </a:solidFill>
                <a:latin typeface="Meiryo" charset="-128"/>
                <a:ea typeface="Meiryo" charset="-128"/>
                <a:cs typeface="Meiryo" charset="-128"/>
              </a:rPr>
              <a:t>年代</a:t>
            </a:r>
            <a:r>
              <a:rPr kumimoji="1" lang="en-US" altLang="ja-JP" sz="1200" dirty="0">
                <a:solidFill>
                  <a:srgbClr val="009051"/>
                </a:solidFill>
                <a:latin typeface="Meiryo" charset="-128"/>
                <a:ea typeface="Meiryo" charset="-128"/>
                <a:cs typeface="Meiryo" charset="-128"/>
              </a:rPr>
              <a:t>〜</a:t>
            </a:r>
            <a:endParaRPr kumimoji="1" lang="ja-JP" altLang="en-US" sz="1200" dirty="0">
              <a:solidFill>
                <a:srgbClr val="009051"/>
              </a:solidFill>
              <a:latin typeface="Meiryo" charset="-128"/>
              <a:ea typeface="Meiryo" charset="-128"/>
              <a:cs typeface="Meiryo" charset="-128"/>
            </a:endParaRPr>
          </a:p>
        </p:txBody>
      </p:sp>
      <p:sp>
        <p:nvSpPr>
          <p:cNvPr id="203" name="テキスト ボックス 202"/>
          <p:cNvSpPr txBox="1"/>
          <p:nvPr/>
        </p:nvSpPr>
        <p:spPr>
          <a:xfrm>
            <a:off x="6866126" y="991761"/>
            <a:ext cx="2088231" cy="276999"/>
          </a:xfrm>
          <a:prstGeom prst="rect">
            <a:avLst/>
          </a:prstGeom>
          <a:noFill/>
        </p:spPr>
        <p:txBody>
          <a:bodyPr wrap="square" rtlCol="0">
            <a:spAutoFit/>
          </a:bodyPr>
          <a:lstStyle/>
          <a:p>
            <a:r>
              <a:rPr kumimoji="1" lang="en-US" altLang="ja-JP" sz="1200" dirty="0">
                <a:solidFill>
                  <a:srgbClr val="0432FF"/>
                </a:solidFill>
                <a:latin typeface="Meiryo" charset="-128"/>
                <a:ea typeface="Meiryo" charset="-128"/>
                <a:cs typeface="Meiryo" charset="-128"/>
              </a:rPr>
              <a:t>2015</a:t>
            </a:r>
            <a:r>
              <a:rPr kumimoji="1" lang="ja-JP" altLang="en-US" sz="1200" dirty="0">
                <a:solidFill>
                  <a:srgbClr val="0432FF"/>
                </a:solidFill>
                <a:latin typeface="Meiryo" charset="-128"/>
                <a:ea typeface="Meiryo" charset="-128"/>
                <a:cs typeface="Meiryo" charset="-128"/>
              </a:rPr>
              <a:t>年</a:t>
            </a:r>
            <a:r>
              <a:rPr kumimoji="1" lang="en-US" altLang="ja-JP" sz="1200" dirty="0">
                <a:solidFill>
                  <a:srgbClr val="0432FF"/>
                </a:solidFill>
                <a:latin typeface="Meiryo" charset="-128"/>
                <a:ea typeface="Meiryo" charset="-128"/>
                <a:cs typeface="Meiryo" charset="-128"/>
              </a:rPr>
              <a:t>〜</a:t>
            </a:r>
            <a:endParaRPr kumimoji="1" lang="ja-JP" altLang="en-US" sz="1200" dirty="0">
              <a:solidFill>
                <a:srgbClr val="0432FF"/>
              </a:solidFill>
              <a:latin typeface="Meiryo" charset="-128"/>
              <a:ea typeface="Meiryo" charset="-128"/>
              <a:cs typeface="Meiryo" charset="-128"/>
            </a:endParaRPr>
          </a:p>
        </p:txBody>
      </p:sp>
      <p:sp>
        <p:nvSpPr>
          <p:cNvPr id="204" name="正方形/長方形 203"/>
          <p:cNvSpPr/>
          <p:nvPr/>
        </p:nvSpPr>
        <p:spPr>
          <a:xfrm>
            <a:off x="7325105" y="435869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7163656" y="46992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正方形/長方形 205"/>
          <p:cNvSpPr/>
          <p:nvPr/>
        </p:nvSpPr>
        <p:spPr>
          <a:xfrm>
            <a:off x="7556232" y="46992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正方形/長方形 206"/>
          <p:cNvSpPr/>
          <p:nvPr/>
        </p:nvSpPr>
        <p:spPr>
          <a:xfrm>
            <a:off x="8256158" y="4495880"/>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3" name="正方形/長方形 252"/>
          <p:cNvSpPr/>
          <p:nvPr/>
        </p:nvSpPr>
        <p:spPr>
          <a:xfrm>
            <a:off x="8752744" y="4477619"/>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p:cNvSpPr txBox="1"/>
          <p:nvPr/>
        </p:nvSpPr>
        <p:spPr>
          <a:xfrm>
            <a:off x="7292146" y="4872492"/>
            <a:ext cx="1313180" cy="215444"/>
          </a:xfrm>
          <a:prstGeom prst="rect">
            <a:avLst/>
          </a:prstGeom>
          <a:noFill/>
        </p:spPr>
        <p:txBody>
          <a:bodyPr wrap="none" rtlCol="0">
            <a:spAutoFit/>
          </a:bodyPr>
          <a:lstStyle>
            <a:defPPr>
              <a:defRPr lang="ja-JP"/>
            </a:defPPr>
            <a:lvl1pPr>
              <a:defRPr sz="800">
                <a:solidFill>
                  <a:srgbClr val="0432FF"/>
                </a:solidFill>
                <a:latin typeface="Meiryo" charset="-128"/>
                <a:ea typeface="Meiryo" charset="-128"/>
                <a:cs typeface="Meiryo" charset="-128"/>
              </a:defRPr>
            </a:lvl1pPr>
          </a:lstStyle>
          <a:p>
            <a:r>
              <a:rPr lang="ja-JP" altLang="en-US"/>
              <a:t>組み込みコンピューター</a:t>
            </a:r>
            <a:endParaRPr lang="ja-JP" altLang="en-US" dirty="0"/>
          </a:p>
        </p:txBody>
      </p:sp>
    </p:spTree>
    <p:extLst>
      <p:ext uri="{BB962C8B-B14F-4D97-AF65-F5344CB8AC3E}">
        <p14:creationId xmlns:p14="http://schemas.microsoft.com/office/powerpoint/2010/main" val="1420326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chemeClr val="bg1"/>
                </a:solidFill>
                <a:latin typeface="Meiryo" panose="020B0604030504040204" pitchFamily="34" charset="-128"/>
                <a:ea typeface="Meiryo" panose="020B0604030504040204" pitchFamily="34" charset="-128"/>
                <a:cs typeface="Arial"/>
              </a:rPr>
              <a:t>5G </a:t>
            </a:r>
            <a:r>
              <a:rPr lang="ja-JP" altLang="en-US" sz="2800" dirty="0">
                <a:solidFill>
                  <a:schemeClr val="bg1"/>
                </a:solidFill>
                <a:latin typeface="Meiryo" panose="020B0604030504040204" pitchFamily="34" charset="-128"/>
                <a:ea typeface="Meiryo" panose="020B0604030504040204" pitchFamily="34" charset="-128"/>
                <a:cs typeface="Arial"/>
              </a:rPr>
              <a:t>（次世代移動体通信システム）</a:t>
            </a:r>
            <a:endParaRPr lang="en-US" altLang="ja-JP" sz="2800" dirty="0">
              <a:solidFill>
                <a:schemeClr val="bg1"/>
              </a:solidFill>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2" name="正方形/長方形 1">
            <a:extLst>
              <a:ext uri="{FF2B5EF4-FFF2-40B4-BE49-F238E27FC236}">
                <a16:creationId xmlns:a16="http://schemas.microsoft.com/office/drawing/2014/main" id="{0475DDDA-0DC7-7547-B64C-AEC0A41EDE5F}"/>
              </a:ext>
            </a:extLst>
          </p:cNvPr>
          <p:cNvSpPr/>
          <p:nvPr/>
        </p:nvSpPr>
        <p:spPr>
          <a:xfrm>
            <a:off x="814011" y="2406006"/>
            <a:ext cx="4108817" cy="369332"/>
          </a:xfrm>
          <a:prstGeom prst="rect">
            <a:avLst/>
          </a:prstGeom>
        </p:spPr>
        <p:txBody>
          <a:bodyPr wrap="none">
            <a:spAutoFit/>
          </a:bodyPr>
          <a:lstStyle/>
          <a:p>
            <a:pPr algn="ctr"/>
            <a:r>
              <a:rPr lang="ja-JP" altLang="en-US" dirty="0">
                <a:solidFill>
                  <a:srgbClr val="0070C0"/>
                </a:solidFill>
                <a:latin typeface="Meiryo" panose="020B0604030504040204" pitchFamily="34" charset="-128"/>
                <a:ea typeface="Meiryo" panose="020B0604030504040204" pitchFamily="34" charset="-128"/>
              </a:rPr>
              <a:t>デジタル時代の</a:t>
            </a:r>
            <a:r>
              <a:rPr lang="ja-JP" altLang="ja-JP" dirty="0">
                <a:solidFill>
                  <a:srgbClr val="0070C0"/>
                </a:solidFill>
                <a:latin typeface="Meiryo" panose="020B0604030504040204" pitchFamily="34" charset="-128"/>
                <a:ea typeface="Meiryo" panose="020B0604030504040204" pitchFamily="34" charset="-128"/>
              </a:rPr>
              <a:t>データ連係基盤</a:t>
            </a:r>
            <a:r>
              <a:rPr lang="ja-JP" altLang="en-US" dirty="0">
                <a:solidFill>
                  <a:srgbClr val="0070C0"/>
                </a:solidFill>
                <a:latin typeface="Meiryo" panose="020B0604030504040204" pitchFamily="34" charset="-128"/>
                <a:ea typeface="Meiryo" panose="020B0604030504040204" pitchFamily="34" charset="-128"/>
              </a:rPr>
              <a:t>となる</a:t>
            </a:r>
            <a:endParaRPr lang="en-US" altLang="ja-JP"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6107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右矢印 23">
            <a:extLst>
              <a:ext uri="{FF2B5EF4-FFF2-40B4-BE49-F238E27FC236}">
                <a16:creationId xmlns:a16="http://schemas.microsoft.com/office/drawing/2014/main" id="{B31A22C1-54C2-1946-858A-1A5831AC87E6}"/>
              </a:ext>
            </a:extLst>
          </p:cNvPr>
          <p:cNvSpPr/>
          <p:nvPr/>
        </p:nvSpPr>
        <p:spPr>
          <a:xfrm>
            <a:off x="655899" y="3230127"/>
            <a:ext cx="5668432" cy="1015513"/>
          </a:xfrm>
          <a:prstGeom prst="rightArrow">
            <a:avLst/>
          </a:prstGeom>
          <a:solidFill>
            <a:srgbClr val="0432FF">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a:extLst>
              <a:ext uri="{FF2B5EF4-FFF2-40B4-BE49-F238E27FC236}">
                <a16:creationId xmlns:a16="http://schemas.microsoft.com/office/drawing/2014/main" id="{6AE55F74-F548-924E-9CF2-4819FCEC297F}"/>
              </a:ext>
            </a:extLst>
          </p:cNvPr>
          <p:cNvSpPr/>
          <p:nvPr/>
        </p:nvSpPr>
        <p:spPr>
          <a:xfrm>
            <a:off x="826077" y="3377846"/>
            <a:ext cx="720080" cy="720080"/>
          </a:xfrm>
          <a:prstGeom prst="ellips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F30E7EB3-0068-7843-B9A9-1D46A9BBEADC}"/>
              </a:ext>
            </a:extLst>
          </p:cNvPr>
          <p:cNvSpPr txBox="1"/>
          <p:nvPr/>
        </p:nvSpPr>
        <p:spPr>
          <a:xfrm>
            <a:off x="846120" y="3507053"/>
            <a:ext cx="679994" cy="461665"/>
          </a:xfrm>
          <a:prstGeom prst="rect">
            <a:avLst/>
          </a:prstGeom>
          <a:noFill/>
        </p:spPr>
        <p:txBody>
          <a:bodyPr wrap="none" rtlCol="0">
            <a:spAutoFit/>
          </a:bodyPr>
          <a:lstStyle/>
          <a:p>
            <a:pPr algn="ctr"/>
            <a:r>
              <a:rPr lang="en-US" altLang="ja-JP" sz="2400" dirty="0">
                <a:solidFill>
                  <a:schemeClr val="bg1"/>
                </a:solidFill>
                <a:latin typeface="Hiragino Kaku Gothic StdN W8" panose="020B0800000000000000" pitchFamily="34" charset="-128"/>
                <a:ea typeface="Hiragino Kaku Gothic StdN W8" panose="020B0800000000000000" pitchFamily="34" charset="-128"/>
              </a:rPr>
              <a:t>1G</a:t>
            </a:r>
            <a:endParaRPr kumimoji="1" lang="ja-JP" altLang="en-US" sz="24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12" name="円/楕円 11">
            <a:extLst>
              <a:ext uri="{FF2B5EF4-FFF2-40B4-BE49-F238E27FC236}">
                <a16:creationId xmlns:a16="http://schemas.microsoft.com/office/drawing/2014/main" id="{DC6AE873-CD05-254D-9C7F-663E2ABED0F1}"/>
              </a:ext>
            </a:extLst>
          </p:cNvPr>
          <p:cNvSpPr/>
          <p:nvPr/>
        </p:nvSpPr>
        <p:spPr>
          <a:xfrm>
            <a:off x="1959409" y="3377846"/>
            <a:ext cx="720080" cy="720080"/>
          </a:xfrm>
          <a:prstGeom prst="ellips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E9EDB5EB-EBCE-A342-8277-60023E01DC82}"/>
              </a:ext>
            </a:extLst>
          </p:cNvPr>
          <p:cNvSpPr txBox="1"/>
          <p:nvPr/>
        </p:nvSpPr>
        <p:spPr>
          <a:xfrm>
            <a:off x="1979452" y="3507053"/>
            <a:ext cx="679994" cy="461665"/>
          </a:xfrm>
          <a:prstGeom prst="rect">
            <a:avLst/>
          </a:prstGeom>
          <a:noFill/>
        </p:spPr>
        <p:txBody>
          <a:bodyPr wrap="none" rtlCol="0">
            <a:spAutoFit/>
          </a:bodyPr>
          <a:lstStyle/>
          <a:p>
            <a:pPr algn="ctr"/>
            <a:r>
              <a:rPr lang="en-US" altLang="ja-JP" sz="2400" dirty="0">
                <a:solidFill>
                  <a:schemeClr val="bg1"/>
                </a:solidFill>
                <a:latin typeface="Hiragino Kaku Gothic StdN W8" panose="020B0800000000000000" pitchFamily="34" charset="-128"/>
                <a:ea typeface="Hiragino Kaku Gothic StdN W8" panose="020B0800000000000000" pitchFamily="34" charset="-128"/>
              </a:rPr>
              <a:t>2G</a:t>
            </a:r>
            <a:endParaRPr kumimoji="1" lang="ja-JP" altLang="en-US" sz="24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14" name="円/楕円 13">
            <a:extLst>
              <a:ext uri="{FF2B5EF4-FFF2-40B4-BE49-F238E27FC236}">
                <a16:creationId xmlns:a16="http://schemas.microsoft.com/office/drawing/2014/main" id="{4E04096D-CFA6-4746-8EF0-A273876D4CEC}"/>
              </a:ext>
            </a:extLst>
          </p:cNvPr>
          <p:cNvSpPr/>
          <p:nvPr/>
        </p:nvSpPr>
        <p:spPr>
          <a:xfrm>
            <a:off x="3042932" y="3379659"/>
            <a:ext cx="720080" cy="720080"/>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D81CC370-40AB-CD40-A33B-C86D6077ACD2}"/>
              </a:ext>
            </a:extLst>
          </p:cNvPr>
          <p:cNvSpPr txBox="1"/>
          <p:nvPr/>
        </p:nvSpPr>
        <p:spPr>
          <a:xfrm>
            <a:off x="3062975" y="3508866"/>
            <a:ext cx="679994" cy="461665"/>
          </a:xfrm>
          <a:prstGeom prst="rect">
            <a:avLst/>
          </a:prstGeom>
          <a:noFill/>
        </p:spPr>
        <p:txBody>
          <a:bodyPr wrap="none" rtlCol="0">
            <a:spAutoFit/>
          </a:bodyPr>
          <a:lstStyle/>
          <a:p>
            <a:pPr algn="ctr"/>
            <a:r>
              <a:rPr lang="en-US" altLang="ja-JP" sz="2400" dirty="0">
                <a:solidFill>
                  <a:schemeClr val="bg1"/>
                </a:solidFill>
                <a:latin typeface="Hiragino Kaku Gothic StdN W8" panose="020B0800000000000000" pitchFamily="34" charset="-128"/>
                <a:ea typeface="Hiragino Kaku Gothic StdN W8" panose="020B0800000000000000" pitchFamily="34" charset="-128"/>
              </a:rPr>
              <a:t>3G</a:t>
            </a:r>
            <a:endParaRPr kumimoji="1" lang="ja-JP" altLang="en-US" sz="24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16" name="円/楕円 15">
            <a:extLst>
              <a:ext uri="{FF2B5EF4-FFF2-40B4-BE49-F238E27FC236}">
                <a16:creationId xmlns:a16="http://schemas.microsoft.com/office/drawing/2014/main" id="{DD5476BA-9D4F-5A4A-9265-060B06C380C0}"/>
              </a:ext>
            </a:extLst>
          </p:cNvPr>
          <p:cNvSpPr/>
          <p:nvPr/>
        </p:nvSpPr>
        <p:spPr>
          <a:xfrm>
            <a:off x="4126455" y="3363037"/>
            <a:ext cx="720080" cy="72008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DD77FDD1-0CA2-5C4E-A315-7E6A6912E74C}"/>
              </a:ext>
            </a:extLst>
          </p:cNvPr>
          <p:cNvSpPr txBox="1"/>
          <p:nvPr/>
        </p:nvSpPr>
        <p:spPr>
          <a:xfrm>
            <a:off x="4146498" y="3492244"/>
            <a:ext cx="679994" cy="461665"/>
          </a:xfrm>
          <a:prstGeom prst="rect">
            <a:avLst/>
          </a:prstGeom>
          <a:noFill/>
        </p:spPr>
        <p:txBody>
          <a:bodyPr wrap="none" rtlCol="0">
            <a:spAutoFit/>
          </a:bodyPr>
          <a:lstStyle/>
          <a:p>
            <a:pPr algn="ctr"/>
            <a:r>
              <a:rPr lang="en-US" altLang="ja-JP" sz="2400" dirty="0">
                <a:solidFill>
                  <a:schemeClr val="bg1"/>
                </a:solidFill>
                <a:latin typeface="Hiragino Kaku Gothic StdN W8" panose="020B0800000000000000" pitchFamily="34" charset="-128"/>
                <a:ea typeface="Hiragino Kaku Gothic StdN W8" panose="020B0800000000000000" pitchFamily="34" charset="-128"/>
              </a:rPr>
              <a:t>4G</a:t>
            </a:r>
            <a:endParaRPr kumimoji="1" lang="ja-JP" altLang="en-US" sz="24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18" name="円/楕円 17">
            <a:extLst>
              <a:ext uri="{FF2B5EF4-FFF2-40B4-BE49-F238E27FC236}">
                <a16:creationId xmlns:a16="http://schemas.microsoft.com/office/drawing/2014/main" id="{67EA1D20-273F-D94D-9DE2-DFD2B994D660}"/>
              </a:ext>
            </a:extLst>
          </p:cNvPr>
          <p:cNvSpPr/>
          <p:nvPr/>
        </p:nvSpPr>
        <p:spPr>
          <a:xfrm>
            <a:off x="6352000" y="3103602"/>
            <a:ext cx="1234633" cy="123894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C19E2560-C53F-4849-AE0B-10B32E2643D9}"/>
              </a:ext>
            </a:extLst>
          </p:cNvPr>
          <p:cNvSpPr txBox="1"/>
          <p:nvPr/>
        </p:nvSpPr>
        <p:spPr>
          <a:xfrm>
            <a:off x="6458648" y="3369131"/>
            <a:ext cx="1011816" cy="707886"/>
          </a:xfrm>
          <a:prstGeom prst="rect">
            <a:avLst/>
          </a:prstGeom>
          <a:noFill/>
        </p:spPr>
        <p:txBody>
          <a:bodyPr wrap="none" rtlCol="0">
            <a:spAutoFit/>
          </a:bodyPr>
          <a:lstStyle/>
          <a:p>
            <a:pPr algn="ctr"/>
            <a:r>
              <a:rPr lang="en-US" altLang="ja-JP" sz="4000" dirty="0">
                <a:solidFill>
                  <a:schemeClr val="bg1"/>
                </a:solidFill>
                <a:latin typeface="Hiragino Kaku Gothic StdN W8" panose="020B0800000000000000" pitchFamily="34" charset="-128"/>
                <a:ea typeface="Hiragino Kaku Gothic StdN W8" panose="020B0800000000000000" pitchFamily="34" charset="-128"/>
              </a:rPr>
              <a:t>5G</a:t>
            </a:r>
            <a:endParaRPr kumimoji="1" lang="ja-JP" altLang="en-US" sz="40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20" name="テキスト ボックス 19">
            <a:extLst>
              <a:ext uri="{FF2B5EF4-FFF2-40B4-BE49-F238E27FC236}">
                <a16:creationId xmlns:a16="http://schemas.microsoft.com/office/drawing/2014/main" id="{FEFFBF1B-7381-0C44-A14E-7D18E2F28511}"/>
              </a:ext>
            </a:extLst>
          </p:cNvPr>
          <p:cNvSpPr txBox="1"/>
          <p:nvPr/>
        </p:nvSpPr>
        <p:spPr>
          <a:xfrm>
            <a:off x="877373" y="4155125"/>
            <a:ext cx="595035" cy="338554"/>
          </a:xfrm>
          <a:prstGeom prst="rect">
            <a:avLst/>
          </a:prstGeom>
          <a:noFill/>
        </p:spPr>
        <p:txBody>
          <a:bodyPr wrap="none" rtlCol="0">
            <a:spAutoFit/>
          </a:bodyPr>
          <a:lstStyle/>
          <a:p>
            <a:pPr algn="ctr"/>
            <a:r>
              <a:rPr kumimoji="1" lang="ja-JP" altLang="en-US" sz="1600">
                <a:solidFill>
                  <a:schemeClr val="accent3">
                    <a:lumMod val="50000"/>
                  </a:schemeClr>
                </a:solidFill>
                <a:latin typeface="Meiryo" panose="020B0604030504040204" pitchFamily="34" charset="-128"/>
                <a:ea typeface="Meiryo" panose="020B0604030504040204" pitchFamily="34" charset="-128"/>
              </a:rPr>
              <a:t>音声</a:t>
            </a:r>
          </a:p>
        </p:txBody>
      </p:sp>
      <p:sp>
        <p:nvSpPr>
          <p:cNvPr id="21" name="テキスト ボックス 20">
            <a:extLst>
              <a:ext uri="{FF2B5EF4-FFF2-40B4-BE49-F238E27FC236}">
                <a16:creationId xmlns:a16="http://schemas.microsoft.com/office/drawing/2014/main" id="{C0357FBA-F51E-4343-9E16-C7C2843C254C}"/>
              </a:ext>
            </a:extLst>
          </p:cNvPr>
          <p:cNvSpPr txBox="1"/>
          <p:nvPr/>
        </p:nvSpPr>
        <p:spPr>
          <a:xfrm>
            <a:off x="1827973" y="4155125"/>
            <a:ext cx="1005403" cy="338554"/>
          </a:xfrm>
          <a:prstGeom prst="rect">
            <a:avLst/>
          </a:prstGeom>
          <a:noFill/>
        </p:spPr>
        <p:txBody>
          <a:bodyPr wrap="none" rtlCol="0">
            <a:spAutoFit/>
          </a:bodyPr>
          <a:lstStyle/>
          <a:p>
            <a:pPr algn="ctr"/>
            <a:r>
              <a:rPr kumimoji="1" lang="ja-JP" altLang="en-US" sz="1600">
                <a:solidFill>
                  <a:schemeClr val="accent3">
                    <a:lumMod val="50000"/>
                  </a:schemeClr>
                </a:solidFill>
                <a:latin typeface="Meiryo" panose="020B0604030504040204" pitchFamily="34" charset="-128"/>
                <a:ea typeface="Meiryo" panose="020B0604030504040204" pitchFamily="34" charset="-128"/>
              </a:rPr>
              <a:t>テキスト</a:t>
            </a:r>
            <a:endParaRPr kumimoji="1" lang="en-US" altLang="ja-JP" sz="1600" dirty="0">
              <a:solidFill>
                <a:schemeClr val="accent3">
                  <a:lumMod val="50000"/>
                </a:schemeClr>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91E18A97-B5E4-8B40-963B-41658507F6D4}"/>
              </a:ext>
            </a:extLst>
          </p:cNvPr>
          <p:cNvSpPr txBox="1"/>
          <p:nvPr/>
        </p:nvSpPr>
        <p:spPr>
          <a:xfrm>
            <a:off x="3006806" y="4155125"/>
            <a:ext cx="800219" cy="338554"/>
          </a:xfrm>
          <a:prstGeom prst="rect">
            <a:avLst/>
          </a:prstGeom>
          <a:noFill/>
        </p:spPr>
        <p:txBody>
          <a:bodyPr wrap="none" rtlCol="0">
            <a:spAutoFit/>
          </a:bodyPr>
          <a:lstStyle/>
          <a:p>
            <a:pPr algn="ctr"/>
            <a:r>
              <a:rPr kumimoji="1" lang="ja-JP" altLang="en-US" sz="1600">
                <a:solidFill>
                  <a:schemeClr val="accent3">
                    <a:lumMod val="50000"/>
                  </a:schemeClr>
                </a:solidFill>
                <a:latin typeface="Meiryo" panose="020B0604030504040204" pitchFamily="34" charset="-128"/>
                <a:ea typeface="Meiryo" panose="020B0604030504040204" pitchFamily="34" charset="-128"/>
              </a:rPr>
              <a:t>データ</a:t>
            </a:r>
            <a:endParaRPr kumimoji="1" lang="en-US" altLang="ja-JP" sz="1600" dirty="0">
              <a:solidFill>
                <a:schemeClr val="accent3">
                  <a:lumMod val="50000"/>
                </a:schemeClr>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3B9A7C0-E4C0-C44C-B30C-D91ECE5D8648}"/>
              </a:ext>
            </a:extLst>
          </p:cNvPr>
          <p:cNvSpPr txBox="1"/>
          <p:nvPr/>
        </p:nvSpPr>
        <p:spPr>
          <a:xfrm>
            <a:off x="4201823" y="4155125"/>
            <a:ext cx="595035" cy="338554"/>
          </a:xfrm>
          <a:prstGeom prst="rect">
            <a:avLst/>
          </a:prstGeom>
          <a:noFill/>
        </p:spPr>
        <p:txBody>
          <a:bodyPr wrap="none" rtlCol="0">
            <a:spAutoFit/>
          </a:bodyPr>
          <a:lstStyle/>
          <a:p>
            <a:pPr algn="ctr"/>
            <a:r>
              <a:rPr kumimoji="1" lang="ja-JP" altLang="en-US" sz="1600">
                <a:solidFill>
                  <a:schemeClr val="accent3">
                    <a:lumMod val="50000"/>
                  </a:schemeClr>
                </a:solidFill>
                <a:latin typeface="Meiryo" panose="020B0604030504040204" pitchFamily="34" charset="-128"/>
                <a:ea typeface="Meiryo" panose="020B0604030504040204" pitchFamily="34" charset="-128"/>
              </a:rPr>
              <a:t>動画</a:t>
            </a:r>
            <a:endParaRPr kumimoji="1" lang="en-US" altLang="ja-JP" sz="1600" dirty="0">
              <a:solidFill>
                <a:schemeClr val="accent3">
                  <a:lumMod val="50000"/>
                </a:schemeClr>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8E54DB56-2F60-A140-B529-A41A8D1979F9}"/>
              </a:ext>
            </a:extLst>
          </p:cNvPr>
          <p:cNvSpPr txBox="1"/>
          <p:nvPr/>
        </p:nvSpPr>
        <p:spPr>
          <a:xfrm>
            <a:off x="5811378" y="2332720"/>
            <a:ext cx="2377574" cy="600164"/>
          </a:xfrm>
          <a:prstGeom prst="rect">
            <a:avLst/>
          </a:prstGeom>
          <a:noFill/>
        </p:spPr>
        <p:txBody>
          <a:bodyPr wrap="none" rtlCol="0">
            <a:spAutoFit/>
          </a:bodyPr>
          <a:lstStyle/>
          <a:p>
            <a:pPr algn="ctr"/>
            <a:r>
              <a:rPr kumimoji="1" lang="ja-JP" altLang="en-US" sz="900">
                <a:solidFill>
                  <a:srgbClr val="0070C0"/>
                </a:solidFill>
                <a:latin typeface="Meiryo" panose="020B0604030504040204" pitchFamily="34" charset="-128"/>
                <a:ea typeface="Meiryo" panose="020B0604030504040204" pitchFamily="34" charset="-128"/>
              </a:rPr>
              <a:t>あらゆるモノがつながることを前提とした</a:t>
            </a:r>
            <a:endParaRPr kumimoji="1" lang="en-US" altLang="ja-JP" sz="900" dirty="0">
              <a:solidFill>
                <a:srgbClr val="0070C0"/>
              </a:solidFill>
              <a:latin typeface="Meiryo" panose="020B0604030504040204" pitchFamily="34" charset="-128"/>
              <a:ea typeface="Meiryo" panose="020B0604030504040204" pitchFamily="34" charset="-128"/>
            </a:endParaRPr>
          </a:p>
          <a:p>
            <a:pPr algn="ctr"/>
            <a:r>
              <a:rPr lang="ja-JP" altLang="en-US" sz="2400" b="1">
                <a:solidFill>
                  <a:srgbClr val="0070C0"/>
                </a:solidFill>
                <a:latin typeface="Meiryo" panose="020B0604030504040204" pitchFamily="34" charset="-128"/>
                <a:ea typeface="Meiryo" panose="020B0604030504040204" pitchFamily="34" charset="-128"/>
              </a:rPr>
              <a:t>社会課題の解決</a:t>
            </a:r>
            <a:endParaRPr kumimoji="1" lang="ja-JP" altLang="en-US" sz="2400" b="1">
              <a:solidFill>
                <a:srgbClr val="0070C0"/>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BAA4B6A5-92FD-1F48-AFC5-9CA966E701D9}"/>
              </a:ext>
            </a:extLst>
          </p:cNvPr>
          <p:cNvSpPr txBox="1"/>
          <p:nvPr/>
        </p:nvSpPr>
        <p:spPr>
          <a:xfrm>
            <a:off x="474152" y="1625165"/>
            <a:ext cx="4631396" cy="400110"/>
          </a:xfrm>
          <a:prstGeom prst="rect">
            <a:avLst/>
          </a:prstGeom>
          <a:noFill/>
        </p:spPr>
        <p:txBody>
          <a:bodyPr wrap="none" rtlCol="0">
            <a:spAutoFit/>
          </a:bodyPr>
          <a:lstStyle/>
          <a:p>
            <a:pPr algn="ctr"/>
            <a:r>
              <a:rPr kumimoji="1" lang="ja-JP" altLang="en-US" sz="2000">
                <a:solidFill>
                  <a:schemeClr val="accent3">
                    <a:lumMod val="50000"/>
                  </a:schemeClr>
                </a:solidFill>
                <a:latin typeface="Meiryo" panose="020B0604030504040204" pitchFamily="34" charset="-128"/>
                <a:ea typeface="Meiryo" panose="020B0604030504040204" pitchFamily="34" charset="-128"/>
              </a:rPr>
              <a:t>通信・コミュニケーションの性能向上</a:t>
            </a:r>
            <a:endParaRPr kumimoji="1" lang="ja-JP" altLang="en-US" sz="2000" b="1">
              <a:solidFill>
                <a:schemeClr val="accent3">
                  <a:lumMod val="50000"/>
                </a:schemeClr>
              </a:solidFill>
              <a:latin typeface="Meiryo" panose="020B0604030504040204" pitchFamily="34" charset="-128"/>
              <a:ea typeface="Meiryo" panose="020B0604030504040204" pitchFamily="34" charset="-128"/>
            </a:endParaRPr>
          </a:p>
        </p:txBody>
      </p:sp>
      <p:sp>
        <p:nvSpPr>
          <p:cNvPr id="27" name="タイトル 26">
            <a:extLst>
              <a:ext uri="{FF2B5EF4-FFF2-40B4-BE49-F238E27FC236}">
                <a16:creationId xmlns:a16="http://schemas.microsoft.com/office/drawing/2014/main" id="{DBEC7C65-0256-B64E-B8C0-A41E83AA96F1}"/>
              </a:ext>
            </a:extLst>
          </p:cNvPr>
          <p:cNvSpPr>
            <a:spLocks noGrp="1"/>
          </p:cNvSpPr>
          <p:nvPr>
            <p:ph type="title"/>
          </p:nvPr>
        </p:nvSpPr>
        <p:spPr/>
        <p:txBody>
          <a:bodyPr/>
          <a:lstStyle/>
          <a:p>
            <a:r>
              <a:rPr lang="ja-JP" altLang="en-US"/>
              <a:t>移動体通信システムの歴史</a:t>
            </a:r>
            <a:endParaRPr kumimoji="1" lang="ja-JP" altLang="en-US"/>
          </a:p>
        </p:txBody>
      </p:sp>
      <p:sp>
        <p:nvSpPr>
          <p:cNvPr id="2" name="テキスト ボックス 1">
            <a:extLst>
              <a:ext uri="{FF2B5EF4-FFF2-40B4-BE49-F238E27FC236}">
                <a16:creationId xmlns:a16="http://schemas.microsoft.com/office/drawing/2014/main" id="{921C7298-32FC-0C4B-9683-3C5B4F37FD1F}"/>
              </a:ext>
            </a:extLst>
          </p:cNvPr>
          <p:cNvSpPr txBox="1"/>
          <p:nvPr/>
        </p:nvSpPr>
        <p:spPr>
          <a:xfrm>
            <a:off x="822882" y="4393359"/>
            <a:ext cx="723275"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panose="020B0604030504040204" pitchFamily="34" charset="-128"/>
                <a:ea typeface="Meiryo" panose="020B0604030504040204" pitchFamily="34" charset="-128"/>
              </a:rPr>
              <a:t>1979〜</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186EBA6B-1A4E-D640-A488-F6A9A4A8616E}"/>
              </a:ext>
            </a:extLst>
          </p:cNvPr>
          <p:cNvSpPr txBox="1"/>
          <p:nvPr/>
        </p:nvSpPr>
        <p:spPr>
          <a:xfrm>
            <a:off x="1954948" y="4393359"/>
            <a:ext cx="723275"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panose="020B0604030504040204" pitchFamily="34" charset="-128"/>
                <a:ea typeface="Meiryo" panose="020B0604030504040204" pitchFamily="34" charset="-128"/>
              </a:rPr>
              <a:t>1993〜</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6E8DA305-901D-024E-9A87-693258D17432}"/>
              </a:ext>
            </a:extLst>
          </p:cNvPr>
          <p:cNvSpPr txBox="1"/>
          <p:nvPr/>
        </p:nvSpPr>
        <p:spPr>
          <a:xfrm>
            <a:off x="3039739" y="4393359"/>
            <a:ext cx="723275" cy="276999"/>
          </a:xfrm>
          <a:prstGeom prst="rect">
            <a:avLst/>
          </a:prstGeom>
          <a:noFill/>
        </p:spPr>
        <p:txBody>
          <a:bodyPr wrap="none" rtlCol="0">
            <a:spAutoFit/>
          </a:bodyPr>
          <a:lstStyle/>
          <a:p>
            <a:pPr algn="ctr"/>
            <a:r>
              <a:rPr lang="en-US" altLang="ja-JP" sz="1200" dirty="0">
                <a:solidFill>
                  <a:schemeClr val="accent3">
                    <a:lumMod val="75000"/>
                  </a:schemeClr>
                </a:solidFill>
                <a:latin typeface="Meiryo" panose="020B0604030504040204" pitchFamily="34" charset="-128"/>
                <a:ea typeface="Meiryo" panose="020B0604030504040204" pitchFamily="34" charset="-128"/>
              </a:rPr>
              <a:t>2001</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D4633343-4CE0-4745-92F4-B1CF1D0DEDAD}"/>
              </a:ext>
            </a:extLst>
          </p:cNvPr>
          <p:cNvSpPr txBox="1"/>
          <p:nvPr/>
        </p:nvSpPr>
        <p:spPr>
          <a:xfrm>
            <a:off x="4122418" y="4393359"/>
            <a:ext cx="723275" cy="276999"/>
          </a:xfrm>
          <a:prstGeom prst="rect">
            <a:avLst/>
          </a:prstGeom>
          <a:noFill/>
        </p:spPr>
        <p:txBody>
          <a:bodyPr wrap="none" rtlCol="0">
            <a:spAutoFit/>
          </a:bodyPr>
          <a:lstStyle/>
          <a:p>
            <a:pPr algn="ctr"/>
            <a:r>
              <a:rPr lang="en-US" altLang="ja-JP" sz="1200" dirty="0">
                <a:solidFill>
                  <a:schemeClr val="accent3">
                    <a:lumMod val="75000"/>
                  </a:schemeClr>
                </a:solidFill>
                <a:latin typeface="Meiryo" panose="020B0604030504040204" pitchFamily="34" charset="-128"/>
                <a:ea typeface="Meiryo" panose="020B0604030504040204" pitchFamily="34" charset="-128"/>
              </a:rPr>
              <a:t>2012</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7B1AEB0D-5EEE-924E-84CF-7104A3D1532D}"/>
              </a:ext>
            </a:extLst>
          </p:cNvPr>
          <p:cNvSpPr txBox="1"/>
          <p:nvPr/>
        </p:nvSpPr>
        <p:spPr>
          <a:xfrm>
            <a:off x="6481432" y="4428665"/>
            <a:ext cx="1037465" cy="369332"/>
          </a:xfrm>
          <a:prstGeom prst="rect">
            <a:avLst/>
          </a:prstGeom>
          <a:noFill/>
        </p:spPr>
        <p:txBody>
          <a:bodyPr wrap="none" rtlCol="0">
            <a:spAutoFit/>
          </a:bodyPr>
          <a:lstStyle/>
          <a:p>
            <a:pPr algn="ctr"/>
            <a:r>
              <a:rPr lang="en-US" altLang="ja-JP" b="1" dirty="0">
                <a:solidFill>
                  <a:srgbClr val="0070C0"/>
                </a:solidFill>
                <a:latin typeface="Meiryo" panose="020B0604030504040204" pitchFamily="34" charset="-128"/>
                <a:ea typeface="Meiryo" panose="020B0604030504040204" pitchFamily="34" charset="-128"/>
              </a:rPr>
              <a:t>2020</a:t>
            </a:r>
            <a:r>
              <a:rPr kumimoji="1" lang="en-US" altLang="ja-JP" b="1" dirty="0">
                <a:solidFill>
                  <a:srgbClr val="0070C0"/>
                </a:solidFill>
                <a:latin typeface="Meiryo" panose="020B0604030504040204" pitchFamily="34" charset="-128"/>
                <a:ea typeface="Meiryo" panose="020B0604030504040204" pitchFamily="34" charset="-128"/>
              </a:rPr>
              <a:t>〜</a:t>
            </a:r>
            <a:endParaRPr kumimoji="1" lang="ja-JP" altLang="en-US" b="1">
              <a:solidFill>
                <a:srgbClr val="0070C0"/>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68BFE431-52EE-4342-8347-8D93828C013D}"/>
              </a:ext>
            </a:extLst>
          </p:cNvPr>
          <p:cNvSpPr txBox="1"/>
          <p:nvPr/>
        </p:nvSpPr>
        <p:spPr>
          <a:xfrm>
            <a:off x="878975" y="4661096"/>
            <a:ext cx="591830" cy="215444"/>
          </a:xfrm>
          <a:prstGeom prst="rect">
            <a:avLst/>
          </a:prstGeom>
          <a:noFill/>
        </p:spPr>
        <p:txBody>
          <a:bodyPr wrap="none" rtlCol="0">
            <a:spAutoFit/>
          </a:bodyPr>
          <a:lstStyle/>
          <a:p>
            <a:pPr algn="ctr"/>
            <a:r>
              <a:rPr kumimoji="1" lang="en-US" altLang="ja-JP" sz="800" dirty="0">
                <a:solidFill>
                  <a:schemeClr val="accent3">
                    <a:lumMod val="50000"/>
                  </a:schemeClr>
                </a:solidFill>
                <a:latin typeface="Meiryo" panose="020B0604030504040204" pitchFamily="34" charset="-128"/>
                <a:ea typeface="Meiryo" panose="020B0604030504040204" pitchFamily="34" charset="-128"/>
              </a:rPr>
              <a:t>9.6Kbps</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04C25B46-8E39-DE4B-8059-BC7F8A8E448C}"/>
              </a:ext>
            </a:extLst>
          </p:cNvPr>
          <p:cNvSpPr txBox="1"/>
          <p:nvPr/>
        </p:nvSpPr>
        <p:spPr>
          <a:xfrm>
            <a:off x="1838949" y="4661096"/>
            <a:ext cx="950901" cy="215444"/>
          </a:xfrm>
          <a:prstGeom prst="rect">
            <a:avLst/>
          </a:prstGeom>
          <a:noFill/>
        </p:spPr>
        <p:txBody>
          <a:bodyPr wrap="none" rtlCol="0">
            <a:spAutoFit/>
          </a:bodyPr>
          <a:lstStyle/>
          <a:p>
            <a:pPr algn="ctr"/>
            <a:r>
              <a:rPr kumimoji="1" lang="en-US" altLang="ja-JP" sz="800" dirty="0">
                <a:solidFill>
                  <a:schemeClr val="accent3">
                    <a:lumMod val="50000"/>
                  </a:schemeClr>
                </a:solidFill>
                <a:latin typeface="Meiryo" panose="020B0604030504040204" pitchFamily="34" charset="-128"/>
                <a:ea typeface="Meiryo" panose="020B0604030504040204" pitchFamily="34" charset="-128"/>
              </a:rPr>
              <a:t>28.8〜384Kbps</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0953B888-8A97-3848-B9AD-1CE030A75811}"/>
              </a:ext>
            </a:extLst>
          </p:cNvPr>
          <p:cNvSpPr txBox="1"/>
          <p:nvPr/>
        </p:nvSpPr>
        <p:spPr>
          <a:xfrm>
            <a:off x="2905849" y="4661096"/>
            <a:ext cx="939681" cy="215444"/>
          </a:xfrm>
          <a:prstGeom prst="rect">
            <a:avLst/>
          </a:prstGeom>
          <a:noFill/>
        </p:spPr>
        <p:txBody>
          <a:bodyPr wrap="none" rtlCol="0">
            <a:spAutoFit/>
          </a:bodyPr>
          <a:lstStyle/>
          <a:p>
            <a:pPr algn="ctr"/>
            <a:r>
              <a:rPr lang="en-US" altLang="ja-JP" sz="800" dirty="0">
                <a:solidFill>
                  <a:schemeClr val="accent3">
                    <a:lumMod val="50000"/>
                  </a:schemeClr>
                </a:solidFill>
                <a:latin typeface="Meiryo" panose="020B0604030504040204" pitchFamily="34" charset="-128"/>
                <a:ea typeface="Meiryo" panose="020B0604030504040204" pitchFamily="34" charset="-128"/>
              </a:rPr>
              <a:t>2.4</a:t>
            </a:r>
            <a:r>
              <a:rPr kumimoji="1" lang="en-US" altLang="ja-JP" sz="800" dirty="0">
                <a:solidFill>
                  <a:schemeClr val="accent3">
                    <a:lumMod val="50000"/>
                  </a:schemeClr>
                </a:solidFill>
                <a:latin typeface="Meiryo" panose="020B0604030504040204" pitchFamily="34" charset="-128"/>
                <a:ea typeface="Meiryo" panose="020B0604030504040204" pitchFamily="34" charset="-128"/>
              </a:rPr>
              <a:t>〜14.4Mbps</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3D239FF9-ECF8-2148-8FBB-7445EB6BC19B}"/>
              </a:ext>
            </a:extLst>
          </p:cNvPr>
          <p:cNvSpPr txBox="1"/>
          <p:nvPr/>
        </p:nvSpPr>
        <p:spPr>
          <a:xfrm>
            <a:off x="4118758" y="4661096"/>
            <a:ext cx="766557" cy="215444"/>
          </a:xfrm>
          <a:prstGeom prst="rect">
            <a:avLst/>
          </a:prstGeom>
          <a:noFill/>
        </p:spPr>
        <p:txBody>
          <a:bodyPr wrap="none" rtlCol="0">
            <a:spAutoFit/>
          </a:bodyPr>
          <a:lstStyle/>
          <a:p>
            <a:pPr algn="ctr"/>
            <a:r>
              <a:rPr lang="en-US" altLang="ja-JP" sz="800" dirty="0">
                <a:solidFill>
                  <a:schemeClr val="accent3">
                    <a:lumMod val="50000"/>
                  </a:schemeClr>
                </a:solidFill>
                <a:latin typeface="Meiryo" panose="020B0604030504040204" pitchFamily="34" charset="-128"/>
                <a:ea typeface="Meiryo" panose="020B0604030504040204" pitchFamily="34" charset="-128"/>
              </a:rPr>
              <a:t>0.1</a:t>
            </a:r>
            <a:r>
              <a:rPr kumimoji="1" lang="en-US" altLang="ja-JP" sz="800" dirty="0">
                <a:solidFill>
                  <a:schemeClr val="accent3">
                    <a:lumMod val="50000"/>
                  </a:schemeClr>
                </a:solidFill>
                <a:latin typeface="Meiryo" panose="020B0604030504040204" pitchFamily="34" charset="-128"/>
                <a:ea typeface="Meiryo" panose="020B0604030504040204" pitchFamily="34" charset="-128"/>
              </a:rPr>
              <a:t>〜1Gbps</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8D2AA94C-71A0-8848-8CB6-FA64A8807B19}"/>
              </a:ext>
            </a:extLst>
          </p:cNvPr>
          <p:cNvSpPr txBox="1"/>
          <p:nvPr/>
        </p:nvSpPr>
        <p:spPr>
          <a:xfrm>
            <a:off x="6511547" y="4670358"/>
            <a:ext cx="906017" cy="276999"/>
          </a:xfrm>
          <a:prstGeom prst="rect">
            <a:avLst/>
          </a:prstGeom>
          <a:noFill/>
        </p:spPr>
        <p:txBody>
          <a:bodyPr wrap="none" rtlCol="0">
            <a:spAutoFit/>
          </a:bodyPr>
          <a:lstStyle/>
          <a:p>
            <a:pPr algn="ctr"/>
            <a:r>
              <a:rPr lang="en-US" altLang="ja-JP" sz="1200" dirty="0">
                <a:solidFill>
                  <a:srgbClr val="0070C0"/>
                </a:solidFill>
                <a:latin typeface="Meiryo" panose="020B0604030504040204" pitchFamily="34" charset="-128"/>
                <a:ea typeface="Meiryo" panose="020B0604030504040204" pitchFamily="34" charset="-128"/>
              </a:rPr>
              <a:t>10</a:t>
            </a:r>
            <a:r>
              <a:rPr kumimoji="1" lang="en-US" altLang="ja-JP" sz="1200" dirty="0">
                <a:solidFill>
                  <a:srgbClr val="0070C0"/>
                </a:solidFill>
                <a:latin typeface="Meiryo" panose="020B0604030504040204" pitchFamily="34" charset="-128"/>
                <a:ea typeface="Meiryo" panose="020B0604030504040204" pitchFamily="34" charset="-128"/>
              </a:rPr>
              <a:t>Gbps〜</a:t>
            </a:r>
            <a:endParaRPr kumimoji="1" lang="ja-JP" altLang="en-US" sz="1200">
              <a:solidFill>
                <a:srgbClr val="0070C0"/>
              </a:solidFill>
              <a:latin typeface="Meiryo" panose="020B0604030504040204" pitchFamily="34" charset="-128"/>
              <a:ea typeface="Meiryo" panose="020B0604030504040204" pitchFamily="34" charset="-128"/>
            </a:endParaRPr>
          </a:p>
        </p:txBody>
      </p:sp>
      <p:cxnSp>
        <p:nvCxnSpPr>
          <p:cNvPr id="39" name="直線矢印コネクタ 38">
            <a:extLst>
              <a:ext uri="{FF2B5EF4-FFF2-40B4-BE49-F238E27FC236}">
                <a16:creationId xmlns:a16="http://schemas.microsoft.com/office/drawing/2014/main" id="{A2C781C4-5B75-5746-BADC-6CD1BD2A40A4}"/>
              </a:ext>
            </a:extLst>
          </p:cNvPr>
          <p:cNvCxnSpPr>
            <a:cxnSpLocks/>
          </p:cNvCxnSpPr>
          <p:nvPr/>
        </p:nvCxnSpPr>
        <p:spPr>
          <a:xfrm>
            <a:off x="619514" y="1985966"/>
            <a:ext cx="4713944" cy="0"/>
          </a:xfrm>
          <a:prstGeom prst="straightConnector1">
            <a:avLst/>
          </a:prstGeom>
          <a:ln w="38100">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7" name="図 36" descr="パソコンの画面&#10;&#10;中程度の精度で自動的に生成された説明">
            <a:extLst>
              <a:ext uri="{FF2B5EF4-FFF2-40B4-BE49-F238E27FC236}">
                <a16:creationId xmlns:a16="http://schemas.microsoft.com/office/drawing/2014/main" id="{CDD5E91F-E5FE-094D-9F63-BAC286A78FF0}"/>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546157" y="2214614"/>
            <a:ext cx="318674" cy="1015513"/>
          </a:xfrm>
          <a:prstGeom prst="rect">
            <a:avLst/>
          </a:prstGeom>
          <a:effectLst>
            <a:outerShdw blurRad="50800" dist="38100" dir="2700000" algn="tl" rotWithShape="0">
              <a:prstClr val="black">
                <a:alpha val="40000"/>
              </a:prstClr>
            </a:outerShdw>
          </a:effectLst>
        </p:spPr>
      </p:pic>
      <p:pic>
        <p:nvPicPr>
          <p:cNvPr id="40" name="図 39" descr="図形, 正方形&#10;&#10;自動的に生成された説明">
            <a:extLst>
              <a:ext uri="{FF2B5EF4-FFF2-40B4-BE49-F238E27FC236}">
                <a16:creationId xmlns:a16="http://schemas.microsoft.com/office/drawing/2014/main" id="{66C219E3-F182-D44A-98AD-E877BEB0361A}"/>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536127" y="2225837"/>
            <a:ext cx="594498" cy="1015513"/>
          </a:xfrm>
          <a:prstGeom prst="rect">
            <a:avLst/>
          </a:prstGeom>
          <a:effectLst>
            <a:outerShdw blurRad="50800" dist="38100" dir="2700000" algn="tl" rotWithShape="0">
              <a:prstClr val="black">
                <a:alpha val="40000"/>
              </a:prstClr>
            </a:outerShdw>
          </a:effectLst>
        </p:spPr>
      </p:pic>
      <p:pic>
        <p:nvPicPr>
          <p:cNvPr id="42" name="図 41" descr="図形, 正方形&#10;&#10;自動的に生成された説明">
            <a:extLst>
              <a:ext uri="{FF2B5EF4-FFF2-40B4-BE49-F238E27FC236}">
                <a16:creationId xmlns:a16="http://schemas.microsoft.com/office/drawing/2014/main" id="{61458BFE-951C-1342-8878-7FBF926E1A13}"/>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656195" y="2214614"/>
            <a:ext cx="598908" cy="10155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8869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三角形 3">
            <a:extLst>
              <a:ext uri="{FF2B5EF4-FFF2-40B4-BE49-F238E27FC236}">
                <a16:creationId xmlns:a16="http://schemas.microsoft.com/office/drawing/2014/main" id="{C00E2458-797D-0B42-B016-5D7F22F8C466}"/>
              </a:ext>
            </a:extLst>
          </p:cNvPr>
          <p:cNvSpPr/>
          <p:nvPr/>
        </p:nvSpPr>
        <p:spPr>
          <a:xfrm>
            <a:off x="1741384" y="1279359"/>
            <a:ext cx="5660998" cy="4837181"/>
          </a:xfrm>
          <a:prstGeom prst="triangle">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三角形 37">
            <a:extLst>
              <a:ext uri="{FF2B5EF4-FFF2-40B4-BE49-F238E27FC236}">
                <a16:creationId xmlns:a16="http://schemas.microsoft.com/office/drawing/2014/main" id="{D8F32819-5CBA-C742-A971-564E38E1E270}"/>
              </a:ext>
            </a:extLst>
          </p:cNvPr>
          <p:cNvSpPr/>
          <p:nvPr/>
        </p:nvSpPr>
        <p:spPr>
          <a:xfrm>
            <a:off x="3635483" y="3481955"/>
            <a:ext cx="1849362" cy="1579804"/>
          </a:xfrm>
          <a:prstGeom prst="triangle">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 name="直線矢印コネクタ 12">
            <a:extLst>
              <a:ext uri="{FF2B5EF4-FFF2-40B4-BE49-F238E27FC236}">
                <a16:creationId xmlns:a16="http://schemas.microsoft.com/office/drawing/2014/main" id="{03E799A9-0206-EB44-9E40-063E2BA48542}"/>
              </a:ext>
            </a:extLst>
          </p:cNvPr>
          <p:cNvCxnSpPr>
            <a:cxnSpLocks/>
          </p:cNvCxnSpPr>
          <p:nvPr/>
        </p:nvCxnSpPr>
        <p:spPr>
          <a:xfrm flipH="1" flipV="1">
            <a:off x="4571883" y="863865"/>
            <a:ext cx="117" cy="3632053"/>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 name="タイトル 1">
            <a:extLst>
              <a:ext uri="{FF2B5EF4-FFF2-40B4-BE49-F238E27FC236}">
                <a16:creationId xmlns:a16="http://schemas.microsoft.com/office/drawing/2014/main" id="{55F58833-0716-724E-9944-393AC1B0827C}"/>
              </a:ext>
            </a:extLst>
          </p:cNvPr>
          <p:cNvSpPr>
            <a:spLocks noGrp="1"/>
          </p:cNvSpPr>
          <p:nvPr>
            <p:ph type="title"/>
          </p:nvPr>
        </p:nvSpPr>
        <p:spPr/>
        <p:txBody>
          <a:bodyPr/>
          <a:lstStyle/>
          <a:p>
            <a:r>
              <a:rPr lang="en-US" altLang="ja-JP" dirty="0"/>
              <a:t>5</a:t>
            </a:r>
            <a:r>
              <a:rPr kumimoji="1" lang="en-US" altLang="ja-JP" dirty="0"/>
              <a:t>G</a:t>
            </a:r>
            <a:r>
              <a:rPr kumimoji="1" lang="ja-JP" altLang="en-US"/>
              <a:t>の</a:t>
            </a:r>
            <a:r>
              <a:rPr kumimoji="1" lang="en-US" altLang="ja-JP" dirty="0"/>
              <a:t>3</a:t>
            </a:r>
            <a:r>
              <a:rPr kumimoji="1" lang="ja-JP" altLang="en-US"/>
              <a:t>つの特徴</a:t>
            </a:r>
            <a:endParaRPr kumimoji="1" lang="ja-JP" altLang="en-US" dirty="0"/>
          </a:p>
        </p:txBody>
      </p:sp>
      <p:sp>
        <p:nvSpPr>
          <p:cNvPr id="8" name="テキスト ボックス 7">
            <a:extLst>
              <a:ext uri="{FF2B5EF4-FFF2-40B4-BE49-F238E27FC236}">
                <a16:creationId xmlns:a16="http://schemas.microsoft.com/office/drawing/2014/main" id="{2D471D8E-BC6E-AA4D-A325-CEC64C7ACB0D}"/>
              </a:ext>
            </a:extLst>
          </p:cNvPr>
          <p:cNvSpPr txBox="1"/>
          <p:nvPr/>
        </p:nvSpPr>
        <p:spPr>
          <a:xfrm>
            <a:off x="306580" y="6116540"/>
            <a:ext cx="723275" cy="307777"/>
          </a:xfrm>
          <a:prstGeom prst="rect">
            <a:avLst/>
          </a:prstGeom>
          <a:noFill/>
        </p:spPr>
        <p:txBody>
          <a:bodyPr wrap="none" rtlCol="0">
            <a:spAutoFit/>
          </a:bodyPr>
          <a:lstStyle/>
          <a:p>
            <a:r>
              <a:rPr kumimoji="1" lang="ja-JP" altLang="en-US" sz="1400">
                <a:solidFill>
                  <a:schemeClr val="accent6">
                    <a:lumMod val="75000"/>
                  </a:schemeClr>
                </a:solidFill>
                <a:latin typeface="Meiryo" panose="020B0604030504040204" pitchFamily="34" charset="-128"/>
                <a:ea typeface="Meiryo" panose="020B0604030504040204" pitchFamily="34" charset="-128"/>
              </a:rPr>
              <a:t>先送り</a:t>
            </a:r>
          </a:p>
        </p:txBody>
      </p:sp>
      <p:sp>
        <p:nvSpPr>
          <p:cNvPr id="9" name="角丸四角形 8">
            <a:extLst>
              <a:ext uri="{FF2B5EF4-FFF2-40B4-BE49-F238E27FC236}">
                <a16:creationId xmlns:a16="http://schemas.microsoft.com/office/drawing/2014/main" id="{1074DA95-D073-4845-8459-80800499A5A9}"/>
              </a:ext>
            </a:extLst>
          </p:cNvPr>
          <p:cNvSpPr/>
          <p:nvPr/>
        </p:nvSpPr>
        <p:spPr>
          <a:xfrm>
            <a:off x="3061357" y="1035600"/>
            <a:ext cx="1305465" cy="345057"/>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高速・大容量</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角丸四角形 9">
            <a:extLst>
              <a:ext uri="{FF2B5EF4-FFF2-40B4-BE49-F238E27FC236}">
                <a16:creationId xmlns:a16="http://schemas.microsoft.com/office/drawing/2014/main" id="{7FF17085-F6FF-1C4E-B9E3-7BA249E2F43D}"/>
              </a:ext>
            </a:extLst>
          </p:cNvPr>
          <p:cNvSpPr/>
          <p:nvPr/>
        </p:nvSpPr>
        <p:spPr>
          <a:xfrm>
            <a:off x="431612" y="5670766"/>
            <a:ext cx="1305465" cy="345057"/>
          </a:xfrm>
          <a:prstGeom prst="roundRect">
            <a:avLst>
              <a:gd name="adj" fmla="val 50000"/>
            </a:avLst>
          </a:prstGeom>
          <a:solidFill>
            <a:schemeClr val="accent6">
              <a:lumMod val="75000"/>
            </a:schemeClr>
          </a:solidFill>
          <a:ln>
            <a:no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大量端末接続</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角丸四角形 10">
            <a:extLst>
              <a:ext uri="{FF2B5EF4-FFF2-40B4-BE49-F238E27FC236}">
                <a16:creationId xmlns:a16="http://schemas.microsoft.com/office/drawing/2014/main" id="{AF95AB87-1775-2348-A36E-08BC2DCEA6A3}"/>
              </a:ext>
            </a:extLst>
          </p:cNvPr>
          <p:cNvSpPr/>
          <p:nvPr/>
        </p:nvSpPr>
        <p:spPr>
          <a:xfrm>
            <a:off x="7406689" y="5664688"/>
            <a:ext cx="1446927" cy="345057"/>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panose="020B0604030504040204" pitchFamily="34" charset="-128"/>
                <a:ea typeface="Meiryo" panose="020B0604030504040204" pitchFamily="34" charset="-128"/>
                <a:cs typeface="ＭＳ Ｐゴシック"/>
              </a:rPr>
              <a:t>超低</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遅延</a:t>
            </a:r>
            <a:r>
              <a:rPr lang="ja-JP" altLang="en-US" sz="1000">
                <a:solidFill>
                  <a:srgbClr val="FFFFFF"/>
                </a:solidFill>
                <a:latin typeface="Meiryo" panose="020B0604030504040204" pitchFamily="34" charset="-128"/>
                <a:ea typeface="Meiryo" panose="020B0604030504040204" pitchFamily="34" charset="-128"/>
                <a:cs typeface="ＭＳ Ｐゴシック"/>
              </a:rPr>
              <a:t>・</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高信頼性</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 name="直線矢印コネクタ 13">
            <a:extLst>
              <a:ext uri="{FF2B5EF4-FFF2-40B4-BE49-F238E27FC236}">
                <a16:creationId xmlns:a16="http://schemas.microsoft.com/office/drawing/2014/main" id="{D8BA2BD0-E092-7F4D-974B-2B542E010152}"/>
              </a:ext>
            </a:extLst>
          </p:cNvPr>
          <p:cNvCxnSpPr>
            <a:cxnSpLocks/>
          </p:cNvCxnSpPr>
          <p:nvPr/>
        </p:nvCxnSpPr>
        <p:spPr>
          <a:xfrm flipH="1">
            <a:off x="1399535" y="4477089"/>
            <a:ext cx="3189297" cy="1853409"/>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7" name="左矢印 16">
            <a:extLst>
              <a:ext uri="{FF2B5EF4-FFF2-40B4-BE49-F238E27FC236}">
                <a16:creationId xmlns:a16="http://schemas.microsoft.com/office/drawing/2014/main" id="{FEB0EF94-8CB7-7A41-913E-BDA8B8907F4D}"/>
              </a:ext>
            </a:extLst>
          </p:cNvPr>
          <p:cNvSpPr/>
          <p:nvPr/>
        </p:nvSpPr>
        <p:spPr>
          <a:xfrm>
            <a:off x="1377244" y="6117743"/>
            <a:ext cx="2212289"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100</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万台</a:t>
            </a: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/k</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18" name="左矢印 17">
            <a:extLst>
              <a:ext uri="{FF2B5EF4-FFF2-40B4-BE49-F238E27FC236}">
                <a16:creationId xmlns:a16="http://schemas.microsoft.com/office/drawing/2014/main" id="{830C5E0A-F1EB-2E41-A806-8AFDC5107A96}"/>
              </a:ext>
            </a:extLst>
          </p:cNvPr>
          <p:cNvSpPr/>
          <p:nvPr/>
        </p:nvSpPr>
        <p:spPr>
          <a:xfrm>
            <a:off x="6093374" y="6115010"/>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1</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ミリ秒</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19" name="左矢印 18">
            <a:extLst>
              <a:ext uri="{FF2B5EF4-FFF2-40B4-BE49-F238E27FC236}">
                <a16:creationId xmlns:a16="http://schemas.microsoft.com/office/drawing/2014/main" id="{558CCFFC-D1B5-3E48-8030-309C268603DB}"/>
              </a:ext>
            </a:extLst>
          </p:cNvPr>
          <p:cNvSpPr/>
          <p:nvPr/>
        </p:nvSpPr>
        <p:spPr>
          <a:xfrm>
            <a:off x="4386694" y="1013122"/>
            <a:ext cx="2219118"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20G</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ビット</a:t>
            </a: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秒</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20" name="左矢印 19">
            <a:extLst>
              <a:ext uri="{FF2B5EF4-FFF2-40B4-BE49-F238E27FC236}">
                <a16:creationId xmlns:a16="http://schemas.microsoft.com/office/drawing/2014/main" id="{49C51089-22BE-4D42-BB23-B006E2AB7D40}"/>
              </a:ext>
            </a:extLst>
          </p:cNvPr>
          <p:cNvSpPr/>
          <p:nvPr/>
        </p:nvSpPr>
        <p:spPr>
          <a:xfrm>
            <a:off x="3130938" y="3274627"/>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1</a:t>
            </a: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G</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ビット</a:t>
            </a: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秒</a:t>
            </a:r>
            <a:endParaRPr kumimoji="1"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1" name="左矢印 20">
            <a:extLst>
              <a:ext uri="{FF2B5EF4-FFF2-40B4-BE49-F238E27FC236}">
                <a16:creationId xmlns:a16="http://schemas.microsoft.com/office/drawing/2014/main" id="{C42B7990-8B2E-5945-AB75-69225DEAFC22}"/>
              </a:ext>
            </a:extLst>
          </p:cNvPr>
          <p:cNvSpPr/>
          <p:nvPr/>
        </p:nvSpPr>
        <p:spPr>
          <a:xfrm>
            <a:off x="2296947" y="4737548"/>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10</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万台</a:t>
            </a: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/k</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a:t>
            </a:r>
            <a:endParaRPr kumimoji="1"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2" name="左矢印 21">
            <a:extLst>
              <a:ext uri="{FF2B5EF4-FFF2-40B4-BE49-F238E27FC236}">
                <a16:creationId xmlns:a16="http://schemas.microsoft.com/office/drawing/2014/main" id="{CB7357B8-3882-F144-B84C-F4A1B612AD4B}"/>
              </a:ext>
            </a:extLst>
          </p:cNvPr>
          <p:cNvSpPr/>
          <p:nvPr/>
        </p:nvSpPr>
        <p:spPr>
          <a:xfrm>
            <a:off x="5127418" y="4741833"/>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10</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ミリ秒</a:t>
            </a:r>
            <a:endParaRPr kumimoji="1"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8" name="円/楕円 27">
            <a:extLst>
              <a:ext uri="{FF2B5EF4-FFF2-40B4-BE49-F238E27FC236}">
                <a16:creationId xmlns:a16="http://schemas.microsoft.com/office/drawing/2014/main" id="{A7DA27CB-44FF-B246-9E28-E3A5F76157DE}"/>
              </a:ext>
            </a:extLst>
          </p:cNvPr>
          <p:cNvSpPr/>
          <p:nvPr/>
        </p:nvSpPr>
        <p:spPr>
          <a:xfrm>
            <a:off x="4469759" y="1105884"/>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a:extLst>
              <a:ext uri="{FF2B5EF4-FFF2-40B4-BE49-F238E27FC236}">
                <a16:creationId xmlns:a16="http://schemas.microsoft.com/office/drawing/2014/main" id="{75482BC4-1751-E247-87C2-2A005444A49B}"/>
              </a:ext>
            </a:extLst>
          </p:cNvPr>
          <p:cNvSpPr/>
          <p:nvPr/>
        </p:nvSpPr>
        <p:spPr>
          <a:xfrm>
            <a:off x="1600912" y="6067484"/>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上矢印 30">
            <a:extLst>
              <a:ext uri="{FF2B5EF4-FFF2-40B4-BE49-F238E27FC236}">
                <a16:creationId xmlns:a16="http://schemas.microsoft.com/office/drawing/2014/main" id="{74843B85-1B38-B641-8058-F054BAB6F59F}"/>
              </a:ext>
            </a:extLst>
          </p:cNvPr>
          <p:cNvSpPr/>
          <p:nvPr/>
        </p:nvSpPr>
        <p:spPr>
          <a:xfrm>
            <a:off x="4218728" y="1638276"/>
            <a:ext cx="682871" cy="156760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上矢印 31">
            <a:extLst>
              <a:ext uri="{FF2B5EF4-FFF2-40B4-BE49-F238E27FC236}">
                <a16:creationId xmlns:a16="http://schemas.microsoft.com/office/drawing/2014/main" id="{18F8E9F0-048A-E442-9EB9-FF52F4EA400E}"/>
              </a:ext>
            </a:extLst>
          </p:cNvPr>
          <p:cNvSpPr/>
          <p:nvPr/>
        </p:nvSpPr>
        <p:spPr>
          <a:xfrm rot="14462936">
            <a:off x="2212276" y="5282228"/>
            <a:ext cx="561978" cy="834032"/>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25E3FD10-409D-344B-AC5D-870419571A70}"/>
              </a:ext>
            </a:extLst>
          </p:cNvPr>
          <p:cNvSpPr txBox="1"/>
          <p:nvPr/>
        </p:nvSpPr>
        <p:spPr>
          <a:xfrm>
            <a:off x="4356691" y="2161303"/>
            <a:ext cx="428323" cy="523220"/>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20</a:t>
            </a:r>
          </a:p>
          <a:p>
            <a:pPr algn="ctr"/>
            <a:r>
              <a:rPr lang="ja-JP" altLang="en-US" sz="1400" b="1">
                <a:solidFill>
                  <a:schemeClr val="bg1"/>
                </a:solidFill>
                <a:latin typeface="Meiryo" panose="020B0604030504040204" pitchFamily="34" charset="-128"/>
                <a:ea typeface="Meiryo" panose="020B0604030504040204" pitchFamily="34" charset="-128"/>
              </a:rPr>
              <a:t>倍</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ACED8470-E4A1-D04F-8470-9CA5D3CE7D24}"/>
              </a:ext>
            </a:extLst>
          </p:cNvPr>
          <p:cNvSpPr txBox="1"/>
          <p:nvPr/>
        </p:nvSpPr>
        <p:spPr>
          <a:xfrm>
            <a:off x="4105822" y="5294088"/>
            <a:ext cx="930063" cy="707886"/>
          </a:xfrm>
          <a:prstGeom prst="rect">
            <a:avLst/>
          </a:prstGeom>
          <a:noFill/>
        </p:spPr>
        <p:txBody>
          <a:bodyPr wrap="none" rtlCol="0">
            <a:spAutoFit/>
          </a:bodyPr>
          <a:lstStyle/>
          <a:p>
            <a:r>
              <a:rPr kumimoji="1" lang="en-US" altLang="ja-JP" sz="4000" b="1" dirty="0">
                <a:solidFill>
                  <a:schemeClr val="accent6">
                    <a:lumMod val="75000"/>
                  </a:schemeClr>
                </a:solidFill>
                <a:latin typeface="Meiryo" panose="020B0604030504040204" pitchFamily="34" charset="-128"/>
                <a:ea typeface="Meiryo" panose="020B0604030504040204" pitchFamily="34" charset="-128"/>
              </a:rPr>
              <a:t>5G</a:t>
            </a:r>
            <a:endParaRPr kumimoji="1" lang="ja-JP" altLang="en-US" sz="4000" b="1">
              <a:solidFill>
                <a:schemeClr val="accent6">
                  <a:lumMod val="75000"/>
                </a:schemeClr>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E5AEFC56-963B-3741-8D67-2CCFEC8BF5FE}"/>
              </a:ext>
            </a:extLst>
          </p:cNvPr>
          <p:cNvSpPr txBox="1"/>
          <p:nvPr/>
        </p:nvSpPr>
        <p:spPr>
          <a:xfrm>
            <a:off x="4294321" y="4678424"/>
            <a:ext cx="556563" cy="400110"/>
          </a:xfrm>
          <a:prstGeom prst="rect">
            <a:avLst/>
          </a:prstGeom>
          <a:noFill/>
        </p:spPr>
        <p:txBody>
          <a:bodyPr wrap="none" rtlCol="0">
            <a:spAutoFit/>
          </a:bodyPr>
          <a:lstStyle/>
          <a:p>
            <a:r>
              <a:rPr kumimoji="1" lang="en-US" altLang="ja-JP" sz="2000" b="1" dirty="0">
                <a:solidFill>
                  <a:schemeClr val="accent3">
                    <a:lumMod val="50000"/>
                  </a:schemeClr>
                </a:solidFill>
                <a:latin typeface="Meiryo" panose="020B0604030504040204" pitchFamily="34" charset="-128"/>
                <a:ea typeface="Meiryo" panose="020B0604030504040204" pitchFamily="34" charset="-128"/>
              </a:rPr>
              <a:t>4G</a:t>
            </a:r>
            <a:endParaRPr kumimoji="1" lang="ja-JP" altLang="en-US" sz="2000" b="1">
              <a:solidFill>
                <a:schemeClr val="accent3">
                  <a:lumMod val="50000"/>
                </a:schemeClr>
              </a:solidFill>
              <a:latin typeface="Meiryo" panose="020B0604030504040204" pitchFamily="34" charset="-128"/>
              <a:ea typeface="Meiryo" panose="020B0604030504040204" pitchFamily="34" charset="-128"/>
            </a:endParaRPr>
          </a:p>
        </p:txBody>
      </p:sp>
      <p:cxnSp>
        <p:nvCxnSpPr>
          <p:cNvPr id="39" name="直線矢印コネクタ 38">
            <a:extLst>
              <a:ext uri="{FF2B5EF4-FFF2-40B4-BE49-F238E27FC236}">
                <a16:creationId xmlns:a16="http://schemas.microsoft.com/office/drawing/2014/main" id="{7304E1E9-93DF-0B42-8C7F-2BE5D36B46D0}"/>
              </a:ext>
            </a:extLst>
          </p:cNvPr>
          <p:cNvCxnSpPr>
            <a:cxnSpLocks/>
          </p:cNvCxnSpPr>
          <p:nvPr/>
        </p:nvCxnSpPr>
        <p:spPr>
          <a:xfrm>
            <a:off x="4570855" y="4483229"/>
            <a:ext cx="3173376" cy="1831306"/>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円/楕円 29">
            <a:extLst>
              <a:ext uri="{FF2B5EF4-FFF2-40B4-BE49-F238E27FC236}">
                <a16:creationId xmlns:a16="http://schemas.microsoft.com/office/drawing/2014/main" id="{1AB62300-9F44-8441-9E0F-74031E2CC75F}"/>
              </a:ext>
            </a:extLst>
          </p:cNvPr>
          <p:cNvSpPr/>
          <p:nvPr/>
        </p:nvSpPr>
        <p:spPr>
          <a:xfrm>
            <a:off x="7377965" y="6074856"/>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a:extLst>
              <a:ext uri="{FF2B5EF4-FFF2-40B4-BE49-F238E27FC236}">
                <a16:creationId xmlns:a16="http://schemas.microsoft.com/office/drawing/2014/main" id="{6D337A67-8589-4646-A8C9-CFEABAB6AF15}"/>
              </a:ext>
            </a:extLst>
          </p:cNvPr>
          <p:cNvSpPr/>
          <p:nvPr/>
        </p:nvSpPr>
        <p:spPr>
          <a:xfrm rot="7155530">
            <a:off x="6411012" y="5324830"/>
            <a:ext cx="569134" cy="755626"/>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4CB0B96B-F06A-524C-81CC-9FA69DD39517}"/>
              </a:ext>
            </a:extLst>
          </p:cNvPr>
          <p:cNvSpPr txBox="1"/>
          <p:nvPr/>
        </p:nvSpPr>
        <p:spPr>
          <a:xfrm rot="1891727">
            <a:off x="6318272" y="5554508"/>
            <a:ext cx="657552" cy="307777"/>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1/10</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73F88514-7BA3-D94E-AA95-EFBB933A8E72}"/>
              </a:ext>
            </a:extLst>
          </p:cNvPr>
          <p:cNvSpPr txBox="1"/>
          <p:nvPr/>
        </p:nvSpPr>
        <p:spPr>
          <a:xfrm rot="19663658">
            <a:off x="2237326" y="5554509"/>
            <a:ext cx="607860" cy="307777"/>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10</a:t>
            </a:r>
            <a:r>
              <a:rPr lang="ja-JP" altLang="en-US" sz="1400" b="1">
                <a:solidFill>
                  <a:schemeClr val="bg1"/>
                </a:solidFill>
                <a:latin typeface="Meiryo" panose="020B0604030504040204" pitchFamily="34" charset="-128"/>
                <a:ea typeface="Meiryo" panose="020B0604030504040204" pitchFamily="34" charset="-128"/>
              </a:rPr>
              <a:t>倍</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8C672749-2A1F-2D4E-8884-C2AACD184745}"/>
              </a:ext>
            </a:extLst>
          </p:cNvPr>
          <p:cNvSpPr/>
          <p:nvPr/>
        </p:nvSpPr>
        <p:spPr>
          <a:xfrm>
            <a:off x="7319908" y="5079919"/>
            <a:ext cx="1741618" cy="553998"/>
          </a:xfrm>
          <a:prstGeom prst="rect">
            <a:avLst/>
          </a:prstGeom>
        </p:spPr>
        <p:txBody>
          <a:bodyPr wrap="square">
            <a:spAutoFit/>
          </a:bodyPr>
          <a:lstStyle/>
          <a:p>
            <a:r>
              <a:rPr lang="ja-JP" altLang="en-US" sz="1400" b="1">
                <a:latin typeface="Meiryo" panose="020B0604030504040204" pitchFamily="34" charset="-128"/>
                <a:ea typeface="Meiryo" panose="020B0604030504040204" pitchFamily="34" charset="-128"/>
              </a:rPr>
              <a:t>URLLC</a:t>
            </a:r>
            <a:r>
              <a:rPr lang="ja-JP" altLang="en-US" sz="1400">
                <a:latin typeface="Meiryo" panose="020B0604030504040204" pitchFamily="34" charset="-128"/>
                <a:ea typeface="Meiryo" panose="020B0604030504040204" pitchFamily="34" charset="-128"/>
              </a:rPr>
              <a:t>：</a:t>
            </a:r>
            <a:endParaRPr lang="en-US" altLang="ja-JP" sz="14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Ultra-Reliable and </a:t>
            </a:r>
            <a:endParaRPr lang="en-US" altLang="ja-JP" sz="8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Low Latency Communications</a:t>
            </a:r>
            <a:endParaRPr lang="en-US" altLang="ja-JP" sz="800" dirty="0">
              <a:latin typeface="Meiryo" panose="020B0604030504040204" pitchFamily="34" charset="-128"/>
              <a:ea typeface="Meiryo" panose="020B0604030504040204" pitchFamily="34" charset="-128"/>
              <a:cs typeface="Meiryo" charset="-128"/>
            </a:endParaRPr>
          </a:p>
        </p:txBody>
      </p:sp>
      <p:sp>
        <p:nvSpPr>
          <p:cNvPr id="12" name="正方形/長方形 11">
            <a:extLst>
              <a:ext uri="{FF2B5EF4-FFF2-40B4-BE49-F238E27FC236}">
                <a16:creationId xmlns:a16="http://schemas.microsoft.com/office/drawing/2014/main" id="{3FFFD75D-CB20-7146-AD1C-CE81F7A61E8B}"/>
              </a:ext>
            </a:extLst>
          </p:cNvPr>
          <p:cNvSpPr/>
          <p:nvPr/>
        </p:nvSpPr>
        <p:spPr>
          <a:xfrm>
            <a:off x="302790" y="5099517"/>
            <a:ext cx="1461459" cy="553998"/>
          </a:xfrm>
          <a:prstGeom prst="rect">
            <a:avLst/>
          </a:prstGeom>
        </p:spPr>
        <p:txBody>
          <a:bodyPr wrap="square">
            <a:spAutoFit/>
          </a:bodyPr>
          <a:lstStyle/>
          <a:p>
            <a:r>
              <a:rPr lang="ja-JP" altLang="en-US" sz="1400" b="1">
                <a:latin typeface="Meiryo" panose="020B0604030504040204" pitchFamily="34" charset="-128"/>
                <a:ea typeface="Meiryo" panose="020B0604030504040204" pitchFamily="34" charset="-128"/>
              </a:rPr>
              <a:t>mMTC</a:t>
            </a:r>
            <a:r>
              <a:rPr lang="ja-JP" altLang="en-US" sz="1400">
                <a:latin typeface="Meiryo" panose="020B0604030504040204" pitchFamily="34" charset="-128"/>
                <a:ea typeface="Meiryo" panose="020B0604030504040204" pitchFamily="34" charset="-128"/>
              </a:rPr>
              <a:t>：</a:t>
            </a:r>
            <a:endParaRPr lang="en-US" altLang="ja-JP" sz="14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massive Machine Type </a:t>
            </a:r>
            <a:endParaRPr lang="en-US" altLang="ja-JP" sz="8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Communications</a:t>
            </a:r>
            <a:endParaRPr lang="en-US" altLang="ja-JP" sz="800" dirty="0">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97E96793-0344-B24F-962F-E2A22833323C}"/>
              </a:ext>
            </a:extLst>
          </p:cNvPr>
          <p:cNvSpPr/>
          <p:nvPr/>
        </p:nvSpPr>
        <p:spPr>
          <a:xfrm>
            <a:off x="2912524" y="1414464"/>
            <a:ext cx="1603129" cy="430887"/>
          </a:xfrm>
          <a:prstGeom prst="rect">
            <a:avLst/>
          </a:prstGeom>
        </p:spPr>
        <p:txBody>
          <a:bodyPr wrap="square">
            <a:spAutoFit/>
          </a:bodyPr>
          <a:lstStyle/>
          <a:p>
            <a:r>
              <a:rPr lang="ja-JP" altLang="en-US" sz="1400" b="1">
                <a:latin typeface="Meiryo" panose="020B0604030504040204" pitchFamily="34" charset="-128"/>
                <a:ea typeface="Meiryo" panose="020B0604030504040204" pitchFamily="34" charset="-128"/>
              </a:rPr>
              <a:t>eMBB</a:t>
            </a:r>
            <a:r>
              <a:rPr lang="ja-JP" altLang="en-US" sz="1400">
                <a:latin typeface="Meiryo" panose="020B0604030504040204" pitchFamily="34" charset="-128"/>
                <a:ea typeface="Meiryo" panose="020B0604030504040204" pitchFamily="34" charset="-128"/>
              </a:rPr>
              <a:t>：</a:t>
            </a:r>
            <a:endParaRPr lang="en-US" altLang="ja-JP" sz="14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enhanced Mobile Broadband</a:t>
            </a:r>
            <a:endParaRPr lang="ja-JP" altLang="en-US" sz="800"/>
          </a:p>
        </p:txBody>
      </p:sp>
      <p:sp>
        <p:nvSpPr>
          <p:cNvPr id="5" name="テキスト ボックス 4">
            <a:extLst>
              <a:ext uri="{FF2B5EF4-FFF2-40B4-BE49-F238E27FC236}">
                <a16:creationId xmlns:a16="http://schemas.microsoft.com/office/drawing/2014/main" id="{9E13F472-081C-B041-A504-C342A2A5326B}"/>
              </a:ext>
            </a:extLst>
          </p:cNvPr>
          <p:cNvSpPr txBox="1"/>
          <p:nvPr/>
        </p:nvSpPr>
        <p:spPr>
          <a:xfrm>
            <a:off x="922436" y="976647"/>
            <a:ext cx="2031325" cy="461665"/>
          </a:xfrm>
          <a:prstGeom prst="rect">
            <a:avLst/>
          </a:prstGeom>
          <a:noFill/>
        </p:spPr>
        <p:txBody>
          <a:bodyPr wrap="none" rtlCol="0">
            <a:spAutoFit/>
          </a:bodyPr>
          <a:lstStyle/>
          <a:p>
            <a:pPr algn="r"/>
            <a:r>
              <a:rPr lang="ja-JP" altLang="en-US" sz="1200">
                <a:solidFill>
                  <a:schemeClr val="accent6">
                    <a:lumMod val="75000"/>
                  </a:schemeClr>
                </a:solidFill>
                <a:latin typeface="Meiryo" panose="020B0604030504040204" pitchFamily="34" charset="-128"/>
                <a:ea typeface="Meiryo" panose="020B0604030504040204" pitchFamily="34" charset="-128"/>
              </a:rPr>
              <a:t>リアリティの再現</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200">
                <a:solidFill>
                  <a:schemeClr val="accent6">
                    <a:lumMod val="75000"/>
                  </a:schemeClr>
                </a:solidFill>
                <a:latin typeface="Meiryo" panose="020B0604030504040204" pitchFamily="34" charset="-128"/>
                <a:ea typeface="Meiryo" panose="020B0604030504040204" pitchFamily="34" charset="-128"/>
              </a:rPr>
              <a:t>光ファイバーの代替／補完</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23B1557D-0EFC-054C-8544-CC0E81EC1C2B}"/>
              </a:ext>
            </a:extLst>
          </p:cNvPr>
          <p:cNvSpPr txBox="1"/>
          <p:nvPr/>
        </p:nvSpPr>
        <p:spPr>
          <a:xfrm>
            <a:off x="291633" y="4684019"/>
            <a:ext cx="1877437" cy="461665"/>
          </a:xfrm>
          <a:prstGeom prst="rect">
            <a:avLst/>
          </a:prstGeom>
          <a:noFill/>
        </p:spPr>
        <p:txBody>
          <a:bodyPr wrap="none" rtlCol="0">
            <a:spAutoFit/>
          </a:bodyPr>
          <a:lstStyle/>
          <a:p>
            <a:r>
              <a:rPr lang="ja-JP" altLang="en-US" sz="1200">
                <a:solidFill>
                  <a:schemeClr val="accent6">
                    <a:lumMod val="75000"/>
                  </a:schemeClr>
                </a:solidFill>
                <a:latin typeface="Meiryo" panose="020B0604030504040204" pitchFamily="34" charset="-128"/>
                <a:ea typeface="Meiryo" panose="020B0604030504040204" pitchFamily="34" charset="-128"/>
              </a:rPr>
              <a:t>高精細／高分解能な</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200">
                <a:solidFill>
                  <a:schemeClr val="accent6">
                    <a:lumMod val="75000"/>
                  </a:schemeClr>
                </a:solidFill>
                <a:latin typeface="Meiryo" panose="020B0604030504040204" pitchFamily="34" charset="-128"/>
                <a:ea typeface="Meiryo" panose="020B0604030504040204" pitchFamily="34" charset="-128"/>
              </a:rPr>
              <a:t>デジタル・ツインの構築</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2158006C-89E3-CA44-9B8E-8A2FA078A352}"/>
              </a:ext>
            </a:extLst>
          </p:cNvPr>
          <p:cNvSpPr txBox="1"/>
          <p:nvPr/>
        </p:nvSpPr>
        <p:spPr>
          <a:xfrm>
            <a:off x="7298386" y="4684018"/>
            <a:ext cx="1415772" cy="461665"/>
          </a:xfrm>
          <a:prstGeom prst="rect">
            <a:avLst/>
          </a:prstGeom>
          <a:noFill/>
        </p:spPr>
        <p:txBody>
          <a:bodyPr wrap="none" rtlCol="0">
            <a:spAutoFit/>
          </a:bodyPr>
          <a:lstStyle/>
          <a:p>
            <a:r>
              <a:rPr lang="ja-JP" altLang="en-US" sz="1200">
                <a:solidFill>
                  <a:schemeClr val="accent6">
                    <a:lumMod val="75000"/>
                  </a:schemeClr>
                </a:solidFill>
                <a:latin typeface="Meiryo" panose="020B0604030504040204" pitchFamily="34" charset="-128"/>
                <a:ea typeface="Meiryo" panose="020B0604030504040204" pitchFamily="34" charset="-128"/>
              </a:rPr>
              <a:t>時空間の同期</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200">
                <a:solidFill>
                  <a:schemeClr val="accent6">
                    <a:lumMod val="75000"/>
                  </a:schemeClr>
                </a:solidFill>
                <a:latin typeface="Meiryo" panose="020B0604030504040204" pitchFamily="34" charset="-128"/>
                <a:ea typeface="Meiryo" panose="020B0604030504040204" pitchFamily="34" charset="-128"/>
              </a:rPr>
              <a:t>リアルタイム連携</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1991322B-9B7F-3653-3CD8-718DE7C4100D}"/>
              </a:ext>
            </a:extLst>
          </p:cNvPr>
          <p:cNvSpPr txBox="1"/>
          <p:nvPr/>
        </p:nvSpPr>
        <p:spPr>
          <a:xfrm>
            <a:off x="2183121" y="1863222"/>
            <a:ext cx="2481636" cy="415498"/>
          </a:xfrm>
          <a:prstGeom prst="rect">
            <a:avLst/>
          </a:prstGeom>
          <a:noFill/>
        </p:spPr>
        <p:txBody>
          <a:bodyPr wrap="square">
            <a:spAutoFit/>
          </a:bodyPr>
          <a:lstStyle/>
          <a:p>
            <a:pPr marL="171450" indent="-171450">
              <a:buFont typeface="Wingdings" pitchFamily="2" charset="2"/>
              <a:buChar char="ü"/>
            </a:pPr>
            <a:r>
              <a:rPr lang="ja-JP" altLang="en-US" sz="1050" b="0" i="0">
                <a:solidFill>
                  <a:srgbClr val="585C5A"/>
                </a:solidFill>
                <a:effectLst/>
                <a:latin typeface="Meiryo" panose="020B0604030504040204" pitchFamily="34" charset="-128"/>
                <a:ea typeface="Meiryo" panose="020B0604030504040204" pitchFamily="34" charset="-128"/>
              </a:rPr>
              <a:t>通信速度は最大</a:t>
            </a:r>
            <a:r>
              <a:rPr lang="en-US" altLang="ja-JP" sz="1050" b="0" i="0" dirty="0">
                <a:solidFill>
                  <a:srgbClr val="585C5A"/>
                </a:solidFill>
                <a:effectLst/>
                <a:latin typeface="Meiryo" panose="020B0604030504040204" pitchFamily="34" charset="-128"/>
                <a:ea typeface="Meiryo" panose="020B0604030504040204" pitchFamily="34" charset="-128"/>
              </a:rPr>
              <a:t>20</a:t>
            </a:r>
            <a:r>
              <a:rPr lang="en" altLang="ja-JP" sz="1050" b="0" i="0" dirty="0">
                <a:solidFill>
                  <a:srgbClr val="585C5A"/>
                </a:solidFill>
                <a:effectLst/>
                <a:latin typeface="Meiryo" panose="020B0604030504040204" pitchFamily="34" charset="-128"/>
                <a:ea typeface="Meiryo" panose="020B0604030504040204" pitchFamily="34" charset="-128"/>
              </a:rPr>
              <a:t>Gbps</a:t>
            </a:r>
          </a:p>
          <a:p>
            <a:pPr marL="171450" indent="-171450">
              <a:buFont typeface="Wingdings" pitchFamily="2" charset="2"/>
              <a:buChar char="ü"/>
            </a:pPr>
            <a:r>
              <a:rPr lang="en-US" altLang="ja-JP" sz="1050" b="0" i="0" dirty="0">
                <a:solidFill>
                  <a:srgbClr val="585C5A"/>
                </a:solidFill>
                <a:effectLst/>
                <a:latin typeface="Meiryo" panose="020B0604030504040204" pitchFamily="34" charset="-128"/>
                <a:ea typeface="Meiryo" panose="020B0604030504040204" pitchFamily="34" charset="-128"/>
              </a:rPr>
              <a:t>4</a:t>
            </a:r>
            <a:r>
              <a:rPr lang="en" altLang="ja-JP" sz="1050" b="0" i="0" dirty="0">
                <a:solidFill>
                  <a:srgbClr val="585C5A"/>
                </a:solidFill>
                <a:effectLst/>
                <a:latin typeface="Meiryo" panose="020B0604030504040204" pitchFamily="34" charset="-128"/>
                <a:ea typeface="Meiryo" panose="020B0604030504040204" pitchFamily="34" charset="-128"/>
              </a:rPr>
              <a:t>G</a:t>
            </a:r>
            <a:r>
              <a:rPr lang="ja-JP" altLang="en-US" sz="1050" b="0" i="0">
                <a:solidFill>
                  <a:srgbClr val="585C5A"/>
                </a:solidFill>
                <a:effectLst/>
                <a:latin typeface="Meiryo" panose="020B0604030504040204" pitchFamily="34" charset="-128"/>
                <a:ea typeface="Meiryo" panose="020B0604030504040204" pitchFamily="34" charset="-128"/>
              </a:rPr>
              <a:t>より約</a:t>
            </a:r>
            <a:r>
              <a:rPr lang="en-US" altLang="ja-JP" sz="1050" b="0" i="0" dirty="0">
                <a:solidFill>
                  <a:srgbClr val="585C5A"/>
                </a:solidFill>
                <a:effectLst/>
                <a:latin typeface="Meiryo" panose="020B0604030504040204" pitchFamily="34" charset="-128"/>
                <a:ea typeface="Meiryo" panose="020B0604030504040204" pitchFamily="34" charset="-128"/>
              </a:rPr>
              <a:t>20</a:t>
            </a:r>
            <a:r>
              <a:rPr lang="ja-JP" altLang="en-US" sz="1050" b="0" i="0">
                <a:solidFill>
                  <a:srgbClr val="585C5A"/>
                </a:solidFill>
                <a:effectLst/>
                <a:latin typeface="Meiryo" panose="020B0604030504040204" pitchFamily="34" charset="-128"/>
                <a:ea typeface="Meiryo" panose="020B0604030504040204" pitchFamily="34" charset="-128"/>
              </a:rPr>
              <a:t>倍いスピード</a:t>
            </a:r>
            <a:endParaRPr lang="ja-JP" altLang="en-US" sz="1050">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AB7EF3F3-9098-0867-1351-7885CFC67131}"/>
              </a:ext>
            </a:extLst>
          </p:cNvPr>
          <p:cNvSpPr txBox="1"/>
          <p:nvPr/>
        </p:nvSpPr>
        <p:spPr>
          <a:xfrm>
            <a:off x="301046" y="4049518"/>
            <a:ext cx="2232208" cy="577081"/>
          </a:xfrm>
          <a:prstGeom prst="rect">
            <a:avLst/>
          </a:prstGeom>
          <a:noFill/>
        </p:spPr>
        <p:txBody>
          <a:bodyPr wrap="square">
            <a:spAutoFit/>
          </a:bodyPr>
          <a:lstStyle/>
          <a:p>
            <a:pPr marL="171450" indent="-171450">
              <a:buFont typeface="Wingdings" pitchFamily="2" charset="2"/>
              <a:buChar char="ü"/>
            </a:pPr>
            <a:r>
              <a:rPr lang="ja-JP" altLang="en-US" sz="1050" b="0" i="0">
                <a:solidFill>
                  <a:srgbClr val="585C5A"/>
                </a:solidFill>
                <a:effectLst/>
                <a:latin typeface="Meiryo" panose="020B0604030504040204" pitchFamily="34" charset="-128"/>
                <a:ea typeface="Meiryo" panose="020B0604030504040204" pitchFamily="34" charset="-128"/>
              </a:rPr>
              <a:t>接続機器数は</a:t>
            </a:r>
            <a:r>
              <a:rPr lang="en-US" altLang="ja-JP" sz="1050" b="0" i="0" dirty="0">
                <a:solidFill>
                  <a:srgbClr val="585C5A"/>
                </a:solidFill>
                <a:effectLst/>
                <a:latin typeface="Meiryo" panose="020B0604030504040204" pitchFamily="34" charset="-128"/>
                <a:ea typeface="Meiryo" panose="020B0604030504040204" pitchFamily="34" charset="-128"/>
              </a:rPr>
              <a:t>100</a:t>
            </a:r>
            <a:r>
              <a:rPr lang="ja-JP" altLang="en-US" sz="1050" b="0" i="0">
                <a:solidFill>
                  <a:srgbClr val="585C5A"/>
                </a:solidFill>
                <a:effectLst/>
                <a:latin typeface="Meiryo" panose="020B0604030504040204" pitchFamily="34" charset="-128"/>
                <a:ea typeface="Meiryo" panose="020B0604030504040204" pitchFamily="34" charset="-128"/>
              </a:rPr>
              <a:t>万台</a:t>
            </a:r>
            <a:r>
              <a:rPr lang="en-US" altLang="ja-JP" sz="1050" b="0" i="0" dirty="0">
                <a:solidFill>
                  <a:srgbClr val="585C5A"/>
                </a:solidFill>
                <a:effectLst/>
                <a:latin typeface="Meiryo" panose="020B0604030504040204" pitchFamily="34" charset="-128"/>
                <a:ea typeface="Meiryo" panose="020B0604030504040204" pitchFamily="34" charset="-128"/>
              </a:rPr>
              <a:t>/</a:t>
            </a:r>
            <a:r>
              <a:rPr lang="en" altLang="ja-JP" sz="1050" b="0" i="0" dirty="0">
                <a:solidFill>
                  <a:srgbClr val="585C5A"/>
                </a:solidFill>
                <a:effectLst/>
                <a:latin typeface="Meiryo" panose="020B0604030504040204" pitchFamily="34" charset="-128"/>
                <a:ea typeface="Meiryo" panose="020B0604030504040204" pitchFamily="34" charset="-128"/>
              </a:rPr>
              <a:t>km2</a:t>
            </a:r>
          </a:p>
          <a:p>
            <a:pPr marL="171450" indent="-171450">
              <a:buFont typeface="Wingdings" pitchFamily="2" charset="2"/>
              <a:buChar char="ü"/>
            </a:pPr>
            <a:r>
              <a:rPr lang="en" altLang="ja-JP" sz="1050" b="0" i="0" dirty="0">
                <a:solidFill>
                  <a:srgbClr val="585C5A"/>
                </a:solidFill>
                <a:effectLst/>
                <a:latin typeface="Meiryo" panose="020B0604030504040204" pitchFamily="34" charset="-128"/>
                <a:ea typeface="Meiryo" panose="020B0604030504040204" pitchFamily="34" charset="-128"/>
              </a:rPr>
              <a:t>4G</a:t>
            </a:r>
            <a:r>
              <a:rPr lang="ja-JP" altLang="en-US" sz="1050" b="0" i="0">
                <a:solidFill>
                  <a:srgbClr val="585C5A"/>
                </a:solidFill>
                <a:effectLst/>
                <a:latin typeface="Meiryo" panose="020B0604030504040204" pitchFamily="34" charset="-128"/>
                <a:ea typeface="Meiryo" panose="020B0604030504040204" pitchFamily="34" charset="-128"/>
              </a:rPr>
              <a:t>の約</a:t>
            </a:r>
            <a:r>
              <a:rPr lang="en-US" altLang="ja-JP" sz="1050" b="0" i="0" dirty="0">
                <a:solidFill>
                  <a:srgbClr val="585C5A"/>
                </a:solidFill>
                <a:effectLst/>
                <a:latin typeface="Meiryo" panose="020B0604030504040204" pitchFamily="34" charset="-128"/>
                <a:ea typeface="Meiryo" panose="020B0604030504040204" pitchFamily="34" charset="-128"/>
              </a:rPr>
              <a:t>10</a:t>
            </a:r>
            <a:r>
              <a:rPr lang="ja-JP" altLang="en-US" sz="1050" b="0" i="0">
                <a:solidFill>
                  <a:srgbClr val="585C5A"/>
                </a:solidFill>
                <a:effectLst/>
                <a:latin typeface="Meiryo" panose="020B0604030504040204" pitchFamily="34" charset="-128"/>
                <a:ea typeface="Meiryo" panose="020B0604030504040204" pitchFamily="34" charset="-128"/>
              </a:rPr>
              <a:t>倍・約</a:t>
            </a:r>
            <a:r>
              <a:rPr lang="en-US" altLang="ja-JP" sz="1050" b="0" i="0" dirty="0">
                <a:solidFill>
                  <a:srgbClr val="585C5A"/>
                </a:solidFill>
                <a:effectLst/>
                <a:latin typeface="Meiryo" panose="020B0604030504040204" pitchFamily="34" charset="-128"/>
                <a:ea typeface="Meiryo" panose="020B0604030504040204" pitchFamily="34" charset="-128"/>
              </a:rPr>
              <a:t>1</a:t>
            </a:r>
            <a:r>
              <a:rPr lang="ja-JP" altLang="en-US" sz="1050" b="0" i="0">
                <a:solidFill>
                  <a:srgbClr val="585C5A"/>
                </a:solidFill>
                <a:effectLst/>
                <a:latin typeface="Meiryo" panose="020B0604030504040204" pitchFamily="34" charset="-128"/>
                <a:ea typeface="Meiryo" panose="020B0604030504040204" pitchFamily="34" charset="-128"/>
              </a:rPr>
              <a:t>万台の端末をインターネットに同時接続</a:t>
            </a:r>
            <a:endParaRPr lang="ja-JP" altLang="en-US" sz="1050">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6EEABBF4-5F9F-EC99-9EA6-FB6412209300}"/>
              </a:ext>
            </a:extLst>
          </p:cNvPr>
          <p:cNvSpPr txBox="1"/>
          <p:nvPr/>
        </p:nvSpPr>
        <p:spPr>
          <a:xfrm>
            <a:off x="6587074" y="4047290"/>
            <a:ext cx="2406262" cy="577081"/>
          </a:xfrm>
          <a:prstGeom prst="rect">
            <a:avLst/>
          </a:prstGeom>
          <a:noFill/>
        </p:spPr>
        <p:txBody>
          <a:bodyPr wrap="square">
            <a:spAutoFit/>
          </a:bodyPr>
          <a:lstStyle/>
          <a:p>
            <a:pPr marL="171450" indent="-171450">
              <a:buFont typeface="Wingdings" pitchFamily="2" charset="2"/>
              <a:buChar char="ü"/>
            </a:pPr>
            <a:r>
              <a:rPr lang="ja-JP" altLang="en-US" sz="1050" b="0" i="0">
                <a:solidFill>
                  <a:srgbClr val="585C5A"/>
                </a:solidFill>
                <a:effectLst/>
                <a:latin typeface="Meiryo" panose="020B0604030504040204" pitchFamily="34" charset="-128"/>
                <a:ea typeface="Meiryo" panose="020B0604030504040204" pitchFamily="34" charset="-128"/>
              </a:rPr>
              <a:t>遅延は</a:t>
            </a:r>
            <a:r>
              <a:rPr lang="en" altLang="ja-JP" sz="1050" b="0" i="0" dirty="0">
                <a:solidFill>
                  <a:srgbClr val="585C5A"/>
                </a:solidFill>
                <a:effectLst/>
                <a:latin typeface="Meiryo" panose="020B0604030504040204" pitchFamily="34" charset="-128"/>
                <a:ea typeface="Meiryo" panose="020B0604030504040204" pitchFamily="34" charset="-128"/>
              </a:rPr>
              <a:t>4G</a:t>
            </a:r>
            <a:r>
              <a:rPr lang="ja-JP" altLang="en-US" sz="1050" b="0" i="0">
                <a:solidFill>
                  <a:srgbClr val="585C5A"/>
                </a:solidFill>
                <a:effectLst/>
                <a:latin typeface="Meiryo" panose="020B0604030504040204" pitchFamily="34" charset="-128"/>
                <a:ea typeface="Meiryo" panose="020B0604030504040204" pitchFamily="34" charset="-128"/>
              </a:rPr>
              <a:t>の約</a:t>
            </a:r>
            <a:r>
              <a:rPr lang="en-US" altLang="ja-JP" sz="1050" b="0" i="0" dirty="0">
                <a:solidFill>
                  <a:srgbClr val="585C5A"/>
                </a:solidFill>
                <a:effectLst/>
                <a:latin typeface="Meiryo" panose="020B0604030504040204" pitchFamily="34" charset="-128"/>
                <a:ea typeface="Meiryo" panose="020B0604030504040204" pitchFamily="34" charset="-128"/>
              </a:rPr>
              <a:t>10</a:t>
            </a:r>
            <a:r>
              <a:rPr lang="ja-JP" altLang="en-US" sz="1050" b="0" i="0">
                <a:solidFill>
                  <a:srgbClr val="585C5A"/>
                </a:solidFill>
                <a:effectLst/>
                <a:latin typeface="Meiryo" panose="020B0604030504040204" pitchFamily="34" charset="-128"/>
                <a:ea typeface="Meiryo" panose="020B0604030504040204" pitchFamily="34" charset="-128"/>
              </a:rPr>
              <a:t>分の</a:t>
            </a:r>
            <a:r>
              <a:rPr lang="en-US" altLang="ja-JP" sz="1050" b="0" i="0" dirty="0">
                <a:solidFill>
                  <a:srgbClr val="585C5A"/>
                </a:solidFill>
                <a:effectLst/>
                <a:latin typeface="Meiryo" panose="020B0604030504040204" pitchFamily="34" charset="-128"/>
                <a:ea typeface="Meiryo" panose="020B0604030504040204" pitchFamily="34" charset="-128"/>
              </a:rPr>
              <a:t>1</a:t>
            </a:r>
            <a:r>
              <a:rPr lang="ja-JP" altLang="en-US" sz="1050" b="0" i="0">
                <a:solidFill>
                  <a:srgbClr val="585C5A"/>
                </a:solidFill>
                <a:effectLst/>
                <a:latin typeface="Meiryo" panose="020B0604030504040204" pitchFamily="34" charset="-128"/>
                <a:ea typeface="Meiryo" panose="020B0604030504040204" pitchFamily="34" charset="-128"/>
              </a:rPr>
              <a:t>の</a:t>
            </a:r>
            <a:r>
              <a:rPr lang="en-US" altLang="ja-JP" sz="1050" b="0" i="0" dirty="0">
                <a:solidFill>
                  <a:srgbClr val="585C5A"/>
                </a:solidFill>
                <a:effectLst/>
                <a:latin typeface="Meiryo" panose="020B0604030504040204" pitchFamily="34" charset="-128"/>
                <a:ea typeface="Meiryo" panose="020B0604030504040204" pitchFamily="34" charset="-128"/>
              </a:rPr>
              <a:t>1</a:t>
            </a:r>
            <a:r>
              <a:rPr lang="ja-JP" altLang="en-US" sz="1050" b="0" i="0">
                <a:solidFill>
                  <a:srgbClr val="585C5A"/>
                </a:solidFill>
                <a:effectLst/>
                <a:latin typeface="Meiryo" panose="020B0604030504040204" pitchFamily="34" charset="-128"/>
                <a:ea typeface="Meiryo" panose="020B0604030504040204" pitchFamily="34" charset="-128"/>
              </a:rPr>
              <a:t>ミリ秒</a:t>
            </a:r>
            <a:endParaRPr lang="en-US" altLang="ja-JP" sz="1050" b="0" i="0" dirty="0">
              <a:solidFill>
                <a:srgbClr val="585C5A"/>
              </a:solidFill>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b="0" i="0">
                <a:solidFill>
                  <a:srgbClr val="585C5A"/>
                </a:solidFill>
                <a:effectLst/>
                <a:latin typeface="Meiryo" panose="020B0604030504040204" pitchFamily="34" charset="-128"/>
                <a:ea typeface="Meiryo" panose="020B0604030504040204" pitchFamily="34" charset="-128"/>
              </a:rPr>
              <a:t>タイムラグを気にせず、遠隔地のモノをリアルタイムに操作・制御</a:t>
            </a:r>
            <a:endParaRPr lang="ja-JP" altLang="en-US" sz="105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7957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1EC4E1-74DD-614A-B4C8-8B4DD16D56F0}"/>
              </a:ext>
            </a:extLst>
          </p:cNvPr>
          <p:cNvSpPr>
            <a:spLocks noGrp="1"/>
          </p:cNvSpPr>
          <p:nvPr>
            <p:ph type="title"/>
          </p:nvPr>
        </p:nvSpPr>
        <p:spPr/>
        <p:txBody>
          <a:bodyPr/>
          <a:lstStyle/>
          <a:p>
            <a:r>
              <a:rPr kumimoji="1" lang="ja-JP" altLang="en-US"/>
              <a:t>参考：</a:t>
            </a:r>
            <a:r>
              <a:rPr kumimoji="1" lang="en-US" altLang="ja-JP" dirty="0"/>
              <a:t>5G</a:t>
            </a:r>
            <a:r>
              <a:rPr kumimoji="1" lang="ja-JP" altLang="en-US"/>
              <a:t>の３つの特性</a:t>
            </a:r>
          </a:p>
        </p:txBody>
      </p:sp>
      <p:pic>
        <p:nvPicPr>
          <p:cNvPr id="4" name="図 3">
            <a:extLst>
              <a:ext uri="{FF2B5EF4-FFF2-40B4-BE49-F238E27FC236}">
                <a16:creationId xmlns:a16="http://schemas.microsoft.com/office/drawing/2014/main" id="{9B4D6E8A-0FD5-E346-B8D3-08C5993D6E66}"/>
              </a:ext>
            </a:extLst>
          </p:cNvPr>
          <p:cNvPicPr>
            <a:picLocks noChangeAspect="1"/>
          </p:cNvPicPr>
          <p:nvPr/>
        </p:nvPicPr>
        <p:blipFill>
          <a:blip r:embed="rId2"/>
          <a:stretch>
            <a:fillRect/>
          </a:stretch>
        </p:blipFill>
        <p:spPr>
          <a:xfrm>
            <a:off x="505426" y="1912531"/>
            <a:ext cx="7916449" cy="2559652"/>
          </a:xfrm>
          <a:prstGeom prst="rect">
            <a:avLst/>
          </a:prstGeom>
        </p:spPr>
      </p:pic>
      <p:sp>
        <p:nvSpPr>
          <p:cNvPr id="5" name="正方形/長方形 4">
            <a:extLst>
              <a:ext uri="{FF2B5EF4-FFF2-40B4-BE49-F238E27FC236}">
                <a16:creationId xmlns:a16="http://schemas.microsoft.com/office/drawing/2014/main" id="{7BB6DACE-5CC2-FC4D-868B-30E845359AF9}"/>
              </a:ext>
            </a:extLst>
          </p:cNvPr>
          <p:cNvSpPr/>
          <p:nvPr/>
        </p:nvSpPr>
        <p:spPr>
          <a:xfrm>
            <a:off x="457200" y="4705179"/>
            <a:ext cx="8608646" cy="830997"/>
          </a:xfrm>
          <a:prstGeom prst="rect">
            <a:avLst/>
          </a:prstGeom>
        </p:spPr>
        <p:txBody>
          <a:bodyPr wrap="square">
            <a:spAutoFit/>
          </a:bodyPr>
          <a:lstStyle/>
          <a:p>
            <a:pPr marL="285750" indent="-285750">
              <a:buFont typeface="Wingdings" pitchFamily="2" charset="2"/>
              <a:buChar char="l"/>
            </a:pPr>
            <a:r>
              <a:rPr lang="ja-JP" altLang="en-US" sz="1600" b="1">
                <a:latin typeface="Meiryo" panose="020B0604030504040204" pitchFamily="34" charset="-128"/>
                <a:ea typeface="Meiryo" panose="020B0604030504040204" pitchFamily="34" charset="-128"/>
              </a:rPr>
              <a:t>URLLC</a:t>
            </a:r>
            <a:r>
              <a:rPr lang="ja-JP" altLang="en-US" sz="1600">
                <a:latin typeface="Meiryo" panose="020B0604030504040204" pitchFamily="34" charset="-128"/>
                <a:ea typeface="Meiryo" panose="020B0604030504040204" pitchFamily="34" charset="-128"/>
              </a:rPr>
              <a:t>：Ultra-Reliable and Low Latency Communications／</a:t>
            </a:r>
            <a:r>
              <a:rPr lang="ja-JP" altLang="en-US" sz="1600">
                <a:latin typeface="Meiryo" panose="020B0604030504040204" pitchFamily="34" charset="-128"/>
                <a:ea typeface="Meiryo" panose="020B0604030504040204" pitchFamily="34" charset="-128"/>
                <a:cs typeface="Meiryo" charset="-128"/>
              </a:rPr>
              <a:t>超低遅延・超高信頼性</a:t>
            </a:r>
            <a:endParaRPr lang="en-US" altLang="ja-JP" sz="1600" dirty="0">
              <a:latin typeface="Meiryo" panose="020B0604030504040204" pitchFamily="34" charset="-128"/>
              <a:ea typeface="Meiryo" panose="020B0604030504040204" pitchFamily="34" charset="-128"/>
              <a:cs typeface="Meiryo" charset="-128"/>
            </a:endParaRPr>
          </a:p>
          <a:p>
            <a:pPr marL="285750" indent="-285750">
              <a:buFont typeface="Wingdings" pitchFamily="2" charset="2"/>
              <a:buChar char="l"/>
            </a:pPr>
            <a:r>
              <a:rPr lang="ja-JP" altLang="en-US" sz="1600" b="1">
                <a:latin typeface="Meiryo" panose="020B0604030504040204" pitchFamily="34" charset="-128"/>
                <a:ea typeface="Meiryo" panose="020B0604030504040204" pitchFamily="34" charset="-128"/>
              </a:rPr>
              <a:t>eMBB</a:t>
            </a:r>
            <a:r>
              <a:rPr lang="ja-JP" altLang="en-US" sz="1600">
                <a:latin typeface="Meiryo" panose="020B0604030504040204" pitchFamily="34" charset="-128"/>
                <a:ea typeface="Meiryo" panose="020B0604030504040204" pitchFamily="34" charset="-128"/>
              </a:rPr>
              <a:t>：enhanced Mobile Broadband／高速大容量通信　＊標準化が先行</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b="1">
                <a:latin typeface="Meiryo" panose="020B0604030504040204" pitchFamily="34" charset="-128"/>
                <a:ea typeface="Meiryo" panose="020B0604030504040204" pitchFamily="34" charset="-128"/>
              </a:rPr>
              <a:t>mMTC</a:t>
            </a:r>
            <a:r>
              <a:rPr lang="ja-JP" altLang="en-US" sz="1600">
                <a:latin typeface="Meiryo" panose="020B0604030504040204" pitchFamily="34" charset="-128"/>
                <a:ea typeface="Meiryo" panose="020B0604030504040204" pitchFamily="34" charset="-128"/>
              </a:rPr>
              <a:t>：massive Machine Type Communications／大量端末接続</a:t>
            </a:r>
            <a:endParaRPr lang="en-US" altLang="ja-JP" sz="16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82250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直角三角形 83"/>
          <p:cNvSpPr/>
          <p:nvPr/>
        </p:nvSpPr>
        <p:spPr>
          <a:xfrm flipV="1">
            <a:off x="1064137" y="886532"/>
            <a:ext cx="7034076" cy="4542867"/>
          </a:xfrm>
          <a:prstGeom prst="rtTriangle">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直角三角形 84"/>
          <p:cNvSpPr/>
          <p:nvPr/>
        </p:nvSpPr>
        <p:spPr>
          <a:xfrm flipH="1">
            <a:off x="1054962" y="885238"/>
            <a:ext cx="7034076" cy="4542867"/>
          </a:xfrm>
          <a:prstGeom prst="rtTriangle">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磁気ディスク 37"/>
          <p:cNvSpPr/>
          <p:nvPr/>
        </p:nvSpPr>
        <p:spPr>
          <a:xfrm>
            <a:off x="1322795" y="4142391"/>
            <a:ext cx="1224138" cy="115212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dirty="0">
              <a:solidFill>
                <a:srgbClr val="FFFFFF"/>
              </a:solidFill>
              <a:latin typeface="Meiryo" charset="-128"/>
              <a:ea typeface="Meiryo" charset="-128"/>
              <a:cs typeface="Meiryo" charset="-128"/>
            </a:endParaRPr>
          </a:p>
          <a:p>
            <a:pPr algn="ctr"/>
            <a:endParaRPr lang="en-US" altLang="ja-JP" sz="1200" dirty="0">
              <a:solidFill>
                <a:srgbClr val="FFFFFF"/>
              </a:solidFill>
              <a:latin typeface="Meiryo" charset="-128"/>
              <a:ea typeface="Meiryo" charset="-128"/>
              <a:cs typeface="Meiryo" charset="-128"/>
            </a:endParaRPr>
          </a:p>
          <a:p>
            <a:pPr algn="ctr"/>
            <a:r>
              <a:rPr kumimoji="1" lang="ja-JP" altLang="en-US" sz="1050" b="1">
                <a:solidFill>
                  <a:srgbClr val="FFFFFF"/>
                </a:solidFill>
                <a:latin typeface="Meiryo" charset="-128"/>
                <a:ea typeface="Meiryo" charset="-128"/>
                <a:cs typeface="Meiryo" charset="-128"/>
              </a:rPr>
              <a:t>デジタルツイン</a:t>
            </a:r>
            <a:endParaRPr kumimoji="1" lang="en-US" altLang="ja-JP" sz="1050" b="1" dirty="0">
              <a:solidFill>
                <a:srgbClr val="FFFFFF"/>
              </a:solidFill>
              <a:latin typeface="Meiryo" charset="-128"/>
              <a:ea typeface="Meiryo" charset="-128"/>
              <a:cs typeface="Meiryo" charset="-128"/>
            </a:endParaRPr>
          </a:p>
        </p:txBody>
      </p:sp>
      <p:sp>
        <p:nvSpPr>
          <p:cNvPr id="3" name="タイトル 2"/>
          <p:cNvSpPr>
            <a:spLocks noGrp="1"/>
          </p:cNvSpPr>
          <p:nvPr>
            <p:ph type="title"/>
          </p:nvPr>
        </p:nvSpPr>
        <p:spPr/>
        <p:txBody>
          <a:bodyPr/>
          <a:lstStyle/>
          <a:p>
            <a:r>
              <a:rPr kumimoji="1" lang="en-US" altLang="ja-JP" dirty="0"/>
              <a:t>IoT</a:t>
            </a:r>
            <a:r>
              <a:rPr kumimoji="1" lang="ja-JP" altLang="en-US"/>
              <a:t>のメカニズム</a:t>
            </a:r>
            <a:endParaRPr kumimoji="1" lang="ja-JP" altLang="en-US" dirty="0"/>
          </a:p>
        </p:txBody>
      </p:sp>
      <p:sp>
        <p:nvSpPr>
          <p:cNvPr id="4" name="正方形/長方形 3"/>
          <p:cNvSpPr/>
          <p:nvPr/>
        </p:nvSpPr>
        <p:spPr>
          <a:xfrm>
            <a:off x="3483035" y="4142391"/>
            <a:ext cx="2160240" cy="11521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データ</a:t>
            </a:r>
            <a:r>
              <a:rPr kumimoji="1" lang="ja-JP" altLang="en-US" sz="1400" dirty="0">
                <a:solidFill>
                  <a:srgbClr val="FFFFFF"/>
                </a:solidFill>
                <a:latin typeface="Meiryo" charset="-128"/>
                <a:ea typeface="Meiryo" charset="-128"/>
                <a:cs typeface="Meiryo" charset="-128"/>
              </a:rPr>
              <a:t>の</a:t>
            </a:r>
            <a:r>
              <a:rPr kumimoji="1" lang="ja-JP" altLang="en-US" b="1" dirty="0">
                <a:solidFill>
                  <a:srgbClr val="FFFFFF"/>
                </a:solidFill>
                <a:latin typeface="Meiryo" charset="-128"/>
                <a:ea typeface="Meiryo" charset="-128"/>
                <a:cs typeface="Meiryo" charset="-128"/>
              </a:rPr>
              <a:t>取得</a:t>
            </a:r>
            <a:endParaRPr kumimoji="1" lang="en-US" altLang="ja-JP" b="1"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アナログな事実を</a:t>
            </a:r>
            <a:endParaRPr lang="en-US" altLang="ja-JP" sz="105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デジタルデータに置き換える</a:t>
            </a:r>
            <a:endParaRPr kumimoji="1" lang="ja-JP" altLang="en-US" sz="1050" dirty="0">
              <a:solidFill>
                <a:srgbClr val="FFFFFF"/>
              </a:solidFill>
              <a:latin typeface="Meiryo" charset="-128"/>
              <a:ea typeface="Meiryo" charset="-128"/>
              <a:cs typeface="Meiryo" charset="-128"/>
            </a:endParaRPr>
          </a:p>
        </p:txBody>
      </p:sp>
      <p:sp>
        <p:nvSpPr>
          <p:cNvPr id="5" name="正方形/長方形 4"/>
          <p:cNvSpPr/>
          <p:nvPr/>
        </p:nvSpPr>
        <p:spPr>
          <a:xfrm>
            <a:off x="1322795" y="2595438"/>
            <a:ext cx="2160240" cy="115212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データ</a:t>
            </a:r>
            <a:r>
              <a:rPr kumimoji="1" lang="ja-JP" altLang="en-US" sz="1400" dirty="0">
                <a:solidFill>
                  <a:srgbClr val="FFFFFF"/>
                </a:solidFill>
                <a:latin typeface="Meiryo" charset="-128"/>
                <a:ea typeface="Meiryo" charset="-128"/>
                <a:cs typeface="Meiryo" charset="-128"/>
              </a:rPr>
              <a:t>の</a:t>
            </a:r>
            <a:r>
              <a:rPr kumimoji="1" lang="ja-JP" altLang="en-US" b="1" dirty="0">
                <a:solidFill>
                  <a:srgbClr val="FFFFFF"/>
                </a:solidFill>
                <a:latin typeface="Meiryo" charset="-128"/>
                <a:ea typeface="Meiryo" charset="-128"/>
                <a:cs typeface="Meiryo" charset="-128"/>
              </a:rPr>
              <a:t>分析</a:t>
            </a:r>
            <a:endParaRPr kumimoji="1" lang="en-US" altLang="ja-JP" b="1" dirty="0">
              <a:solidFill>
                <a:srgbClr val="FFFFFF"/>
              </a:solidFill>
              <a:latin typeface="Meiryo" charset="-128"/>
              <a:ea typeface="Meiryo" charset="-128"/>
              <a:cs typeface="Meiryo" charset="-128"/>
            </a:endParaRPr>
          </a:p>
          <a:p>
            <a:pPr marL="171450" indent="-171450">
              <a:buFont typeface="Wingdings" charset="2"/>
              <a:buChar char="Ø"/>
            </a:pPr>
            <a:r>
              <a:rPr lang="ja-JP" altLang="en-US" sz="1050">
                <a:solidFill>
                  <a:srgbClr val="FFFFFF"/>
                </a:solidFill>
                <a:latin typeface="Meiryo" charset="-128"/>
                <a:ea typeface="Meiryo" charset="-128"/>
                <a:cs typeface="Meiryo" charset="-128"/>
              </a:rPr>
              <a:t>規則や関係を</a:t>
            </a:r>
            <a:r>
              <a:rPr lang="ja-JP" altLang="en-US" sz="1050" dirty="0">
                <a:solidFill>
                  <a:srgbClr val="FFFFFF"/>
                </a:solidFill>
                <a:latin typeface="Meiryo" charset="-128"/>
                <a:ea typeface="Meiryo" charset="-128"/>
                <a:cs typeface="Meiryo" charset="-128"/>
              </a:rPr>
              <a:t>見つけ出す</a:t>
            </a:r>
            <a:endParaRPr lang="en-US" altLang="ja-JP" sz="1050" dirty="0">
              <a:solidFill>
                <a:srgbClr val="FFFFFF"/>
              </a:solidFill>
              <a:latin typeface="Meiryo" charset="-128"/>
              <a:ea typeface="Meiryo" charset="-128"/>
              <a:cs typeface="Meiryo" charset="-128"/>
            </a:endParaRPr>
          </a:p>
          <a:p>
            <a:pPr marL="171450" indent="-171450">
              <a:buFont typeface="Wingdings" charset="2"/>
              <a:buChar char="Ø"/>
            </a:pPr>
            <a:r>
              <a:rPr lang="ja-JP" altLang="en-US" sz="1050">
                <a:solidFill>
                  <a:srgbClr val="FFFFFF"/>
                </a:solidFill>
                <a:latin typeface="Meiryo" charset="-128"/>
                <a:ea typeface="Meiryo" charset="-128"/>
                <a:cs typeface="Meiryo" charset="-128"/>
              </a:rPr>
              <a:t>未来予測し最適</a:t>
            </a:r>
            <a:r>
              <a:rPr lang="ja-JP" altLang="en-US" sz="1050" dirty="0">
                <a:solidFill>
                  <a:srgbClr val="FFFFFF"/>
                </a:solidFill>
                <a:latin typeface="Meiryo" charset="-128"/>
                <a:ea typeface="Meiryo" charset="-128"/>
                <a:cs typeface="Meiryo" charset="-128"/>
              </a:rPr>
              <a:t>解</a:t>
            </a:r>
            <a:r>
              <a:rPr lang="ja-JP" altLang="en-US" sz="1050">
                <a:solidFill>
                  <a:srgbClr val="FFFFFF"/>
                </a:solidFill>
                <a:latin typeface="Meiryo" charset="-128"/>
                <a:ea typeface="Meiryo" charset="-128"/>
                <a:cs typeface="Meiryo" charset="-128"/>
              </a:rPr>
              <a:t>を見つける</a:t>
            </a:r>
            <a:endParaRPr lang="en-US" altLang="ja-JP" sz="1050" dirty="0">
              <a:solidFill>
                <a:srgbClr val="FFFFFF"/>
              </a:solidFill>
              <a:latin typeface="Meiryo" charset="-128"/>
              <a:ea typeface="Meiryo" charset="-128"/>
              <a:cs typeface="Meiryo" charset="-128"/>
            </a:endParaRPr>
          </a:p>
          <a:p>
            <a:pPr marL="171450" indent="-171450">
              <a:buFont typeface="Wingdings" charset="2"/>
              <a:buChar char="Ø"/>
            </a:pPr>
            <a:r>
              <a:rPr kumimoji="1" lang="ja-JP" altLang="en-US" sz="1050" dirty="0">
                <a:solidFill>
                  <a:srgbClr val="FFFFFF"/>
                </a:solidFill>
                <a:latin typeface="Meiryo" charset="-128"/>
                <a:ea typeface="Meiryo" charset="-128"/>
                <a:cs typeface="Meiryo" charset="-128"/>
              </a:rPr>
              <a:t>事実を分類整理する</a:t>
            </a:r>
          </a:p>
        </p:txBody>
      </p:sp>
      <p:sp>
        <p:nvSpPr>
          <p:cNvPr id="6" name="正方形/長方形 5"/>
          <p:cNvSpPr/>
          <p:nvPr/>
        </p:nvSpPr>
        <p:spPr>
          <a:xfrm>
            <a:off x="3483035" y="1048485"/>
            <a:ext cx="2160240" cy="115212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データ</a:t>
            </a:r>
            <a:r>
              <a:rPr kumimoji="1" lang="ja-JP" altLang="en-US" sz="1400" dirty="0">
                <a:solidFill>
                  <a:srgbClr val="FFFFFF"/>
                </a:solidFill>
                <a:latin typeface="Meiryo" charset="-128"/>
                <a:ea typeface="Meiryo" charset="-128"/>
                <a:cs typeface="Meiryo" charset="-128"/>
              </a:rPr>
              <a:t>の</a:t>
            </a:r>
            <a:r>
              <a:rPr kumimoji="1" lang="ja-JP" altLang="en-US" b="1" dirty="0">
                <a:solidFill>
                  <a:srgbClr val="FFFFFF"/>
                </a:solidFill>
                <a:latin typeface="Meiryo" charset="-128"/>
                <a:ea typeface="Meiryo" charset="-128"/>
                <a:cs typeface="Meiryo" charset="-128"/>
              </a:rPr>
              <a:t>見える化</a:t>
            </a:r>
            <a:endParaRPr kumimoji="1" lang="en-US" altLang="ja-JP" b="1" dirty="0">
              <a:solidFill>
                <a:srgbClr val="FFFFFF"/>
              </a:solidFill>
              <a:latin typeface="Meiryo" charset="-128"/>
              <a:ea typeface="Meiryo" charset="-128"/>
              <a:cs typeface="Meiryo" charset="-128"/>
            </a:endParaRPr>
          </a:p>
          <a:p>
            <a:pPr marL="357188" indent="-166688">
              <a:buFont typeface="Wingdings" charset="2"/>
              <a:buChar char="Ø"/>
            </a:pPr>
            <a:r>
              <a:rPr lang="ja-JP" altLang="en-US" sz="1050" b="1" dirty="0">
                <a:solidFill>
                  <a:srgbClr val="FFFFFF"/>
                </a:solidFill>
                <a:latin typeface="Meiryo" charset="-128"/>
                <a:ea typeface="Meiryo" charset="-128"/>
                <a:cs typeface="Meiryo" charset="-128"/>
              </a:rPr>
              <a:t>過去</a:t>
            </a:r>
            <a:r>
              <a:rPr lang="ja-JP" altLang="en-US" sz="1050" dirty="0">
                <a:solidFill>
                  <a:srgbClr val="FFFFFF"/>
                </a:solidFill>
                <a:latin typeface="Meiryo" charset="-128"/>
                <a:ea typeface="Meiryo" charset="-128"/>
                <a:cs typeface="Meiryo" charset="-128"/>
              </a:rPr>
              <a:t>の原因を見つける</a:t>
            </a:r>
            <a:endParaRPr lang="en-US" altLang="ja-JP" sz="1050" dirty="0">
              <a:solidFill>
                <a:srgbClr val="FFFFFF"/>
              </a:solidFill>
              <a:latin typeface="Meiryo" charset="-128"/>
              <a:ea typeface="Meiryo" charset="-128"/>
              <a:cs typeface="Meiryo" charset="-128"/>
            </a:endParaRPr>
          </a:p>
          <a:p>
            <a:pPr marL="357188" indent="-166688">
              <a:buFont typeface="Wingdings" charset="2"/>
              <a:buChar char="Ø"/>
            </a:pPr>
            <a:r>
              <a:rPr lang="ja-JP" altLang="en-US" sz="1050" b="1" dirty="0">
                <a:solidFill>
                  <a:srgbClr val="FFFFFF"/>
                </a:solidFill>
                <a:latin typeface="Meiryo" charset="-128"/>
                <a:ea typeface="Meiryo" charset="-128"/>
                <a:cs typeface="Meiryo" charset="-128"/>
              </a:rPr>
              <a:t>現在</a:t>
            </a:r>
            <a:r>
              <a:rPr lang="ja-JP" altLang="en-US" sz="1050" dirty="0">
                <a:solidFill>
                  <a:srgbClr val="FFFFFF"/>
                </a:solidFill>
                <a:latin typeface="Meiryo" charset="-128"/>
                <a:ea typeface="Meiryo" charset="-128"/>
                <a:cs typeface="Meiryo" charset="-128"/>
              </a:rPr>
              <a:t>の状況を把握する</a:t>
            </a:r>
            <a:endParaRPr lang="en-US" altLang="ja-JP" sz="1050" dirty="0">
              <a:solidFill>
                <a:srgbClr val="FFFFFF"/>
              </a:solidFill>
              <a:latin typeface="Meiryo" charset="-128"/>
              <a:ea typeface="Meiryo" charset="-128"/>
              <a:cs typeface="Meiryo" charset="-128"/>
            </a:endParaRPr>
          </a:p>
          <a:p>
            <a:pPr marL="357188" indent="-166688">
              <a:buFont typeface="Wingdings" charset="2"/>
              <a:buChar char="Ø"/>
            </a:pPr>
            <a:r>
              <a:rPr lang="ja-JP" altLang="en-US" sz="1050" b="1" dirty="0">
                <a:solidFill>
                  <a:srgbClr val="FFFFFF"/>
                </a:solidFill>
                <a:latin typeface="Meiryo" charset="-128"/>
                <a:ea typeface="Meiryo" charset="-128"/>
                <a:cs typeface="Meiryo" charset="-128"/>
              </a:rPr>
              <a:t>未来</a:t>
            </a:r>
            <a:r>
              <a:rPr lang="ja-JP" altLang="en-US" sz="1050" dirty="0">
                <a:solidFill>
                  <a:srgbClr val="FFFFFF"/>
                </a:solidFill>
                <a:latin typeface="Meiryo" charset="-128"/>
                <a:ea typeface="Meiryo" charset="-128"/>
                <a:cs typeface="Meiryo" charset="-128"/>
              </a:rPr>
              <a:t>を予測する</a:t>
            </a:r>
            <a:endParaRPr lang="en-US" altLang="ja-JP" sz="1050" dirty="0">
              <a:solidFill>
                <a:srgbClr val="FFFFFF"/>
              </a:solidFill>
              <a:latin typeface="Meiryo" charset="-128"/>
              <a:ea typeface="Meiryo" charset="-128"/>
              <a:cs typeface="Meiryo" charset="-128"/>
            </a:endParaRPr>
          </a:p>
        </p:txBody>
      </p:sp>
      <p:sp>
        <p:nvSpPr>
          <p:cNvPr id="7" name="正方形/長方形 6"/>
          <p:cNvSpPr/>
          <p:nvPr/>
        </p:nvSpPr>
        <p:spPr>
          <a:xfrm>
            <a:off x="5643275" y="2595438"/>
            <a:ext cx="2160240" cy="115212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データ</a:t>
            </a:r>
            <a:r>
              <a:rPr kumimoji="1" lang="ja-JP" altLang="en-US" sz="1400" dirty="0">
                <a:solidFill>
                  <a:srgbClr val="FFFFFF"/>
                </a:solidFill>
                <a:latin typeface="Meiryo" charset="-128"/>
                <a:ea typeface="Meiryo" charset="-128"/>
                <a:cs typeface="Meiryo" charset="-128"/>
              </a:rPr>
              <a:t>の</a:t>
            </a:r>
            <a:r>
              <a:rPr kumimoji="1" lang="ja-JP" altLang="en-US" b="1" dirty="0">
                <a:solidFill>
                  <a:srgbClr val="FFFFFF"/>
                </a:solidFill>
                <a:latin typeface="Meiryo" charset="-128"/>
                <a:ea typeface="Meiryo" charset="-128"/>
                <a:cs typeface="Meiryo" charset="-128"/>
              </a:rPr>
              <a:t>活用</a:t>
            </a:r>
            <a:endParaRPr kumimoji="1" lang="en-US" altLang="ja-JP" b="1" dirty="0">
              <a:solidFill>
                <a:srgbClr val="FFFFFF"/>
              </a:solidFill>
              <a:latin typeface="Meiryo" charset="-128"/>
              <a:ea typeface="Meiryo" charset="-128"/>
              <a:cs typeface="Meiryo" charset="-128"/>
            </a:endParaRPr>
          </a:p>
          <a:p>
            <a:pPr marL="171450" indent="-171450">
              <a:buFont typeface="Wingdings" charset="2"/>
              <a:buChar char="Ø"/>
            </a:pPr>
            <a:r>
              <a:rPr kumimoji="1" lang="ja-JP" altLang="en-US" sz="1050" dirty="0">
                <a:solidFill>
                  <a:srgbClr val="FFFFFF"/>
                </a:solidFill>
                <a:latin typeface="Meiryo" charset="-128"/>
                <a:ea typeface="Meiryo" charset="-128"/>
                <a:cs typeface="Meiryo" charset="-128"/>
              </a:rPr>
              <a:t>アプリケーションを駆動する</a:t>
            </a:r>
            <a:endParaRPr kumimoji="1" lang="en-US" altLang="ja-JP" sz="1050" dirty="0">
              <a:solidFill>
                <a:srgbClr val="FFFFFF"/>
              </a:solidFill>
              <a:latin typeface="Meiryo" charset="-128"/>
              <a:ea typeface="Meiryo" charset="-128"/>
              <a:cs typeface="Meiryo" charset="-128"/>
            </a:endParaRPr>
          </a:p>
          <a:p>
            <a:pPr marL="171450" indent="-171450">
              <a:buFont typeface="Wingdings" charset="2"/>
              <a:buChar char="Ø"/>
            </a:pPr>
            <a:r>
              <a:rPr lang="ja-JP" altLang="en-US" sz="1050" dirty="0">
                <a:solidFill>
                  <a:srgbClr val="FFFFFF"/>
                </a:solidFill>
                <a:latin typeface="Meiryo" charset="-128"/>
                <a:ea typeface="Meiryo" charset="-128"/>
                <a:cs typeface="Meiryo" charset="-128"/>
              </a:rPr>
              <a:t>意志決定を支援する</a:t>
            </a:r>
            <a:r>
              <a:rPr lang="en-US" altLang="ja-JP" sz="1050" dirty="0">
                <a:solidFill>
                  <a:srgbClr val="FFFFFF"/>
                </a:solidFill>
                <a:latin typeface="Meiryo" charset="-128"/>
                <a:ea typeface="Meiryo" charset="-128"/>
                <a:cs typeface="Meiryo" charset="-128"/>
              </a:rPr>
              <a:t>/</a:t>
            </a:r>
            <a:r>
              <a:rPr lang="ja-JP" altLang="en-US" sz="1050" dirty="0">
                <a:solidFill>
                  <a:srgbClr val="FFFFFF"/>
                </a:solidFill>
                <a:latin typeface="Meiryo" charset="-128"/>
                <a:ea typeface="Meiryo" charset="-128"/>
                <a:cs typeface="Meiryo" charset="-128"/>
              </a:rPr>
              <a:t>行う</a:t>
            </a:r>
            <a:endParaRPr lang="en-US" altLang="ja-JP" sz="1050" dirty="0">
              <a:solidFill>
                <a:srgbClr val="FFFFFF"/>
              </a:solidFill>
              <a:latin typeface="Meiryo" charset="-128"/>
              <a:ea typeface="Meiryo" charset="-128"/>
              <a:cs typeface="Meiryo" charset="-128"/>
            </a:endParaRPr>
          </a:p>
          <a:p>
            <a:pPr marL="171450" indent="-171450">
              <a:buFont typeface="Wingdings" charset="2"/>
              <a:buChar char="Ø"/>
            </a:pPr>
            <a:r>
              <a:rPr kumimoji="1" lang="ja-JP" altLang="en-US" sz="1050" dirty="0">
                <a:solidFill>
                  <a:srgbClr val="FFFFFF"/>
                </a:solidFill>
                <a:latin typeface="Meiryo" charset="-128"/>
                <a:ea typeface="Meiryo" charset="-128"/>
                <a:cs typeface="Meiryo" charset="-128"/>
              </a:rPr>
              <a:t>機器を制御する</a:t>
            </a:r>
          </a:p>
        </p:txBody>
      </p:sp>
      <p:sp>
        <p:nvSpPr>
          <p:cNvPr id="8" name="曲折矢印 7"/>
          <p:cNvSpPr/>
          <p:nvPr/>
        </p:nvSpPr>
        <p:spPr>
          <a:xfrm>
            <a:off x="2258899" y="1336517"/>
            <a:ext cx="1136110" cy="1152128"/>
          </a:xfrm>
          <a:prstGeom prst="ben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曲折矢印 13"/>
          <p:cNvSpPr/>
          <p:nvPr/>
        </p:nvSpPr>
        <p:spPr>
          <a:xfrm rot="10800000">
            <a:off x="5787291" y="3856797"/>
            <a:ext cx="1136110" cy="1152128"/>
          </a:xfrm>
          <a:prstGeom prst="ben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曲折矢印 14"/>
          <p:cNvSpPr/>
          <p:nvPr/>
        </p:nvSpPr>
        <p:spPr>
          <a:xfrm rot="5400000">
            <a:off x="5858611" y="1333391"/>
            <a:ext cx="1081494" cy="1224137"/>
          </a:xfrm>
          <a:prstGeom prst="bentArrow">
            <a:avLst>
              <a:gd name="adj1" fmla="val 29421"/>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曲折矢印 15"/>
          <p:cNvSpPr/>
          <p:nvPr/>
        </p:nvSpPr>
        <p:spPr>
          <a:xfrm rot="16200000">
            <a:off x="2156202" y="3783037"/>
            <a:ext cx="1081494" cy="1224137"/>
          </a:xfrm>
          <a:prstGeom prst="bentArrow">
            <a:avLst>
              <a:gd name="adj1" fmla="val 29421"/>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三角形 43"/>
          <p:cNvSpPr/>
          <p:nvPr/>
        </p:nvSpPr>
        <p:spPr>
          <a:xfrm>
            <a:off x="3348893" y="5076609"/>
            <a:ext cx="2468020" cy="1372476"/>
          </a:xfrm>
          <a:prstGeom prst="triangle">
            <a:avLst/>
          </a:prstGeom>
          <a:gradFill flip="none" rotWithShape="1">
            <a:gsLst>
              <a:gs pos="0">
                <a:srgbClr val="0432FF"/>
              </a:gs>
              <a:gs pos="57000">
                <a:srgbClr val="33ACBD">
                  <a:tint val="44500"/>
                  <a:satMod val="160000"/>
                </a:srgbClr>
              </a:gs>
              <a:gs pos="100000">
                <a:schemeClr val="bg1"/>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descr="imgres.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00487" y="5905438"/>
            <a:ext cx="792088" cy="543647"/>
          </a:xfrm>
          <a:prstGeom prst="rect">
            <a:avLst/>
          </a:prstGeom>
          <a:effectLst>
            <a:outerShdw blurRad="50800" dist="38100" dir="2700000" algn="tl" rotWithShape="0">
              <a:prstClr val="black">
                <a:alpha val="40000"/>
              </a:prstClr>
            </a:outerShdw>
          </a:effectLst>
        </p:spPr>
      </p:pic>
      <p:grpSp>
        <p:nvGrpSpPr>
          <p:cNvPr id="23" name="図形グループ 22"/>
          <p:cNvGrpSpPr/>
          <p:nvPr/>
        </p:nvGrpSpPr>
        <p:grpSpPr>
          <a:xfrm>
            <a:off x="4253517" y="5886039"/>
            <a:ext cx="499492" cy="545661"/>
            <a:chOff x="4000500" y="1182650"/>
            <a:chExt cx="499492" cy="545661"/>
          </a:xfrm>
        </p:grpSpPr>
        <p:sp>
          <p:nvSpPr>
            <p:cNvPr id="24" name="角丸四角形 23"/>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grpSp>
        <p:nvGrpSpPr>
          <p:cNvPr id="27" name="図形グループ 26"/>
          <p:cNvGrpSpPr/>
          <p:nvPr/>
        </p:nvGrpSpPr>
        <p:grpSpPr>
          <a:xfrm>
            <a:off x="4820719" y="5886039"/>
            <a:ext cx="499492" cy="545661"/>
            <a:chOff x="6373788" y="4940591"/>
            <a:chExt cx="499492" cy="545661"/>
          </a:xfrm>
        </p:grpSpPr>
        <p:sp>
          <p:nvSpPr>
            <p:cNvPr id="28" name="角丸四角形 27"/>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1" name="図形グループ 30"/>
          <p:cNvGrpSpPr/>
          <p:nvPr/>
        </p:nvGrpSpPr>
        <p:grpSpPr>
          <a:xfrm>
            <a:off x="5252519" y="5949539"/>
            <a:ext cx="499492" cy="445407"/>
            <a:chOff x="6805588" y="5004091"/>
            <a:chExt cx="499492" cy="445407"/>
          </a:xfrm>
        </p:grpSpPr>
        <p:sp>
          <p:nvSpPr>
            <p:cNvPr id="32" name="台形 31"/>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角丸四角形 32"/>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角丸四角形 33"/>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6" name="テキスト ボックス 85"/>
          <p:cNvSpPr txBox="1"/>
          <p:nvPr/>
        </p:nvSpPr>
        <p:spPr>
          <a:xfrm>
            <a:off x="1064137" y="924867"/>
            <a:ext cx="2259721" cy="276999"/>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200" b="1" dirty="0">
                <a:solidFill>
                  <a:srgbClr val="1F33E8"/>
                </a:solidFill>
                <a:latin typeface="メイリオ"/>
                <a:ea typeface="メイリオ"/>
                <a:cs typeface="メイリオ"/>
              </a:rPr>
              <a:t>サイバー世界／</a:t>
            </a:r>
            <a:r>
              <a:rPr kumimoji="1" lang="en-US" altLang="ja-JP" sz="1200" b="1" dirty="0">
                <a:solidFill>
                  <a:srgbClr val="1F33E8"/>
                </a:solidFill>
                <a:latin typeface="メイリオ"/>
                <a:ea typeface="メイリオ"/>
                <a:cs typeface="メイリオ"/>
              </a:rPr>
              <a:t>Cyber World</a:t>
            </a:r>
            <a:endParaRPr kumimoji="1" lang="ja-JP" altLang="en-US" sz="1200" b="1" dirty="0">
              <a:solidFill>
                <a:srgbClr val="1F33E8"/>
              </a:solidFill>
              <a:latin typeface="メイリオ"/>
              <a:ea typeface="メイリオ"/>
              <a:cs typeface="メイリオ"/>
            </a:endParaRPr>
          </a:p>
        </p:txBody>
      </p:sp>
      <p:sp>
        <p:nvSpPr>
          <p:cNvPr id="87" name="テキスト ボックス 86"/>
          <p:cNvSpPr txBox="1"/>
          <p:nvPr/>
        </p:nvSpPr>
        <p:spPr>
          <a:xfrm>
            <a:off x="5951055" y="5149741"/>
            <a:ext cx="2143086"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r"/>
            <a:r>
              <a:rPr kumimoji="1" lang="ja-JP" altLang="en-US" sz="1200" b="1" dirty="0">
                <a:solidFill>
                  <a:schemeClr val="accent3">
                    <a:lumMod val="50000"/>
                  </a:schemeClr>
                </a:solidFill>
                <a:latin typeface="メイリオ"/>
                <a:ea typeface="メイリオ"/>
                <a:cs typeface="メイリオ"/>
              </a:rPr>
              <a:t>現実世界／</a:t>
            </a:r>
            <a:r>
              <a:rPr kumimoji="1" lang="en-US" altLang="ja-JP" sz="1200" b="1" dirty="0">
                <a:solidFill>
                  <a:schemeClr val="accent3">
                    <a:lumMod val="50000"/>
                  </a:schemeClr>
                </a:solidFill>
                <a:latin typeface="メイリオ"/>
                <a:ea typeface="メイリオ"/>
                <a:cs typeface="メイリオ"/>
              </a:rPr>
              <a:t>Physical World</a:t>
            </a:r>
            <a:endParaRPr kumimoji="1" lang="ja-JP" altLang="en-US" sz="1200" b="1" dirty="0">
              <a:solidFill>
                <a:schemeClr val="accent3">
                  <a:lumMod val="50000"/>
                </a:schemeClr>
              </a:solidFill>
              <a:latin typeface="メイリオ"/>
              <a:ea typeface="メイリオ"/>
              <a:cs typeface="メイリオ"/>
            </a:endParaRPr>
          </a:p>
        </p:txBody>
      </p:sp>
      <p:sp>
        <p:nvSpPr>
          <p:cNvPr id="9" name="右矢印 8">
            <a:extLst>
              <a:ext uri="{FF2B5EF4-FFF2-40B4-BE49-F238E27FC236}">
                <a16:creationId xmlns:a16="http://schemas.microsoft.com/office/drawing/2014/main" id="{9CFBD7FD-A75A-3793-C74A-26FC2BDD7CFD}"/>
              </a:ext>
            </a:extLst>
          </p:cNvPr>
          <p:cNvSpPr/>
          <p:nvPr/>
        </p:nvSpPr>
        <p:spPr>
          <a:xfrm>
            <a:off x="3560956" y="2817813"/>
            <a:ext cx="2045799" cy="67243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5" name="図形グループ 34"/>
          <p:cNvGrpSpPr/>
          <p:nvPr/>
        </p:nvGrpSpPr>
        <p:grpSpPr>
          <a:xfrm>
            <a:off x="4380798" y="3271152"/>
            <a:ext cx="382404" cy="808261"/>
            <a:chOff x="1946324" y="4125162"/>
            <a:chExt cx="969964" cy="2007872"/>
          </a:xfrm>
        </p:grpSpPr>
        <p:sp>
          <p:nvSpPr>
            <p:cNvPr id="36" name="円/楕円 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フローチャート: 論理積ゲート 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3" name="下矢印 42"/>
          <p:cNvSpPr/>
          <p:nvPr/>
        </p:nvSpPr>
        <p:spPr>
          <a:xfrm>
            <a:off x="4267497" y="2297882"/>
            <a:ext cx="591315" cy="910294"/>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049418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788D0D-006D-3645-A4E5-08B5AC193A7B}"/>
              </a:ext>
            </a:extLst>
          </p:cNvPr>
          <p:cNvSpPr>
            <a:spLocks noGrp="1"/>
          </p:cNvSpPr>
          <p:nvPr>
            <p:ph type="title"/>
          </p:nvPr>
        </p:nvSpPr>
        <p:spPr/>
        <p:txBody>
          <a:bodyPr/>
          <a:lstStyle/>
          <a:p>
            <a:r>
              <a:rPr lang="ja-JP" altLang="en-US"/>
              <a:t>参考：</a:t>
            </a:r>
            <a:r>
              <a:rPr lang="en-US" altLang="ja-JP" dirty="0"/>
              <a:t>5G</a:t>
            </a:r>
            <a:r>
              <a:rPr lang="ja-JP" altLang="en-US"/>
              <a:t>の３つの特性とアプリケーション</a:t>
            </a:r>
            <a:endParaRPr kumimoji="1" lang="ja-JP" altLang="en-US"/>
          </a:p>
        </p:txBody>
      </p:sp>
      <p:pic>
        <p:nvPicPr>
          <p:cNvPr id="11" name="図 10">
            <a:extLst>
              <a:ext uri="{FF2B5EF4-FFF2-40B4-BE49-F238E27FC236}">
                <a16:creationId xmlns:a16="http://schemas.microsoft.com/office/drawing/2014/main" id="{47360DC2-C135-7148-B4A8-77C23F213C1F}"/>
              </a:ext>
            </a:extLst>
          </p:cNvPr>
          <p:cNvPicPr>
            <a:picLocks noChangeAspect="1"/>
          </p:cNvPicPr>
          <p:nvPr/>
        </p:nvPicPr>
        <p:blipFill>
          <a:blip r:embed="rId2"/>
          <a:stretch>
            <a:fillRect/>
          </a:stretch>
        </p:blipFill>
        <p:spPr>
          <a:xfrm>
            <a:off x="406750" y="1007693"/>
            <a:ext cx="8330499" cy="5259153"/>
          </a:xfrm>
          <a:prstGeom prst="rect">
            <a:avLst/>
          </a:prstGeom>
        </p:spPr>
      </p:pic>
    </p:spTree>
    <p:extLst>
      <p:ext uri="{BB962C8B-B14F-4D97-AF65-F5344CB8AC3E}">
        <p14:creationId xmlns:p14="http://schemas.microsoft.com/office/powerpoint/2010/main" val="1438627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850A999-E616-5C4C-9F9F-D610AC925EFC}"/>
              </a:ext>
            </a:extLst>
          </p:cNvPr>
          <p:cNvSpPr>
            <a:spLocks noGrp="1"/>
          </p:cNvSpPr>
          <p:nvPr>
            <p:ph type="title"/>
          </p:nvPr>
        </p:nvSpPr>
        <p:spPr/>
        <p:txBody>
          <a:bodyPr/>
          <a:lstStyle/>
          <a:p>
            <a:r>
              <a:rPr lang="ja-JP" altLang="en-US" dirty="0"/>
              <a:t>参考：</a:t>
            </a:r>
            <a:r>
              <a:rPr lang="en" altLang="ja-JP" dirty="0"/>
              <a:t>5G</a:t>
            </a:r>
            <a:r>
              <a:rPr lang="ja-JP" altLang="en-US" dirty="0"/>
              <a:t>の実装状況</a:t>
            </a:r>
          </a:p>
        </p:txBody>
      </p:sp>
      <p:sp>
        <p:nvSpPr>
          <p:cNvPr id="8" name="テキスト ボックス 7">
            <a:extLst>
              <a:ext uri="{FF2B5EF4-FFF2-40B4-BE49-F238E27FC236}">
                <a16:creationId xmlns:a16="http://schemas.microsoft.com/office/drawing/2014/main" id="{A01FCA3C-DEA6-9BC1-3540-A5C8518404BC}"/>
              </a:ext>
            </a:extLst>
          </p:cNvPr>
          <p:cNvSpPr txBox="1"/>
          <p:nvPr/>
        </p:nvSpPr>
        <p:spPr>
          <a:xfrm>
            <a:off x="4422490" y="6345379"/>
            <a:ext cx="4577936" cy="246221"/>
          </a:xfrm>
          <a:prstGeom prst="rect">
            <a:avLst/>
          </a:prstGeom>
          <a:noFill/>
        </p:spPr>
        <p:txBody>
          <a:bodyPr wrap="square">
            <a:spAutoFit/>
          </a:bodyPr>
          <a:lstStyle/>
          <a:p>
            <a:pPr algn="r"/>
            <a:r>
              <a:rPr lang="ja-JP" altLang="en-US" sz="1000">
                <a:hlinkClick r:id="rId2"/>
              </a:rPr>
              <a:t>https://www.soumu.go.jp/main_content/000878155.pdf</a:t>
            </a:r>
            <a:endParaRPr lang="ja-JP" altLang="en-US" sz="1000"/>
          </a:p>
        </p:txBody>
      </p:sp>
      <p:sp>
        <p:nvSpPr>
          <p:cNvPr id="10" name="テキスト ボックス 9">
            <a:extLst>
              <a:ext uri="{FF2B5EF4-FFF2-40B4-BE49-F238E27FC236}">
                <a16:creationId xmlns:a16="http://schemas.microsoft.com/office/drawing/2014/main" id="{5616F46C-DFBD-447A-7D12-D38E5B722782}"/>
              </a:ext>
            </a:extLst>
          </p:cNvPr>
          <p:cNvSpPr txBox="1"/>
          <p:nvPr/>
        </p:nvSpPr>
        <p:spPr>
          <a:xfrm>
            <a:off x="4428426" y="5918512"/>
            <a:ext cx="4577936" cy="307777"/>
          </a:xfrm>
          <a:prstGeom prst="rect">
            <a:avLst/>
          </a:prstGeom>
          <a:noFill/>
        </p:spPr>
        <p:txBody>
          <a:bodyPr wrap="square">
            <a:spAutoFit/>
          </a:bodyPr>
          <a:lstStyle/>
          <a:p>
            <a:pPr algn="r"/>
            <a:r>
              <a:rPr lang="en" altLang="ja-JP" sz="1400" dirty="0">
                <a:latin typeface="Meiryo" panose="020B0604030504040204" pitchFamily="34" charset="-128"/>
                <a:ea typeface="Meiryo" panose="020B0604030504040204" pitchFamily="34" charset="-128"/>
              </a:rPr>
              <a:t>5G</a:t>
            </a:r>
            <a:r>
              <a:rPr lang="ja-JP" altLang="en-US" sz="1400">
                <a:latin typeface="Meiryo" panose="020B0604030504040204" pitchFamily="34" charset="-128"/>
                <a:ea typeface="Meiryo" panose="020B0604030504040204" pitchFamily="34" charset="-128"/>
              </a:rPr>
              <a:t>ビジネスに関する諸外国動向及び経済分析等</a:t>
            </a:r>
          </a:p>
        </p:txBody>
      </p:sp>
      <p:sp>
        <p:nvSpPr>
          <p:cNvPr id="14" name="テキスト ボックス 13">
            <a:extLst>
              <a:ext uri="{FF2B5EF4-FFF2-40B4-BE49-F238E27FC236}">
                <a16:creationId xmlns:a16="http://schemas.microsoft.com/office/drawing/2014/main" id="{F001F3F5-3344-A190-CB2D-51FCD480937B}"/>
              </a:ext>
            </a:extLst>
          </p:cNvPr>
          <p:cNvSpPr txBox="1"/>
          <p:nvPr/>
        </p:nvSpPr>
        <p:spPr>
          <a:xfrm>
            <a:off x="5975188" y="6136088"/>
            <a:ext cx="3025238" cy="276999"/>
          </a:xfrm>
          <a:prstGeom prst="rect">
            <a:avLst/>
          </a:prstGeom>
          <a:noFill/>
        </p:spPr>
        <p:txBody>
          <a:bodyPr wrap="square">
            <a:spAutoFit/>
          </a:bodyPr>
          <a:lstStyle/>
          <a:p>
            <a:pPr algn="r"/>
            <a:r>
              <a:rPr lang="ja-JP" altLang="en-US" sz="1200">
                <a:latin typeface="Meiryo" panose="020B0604030504040204" pitchFamily="34" charset="-128"/>
                <a:ea typeface="Meiryo" panose="020B0604030504040204" pitchFamily="34" charset="-128"/>
              </a:rPr>
              <a:t>２０２３年４月</a:t>
            </a:r>
            <a:r>
              <a:rPr lang="en-US" altLang="ja-JP" sz="1200" dirty="0">
                <a:latin typeface="Meiryo" panose="020B0604030504040204" pitchFamily="34" charset="-128"/>
                <a:ea typeface="Meiryo" panose="020B0604030504040204" pitchFamily="34" charset="-128"/>
              </a:rPr>
              <a:t>26</a:t>
            </a:r>
            <a:r>
              <a:rPr lang="ja-JP" altLang="en-US" sz="1200">
                <a:latin typeface="Meiryo" panose="020B0604030504040204" pitchFamily="34" charset="-128"/>
                <a:ea typeface="Meiryo" panose="020B0604030504040204" pitchFamily="34" charset="-128"/>
              </a:rPr>
              <a:t>日</a:t>
            </a:r>
          </a:p>
        </p:txBody>
      </p:sp>
      <p:pic>
        <p:nvPicPr>
          <p:cNvPr id="16" name="図 15" descr="テキスト が含まれている画像&#10;&#10;自動的に生成された説明">
            <a:extLst>
              <a:ext uri="{FF2B5EF4-FFF2-40B4-BE49-F238E27FC236}">
                <a16:creationId xmlns:a16="http://schemas.microsoft.com/office/drawing/2014/main" id="{6E964F20-943E-678A-8FAD-362DBA51DC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5800" y="849417"/>
            <a:ext cx="7772400" cy="4902299"/>
          </a:xfrm>
          <a:prstGeom prst="rect">
            <a:avLst/>
          </a:prstGeom>
        </p:spPr>
      </p:pic>
      <p:sp>
        <p:nvSpPr>
          <p:cNvPr id="17" name="テキスト ボックス 16">
            <a:extLst>
              <a:ext uri="{FF2B5EF4-FFF2-40B4-BE49-F238E27FC236}">
                <a16:creationId xmlns:a16="http://schemas.microsoft.com/office/drawing/2014/main" id="{24C39F01-27D1-CCD6-2E66-F2A8D5ED21D5}"/>
              </a:ext>
            </a:extLst>
          </p:cNvPr>
          <p:cNvSpPr txBox="1"/>
          <p:nvPr/>
        </p:nvSpPr>
        <p:spPr>
          <a:xfrm>
            <a:off x="771896" y="6274587"/>
            <a:ext cx="1723549"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出典：三菱総合研究所</a:t>
            </a:r>
          </a:p>
        </p:txBody>
      </p:sp>
    </p:spTree>
    <p:extLst>
      <p:ext uri="{BB962C8B-B14F-4D97-AF65-F5344CB8AC3E}">
        <p14:creationId xmlns:p14="http://schemas.microsoft.com/office/powerpoint/2010/main" val="2177119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正方形/長方形 59">
            <a:extLst>
              <a:ext uri="{FF2B5EF4-FFF2-40B4-BE49-F238E27FC236}">
                <a16:creationId xmlns:a16="http://schemas.microsoft.com/office/drawing/2014/main" id="{435344BF-C98A-654F-AF20-054ABF121E5F}"/>
              </a:ext>
            </a:extLst>
          </p:cNvPr>
          <p:cNvSpPr/>
          <p:nvPr/>
        </p:nvSpPr>
        <p:spPr>
          <a:xfrm>
            <a:off x="3557306" y="3988284"/>
            <a:ext cx="2013179" cy="79208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0D8EE212-BF04-E246-82B4-C5F26DAB6D1A}"/>
              </a:ext>
            </a:extLst>
          </p:cNvPr>
          <p:cNvSpPr/>
          <p:nvPr/>
        </p:nvSpPr>
        <p:spPr>
          <a:xfrm>
            <a:off x="1920620" y="4257333"/>
            <a:ext cx="556820" cy="4308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a:extLst>
              <a:ext uri="{FF2B5EF4-FFF2-40B4-BE49-F238E27FC236}">
                <a16:creationId xmlns:a16="http://schemas.microsoft.com/office/drawing/2014/main" id="{A627AD37-00E7-824D-BA02-13F2BBAC48F1}"/>
              </a:ext>
            </a:extLst>
          </p:cNvPr>
          <p:cNvSpPr/>
          <p:nvPr/>
        </p:nvSpPr>
        <p:spPr>
          <a:xfrm>
            <a:off x="1191675" y="5356817"/>
            <a:ext cx="2013943" cy="575683"/>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06BD2F3-FA25-814C-8BCE-F765B0B44D1C}"/>
              </a:ext>
            </a:extLst>
          </p:cNvPr>
          <p:cNvSpPr>
            <a:spLocks noGrp="1"/>
          </p:cNvSpPr>
          <p:nvPr>
            <p:ph type="title"/>
          </p:nvPr>
        </p:nvSpPr>
        <p:spPr/>
        <p:txBody>
          <a:bodyPr/>
          <a:lstStyle/>
          <a:p>
            <a:r>
              <a:rPr kumimoji="1" lang="en-US" altLang="ja-JP" dirty="0"/>
              <a:t>5G</a:t>
            </a:r>
            <a:r>
              <a:rPr kumimoji="1" lang="ja-JP" altLang="en-US"/>
              <a:t>の普及段階</a:t>
            </a:r>
          </a:p>
        </p:txBody>
      </p:sp>
      <p:sp>
        <p:nvSpPr>
          <p:cNvPr id="9" name="正方形/長方形 8">
            <a:extLst>
              <a:ext uri="{FF2B5EF4-FFF2-40B4-BE49-F238E27FC236}">
                <a16:creationId xmlns:a16="http://schemas.microsoft.com/office/drawing/2014/main" id="{23E5E3C3-6193-5449-92FF-62D735309410}"/>
              </a:ext>
            </a:extLst>
          </p:cNvPr>
          <p:cNvSpPr/>
          <p:nvPr/>
        </p:nvSpPr>
        <p:spPr>
          <a:xfrm>
            <a:off x="5939760" y="1895659"/>
            <a:ext cx="648072" cy="57606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390592B4-C28C-9B48-947B-2BA5ABE819AC}"/>
              </a:ext>
            </a:extLst>
          </p:cNvPr>
          <p:cNvSpPr/>
          <p:nvPr/>
        </p:nvSpPr>
        <p:spPr>
          <a:xfrm>
            <a:off x="6622695" y="1896042"/>
            <a:ext cx="648072" cy="57606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8B658ED3-FF37-6248-9813-265ACC211A73}"/>
              </a:ext>
            </a:extLst>
          </p:cNvPr>
          <p:cNvSpPr/>
          <p:nvPr/>
        </p:nvSpPr>
        <p:spPr>
          <a:xfrm>
            <a:off x="7305630" y="1896042"/>
            <a:ext cx="648072" cy="57606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A8DD9CFE-11E7-FD4D-BC1F-260AC8C06DE2}"/>
              </a:ext>
            </a:extLst>
          </p:cNvPr>
          <p:cNvSpPr txBox="1"/>
          <p:nvPr/>
        </p:nvSpPr>
        <p:spPr>
          <a:xfrm>
            <a:off x="5942434" y="1980192"/>
            <a:ext cx="645398" cy="430887"/>
          </a:xfrm>
          <a:prstGeom prst="rect">
            <a:avLst/>
          </a:prstGeom>
          <a:noFill/>
        </p:spPr>
        <p:txBody>
          <a:bodyPr wrap="square" rtlCol="0">
            <a:spAutoFit/>
          </a:bodyPr>
          <a:lstStyle/>
          <a:p>
            <a:pPr algn="ctr"/>
            <a:r>
              <a:rPr kumimoji="1" lang="ja-JP" altLang="en-US" sz="1200" dirty="0">
                <a:solidFill>
                  <a:schemeClr val="bg1"/>
                </a:solidFill>
                <a:latin typeface="Meiryo" panose="020B0604030504040204" pitchFamily="34" charset="-128"/>
                <a:ea typeface="Meiryo" panose="020B0604030504040204" pitchFamily="34" charset="-128"/>
              </a:rPr>
              <a:t>高速</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en-US" altLang="ja-JP" sz="1000" dirty="0">
                <a:solidFill>
                  <a:schemeClr val="bg1"/>
                </a:solidFill>
                <a:latin typeface="Meiryo" panose="020B0604030504040204" pitchFamily="34" charset="-128"/>
                <a:ea typeface="Meiryo" panose="020B0604030504040204" pitchFamily="34" charset="-128"/>
              </a:rPr>
              <a:t>eMBB</a:t>
            </a:r>
            <a:endParaRPr kumimoji="1" lang="ja-JP" altLang="en-US" sz="10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DB34208D-433C-5544-9399-51A8AF165CB9}"/>
              </a:ext>
            </a:extLst>
          </p:cNvPr>
          <p:cNvSpPr txBox="1"/>
          <p:nvPr/>
        </p:nvSpPr>
        <p:spPr>
          <a:xfrm>
            <a:off x="6631366" y="1980193"/>
            <a:ext cx="645398" cy="430887"/>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低遅延</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en-US" altLang="ja-JP" sz="1000" dirty="0">
                <a:solidFill>
                  <a:schemeClr val="bg1"/>
                </a:solidFill>
                <a:latin typeface="Meiryo" panose="020B0604030504040204" pitchFamily="34" charset="-128"/>
                <a:ea typeface="Meiryo" panose="020B0604030504040204" pitchFamily="34" charset="-128"/>
              </a:rPr>
              <a:t>U</a:t>
            </a:r>
            <a:r>
              <a:rPr kumimoji="1" lang="en-US" altLang="ja-JP" sz="1000" dirty="0">
                <a:solidFill>
                  <a:schemeClr val="bg1"/>
                </a:solidFill>
                <a:latin typeface="Meiryo" panose="020B0604030504040204" pitchFamily="34" charset="-128"/>
                <a:ea typeface="Meiryo" panose="020B0604030504040204" pitchFamily="34" charset="-128"/>
              </a:rPr>
              <a:t>RLLC</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CD29A7BE-724F-1046-AB39-BAB0C5A7F35E}"/>
              </a:ext>
            </a:extLst>
          </p:cNvPr>
          <p:cNvSpPr txBox="1"/>
          <p:nvPr/>
        </p:nvSpPr>
        <p:spPr>
          <a:xfrm>
            <a:off x="7308304" y="1980192"/>
            <a:ext cx="645398" cy="430887"/>
          </a:xfrm>
          <a:prstGeom prst="rect">
            <a:avLst/>
          </a:prstGeom>
          <a:noFill/>
        </p:spPr>
        <p:txBody>
          <a:bodyPr wrap="square" rtlCol="0">
            <a:spAutoFit/>
          </a:bodyPr>
          <a:lstStyle/>
          <a:p>
            <a:pPr algn="ctr"/>
            <a:r>
              <a:rPr lang="ja-JP" altLang="en-US" sz="1200" dirty="0">
                <a:solidFill>
                  <a:schemeClr val="bg1"/>
                </a:solidFill>
                <a:latin typeface="Meiryo" panose="020B0604030504040204" pitchFamily="34" charset="-128"/>
                <a:ea typeface="Meiryo" panose="020B0604030504040204" pitchFamily="34" charset="-128"/>
              </a:rPr>
              <a:t>多</a:t>
            </a:r>
            <a:r>
              <a:rPr kumimoji="1" lang="ja-JP" altLang="en-US" sz="1200" dirty="0">
                <a:solidFill>
                  <a:schemeClr val="bg1"/>
                </a:solidFill>
                <a:latin typeface="Meiryo" panose="020B0604030504040204" pitchFamily="34" charset="-128"/>
                <a:ea typeface="Meiryo" panose="020B0604030504040204" pitchFamily="34" charset="-128"/>
              </a:rPr>
              <a:t>接続</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en-US" altLang="ja-JP" sz="1000" dirty="0">
                <a:solidFill>
                  <a:schemeClr val="bg1"/>
                </a:solidFill>
                <a:latin typeface="Meiryo" panose="020B0604030504040204" pitchFamily="34" charset="-128"/>
                <a:ea typeface="Meiryo" panose="020B0604030504040204" pitchFamily="34" charset="-128"/>
              </a:rPr>
              <a:t>mMTC</a:t>
            </a:r>
            <a:endParaRPr kumimoji="1" lang="ja-JP" altLang="en-US" sz="1000"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F52DA2B0-F501-EC46-AF53-CB4133B8C8CE}"/>
              </a:ext>
            </a:extLst>
          </p:cNvPr>
          <p:cNvSpPr/>
          <p:nvPr/>
        </p:nvSpPr>
        <p:spPr>
          <a:xfrm>
            <a:off x="3557695" y="1899669"/>
            <a:ext cx="648072" cy="576064"/>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36A9D809-3BD1-6C4D-AD6F-EB00628DA8E3}"/>
              </a:ext>
            </a:extLst>
          </p:cNvPr>
          <p:cNvSpPr/>
          <p:nvPr/>
        </p:nvSpPr>
        <p:spPr>
          <a:xfrm>
            <a:off x="4240630" y="1900052"/>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BD5EB3C8-43FB-FD42-AC2E-9E7F88B26C02}"/>
              </a:ext>
            </a:extLst>
          </p:cNvPr>
          <p:cNvSpPr/>
          <p:nvPr/>
        </p:nvSpPr>
        <p:spPr>
          <a:xfrm>
            <a:off x="4923565" y="1900052"/>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08DDBAF0-4405-D343-B377-B7B7914B8F1F}"/>
              </a:ext>
            </a:extLst>
          </p:cNvPr>
          <p:cNvSpPr txBox="1"/>
          <p:nvPr/>
        </p:nvSpPr>
        <p:spPr>
          <a:xfrm>
            <a:off x="3560369" y="1984202"/>
            <a:ext cx="645398" cy="430887"/>
          </a:xfrm>
          <a:prstGeom prst="rect">
            <a:avLst/>
          </a:prstGeom>
          <a:noFill/>
        </p:spPr>
        <p:txBody>
          <a:bodyPr wrap="square" rtlCol="0">
            <a:spAutoFit/>
          </a:bodyPr>
          <a:lstStyle/>
          <a:p>
            <a:pPr algn="ctr"/>
            <a:r>
              <a:rPr kumimoji="1" lang="ja-JP" altLang="en-US" sz="1200" dirty="0">
                <a:solidFill>
                  <a:schemeClr val="bg1"/>
                </a:solidFill>
                <a:latin typeface="Meiryo" panose="020B0604030504040204" pitchFamily="34" charset="-128"/>
                <a:ea typeface="Meiryo" panose="020B0604030504040204" pitchFamily="34" charset="-128"/>
              </a:rPr>
              <a:t>高速</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en-US" altLang="ja-JP" sz="1000" dirty="0">
                <a:solidFill>
                  <a:schemeClr val="bg1"/>
                </a:solidFill>
                <a:latin typeface="Meiryo" panose="020B0604030504040204" pitchFamily="34" charset="-128"/>
                <a:ea typeface="Meiryo" panose="020B0604030504040204" pitchFamily="34" charset="-128"/>
              </a:rPr>
              <a:t>eMBB</a:t>
            </a:r>
            <a:endParaRPr kumimoji="1" lang="ja-JP" altLang="en-US" sz="1000"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445B7097-E042-1343-AAAF-340AB3FB9351}"/>
              </a:ext>
            </a:extLst>
          </p:cNvPr>
          <p:cNvSpPr txBox="1"/>
          <p:nvPr/>
        </p:nvSpPr>
        <p:spPr>
          <a:xfrm>
            <a:off x="4249301" y="1984203"/>
            <a:ext cx="645398" cy="430887"/>
          </a:xfrm>
          <a:prstGeom prst="rect">
            <a:avLst/>
          </a:prstGeom>
          <a:solidFill>
            <a:schemeClr val="bg1">
              <a:lumMod val="50000"/>
            </a:schemeClr>
          </a:solidFill>
        </p:spPr>
        <p:txBody>
          <a:bodyPr wrap="square" rtlCol="0">
            <a:spAutoFit/>
          </a:bodyPr>
          <a:lstStyle/>
          <a:p>
            <a:pPr algn="ctr"/>
            <a:r>
              <a:rPr kumimoji="1" lang="ja-JP" altLang="en-US" sz="1200">
                <a:solidFill>
                  <a:schemeClr val="bg1">
                    <a:lumMod val="75000"/>
                  </a:schemeClr>
                </a:solidFill>
                <a:latin typeface="Meiryo" panose="020B0604030504040204" pitchFamily="34" charset="-128"/>
                <a:ea typeface="Meiryo" panose="020B0604030504040204" pitchFamily="34" charset="-128"/>
              </a:rPr>
              <a:t>低遅延</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a:solidFill>
                  <a:schemeClr val="bg1">
                    <a:lumMod val="75000"/>
                  </a:schemeClr>
                </a:solidFill>
                <a:latin typeface="Meiryo" panose="020B0604030504040204" pitchFamily="34" charset="-128"/>
                <a:ea typeface="Meiryo" panose="020B0604030504040204" pitchFamily="34" charset="-128"/>
              </a:rPr>
              <a:t>U</a:t>
            </a:r>
            <a:r>
              <a:rPr kumimoji="1" lang="en-US" altLang="ja-JP" sz="1000" dirty="0">
                <a:solidFill>
                  <a:schemeClr val="bg1">
                    <a:lumMod val="75000"/>
                  </a:schemeClr>
                </a:solidFill>
                <a:latin typeface="Meiryo" panose="020B0604030504040204" pitchFamily="34" charset="-128"/>
                <a:ea typeface="Meiryo" panose="020B0604030504040204" pitchFamily="34" charset="-128"/>
              </a:rPr>
              <a:t>RLLC</a:t>
            </a:r>
            <a:endParaRPr kumimoji="1" lang="ja-JP" altLang="en-US" sz="1000">
              <a:solidFill>
                <a:schemeClr val="bg1">
                  <a:lumMod val="75000"/>
                </a:schemeClr>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BE029B96-75D6-EA4C-9BFA-347BED55C4D0}"/>
              </a:ext>
            </a:extLst>
          </p:cNvPr>
          <p:cNvSpPr txBox="1"/>
          <p:nvPr/>
        </p:nvSpPr>
        <p:spPr>
          <a:xfrm>
            <a:off x="4926239" y="1984202"/>
            <a:ext cx="645398" cy="430887"/>
          </a:xfrm>
          <a:prstGeom prst="rect">
            <a:avLst/>
          </a:prstGeom>
          <a:solidFill>
            <a:schemeClr val="bg1">
              <a:lumMod val="50000"/>
            </a:schemeClr>
          </a:solidFill>
        </p:spPr>
        <p:txBody>
          <a:bodyPr wrap="square" rtlCol="0">
            <a:spAutoFit/>
          </a:bodyPr>
          <a:lstStyle/>
          <a:p>
            <a:pPr algn="ctr"/>
            <a:r>
              <a:rPr lang="ja-JP" altLang="en-US" sz="1200" dirty="0">
                <a:solidFill>
                  <a:schemeClr val="bg1">
                    <a:lumMod val="75000"/>
                  </a:schemeClr>
                </a:solidFill>
                <a:latin typeface="Meiryo" panose="020B0604030504040204" pitchFamily="34" charset="-128"/>
                <a:ea typeface="Meiryo" panose="020B0604030504040204" pitchFamily="34" charset="-128"/>
              </a:rPr>
              <a:t>多</a:t>
            </a:r>
            <a:r>
              <a:rPr kumimoji="1" lang="ja-JP" altLang="en-US" sz="1200" dirty="0">
                <a:solidFill>
                  <a:schemeClr val="bg1">
                    <a:lumMod val="75000"/>
                  </a:schemeClr>
                </a:solidFill>
                <a:latin typeface="Meiryo" panose="020B0604030504040204" pitchFamily="34" charset="-128"/>
                <a:ea typeface="Meiryo" panose="020B0604030504040204" pitchFamily="34" charset="-128"/>
              </a:rPr>
              <a:t>接続</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a:solidFill>
                  <a:schemeClr val="bg1">
                    <a:lumMod val="75000"/>
                  </a:schemeClr>
                </a:solidFill>
                <a:latin typeface="Meiryo" panose="020B0604030504040204" pitchFamily="34" charset="-128"/>
                <a:ea typeface="Meiryo" panose="020B0604030504040204" pitchFamily="34" charset="-128"/>
              </a:rPr>
              <a:t>mMTC</a:t>
            </a:r>
            <a:endParaRPr kumimoji="1" lang="ja-JP" altLang="en-US" sz="1000" dirty="0">
              <a:solidFill>
                <a:schemeClr val="bg1">
                  <a:lumMod val="75000"/>
                </a:schemeClr>
              </a:solidFill>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3A39D23F-79F4-A649-9764-DA28DA5F1BF6}"/>
              </a:ext>
            </a:extLst>
          </p:cNvPr>
          <p:cNvSpPr/>
          <p:nvPr/>
        </p:nvSpPr>
        <p:spPr>
          <a:xfrm>
            <a:off x="1191677" y="1895276"/>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54EA717B-289C-2B41-8AC7-250D5626048C}"/>
              </a:ext>
            </a:extLst>
          </p:cNvPr>
          <p:cNvSpPr/>
          <p:nvPr/>
        </p:nvSpPr>
        <p:spPr>
          <a:xfrm>
            <a:off x="1874612" y="1895659"/>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A5EA0FE5-5AE2-C44D-AAFC-8117B871236E}"/>
              </a:ext>
            </a:extLst>
          </p:cNvPr>
          <p:cNvSpPr/>
          <p:nvPr/>
        </p:nvSpPr>
        <p:spPr>
          <a:xfrm>
            <a:off x="2557547" y="1895659"/>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CB57A8B9-3AC2-E341-863A-5B5EFF64A31F}"/>
              </a:ext>
            </a:extLst>
          </p:cNvPr>
          <p:cNvSpPr txBox="1"/>
          <p:nvPr/>
        </p:nvSpPr>
        <p:spPr>
          <a:xfrm>
            <a:off x="1194351" y="1979809"/>
            <a:ext cx="645398" cy="430887"/>
          </a:xfrm>
          <a:prstGeom prst="rect">
            <a:avLst/>
          </a:prstGeom>
          <a:noFill/>
        </p:spPr>
        <p:txBody>
          <a:bodyPr wrap="square" rtlCol="0">
            <a:spAutoFit/>
          </a:bodyPr>
          <a:lstStyle/>
          <a:p>
            <a:pPr algn="ctr"/>
            <a:r>
              <a:rPr kumimoji="1" lang="ja-JP" altLang="en-US" sz="1200" dirty="0">
                <a:solidFill>
                  <a:schemeClr val="bg1">
                    <a:lumMod val="75000"/>
                  </a:schemeClr>
                </a:solidFill>
                <a:latin typeface="Meiryo" panose="020B0604030504040204" pitchFamily="34" charset="-128"/>
                <a:ea typeface="Meiryo" panose="020B0604030504040204" pitchFamily="34" charset="-128"/>
              </a:rPr>
              <a:t>高速</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a:solidFill>
                  <a:schemeClr val="bg1">
                    <a:lumMod val="75000"/>
                  </a:schemeClr>
                </a:solidFill>
                <a:latin typeface="Meiryo" panose="020B0604030504040204" pitchFamily="34" charset="-128"/>
                <a:ea typeface="Meiryo" panose="020B0604030504040204" pitchFamily="34" charset="-128"/>
              </a:rPr>
              <a:t>eMBB</a:t>
            </a:r>
            <a:endParaRPr kumimoji="1" lang="ja-JP" altLang="en-US" sz="1000" dirty="0">
              <a:solidFill>
                <a:schemeClr val="bg1">
                  <a:lumMod val="75000"/>
                </a:schemeClr>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51BE1803-72A3-1E49-BDDA-74C8912790FD}"/>
              </a:ext>
            </a:extLst>
          </p:cNvPr>
          <p:cNvSpPr txBox="1"/>
          <p:nvPr/>
        </p:nvSpPr>
        <p:spPr>
          <a:xfrm>
            <a:off x="1883283" y="1979810"/>
            <a:ext cx="645398" cy="430887"/>
          </a:xfrm>
          <a:prstGeom prst="rect">
            <a:avLst/>
          </a:prstGeom>
          <a:noFill/>
        </p:spPr>
        <p:txBody>
          <a:bodyPr wrap="square" rtlCol="0">
            <a:spAutoFit/>
          </a:bodyPr>
          <a:lstStyle/>
          <a:p>
            <a:pPr algn="ctr"/>
            <a:r>
              <a:rPr kumimoji="1" lang="ja-JP" altLang="en-US" sz="1200">
                <a:solidFill>
                  <a:schemeClr val="bg1">
                    <a:lumMod val="75000"/>
                  </a:schemeClr>
                </a:solidFill>
                <a:latin typeface="Meiryo" panose="020B0604030504040204" pitchFamily="34" charset="-128"/>
                <a:ea typeface="Meiryo" panose="020B0604030504040204" pitchFamily="34" charset="-128"/>
              </a:rPr>
              <a:t>低遅延</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a:solidFill>
                  <a:schemeClr val="bg1">
                    <a:lumMod val="75000"/>
                  </a:schemeClr>
                </a:solidFill>
                <a:latin typeface="Meiryo" panose="020B0604030504040204" pitchFamily="34" charset="-128"/>
                <a:ea typeface="Meiryo" panose="020B0604030504040204" pitchFamily="34" charset="-128"/>
              </a:rPr>
              <a:t>U</a:t>
            </a:r>
            <a:r>
              <a:rPr kumimoji="1" lang="en-US" altLang="ja-JP" sz="1000" dirty="0">
                <a:solidFill>
                  <a:schemeClr val="bg1">
                    <a:lumMod val="75000"/>
                  </a:schemeClr>
                </a:solidFill>
                <a:latin typeface="Meiryo" panose="020B0604030504040204" pitchFamily="34" charset="-128"/>
                <a:ea typeface="Meiryo" panose="020B0604030504040204" pitchFamily="34" charset="-128"/>
              </a:rPr>
              <a:t>RLLC</a:t>
            </a:r>
            <a:endParaRPr kumimoji="1" lang="ja-JP" altLang="en-US" sz="1000">
              <a:solidFill>
                <a:schemeClr val="bg1">
                  <a:lumMod val="75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5D4A1B91-AC37-B041-89EB-556140CEC126}"/>
              </a:ext>
            </a:extLst>
          </p:cNvPr>
          <p:cNvSpPr txBox="1"/>
          <p:nvPr/>
        </p:nvSpPr>
        <p:spPr>
          <a:xfrm>
            <a:off x="2560221" y="1979809"/>
            <a:ext cx="645398" cy="430887"/>
          </a:xfrm>
          <a:prstGeom prst="rect">
            <a:avLst/>
          </a:prstGeom>
          <a:noFill/>
        </p:spPr>
        <p:txBody>
          <a:bodyPr wrap="square" rtlCol="0">
            <a:spAutoFit/>
          </a:bodyPr>
          <a:lstStyle/>
          <a:p>
            <a:pPr algn="ctr"/>
            <a:r>
              <a:rPr lang="ja-JP" altLang="en-US" sz="1200" dirty="0">
                <a:solidFill>
                  <a:schemeClr val="bg1">
                    <a:lumMod val="75000"/>
                  </a:schemeClr>
                </a:solidFill>
                <a:latin typeface="Meiryo" panose="020B0604030504040204" pitchFamily="34" charset="-128"/>
                <a:ea typeface="Meiryo" panose="020B0604030504040204" pitchFamily="34" charset="-128"/>
              </a:rPr>
              <a:t>多</a:t>
            </a:r>
            <a:r>
              <a:rPr kumimoji="1" lang="ja-JP" altLang="en-US" sz="1200" dirty="0">
                <a:solidFill>
                  <a:schemeClr val="bg1">
                    <a:lumMod val="75000"/>
                  </a:schemeClr>
                </a:solidFill>
                <a:latin typeface="Meiryo" panose="020B0604030504040204" pitchFamily="34" charset="-128"/>
                <a:ea typeface="Meiryo" panose="020B0604030504040204" pitchFamily="34" charset="-128"/>
              </a:rPr>
              <a:t>接続</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a:solidFill>
                  <a:schemeClr val="bg1">
                    <a:lumMod val="75000"/>
                  </a:schemeClr>
                </a:solidFill>
                <a:latin typeface="Meiryo" panose="020B0604030504040204" pitchFamily="34" charset="-128"/>
                <a:ea typeface="Meiryo" panose="020B0604030504040204" pitchFamily="34" charset="-128"/>
              </a:rPr>
              <a:t>mMTC</a:t>
            </a:r>
            <a:endParaRPr kumimoji="1" lang="ja-JP" altLang="en-US" sz="1000" dirty="0">
              <a:solidFill>
                <a:schemeClr val="bg1">
                  <a:lumMod val="75000"/>
                </a:schemeClr>
              </a:solidFill>
              <a:latin typeface="Meiryo" panose="020B0604030504040204" pitchFamily="34" charset="-128"/>
              <a:ea typeface="Meiryo" panose="020B0604030504040204" pitchFamily="34" charset="-128"/>
            </a:endParaRPr>
          </a:p>
        </p:txBody>
      </p:sp>
      <p:pic>
        <p:nvPicPr>
          <p:cNvPr id="35" name="図 34">
            <a:extLst>
              <a:ext uri="{FF2B5EF4-FFF2-40B4-BE49-F238E27FC236}">
                <a16:creationId xmlns:a16="http://schemas.microsoft.com/office/drawing/2014/main" id="{1E13FDDE-335B-D749-90B4-581828CF8DB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77240" y="4959091"/>
            <a:ext cx="1057484" cy="795453"/>
          </a:xfrm>
          <a:prstGeom prst="rect">
            <a:avLst/>
          </a:prstGeom>
          <a:effectLst>
            <a:outerShdw blurRad="50800" dist="38100" dir="2700000" algn="tl" rotWithShape="0">
              <a:prstClr val="black">
                <a:alpha val="40000"/>
              </a:prstClr>
            </a:outerShdw>
          </a:effectLst>
        </p:spPr>
      </p:pic>
      <p:pic>
        <p:nvPicPr>
          <p:cNvPr id="38" name="図 37" descr="挿絵, 食品, プレート が含まれている画像&#10;&#10;自動的に生成された説明">
            <a:extLst>
              <a:ext uri="{FF2B5EF4-FFF2-40B4-BE49-F238E27FC236}">
                <a16:creationId xmlns:a16="http://schemas.microsoft.com/office/drawing/2014/main" id="{88DD5964-1320-2B4A-B2C5-35F36F38A4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91676" y="1408089"/>
            <a:ext cx="478229" cy="372857"/>
          </a:xfrm>
          <a:prstGeom prst="rect">
            <a:avLst/>
          </a:prstGeom>
        </p:spPr>
      </p:pic>
      <p:sp>
        <p:nvSpPr>
          <p:cNvPr id="39" name="テキスト ボックス 38">
            <a:extLst>
              <a:ext uri="{FF2B5EF4-FFF2-40B4-BE49-F238E27FC236}">
                <a16:creationId xmlns:a16="http://schemas.microsoft.com/office/drawing/2014/main" id="{5846BA9E-5933-B947-9C10-11B4725C2330}"/>
              </a:ext>
            </a:extLst>
          </p:cNvPr>
          <p:cNvSpPr txBox="1"/>
          <p:nvPr/>
        </p:nvSpPr>
        <p:spPr>
          <a:xfrm>
            <a:off x="1709976" y="1486487"/>
            <a:ext cx="1747081" cy="461665"/>
          </a:xfrm>
          <a:prstGeom prst="rect">
            <a:avLst/>
          </a:prstGeom>
          <a:noFill/>
        </p:spPr>
        <p:txBody>
          <a:bodyPr wrap="none" rtlCol="0">
            <a:spAutoFit/>
          </a:bodyPr>
          <a:lstStyle/>
          <a:p>
            <a:r>
              <a:rPr lang="en-US" altLang="ja-JP" sz="2400" dirty="0">
                <a:latin typeface="Meiryo" panose="020B0604030504040204" pitchFamily="34" charset="-128"/>
                <a:ea typeface="Meiryo" panose="020B0604030504040204" pitchFamily="34" charset="-128"/>
              </a:rPr>
              <a:t>4G</a:t>
            </a:r>
            <a:r>
              <a:rPr lang="ja-JP" altLang="en-US" sz="2400">
                <a:latin typeface="Meiryo" panose="020B0604030504040204" pitchFamily="34" charset="-128"/>
                <a:ea typeface="Meiryo" panose="020B0604030504040204" pitchFamily="34" charset="-128"/>
              </a:rPr>
              <a:t>（</a:t>
            </a:r>
            <a:r>
              <a:rPr lang="en-US" altLang="ja-JP" sz="2400" dirty="0">
                <a:latin typeface="Meiryo" panose="020B0604030504040204" pitchFamily="34" charset="-128"/>
                <a:ea typeface="Meiryo" panose="020B0604030504040204" pitchFamily="34" charset="-128"/>
              </a:rPr>
              <a:t>LTE</a:t>
            </a:r>
            <a:r>
              <a:rPr lang="ja-JP" altLang="en-US" sz="2400">
                <a:latin typeface="Meiryo" panose="020B0604030504040204" pitchFamily="34" charset="-128"/>
                <a:ea typeface="Meiryo" panose="020B0604030504040204" pitchFamily="34" charset="-128"/>
              </a:rPr>
              <a:t>）</a:t>
            </a:r>
            <a:endParaRPr kumimoji="1" lang="ja-JP" altLang="en-US" sz="2400">
              <a:latin typeface="Meiryo" panose="020B0604030504040204" pitchFamily="34" charset="-128"/>
              <a:ea typeface="Meiryo" panose="020B0604030504040204" pitchFamily="34" charset="-128"/>
            </a:endParaRPr>
          </a:p>
        </p:txBody>
      </p:sp>
      <p:sp>
        <p:nvSpPr>
          <p:cNvPr id="40" name="角丸四角形 39">
            <a:extLst>
              <a:ext uri="{FF2B5EF4-FFF2-40B4-BE49-F238E27FC236}">
                <a16:creationId xmlns:a16="http://schemas.microsoft.com/office/drawing/2014/main" id="{7C62350A-7581-314B-B539-3D57BC951EF2}"/>
              </a:ext>
            </a:extLst>
          </p:cNvPr>
          <p:cNvSpPr/>
          <p:nvPr/>
        </p:nvSpPr>
        <p:spPr>
          <a:xfrm>
            <a:off x="1192440" y="2764306"/>
            <a:ext cx="2013179" cy="461665"/>
          </a:xfrm>
          <a:prstGeom prst="roundRect">
            <a:avLst>
              <a:gd name="adj"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a:extLst>
              <a:ext uri="{FF2B5EF4-FFF2-40B4-BE49-F238E27FC236}">
                <a16:creationId xmlns:a16="http://schemas.microsoft.com/office/drawing/2014/main" id="{D28F314C-2414-484F-9C4E-7DA18080D84D}"/>
              </a:ext>
            </a:extLst>
          </p:cNvPr>
          <p:cNvSpPr txBox="1"/>
          <p:nvPr/>
        </p:nvSpPr>
        <p:spPr>
          <a:xfrm>
            <a:off x="1233128" y="2874107"/>
            <a:ext cx="1864613" cy="307777"/>
          </a:xfrm>
          <a:prstGeom prst="rect">
            <a:avLst/>
          </a:prstGeom>
          <a:noFill/>
        </p:spPr>
        <p:txBody>
          <a:bodyPr wrap="none" rtlCol="0">
            <a:spAutoFit/>
          </a:bodyPr>
          <a:lstStyle/>
          <a:p>
            <a:pPr algn="ctr"/>
            <a:r>
              <a:rPr lang="en-US" altLang="ja-JP" sz="1400" dirty="0">
                <a:solidFill>
                  <a:schemeClr val="bg1"/>
                </a:solidFill>
                <a:latin typeface="Meiryo" panose="020B0604030504040204" pitchFamily="34" charset="-128"/>
                <a:ea typeface="Meiryo" panose="020B0604030504040204" pitchFamily="34" charset="-128"/>
              </a:rPr>
              <a:t>4G</a:t>
            </a:r>
            <a:r>
              <a:rPr lang="ja-JP" altLang="en-US" sz="1400">
                <a:solidFill>
                  <a:schemeClr val="bg1"/>
                </a:solidFill>
                <a:latin typeface="Meiryo" panose="020B0604030504040204" pitchFamily="34" charset="-128"/>
                <a:ea typeface="Meiryo" panose="020B0604030504040204" pitchFamily="34" charset="-128"/>
              </a:rPr>
              <a:t>コアネットワーク</a:t>
            </a:r>
            <a:endParaRPr kumimoji="1" lang="ja-JP" altLang="en-US" sz="1400">
              <a:solidFill>
                <a:schemeClr val="bg1"/>
              </a:solidFill>
              <a:latin typeface="Meiryo" panose="020B0604030504040204" pitchFamily="34" charset="-128"/>
              <a:ea typeface="Meiryo" panose="020B0604030504040204" pitchFamily="34" charset="-128"/>
            </a:endParaRPr>
          </a:p>
        </p:txBody>
      </p:sp>
      <p:cxnSp>
        <p:nvCxnSpPr>
          <p:cNvPr id="43" name="直線コネクタ 42">
            <a:extLst>
              <a:ext uri="{FF2B5EF4-FFF2-40B4-BE49-F238E27FC236}">
                <a16:creationId xmlns:a16="http://schemas.microsoft.com/office/drawing/2014/main" id="{F90F5032-47D0-9148-B92A-9C836ADB815F}"/>
              </a:ext>
            </a:extLst>
          </p:cNvPr>
          <p:cNvCxnSpPr>
            <a:cxnSpLocks/>
            <a:stCxn id="40" idx="2"/>
            <a:endCxn id="48" idx="0"/>
          </p:cNvCxnSpPr>
          <p:nvPr/>
        </p:nvCxnSpPr>
        <p:spPr>
          <a:xfrm flipH="1">
            <a:off x="2198646" y="3225971"/>
            <a:ext cx="384" cy="1033103"/>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48" name="テキスト ボックス 47">
            <a:extLst>
              <a:ext uri="{FF2B5EF4-FFF2-40B4-BE49-F238E27FC236}">
                <a16:creationId xmlns:a16="http://schemas.microsoft.com/office/drawing/2014/main" id="{D6EC364E-8B42-DA4C-A6BF-B70A4B846B6E}"/>
              </a:ext>
            </a:extLst>
          </p:cNvPr>
          <p:cNvSpPr txBox="1"/>
          <p:nvPr/>
        </p:nvSpPr>
        <p:spPr>
          <a:xfrm>
            <a:off x="1910515" y="4259074"/>
            <a:ext cx="576261" cy="43088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LTE</a:t>
            </a:r>
          </a:p>
          <a:p>
            <a:pPr algn="ctr"/>
            <a:r>
              <a:rPr kumimoji="1" lang="ja-JP" altLang="en-US" sz="800">
                <a:solidFill>
                  <a:schemeClr val="bg1"/>
                </a:solidFill>
                <a:latin typeface="Meiryo" panose="020B0604030504040204" pitchFamily="34" charset="-128"/>
                <a:ea typeface="Meiryo" panose="020B0604030504040204" pitchFamily="34" charset="-128"/>
              </a:rPr>
              <a:t>基地局</a:t>
            </a:r>
          </a:p>
        </p:txBody>
      </p:sp>
      <p:sp>
        <p:nvSpPr>
          <p:cNvPr id="53" name="正方形/長方形 52">
            <a:extLst>
              <a:ext uri="{FF2B5EF4-FFF2-40B4-BE49-F238E27FC236}">
                <a16:creationId xmlns:a16="http://schemas.microsoft.com/office/drawing/2014/main" id="{66B368BD-6F73-154B-885B-711AC61E3D80}"/>
              </a:ext>
            </a:extLst>
          </p:cNvPr>
          <p:cNvSpPr/>
          <p:nvPr/>
        </p:nvSpPr>
        <p:spPr>
          <a:xfrm>
            <a:off x="3695563" y="4257332"/>
            <a:ext cx="556820" cy="4308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角丸四角形 53">
            <a:extLst>
              <a:ext uri="{FF2B5EF4-FFF2-40B4-BE49-F238E27FC236}">
                <a16:creationId xmlns:a16="http://schemas.microsoft.com/office/drawing/2014/main" id="{972C1849-661A-E14E-984D-1D2A669197A6}"/>
              </a:ext>
            </a:extLst>
          </p:cNvPr>
          <p:cNvSpPr/>
          <p:nvPr/>
        </p:nvSpPr>
        <p:spPr>
          <a:xfrm>
            <a:off x="3565410" y="2764306"/>
            <a:ext cx="2013179" cy="461665"/>
          </a:xfrm>
          <a:prstGeom prst="roundRect">
            <a:avLst>
              <a:gd name="adj"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a:extLst>
              <a:ext uri="{FF2B5EF4-FFF2-40B4-BE49-F238E27FC236}">
                <a16:creationId xmlns:a16="http://schemas.microsoft.com/office/drawing/2014/main" id="{51CFA346-5231-9B44-8E55-77186EA8DC6D}"/>
              </a:ext>
            </a:extLst>
          </p:cNvPr>
          <p:cNvSpPr txBox="1"/>
          <p:nvPr/>
        </p:nvSpPr>
        <p:spPr>
          <a:xfrm>
            <a:off x="3606098" y="2874107"/>
            <a:ext cx="1864613" cy="307777"/>
          </a:xfrm>
          <a:prstGeom prst="rect">
            <a:avLst/>
          </a:prstGeom>
          <a:noFill/>
        </p:spPr>
        <p:txBody>
          <a:bodyPr wrap="none" rtlCol="0">
            <a:spAutoFit/>
          </a:bodyPr>
          <a:lstStyle/>
          <a:p>
            <a:pPr algn="ctr"/>
            <a:r>
              <a:rPr lang="en-US" altLang="ja-JP" sz="1400" dirty="0">
                <a:solidFill>
                  <a:schemeClr val="bg1"/>
                </a:solidFill>
                <a:latin typeface="Meiryo" panose="020B0604030504040204" pitchFamily="34" charset="-128"/>
                <a:ea typeface="Meiryo" panose="020B0604030504040204" pitchFamily="34" charset="-128"/>
              </a:rPr>
              <a:t>4G</a:t>
            </a:r>
            <a:r>
              <a:rPr lang="ja-JP" altLang="en-US" sz="1400">
                <a:solidFill>
                  <a:schemeClr val="bg1"/>
                </a:solidFill>
                <a:latin typeface="Meiryo" panose="020B0604030504040204" pitchFamily="34" charset="-128"/>
                <a:ea typeface="Meiryo" panose="020B0604030504040204" pitchFamily="34" charset="-128"/>
              </a:rPr>
              <a:t>コアネットワーク</a:t>
            </a:r>
            <a:endParaRPr kumimoji="1" lang="ja-JP" altLang="en-US" sz="1400">
              <a:solidFill>
                <a:schemeClr val="bg1"/>
              </a:solidFill>
              <a:latin typeface="Meiryo" panose="020B0604030504040204" pitchFamily="34" charset="-128"/>
              <a:ea typeface="Meiryo" panose="020B0604030504040204" pitchFamily="34" charset="-128"/>
            </a:endParaRPr>
          </a:p>
        </p:txBody>
      </p:sp>
      <p:cxnSp>
        <p:nvCxnSpPr>
          <p:cNvPr id="56" name="直線コネクタ 55">
            <a:extLst>
              <a:ext uri="{FF2B5EF4-FFF2-40B4-BE49-F238E27FC236}">
                <a16:creationId xmlns:a16="http://schemas.microsoft.com/office/drawing/2014/main" id="{6CAC0F14-75D0-0D4E-AF4F-8EE8C4E1C020}"/>
              </a:ext>
            </a:extLst>
          </p:cNvPr>
          <p:cNvCxnSpPr>
            <a:cxnSpLocks/>
            <a:stCxn id="54" idx="2"/>
            <a:endCxn id="57" idx="0"/>
          </p:cNvCxnSpPr>
          <p:nvPr/>
        </p:nvCxnSpPr>
        <p:spPr>
          <a:xfrm flipH="1">
            <a:off x="3983694" y="3225971"/>
            <a:ext cx="588306" cy="1031361"/>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57" name="テキスト ボックス 56">
            <a:extLst>
              <a:ext uri="{FF2B5EF4-FFF2-40B4-BE49-F238E27FC236}">
                <a16:creationId xmlns:a16="http://schemas.microsoft.com/office/drawing/2014/main" id="{874CCC67-DAC9-0946-9324-DDD8992FC6A6}"/>
              </a:ext>
            </a:extLst>
          </p:cNvPr>
          <p:cNvSpPr txBox="1"/>
          <p:nvPr/>
        </p:nvSpPr>
        <p:spPr>
          <a:xfrm>
            <a:off x="3695563" y="4257332"/>
            <a:ext cx="576261" cy="43088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LTE</a:t>
            </a:r>
          </a:p>
          <a:p>
            <a:pPr algn="ctr"/>
            <a:r>
              <a:rPr kumimoji="1" lang="ja-JP" altLang="en-US" sz="800">
                <a:solidFill>
                  <a:schemeClr val="bg1"/>
                </a:solidFill>
                <a:latin typeface="Meiryo" panose="020B0604030504040204" pitchFamily="34" charset="-128"/>
                <a:ea typeface="Meiryo" panose="020B0604030504040204" pitchFamily="34" charset="-128"/>
              </a:rPr>
              <a:t>基地局</a:t>
            </a:r>
          </a:p>
        </p:txBody>
      </p:sp>
      <p:sp>
        <p:nvSpPr>
          <p:cNvPr id="62" name="正方形/長方形 61">
            <a:extLst>
              <a:ext uri="{FF2B5EF4-FFF2-40B4-BE49-F238E27FC236}">
                <a16:creationId xmlns:a16="http://schemas.microsoft.com/office/drawing/2014/main" id="{84663ACB-41C2-E042-BEE2-F5AF66A06FCC}"/>
              </a:ext>
            </a:extLst>
          </p:cNvPr>
          <p:cNvSpPr/>
          <p:nvPr/>
        </p:nvSpPr>
        <p:spPr>
          <a:xfrm>
            <a:off x="4888705" y="4257332"/>
            <a:ext cx="556820" cy="43088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a:extLst>
              <a:ext uri="{FF2B5EF4-FFF2-40B4-BE49-F238E27FC236}">
                <a16:creationId xmlns:a16="http://schemas.microsoft.com/office/drawing/2014/main" id="{5EEDB38F-8D4F-3746-9716-B970229696C6}"/>
              </a:ext>
            </a:extLst>
          </p:cNvPr>
          <p:cNvSpPr txBox="1"/>
          <p:nvPr/>
        </p:nvSpPr>
        <p:spPr>
          <a:xfrm>
            <a:off x="4878984" y="4257332"/>
            <a:ext cx="576261" cy="43088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NR</a:t>
            </a:r>
          </a:p>
          <a:p>
            <a:pPr algn="ctr"/>
            <a:r>
              <a:rPr kumimoji="1" lang="ja-JP" altLang="en-US" sz="800">
                <a:solidFill>
                  <a:schemeClr val="bg1"/>
                </a:solidFill>
                <a:latin typeface="Meiryo" panose="020B0604030504040204" pitchFamily="34" charset="-128"/>
                <a:ea typeface="Meiryo" panose="020B0604030504040204" pitchFamily="34" charset="-128"/>
              </a:rPr>
              <a:t>基地局</a:t>
            </a:r>
          </a:p>
        </p:txBody>
      </p:sp>
      <p:cxnSp>
        <p:nvCxnSpPr>
          <p:cNvPr id="64" name="直線コネクタ 63">
            <a:extLst>
              <a:ext uri="{FF2B5EF4-FFF2-40B4-BE49-F238E27FC236}">
                <a16:creationId xmlns:a16="http://schemas.microsoft.com/office/drawing/2014/main" id="{1EAB248C-A319-F74F-BB41-49EADD9F8293}"/>
              </a:ext>
            </a:extLst>
          </p:cNvPr>
          <p:cNvCxnSpPr>
            <a:cxnSpLocks/>
            <a:stCxn id="54" idx="2"/>
            <a:endCxn id="63" idx="0"/>
          </p:cNvCxnSpPr>
          <p:nvPr/>
        </p:nvCxnSpPr>
        <p:spPr>
          <a:xfrm>
            <a:off x="4572000" y="3225971"/>
            <a:ext cx="595115" cy="1031361"/>
          </a:xfrm>
          <a:prstGeom prst="line">
            <a:avLst/>
          </a:pr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67" name="円/楕円 66">
            <a:extLst>
              <a:ext uri="{FF2B5EF4-FFF2-40B4-BE49-F238E27FC236}">
                <a16:creationId xmlns:a16="http://schemas.microsoft.com/office/drawing/2014/main" id="{3D6CAB8C-DCA8-4845-8D3D-3B82425C3EC7}"/>
              </a:ext>
            </a:extLst>
          </p:cNvPr>
          <p:cNvSpPr/>
          <p:nvPr/>
        </p:nvSpPr>
        <p:spPr>
          <a:xfrm>
            <a:off x="3557693" y="5356817"/>
            <a:ext cx="2013943" cy="575683"/>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8" name="図 67">
            <a:extLst>
              <a:ext uri="{FF2B5EF4-FFF2-40B4-BE49-F238E27FC236}">
                <a16:creationId xmlns:a16="http://schemas.microsoft.com/office/drawing/2014/main" id="{3BCF6967-B8A0-B34E-B18A-93856BD2EF1D}"/>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49605" y="4959091"/>
            <a:ext cx="1057484" cy="795453"/>
          </a:xfrm>
          <a:prstGeom prst="rect">
            <a:avLst/>
          </a:prstGeom>
          <a:effectLst>
            <a:outerShdw blurRad="50800" dist="38100" dir="2700000" algn="tl" rotWithShape="0">
              <a:prstClr val="black">
                <a:alpha val="40000"/>
              </a:prstClr>
            </a:outerShdw>
          </a:effectLst>
        </p:spPr>
      </p:pic>
      <p:sp>
        <p:nvSpPr>
          <p:cNvPr id="69" name="円/楕円 68">
            <a:extLst>
              <a:ext uri="{FF2B5EF4-FFF2-40B4-BE49-F238E27FC236}">
                <a16:creationId xmlns:a16="http://schemas.microsoft.com/office/drawing/2014/main" id="{28797061-D4DD-1E4D-AFF1-BD88F1862A45}"/>
              </a:ext>
            </a:extLst>
          </p:cNvPr>
          <p:cNvSpPr/>
          <p:nvPr/>
        </p:nvSpPr>
        <p:spPr>
          <a:xfrm>
            <a:off x="4404135" y="5461515"/>
            <a:ext cx="1091757" cy="351909"/>
          </a:xfrm>
          <a:prstGeom prst="ellipse">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7" name="グループ化 76">
            <a:extLst>
              <a:ext uri="{FF2B5EF4-FFF2-40B4-BE49-F238E27FC236}">
                <a16:creationId xmlns:a16="http://schemas.microsoft.com/office/drawing/2014/main" id="{6E420C73-A286-9F44-9C4B-5B6FFD8F45EB}"/>
              </a:ext>
            </a:extLst>
          </p:cNvPr>
          <p:cNvGrpSpPr/>
          <p:nvPr/>
        </p:nvGrpSpPr>
        <p:grpSpPr>
          <a:xfrm>
            <a:off x="5019621" y="5022480"/>
            <a:ext cx="288032" cy="566988"/>
            <a:chOff x="5101716" y="4927356"/>
            <a:chExt cx="288032" cy="566988"/>
          </a:xfrm>
        </p:grpSpPr>
        <p:sp>
          <p:nvSpPr>
            <p:cNvPr id="72" name="正方形/長方形 71">
              <a:extLst>
                <a:ext uri="{FF2B5EF4-FFF2-40B4-BE49-F238E27FC236}">
                  <a16:creationId xmlns:a16="http://schemas.microsoft.com/office/drawing/2014/main" id="{C5F1584C-4159-8747-9193-46889F8D4A95}"/>
                </a:ext>
              </a:extLst>
            </p:cNvPr>
            <p:cNvSpPr/>
            <p:nvPr/>
          </p:nvSpPr>
          <p:spPr>
            <a:xfrm>
              <a:off x="5219754" y="4927356"/>
              <a:ext cx="45719" cy="566988"/>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BDA60F07-722A-2E44-941C-FD09AA9FBE3C}"/>
                </a:ext>
              </a:extLst>
            </p:cNvPr>
            <p:cNvSpPr/>
            <p:nvPr/>
          </p:nvSpPr>
          <p:spPr>
            <a:xfrm>
              <a:off x="5101716" y="4993411"/>
              <a:ext cx="288032"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3" name="テキスト ボックス 72">
            <a:extLst>
              <a:ext uri="{FF2B5EF4-FFF2-40B4-BE49-F238E27FC236}">
                <a16:creationId xmlns:a16="http://schemas.microsoft.com/office/drawing/2014/main" id="{FEF81ADD-48D9-214C-88F4-6C675244A7F6}"/>
              </a:ext>
            </a:extLst>
          </p:cNvPr>
          <p:cNvSpPr txBox="1"/>
          <p:nvPr/>
        </p:nvSpPr>
        <p:spPr>
          <a:xfrm>
            <a:off x="3743356" y="5676262"/>
            <a:ext cx="697627" cy="215444"/>
          </a:xfrm>
          <a:prstGeom prst="rect">
            <a:avLst/>
          </a:prstGeom>
          <a:noFill/>
        </p:spPr>
        <p:txBody>
          <a:bodyPr wrap="none" rtlCol="0">
            <a:spAutoFit/>
          </a:bodyPr>
          <a:lstStyle/>
          <a:p>
            <a:r>
              <a:rPr kumimoji="1" lang="ja-JP" altLang="en-US" sz="800">
                <a:solidFill>
                  <a:schemeClr val="accent3">
                    <a:lumMod val="50000"/>
                  </a:schemeClr>
                </a:solidFill>
                <a:latin typeface="Meiryo" panose="020B0604030504040204" pitchFamily="34" charset="-128"/>
                <a:ea typeface="Meiryo" panose="020B0604030504040204" pitchFamily="34" charset="-128"/>
              </a:rPr>
              <a:t>マクロセル</a:t>
            </a:r>
          </a:p>
        </p:txBody>
      </p:sp>
      <p:sp>
        <p:nvSpPr>
          <p:cNvPr id="74" name="テキスト ボックス 73">
            <a:extLst>
              <a:ext uri="{FF2B5EF4-FFF2-40B4-BE49-F238E27FC236}">
                <a16:creationId xmlns:a16="http://schemas.microsoft.com/office/drawing/2014/main" id="{EC797A5B-93A5-AA4D-91D5-1A9CF7C68E60}"/>
              </a:ext>
            </a:extLst>
          </p:cNvPr>
          <p:cNvSpPr txBox="1"/>
          <p:nvPr/>
        </p:nvSpPr>
        <p:spPr>
          <a:xfrm>
            <a:off x="4385205" y="5536990"/>
            <a:ext cx="800219" cy="215444"/>
          </a:xfrm>
          <a:prstGeom prst="rect">
            <a:avLst/>
          </a:prstGeom>
          <a:noFill/>
        </p:spPr>
        <p:txBody>
          <a:bodyPr wrap="none" rtlCol="0">
            <a:spAutoFit/>
          </a:bodyPr>
          <a:lstStyle/>
          <a:p>
            <a:r>
              <a:rPr kumimoji="1" lang="ja-JP" altLang="en-US" sz="800">
                <a:solidFill>
                  <a:schemeClr val="tx2">
                    <a:lumMod val="75000"/>
                  </a:schemeClr>
                </a:solidFill>
                <a:latin typeface="Meiryo" panose="020B0604030504040204" pitchFamily="34" charset="-128"/>
                <a:ea typeface="Meiryo" panose="020B0604030504040204" pitchFamily="34" charset="-128"/>
              </a:rPr>
              <a:t>スモールセル</a:t>
            </a:r>
          </a:p>
        </p:txBody>
      </p:sp>
      <p:sp>
        <p:nvSpPr>
          <p:cNvPr id="75" name="テキスト ボックス 74">
            <a:extLst>
              <a:ext uri="{FF2B5EF4-FFF2-40B4-BE49-F238E27FC236}">
                <a16:creationId xmlns:a16="http://schemas.microsoft.com/office/drawing/2014/main" id="{659F4311-1C1C-EE46-A5D8-120FCA489310}"/>
              </a:ext>
            </a:extLst>
          </p:cNvPr>
          <p:cNvSpPr txBox="1"/>
          <p:nvPr/>
        </p:nvSpPr>
        <p:spPr>
          <a:xfrm>
            <a:off x="3583583" y="4833976"/>
            <a:ext cx="800219" cy="215444"/>
          </a:xfrm>
          <a:prstGeom prst="rect">
            <a:avLst/>
          </a:prstGeom>
          <a:noFill/>
        </p:spPr>
        <p:txBody>
          <a:bodyPr wrap="none" rtlCol="0">
            <a:spAutoFit/>
          </a:bodyPr>
          <a:lstStyle/>
          <a:p>
            <a:pPr algn="ctr"/>
            <a:r>
              <a:rPr kumimoji="1" lang="ja-JP" altLang="en-US" sz="800">
                <a:latin typeface="Meiryo" panose="020B0604030504040204" pitchFamily="34" charset="-128"/>
                <a:ea typeface="Meiryo" panose="020B0604030504040204" pitchFamily="34" charset="-128"/>
              </a:rPr>
              <a:t>既存周波数帯</a:t>
            </a:r>
          </a:p>
        </p:txBody>
      </p:sp>
      <p:sp>
        <p:nvSpPr>
          <p:cNvPr id="76" name="テキスト ボックス 75">
            <a:extLst>
              <a:ext uri="{FF2B5EF4-FFF2-40B4-BE49-F238E27FC236}">
                <a16:creationId xmlns:a16="http://schemas.microsoft.com/office/drawing/2014/main" id="{5B759620-453F-9D40-B05B-00468586D523}"/>
              </a:ext>
            </a:extLst>
          </p:cNvPr>
          <p:cNvSpPr txBox="1"/>
          <p:nvPr/>
        </p:nvSpPr>
        <p:spPr>
          <a:xfrm>
            <a:off x="4768349" y="4827794"/>
            <a:ext cx="902811" cy="215444"/>
          </a:xfrm>
          <a:prstGeom prst="rect">
            <a:avLst/>
          </a:prstGeom>
          <a:noFill/>
        </p:spPr>
        <p:txBody>
          <a:bodyPr wrap="none" rtlCol="0">
            <a:spAutoFit/>
          </a:bodyPr>
          <a:lstStyle/>
          <a:p>
            <a:pPr algn="ctr"/>
            <a:r>
              <a:rPr kumimoji="1" lang="ja-JP" altLang="en-US" sz="800">
                <a:latin typeface="Meiryo" panose="020B0604030504040204" pitchFamily="34" charset="-128"/>
                <a:ea typeface="Meiryo" panose="020B0604030504040204" pitchFamily="34" charset="-128"/>
              </a:rPr>
              <a:t>新しい周波数帯</a:t>
            </a:r>
          </a:p>
        </p:txBody>
      </p:sp>
      <p:sp>
        <p:nvSpPr>
          <p:cNvPr id="78" name="左右矢印 77">
            <a:extLst>
              <a:ext uri="{FF2B5EF4-FFF2-40B4-BE49-F238E27FC236}">
                <a16:creationId xmlns:a16="http://schemas.microsoft.com/office/drawing/2014/main" id="{5E291D78-F0C0-AE4C-82EC-7F8AD3113889}"/>
              </a:ext>
            </a:extLst>
          </p:cNvPr>
          <p:cNvSpPr/>
          <p:nvPr/>
        </p:nvSpPr>
        <p:spPr>
          <a:xfrm>
            <a:off x="4341182" y="4342589"/>
            <a:ext cx="468444" cy="26846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テキスト ボックス 78">
            <a:extLst>
              <a:ext uri="{FF2B5EF4-FFF2-40B4-BE49-F238E27FC236}">
                <a16:creationId xmlns:a16="http://schemas.microsoft.com/office/drawing/2014/main" id="{C94627CF-70B0-D449-87A7-34C609C644E7}"/>
              </a:ext>
            </a:extLst>
          </p:cNvPr>
          <p:cNvSpPr txBox="1"/>
          <p:nvPr/>
        </p:nvSpPr>
        <p:spPr>
          <a:xfrm>
            <a:off x="4324886" y="4020559"/>
            <a:ext cx="501035" cy="276999"/>
          </a:xfrm>
          <a:prstGeom prst="rect">
            <a:avLst/>
          </a:prstGeom>
          <a:noFill/>
        </p:spPr>
        <p:txBody>
          <a:bodyPr wrap="none" rtlCol="0">
            <a:spAutoFit/>
          </a:bodyPr>
          <a:lstStyle/>
          <a:p>
            <a:pPr algn="ctr"/>
            <a:r>
              <a:rPr kumimoji="1" lang="en-US" altLang="ja-JP" sz="1200" dirty="0">
                <a:solidFill>
                  <a:schemeClr val="accent6"/>
                </a:solidFill>
                <a:latin typeface="Meiryo" panose="020B0604030504040204" pitchFamily="34" charset="-128"/>
                <a:ea typeface="Meiryo" panose="020B0604030504040204" pitchFamily="34" charset="-128"/>
              </a:rPr>
              <a:t>NSA</a:t>
            </a:r>
            <a:endParaRPr kumimoji="1" lang="ja-JP" altLang="en-US" sz="1200">
              <a:solidFill>
                <a:schemeClr val="accent6"/>
              </a:solidFill>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3D416CA8-B38A-344A-AD74-1F214C242AB2}"/>
              </a:ext>
            </a:extLst>
          </p:cNvPr>
          <p:cNvSpPr txBox="1"/>
          <p:nvPr/>
        </p:nvSpPr>
        <p:spPr>
          <a:xfrm>
            <a:off x="3779065" y="6023293"/>
            <a:ext cx="1569660" cy="246221"/>
          </a:xfrm>
          <a:prstGeom prst="rect">
            <a:avLst/>
          </a:prstGeom>
          <a:noFill/>
        </p:spPr>
        <p:txBody>
          <a:bodyPr wrap="none" rtlCol="0">
            <a:spAutoFit/>
          </a:bodyPr>
          <a:lstStyle/>
          <a:p>
            <a:pPr algn="ctr"/>
            <a:r>
              <a:rPr kumimoji="1" lang="en-US" altLang="ja-JP" sz="1000" b="1" dirty="0">
                <a:solidFill>
                  <a:schemeClr val="accent6"/>
                </a:solidFill>
                <a:latin typeface="Meiryo" panose="020B0604030504040204" pitchFamily="34" charset="-128"/>
                <a:ea typeface="Meiryo" panose="020B0604030504040204" pitchFamily="34" charset="-128"/>
              </a:rPr>
              <a:t>NSA</a:t>
            </a:r>
            <a:r>
              <a:rPr kumimoji="1" lang="en-US" altLang="ja-JP" sz="1000" dirty="0">
                <a:solidFill>
                  <a:schemeClr val="accent6"/>
                </a:solidFill>
                <a:latin typeface="Meiryo" panose="020B0604030504040204" pitchFamily="34" charset="-128"/>
                <a:ea typeface="Meiryo" panose="020B0604030504040204" pitchFamily="34" charset="-128"/>
              </a:rPr>
              <a:t>: Non</a:t>
            </a:r>
            <a:r>
              <a:rPr lang="en-US" altLang="ja-JP" sz="1000" dirty="0">
                <a:solidFill>
                  <a:schemeClr val="accent6"/>
                </a:solidFill>
                <a:latin typeface="Meiryo" panose="020B0604030504040204" pitchFamily="34" charset="-128"/>
                <a:ea typeface="Meiryo" panose="020B0604030504040204" pitchFamily="34" charset="-128"/>
              </a:rPr>
              <a:t>-Standalone</a:t>
            </a:r>
            <a:endParaRPr kumimoji="1" lang="ja-JP" altLang="en-US" sz="1000">
              <a:solidFill>
                <a:schemeClr val="accent6"/>
              </a:solidFill>
              <a:latin typeface="Meiryo" panose="020B0604030504040204" pitchFamily="34" charset="-128"/>
              <a:ea typeface="Meiryo" panose="020B0604030504040204" pitchFamily="34" charset="-128"/>
            </a:endParaRPr>
          </a:p>
        </p:txBody>
      </p:sp>
      <p:sp>
        <p:nvSpPr>
          <p:cNvPr id="82" name="正方形/長方形 81">
            <a:extLst>
              <a:ext uri="{FF2B5EF4-FFF2-40B4-BE49-F238E27FC236}">
                <a16:creationId xmlns:a16="http://schemas.microsoft.com/office/drawing/2014/main" id="{81A3DE07-445B-E841-ACE0-9E97F8259A3A}"/>
              </a:ext>
            </a:extLst>
          </p:cNvPr>
          <p:cNvSpPr/>
          <p:nvPr/>
        </p:nvSpPr>
        <p:spPr>
          <a:xfrm>
            <a:off x="6067184" y="4480252"/>
            <a:ext cx="556820" cy="20796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角丸四角形 82">
            <a:extLst>
              <a:ext uri="{FF2B5EF4-FFF2-40B4-BE49-F238E27FC236}">
                <a16:creationId xmlns:a16="http://schemas.microsoft.com/office/drawing/2014/main" id="{AFF0487F-3F3C-9743-A1F4-00891CA2930B}"/>
              </a:ext>
            </a:extLst>
          </p:cNvPr>
          <p:cNvSpPr/>
          <p:nvPr/>
        </p:nvSpPr>
        <p:spPr>
          <a:xfrm>
            <a:off x="5937031" y="2764306"/>
            <a:ext cx="2013179" cy="461665"/>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テキスト ボックス 83">
            <a:extLst>
              <a:ext uri="{FF2B5EF4-FFF2-40B4-BE49-F238E27FC236}">
                <a16:creationId xmlns:a16="http://schemas.microsoft.com/office/drawing/2014/main" id="{5A28FD00-0B3C-E14A-A09D-8FD44711AF9C}"/>
              </a:ext>
            </a:extLst>
          </p:cNvPr>
          <p:cNvSpPr txBox="1"/>
          <p:nvPr/>
        </p:nvSpPr>
        <p:spPr>
          <a:xfrm>
            <a:off x="5977719" y="2874107"/>
            <a:ext cx="1864613" cy="307777"/>
          </a:xfrm>
          <a:prstGeom prst="rect">
            <a:avLst/>
          </a:prstGeom>
          <a:noFill/>
        </p:spPr>
        <p:txBody>
          <a:bodyPr wrap="none" rtlCol="0">
            <a:spAutoFit/>
          </a:bodyPr>
          <a:lstStyle/>
          <a:p>
            <a:pPr algn="ctr"/>
            <a:r>
              <a:rPr lang="en-US" altLang="ja-JP" sz="1400" dirty="0">
                <a:solidFill>
                  <a:schemeClr val="bg1"/>
                </a:solidFill>
                <a:latin typeface="Meiryo" panose="020B0604030504040204" pitchFamily="34" charset="-128"/>
                <a:ea typeface="Meiryo" panose="020B0604030504040204" pitchFamily="34" charset="-128"/>
              </a:rPr>
              <a:t>5G</a:t>
            </a:r>
            <a:r>
              <a:rPr lang="ja-JP" altLang="en-US" sz="1400">
                <a:solidFill>
                  <a:schemeClr val="bg1"/>
                </a:solidFill>
                <a:latin typeface="Meiryo" panose="020B0604030504040204" pitchFamily="34" charset="-128"/>
                <a:ea typeface="Meiryo" panose="020B0604030504040204" pitchFamily="34" charset="-128"/>
              </a:rPr>
              <a:t>コアネットワーク</a:t>
            </a:r>
            <a:endParaRPr kumimoji="1" lang="ja-JP" altLang="en-US" sz="1400">
              <a:solidFill>
                <a:schemeClr val="bg1"/>
              </a:solidFill>
              <a:latin typeface="Meiryo" panose="020B0604030504040204" pitchFamily="34" charset="-128"/>
              <a:ea typeface="Meiryo" panose="020B0604030504040204" pitchFamily="34" charset="-128"/>
            </a:endParaRPr>
          </a:p>
        </p:txBody>
      </p:sp>
      <p:cxnSp>
        <p:nvCxnSpPr>
          <p:cNvPr id="85" name="直線コネクタ 84">
            <a:extLst>
              <a:ext uri="{FF2B5EF4-FFF2-40B4-BE49-F238E27FC236}">
                <a16:creationId xmlns:a16="http://schemas.microsoft.com/office/drawing/2014/main" id="{1E3FD3E2-C2D8-F040-B068-5B13F31B8522}"/>
              </a:ext>
            </a:extLst>
          </p:cNvPr>
          <p:cNvCxnSpPr>
            <a:cxnSpLocks/>
            <a:stCxn id="83" idx="2"/>
            <a:endCxn id="107" idx="0"/>
          </p:cNvCxnSpPr>
          <p:nvPr/>
        </p:nvCxnSpPr>
        <p:spPr>
          <a:xfrm flipH="1">
            <a:off x="6345594" y="3225971"/>
            <a:ext cx="598027" cy="1035348"/>
          </a:xfrm>
          <a:prstGeom prst="line">
            <a:avLst/>
          </a:pr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86" name="テキスト ボックス 85">
            <a:extLst>
              <a:ext uri="{FF2B5EF4-FFF2-40B4-BE49-F238E27FC236}">
                <a16:creationId xmlns:a16="http://schemas.microsoft.com/office/drawing/2014/main" id="{56812173-E375-3B4F-9D9F-1EAA33238C42}"/>
              </a:ext>
            </a:extLst>
          </p:cNvPr>
          <p:cNvSpPr txBox="1"/>
          <p:nvPr/>
        </p:nvSpPr>
        <p:spPr>
          <a:xfrm>
            <a:off x="6062405" y="4484887"/>
            <a:ext cx="576261" cy="246221"/>
          </a:xfrm>
          <a:prstGeom prst="rect">
            <a:avLst/>
          </a:prstGeom>
          <a:noFill/>
        </p:spPr>
        <p:txBody>
          <a:bodyPr wrap="squar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LTE</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87" name="正方形/長方形 86">
            <a:extLst>
              <a:ext uri="{FF2B5EF4-FFF2-40B4-BE49-F238E27FC236}">
                <a16:creationId xmlns:a16="http://schemas.microsoft.com/office/drawing/2014/main" id="{E41E494E-E95D-654B-BDFC-57C6EEC1B5D1}"/>
              </a:ext>
            </a:extLst>
          </p:cNvPr>
          <p:cNvSpPr/>
          <p:nvPr/>
        </p:nvSpPr>
        <p:spPr>
          <a:xfrm>
            <a:off x="7260326" y="4257332"/>
            <a:ext cx="556820" cy="43088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テキスト ボックス 87">
            <a:extLst>
              <a:ext uri="{FF2B5EF4-FFF2-40B4-BE49-F238E27FC236}">
                <a16:creationId xmlns:a16="http://schemas.microsoft.com/office/drawing/2014/main" id="{2FD8A151-CA44-0D40-81AB-D4C9220A286C}"/>
              </a:ext>
            </a:extLst>
          </p:cNvPr>
          <p:cNvSpPr txBox="1"/>
          <p:nvPr/>
        </p:nvSpPr>
        <p:spPr>
          <a:xfrm>
            <a:off x="7250605" y="4257332"/>
            <a:ext cx="576261" cy="43088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NR</a:t>
            </a:r>
          </a:p>
          <a:p>
            <a:pPr algn="ctr"/>
            <a:r>
              <a:rPr kumimoji="1" lang="ja-JP" altLang="en-US" sz="800">
                <a:solidFill>
                  <a:schemeClr val="bg1"/>
                </a:solidFill>
                <a:latin typeface="Meiryo" panose="020B0604030504040204" pitchFamily="34" charset="-128"/>
                <a:ea typeface="Meiryo" panose="020B0604030504040204" pitchFamily="34" charset="-128"/>
              </a:rPr>
              <a:t>基地局</a:t>
            </a:r>
          </a:p>
        </p:txBody>
      </p:sp>
      <p:cxnSp>
        <p:nvCxnSpPr>
          <p:cNvPr id="89" name="直線コネクタ 88">
            <a:extLst>
              <a:ext uri="{FF2B5EF4-FFF2-40B4-BE49-F238E27FC236}">
                <a16:creationId xmlns:a16="http://schemas.microsoft.com/office/drawing/2014/main" id="{22F21512-8233-B74C-B721-E3F2FCECB544}"/>
              </a:ext>
            </a:extLst>
          </p:cNvPr>
          <p:cNvCxnSpPr>
            <a:cxnSpLocks/>
            <a:stCxn id="83" idx="2"/>
            <a:endCxn id="88" idx="0"/>
          </p:cNvCxnSpPr>
          <p:nvPr/>
        </p:nvCxnSpPr>
        <p:spPr>
          <a:xfrm>
            <a:off x="6943621" y="3225971"/>
            <a:ext cx="595115" cy="1031361"/>
          </a:xfrm>
          <a:prstGeom prst="line">
            <a:avLst/>
          </a:pr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90" name="円/楕円 89">
            <a:extLst>
              <a:ext uri="{FF2B5EF4-FFF2-40B4-BE49-F238E27FC236}">
                <a16:creationId xmlns:a16="http://schemas.microsoft.com/office/drawing/2014/main" id="{689CAA64-7665-B546-BBB0-BD29C581E5BB}"/>
              </a:ext>
            </a:extLst>
          </p:cNvPr>
          <p:cNvSpPr/>
          <p:nvPr/>
        </p:nvSpPr>
        <p:spPr>
          <a:xfrm>
            <a:off x="5929314" y="5356817"/>
            <a:ext cx="2013943" cy="575683"/>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円/楕円 91">
            <a:extLst>
              <a:ext uri="{FF2B5EF4-FFF2-40B4-BE49-F238E27FC236}">
                <a16:creationId xmlns:a16="http://schemas.microsoft.com/office/drawing/2014/main" id="{488F74A1-585D-084B-939F-854E9065154D}"/>
              </a:ext>
            </a:extLst>
          </p:cNvPr>
          <p:cNvSpPr/>
          <p:nvPr/>
        </p:nvSpPr>
        <p:spPr>
          <a:xfrm>
            <a:off x="5937032" y="5290054"/>
            <a:ext cx="2013178" cy="591373"/>
          </a:xfrm>
          <a:prstGeom prst="ellipse">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テキスト ボックス 97">
            <a:extLst>
              <a:ext uri="{FF2B5EF4-FFF2-40B4-BE49-F238E27FC236}">
                <a16:creationId xmlns:a16="http://schemas.microsoft.com/office/drawing/2014/main" id="{0F40AE6D-963D-CF43-827E-830619AD4CEB}"/>
              </a:ext>
            </a:extLst>
          </p:cNvPr>
          <p:cNvSpPr txBox="1"/>
          <p:nvPr/>
        </p:nvSpPr>
        <p:spPr>
          <a:xfrm>
            <a:off x="5955204" y="4833976"/>
            <a:ext cx="800219" cy="215444"/>
          </a:xfrm>
          <a:prstGeom prst="rect">
            <a:avLst/>
          </a:prstGeom>
          <a:noFill/>
        </p:spPr>
        <p:txBody>
          <a:bodyPr wrap="none" rtlCol="0">
            <a:spAutoFit/>
          </a:bodyPr>
          <a:lstStyle/>
          <a:p>
            <a:pPr algn="ctr"/>
            <a:r>
              <a:rPr kumimoji="1" lang="ja-JP" altLang="en-US" sz="800">
                <a:latin typeface="Meiryo" panose="020B0604030504040204" pitchFamily="34" charset="-128"/>
                <a:ea typeface="Meiryo" panose="020B0604030504040204" pitchFamily="34" charset="-128"/>
              </a:rPr>
              <a:t>既存周波数帯</a:t>
            </a:r>
          </a:p>
        </p:txBody>
      </p:sp>
      <p:sp>
        <p:nvSpPr>
          <p:cNvPr id="99" name="テキスト ボックス 98">
            <a:extLst>
              <a:ext uri="{FF2B5EF4-FFF2-40B4-BE49-F238E27FC236}">
                <a16:creationId xmlns:a16="http://schemas.microsoft.com/office/drawing/2014/main" id="{97D44C6B-BCB5-4C4A-BACD-0E3FEEB57231}"/>
              </a:ext>
            </a:extLst>
          </p:cNvPr>
          <p:cNvSpPr txBox="1"/>
          <p:nvPr/>
        </p:nvSpPr>
        <p:spPr>
          <a:xfrm>
            <a:off x="7139970" y="4827794"/>
            <a:ext cx="902811" cy="215444"/>
          </a:xfrm>
          <a:prstGeom prst="rect">
            <a:avLst/>
          </a:prstGeom>
          <a:noFill/>
        </p:spPr>
        <p:txBody>
          <a:bodyPr wrap="none" rtlCol="0">
            <a:spAutoFit/>
          </a:bodyPr>
          <a:lstStyle/>
          <a:p>
            <a:pPr algn="ctr"/>
            <a:r>
              <a:rPr kumimoji="1" lang="ja-JP" altLang="en-US" sz="800">
                <a:latin typeface="Meiryo" panose="020B0604030504040204" pitchFamily="34" charset="-128"/>
                <a:ea typeface="Meiryo" panose="020B0604030504040204" pitchFamily="34" charset="-128"/>
              </a:rPr>
              <a:t>新しい周波数帯</a:t>
            </a:r>
          </a:p>
        </p:txBody>
      </p:sp>
      <p:sp>
        <p:nvSpPr>
          <p:cNvPr id="100" name="左右矢印 99">
            <a:extLst>
              <a:ext uri="{FF2B5EF4-FFF2-40B4-BE49-F238E27FC236}">
                <a16:creationId xmlns:a16="http://schemas.microsoft.com/office/drawing/2014/main" id="{0735B7F3-A943-F74B-9A7A-89625338BE68}"/>
              </a:ext>
            </a:extLst>
          </p:cNvPr>
          <p:cNvSpPr/>
          <p:nvPr/>
        </p:nvSpPr>
        <p:spPr>
          <a:xfrm>
            <a:off x="6712803" y="4342589"/>
            <a:ext cx="468444" cy="26846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テキスト ボックス 100">
            <a:extLst>
              <a:ext uri="{FF2B5EF4-FFF2-40B4-BE49-F238E27FC236}">
                <a16:creationId xmlns:a16="http://schemas.microsoft.com/office/drawing/2014/main" id="{B707C9BB-2FC1-5345-BA88-291BC827BC91}"/>
              </a:ext>
            </a:extLst>
          </p:cNvPr>
          <p:cNvSpPr txBox="1"/>
          <p:nvPr/>
        </p:nvSpPr>
        <p:spPr>
          <a:xfrm>
            <a:off x="6417331" y="4015407"/>
            <a:ext cx="387222" cy="276999"/>
          </a:xfrm>
          <a:prstGeom prst="rect">
            <a:avLst/>
          </a:prstGeom>
          <a:noFill/>
        </p:spPr>
        <p:txBody>
          <a:bodyPr wrap="none" rtlCol="0">
            <a:spAutoFit/>
          </a:bodyPr>
          <a:lstStyle/>
          <a:p>
            <a:pPr algn="ctr"/>
            <a:r>
              <a:rPr kumimoji="1" lang="en-US" altLang="ja-JP" sz="1200" dirty="0">
                <a:solidFill>
                  <a:schemeClr val="accent6"/>
                </a:solidFill>
                <a:latin typeface="Meiryo" panose="020B0604030504040204" pitchFamily="34" charset="-128"/>
                <a:ea typeface="Meiryo" panose="020B0604030504040204" pitchFamily="34" charset="-128"/>
              </a:rPr>
              <a:t>SA</a:t>
            </a:r>
            <a:endParaRPr kumimoji="1" lang="ja-JP" altLang="en-US" sz="1200">
              <a:solidFill>
                <a:schemeClr val="accent6"/>
              </a:solidFill>
              <a:latin typeface="Meiryo" panose="020B0604030504040204" pitchFamily="34" charset="-128"/>
              <a:ea typeface="Meiryo" panose="020B0604030504040204" pitchFamily="34" charset="-128"/>
            </a:endParaRPr>
          </a:p>
        </p:txBody>
      </p:sp>
      <p:sp>
        <p:nvSpPr>
          <p:cNvPr id="102" name="テキスト ボックス 101">
            <a:extLst>
              <a:ext uri="{FF2B5EF4-FFF2-40B4-BE49-F238E27FC236}">
                <a16:creationId xmlns:a16="http://schemas.microsoft.com/office/drawing/2014/main" id="{66A2632E-CEB3-B84C-9109-D79B792A0250}"/>
              </a:ext>
            </a:extLst>
          </p:cNvPr>
          <p:cNvSpPr txBox="1"/>
          <p:nvPr/>
        </p:nvSpPr>
        <p:spPr>
          <a:xfrm>
            <a:off x="6355869" y="6023293"/>
            <a:ext cx="1159292" cy="246221"/>
          </a:xfrm>
          <a:prstGeom prst="rect">
            <a:avLst/>
          </a:prstGeom>
          <a:noFill/>
        </p:spPr>
        <p:txBody>
          <a:bodyPr wrap="none" rtlCol="0">
            <a:spAutoFit/>
          </a:bodyPr>
          <a:lstStyle/>
          <a:p>
            <a:pPr algn="ctr"/>
            <a:r>
              <a:rPr kumimoji="1" lang="en-US" altLang="ja-JP" sz="1000" b="1" dirty="0">
                <a:solidFill>
                  <a:schemeClr val="accent6"/>
                </a:solidFill>
                <a:latin typeface="Meiryo" panose="020B0604030504040204" pitchFamily="34" charset="-128"/>
                <a:ea typeface="Meiryo" panose="020B0604030504040204" pitchFamily="34" charset="-128"/>
              </a:rPr>
              <a:t>SA</a:t>
            </a:r>
            <a:r>
              <a:rPr kumimoji="1" lang="en-US" altLang="ja-JP" sz="1000" dirty="0">
                <a:solidFill>
                  <a:schemeClr val="accent6"/>
                </a:solidFill>
                <a:latin typeface="Meiryo" panose="020B0604030504040204" pitchFamily="34" charset="-128"/>
                <a:ea typeface="Meiryo" panose="020B0604030504040204" pitchFamily="34" charset="-128"/>
              </a:rPr>
              <a:t>: </a:t>
            </a:r>
            <a:r>
              <a:rPr lang="en-US" altLang="ja-JP" sz="1000" dirty="0">
                <a:solidFill>
                  <a:schemeClr val="accent6"/>
                </a:solidFill>
                <a:latin typeface="Meiryo" panose="020B0604030504040204" pitchFamily="34" charset="-128"/>
                <a:ea typeface="Meiryo" panose="020B0604030504040204" pitchFamily="34" charset="-128"/>
              </a:rPr>
              <a:t>Standalone</a:t>
            </a:r>
            <a:endParaRPr kumimoji="1" lang="ja-JP" altLang="en-US" sz="1000">
              <a:solidFill>
                <a:schemeClr val="accent6"/>
              </a:solidFill>
              <a:latin typeface="Meiryo" panose="020B0604030504040204" pitchFamily="34" charset="-128"/>
              <a:ea typeface="Meiryo" panose="020B0604030504040204" pitchFamily="34" charset="-128"/>
            </a:endParaRPr>
          </a:p>
        </p:txBody>
      </p:sp>
      <p:sp>
        <p:nvSpPr>
          <p:cNvPr id="103" name="円/楕円 102">
            <a:extLst>
              <a:ext uri="{FF2B5EF4-FFF2-40B4-BE49-F238E27FC236}">
                <a16:creationId xmlns:a16="http://schemas.microsoft.com/office/drawing/2014/main" id="{DF2BF333-CDA5-9B44-ADF5-DE02CE83252E}"/>
              </a:ext>
            </a:extLst>
          </p:cNvPr>
          <p:cNvSpPr/>
          <p:nvPr/>
        </p:nvSpPr>
        <p:spPr>
          <a:xfrm>
            <a:off x="6786387" y="5405536"/>
            <a:ext cx="1145688" cy="351909"/>
          </a:xfrm>
          <a:prstGeom prst="ellipse">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3" name="グループ化 92">
            <a:extLst>
              <a:ext uri="{FF2B5EF4-FFF2-40B4-BE49-F238E27FC236}">
                <a16:creationId xmlns:a16="http://schemas.microsoft.com/office/drawing/2014/main" id="{81433B48-FCAD-CA45-8B34-B51E8DF69EE8}"/>
              </a:ext>
            </a:extLst>
          </p:cNvPr>
          <p:cNvGrpSpPr/>
          <p:nvPr/>
        </p:nvGrpSpPr>
        <p:grpSpPr>
          <a:xfrm>
            <a:off x="7394719" y="5011194"/>
            <a:ext cx="288032" cy="566988"/>
            <a:chOff x="5101716" y="4927356"/>
            <a:chExt cx="288032" cy="566988"/>
          </a:xfrm>
        </p:grpSpPr>
        <p:sp>
          <p:nvSpPr>
            <p:cNvPr id="94" name="正方形/長方形 93">
              <a:extLst>
                <a:ext uri="{FF2B5EF4-FFF2-40B4-BE49-F238E27FC236}">
                  <a16:creationId xmlns:a16="http://schemas.microsoft.com/office/drawing/2014/main" id="{9C72FF26-0F9A-8C44-8F99-1F669C5E48CA}"/>
                </a:ext>
              </a:extLst>
            </p:cNvPr>
            <p:cNvSpPr/>
            <p:nvPr/>
          </p:nvSpPr>
          <p:spPr>
            <a:xfrm>
              <a:off x="5219754" y="4927356"/>
              <a:ext cx="45719" cy="566988"/>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FA6AB654-C93F-A249-91C3-782AA0F01493}"/>
                </a:ext>
              </a:extLst>
            </p:cNvPr>
            <p:cNvSpPr/>
            <p:nvPr/>
          </p:nvSpPr>
          <p:spPr>
            <a:xfrm>
              <a:off x="5101716" y="4993411"/>
              <a:ext cx="288032"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91" name="図 90">
            <a:extLst>
              <a:ext uri="{FF2B5EF4-FFF2-40B4-BE49-F238E27FC236}">
                <a16:creationId xmlns:a16="http://schemas.microsoft.com/office/drawing/2014/main" id="{A439CC02-D9FD-1841-88A7-90CE725BC194}"/>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21226" y="4959091"/>
            <a:ext cx="1057484" cy="795453"/>
          </a:xfrm>
          <a:prstGeom prst="rect">
            <a:avLst/>
          </a:prstGeom>
          <a:effectLst>
            <a:outerShdw blurRad="50800" dist="38100" dir="2700000" algn="tl" rotWithShape="0">
              <a:prstClr val="black">
                <a:alpha val="40000"/>
              </a:prstClr>
            </a:outerShdw>
          </a:effectLst>
        </p:spPr>
      </p:pic>
      <p:sp>
        <p:nvSpPr>
          <p:cNvPr id="96" name="テキスト ボックス 95">
            <a:extLst>
              <a:ext uri="{FF2B5EF4-FFF2-40B4-BE49-F238E27FC236}">
                <a16:creationId xmlns:a16="http://schemas.microsoft.com/office/drawing/2014/main" id="{B7377641-EE2B-364F-9850-887F43FD7BD0}"/>
              </a:ext>
            </a:extLst>
          </p:cNvPr>
          <p:cNvSpPr txBox="1"/>
          <p:nvPr/>
        </p:nvSpPr>
        <p:spPr>
          <a:xfrm>
            <a:off x="6401730" y="5686569"/>
            <a:ext cx="697627" cy="215444"/>
          </a:xfrm>
          <a:prstGeom prst="rect">
            <a:avLst/>
          </a:prstGeom>
          <a:noFill/>
        </p:spPr>
        <p:txBody>
          <a:bodyPr wrap="none" rtlCol="0">
            <a:spAutoFit/>
          </a:bodyPr>
          <a:lstStyle/>
          <a:p>
            <a:r>
              <a:rPr kumimoji="1" lang="ja-JP" altLang="en-US" sz="800">
                <a:solidFill>
                  <a:schemeClr val="tx2"/>
                </a:solidFill>
                <a:latin typeface="Meiryo" panose="020B0604030504040204" pitchFamily="34" charset="-128"/>
                <a:ea typeface="Meiryo" panose="020B0604030504040204" pitchFamily="34" charset="-128"/>
              </a:rPr>
              <a:t>マクロセル</a:t>
            </a:r>
          </a:p>
        </p:txBody>
      </p:sp>
      <p:sp>
        <p:nvSpPr>
          <p:cNvPr id="97" name="テキスト ボックス 96">
            <a:extLst>
              <a:ext uri="{FF2B5EF4-FFF2-40B4-BE49-F238E27FC236}">
                <a16:creationId xmlns:a16="http://schemas.microsoft.com/office/drawing/2014/main" id="{98FA9337-04B7-144F-B92E-3B8E79379B9A}"/>
              </a:ext>
            </a:extLst>
          </p:cNvPr>
          <p:cNvSpPr txBox="1"/>
          <p:nvPr/>
        </p:nvSpPr>
        <p:spPr>
          <a:xfrm>
            <a:off x="6768247" y="5494820"/>
            <a:ext cx="800219" cy="215444"/>
          </a:xfrm>
          <a:prstGeom prst="rect">
            <a:avLst/>
          </a:prstGeom>
          <a:noFill/>
        </p:spPr>
        <p:txBody>
          <a:bodyPr wrap="none" rtlCol="0">
            <a:spAutoFit/>
          </a:bodyPr>
          <a:lstStyle/>
          <a:p>
            <a:r>
              <a:rPr kumimoji="1" lang="ja-JP" altLang="en-US" sz="800">
                <a:solidFill>
                  <a:schemeClr val="tx2">
                    <a:lumMod val="75000"/>
                  </a:schemeClr>
                </a:solidFill>
                <a:latin typeface="Meiryo" panose="020B0604030504040204" pitchFamily="34" charset="-128"/>
                <a:ea typeface="Meiryo" panose="020B0604030504040204" pitchFamily="34" charset="-128"/>
              </a:rPr>
              <a:t>スモールセル</a:t>
            </a:r>
          </a:p>
        </p:txBody>
      </p:sp>
      <p:sp>
        <p:nvSpPr>
          <p:cNvPr id="107" name="正方形/長方形 106">
            <a:extLst>
              <a:ext uri="{FF2B5EF4-FFF2-40B4-BE49-F238E27FC236}">
                <a16:creationId xmlns:a16="http://schemas.microsoft.com/office/drawing/2014/main" id="{F9C833B3-9A0F-0443-BCCC-FA29C56641F0}"/>
              </a:ext>
            </a:extLst>
          </p:cNvPr>
          <p:cNvSpPr/>
          <p:nvPr/>
        </p:nvSpPr>
        <p:spPr>
          <a:xfrm>
            <a:off x="6067184" y="4261319"/>
            <a:ext cx="556820" cy="207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テキスト ボックス 108">
            <a:extLst>
              <a:ext uri="{FF2B5EF4-FFF2-40B4-BE49-F238E27FC236}">
                <a16:creationId xmlns:a16="http://schemas.microsoft.com/office/drawing/2014/main" id="{6C2AB7A6-094E-4B4B-A394-69B163D1C49D}"/>
              </a:ext>
            </a:extLst>
          </p:cNvPr>
          <p:cNvSpPr txBox="1"/>
          <p:nvPr/>
        </p:nvSpPr>
        <p:spPr>
          <a:xfrm>
            <a:off x="6062405" y="4253315"/>
            <a:ext cx="576261" cy="246221"/>
          </a:xfrm>
          <a:prstGeom prst="rect">
            <a:avLst/>
          </a:prstGeom>
          <a:noFill/>
        </p:spPr>
        <p:txBody>
          <a:bodyPr wrap="squar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NR</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110" name="テキスト ボックス 109">
            <a:extLst>
              <a:ext uri="{FF2B5EF4-FFF2-40B4-BE49-F238E27FC236}">
                <a16:creationId xmlns:a16="http://schemas.microsoft.com/office/drawing/2014/main" id="{2C65D5D4-A91B-9D48-9544-E9336EB4C8D7}"/>
              </a:ext>
            </a:extLst>
          </p:cNvPr>
          <p:cNvSpPr txBox="1"/>
          <p:nvPr/>
        </p:nvSpPr>
        <p:spPr>
          <a:xfrm>
            <a:off x="3480203" y="3640288"/>
            <a:ext cx="800219" cy="338554"/>
          </a:xfrm>
          <a:prstGeom prst="rect">
            <a:avLst/>
          </a:prstGeom>
          <a:noFill/>
        </p:spPr>
        <p:txBody>
          <a:bodyPr wrap="none" rtlCol="0">
            <a:spAutoFit/>
          </a:bodyPr>
          <a:lstStyle/>
          <a:p>
            <a:r>
              <a:rPr kumimoji="1" lang="ja-JP" altLang="en-US" sz="800">
                <a:latin typeface="Meiryo" panose="020B0604030504040204" pitchFamily="34" charset="-128"/>
                <a:ea typeface="Meiryo" panose="020B0604030504040204" pitchFamily="34" charset="-128"/>
              </a:rPr>
              <a:t>ユーザー情報</a:t>
            </a:r>
            <a:endParaRPr kumimoji="1" lang="en-US" altLang="ja-JP" sz="800" dirty="0">
              <a:latin typeface="Meiryo" panose="020B0604030504040204" pitchFamily="34" charset="-128"/>
              <a:ea typeface="Meiryo" panose="020B0604030504040204" pitchFamily="34" charset="-128"/>
            </a:endParaRPr>
          </a:p>
          <a:p>
            <a:r>
              <a:rPr kumimoji="1" lang="ja-JP" altLang="en-US" sz="800">
                <a:latin typeface="Meiryo" panose="020B0604030504040204" pitchFamily="34" charset="-128"/>
                <a:ea typeface="Meiryo" panose="020B0604030504040204" pitchFamily="34" charset="-128"/>
              </a:rPr>
              <a:t>制御情報</a:t>
            </a:r>
            <a:endParaRPr kumimoji="1" lang="en-US" altLang="ja-JP" sz="800" dirty="0">
              <a:latin typeface="Meiryo" panose="020B0604030504040204" pitchFamily="34" charset="-128"/>
              <a:ea typeface="Meiryo" panose="020B0604030504040204" pitchFamily="34" charset="-128"/>
            </a:endParaRPr>
          </a:p>
        </p:txBody>
      </p:sp>
      <p:sp>
        <p:nvSpPr>
          <p:cNvPr id="111" name="テキスト ボックス 110">
            <a:extLst>
              <a:ext uri="{FF2B5EF4-FFF2-40B4-BE49-F238E27FC236}">
                <a16:creationId xmlns:a16="http://schemas.microsoft.com/office/drawing/2014/main" id="{65B5AF64-7048-B140-B741-E2D855BB9F00}"/>
              </a:ext>
            </a:extLst>
          </p:cNvPr>
          <p:cNvSpPr txBox="1"/>
          <p:nvPr/>
        </p:nvSpPr>
        <p:spPr>
          <a:xfrm>
            <a:off x="4870941" y="3640288"/>
            <a:ext cx="800219" cy="215444"/>
          </a:xfrm>
          <a:prstGeom prst="rect">
            <a:avLst/>
          </a:prstGeom>
          <a:noFill/>
        </p:spPr>
        <p:txBody>
          <a:bodyPr wrap="none" rtlCol="0">
            <a:spAutoFit/>
          </a:bodyPr>
          <a:lstStyle/>
          <a:p>
            <a:r>
              <a:rPr kumimoji="1" lang="ja-JP" altLang="en-US" sz="800">
                <a:latin typeface="Meiryo" panose="020B0604030504040204" pitchFamily="34" charset="-128"/>
                <a:ea typeface="Meiryo" panose="020B0604030504040204" pitchFamily="34" charset="-128"/>
              </a:rPr>
              <a:t>ユーザー情報</a:t>
            </a:r>
            <a:endParaRPr kumimoji="1" lang="en-US" altLang="ja-JP" sz="800" dirty="0">
              <a:latin typeface="Meiryo" panose="020B0604030504040204" pitchFamily="34" charset="-128"/>
              <a:ea typeface="Meiryo" panose="020B0604030504040204" pitchFamily="34" charset="-128"/>
            </a:endParaRPr>
          </a:p>
        </p:txBody>
      </p:sp>
      <p:sp>
        <p:nvSpPr>
          <p:cNvPr id="113" name="テキスト ボックス 112">
            <a:extLst>
              <a:ext uri="{FF2B5EF4-FFF2-40B4-BE49-F238E27FC236}">
                <a16:creationId xmlns:a16="http://schemas.microsoft.com/office/drawing/2014/main" id="{CB5B7326-CA86-814C-9594-A47D44016C1C}"/>
              </a:ext>
            </a:extLst>
          </p:cNvPr>
          <p:cNvSpPr txBox="1"/>
          <p:nvPr/>
        </p:nvSpPr>
        <p:spPr>
          <a:xfrm>
            <a:off x="7250605" y="3640128"/>
            <a:ext cx="800219" cy="338554"/>
          </a:xfrm>
          <a:prstGeom prst="rect">
            <a:avLst/>
          </a:prstGeom>
          <a:noFill/>
        </p:spPr>
        <p:txBody>
          <a:bodyPr wrap="none" rtlCol="0">
            <a:spAutoFit/>
          </a:bodyPr>
          <a:lstStyle/>
          <a:p>
            <a:pPr algn="r"/>
            <a:r>
              <a:rPr kumimoji="1" lang="ja-JP" altLang="en-US" sz="800">
                <a:latin typeface="Meiryo" panose="020B0604030504040204" pitchFamily="34" charset="-128"/>
                <a:ea typeface="Meiryo" panose="020B0604030504040204" pitchFamily="34" charset="-128"/>
              </a:rPr>
              <a:t>ユーザー情報</a:t>
            </a:r>
            <a:endParaRPr kumimoji="1" lang="en-US" altLang="ja-JP" sz="800" dirty="0">
              <a:latin typeface="Meiryo" panose="020B0604030504040204" pitchFamily="34" charset="-128"/>
              <a:ea typeface="Meiryo" panose="020B0604030504040204" pitchFamily="34" charset="-128"/>
            </a:endParaRPr>
          </a:p>
          <a:p>
            <a:pPr algn="r"/>
            <a:r>
              <a:rPr lang="ja-JP" altLang="en-US" sz="800">
                <a:latin typeface="Meiryo" panose="020B0604030504040204" pitchFamily="34" charset="-128"/>
                <a:ea typeface="Meiryo" panose="020B0604030504040204" pitchFamily="34" charset="-128"/>
              </a:rPr>
              <a:t>制御情報</a:t>
            </a:r>
            <a:endParaRPr kumimoji="1" lang="en-US" altLang="ja-JP" sz="800" dirty="0">
              <a:latin typeface="Meiryo" panose="020B0604030504040204" pitchFamily="34" charset="-128"/>
              <a:ea typeface="Meiryo" panose="020B0604030504040204" pitchFamily="34" charset="-128"/>
            </a:endParaRPr>
          </a:p>
        </p:txBody>
      </p:sp>
      <p:sp>
        <p:nvSpPr>
          <p:cNvPr id="114" name="テキスト ボックス 113">
            <a:extLst>
              <a:ext uri="{FF2B5EF4-FFF2-40B4-BE49-F238E27FC236}">
                <a16:creationId xmlns:a16="http://schemas.microsoft.com/office/drawing/2014/main" id="{97C8F488-1BC9-FD44-8C1B-83CC43276AB3}"/>
              </a:ext>
            </a:extLst>
          </p:cNvPr>
          <p:cNvSpPr txBox="1"/>
          <p:nvPr/>
        </p:nvSpPr>
        <p:spPr>
          <a:xfrm>
            <a:off x="7096516" y="4015851"/>
            <a:ext cx="387222" cy="276999"/>
          </a:xfrm>
          <a:prstGeom prst="rect">
            <a:avLst/>
          </a:prstGeom>
          <a:noFill/>
        </p:spPr>
        <p:txBody>
          <a:bodyPr wrap="none" rtlCol="0">
            <a:spAutoFit/>
          </a:bodyPr>
          <a:lstStyle/>
          <a:p>
            <a:pPr algn="ctr"/>
            <a:r>
              <a:rPr kumimoji="1" lang="en-US" altLang="ja-JP" sz="1200" dirty="0">
                <a:solidFill>
                  <a:schemeClr val="accent6"/>
                </a:solidFill>
                <a:latin typeface="Meiryo" panose="020B0604030504040204" pitchFamily="34" charset="-128"/>
                <a:ea typeface="Meiryo" panose="020B0604030504040204" pitchFamily="34" charset="-128"/>
              </a:rPr>
              <a:t>SA</a:t>
            </a:r>
            <a:endParaRPr kumimoji="1" lang="ja-JP" altLang="en-US" sz="1200">
              <a:solidFill>
                <a:schemeClr val="accent6"/>
              </a:solidFill>
              <a:latin typeface="Meiryo" panose="020B0604030504040204" pitchFamily="34" charset="-128"/>
              <a:ea typeface="Meiryo" panose="020B0604030504040204" pitchFamily="34" charset="-128"/>
            </a:endParaRPr>
          </a:p>
        </p:txBody>
      </p:sp>
      <p:sp>
        <p:nvSpPr>
          <p:cNvPr id="115" name="テキスト ボックス 114">
            <a:extLst>
              <a:ext uri="{FF2B5EF4-FFF2-40B4-BE49-F238E27FC236}">
                <a16:creationId xmlns:a16="http://schemas.microsoft.com/office/drawing/2014/main" id="{62F4D434-FB2E-9746-8BE4-B0935D421DAE}"/>
              </a:ext>
            </a:extLst>
          </p:cNvPr>
          <p:cNvSpPr txBox="1"/>
          <p:nvPr/>
        </p:nvSpPr>
        <p:spPr>
          <a:xfrm>
            <a:off x="1292911" y="6023293"/>
            <a:ext cx="1826142" cy="246221"/>
          </a:xfrm>
          <a:prstGeom prst="rect">
            <a:avLst/>
          </a:prstGeom>
          <a:noFill/>
        </p:spPr>
        <p:txBody>
          <a:bodyPr wrap="none" rtlCol="0">
            <a:spAutoFit/>
          </a:bodyPr>
          <a:lstStyle/>
          <a:p>
            <a:pPr algn="ctr"/>
            <a:r>
              <a:rPr kumimoji="1" lang="en-US" altLang="ja-JP" sz="1000" b="1" dirty="0">
                <a:solidFill>
                  <a:schemeClr val="accent3">
                    <a:lumMod val="75000"/>
                  </a:schemeClr>
                </a:solidFill>
                <a:latin typeface="Meiryo" panose="020B0604030504040204" pitchFamily="34" charset="-128"/>
                <a:ea typeface="Meiryo" panose="020B0604030504040204" pitchFamily="34" charset="-128"/>
              </a:rPr>
              <a:t>LTE</a:t>
            </a:r>
            <a:r>
              <a:rPr kumimoji="1" lang="en-US" altLang="ja-JP" sz="1000" dirty="0">
                <a:solidFill>
                  <a:schemeClr val="accent3">
                    <a:lumMod val="75000"/>
                  </a:schemeClr>
                </a:solidFill>
                <a:latin typeface="Meiryo" panose="020B0604030504040204" pitchFamily="34" charset="-128"/>
                <a:ea typeface="Meiryo" panose="020B0604030504040204" pitchFamily="34" charset="-128"/>
              </a:rPr>
              <a:t>: Long Term Evolution</a:t>
            </a:r>
            <a:endParaRPr kumimoji="1" lang="ja-JP" altLang="en-US" sz="1000">
              <a:solidFill>
                <a:schemeClr val="accent3">
                  <a:lumMod val="75000"/>
                </a:schemeClr>
              </a:solidFill>
              <a:latin typeface="Meiryo" panose="020B0604030504040204" pitchFamily="34" charset="-128"/>
              <a:ea typeface="Meiryo" panose="020B0604030504040204" pitchFamily="34" charset="-128"/>
            </a:endParaRPr>
          </a:p>
        </p:txBody>
      </p:sp>
      <p:sp>
        <p:nvSpPr>
          <p:cNvPr id="116" name="テキスト ボックス 115">
            <a:extLst>
              <a:ext uri="{FF2B5EF4-FFF2-40B4-BE49-F238E27FC236}">
                <a16:creationId xmlns:a16="http://schemas.microsoft.com/office/drawing/2014/main" id="{EACB44C4-0991-C342-8630-52C257E597EE}"/>
              </a:ext>
            </a:extLst>
          </p:cNvPr>
          <p:cNvSpPr txBox="1"/>
          <p:nvPr/>
        </p:nvSpPr>
        <p:spPr>
          <a:xfrm>
            <a:off x="3772288" y="6207115"/>
            <a:ext cx="1151277" cy="246221"/>
          </a:xfrm>
          <a:prstGeom prst="rect">
            <a:avLst/>
          </a:prstGeom>
          <a:noFill/>
        </p:spPr>
        <p:txBody>
          <a:bodyPr wrap="none" rtlCol="0">
            <a:spAutoFit/>
          </a:bodyPr>
          <a:lstStyle/>
          <a:p>
            <a:pPr algn="ctr"/>
            <a:r>
              <a:rPr kumimoji="1" lang="en-US" altLang="ja-JP" sz="1000" b="1" dirty="0">
                <a:solidFill>
                  <a:srgbClr val="0070C0"/>
                </a:solidFill>
                <a:latin typeface="Meiryo" panose="020B0604030504040204" pitchFamily="34" charset="-128"/>
                <a:ea typeface="Meiryo" panose="020B0604030504040204" pitchFamily="34" charset="-128"/>
              </a:rPr>
              <a:t>NR</a:t>
            </a:r>
            <a:r>
              <a:rPr kumimoji="1" lang="en-US" altLang="ja-JP" sz="1000" dirty="0">
                <a:solidFill>
                  <a:srgbClr val="0070C0"/>
                </a:solidFill>
                <a:latin typeface="Meiryo" panose="020B0604030504040204" pitchFamily="34" charset="-128"/>
                <a:ea typeface="Meiryo" panose="020B0604030504040204" pitchFamily="34" charset="-128"/>
              </a:rPr>
              <a:t>: New Radio</a:t>
            </a:r>
            <a:endParaRPr kumimoji="1" lang="ja-JP" altLang="en-US" sz="1000">
              <a:solidFill>
                <a:srgbClr val="0070C0"/>
              </a:solidFill>
              <a:latin typeface="Meiryo" panose="020B0604030504040204" pitchFamily="34" charset="-128"/>
              <a:ea typeface="Meiryo" panose="020B0604030504040204" pitchFamily="34" charset="-128"/>
            </a:endParaRPr>
          </a:p>
        </p:txBody>
      </p:sp>
      <p:pic>
        <p:nvPicPr>
          <p:cNvPr id="118" name="図 117">
            <a:extLst>
              <a:ext uri="{FF2B5EF4-FFF2-40B4-BE49-F238E27FC236}">
                <a16:creationId xmlns:a16="http://schemas.microsoft.com/office/drawing/2014/main" id="{E08EBF75-12B8-0A44-88E1-1F3FB20AE144}"/>
              </a:ext>
              <a:ext uri="{C183D7F6-B498-43B3-948B-1728B52AA6E4}">
                <adec:decorative xmlns:adec="http://schemas.microsoft.com/office/drawing/2017/decorative" val="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57306" y="1408138"/>
            <a:ext cx="645398" cy="484778"/>
          </a:xfrm>
          <a:prstGeom prst="rect">
            <a:avLst/>
          </a:prstGeom>
        </p:spPr>
      </p:pic>
      <p:sp>
        <p:nvSpPr>
          <p:cNvPr id="119" name="テキスト ボックス 118">
            <a:extLst>
              <a:ext uri="{FF2B5EF4-FFF2-40B4-BE49-F238E27FC236}">
                <a16:creationId xmlns:a16="http://schemas.microsoft.com/office/drawing/2014/main" id="{0FC33B2B-025E-1D40-95A0-3841DC67F943}"/>
              </a:ext>
            </a:extLst>
          </p:cNvPr>
          <p:cNvSpPr txBox="1"/>
          <p:nvPr/>
        </p:nvSpPr>
        <p:spPr>
          <a:xfrm>
            <a:off x="4288856" y="1486487"/>
            <a:ext cx="1215397" cy="461665"/>
          </a:xfrm>
          <a:prstGeom prst="rect">
            <a:avLst/>
          </a:prstGeom>
          <a:noFill/>
        </p:spPr>
        <p:txBody>
          <a:bodyPr wrap="none" rtlCol="0">
            <a:spAutoFit/>
          </a:bodyPr>
          <a:lstStyle/>
          <a:p>
            <a:r>
              <a:rPr lang="en-US" altLang="ja-JP" sz="2400" dirty="0">
                <a:latin typeface="Meiryo" panose="020B0604030504040204" pitchFamily="34" charset="-128"/>
                <a:ea typeface="Meiryo" panose="020B0604030504040204" pitchFamily="34" charset="-128"/>
              </a:rPr>
              <a:t>5G</a:t>
            </a:r>
            <a:r>
              <a:rPr lang="ja-JP" altLang="en-US" sz="2400">
                <a:latin typeface="Meiryo" panose="020B0604030504040204" pitchFamily="34" charset="-128"/>
                <a:ea typeface="Meiryo" panose="020B0604030504040204" pitchFamily="34" charset="-128"/>
              </a:rPr>
              <a:t>初期</a:t>
            </a:r>
            <a:endParaRPr kumimoji="1" lang="ja-JP" altLang="en-US" sz="2400">
              <a:latin typeface="Meiryo" panose="020B0604030504040204" pitchFamily="34" charset="-128"/>
              <a:ea typeface="Meiryo" panose="020B0604030504040204" pitchFamily="34" charset="-128"/>
            </a:endParaRPr>
          </a:p>
        </p:txBody>
      </p:sp>
      <p:pic>
        <p:nvPicPr>
          <p:cNvPr id="120" name="図 119">
            <a:extLst>
              <a:ext uri="{FF2B5EF4-FFF2-40B4-BE49-F238E27FC236}">
                <a16:creationId xmlns:a16="http://schemas.microsoft.com/office/drawing/2014/main" id="{9E3D85E4-67A1-234C-842B-81719B7295AC}"/>
              </a:ext>
              <a:ext uri="{C183D7F6-B498-43B3-948B-1728B52AA6E4}">
                <adec:decorative xmlns:adec="http://schemas.microsoft.com/office/drawing/2017/decorative" val="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66381" y="1400888"/>
            <a:ext cx="645398" cy="484778"/>
          </a:xfrm>
          <a:prstGeom prst="rect">
            <a:avLst/>
          </a:prstGeom>
        </p:spPr>
      </p:pic>
      <p:sp>
        <p:nvSpPr>
          <p:cNvPr id="121" name="テキスト ボックス 120">
            <a:extLst>
              <a:ext uri="{FF2B5EF4-FFF2-40B4-BE49-F238E27FC236}">
                <a16:creationId xmlns:a16="http://schemas.microsoft.com/office/drawing/2014/main" id="{9C4FDF9A-16AB-2D42-9087-F14165E0D330}"/>
              </a:ext>
            </a:extLst>
          </p:cNvPr>
          <p:cNvSpPr txBox="1"/>
          <p:nvPr/>
        </p:nvSpPr>
        <p:spPr>
          <a:xfrm>
            <a:off x="6516216" y="1479237"/>
            <a:ext cx="1523174" cy="461665"/>
          </a:xfrm>
          <a:prstGeom prst="rect">
            <a:avLst/>
          </a:prstGeom>
          <a:noFill/>
        </p:spPr>
        <p:txBody>
          <a:bodyPr wrap="none" rtlCol="0">
            <a:spAutoFit/>
          </a:bodyPr>
          <a:lstStyle/>
          <a:p>
            <a:r>
              <a:rPr lang="en-US" altLang="ja-JP" sz="2400" dirty="0">
                <a:latin typeface="Meiryo" panose="020B0604030504040204" pitchFamily="34" charset="-128"/>
                <a:ea typeface="Meiryo" panose="020B0604030504040204" pitchFamily="34" charset="-128"/>
              </a:rPr>
              <a:t>5G</a:t>
            </a:r>
            <a:r>
              <a:rPr lang="ja-JP" altLang="en-US" sz="2400">
                <a:latin typeface="Meiryo" panose="020B0604030504040204" pitchFamily="34" charset="-128"/>
                <a:ea typeface="Meiryo" panose="020B0604030504040204" pitchFamily="34" charset="-128"/>
              </a:rPr>
              <a:t>普及期</a:t>
            </a:r>
            <a:endParaRPr kumimoji="1" lang="ja-JP" altLang="en-US" sz="2400">
              <a:latin typeface="Meiryo" panose="020B0604030504040204" pitchFamily="34" charset="-128"/>
              <a:ea typeface="Meiryo" panose="020B0604030504040204" pitchFamily="34" charset="-128"/>
            </a:endParaRPr>
          </a:p>
        </p:txBody>
      </p:sp>
      <p:sp>
        <p:nvSpPr>
          <p:cNvPr id="122" name="テキスト ボックス 121">
            <a:extLst>
              <a:ext uri="{FF2B5EF4-FFF2-40B4-BE49-F238E27FC236}">
                <a16:creationId xmlns:a16="http://schemas.microsoft.com/office/drawing/2014/main" id="{5216F55F-4FDA-A341-9563-F1E63CB3DA21}"/>
              </a:ext>
            </a:extLst>
          </p:cNvPr>
          <p:cNvSpPr txBox="1"/>
          <p:nvPr/>
        </p:nvSpPr>
        <p:spPr>
          <a:xfrm>
            <a:off x="1105989" y="1049940"/>
            <a:ext cx="883575" cy="369332"/>
          </a:xfrm>
          <a:prstGeom prst="rect">
            <a:avLst/>
          </a:prstGeom>
          <a:noFill/>
        </p:spPr>
        <p:txBody>
          <a:bodyPr wrap="none" rtlCol="0">
            <a:spAutoFit/>
          </a:bodyPr>
          <a:lstStyle/>
          <a:p>
            <a:r>
              <a:rPr kumimoji="1" lang="en-US" altLang="ja-JP" dirty="0">
                <a:solidFill>
                  <a:schemeClr val="accent3">
                    <a:lumMod val="75000"/>
                  </a:schemeClr>
                </a:solidFill>
              </a:rPr>
              <a:t>2010〜</a:t>
            </a:r>
            <a:endParaRPr kumimoji="1" lang="ja-JP" altLang="en-US">
              <a:solidFill>
                <a:schemeClr val="accent3">
                  <a:lumMod val="75000"/>
                </a:schemeClr>
              </a:solidFill>
            </a:endParaRPr>
          </a:p>
        </p:txBody>
      </p:sp>
      <p:sp>
        <p:nvSpPr>
          <p:cNvPr id="123" name="テキスト ボックス 122">
            <a:extLst>
              <a:ext uri="{FF2B5EF4-FFF2-40B4-BE49-F238E27FC236}">
                <a16:creationId xmlns:a16="http://schemas.microsoft.com/office/drawing/2014/main" id="{F78FBE27-93A7-A349-B07B-867113024D02}"/>
              </a:ext>
            </a:extLst>
          </p:cNvPr>
          <p:cNvSpPr txBox="1"/>
          <p:nvPr/>
        </p:nvSpPr>
        <p:spPr>
          <a:xfrm>
            <a:off x="3484168" y="1044088"/>
            <a:ext cx="883575" cy="369332"/>
          </a:xfrm>
          <a:prstGeom prst="rect">
            <a:avLst/>
          </a:prstGeom>
          <a:noFill/>
        </p:spPr>
        <p:txBody>
          <a:bodyPr wrap="none" rtlCol="0">
            <a:spAutoFit/>
          </a:bodyPr>
          <a:lstStyle/>
          <a:p>
            <a:r>
              <a:rPr kumimoji="1" lang="en-US" altLang="ja-JP" dirty="0">
                <a:solidFill>
                  <a:srgbClr val="0070C0"/>
                </a:solidFill>
              </a:rPr>
              <a:t>2020〜</a:t>
            </a:r>
            <a:endParaRPr kumimoji="1" lang="ja-JP" altLang="en-US">
              <a:solidFill>
                <a:srgbClr val="0070C0"/>
              </a:solidFill>
            </a:endParaRPr>
          </a:p>
        </p:txBody>
      </p:sp>
      <p:sp>
        <p:nvSpPr>
          <p:cNvPr id="124" name="テキスト ボックス 123">
            <a:extLst>
              <a:ext uri="{FF2B5EF4-FFF2-40B4-BE49-F238E27FC236}">
                <a16:creationId xmlns:a16="http://schemas.microsoft.com/office/drawing/2014/main" id="{D5CA587E-3354-B44A-B6F9-EEC5913C5AEE}"/>
              </a:ext>
            </a:extLst>
          </p:cNvPr>
          <p:cNvSpPr txBox="1"/>
          <p:nvPr/>
        </p:nvSpPr>
        <p:spPr>
          <a:xfrm>
            <a:off x="5903806" y="1049940"/>
            <a:ext cx="883575" cy="369332"/>
          </a:xfrm>
          <a:prstGeom prst="rect">
            <a:avLst/>
          </a:prstGeom>
          <a:noFill/>
        </p:spPr>
        <p:txBody>
          <a:bodyPr wrap="none" rtlCol="0">
            <a:spAutoFit/>
          </a:bodyPr>
          <a:lstStyle/>
          <a:p>
            <a:r>
              <a:rPr kumimoji="1" lang="en-US" altLang="ja-JP" dirty="0">
                <a:solidFill>
                  <a:srgbClr val="0070C0"/>
                </a:solidFill>
              </a:rPr>
              <a:t>2022〜</a:t>
            </a:r>
            <a:endParaRPr kumimoji="1" lang="ja-JP" altLang="en-US">
              <a:solidFill>
                <a:srgbClr val="0070C0"/>
              </a:solidFill>
            </a:endParaRPr>
          </a:p>
        </p:txBody>
      </p:sp>
    </p:spTree>
    <p:extLst>
      <p:ext uri="{BB962C8B-B14F-4D97-AF65-F5344CB8AC3E}">
        <p14:creationId xmlns:p14="http://schemas.microsoft.com/office/powerpoint/2010/main" val="1622199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円/楕円 19">
            <a:extLst>
              <a:ext uri="{FF2B5EF4-FFF2-40B4-BE49-F238E27FC236}">
                <a16:creationId xmlns:a16="http://schemas.microsoft.com/office/drawing/2014/main" id="{39BD3B52-112A-1D46-833A-AE596C249AFA}"/>
              </a:ext>
            </a:extLst>
          </p:cNvPr>
          <p:cNvSpPr/>
          <p:nvPr/>
        </p:nvSpPr>
        <p:spPr>
          <a:xfrm>
            <a:off x="876303" y="1192771"/>
            <a:ext cx="7377079" cy="2722705"/>
          </a:xfrm>
          <a:prstGeom prst="ellipse">
            <a:avLst/>
          </a:prstGeom>
          <a:solidFill>
            <a:srgbClr val="92D050">
              <a:alpha val="1529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a:extLst>
              <a:ext uri="{FF2B5EF4-FFF2-40B4-BE49-F238E27FC236}">
                <a16:creationId xmlns:a16="http://schemas.microsoft.com/office/drawing/2014/main" id="{D66DF373-67A0-3B47-8A85-264BCEA63A29}"/>
              </a:ext>
            </a:extLst>
          </p:cNvPr>
          <p:cNvSpPr/>
          <p:nvPr/>
        </p:nvSpPr>
        <p:spPr>
          <a:xfrm>
            <a:off x="7224990" y="4138405"/>
            <a:ext cx="1166610" cy="1146267"/>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a:extLst>
              <a:ext uri="{FF2B5EF4-FFF2-40B4-BE49-F238E27FC236}">
                <a16:creationId xmlns:a16="http://schemas.microsoft.com/office/drawing/2014/main" id="{E6141565-05C8-2A44-B03C-CEEE63C91381}"/>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08295" y="3950314"/>
            <a:ext cx="411397" cy="411397"/>
          </a:xfrm>
          <a:prstGeom prst="rect">
            <a:avLst/>
          </a:prstGeom>
        </p:spPr>
      </p:pic>
      <p:sp>
        <p:nvSpPr>
          <p:cNvPr id="34" name="円/楕円 33">
            <a:extLst>
              <a:ext uri="{FF2B5EF4-FFF2-40B4-BE49-F238E27FC236}">
                <a16:creationId xmlns:a16="http://schemas.microsoft.com/office/drawing/2014/main" id="{E3035507-1B98-174F-8FF3-E9EE653E1DC8}"/>
              </a:ext>
            </a:extLst>
          </p:cNvPr>
          <p:cNvSpPr/>
          <p:nvPr/>
        </p:nvSpPr>
        <p:spPr>
          <a:xfrm>
            <a:off x="5856634" y="4761952"/>
            <a:ext cx="1367707" cy="1071404"/>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a:extLst>
              <a:ext uri="{FF2B5EF4-FFF2-40B4-BE49-F238E27FC236}">
                <a16:creationId xmlns:a16="http://schemas.microsoft.com/office/drawing/2014/main" id="{BB925703-8564-CB47-945B-DC62B45B287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96386" y="4632309"/>
            <a:ext cx="411397" cy="411397"/>
          </a:xfrm>
          <a:prstGeom prst="rect">
            <a:avLst/>
          </a:prstGeom>
        </p:spPr>
      </p:pic>
      <p:sp>
        <p:nvSpPr>
          <p:cNvPr id="30" name="円/楕円 29">
            <a:extLst>
              <a:ext uri="{FF2B5EF4-FFF2-40B4-BE49-F238E27FC236}">
                <a16:creationId xmlns:a16="http://schemas.microsoft.com/office/drawing/2014/main" id="{AA3D3976-0D6C-8540-A281-4B4547A330CA}"/>
              </a:ext>
            </a:extLst>
          </p:cNvPr>
          <p:cNvSpPr/>
          <p:nvPr/>
        </p:nvSpPr>
        <p:spPr>
          <a:xfrm>
            <a:off x="3941674" y="5086587"/>
            <a:ext cx="1345139" cy="983427"/>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DAD45E91-84DC-E542-A39A-C4385A642748}"/>
              </a:ext>
            </a:extLst>
          </p:cNvPr>
          <p:cNvSpPr/>
          <p:nvPr/>
        </p:nvSpPr>
        <p:spPr>
          <a:xfrm>
            <a:off x="3936076" y="3975401"/>
            <a:ext cx="1722875" cy="1071403"/>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円/楕円 22">
            <a:extLst>
              <a:ext uri="{FF2B5EF4-FFF2-40B4-BE49-F238E27FC236}">
                <a16:creationId xmlns:a16="http://schemas.microsoft.com/office/drawing/2014/main" id="{5C763BA9-84CC-7149-8EC5-D4DDCC0E5619}"/>
              </a:ext>
            </a:extLst>
          </p:cNvPr>
          <p:cNvSpPr/>
          <p:nvPr/>
        </p:nvSpPr>
        <p:spPr>
          <a:xfrm>
            <a:off x="574218" y="3878390"/>
            <a:ext cx="1548921" cy="1182448"/>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楕円 23">
            <a:extLst>
              <a:ext uri="{FF2B5EF4-FFF2-40B4-BE49-F238E27FC236}">
                <a16:creationId xmlns:a16="http://schemas.microsoft.com/office/drawing/2014/main" id="{C678FBBD-32A0-4C42-B849-454F0A8A4DDC}"/>
              </a:ext>
            </a:extLst>
          </p:cNvPr>
          <p:cNvSpPr/>
          <p:nvPr/>
        </p:nvSpPr>
        <p:spPr>
          <a:xfrm>
            <a:off x="1912125" y="4675312"/>
            <a:ext cx="1548921" cy="1182448"/>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58672EF-0900-244A-A318-67FA18AF390B}"/>
              </a:ext>
            </a:extLst>
          </p:cNvPr>
          <p:cNvSpPr>
            <a:spLocks noGrp="1"/>
          </p:cNvSpPr>
          <p:nvPr>
            <p:ph type="title"/>
          </p:nvPr>
        </p:nvSpPr>
        <p:spPr/>
        <p:txBody>
          <a:bodyPr/>
          <a:lstStyle/>
          <a:p>
            <a:r>
              <a:rPr kumimoji="1" lang="ja-JP" altLang="en-US"/>
              <a:t>ローカル</a:t>
            </a:r>
            <a:r>
              <a:rPr kumimoji="1" lang="en-US" altLang="ja-JP" dirty="0"/>
              <a:t>5G</a:t>
            </a:r>
            <a:r>
              <a:rPr kumimoji="1" lang="ja-JP" altLang="en-US"/>
              <a:t>（</a:t>
            </a:r>
            <a:r>
              <a:rPr kumimoji="1" lang="en-US" altLang="ja-JP" dirty="0"/>
              <a:t>Private 5G</a:t>
            </a:r>
            <a:r>
              <a:rPr kumimoji="1" lang="ja-JP" altLang="en-US"/>
              <a:t>）</a:t>
            </a:r>
          </a:p>
        </p:txBody>
      </p:sp>
      <p:pic>
        <p:nvPicPr>
          <p:cNvPr id="19" name="図 18">
            <a:extLst>
              <a:ext uri="{FF2B5EF4-FFF2-40B4-BE49-F238E27FC236}">
                <a16:creationId xmlns:a16="http://schemas.microsoft.com/office/drawing/2014/main" id="{0E5A2B73-C095-0E40-A483-FD306D315F3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66865" y="899887"/>
            <a:ext cx="827655" cy="827655"/>
          </a:xfrm>
          <a:prstGeom prst="rect">
            <a:avLst/>
          </a:prstGeom>
        </p:spPr>
      </p:pic>
      <p:pic>
        <p:nvPicPr>
          <p:cNvPr id="22" name="図 21">
            <a:extLst>
              <a:ext uri="{FF2B5EF4-FFF2-40B4-BE49-F238E27FC236}">
                <a16:creationId xmlns:a16="http://schemas.microsoft.com/office/drawing/2014/main" id="{1B4B8D06-0548-2A4D-BCD1-3CEF0378A2E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54362" y="3656859"/>
            <a:ext cx="411397" cy="411397"/>
          </a:xfrm>
          <a:prstGeom prst="rect">
            <a:avLst/>
          </a:prstGeom>
        </p:spPr>
      </p:pic>
      <p:pic>
        <p:nvPicPr>
          <p:cNvPr id="25" name="図 24">
            <a:extLst>
              <a:ext uri="{FF2B5EF4-FFF2-40B4-BE49-F238E27FC236}">
                <a16:creationId xmlns:a16="http://schemas.microsoft.com/office/drawing/2014/main" id="{09B6964D-355B-EF44-B8B3-8BA7B3C7B54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87209" y="4469614"/>
            <a:ext cx="411397" cy="411397"/>
          </a:xfrm>
          <a:prstGeom prst="rect">
            <a:avLst/>
          </a:prstGeom>
        </p:spPr>
      </p:pic>
      <p:pic>
        <p:nvPicPr>
          <p:cNvPr id="29" name="図 28">
            <a:extLst>
              <a:ext uri="{FF2B5EF4-FFF2-40B4-BE49-F238E27FC236}">
                <a16:creationId xmlns:a16="http://schemas.microsoft.com/office/drawing/2014/main" id="{F784BE6E-31EC-F541-BE36-988A04BD0D4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61166" y="3961125"/>
            <a:ext cx="411397" cy="411397"/>
          </a:xfrm>
          <a:prstGeom prst="rect">
            <a:avLst/>
          </a:prstGeom>
        </p:spPr>
      </p:pic>
      <p:pic>
        <p:nvPicPr>
          <p:cNvPr id="31" name="図 30">
            <a:extLst>
              <a:ext uri="{FF2B5EF4-FFF2-40B4-BE49-F238E27FC236}">
                <a16:creationId xmlns:a16="http://schemas.microsoft.com/office/drawing/2014/main" id="{71E38A89-8D20-154E-BD95-34A877B8808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21974" y="4989126"/>
            <a:ext cx="411397" cy="411397"/>
          </a:xfrm>
          <a:prstGeom prst="rect">
            <a:avLst/>
          </a:prstGeom>
        </p:spPr>
      </p:pic>
      <p:sp>
        <p:nvSpPr>
          <p:cNvPr id="36" name="テキスト ボックス 35">
            <a:extLst>
              <a:ext uri="{FF2B5EF4-FFF2-40B4-BE49-F238E27FC236}">
                <a16:creationId xmlns:a16="http://schemas.microsoft.com/office/drawing/2014/main" id="{CC1BF204-ABC0-084A-B7E2-AAF5EC4A3A76}"/>
              </a:ext>
            </a:extLst>
          </p:cNvPr>
          <p:cNvSpPr txBox="1"/>
          <p:nvPr/>
        </p:nvSpPr>
        <p:spPr>
          <a:xfrm>
            <a:off x="1907702" y="2170386"/>
            <a:ext cx="5314275" cy="830997"/>
          </a:xfrm>
          <a:prstGeom prst="rect">
            <a:avLst/>
          </a:prstGeom>
          <a:noFill/>
        </p:spPr>
        <p:txBody>
          <a:bodyPr wrap="none" rtlCol="0">
            <a:spAutoFit/>
          </a:bodyPr>
          <a:lstStyle/>
          <a:p>
            <a:pPr algn="ctr"/>
            <a:r>
              <a:rPr kumimoji="1" lang="ja-JP" altLang="en-US" sz="2800" b="1">
                <a:solidFill>
                  <a:srgbClr val="009051"/>
                </a:solidFill>
                <a:latin typeface="Meiryo" panose="020B0604030504040204" pitchFamily="34" charset="-128"/>
                <a:ea typeface="Meiryo" panose="020B0604030504040204" pitchFamily="34" charset="-128"/>
              </a:rPr>
              <a:t>パブリック</a:t>
            </a:r>
            <a:r>
              <a:rPr kumimoji="1" lang="en-US" altLang="ja-JP" sz="2800" b="1" dirty="0">
                <a:solidFill>
                  <a:srgbClr val="009051"/>
                </a:solidFill>
                <a:latin typeface="Meiryo" panose="020B0604030504040204" pitchFamily="34" charset="-128"/>
                <a:ea typeface="Meiryo" panose="020B0604030504040204" pitchFamily="34" charset="-128"/>
              </a:rPr>
              <a:t>5G</a:t>
            </a:r>
            <a:endParaRPr kumimoji="1" lang="en-US" altLang="ja-JP" sz="2800" dirty="0">
              <a:solidFill>
                <a:srgbClr val="009051"/>
              </a:solidFill>
              <a:latin typeface="Meiryo" panose="020B0604030504040204" pitchFamily="34" charset="-128"/>
              <a:ea typeface="Meiryo" panose="020B0604030504040204" pitchFamily="34" charset="-128"/>
            </a:endParaRPr>
          </a:p>
          <a:p>
            <a:pPr algn="ctr"/>
            <a:r>
              <a:rPr lang="ja-JP" altLang="en-US" sz="2000">
                <a:solidFill>
                  <a:srgbClr val="009051"/>
                </a:solidFill>
                <a:latin typeface="Meiryo" panose="020B0604030504040204" pitchFamily="34" charset="-128"/>
                <a:ea typeface="Meiryo" panose="020B0604030504040204" pitchFamily="34" charset="-128"/>
              </a:rPr>
              <a:t>住宅街や駅・商業地域等の広域／通信事業者</a:t>
            </a:r>
            <a:endParaRPr kumimoji="1" lang="ja-JP" altLang="en-US" sz="2000">
              <a:solidFill>
                <a:srgbClr val="009051"/>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FC1349A2-ED2F-F545-8139-E44B9B7CFC54}"/>
              </a:ext>
            </a:extLst>
          </p:cNvPr>
          <p:cNvSpPr txBox="1"/>
          <p:nvPr/>
        </p:nvSpPr>
        <p:spPr>
          <a:xfrm>
            <a:off x="956266" y="5430486"/>
            <a:ext cx="7231467" cy="769441"/>
          </a:xfrm>
          <a:prstGeom prst="rect">
            <a:avLst/>
          </a:prstGeom>
          <a:noFill/>
        </p:spPr>
        <p:txBody>
          <a:bodyPr wrap="none" rtlCol="0">
            <a:spAutoFit/>
          </a:bodyPr>
          <a:lstStyle/>
          <a:p>
            <a:pPr algn="ctr"/>
            <a:r>
              <a:rPr kumimoji="1" lang="ja-JP" altLang="en-US" sz="2800" b="1">
                <a:solidFill>
                  <a:srgbClr val="0432FF"/>
                </a:solidFill>
                <a:latin typeface="Meiryo" panose="020B0604030504040204" pitchFamily="34" charset="-128"/>
                <a:ea typeface="Meiryo" panose="020B0604030504040204" pitchFamily="34" charset="-128"/>
              </a:rPr>
              <a:t>ローカル</a:t>
            </a:r>
            <a:r>
              <a:rPr kumimoji="1" lang="en-US" altLang="ja-JP" sz="2800" b="1" dirty="0">
                <a:solidFill>
                  <a:srgbClr val="0432FF"/>
                </a:solidFill>
                <a:latin typeface="Meiryo" panose="020B0604030504040204" pitchFamily="34" charset="-128"/>
                <a:ea typeface="Meiryo" panose="020B0604030504040204" pitchFamily="34" charset="-128"/>
              </a:rPr>
              <a:t>5G</a:t>
            </a:r>
            <a:endParaRPr kumimoji="1" lang="en-US" altLang="ja-JP" sz="2800" dirty="0">
              <a:solidFill>
                <a:srgbClr val="0432FF"/>
              </a:solidFill>
              <a:latin typeface="Meiryo" panose="020B0604030504040204" pitchFamily="34" charset="-128"/>
              <a:ea typeface="Meiryo" panose="020B0604030504040204" pitchFamily="34" charset="-128"/>
            </a:endParaRPr>
          </a:p>
          <a:p>
            <a:pPr algn="ctr"/>
            <a:r>
              <a:rPr lang="ja-JP" altLang="en-US" sz="1600">
                <a:solidFill>
                  <a:srgbClr val="0432FF"/>
                </a:solidFill>
                <a:latin typeface="Meiryo" panose="020B0604030504040204" pitchFamily="34" charset="-128"/>
                <a:ea typeface="Meiryo" panose="020B0604030504040204" pitchFamily="34" charset="-128"/>
              </a:rPr>
              <a:t>「自己の建物内」又は「自己の土地内」／</a:t>
            </a:r>
            <a:r>
              <a:rPr lang="ja-JP" altLang="ja-JP" sz="1600">
                <a:solidFill>
                  <a:srgbClr val="0432FF"/>
                </a:solidFill>
                <a:latin typeface="Meiryo" panose="020B0604030504040204" pitchFamily="34" charset="-128"/>
                <a:ea typeface="Meiryo" panose="020B0604030504040204" pitchFamily="34" charset="-128"/>
              </a:rPr>
              <a:t>その場所を利用する権利を持つ者 </a:t>
            </a:r>
            <a:endParaRPr kumimoji="1" lang="ja-JP" altLang="en-US" sz="1600">
              <a:solidFill>
                <a:srgbClr val="0432FF"/>
              </a:solidFill>
              <a:latin typeface="Meiryo" panose="020B0604030504040204" pitchFamily="34" charset="-128"/>
              <a:ea typeface="Meiryo" panose="020B0604030504040204" pitchFamily="34" charset="-128"/>
            </a:endParaRPr>
          </a:p>
        </p:txBody>
      </p:sp>
      <p:pic>
        <p:nvPicPr>
          <p:cNvPr id="4" name="図 3" descr="図形&#10;&#10;中程度の精度で自動的に生成された説明">
            <a:extLst>
              <a:ext uri="{FF2B5EF4-FFF2-40B4-BE49-F238E27FC236}">
                <a16:creationId xmlns:a16="http://schemas.microsoft.com/office/drawing/2014/main" id="{F3A069DD-2503-29F3-3607-6365510E72D5}"/>
              </a:ext>
            </a:extLst>
          </p:cNvPr>
          <p:cNvPicPr>
            <a:picLocks noChangeAspect="1"/>
          </p:cNvPicPr>
          <p:nvPr/>
        </p:nvPicPr>
        <p:blipFill>
          <a:blip r:embed="rId4"/>
          <a:stretch>
            <a:fillRect/>
          </a:stretch>
        </p:blipFill>
        <p:spPr>
          <a:xfrm>
            <a:off x="7724836" y="4818715"/>
            <a:ext cx="589986" cy="385526"/>
          </a:xfrm>
          <a:prstGeom prst="rect">
            <a:avLst/>
          </a:prstGeom>
        </p:spPr>
      </p:pic>
      <p:pic>
        <p:nvPicPr>
          <p:cNvPr id="6" name="図 5" descr="図形&#10;&#10;中程度の精度で自動的に生成された説明">
            <a:extLst>
              <a:ext uri="{FF2B5EF4-FFF2-40B4-BE49-F238E27FC236}">
                <a16:creationId xmlns:a16="http://schemas.microsoft.com/office/drawing/2014/main" id="{AF798C8F-08ED-C8B9-5161-A694F61E2B65}"/>
              </a:ext>
            </a:extLst>
          </p:cNvPr>
          <p:cNvPicPr>
            <a:picLocks noChangeAspect="1"/>
          </p:cNvPicPr>
          <p:nvPr/>
        </p:nvPicPr>
        <p:blipFill>
          <a:blip r:embed="rId5"/>
          <a:stretch>
            <a:fillRect/>
          </a:stretch>
        </p:blipFill>
        <p:spPr>
          <a:xfrm>
            <a:off x="1424107" y="4619442"/>
            <a:ext cx="421723" cy="275303"/>
          </a:xfrm>
          <a:prstGeom prst="rect">
            <a:avLst/>
          </a:prstGeom>
        </p:spPr>
      </p:pic>
      <p:pic>
        <p:nvPicPr>
          <p:cNvPr id="8" name="図 7" descr="図形&#10;&#10;中程度の精度で自動的に生成された説明">
            <a:extLst>
              <a:ext uri="{FF2B5EF4-FFF2-40B4-BE49-F238E27FC236}">
                <a16:creationId xmlns:a16="http://schemas.microsoft.com/office/drawing/2014/main" id="{FD13825B-2DBD-BD36-146D-60CA5807E8B6}"/>
              </a:ext>
            </a:extLst>
          </p:cNvPr>
          <p:cNvPicPr>
            <a:picLocks noChangeAspect="1"/>
          </p:cNvPicPr>
          <p:nvPr/>
        </p:nvPicPr>
        <p:blipFill>
          <a:blip r:embed="rId6"/>
          <a:stretch>
            <a:fillRect/>
          </a:stretch>
        </p:blipFill>
        <p:spPr>
          <a:xfrm>
            <a:off x="2123139" y="5436562"/>
            <a:ext cx="592955" cy="208054"/>
          </a:xfrm>
          <a:prstGeom prst="rect">
            <a:avLst/>
          </a:prstGeom>
        </p:spPr>
      </p:pic>
      <p:pic>
        <p:nvPicPr>
          <p:cNvPr id="10" name="図 9" descr="図形&#10;&#10;中程度の精度で自動的に生成された説明">
            <a:extLst>
              <a:ext uri="{FF2B5EF4-FFF2-40B4-BE49-F238E27FC236}">
                <a16:creationId xmlns:a16="http://schemas.microsoft.com/office/drawing/2014/main" id="{F5DB24E1-5114-A4C8-3FA2-AF9534AED061}"/>
              </a:ext>
            </a:extLst>
          </p:cNvPr>
          <p:cNvPicPr>
            <a:picLocks noChangeAspect="1"/>
          </p:cNvPicPr>
          <p:nvPr/>
        </p:nvPicPr>
        <p:blipFill>
          <a:blip r:embed="rId7"/>
          <a:stretch>
            <a:fillRect/>
          </a:stretch>
        </p:blipFill>
        <p:spPr>
          <a:xfrm>
            <a:off x="2791570" y="5306328"/>
            <a:ext cx="405152" cy="333750"/>
          </a:xfrm>
          <a:prstGeom prst="rect">
            <a:avLst/>
          </a:prstGeom>
        </p:spPr>
      </p:pic>
      <p:pic>
        <p:nvPicPr>
          <p:cNvPr id="12" name="図 11" descr="図形&#10;&#10;中程度の精度で自動的に生成された説明">
            <a:extLst>
              <a:ext uri="{FF2B5EF4-FFF2-40B4-BE49-F238E27FC236}">
                <a16:creationId xmlns:a16="http://schemas.microsoft.com/office/drawing/2014/main" id="{4489358E-02A0-2C44-BEB7-9B98FEE8EF53}"/>
              </a:ext>
            </a:extLst>
          </p:cNvPr>
          <p:cNvPicPr>
            <a:picLocks noChangeAspect="1"/>
          </p:cNvPicPr>
          <p:nvPr/>
        </p:nvPicPr>
        <p:blipFill>
          <a:blip r:embed="rId8"/>
          <a:stretch>
            <a:fillRect/>
          </a:stretch>
        </p:blipFill>
        <p:spPr>
          <a:xfrm>
            <a:off x="6585984" y="5284672"/>
            <a:ext cx="635993" cy="437385"/>
          </a:xfrm>
          <a:prstGeom prst="rect">
            <a:avLst/>
          </a:prstGeom>
        </p:spPr>
      </p:pic>
      <p:pic>
        <p:nvPicPr>
          <p:cNvPr id="14" name="図 13" descr="図形&#10;&#10;中程度の精度で自動的に生成された説明">
            <a:extLst>
              <a:ext uri="{FF2B5EF4-FFF2-40B4-BE49-F238E27FC236}">
                <a16:creationId xmlns:a16="http://schemas.microsoft.com/office/drawing/2014/main" id="{DFC8DAC7-B427-DCE0-661A-D939133FCA51}"/>
              </a:ext>
            </a:extLst>
          </p:cNvPr>
          <p:cNvPicPr>
            <a:picLocks noChangeAspect="1"/>
          </p:cNvPicPr>
          <p:nvPr/>
        </p:nvPicPr>
        <p:blipFill>
          <a:blip r:embed="rId9"/>
          <a:stretch>
            <a:fillRect/>
          </a:stretch>
        </p:blipFill>
        <p:spPr>
          <a:xfrm>
            <a:off x="4351068" y="4485514"/>
            <a:ext cx="411397" cy="409232"/>
          </a:xfrm>
          <a:prstGeom prst="rect">
            <a:avLst/>
          </a:prstGeom>
        </p:spPr>
      </p:pic>
      <p:pic>
        <p:nvPicPr>
          <p:cNvPr id="16" name="図 15" descr="図形&#10;&#10;中程度の精度で自動的に生成された説明">
            <a:extLst>
              <a:ext uri="{FF2B5EF4-FFF2-40B4-BE49-F238E27FC236}">
                <a16:creationId xmlns:a16="http://schemas.microsoft.com/office/drawing/2014/main" id="{BFEE1D0F-35EE-FE5C-2D4A-D18450390581}"/>
              </a:ext>
            </a:extLst>
          </p:cNvPr>
          <p:cNvPicPr>
            <a:picLocks noChangeAspect="1"/>
          </p:cNvPicPr>
          <p:nvPr/>
        </p:nvPicPr>
        <p:blipFill>
          <a:blip r:embed="rId10"/>
          <a:stretch>
            <a:fillRect/>
          </a:stretch>
        </p:blipFill>
        <p:spPr>
          <a:xfrm>
            <a:off x="4884309" y="4626156"/>
            <a:ext cx="478609" cy="268590"/>
          </a:xfrm>
          <a:prstGeom prst="rect">
            <a:avLst/>
          </a:prstGeom>
        </p:spPr>
      </p:pic>
      <p:pic>
        <p:nvPicPr>
          <p:cNvPr id="18" name="図 17" descr="図形&#10;&#10;中程度の精度で自動的に生成された説明">
            <a:extLst>
              <a:ext uri="{FF2B5EF4-FFF2-40B4-BE49-F238E27FC236}">
                <a16:creationId xmlns:a16="http://schemas.microsoft.com/office/drawing/2014/main" id="{1CA2ED96-C9B7-4F85-B016-FB1598585651}"/>
              </a:ext>
            </a:extLst>
          </p:cNvPr>
          <p:cNvPicPr>
            <a:picLocks noChangeAspect="1"/>
          </p:cNvPicPr>
          <p:nvPr/>
        </p:nvPicPr>
        <p:blipFill>
          <a:blip r:embed="rId11"/>
          <a:stretch>
            <a:fillRect/>
          </a:stretch>
        </p:blipFill>
        <p:spPr>
          <a:xfrm>
            <a:off x="809018" y="4385241"/>
            <a:ext cx="457861" cy="515887"/>
          </a:xfrm>
          <a:prstGeom prst="rect">
            <a:avLst/>
          </a:prstGeom>
        </p:spPr>
      </p:pic>
      <p:sp>
        <p:nvSpPr>
          <p:cNvPr id="21" name="テキスト ボックス 20">
            <a:extLst>
              <a:ext uri="{FF2B5EF4-FFF2-40B4-BE49-F238E27FC236}">
                <a16:creationId xmlns:a16="http://schemas.microsoft.com/office/drawing/2014/main" id="{900993C1-37AD-E572-A236-2A6B6E1A6971}"/>
              </a:ext>
            </a:extLst>
          </p:cNvPr>
          <p:cNvSpPr txBox="1"/>
          <p:nvPr/>
        </p:nvSpPr>
        <p:spPr>
          <a:xfrm>
            <a:off x="733396" y="4118825"/>
            <a:ext cx="1210588" cy="246221"/>
          </a:xfrm>
          <a:prstGeom prst="rect">
            <a:avLst/>
          </a:prstGeom>
          <a:noFill/>
        </p:spPr>
        <p:txBody>
          <a:bodyPr wrap="none" rtlCol="0">
            <a:spAutoFit/>
          </a:bodyPr>
          <a:lstStyle/>
          <a:p>
            <a:pPr algn="ctr"/>
            <a:r>
              <a:rPr kumimoji="1" lang="ja-JP" altLang="en-US" sz="1000">
                <a:latin typeface="Meiryo" panose="020B0604030504040204" pitchFamily="34" charset="-128"/>
                <a:ea typeface="Meiryo" panose="020B0604030504040204" pitchFamily="34" charset="-128"/>
              </a:rPr>
              <a:t>工場の監視や制御</a:t>
            </a:r>
          </a:p>
        </p:txBody>
      </p:sp>
      <p:sp>
        <p:nvSpPr>
          <p:cNvPr id="38" name="テキスト ボックス 37">
            <a:extLst>
              <a:ext uri="{FF2B5EF4-FFF2-40B4-BE49-F238E27FC236}">
                <a16:creationId xmlns:a16="http://schemas.microsoft.com/office/drawing/2014/main" id="{7C7805C6-8673-EF39-FC32-057256733EDF}"/>
              </a:ext>
            </a:extLst>
          </p:cNvPr>
          <p:cNvSpPr txBox="1"/>
          <p:nvPr/>
        </p:nvSpPr>
        <p:spPr>
          <a:xfrm>
            <a:off x="885796" y="4271225"/>
            <a:ext cx="1210588" cy="246221"/>
          </a:xfrm>
          <a:prstGeom prst="rect">
            <a:avLst/>
          </a:prstGeom>
          <a:noFill/>
        </p:spPr>
        <p:txBody>
          <a:bodyPr wrap="none" rtlCol="0">
            <a:spAutoFit/>
          </a:bodyPr>
          <a:lstStyle/>
          <a:p>
            <a:pPr algn="ctr"/>
            <a:r>
              <a:rPr kumimoji="1" lang="ja-JP" altLang="en-US" sz="1000">
                <a:latin typeface="Meiryo" panose="020B0604030504040204" pitchFamily="34" charset="-128"/>
                <a:ea typeface="Meiryo" panose="020B0604030504040204" pitchFamily="34" charset="-128"/>
              </a:rPr>
              <a:t>工場の監視や制御</a:t>
            </a:r>
          </a:p>
        </p:txBody>
      </p:sp>
      <p:sp>
        <p:nvSpPr>
          <p:cNvPr id="39" name="テキスト ボックス 38">
            <a:extLst>
              <a:ext uri="{FF2B5EF4-FFF2-40B4-BE49-F238E27FC236}">
                <a16:creationId xmlns:a16="http://schemas.microsoft.com/office/drawing/2014/main" id="{E2D2597A-2276-B04E-E944-DD8EF320177A}"/>
              </a:ext>
            </a:extLst>
          </p:cNvPr>
          <p:cNvSpPr txBox="1"/>
          <p:nvPr/>
        </p:nvSpPr>
        <p:spPr>
          <a:xfrm>
            <a:off x="2037688" y="4980894"/>
            <a:ext cx="1082348" cy="400110"/>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交通インフラや</a:t>
            </a:r>
            <a:endParaRPr kumimoji="1"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河川の監視</a:t>
            </a:r>
          </a:p>
        </p:txBody>
      </p:sp>
      <p:sp>
        <p:nvSpPr>
          <p:cNvPr id="40" name="テキスト ボックス 39">
            <a:extLst>
              <a:ext uri="{FF2B5EF4-FFF2-40B4-BE49-F238E27FC236}">
                <a16:creationId xmlns:a16="http://schemas.microsoft.com/office/drawing/2014/main" id="{B4949E83-4E9F-E788-F642-51D1729FC686}"/>
              </a:ext>
            </a:extLst>
          </p:cNvPr>
          <p:cNvSpPr txBox="1"/>
          <p:nvPr/>
        </p:nvSpPr>
        <p:spPr>
          <a:xfrm>
            <a:off x="4699988" y="4133401"/>
            <a:ext cx="825867" cy="400110"/>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災害時の</a:t>
            </a:r>
            <a:endParaRPr kumimoji="1"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消防や警察</a:t>
            </a:r>
          </a:p>
        </p:txBody>
      </p:sp>
      <p:sp>
        <p:nvSpPr>
          <p:cNvPr id="41" name="テキスト ボックス 40">
            <a:extLst>
              <a:ext uri="{FF2B5EF4-FFF2-40B4-BE49-F238E27FC236}">
                <a16:creationId xmlns:a16="http://schemas.microsoft.com/office/drawing/2014/main" id="{081D01D8-FB5B-6903-5653-014AE098530A}"/>
              </a:ext>
            </a:extLst>
          </p:cNvPr>
          <p:cNvSpPr txBox="1"/>
          <p:nvPr/>
        </p:nvSpPr>
        <p:spPr>
          <a:xfrm>
            <a:off x="5938513" y="5076697"/>
            <a:ext cx="1082348" cy="400110"/>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農場の遠隔での</a:t>
            </a:r>
            <a:endParaRPr kumimoji="1"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監視や操業</a:t>
            </a:r>
          </a:p>
        </p:txBody>
      </p:sp>
      <p:sp>
        <p:nvSpPr>
          <p:cNvPr id="42" name="テキスト ボックス 41">
            <a:extLst>
              <a:ext uri="{FF2B5EF4-FFF2-40B4-BE49-F238E27FC236}">
                <a16:creationId xmlns:a16="http://schemas.microsoft.com/office/drawing/2014/main" id="{FABC5784-A790-D93C-44D3-CBC03A36D363}"/>
              </a:ext>
            </a:extLst>
          </p:cNvPr>
          <p:cNvSpPr txBox="1"/>
          <p:nvPr/>
        </p:nvSpPr>
        <p:spPr>
          <a:xfrm>
            <a:off x="7233626" y="4418711"/>
            <a:ext cx="954107" cy="553998"/>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建設現場の</a:t>
            </a:r>
            <a:endParaRPr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遠隔での監視</a:t>
            </a:r>
            <a:endParaRPr kumimoji="1"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や操作</a:t>
            </a:r>
          </a:p>
        </p:txBody>
      </p:sp>
    </p:spTree>
    <p:extLst>
      <p:ext uri="{BB962C8B-B14F-4D97-AF65-F5344CB8AC3E}">
        <p14:creationId xmlns:p14="http://schemas.microsoft.com/office/powerpoint/2010/main" val="748643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64B1FF-33DA-8F40-8F06-AC5F01A3B4F0}"/>
              </a:ext>
            </a:extLst>
          </p:cNvPr>
          <p:cNvSpPr>
            <a:spLocks noGrp="1"/>
          </p:cNvSpPr>
          <p:nvPr>
            <p:ph type="title"/>
          </p:nvPr>
        </p:nvSpPr>
        <p:spPr/>
        <p:txBody>
          <a:bodyPr/>
          <a:lstStyle/>
          <a:p>
            <a:r>
              <a:rPr kumimoji="1" lang="ja-JP" altLang="en-US"/>
              <a:t>キャリア</a:t>
            </a:r>
            <a:r>
              <a:rPr kumimoji="1" lang="en-US" altLang="ja-JP" dirty="0"/>
              <a:t>5G/</a:t>
            </a:r>
            <a:r>
              <a:rPr kumimoji="1" lang="ja-JP" altLang="en-US"/>
              <a:t>ローカル</a:t>
            </a:r>
            <a:r>
              <a:rPr kumimoji="1" lang="en-US" altLang="ja-JP" dirty="0"/>
              <a:t>5G/WiFi6</a:t>
            </a:r>
            <a:r>
              <a:rPr kumimoji="1" lang="ja-JP" altLang="en-US"/>
              <a:t>の比較</a:t>
            </a:r>
          </a:p>
        </p:txBody>
      </p:sp>
      <p:pic>
        <p:nvPicPr>
          <p:cNvPr id="4" name="図 3">
            <a:extLst>
              <a:ext uri="{FF2B5EF4-FFF2-40B4-BE49-F238E27FC236}">
                <a16:creationId xmlns:a16="http://schemas.microsoft.com/office/drawing/2014/main" id="{05B43EC2-6EF9-C143-AED2-0B55E1F0554C}"/>
              </a:ext>
            </a:extLst>
          </p:cNvPr>
          <p:cNvPicPr>
            <a:picLocks noChangeAspect="1"/>
          </p:cNvPicPr>
          <p:nvPr/>
        </p:nvPicPr>
        <p:blipFill>
          <a:blip r:embed="rId3"/>
          <a:stretch>
            <a:fillRect/>
          </a:stretch>
        </p:blipFill>
        <p:spPr>
          <a:xfrm>
            <a:off x="113400" y="996343"/>
            <a:ext cx="8917200" cy="4992287"/>
          </a:xfrm>
          <a:prstGeom prst="rect">
            <a:avLst/>
          </a:prstGeom>
        </p:spPr>
      </p:pic>
    </p:spTree>
    <p:extLst>
      <p:ext uri="{BB962C8B-B14F-4D97-AF65-F5344CB8AC3E}">
        <p14:creationId xmlns:p14="http://schemas.microsoft.com/office/powerpoint/2010/main" val="68987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ネットワーク・スライス</a:t>
            </a:r>
            <a:r>
              <a:rPr kumimoji="1" lang="en-US" altLang="ja-JP" dirty="0"/>
              <a:t> 1</a:t>
            </a:r>
            <a:endParaRPr kumimoji="1" lang="ja-JP" altLang="en-US" dirty="0"/>
          </a:p>
        </p:txBody>
      </p:sp>
      <p:sp>
        <p:nvSpPr>
          <p:cNvPr id="8" name="正方形/長方形 7"/>
          <p:cNvSpPr/>
          <p:nvPr/>
        </p:nvSpPr>
        <p:spPr>
          <a:xfrm>
            <a:off x="988043" y="5348785"/>
            <a:ext cx="7167914" cy="929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4806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kumimoji="1" lang="ja-JP" altLang="en-US" sz="1000" dirty="0">
              <a:solidFill>
                <a:schemeClr val="bg1"/>
              </a:solidFill>
              <a:latin typeface="Meiryo" charset="-128"/>
              <a:ea typeface="Meiryo" charset="-128"/>
              <a:cs typeface="Meiryo" charset="-128"/>
            </a:endParaRPr>
          </a:p>
        </p:txBody>
      </p:sp>
      <p:sp>
        <p:nvSpPr>
          <p:cNvPr id="10" name="正方形/長方形 9"/>
          <p:cNvSpPr/>
          <p:nvPr/>
        </p:nvSpPr>
        <p:spPr>
          <a:xfrm>
            <a:off x="3509181"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kumimoji="1" lang="ja-JP" altLang="en-US" sz="1000" dirty="0">
              <a:solidFill>
                <a:schemeClr val="bg1"/>
              </a:solidFill>
              <a:latin typeface="Meiryo" charset="-128"/>
              <a:ea typeface="Meiryo" charset="-128"/>
              <a:cs typeface="Meiryo" charset="-128"/>
            </a:endParaRPr>
          </a:p>
        </p:txBody>
      </p:sp>
      <p:sp>
        <p:nvSpPr>
          <p:cNvPr id="11" name="正方形/長方形 10"/>
          <p:cNvSpPr/>
          <p:nvPr/>
        </p:nvSpPr>
        <p:spPr>
          <a:xfrm>
            <a:off x="586802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kumimoji="1" lang="ja-JP" altLang="en-US" sz="1000" dirty="0">
              <a:solidFill>
                <a:schemeClr val="bg1"/>
              </a:solidFill>
              <a:latin typeface="Meiryo" charset="-128"/>
              <a:ea typeface="Meiryo" charset="-128"/>
              <a:cs typeface="Meiryo" charset="-128"/>
            </a:endParaRPr>
          </a:p>
        </p:txBody>
      </p:sp>
      <p:sp>
        <p:nvSpPr>
          <p:cNvPr id="12" name="テキスト ボックス 11"/>
          <p:cNvSpPr txBox="1"/>
          <p:nvPr/>
        </p:nvSpPr>
        <p:spPr>
          <a:xfrm>
            <a:off x="4185378" y="5361969"/>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3" name="正方形/長方形 12"/>
          <p:cNvSpPr/>
          <p:nvPr/>
        </p:nvSpPr>
        <p:spPr>
          <a:xfrm>
            <a:off x="988043" y="4894381"/>
            <a:ext cx="7167914" cy="4346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ネットワーク・スライシング</a:t>
            </a:r>
          </a:p>
        </p:txBody>
      </p:sp>
      <p:sp>
        <p:nvSpPr>
          <p:cNvPr id="14" name="正方形/長方形 13"/>
          <p:cNvSpPr/>
          <p:nvPr/>
        </p:nvSpPr>
        <p:spPr>
          <a:xfrm>
            <a:off x="988043"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2434536"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3881030"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5327524"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6774018"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p:cNvSpPr txBox="1"/>
          <p:nvPr/>
        </p:nvSpPr>
        <p:spPr>
          <a:xfrm>
            <a:off x="977252" y="4159586"/>
            <a:ext cx="1381938" cy="584775"/>
          </a:xfrm>
          <a:prstGeom prst="rect">
            <a:avLst/>
          </a:prstGeom>
          <a:noFill/>
        </p:spPr>
        <p:txBody>
          <a:bodyPr wrap="square" rtlCol="0">
            <a:spAutoFit/>
          </a:bodyPr>
          <a:lstStyle/>
          <a:p>
            <a:pPr algn="ctr"/>
            <a:r>
              <a:rPr kumimoji="1" lang="ja-JP" altLang="en-US" sz="2400" dirty="0">
                <a:solidFill>
                  <a:schemeClr val="accent4">
                    <a:lumMod val="75000"/>
                  </a:schemeClr>
                </a:solidFill>
                <a:latin typeface="Meiryo" charset="-128"/>
                <a:ea typeface="Meiryo" charset="-128"/>
                <a:cs typeface="Meiryo" charset="-128"/>
              </a:rPr>
              <a:t>高効率</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2423745" y="4157168"/>
            <a:ext cx="1381938" cy="584775"/>
          </a:xfrm>
          <a:prstGeom prst="rect">
            <a:avLst/>
          </a:prstGeom>
          <a:noFill/>
        </p:spPr>
        <p:txBody>
          <a:bodyPr wrap="square" rtlCol="0">
            <a:spAutoFit/>
          </a:bodyPr>
          <a:lstStyle/>
          <a:p>
            <a:pPr algn="ctr"/>
            <a:r>
              <a:rPr kumimoji="1" lang="ja-JP" altLang="en-US" sz="2400" dirty="0">
                <a:solidFill>
                  <a:schemeClr val="accent4">
                    <a:lumMod val="75000"/>
                  </a:schemeClr>
                </a:solidFill>
                <a:latin typeface="Meiryo" charset="-128"/>
                <a:ea typeface="Meiryo" charset="-128"/>
                <a:cs typeface="Meiryo" charset="-128"/>
              </a:rPr>
              <a:t>低遅延</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3889670" y="4157168"/>
            <a:ext cx="1381938" cy="584775"/>
          </a:xfrm>
          <a:prstGeom prst="rect">
            <a:avLst/>
          </a:prstGeom>
          <a:noFill/>
        </p:spPr>
        <p:txBody>
          <a:bodyPr wrap="square" rtlCol="0">
            <a:spAutoFit/>
          </a:bodyPr>
          <a:lstStyle/>
          <a:p>
            <a:pPr algn="ctr"/>
            <a:r>
              <a:rPr lang="ja-JP" altLang="en-US" sz="2400">
                <a:solidFill>
                  <a:schemeClr val="accent4">
                    <a:lumMod val="75000"/>
                  </a:schemeClr>
                </a:solidFill>
                <a:latin typeface="Meiryo" charset="-128"/>
                <a:ea typeface="Meiryo" charset="-128"/>
                <a:cs typeface="Meiryo" charset="-128"/>
              </a:rPr>
              <a:t>高信頼</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2" name="テキスト ボックス 21"/>
          <p:cNvSpPr txBox="1"/>
          <p:nvPr/>
        </p:nvSpPr>
        <p:spPr>
          <a:xfrm>
            <a:off x="5207678" y="4157167"/>
            <a:ext cx="1612991" cy="584775"/>
          </a:xfrm>
          <a:prstGeom prst="rect">
            <a:avLst/>
          </a:prstGeom>
          <a:noFill/>
        </p:spPr>
        <p:txBody>
          <a:bodyPr wrap="square" rtlCol="0">
            <a:spAutoFit/>
          </a:bodyPr>
          <a:lstStyle/>
          <a:p>
            <a:pPr algn="ctr"/>
            <a:r>
              <a:rPr lang="ja-JP" altLang="en-US" sz="2400" dirty="0">
                <a:solidFill>
                  <a:schemeClr val="accent4">
                    <a:lumMod val="75000"/>
                  </a:schemeClr>
                </a:solidFill>
                <a:latin typeface="Meiryo" charset="-128"/>
                <a:ea typeface="Meiryo" charset="-128"/>
                <a:cs typeface="Meiryo" charset="-128"/>
              </a:rPr>
              <a:t>セキュア</a:t>
            </a:r>
            <a:endParaRPr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3" name="テキスト ボックス 22"/>
          <p:cNvSpPr txBox="1"/>
          <p:nvPr/>
        </p:nvSpPr>
        <p:spPr>
          <a:xfrm>
            <a:off x="6774019" y="4146970"/>
            <a:ext cx="1381938" cy="584775"/>
          </a:xfrm>
          <a:prstGeom prst="rect">
            <a:avLst/>
          </a:prstGeom>
          <a:noFill/>
        </p:spPr>
        <p:txBody>
          <a:bodyPr wrap="square" rtlCol="0">
            <a:spAutoFit/>
          </a:bodyPr>
          <a:lstStyle/>
          <a:p>
            <a:pPr algn="ctr"/>
            <a:r>
              <a:rPr lang="ja-JP" altLang="en-US" sz="2400" dirty="0">
                <a:solidFill>
                  <a:schemeClr val="accent4">
                    <a:lumMod val="75000"/>
                  </a:schemeClr>
                </a:solidFill>
                <a:latin typeface="Meiryo" charset="-128"/>
                <a:ea typeface="Meiryo" charset="-128"/>
                <a:cs typeface="Meiryo" charset="-128"/>
              </a:rPr>
              <a:t>企業別</a:t>
            </a:r>
            <a:endParaRPr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4" name="正方形/長方形 23"/>
          <p:cNvSpPr/>
          <p:nvPr/>
        </p:nvSpPr>
        <p:spPr>
          <a:xfrm>
            <a:off x="1148065"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エネルギー関連機器の監視や制御</a:t>
            </a:r>
          </a:p>
        </p:txBody>
      </p:sp>
      <p:sp>
        <p:nvSpPr>
          <p:cNvPr id="25" name="正方形/長方形 24"/>
          <p:cNvSpPr/>
          <p:nvPr/>
        </p:nvSpPr>
        <p:spPr>
          <a:xfrm>
            <a:off x="1148066"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農業設備や機器の監視や制御</a:t>
            </a:r>
          </a:p>
        </p:txBody>
      </p:sp>
      <p:sp>
        <p:nvSpPr>
          <p:cNvPr id="26" name="正方形/長方形 25"/>
          <p:cNvSpPr/>
          <p:nvPr/>
        </p:nvSpPr>
        <p:spPr>
          <a:xfrm>
            <a:off x="1148065"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物流トレーサビリティ</a:t>
            </a:r>
          </a:p>
        </p:txBody>
      </p:sp>
      <p:sp>
        <p:nvSpPr>
          <p:cNvPr id="27" name="正方形/長方形 26"/>
          <p:cNvSpPr/>
          <p:nvPr/>
        </p:nvSpPr>
        <p:spPr>
          <a:xfrm>
            <a:off x="2590239"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遠隔医療</a:t>
            </a:r>
          </a:p>
        </p:txBody>
      </p:sp>
      <p:sp>
        <p:nvSpPr>
          <p:cNvPr id="28" name="正方形/長方形 27"/>
          <p:cNvSpPr/>
          <p:nvPr/>
        </p:nvSpPr>
        <p:spPr>
          <a:xfrm>
            <a:off x="2590240"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各種設備機器の監視と制御</a:t>
            </a:r>
          </a:p>
        </p:txBody>
      </p:sp>
      <p:sp>
        <p:nvSpPr>
          <p:cNvPr id="29" name="正方形/長方形 28"/>
          <p:cNvSpPr/>
          <p:nvPr/>
        </p:nvSpPr>
        <p:spPr>
          <a:xfrm>
            <a:off x="2590239"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ゲーム</a:t>
            </a:r>
          </a:p>
        </p:txBody>
      </p:sp>
      <p:sp>
        <p:nvSpPr>
          <p:cNvPr id="30" name="正方形/長方形 29"/>
          <p:cNvSpPr/>
          <p:nvPr/>
        </p:nvSpPr>
        <p:spPr>
          <a:xfrm>
            <a:off x="4047525"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災害対応</a:t>
            </a:r>
          </a:p>
        </p:txBody>
      </p:sp>
      <p:sp>
        <p:nvSpPr>
          <p:cNvPr id="31" name="正方形/長方形 30"/>
          <p:cNvSpPr/>
          <p:nvPr/>
        </p:nvSpPr>
        <p:spPr>
          <a:xfrm>
            <a:off x="4047526"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自動車</a:t>
            </a:r>
            <a:endParaRPr lang="en-US" altLang="ja-JP" sz="12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TIS</a:t>
            </a:r>
            <a:r>
              <a:rPr kumimoji="1" lang="ja-JP" altLang="en-US" sz="1000" dirty="0">
                <a:solidFill>
                  <a:srgbClr val="FFFFFF"/>
                </a:solidFill>
                <a:latin typeface="Meiryo" charset="-128"/>
                <a:ea typeface="Meiryo" charset="-128"/>
                <a:cs typeface="Meiryo" charset="-128"/>
              </a:rPr>
              <a:t>や自動運転</a:t>
            </a:r>
          </a:p>
        </p:txBody>
      </p:sp>
      <p:sp>
        <p:nvSpPr>
          <p:cNvPr id="32" name="正方形/長方形 31"/>
          <p:cNvSpPr/>
          <p:nvPr/>
        </p:nvSpPr>
        <p:spPr>
          <a:xfrm>
            <a:off x="4047525"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公共交通</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機関</a:t>
            </a:r>
          </a:p>
        </p:txBody>
      </p:sp>
      <p:sp>
        <p:nvSpPr>
          <p:cNvPr id="33" name="正方形/長方形 32"/>
          <p:cNvSpPr/>
          <p:nvPr/>
        </p:nvSpPr>
        <p:spPr>
          <a:xfrm>
            <a:off x="5489699"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医療</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遠隔医療や地域医療</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489700"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自治体</a:t>
            </a:r>
            <a:endParaRPr lang="en-US" altLang="ja-JP" sz="12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行政</a:t>
            </a:r>
            <a:r>
              <a:rPr kumimoji="1" lang="ja-JP" altLang="en-US" sz="1000" dirty="0">
                <a:solidFill>
                  <a:srgbClr val="FFFFFF"/>
                </a:solidFill>
                <a:latin typeface="Meiryo" charset="-128"/>
                <a:ea typeface="Meiryo" charset="-128"/>
                <a:cs typeface="Meiryo" charset="-128"/>
              </a:rPr>
              <a:t>サービス</a:t>
            </a:r>
          </a:p>
        </p:txBody>
      </p:sp>
      <p:sp>
        <p:nvSpPr>
          <p:cNvPr id="35" name="正方形/長方形 34"/>
          <p:cNvSpPr/>
          <p:nvPr/>
        </p:nvSpPr>
        <p:spPr>
          <a:xfrm>
            <a:off x="5489699"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金融</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サービス</a:t>
            </a:r>
          </a:p>
        </p:txBody>
      </p:sp>
      <p:sp>
        <p:nvSpPr>
          <p:cNvPr id="36" name="正方形/長方形 35"/>
          <p:cNvSpPr/>
          <p:nvPr/>
        </p:nvSpPr>
        <p:spPr>
          <a:xfrm>
            <a:off x="6932246" y="1385883"/>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企業内</a:t>
            </a:r>
            <a:endParaRPr lang="en-US" altLang="ja-JP" sz="120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業務システム</a:t>
            </a:r>
            <a:endParaRPr kumimoji="1" lang="ja-JP" altLang="en-US" sz="1050" dirty="0">
              <a:solidFill>
                <a:srgbClr val="FFFFFF"/>
              </a:solidFill>
              <a:latin typeface="Meiryo" charset="-128"/>
              <a:ea typeface="Meiryo" charset="-128"/>
              <a:cs typeface="Meiryo" charset="-128"/>
            </a:endParaRPr>
          </a:p>
        </p:txBody>
      </p:sp>
      <p:sp>
        <p:nvSpPr>
          <p:cNvPr id="37" name="正方形/長方形 36"/>
          <p:cNvSpPr/>
          <p:nvPr/>
        </p:nvSpPr>
        <p:spPr>
          <a:xfrm>
            <a:off x="6932247" y="2348580"/>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各種クラウド</a:t>
            </a:r>
            <a:endParaRPr kumimoji="1" lang="en-US" altLang="ja-JP" sz="1000" dirty="0">
              <a:solidFill>
                <a:srgbClr val="FFFFFF"/>
              </a:solidFill>
              <a:latin typeface="Meiryo" charset="-128"/>
              <a:ea typeface="Meiryo" charset="-128"/>
              <a:cs typeface="Meiryo" charset="-128"/>
            </a:endParaRPr>
          </a:p>
          <a:p>
            <a:pPr algn="ctr"/>
            <a:r>
              <a:rPr kumimoji="1" lang="ja-JP" altLang="en-US" sz="1000" dirty="0">
                <a:solidFill>
                  <a:srgbClr val="FFFFFF"/>
                </a:solidFill>
                <a:latin typeface="Meiryo" charset="-128"/>
                <a:ea typeface="Meiryo" charset="-128"/>
                <a:cs typeface="Meiryo" charset="-128"/>
              </a:rPr>
              <a:t>サービス</a:t>
            </a:r>
          </a:p>
        </p:txBody>
      </p:sp>
      <p:sp>
        <p:nvSpPr>
          <p:cNvPr id="38" name="正方形/長方形 37"/>
          <p:cNvSpPr/>
          <p:nvPr/>
        </p:nvSpPr>
        <p:spPr>
          <a:xfrm>
            <a:off x="6932246" y="3311277"/>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a:t>
            </a:r>
          </a:p>
        </p:txBody>
      </p:sp>
    </p:spTree>
    <p:extLst>
      <p:ext uri="{BB962C8B-B14F-4D97-AF65-F5344CB8AC3E}">
        <p14:creationId xmlns:p14="http://schemas.microsoft.com/office/powerpoint/2010/main" val="33839766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ネットワーク・スライス</a:t>
            </a:r>
            <a:r>
              <a:rPr kumimoji="1" lang="en-US" altLang="ja-JP" dirty="0"/>
              <a:t> 2</a:t>
            </a:r>
            <a:endParaRPr kumimoji="1" lang="ja-JP" altLang="en-US" dirty="0"/>
          </a:p>
        </p:txBody>
      </p:sp>
      <p:sp>
        <p:nvSpPr>
          <p:cNvPr id="8" name="正方形/長方形 7"/>
          <p:cNvSpPr/>
          <p:nvPr/>
        </p:nvSpPr>
        <p:spPr>
          <a:xfrm>
            <a:off x="988043" y="5348785"/>
            <a:ext cx="7167914" cy="929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4806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kumimoji="1" lang="ja-JP" altLang="en-US" sz="1000" dirty="0">
              <a:solidFill>
                <a:schemeClr val="bg1"/>
              </a:solidFill>
              <a:latin typeface="Meiryo" charset="-128"/>
              <a:ea typeface="Meiryo" charset="-128"/>
              <a:cs typeface="Meiryo" charset="-128"/>
            </a:endParaRPr>
          </a:p>
        </p:txBody>
      </p:sp>
      <p:sp>
        <p:nvSpPr>
          <p:cNvPr id="10" name="正方形/長方形 9"/>
          <p:cNvSpPr/>
          <p:nvPr/>
        </p:nvSpPr>
        <p:spPr>
          <a:xfrm>
            <a:off x="3509181"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kumimoji="1" lang="ja-JP" altLang="en-US" sz="1000" dirty="0">
              <a:solidFill>
                <a:schemeClr val="bg1"/>
              </a:solidFill>
              <a:latin typeface="Meiryo" charset="-128"/>
              <a:ea typeface="Meiryo" charset="-128"/>
              <a:cs typeface="Meiryo" charset="-128"/>
            </a:endParaRPr>
          </a:p>
        </p:txBody>
      </p:sp>
      <p:sp>
        <p:nvSpPr>
          <p:cNvPr id="11" name="正方形/長方形 10"/>
          <p:cNvSpPr/>
          <p:nvPr/>
        </p:nvSpPr>
        <p:spPr>
          <a:xfrm>
            <a:off x="586802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kumimoji="1" lang="ja-JP" altLang="en-US" sz="1000" dirty="0">
              <a:solidFill>
                <a:schemeClr val="bg1"/>
              </a:solidFill>
              <a:latin typeface="Meiryo" charset="-128"/>
              <a:ea typeface="Meiryo" charset="-128"/>
              <a:cs typeface="Meiryo" charset="-128"/>
            </a:endParaRPr>
          </a:p>
        </p:txBody>
      </p:sp>
      <p:sp>
        <p:nvSpPr>
          <p:cNvPr id="12" name="テキスト ボックス 11"/>
          <p:cNvSpPr txBox="1"/>
          <p:nvPr/>
        </p:nvSpPr>
        <p:spPr>
          <a:xfrm>
            <a:off x="4185378" y="5361969"/>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3" name="正方形/長方形 12"/>
          <p:cNvSpPr/>
          <p:nvPr/>
        </p:nvSpPr>
        <p:spPr>
          <a:xfrm>
            <a:off x="988043" y="4894381"/>
            <a:ext cx="7167914" cy="4346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ネットワーク・スライシング</a:t>
            </a:r>
          </a:p>
        </p:txBody>
      </p:sp>
      <p:sp>
        <p:nvSpPr>
          <p:cNvPr id="14" name="正方形/長方形 13"/>
          <p:cNvSpPr/>
          <p:nvPr/>
        </p:nvSpPr>
        <p:spPr>
          <a:xfrm>
            <a:off x="2311668" y="1038376"/>
            <a:ext cx="4520664"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 name="図形グループ 38"/>
          <p:cNvGrpSpPr/>
          <p:nvPr/>
        </p:nvGrpSpPr>
        <p:grpSpPr>
          <a:xfrm>
            <a:off x="1094488" y="1560096"/>
            <a:ext cx="498568" cy="500693"/>
            <a:chOff x="2667295" y="1059799"/>
            <a:chExt cx="681672" cy="722281"/>
          </a:xfrm>
        </p:grpSpPr>
        <p:sp>
          <p:nvSpPr>
            <p:cNvPr id="40" name="角丸四角形 3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1" name="図 4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2" name="図形グループ 41"/>
          <p:cNvGrpSpPr/>
          <p:nvPr/>
        </p:nvGrpSpPr>
        <p:grpSpPr>
          <a:xfrm>
            <a:off x="1192245" y="1718194"/>
            <a:ext cx="201764" cy="409316"/>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5" name="図形グループ 44"/>
          <p:cNvGrpSpPr/>
          <p:nvPr/>
        </p:nvGrpSpPr>
        <p:grpSpPr>
          <a:xfrm>
            <a:off x="1099142" y="3617158"/>
            <a:ext cx="250093" cy="208526"/>
            <a:chOff x="4000500" y="1182650"/>
            <a:chExt cx="499492" cy="545661"/>
          </a:xfrm>
        </p:grpSpPr>
        <p:sp>
          <p:nvSpPr>
            <p:cNvPr id="46" name="角丸四角形 4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7" name="正方形/長方形 4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pic>
        <p:nvPicPr>
          <p:cNvPr id="50" name="図 49" descr="imgres.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4488" y="2706283"/>
            <a:ext cx="498568" cy="342190"/>
          </a:xfrm>
          <a:prstGeom prst="rect">
            <a:avLst/>
          </a:prstGeom>
        </p:spPr>
      </p:pic>
      <p:sp>
        <p:nvSpPr>
          <p:cNvPr id="4" name="正方形/長方形 3"/>
          <p:cNvSpPr/>
          <p:nvPr/>
        </p:nvSpPr>
        <p:spPr>
          <a:xfrm>
            <a:off x="1659282" y="3886024"/>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1099142" y="3875312"/>
            <a:ext cx="250093" cy="208526"/>
            <a:chOff x="4000500" y="1182650"/>
            <a:chExt cx="499492" cy="545661"/>
          </a:xfrm>
        </p:grpSpPr>
        <p:sp>
          <p:nvSpPr>
            <p:cNvPr id="56" name="角丸四角形 5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7" name="正方形/長方形 5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grpSp>
        <p:nvGrpSpPr>
          <p:cNvPr id="58" name="図形グループ 57"/>
          <p:cNvGrpSpPr/>
          <p:nvPr/>
        </p:nvGrpSpPr>
        <p:grpSpPr>
          <a:xfrm>
            <a:off x="1099142" y="4131601"/>
            <a:ext cx="250093" cy="208526"/>
            <a:chOff x="4000500" y="1182650"/>
            <a:chExt cx="499492" cy="545661"/>
          </a:xfrm>
        </p:grpSpPr>
        <p:sp>
          <p:nvSpPr>
            <p:cNvPr id="59" name="角丸四角形 5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pic>
        <p:nvPicPr>
          <p:cNvPr id="61" name="図 60"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09511" y="3529577"/>
            <a:ext cx="318575" cy="356447"/>
          </a:xfrm>
          <a:prstGeom prst="rect">
            <a:avLst/>
          </a:prstGeom>
        </p:spPr>
      </p:pic>
      <p:sp>
        <p:nvSpPr>
          <p:cNvPr id="62" name="三角形 61"/>
          <p:cNvSpPr/>
          <p:nvPr/>
        </p:nvSpPr>
        <p:spPr>
          <a:xfrm rot="16200000">
            <a:off x="1522569" y="1592844"/>
            <a:ext cx="350409" cy="412012"/>
          </a:xfrm>
          <a:prstGeom prst="triangle">
            <a:avLst/>
          </a:prstGeom>
          <a:gradFill flip="none" rotWithShape="1">
            <a:gsLst>
              <a:gs pos="0">
                <a:schemeClr val="accent5"/>
              </a:gs>
              <a:gs pos="85000">
                <a:srgbClr val="33ACBD">
                  <a:tint val="44500"/>
                  <a:satMod val="160000"/>
                </a:srgbClr>
              </a:gs>
              <a:gs pos="100000">
                <a:srgbClr val="33ACBD">
                  <a:tint val="23500"/>
                  <a:satMod val="160000"/>
                </a:srgbClr>
              </a:gs>
            </a:gsLst>
            <a:lin ang="540000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 name="図形グループ 6"/>
          <p:cNvGrpSpPr/>
          <p:nvPr/>
        </p:nvGrpSpPr>
        <p:grpSpPr>
          <a:xfrm>
            <a:off x="1786494" y="1600972"/>
            <a:ext cx="402232" cy="402232"/>
            <a:chOff x="1727931" y="1364625"/>
            <a:chExt cx="402232" cy="402232"/>
          </a:xfrm>
        </p:grpSpPr>
        <p:pic>
          <p:nvPicPr>
            <p:cNvPr id="5" name="図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 name="テキスト ボックス 5"/>
            <p:cNvSpPr txBox="1"/>
            <p:nvPr/>
          </p:nvSpPr>
          <p:spPr>
            <a:xfrm>
              <a:off x="1738623" y="1380042"/>
              <a:ext cx="377026" cy="215444"/>
            </a:xfrm>
            <a:prstGeom prst="rect">
              <a:avLst/>
            </a:prstGeom>
            <a:noFill/>
          </p:spPr>
          <p:txBody>
            <a:bodyPr wrap="none" rtlCol="0">
              <a:spAutoFit/>
            </a:bodyPr>
            <a:lstStyle/>
            <a:p>
              <a:pPr algn="ctr"/>
              <a:r>
                <a:rPr kumimoji="1" lang="en-US" altLang="ja-JP" sz="800" dirty="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63" name="三角形 62"/>
          <p:cNvSpPr/>
          <p:nvPr/>
        </p:nvSpPr>
        <p:spPr>
          <a:xfrm rot="16200000">
            <a:off x="1518083" y="2629576"/>
            <a:ext cx="350409" cy="412012"/>
          </a:xfrm>
          <a:prstGeom prst="triangle">
            <a:avLst/>
          </a:prstGeom>
          <a:gradFill flip="none" rotWithShape="1">
            <a:gsLst>
              <a:gs pos="0">
                <a:schemeClr val="accent5"/>
              </a:gs>
              <a:gs pos="85000">
                <a:srgbClr val="33ACBD">
                  <a:tint val="44500"/>
                  <a:satMod val="160000"/>
                </a:srgbClr>
              </a:gs>
              <a:gs pos="100000">
                <a:srgbClr val="33ACBD">
                  <a:tint val="23500"/>
                  <a:satMod val="160000"/>
                </a:srgbClr>
              </a:gs>
            </a:gsLst>
            <a:lin ang="540000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4" name="図形グループ 63"/>
          <p:cNvGrpSpPr/>
          <p:nvPr/>
        </p:nvGrpSpPr>
        <p:grpSpPr>
          <a:xfrm>
            <a:off x="1782008" y="2637704"/>
            <a:ext cx="402232" cy="402232"/>
            <a:chOff x="1727931" y="1364625"/>
            <a:chExt cx="402232" cy="402232"/>
          </a:xfrm>
        </p:grpSpPr>
        <p:pic>
          <p:nvPicPr>
            <p:cNvPr id="65" name="図 6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6" name="テキスト ボックス 65"/>
            <p:cNvSpPr txBox="1"/>
            <p:nvPr/>
          </p:nvSpPr>
          <p:spPr>
            <a:xfrm>
              <a:off x="1738623" y="1380042"/>
              <a:ext cx="377026" cy="215444"/>
            </a:xfrm>
            <a:prstGeom prst="rect">
              <a:avLst/>
            </a:prstGeom>
            <a:noFill/>
          </p:spPr>
          <p:txBody>
            <a:bodyPr wrap="none" rtlCol="0">
              <a:spAutoFit/>
            </a:bodyPr>
            <a:lstStyle/>
            <a:p>
              <a:pPr algn="ctr"/>
              <a:r>
                <a:rPr kumimoji="1" lang="en-US" altLang="ja-JP" sz="800" dirty="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grpSp>
        <p:nvGrpSpPr>
          <p:cNvPr id="67" name="図形グループ 66"/>
          <p:cNvGrpSpPr/>
          <p:nvPr/>
        </p:nvGrpSpPr>
        <p:grpSpPr>
          <a:xfrm>
            <a:off x="1800988" y="3949575"/>
            <a:ext cx="402232" cy="402232"/>
            <a:chOff x="1727931" y="1364625"/>
            <a:chExt cx="402232" cy="402232"/>
          </a:xfrm>
        </p:grpSpPr>
        <p:pic>
          <p:nvPicPr>
            <p:cNvPr id="68" name="図 6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9" name="テキスト ボックス 68"/>
            <p:cNvSpPr txBox="1"/>
            <p:nvPr/>
          </p:nvSpPr>
          <p:spPr>
            <a:xfrm>
              <a:off x="1738623" y="1380042"/>
              <a:ext cx="377026" cy="215444"/>
            </a:xfrm>
            <a:prstGeom prst="rect">
              <a:avLst/>
            </a:prstGeom>
            <a:noFill/>
          </p:spPr>
          <p:txBody>
            <a:bodyPr wrap="none" rtlCol="0">
              <a:spAutoFit/>
            </a:bodyPr>
            <a:lstStyle/>
            <a:p>
              <a:pPr algn="ctr"/>
              <a:r>
                <a:rPr kumimoji="1" lang="en-US" altLang="ja-JP" sz="800" dirty="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pic>
        <p:nvPicPr>
          <p:cNvPr id="70" name="図 69"/>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60791" y="3597410"/>
            <a:ext cx="231535" cy="211105"/>
          </a:xfrm>
          <a:prstGeom prst="rect">
            <a:avLst/>
          </a:prstGeom>
          <a:ln>
            <a:noFill/>
          </a:ln>
          <a:effectLst>
            <a:outerShdw blurRad="50800" dist="38100" dir="2700000" algn="tl" rotWithShape="0">
              <a:prstClr val="black">
                <a:alpha val="40000"/>
              </a:prstClr>
            </a:outerShdw>
          </a:effectLst>
        </p:spPr>
      </p:pic>
      <p:pic>
        <p:nvPicPr>
          <p:cNvPr id="71" name="図 70"/>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62461" y="3874022"/>
            <a:ext cx="231535" cy="211105"/>
          </a:xfrm>
          <a:prstGeom prst="rect">
            <a:avLst/>
          </a:prstGeom>
          <a:ln>
            <a:noFill/>
          </a:ln>
          <a:effectLst>
            <a:outerShdw blurRad="50800" dist="38100" dir="2700000" algn="tl" rotWithShape="0">
              <a:prstClr val="black">
                <a:alpha val="40000"/>
              </a:prstClr>
            </a:outerShdw>
          </a:effectLst>
        </p:spPr>
      </p:pic>
      <p:pic>
        <p:nvPicPr>
          <p:cNvPr id="72" name="図 71"/>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71483" y="4142941"/>
            <a:ext cx="231535" cy="211105"/>
          </a:xfrm>
          <a:prstGeom prst="rect">
            <a:avLst/>
          </a:prstGeom>
          <a:ln>
            <a:noFill/>
          </a:ln>
          <a:effectLst>
            <a:outerShdw blurRad="50800" dist="38100" dir="2700000" algn="tl" rotWithShape="0">
              <a:prstClr val="black">
                <a:alpha val="40000"/>
              </a:prstClr>
            </a:outerShdw>
          </a:effectLst>
        </p:spPr>
      </p:pic>
      <p:pic>
        <p:nvPicPr>
          <p:cNvPr id="74" name="図 7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66822" y="3216420"/>
            <a:ext cx="1475062" cy="1475062"/>
          </a:xfrm>
          <a:prstGeom prst="rect">
            <a:avLst/>
          </a:prstGeom>
        </p:spPr>
      </p:pic>
      <p:pic>
        <p:nvPicPr>
          <p:cNvPr id="75" name="図 7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78617" y="1448482"/>
            <a:ext cx="660301" cy="660301"/>
          </a:xfrm>
          <a:prstGeom prst="rect">
            <a:avLst/>
          </a:prstGeom>
          <a:effectLst>
            <a:outerShdw blurRad="50800" dist="38100" dir="2700000" algn="tl" rotWithShape="0">
              <a:prstClr val="black">
                <a:alpha val="40000"/>
              </a:prstClr>
            </a:outerShdw>
          </a:effectLst>
        </p:spPr>
      </p:pic>
      <p:pic>
        <p:nvPicPr>
          <p:cNvPr id="77" name="図 7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78617" y="2490099"/>
            <a:ext cx="660301" cy="660301"/>
          </a:xfrm>
          <a:prstGeom prst="rect">
            <a:avLst/>
          </a:prstGeom>
          <a:effectLst>
            <a:outerShdw blurRad="50800" dist="38100" dir="2700000" algn="tl" rotWithShape="0">
              <a:prstClr val="black">
                <a:alpha val="40000"/>
              </a:prstClr>
            </a:outerShdw>
          </a:effectLst>
        </p:spPr>
      </p:pic>
      <p:sp>
        <p:nvSpPr>
          <p:cNvPr id="79" name="角丸四角形 78"/>
          <p:cNvSpPr/>
          <p:nvPr/>
        </p:nvSpPr>
        <p:spPr>
          <a:xfrm>
            <a:off x="2410399" y="1384655"/>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a:solidFill>
                  <a:srgbClr val="FFFFFF"/>
                </a:solidFill>
                <a:latin typeface="Meiryo" charset="-128"/>
                <a:ea typeface="Meiryo" charset="-128"/>
                <a:cs typeface="Meiryo" charset="-128"/>
              </a:rPr>
              <a:t>閉域網</a:t>
            </a:r>
          </a:p>
        </p:txBody>
      </p:sp>
      <p:sp>
        <p:nvSpPr>
          <p:cNvPr id="80" name="角丸四角形 79"/>
          <p:cNvSpPr/>
          <p:nvPr/>
        </p:nvSpPr>
        <p:spPr>
          <a:xfrm>
            <a:off x="2410399" y="2451896"/>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閉域網</a:t>
            </a:r>
          </a:p>
        </p:txBody>
      </p:sp>
      <p:sp>
        <p:nvSpPr>
          <p:cNvPr id="81" name="角丸四角形 80"/>
          <p:cNvSpPr/>
          <p:nvPr/>
        </p:nvSpPr>
        <p:spPr>
          <a:xfrm>
            <a:off x="2420427" y="3519137"/>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閉域網</a:t>
            </a:r>
          </a:p>
        </p:txBody>
      </p:sp>
      <p:sp>
        <p:nvSpPr>
          <p:cNvPr id="82" name="左右矢印 81"/>
          <p:cNvSpPr/>
          <p:nvPr/>
        </p:nvSpPr>
        <p:spPr>
          <a:xfrm>
            <a:off x="2133877" y="1633412"/>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左右矢印 82"/>
          <p:cNvSpPr/>
          <p:nvPr/>
        </p:nvSpPr>
        <p:spPr>
          <a:xfrm>
            <a:off x="2141528" y="2697047"/>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左右矢印 83"/>
          <p:cNvSpPr/>
          <p:nvPr/>
        </p:nvSpPr>
        <p:spPr>
          <a:xfrm>
            <a:off x="2133877" y="3805197"/>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左右矢印 84"/>
          <p:cNvSpPr/>
          <p:nvPr/>
        </p:nvSpPr>
        <p:spPr>
          <a:xfrm>
            <a:off x="6493008" y="1616389"/>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左右矢印 85"/>
          <p:cNvSpPr/>
          <p:nvPr/>
        </p:nvSpPr>
        <p:spPr>
          <a:xfrm>
            <a:off x="6500659" y="2680024"/>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左右矢印 86"/>
          <p:cNvSpPr/>
          <p:nvPr/>
        </p:nvSpPr>
        <p:spPr>
          <a:xfrm>
            <a:off x="6493008" y="3788174"/>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p:cNvSpPr/>
          <p:nvPr/>
        </p:nvSpPr>
        <p:spPr>
          <a:xfrm>
            <a:off x="7124229" y="1715082"/>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9" name="図 88"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74458" y="1358635"/>
            <a:ext cx="318575" cy="356447"/>
          </a:xfrm>
          <a:prstGeom prst="rect">
            <a:avLst/>
          </a:prstGeom>
        </p:spPr>
      </p:pic>
      <p:grpSp>
        <p:nvGrpSpPr>
          <p:cNvPr id="90" name="図形グループ 89"/>
          <p:cNvGrpSpPr/>
          <p:nvPr/>
        </p:nvGrpSpPr>
        <p:grpSpPr>
          <a:xfrm>
            <a:off x="7265935" y="1778633"/>
            <a:ext cx="402232" cy="402232"/>
            <a:chOff x="1727931" y="1364625"/>
            <a:chExt cx="402232" cy="402232"/>
          </a:xfrm>
        </p:grpSpPr>
        <p:pic>
          <p:nvPicPr>
            <p:cNvPr id="91" name="図 9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92" name="テキスト ボックス 91"/>
            <p:cNvSpPr txBox="1"/>
            <p:nvPr/>
          </p:nvSpPr>
          <p:spPr>
            <a:xfrm>
              <a:off x="1738623" y="1380042"/>
              <a:ext cx="377026" cy="215444"/>
            </a:xfrm>
            <a:prstGeom prst="rect">
              <a:avLst/>
            </a:prstGeom>
            <a:noFill/>
          </p:spPr>
          <p:txBody>
            <a:bodyPr wrap="none" rtlCol="0">
              <a:spAutoFit/>
            </a:bodyPr>
            <a:lstStyle/>
            <a:p>
              <a:pPr algn="ctr"/>
              <a:r>
                <a:rPr kumimoji="1" lang="en-US" altLang="ja-JP" sz="800" dirty="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93" name="正方形/長方形 92"/>
          <p:cNvSpPr/>
          <p:nvPr/>
        </p:nvSpPr>
        <p:spPr>
          <a:xfrm>
            <a:off x="7124229" y="2767773"/>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4" name="図 93"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74458" y="2411326"/>
            <a:ext cx="318575" cy="356447"/>
          </a:xfrm>
          <a:prstGeom prst="rect">
            <a:avLst/>
          </a:prstGeom>
        </p:spPr>
      </p:pic>
      <p:grpSp>
        <p:nvGrpSpPr>
          <p:cNvPr id="95" name="図形グループ 94"/>
          <p:cNvGrpSpPr/>
          <p:nvPr/>
        </p:nvGrpSpPr>
        <p:grpSpPr>
          <a:xfrm>
            <a:off x="7265935" y="2831324"/>
            <a:ext cx="402232" cy="402232"/>
            <a:chOff x="1727931" y="1364625"/>
            <a:chExt cx="402232" cy="402232"/>
          </a:xfrm>
        </p:grpSpPr>
        <p:pic>
          <p:nvPicPr>
            <p:cNvPr id="96" name="図 9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97" name="テキスト ボックス 96"/>
            <p:cNvSpPr txBox="1"/>
            <p:nvPr/>
          </p:nvSpPr>
          <p:spPr>
            <a:xfrm>
              <a:off x="1738623" y="1380042"/>
              <a:ext cx="377026" cy="215444"/>
            </a:xfrm>
            <a:prstGeom prst="rect">
              <a:avLst/>
            </a:prstGeom>
            <a:noFill/>
          </p:spPr>
          <p:txBody>
            <a:bodyPr wrap="none" rtlCol="0">
              <a:spAutoFit/>
            </a:bodyPr>
            <a:lstStyle/>
            <a:p>
              <a:pPr algn="ctr"/>
              <a:r>
                <a:rPr kumimoji="1" lang="en-US" altLang="ja-JP" sz="800" dirty="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98" name="正方形/長方形 97"/>
          <p:cNvSpPr/>
          <p:nvPr/>
        </p:nvSpPr>
        <p:spPr>
          <a:xfrm>
            <a:off x="988043" y="6304779"/>
            <a:ext cx="7167914" cy="338554"/>
          </a:xfrm>
          <a:prstGeom prst="rect">
            <a:avLst/>
          </a:prstGeom>
        </p:spPr>
        <p:txBody>
          <a:bodyPr wrap="square">
            <a:spAutoFit/>
          </a:bodyPr>
          <a:lstStyle/>
          <a:p>
            <a:r>
              <a:rPr lang="en-US" altLang="ja-JP" sz="800" dirty="0">
                <a:solidFill>
                  <a:schemeClr val="tx1">
                    <a:lumMod val="65000"/>
                    <a:lumOff val="35000"/>
                  </a:schemeClr>
                </a:solidFill>
                <a:latin typeface="Meiryo" charset="-128"/>
                <a:ea typeface="Meiryo" charset="-128"/>
                <a:cs typeface="Meiryo" charset="-128"/>
              </a:rPr>
              <a:t>SIM(subscriber identity module</a:t>
            </a:r>
            <a:r>
              <a:rPr lang="ja-JP" altLang="en-US" sz="800" dirty="0">
                <a:solidFill>
                  <a:schemeClr val="tx1">
                    <a:lumMod val="65000"/>
                    <a:lumOff val="35000"/>
                  </a:schemeClr>
                </a:solidFill>
                <a:latin typeface="Meiryo" charset="-128"/>
                <a:ea typeface="Meiryo" charset="-128"/>
                <a:cs typeface="Meiryo" charset="-128"/>
              </a:rPr>
              <a:t>もしくは</a:t>
            </a:r>
            <a:r>
              <a:rPr lang="en-US" altLang="ja-JP" sz="800" dirty="0">
                <a:solidFill>
                  <a:schemeClr val="tx1">
                    <a:lumMod val="65000"/>
                    <a:lumOff val="35000"/>
                  </a:schemeClr>
                </a:solidFill>
                <a:latin typeface="Meiryo" charset="-128"/>
                <a:ea typeface="Meiryo" charset="-128"/>
                <a:cs typeface="Meiryo" charset="-128"/>
              </a:rPr>
              <a:t>subscriber identification module/</a:t>
            </a:r>
            <a:r>
              <a:rPr lang="ja-JP" altLang="en-US" sz="800" dirty="0">
                <a:solidFill>
                  <a:schemeClr val="tx1">
                    <a:lumMod val="65000"/>
                    <a:lumOff val="35000"/>
                  </a:schemeClr>
                </a:solidFill>
                <a:latin typeface="Meiryo" charset="-128"/>
                <a:ea typeface="Meiryo" charset="-128"/>
                <a:cs typeface="Meiryo" charset="-128"/>
              </a:rPr>
              <a:t>SIMカード</a:t>
            </a:r>
            <a:r>
              <a:rPr lang="en-US" altLang="ja-JP" sz="800" dirty="0">
                <a:solidFill>
                  <a:schemeClr val="tx1">
                    <a:lumMod val="65000"/>
                    <a:lumOff val="35000"/>
                  </a:schemeClr>
                </a:solidFill>
                <a:latin typeface="Meiryo" charset="-128"/>
                <a:ea typeface="Meiryo" charset="-128"/>
                <a:cs typeface="Meiryo" charset="-128"/>
              </a:rPr>
              <a:t>)</a:t>
            </a:r>
            <a:r>
              <a:rPr lang="ja-JP" altLang="en-US" sz="800" dirty="0">
                <a:solidFill>
                  <a:schemeClr val="tx1">
                    <a:lumMod val="65000"/>
                    <a:lumOff val="35000"/>
                  </a:schemeClr>
                </a:solidFill>
                <a:latin typeface="Meiryo" charset="-128"/>
                <a:ea typeface="Meiryo" charset="-128"/>
                <a:cs typeface="Meiryo" charset="-128"/>
              </a:rPr>
              <a:t>とは、電話番号を特定するための固有のID番号が記録された、携帯やスマートフォンが通信するために必要なICカードのこと。</a:t>
            </a:r>
          </a:p>
        </p:txBody>
      </p:sp>
    </p:spTree>
    <p:extLst>
      <p:ext uri="{BB962C8B-B14F-4D97-AF65-F5344CB8AC3E}">
        <p14:creationId xmlns:p14="http://schemas.microsoft.com/office/powerpoint/2010/main" val="38195532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正方形/長方形 64">
            <a:extLst>
              <a:ext uri="{FF2B5EF4-FFF2-40B4-BE49-F238E27FC236}">
                <a16:creationId xmlns:a16="http://schemas.microsoft.com/office/drawing/2014/main" id="{8B12EBB6-0785-DF42-B025-53EEBF533E44}"/>
              </a:ext>
            </a:extLst>
          </p:cNvPr>
          <p:cNvSpPr/>
          <p:nvPr/>
        </p:nvSpPr>
        <p:spPr>
          <a:xfrm>
            <a:off x="362606" y="1066794"/>
            <a:ext cx="8418787" cy="110358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18BE6D9-E743-1D4B-82AF-0E8C7754FF6D}"/>
              </a:ext>
            </a:extLst>
          </p:cNvPr>
          <p:cNvSpPr>
            <a:spLocks noGrp="1"/>
          </p:cNvSpPr>
          <p:nvPr>
            <p:ph type="title"/>
          </p:nvPr>
        </p:nvSpPr>
        <p:spPr/>
        <p:txBody>
          <a:bodyPr/>
          <a:lstStyle/>
          <a:p>
            <a:r>
              <a:rPr kumimoji="1" lang="en-US" altLang="ja-JP" dirty="0"/>
              <a:t>NEF</a:t>
            </a:r>
            <a:r>
              <a:rPr kumimoji="1" lang="ja-JP" altLang="en-US"/>
              <a:t>（</a:t>
            </a:r>
            <a:r>
              <a:rPr lang="en-US" altLang="ja-JP" dirty="0"/>
              <a:t>Network Exposure Function</a:t>
            </a:r>
            <a:r>
              <a:rPr lang="ja-JP" altLang="en-US"/>
              <a:t>）</a:t>
            </a:r>
            <a:r>
              <a:rPr lang="ja-JP" altLang="ja-JP"/>
              <a:t> </a:t>
            </a:r>
            <a:endParaRPr kumimoji="1" lang="ja-JP" altLang="en-US"/>
          </a:p>
        </p:txBody>
      </p:sp>
      <p:grpSp>
        <p:nvGrpSpPr>
          <p:cNvPr id="11" name="グループ化 10">
            <a:extLst>
              <a:ext uri="{FF2B5EF4-FFF2-40B4-BE49-F238E27FC236}">
                <a16:creationId xmlns:a16="http://schemas.microsoft.com/office/drawing/2014/main" id="{7D673115-7DCF-D444-9A00-7AA48E4198CB}"/>
              </a:ext>
            </a:extLst>
          </p:cNvPr>
          <p:cNvGrpSpPr/>
          <p:nvPr/>
        </p:nvGrpSpPr>
        <p:grpSpPr>
          <a:xfrm>
            <a:off x="4320657" y="1289114"/>
            <a:ext cx="502686" cy="696623"/>
            <a:chOff x="1788569" y="1284577"/>
            <a:chExt cx="288797" cy="411900"/>
          </a:xfrm>
        </p:grpSpPr>
        <p:pic>
          <p:nvPicPr>
            <p:cNvPr id="3" name="図 2">
              <a:extLst>
                <a:ext uri="{FF2B5EF4-FFF2-40B4-BE49-F238E27FC236}">
                  <a16:creationId xmlns:a16="http://schemas.microsoft.com/office/drawing/2014/main" id="{61E74D14-A7A7-7845-9D9F-59D96420B33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98909" y="1284577"/>
              <a:ext cx="178457" cy="287834"/>
            </a:xfrm>
            <a:prstGeom prst="rect">
              <a:avLst/>
            </a:prstGeom>
          </p:spPr>
        </p:pic>
        <p:grpSp>
          <p:nvGrpSpPr>
            <p:cNvPr id="7" name="図形グループ 82">
              <a:extLst>
                <a:ext uri="{FF2B5EF4-FFF2-40B4-BE49-F238E27FC236}">
                  <a16:creationId xmlns:a16="http://schemas.microsoft.com/office/drawing/2014/main" id="{35931EB2-2933-F646-9434-7A4BD515A682}"/>
                </a:ext>
              </a:extLst>
            </p:cNvPr>
            <p:cNvGrpSpPr/>
            <p:nvPr/>
          </p:nvGrpSpPr>
          <p:grpSpPr>
            <a:xfrm>
              <a:off x="1788569" y="1351298"/>
              <a:ext cx="151989" cy="345179"/>
              <a:chOff x="1946324" y="4125162"/>
              <a:chExt cx="969964" cy="2007872"/>
            </a:xfrm>
          </p:grpSpPr>
          <p:sp>
            <p:nvSpPr>
              <p:cNvPr id="8" name="円/楕円 7">
                <a:extLst>
                  <a:ext uri="{FF2B5EF4-FFF2-40B4-BE49-F238E27FC236}">
                    <a16:creationId xmlns:a16="http://schemas.microsoft.com/office/drawing/2014/main" id="{AE5197AC-6AEC-F947-B816-B4DB24DC9EE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C3795547-DBF7-2747-8424-74D1F3D835D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10" name="図 9">
            <a:extLst>
              <a:ext uri="{FF2B5EF4-FFF2-40B4-BE49-F238E27FC236}">
                <a16:creationId xmlns:a16="http://schemas.microsoft.com/office/drawing/2014/main" id="{7D5D3F36-4C97-6549-A6D6-228009ADCAD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89509" y="1216199"/>
            <a:ext cx="906922" cy="906922"/>
          </a:xfrm>
          <a:prstGeom prst="rect">
            <a:avLst/>
          </a:prstGeom>
        </p:spPr>
      </p:pic>
      <p:grpSp>
        <p:nvGrpSpPr>
          <p:cNvPr id="12" name="グループ化 11">
            <a:extLst>
              <a:ext uri="{FF2B5EF4-FFF2-40B4-BE49-F238E27FC236}">
                <a16:creationId xmlns:a16="http://schemas.microsoft.com/office/drawing/2014/main" id="{F0C312F0-C03A-C64C-888B-A4660BEB82D1}"/>
              </a:ext>
            </a:extLst>
          </p:cNvPr>
          <p:cNvGrpSpPr/>
          <p:nvPr/>
        </p:nvGrpSpPr>
        <p:grpSpPr>
          <a:xfrm>
            <a:off x="2311457" y="1277383"/>
            <a:ext cx="624077" cy="730977"/>
            <a:chOff x="4828684" y="4387628"/>
            <a:chExt cx="358537" cy="432213"/>
          </a:xfrm>
        </p:grpSpPr>
        <p:grpSp>
          <p:nvGrpSpPr>
            <p:cNvPr id="13" name="図形グループ 60">
              <a:extLst>
                <a:ext uri="{FF2B5EF4-FFF2-40B4-BE49-F238E27FC236}">
                  <a16:creationId xmlns:a16="http://schemas.microsoft.com/office/drawing/2014/main" id="{FE20054F-A75B-1446-8EB2-E3DBE88524E8}"/>
                </a:ext>
              </a:extLst>
            </p:cNvPr>
            <p:cNvGrpSpPr/>
            <p:nvPr/>
          </p:nvGrpSpPr>
          <p:grpSpPr>
            <a:xfrm>
              <a:off x="4828684" y="4387628"/>
              <a:ext cx="358537" cy="372942"/>
              <a:chOff x="2381979" y="4922695"/>
              <a:chExt cx="685680" cy="766399"/>
            </a:xfrm>
          </p:grpSpPr>
          <p:pic>
            <p:nvPicPr>
              <p:cNvPr id="17" name="図 16">
                <a:extLst>
                  <a:ext uri="{FF2B5EF4-FFF2-40B4-BE49-F238E27FC236}">
                    <a16:creationId xmlns:a16="http://schemas.microsoft.com/office/drawing/2014/main" id="{F6662AB2-0371-D24D-97BB-AB0B3F2A200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81979" y="4922695"/>
                <a:ext cx="685680" cy="726528"/>
              </a:xfrm>
              <a:prstGeom prst="rect">
                <a:avLst/>
              </a:prstGeom>
            </p:spPr>
          </p:pic>
          <p:sp>
            <p:nvSpPr>
              <p:cNvPr id="18" name="角丸四角形 17">
                <a:extLst>
                  <a:ext uri="{FF2B5EF4-FFF2-40B4-BE49-F238E27FC236}">
                    <a16:creationId xmlns:a16="http://schemas.microsoft.com/office/drawing/2014/main" id="{6C4A2D6C-A16D-4A4D-AB45-F4F15794DFCE}"/>
                  </a:ext>
                </a:extLst>
              </p:cNvPr>
              <p:cNvSpPr/>
              <p:nvPr/>
            </p:nvSpPr>
            <p:spPr>
              <a:xfrm>
                <a:off x="2394679" y="5560455"/>
                <a:ext cx="662622" cy="128639"/>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 name="図形グループ 66">
              <a:extLst>
                <a:ext uri="{FF2B5EF4-FFF2-40B4-BE49-F238E27FC236}">
                  <a16:creationId xmlns:a16="http://schemas.microsoft.com/office/drawing/2014/main" id="{BC7F2D0B-38FF-8846-9C1E-41DFCE11FF6E}"/>
                </a:ext>
              </a:extLst>
            </p:cNvPr>
            <p:cNvGrpSpPr/>
            <p:nvPr/>
          </p:nvGrpSpPr>
          <p:grpSpPr>
            <a:xfrm>
              <a:off x="4931957" y="4474662"/>
              <a:ext cx="151989" cy="345179"/>
              <a:chOff x="1946324" y="4125162"/>
              <a:chExt cx="969964" cy="2007872"/>
            </a:xfrm>
          </p:grpSpPr>
          <p:sp>
            <p:nvSpPr>
              <p:cNvPr id="15" name="円/楕円 14">
                <a:extLst>
                  <a:ext uri="{FF2B5EF4-FFF2-40B4-BE49-F238E27FC236}">
                    <a16:creationId xmlns:a16="http://schemas.microsoft.com/office/drawing/2014/main" id="{9BA999BB-CCEA-C441-A335-5859B21DDEF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a:extLst>
                  <a:ext uri="{FF2B5EF4-FFF2-40B4-BE49-F238E27FC236}">
                    <a16:creationId xmlns:a16="http://schemas.microsoft.com/office/drawing/2014/main" id="{3AC3ACF8-3669-0441-A753-AF5D30BEB77D}"/>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19" name="角丸四角形 18">
            <a:extLst>
              <a:ext uri="{FF2B5EF4-FFF2-40B4-BE49-F238E27FC236}">
                <a16:creationId xmlns:a16="http://schemas.microsoft.com/office/drawing/2014/main" id="{CAA14F11-8E99-5D47-8022-BA6FEA2D9634}"/>
              </a:ext>
            </a:extLst>
          </p:cNvPr>
          <p:cNvSpPr/>
          <p:nvPr/>
        </p:nvSpPr>
        <p:spPr>
          <a:xfrm>
            <a:off x="362606" y="3150033"/>
            <a:ext cx="8418787" cy="3048000"/>
          </a:xfrm>
          <a:prstGeom prst="round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C558FE26-9F74-F541-B5B0-17D0DAC97F11}"/>
              </a:ext>
            </a:extLst>
          </p:cNvPr>
          <p:cNvSpPr/>
          <p:nvPr/>
        </p:nvSpPr>
        <p:spPr>
          <a:xfrm>
            <a:off x="3397469" y="3334912"/>
            <a:ext cx="2349062" cy="94230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9684D358-3EA2-AF4F-9851-322B215ACAF7}"/>
              </a:ext>
            </a:extLst>
          </p:cNvPr>
          <p:cNvSpPr/>
          <p:nvPr/>
        </p:nvSpPr>
        <p:spPr>
          <a:xfrm>
            <a:off x="1292570" y="5091037"/>
            <a:ext cx="1054132" cy="8731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AB947A20-D33E-A44B-BDDE-43BA6FF6D5F9}"/>
              </a:ext>
            </a:extLst>
          </p:cNvPr>
          <p:cNvSpPr/>
          <p:nvPr/>
        </p:nvSpPr>
        <p:spPr>
          <a:xfrm>
            <a:off x="2668752" y="5083564"/>
            <a:ext cx="1054132" cy="8731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F9CD5373-1DF1-1645-B742-E9FA3235EC9C}"/>
              </a:ext>
            </a:extLst>
          </p:cNvPr>
          <p:cNvSpPr/>
          <p:nvPr/>
        </p:nvSpPr>
        <p:spPr>
          <a:xfrm>
            <a:off x="4044934" y="5087301"/>
            <a:ext cx="1054132" cy="8731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4320F4FE-D26B-074E-8821-87BECEA3B99B}"/>
              </a:ext>
            </a:extLst>
          </p:cNvPr>
          <p:cNvSpPr/>
          <p:nvPr/>
        </p:nvSpPr>
        <p:spPr>
          <a:xfrm>
            <a:off x="5421116" y="5083564"/>
            <a:ext cx="1054132" cy="8731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3D597497-7C7F-B94A-9288-011EF17143B3}"/>
              </a:ext>
            </a:extLst>
          </p:cNvPr>
          <p:cNvSpPr/>
          <p:nvPr/>
        </p:nvSpPr>
        <p:spPr>
          <a:xfrm>
            <a:off x="6797298" y="5083564"/>
            <a:ext cx="1054132" cy="8731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D4A80BB7-66D0-464B-98A7-C9C667A37790}"/>
              </a:ext>
            </a:extLst>
          </p:cNvPr>
          <p:cNvSpPr/>
          <p:nvPr/>
        </p:nvSpPr>
        <p:spPr>
          <a:xfrm>
            <a:off x="3984339" y="3392806"/>
            <a:ext cx="1175322" cy="707886"/>
          </a:xfrm>
          <a:prstGeom prst="rect">
            <a:avLst/>
          </a:prstGeom>
        </p:spPr>
        <p:txBody>
          <a:bodyPr wrap="none">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NEF</a:t>
            </a:r>
          </a:p>
        </p:txBody>
      </p:sp>
      <p:sp>
        <p:nvSpPr>
          <p:cNvPr id="27" name="正方形/長方形 26">
            <a:extLst>
              <a:ext uri="{FF2B5EF4-FFF2-40B4-BE49-F238E27FC236}">
                <a16:creationId xmlns:a16="http://schemas.microsoft.com/office/drawing/2014/main" id="{E12960D6-EFC9-CE46-8B2F-CD44B54147D9}"/>
              </a:ext>
            </a:extLst>
          </p:cNvPr>
          <p:cNvSpPr/>
          <p:nvPr/>
        </p:nvSpPr>
        <p:spPr>
          <a:xfrm>
            <a:off x="3621258" y="3949068"/>
            <a:ext cx="1901482" cy="246221"/>
          </a:xfrm>
          <a:prstGeom prst="rect">
            <a:avLst/>
          </a:prstGeom>
        </p:spPr>
        <p:txBody>
          <a:bodyPr wrap="none">
            <a:spAutoFit/>
          </a:bodyPr>
          <a:lstStyle/>
          <a:p>
            <a:pPr algn="ctr"/>
            <a:r>
              <a:rPr lang="en-US" altLang="ja-JP" sz="1000" dirty="0">
                <a:solidFill>
                  <a:schemeClr val="bg1"/>
                </a:solidFill>
                <a:latin typeface="Meiryo" panose="020B0604030504040204" pitchFamily="34" charset="-128"/>
                <a:ea typeface="Meiryo" panose="020B0604030504040204" pitchFamily="34" charset="-128"/>
              </a:rPr>
              <a:t>Network Exposure Function</a:t>
            </a:r>
            <a:endParaRPr lang="ja-JP" altLang="en-US" sz="1000">
              <a:solidFill>
                <a:schemeClr val="bg1"/>
              </a:solidFill>
              <a:latin typeface="Meiryo" panose="020B0604030504040204" pitchFamily="34" charset="-128"/>
              <a:ea typeface="Meiryo" panose="020B0604030504040204" pitchFamily="34" charset="-128"/>
            </a:endParaRPr>
          </a:p>
        </p:txBody>
      </p:sp>
      <p:sp>
        <p:nvSpPr>
          <p:cNvPr id="28" name="正方形/長方形 27">
            <a:extLst>
              <a:ext uri="{FF2B5EF4-FFF2-40B4-BE49-F238E27FC236}">
                <a16:creationId xmlns:a16="http://schemas.microsoft.com/office/drawing/2014/main" id="{C7EB20B0-B8F5-8142-8371-E9B4626C5C05}"/>
              </a:ext>
            </a:extLst>
          </p:cNvPr>
          <p:cNvSpPr/>
          <p:nvPr/>
        </p:nvSpPr>
        <p:spPr>
          <a:xfrm>
            <a:off x="1292570" y="5667723"/>
            <a:ext cx="1099981" cy="215444"/>
          </a:xfrm>
          <a:prstGeom prst="rect">
            <a:avLst/>
          </a:prstGeom>
        </p:spPr>
        <p:txBody>
          <a:bodyPr wrap="none">
            <a:spAutoFit/>
          </a:bodyPr>
          <a:lstStyle/>
          <a:p>
            <a:r>
              <a:rPr lang="en-US" altLang="ja-JP" sz="8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Network Function</a:t>
            </a:r>
            <a:r>
              <a:rPr lang="ja-JP" altLang="ja-JP" sz="800">
                <a:solidFill>
                  <a:schemeClr val="bg1"/>
                </a:solidFill>
                <a:latin typeface="Meiryo" panose="020B0604030504040204" pitchFamily="34" charset="-128"/>
                <a:ea typeface="Meiryo" panose="020B0604030504040204" pitchFamily="34" charset="-128"/>
              </a:rPr>
              <a:t> </a:t>
            </a:r>
            <a:endParaRPr lang="ja-JP" altLang="en-US" sz="800">
              <a:solidFill>
                <a:schemeClr val="bg1"/>
              </a:solidFill>
              <a:latin typeface="Meiryo" panose="020B0604030504040204" pitchFamily="34" charset="-128"/>
              <a:ea typeface="Meiryo" panose="020B0604030504040204" pitchFamily="34" charset="-128"/>
            </a:endParaRPr>
          </a:p>
        </p:txBody>
      </p:sp>
      <p:sp>
        <p:nvSpPr>
          <p:cNvPr id="29" name="正方形/長方形 28">
            <a:extLst>
              <a:ext uri="{FF2B5EF4-FFF2-40B4-BE49-F238E27FC236}">
                <a16:creationId xmlns:a16="http://schemas.microsoft.com/office/drawing/2014/main" id="{39C3F385-44C2-1D4B-953A-B99F2CDB7BAE}"/>
              </a:ext>
            </a:extLst>
          </p:cNvPr>
          <p:cNvSpPr/>
          <p:nvPr/>
        </p:nvSpPr>
        <p:spPr>
          <a:xfrm>
            <a:off x="1390672" y="5158726"/>
            <a:ext cx="857927" cy="707886"/>
          </a:xfrm>
          <a:prstGeom prst="rect">
            <a:avLst/>
          </a:prstGeom>
        </p:spPr>
        <p:txBody>
          <a:bodyPr wrap="none">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NF</a:t>
            </a:r>
          </a:p>
        </p:txBody>
      </p:sp>
      <p:cxnSp>
        <p:nvCxnSpPr>
          <p:cNvPr id="31" name="カギ線コネクタ 30">
            <a:extLst>
              <a:ext uri="{FF2B5EF4-FFF2-40B4-BE49-F238E27FC236}">
                <a16:creationId xmlns:a16="http://schemas.microsoft.com/office/drawing/2014/main" id="{65E16B65-0F18-F847-A1E7-96B74F4939B6}"/>
              </a:ext>
            </a:extLst>
          </p:cNvPr>
          <p:cNvCxnSpPr>
            <a:stCxn id="20" idx="2"/>
            <a:endCxn id="21" idx="0"/>
          </p:cNvCxnSpPr>
          <p:nvPr/>
        </p:nvCxnSpPr>
        <p:spPr>
          <a:xfrm rot="5400000">
            <a:off x="2788909" y="3307946"/>
            <a:ext cx="813818" cy="2752364"/>
          </a:xfrm>
          <a:prstGeom prst="bentConnector3">
            <a:avLst/>
          </a:prstGeom>
          <a:effectLst/>
        </p:spPr>
        <p:style>
          <a:lnRef idx="2">
            <a:schemeClr val="accent1"/>
          </a:lnRef>
          <a:fillRef idx="0">
            <a:schemeClr val="accent1"/>
          </a:fillRef>
          <a:effectRef idx="1">
            <a:schemeClr val="accent1"/>
          </a:effectRef>
          <a:fontRef idx="minor">
            <a:schemeClr val="tx1"/>
          </a:fontRef>
        </p:style>
      </p:cxnSp>
      <p:cxnSp>
        <p:nvCxnSpPr>
          <p:cNvPr id="32" name="カギ線コネクタ 31">
            <a:extLst>
              <a:ext uri="{FF2B5EF4-FFF2-40B4-BE49-F238E27FC236}">
                <a16:creationId xmlns:a16="http://schemas.microsoft.com/office/drawing/2014/main" id="{7921738F-C73A-3743-94A8-8D703E4F7DB0}"/>
              </a:ext>
            </a:extLst>
          </p:cNvPr>
          <p:cNvCxnSpPr>
            <a:cxnSpLocks/>
            <a:stCxn id="20" idx="2"/>
            <a:endCxn id="25" idx="0"/>
          </p:cNvCxnSpPr>
          <p:nvPr/>
        </p:nvCxnSpPr>
        <p:spPr>
          <a:xfrm rot="16200000" flipH="1">
            <a:off x="5545010" y="3304209"/>
            <a:ext cx="806345" cy="2752364"/>
          </a:xfrm>
          <a:prstGeom prst="bentConnector3">
            <a:avLst>
              <a:gd name="adj1" fmla="val 50000"/>
            </a:avLst>
          </a:prstGeom>
          <a:effectLst/>
        </p:spPr>
        <p:style>
          <a:lnRef idx="2">
            <a:schemeClr val="accent1"/>
          </a:lnRef>
          <a:fillRef idx="0">
            <a:schemeClr val="accent1"/>
          </a:fillRef>
          <a:effectRef idx="1">
            <a:schemeClr val="accent1"/>
          </a:effectRef>
          <a:fontRef idx="minor">
            <a:schemeClr val="tx1"/>
          </a:fontRef>
        </p:style>
      </p:cxnSp>
      <p:cxnSp>
        <p:nvCxnSpPr>
          <p:cNvPr id="35" name="カギ線コネクタ 34">
            <a:extLst>
              <a:ext uri="{FF2B5EF4-FFF2-40B4-BE49-F238E27FC236}">
                <a16:creationId xmlns:a16="http://schemas.microsoft.com/office/drawing/2014/main" id="{9F3E3C5F-7A87-6A45-A6AC-8A120E40BEE2}"/>
              </a:ext>
            </a:extLst>
          </p:cNvPr>
          <p:cNvCxnSpPr>
            <a:cxnSpLocks/>
            <a:stCxn id="20" idx="2"/>
            <a:endCxn id="22" idx="0"/>
          </p:cNvCxnSpPr>
          <p:nvPr/>
        </p:nvCxnSpPr>
        <p:spPr>
          <a:xfrm rot="5400000">
            <a:off x="3480737" y="3992300"/>
            <a:ext cx="806345" cy="1376182"/>
          </a:xfrm>
          <a:prstGeom prst="bentConnector3">
            <a:avLst>
              <a:gd name="adj1" fmla="val 50000"/>
            </a:avLst>
          </a:prstGeom>
          <a:effectLst/>
        </p:spPr>
        <p:style>
          <a:lnRef idx="2">
            <a:schemeClr val="accent1"/>
          </a:lnRef>
          <a:fillRef idx="0">
            <a:schemeClr val="accent1"/>
          </a:fillRef>
          <a:effectRef idx="1">
            <a:schemeClr val="accent1"/>
          </a:effectRef>
          <a:fontRef idx="minor">
            <a:schemeClr val="tx1"/>
          </a:fontRef>
        </p:style>
      </p:cxnSp>
      <p:cxnSp>
        <p:nvCxnSpPr>
          <p:cNvPr id="38" name="カギ線コネクタ 37">
            <a:extLst>
              <a:ext uri="{FF2B5EF4-FFF2-40B4-BE49-F238E27FC236}">
                <a16:creationId xmlns:a16="http://schemas.microsoft.com/office/drawing/2014/main" id="{F9A4735F-DD13-B14F-9090-F7A5B589502D}"/>
              </a:ext>
            </a:extLst>
          </p:cNvPr>
          <p:cNvCxnSpPr>
            <a:cxnSpLocks/>
            <a:stCxn id="20" idx="2"/>
            <a:endCxn id="24" idx="0"/>
          </p:cNvCxnSpPr>
          <p:nvPr/>
        </p:nvCxnSpPr>
        <p:spPr>
          <a:xfrm rot="16200000" flipH="1">
            <a:off x="4856919" y="3992300"/>
            <a:ext cx="806345" cy="1376182"/>
          </a:xfrm>
          <a:prstGeom prst="bentConnector3">
            <a:avLst>
              <a:gd name="adj1" fmla="val 50000"/>
            </a:avLst>
          </a:prstGeom>
          <a:effectLst/>
        </p:spPr>
        <p:style>
          <a:lnRef idx="2">
            <a:schemeClr val="accent1"/>
          </a:lnRef>
          <a:fillRef idx="0">
            <a:schemeClr val="accent1"/>
          </a:fillRef>
          <a:effectRef idx="1">
            <a:schemeClr val="accent1"/>
          </a:effectRef>
          <a:fontRef idx="minor">
            <a:schemeClr val="tx1"/>
          </a:fontRef>
        </p:style>
      </p:cxnSp>
      <p:cxnSp>
        <p:nvCxnSpPr>
          <p:cNvPr id="42" name="直線コネクタ 41">
            <a:extLst>
              <a:ext uri="{FF2B5EF4-FFF2-40B4-BE49-F238E27FC236}">
                <a16:creationId xmlns:a16="http://schemas.microsoft.com/office/drawing/2014/main" id="{ADCE3DB8-8637-0A44-B09F-FF4D495F04FA}"/>
              </a:ext>
            </a:extLst>
          </p:cNvPr>
          <p:cNvCxnSpPr>
            <a:stCxn id="20" idx="2"/>
            <a:endCxn id="23" idx="0"/>
          </p:cNvCxnSpPr>
          <p:nvPr/>
        </p:nvCxnSpPr>
        <p:spPr>
          <a:xfrm>
            <a:off x="4572000" y="4277219"/>
            <a:ext cx="0" cy="81008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4" name="直線コネクタ 53">
            <a:extLst>
              <a:ext uri="{FF2B5EF4-FFF2-40B4-BE49-F238E27FC236}">
                <a16:creationId xmlns:a16="http://schemas.microsoft.com/office/drawing/2014/main" id="{C6CA0EA4-5FA5-3C4A-95F4-15B00ADA16A9}"/>
              </a:ext>
            </a:extLst>
          </p:cNvPr>
          <p:cNvCxnSpPr>
            <a:cxnSpLocks/>
            <a:stCxn id="16" idx="1"/>
            <a:endCxn id="20" idx="0"/>
          </p:cNvCxnSpPr>
          <p:nvPr/>
        </p:nvCxnSpPr>
        <p:spPr>
          <a:xfrm>
            <a:off x="2623495" y="2008360"/>
            <a:ext cx="1948505" cy="132655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7" name="直線コネクタ 56">
            <a:extLst>
              <a:ext uri="{FF2B5EF4-FFF2-40B4-BE49-F238E27FC236}">
                <a16:creationId xmlns:a16="http://schemas.microsoft.com/office/drawing/2014/main" id="{929911D2-838D-BB46-B1EA-885FFF39D079}"/>
              </a:ext>
            </a:extLst>
          </p:cNvPr>
          <p:cNvCxnSpPr>
            <a:cxnSpLocks/>
            <a:endCxn id="20" idx="0"/>
          </p:cNvCxnSpPr>
          <p:nvPr/>
        </p:nvCxnSpPr>
        <p:spPr>
          <a:xfrm flipH="1">
            <a:off x="4572000" y="2017080"/>
            <a:ext cx="146" cy="131783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0" name="直線コネクタ 59">
            <a:extLst>
              <a:ext uri="{FF2B5EF4-FFF2-40B4-BE49-F238E27FC236}">
                <a16:creationId xmlns:a16="http://schemas.microsoft.com/office/drawing/2014/main" id="{F8BC65DC-C754-224E-A561-BDBC91B18F97}"/>
              </a:ext>
            </a:extLst>
          </p:cNvPr>
          <p:cNvCxnSpPr>
            <a:cxnSpLocks/>
            <a:endCxn id="20" idx="0"/>
          </p:cNvCxnSpPr>
          <p:nvPr/>
        </p:nvCxnSpPr>
        <p:spPr>
          <a:xfrm flipH="1">
            <a:off x="4572000" y="1937365"/>
            <a:ext cx="1970970" cy="1397547"/>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4" name="曲折矢印 63">
            <a:extLst>
              <a:ext uri="{FF2B5EF4-FFF2-40B4-BE49-F238E27FC236}">
                <a16:creationId xmlns:a16="http://schemas.microsoft.com/office/drawing/2014/main" id="{36FC297B-A7A6-0649-83A9-6B4A7CA5EC6E}"/>
              </a:ext>
            </a:extLst>
          </p:cNvPr>
          <p:cNvSpPr/>
          <p:nvPr/>
        </p:nvSpPr>
        <p:spPr>
          <a:xfrm rot="10800000">
            <a:off x="7896687" y="1846199"/>
            <a:ext cx="617107" cy="3897696"/>
          </a:xfrm>
          <a:prstGeom prst="bentArrow">
            <a:avLst>
              <a:gd name="adj1" fmla="val 35219"/>
              <a:gd name="adj2" fmla="val 25000"/>
              <a:gd name="adj3" fmla="val 25000"/>
              <a:gd name="adj4" fmla="val 4375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曲折矢印 67">
            <a:extLst>
              <a:ext uri="{FF2B5EF4-FFF2-40B4-BE49-F238E27FC236}">
                <a16:creationId xmlns:a16="http://schemas.microsoft.com/office/drawing/2014/main" id="{7BC03B67-BE55-DF4D-A2A5-1A7F27365F6A}"/>
              </a:ext>
            </a:extLst>
          </p:cNvPr>
          <p:cNvSpPr/>
          <p:nvPr/>
        </p:nvSpPr>
        <p:spPr>
          <a:xfrm rot="16200000">
            <a:off x="-1039871" y="3453352"/>
            <a:ext cx="3876671" cy="662364"/>
          </a:xfrm>
          <a:prstGeom prst="bentArrow">
            <a:avLst>
              <a:gd name="adj1" fmla="val 35219"/>
              <a:gd name="adj2" fmla="val 25000"/>
              <a:gd name="adj3" fmla="val 25000"/>
              <a:gd name="adj4" fmla="val 4375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a:extLst>
              <a:ext uri="{FF2B5EF4-FFF2-40B4-BE49-F238E27FC236}">
                <a16:creationId xmlns:a16="http://schemas.microsoft.com/office/drawing/2014/main" id="{7DCB1BEE-070E-6A43-B8D5-9C3DC9B6C5AD}"/>
              </a:ext>
            </a:extLst>
          </p:cNvPr>
          <p:cNvSpPr txBox="1"/>
          <p:nvPr/>
        </p:nvSpPr>
        <p:spPr>
          <a:xfrm>
            <a:off x="7403936" y="1205421"/>
            <a:ext cx="1338828" cy="646331"/>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アプリから</a:t>
            </a:r>
            <a:endParaRPr kumimoji="1" lang="en-US" altLang="ja-JP" dirty="0">
              <a:latin typeface="Meiryo" panose="020B0604030504040204" pitchFamily="34" charset="-128"/>
              <a:ea typeface="Meiryo" panose="020B0604030504040204" pitchFamily="34" charset="-128"/>
            </a:endParaRPr>
          </a:p>
          <a:p>
            <a:r>
              <a:rPr kumimoji="1" lang="ja-JP" altLang="en-US">
                <a:latin typeface="Meiryo" panose="020B0604030504040204" pitchFamily="34" charset="-128"/>
                <a:ea typeface="Meiryo" panose="020B0604030504040204" pitchFamily="34" charset="-128"/>
              </a:rPr>
              <a:t>機能を制御</a:t>
            </a:r>
          </a:p>
        </p:txBody>
      </p:sp>
      <p:sp>
        <p:nvSpPr>
          <p:cNvPr id="70" name="テキスト ボックス 69">
            <a:extLst>
              <a:ext uri="{FF2B5EF4-FFF2-40B4-BE49-F238E27FC236}">
                <a16:creationId xmlns:a16="http://schemas.microsoft.com/office/drawing/2014/main" id="{5F1CCF24-211A-7E45-A1A6-064076DDF4CA}"/>
              </a:ext>
            </a:extLst>
          </p:cNvPr>
          <p:cNvSpPr txBox="1"/>
          <p:nvPr/>
        </p:nvSpPr>
        <p:spPr>
          <a:xfrm>
            <a:off x="437504" y="1228974"/>
            <a:ext cx="1338828" cy="646331"/>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アプリへ</a:t>
            </a:r>
            <a:endParaRPr kumimoji="1" lang="en-US" altLang="ja-JP" dirty="0">
              <a:latin typeface="Meiryo" panose="020B0604030504040204" pitchFamily="34" charset="-128"/>
              <a:ea typeface="Meiryo" panose="020B0604030504040204" pitchFamily="34" charset="-128"/>
            </a:endParaRPr>
          </a:p>
          <a:p>
            <a:r>
              <a:rPr kumimoji="1" lang="ja-JP" altLang="en-US">
                <a:latin typeface="Meiryo" panose="020B0604030504040204" pitchFamily="34" charset="-128"/>
                <a:ea typeface="Meiryo" panose="020B0604030504040204" pitchFamily="34" charset="-128"/>
              </a:rPr>
              <a:t>情報を提供</a:t>
            </a:r>
          </a:p>
        </p:txBody>
      </p:sp>
      <p:sp>
        <p:nvSpPr>
          <p:cNvPr id="4" name="テキスト ボックス 3">
            <a:extLst>
              <a:ext uri="{FF2B5EF4-FFF2-40B4-BE49-F238E27FC236}">
                <a16:creationId xmlns:a16="http://schemas.microsoft.com/office/drawing/2014/main" id="{0586D94C-AC72-ECBA-4DB4-82E0A6039EF1}"/>
              </a:ext>
            </a:extLst>
          </p:cNvPr>
          <p:cNvSpPr txBox="1"/>
          <p:nvPr/>
        </p:nvSpPr>
        <p:spPr>
          <a:xfrm>
            <a:off x="7080807" y="3362028"/>
            <a:ext cx="825867" cy="769441"/>
          </a:xfrm>
          <a:prstGeom prst="rect">
            <a:avLst/>
          </a:prstGeom>
          <a:noFill/>
        </p:spPr>
        <p:txBody>
          <a:bodyPr wrap="none" rtlCol="0">
            <a:spAutoFit/>
          </a:bodyPr>
          <a:lstStyle/>
          <a:p>
            <a:r>
              <a:rPr kumimoji="1" lang="en-US" altLang="ja-JP" sz="4400" dirty="0"/>
              <a:t>5G</a:t>
            </a:r>
            <a:endParaRPr kumimoji="1" lang="ja-JP" altLang="en-US" sz="4400"/>
          </a:p>
        </p:txBody>
      </p:sp>
    </p:spTree>
    <p:extLst>
      <p:ext uri="{BB962C8B-B14F-4D97-AF65-F5344CB8AC3E}">
        <p14:creationId xmlns:p14="http://schemas.microsoft.com/office/powerpoint/2010/main" val="900281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234F3E-375F-B692-BE5A-F0FE57101014}"/>
              </a:ext>
            </a:extLst>
          </p:cNvPr>
          <p:cNvSpPr>
            <a:spLocks noGrp="1"/>
          </p:cNvSpPr>
          <p:nvPr>
            <p:ph type="title"/>
          </p:nvPr>
        </p:nvSpPr>
        <p:spPr/>
        <p:txBody>
          <a:bodyPr/>
          <a:lstStyle/>
          <a:p>
            <a:r>
              <a:rPr kumimoji="1" lang="ja-JP" altLang="en-US"/>
              <a:t>次世代情報通信基盤</a:t>
            </a:r>
            <a:r>
              <a:rPr kumimoji="1" lang="en" altLang="ja-JP" dirty="0"/>
              <a:t>IOWN</a:t>
            </a:r>
            <a:r>
              <a:rPr kumimoji="1" lang="ja-JP" altLang="en"/>
              <a:t>（</a:t>
            </a:r>
            <a:r>
              <a:rPr kumimoji="1" lang="ja-JP" altLang="en-US"/>
              <a:t>アイオン）</a:t>
            </a:r>
          </a:p>
        </p:txBody>
      </p:sp>
      <p:sp>
        <p:nvSpPr>
          <p:cNvPr id="4" name="テキスト ボックス 3">
            <a:extLst>
              <a:ext uri="{FF2B5EF4-FFF2-40B4-BE49-F238E27FC236}">
                <a16:creationId xmlns:a16="http://schemas.microsoft.com/office/drawing/2014/main" id="{7E8682E5-C2F5-1D73-AFB7-32691ADA8688}"/>
              </a:ext>
            </a:extLst>
          </p:cNvPr>
          <p:cNvSpPr txBox="1"/>
          <p:nvPr/>
        </p:nvSpPr>
        <p:spPr>
          <a:xfrm>
            <a:off x="230400" y="870647"/>
            <a:ext cx="8686800" cy="400110"/>
          </a:xfrm>
          <a:prstGeom prst="rect">
            <a:avLst/>
          </a:prstGeom>
          <a:noFill/>
        </p:spPr>
        <p:txBody>
          <a:bodyPr wrap="square">
            <a:spAutoFit/>
          </a:bodyPr>
          <a:lstStyle/>
          <a:p>
            <a:pPr algn="ctr"/>
            <a:r>
              <a:rPr lang="en-US" altLang="ja-JP" sz="2000" b="1" dirty="0">
                <a:effectLst/>
                <a:latin typeface="Meiryo" panose="020B0604030504040204" pitchFamily="34" charset="-128"/>
                <a:ea typeface="Meiryo" panose="020B0604030504040204" pitchFamily="34" charset="-128"/>
                <a:cs typeface="Times New Roman" panose="02020603050405020304" pitchFamily="18" charset="0"/>
              </a:rPr>
              <a:t>IOWN</a:t>
            </a:r>
            <a:r>
              <a:rPr lang="en-US" altLang="ja-JP" sz="1600" b="1" dirty="0">
                <a:latin typeface="Meiryo" panose="020B0604030504040204" pitchFamily="34" charset="-128"/>
                <a:ea typeface="Meiryo" panose="020B0604030504040204" pitchFamily="34" charset="-128"/>
                <a:cs typeface="Times New Roman" panose="02020603050405020304" pitchFamily="18" charset="0"/>
              </a:rPr>
              <a:t> </a:t>
            </a:r>
            <a:r>
              <a:rPr lang="en-US" altLang="ja-JP" sz="1400" b="1" u="sng" dirty="0">
                <a:effectLst/>
                <a:latin typeface="Meiryo" panose="020B0604030504040204" pitchFamily="34" charset="-128"/>
                <a:ea typeface="Meiryo" panose="020B0604030504040204" pitchFamily="34" charset="-128"/>
                <a:cs typeface="Times New Roman" panose="02020603050405020304" pitchFamily="18" charset="0"/>
              </a:rPr>
              <a:t>I</a:t>
            </a:r>
            <a:r>
              <a:rPr lang="en-US" altLang="ja-JP" sz="1400" dirty="0">
                <a:effectLst/>
                <a:latin typeface="Meiryo" panose="020B0604030504040204" pitchFamily="34" charset="-128"/>
                <a:ea typeface="Meiryo" panose="020B0604030504040204" pitchFamily="34" charset="-128"/>
                <a:cs typeface="Times New Roman" panose="02020603050405020304" pitchFamily="18" charset="0"/>
              </a:rPr>
              <a:t>nnovative </a:t>
            </a:r>
            <a:r>
              <a:rPr lang="en-US" altLang="ja-JP" sz="1400" b="1" u="sng" dirty="0">
                <a:effectLst/>
                <a:latin typeface="Meiryo" panose="020B0604030504040204" pitchFamily="34" charset="-128"/>
                <a:ea typeface="Meiryo" panose="020B0604030504040204" pitchFamily="34" charset="-128"/>
                <a:cs typeface="Times New Roman" panose="02020603050405020304" pitchFamily="18" charset="0"/>
              </a:rPr>
              <a:t>O</a:t>
            </a:r>
            <a:r>
              <a:rPr lang="en-US" altLang="ja-JP" sz="1400" dirty="0">
                <a:effectLst/>
                <a:latin typeface="Meiryo" panose="020B0604030504040204" pitchFamily="34" charset="-128"/>
                <a:ea typeface="Meiryo" panose="020B0604030504040204" pitchFamily="34" charset="-128"/>
                <a:cs typeface="Times New Roman" panose="02020603050405020304" pitchFamily="18" charset="0"/>
              </a:rPr>
              <a:t>ptical and </a:t>
            </a:r>
            <a:r>
              <a:rPr lang="en-US" altLang="ja-JP" sz="1400" b="1" u="sng" dirty="0">
                <a:effectLst/>
                <a:latin typeface="Meiryo" panose="020B0604030504040204" pitchFamily="34" charset="-128"/>
                <a:ea typeface="Meiryo" panose="020B0604030504040204" pitchFamily="34" charset="-128"/>
                <a:cs typeface="Times New Roman" panose="02020603050405020304" pitchFamily="18" charset="0"/>
              </a:rPr>
              <a:t>W</a:t>
            </a:r>
            <a:r>
              <a:rPr lang="en-US" altLang="ja-JP" sz="1400" dirty="0">
                <a:effectLst/>
                <a:latin typeface="Meiryo" panose="020B0604030504040204" pitchFamily="34" charset="-128"/>
                <a:ea typeface="Meiryo" panose="020B0604030504040204" pitchFamily="34" charset="-128"/>
                <a:cs typeface="Times New Roman" panose="02020603050405020304" pitchFamily="18" charset="0"/>
              </a:rPr>
              <a:t>ireless </a:t>
            </a:r>
            <a:r>
              <a:rPr lang="en-US" altLang="ja-JP" sz="1400" b="1" u="sng" dirty="0">
                <a:effectLst/>
                <a:latin typeface="Meiryo" panose="020B0604030504040204" pitchFamily="34" charset="-128"/>
                <a:ea typeface="Meiryo" panose="020B0604030504040204" pitchFamily="34" charset="-128"/>
                <a:cs typeface="Times New Roman" panose="02020603050405020304" pitchFamily="18" charset="0"/>
              </a:rPr>
              <a:t>N</a:t>
            </a:r>
            <a:r>
              <a:rPr lang="en-US" altLang="ja-JP" sz="1400" dirty="0">
                <a:effectLst/>
                <a:latin typeface="Meiryo" panose="020B0604030504040204" pitchFamily="34" charset="-128"/>
                <a:ea typeface="Meiryo" panose="020B0604030504040204" pitchFamily="34" charset="-128"/>
                <a:cs typeface="Times New Roman" panose="02020603050405020304" pitchFamily="18" charset="0"/>
              </a:rPr>
              <a:t>etwork</a:t>
            </a:r>
            <a:r>
              <a:rPr lang="en-US" altLang="ja-JP" sz="1400" dirty="0">
                <a:latin typeface="Meiryo" panose="020B0604030504040204" pitchFamily="34" charset="-128"/>
                <a:ea typeface="Meiryo" panose="020B0604030504040204" pitchFamily="34" charset="-128"/>
                <a:cs typeface="Times New Roman" panose="02020603050405020304" pitchFamily="18" charset="0"/>
              </a:rPr>
              <a:t> </a:t>
            </a:r>
            <a:r>
              <a:rPr lang="ja-JP" altLang="en-US" sz="1400">
                <a:effectLst/>
                <a:latin typeface="Meiryo" panose="020B0604030504040204" pitchFamily="34" charset="-128"/>
                <a:ea typeface="Meiryo" panose="020B0604030504040204" pitchFamily="34" charset="-128"/>
                <a:cs typeface="Times New Roman" panose="02020603050405020304" pitchFamily="18" charset="0"/>
              </a:rPr>
              <a:t>の中核技術：</a:t>
            </a:r>
            <a:r>
              <a:rPr lang="en-US" altLang="ja-JP" sz="1400" dirty="0">
                <a:effectLst/>
                <a:latin typeface="Meiryo" panose="020B0604030504040204" pitchFamily="34" charset="-128"/>
                <a:ea typeface="Meiryo" panose="020B0604030504040204" pitchFamily="34" charset="-128"/>
                <a:cs typeface="Times New Roman" panose="02020603050405020304" pitchFamily="18" charset="0"/>
              </a:rPr>
              <a:t> </a:t>
            </a:r>
            <a:r>
              <a:rPr lang="en-US" altLang="ja-JP" sz="2000" b="1" dirty="0">
                <a:effectLst/>
                <a:latin typeface="Meiryo" panose="020B0604030504040204" pitchFamily="34" charset="-128"/>
                <a:ea typeface="Meiryo" panose="020B0604030504040204" pitchFamily="34" charset="-128"/>
                <a:cs typeface="Times New Roman" panose="02020603050405020304" pitchFamily="18" charset="0"/>
              </a:rPr>
              <a:t>APN</a:t>
            </a:r>
            <a:r>
              <a:rPr lang="en-US" altLang="ja-JP" sz="1600" b="1" dirty="0">
                <a:latin typeface="Meiryo" panose="020B0604030504040204" pitchFamily="34" charset="-128"/>
                <a:ea typeface="Meiryo" panose="020B0604030504040204" pitchFamily="34" charset="-128"/>
                <a:cs typeface="Times New Roman" panose="02020603050405020304" pitchFamily="18" charset="0"/>
              </a:rPr>
              <a:t> </a:t>
            </a:r>
            <a:r>
              <a:rPr lang="en-US" altLang="ja-JP" sz="1400" b="1" u="sng" dirty="0">
                <a:effectLst/>
                <a:latin typeface="Meiryo" panose="020B0604030504040204" pitchFamily="34" charset="-128"/>
                <a:ea typeface="Meiryo" panose="020B0604030504040204" pitchFamily="34" charset="-128"/>
                <a:cs typeface="Times New Roman" panose="02020603050405020304" pitchFamily="18" charset="0"/>
              </a:rPr>
              <a:t>A</a:t>
            </a:r>
            <a:r>
              <a:rPr lang="en-US" altLang="ja-JP" sz="1400" dirty="0">
                <a:effectLst/>
                <a:latin typeface="Meiryo" panose="020B0604030504040204" pitchFamily="34" charset="-128"/>
                <a:ea typeface="Meiryo" panose="020B0604030504040204" pitchFamily="34" charset="-128"/>
                <a:cs typeface="Times New Roman" panose="02020603050405020304" pitchFamily="18" charset="0"/>
              </a:rPr>
              <a:t>ll </a:t>
            </a:r>
            <a:r>
              <a:rPr lang="en-US" altLang="ja-JP" sz="1400" b="1" u="sng" dirty="0">
                <a:effectLst/>
                <a:latin typeface="Meiryo" panose="020B0604030504040204" pitchFamily="34" charset="-128"/>
                <a:ea typeface="Meiryo" panose="020B0604030504040204" pitchFamily="34" charset="-128"/>
                <a:cs typeface="Times New Roman" panose="02020603050405020304" pitchFamily="18" charset="0"/>
              </a:rPr>
              <a:t>P</a:t>
            </a:r>
            <a:r>
              <a:rPr lang="en-US" altLang="ja-JP" sz="1400" dirty="0">
                <a:effectLst/>
                <a:latin typeface="Meiryo" panose="020B0604030504040204" pitchFamily="34" charset="-128"/>
                <a:ea typeface="Meiryo" panose="020B0604030504040204" pitchFamily="34" charset="-128"/>
                <a:cs typeface="Times New Roman" panose="02020603050405020304" pitchFamily="18" charset="0"/>
              </a:rPr>
              <a:t>hotonic </a:t>
            </a:r>
            <a:r>
              <a:rPr lang="en-US" altLang="ja-JP" sz="1400" b="1" u="sng" dirty="0">
                <a:effectLst/>
                <a:latin typeface="Meiryo" panose="020B0604030504040204" pitchFamily="34" charset="-128"/>
                <a:ea typeface="Meiryo" panose="020B0604030504040204" pitchFamily="34" charset="-128"/>
                <a:cs typeface="Times New Roman" panose="02020603050405020304" pitchFamily="18" charset="0"/>
              </a:rPr>
              <a:t>N</a:t>
            </a:r>
            <a:r>
              <a:rPr lang="en-US" altLang="ja-JP" sz="1400" dirty="0">
                <a:effectLst/>
                <a:latin typeface="Meiryo" panose="020B0604030504040204" pitchFamily="34" charset="-128"/>
                <a:ea typeface="Meiryo" panose="020B0604030504040204" pitchFamily="34" charset="-128"/>
                <a:cs typeface="Times New Roman" panose="02020603050405020304" pitchFamily="18" charset="0"/>
              </a:rPr>
              <a:t>etwork</a:t>
            </a:r>
            <a:r>
              <a:rPr lang="ja-JP" altLang="ja-JP" sz="1400">
                <a:effectLst/>
                <a:latin typeface="Meiryo" panose="020B0604030504040204" pitchFamily="34" charset="-128"/>
                <a:ea typeface="Meiryo" panose="020B0604030504040204" pitchFamily="34" charset="-128"/>
              </a:rPr>
              <a:t> </a:t>
            </a:r>
            <a:endParaRPr lang="ja-JP" altLang="en-US" sz="1400">
              <a:latin typeface="Meiryo" panose="020B0604030504040204" pitchFamily="34" charset="-128"/>
              <a:ea typeface="Meiryo" panose="020B0604030504040204" pitchFamily="34" charset="-128"/>
            </a:endParaRPr>
          </a:p>
        </p:txBody>
      </p:sp>
      <p:sp>
        <p:nvSpPr>
          <p:cNvPr id="122" name="正方形/長方形 121">
            <a:extLst>
              <a:ext uri="{FF2B5EF4-FFF2-40B4-BE49-F238E27FC236}">
                <a16:creationId xmlns:a16="http://schemas.microsoft.com/office/drawing/2014/main" id="{66A94AB0-8D54-838E-CD3C-669DF0BA866B}"/>
              </a:ext>
            </a:extLst>
          </p:cNvPr>
          <p:cNvSpPr/>
          <p:nvPr/>
        </p:nvSpPr>
        <p:spPr>
          <a:xfrm>
            <a:off x="348466" y="4865601"/>
            <a:ext cx="564297" cy="118178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31"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srgbClr val="FFFFFF"/>
              </a:solidFill>
              <a:effectLst/>
              <a:uLnTx/>
              <a:uFillTx/>
              <a:latin typeface="メイリオ"/>
              <a:ea typeface="メイリオ"/>
              <a:cs typeface="+mn-cs"/>
            </a:endParaRPr>
          </a:p>
        </p:txBody>
      </p:sp>
      <p:sp>
        <p:nvSpPr>
          <p:cNvPr id="123" name="正方形/長方形 122">
            <a:extLst>
              <a:ext uri="{FF2B5EF4-FFF2-40B4-BE49-F238E27FC236}">
                <a16:creationId xmlns:a16="http://schemas.microsoft.com/office/drawing/2014/main" id="{CEF03DBF-B0CD-86AB-9BBD-7F7E88C362C0}"/>
              </a:ext>
            </a:extLst>
          </p:cNvPr>
          <p:cNvSpPr/>
          <p:nvPr/>
        </p:nvSpPr>
        <p:spPr>
          <a:xfrm>
            <a:off x="353753" y="3070474"/>
            <a:ext cx="564297" cy="118178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31"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schemeClr val="bg1"/>
              </a:solidFill>
              <a:effectLst/>
              <a:uLnTx/>
              <a:uFillTx/>
              <a:latin typeface="メイリオ"/>
              <a:ea typeface="メイリオ"/>
              <a:cs typeface="+mn-cs"/>
            </a:endParaRPr>
          </a:p>
        </p:txBody>
      </p:sp>
      <p:pic>
        <p:nvPicPr>
          <p:cNvPr id="124" name="グラフィックス 52">
            <a:extLst>
              <a:ext uri="{FF2B5EF4-FFF2-40B4-BE49-F238E27FC236}">
                <a16:creationId xmlns:a16="http://schemas.microsoft.com/office/drawing/2014/main" id="{B8180D15-3506-67BF-98FD-303E9508520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64048" y="5418600"/>
            <a:ext cx="676944" cy="578269"/>
          </a:xfrm>
          <a:prstGeom prst="rect">
            <a:avLst/>
          </a:prstGeom>
        </p:spPr>
      </p:pic>
      <p:pic>
        <p:nvPicPr>
          <p:cNvPr id="125" name="グラフィックス 52">
            <a:extLst>
              <a:ext uri="{FF2B5EF4-FFF2-40B4-BE49-F238E27FC236}">
                <a16:creationId xmlns:a16="http://schemas.microsoft.com/office/drawing/2014/main" id="{0D87E2D1-BC79-6BFD-B9E9-677B53234A4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51848" y="3626085"/>
            <a:ext cx="676944" cy="578269"/>
          </a:xfrm>
          <a:prstGeom prst="rect">
            <a:avLst/>
          </a:prstGeom>
        </p:spPr>
      </p:pic>
      <p:sp>
        <p:nvSpPr>
          <p:cNvPr id="126" name="テキスト ボックス 125">
            <a:extLst>
              <a:ext uri="{FF2B5EF4-FFF2-40B4-BE49-F238E27FC236}">
                <a16:creationId xmlns:a16="http://schemas.microsoft.com/office/drawing/2014/main" id="{72BF34DE-D50E-3197-FD31-C7A2C638C123}"/>
              </a:ext>
            </a:extLst>
          </p:cNvPr>
          <p:cNvSpPr txBox="1"/>
          <p:nvPr/>
        </p:nvSpPr>
        <p:spPr>
          <a:xfrm>
            <a:off x="282957" y="4511831"/>
            <a:ext cx="7237879" cy="338554"/>
          </a:xfrm>
          <a:prstGeom prst="rect">
            <a:avLst/>
          </a:prstGeom>
          <a:noFill/>
        </p:spPr>
        <p:txBody>
          <a:bodyPr wrap="none" rtlCol="0">
            <a:spAutoFit/>
          </a:bodyPr>
          <a:lstStyle/>
          <a:p>
            <a:pPr marL="0" marR="0" lvl="0" indent="0" algn="l" defTabSz="1371417"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C00000"/>
                </a:solidFill>
                <a:effectLst/>
                <a:uLnTx/>
                <a:uFillTx/>
                <a:latin typeface="メイリオ"/>
                <a:ea typeface="メイリオ"/>
                <a:cs typeface="+mn-cs"/>
              </a:rPr>
              <a:t>将来的には：</a:t>
            </a:r>
            <a:r>
              <a:rPr kumimoji="1" lang="ja-JP" altLang="en-US" sz="1600" b="1" i="0" u="none" strike="noStrike" kern="1200" cap="none" spc="0" normalizeH="0" baseline="0" noProof="0" dirty="0">
                <a:ln>
                  <a:noFill/>
                </a:ln>
                <a:solidFill>
                  <a:srgbClr val="000000"/>
                </a:solidFill>
                <a:effectLst/>
                <a:uLnTx/>
                <a:uFillTx/>
                <a:latin typeface="メイリオ"/>
                <a:ea typeface="メイリオ"/>
                <a:cs typeface="+mn-cs"/>
              </a:rPr>
              <a:t>サーバから</a:t>
            </a:r>
            <a:r>
              <a:rPr kumimoji="1" lang="en-US" altLang="ja-JP" sz="1600" b="1" i="0" u="none" strike="noStrike" kern="1200" cap="none" spc="0" normalizeH="0" baseline="0" noProof="0" dirty="0">
                <a:ln>
                  <a:noFill/>
                </a:ln>
                <a:solidFill>
                  <a:srgbClr val="000000"/>
                </a:solidFill>
                <a:effectLst/>
                <a:uLnTx/>
                <a:uFillTx/>
                <a:latin typeface="メイリオ"/>
                <a:ea typeface="メイリオ"/>
                <a:cs typeface="+mn-cs"/>
              </a:rPr>
              <a:t>PC</a:t>
            </a:r>
            <a:r>
              <a:rPr kumimoji="1" lang="ja-JP" altLang="en-US" sz="1600" b="1" i="0" u="none" strike="noStrike" kern="1200" cap="none" spc="0" normalizeH="0" baseline="0" noProof="0" dirty="0">
                <a:ln>
                  <a:noFill/>
                </a:ln>
                <a:solidFill>
                  <a:srgbClr val="000000"/>
                </a:solidFill>
                <a:effectLst/>
                <a:uLnTx/>
                <a:uFillTx/>
                <a:latin typeface="メイリオ"/>
                <a:ea typeface="メイリオ"/>
                <a:cs typeface="+mn-cs"/>
              </a:rPr>
              <a:t>までデータを光で処理、無駄な</a:t>
            </a:r>
            <a:r>
              <a:rPr kumimoji="1" lang="ja-JP" altLang="en-US" sz="1600" b="1" i="0" u="none" strike="noStrike" kern="1200" cap="none" spc="0" normalizeH="0" baseline="0" noProof="0">
                <a:ln>
                  <a:noFill/>
                </a:ln>
                <a:solidFill>
                  <a:srgbClr val="000000"/>
                </a:solidFill>
                <a:effectLst/>
                <a:uLnTx/>
                <a:uFillTx/>
                <a:latin typeface="メイリオ"/>
                <a:ea typeface="メイリオ"/>
                <a:cs typeface="+mn-cs"/>
              </a:rPr>
              <a:t>エネルギーを低減</a:t>
            </a:r>
            <a:endParaRPr kumimoji="1" lang="ja-JP" altLang="en-US" sz="1600" b="1" i="0" u="none" strike="noStrike" kern="1200" cap="none" spc="0" normalizeH="0" baseline="0" noProof="0" dirty="0">
              <a:ln>
                <a:noFill/>
              </a:ln>
              <a:solidFill>
                <a:srgbClr val="000000"/>
              </a:solidFill>
              <a:effectLst/>
              <a:uLnTx/>
              <a:uFillTx/>
              <a:latin typeface="メイリオ"/>
              <a:ea typeface="メイリオ"/>
              <a:cs typeface="+mn-cs"/>
            </a:endParaRPr>
          </a:p>
        </p:txBody>
      </p:sp>
      <p:pic>
        <p:nvPicPr>
          <p:cNvPr id="127" name="図 126" descr="カップに入った飲み物&#10;&#10;中程度の精度で自動的に生成された説明">
            <a:extLst>
              <a:ext uri="{FF2B5EF4-FFF2-40B4-BE49-F238E27FC236}">
                <a16:creationId xmlns:a16="http://schemas.microsoft.com/office/drawing/2014/main" id="{B6DF1BD7-1B29-A65C-2755-952A912441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3213" y="5317699"/>
            <a:ext cx="738958" cy="721421"/>
          </a:xfrm>
          <a:prstGeom prst="rect">
            <a:avLst/>
          </a:prstGeom>
        </p:spPr>
      </p:pic>
      <p:sp>
        <p:nvSpPr>
          <p:cNvPr id="128" name="正方形/長方形 127">
            <a:extLst>
              <a:ext uri="{FF2B5EF4-FFF2-40B4-BE49-F238E27FC236}">
                <a16:creationId xmlns:a16="http://schemas.microsoft.com/office/drawing/2014/main" id="{8960372F-F941-7E37-0450-40620BFE8440}"/>
              </a:ext>
            </a:extLst>
          </p:cNvPr>
          <p:cNvSpPr/>
          <p:nvPr/>
        </p:nvSpPr>
        <p:spPr>
          <a:xfrm>
            <a:off x="3047470" y="4870905"/>
            <a:ext cx="1058026" cy="1181783"/>
          </a:xfrm>
          <a:prstGeom prst="rect">
            <a:avLst/>
          </a:prstGeom>
          <a:noFill/>
          <a:ln w="12700" cap="flat" cmpd="sng" algn="ctr">
            <a:solidFill>
              <a:sysClr val="windowText" lastClr="000000"/>
            </a:solidFill>
            <a:prstDash val="solid"/>
            <a:miter lim="800000"/>
          </a:ln>
          <a:effectLst/>
        </p:spPr>
        <p:txBody>
          <a:bodyPr rtlCol="0" anchor="t"/>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latin typeface="メイリオ"/>
                <a:ea typeface="メイリオ"/>
                <a:cs typeface="+mn-cs"/>
              </a:rPr>
              <a:t>通信ビル</a:t>
            </a:r>
          </a:p>
        </p:txBody>
      </p:sp>
      <p:sp>
        <p:nvSpPr>
          <p:cNvPr id="129" name="正方形/長方形 128">
            <a:extLst>
              <a:ext uri="{FF2B5EF4-FFF2-40B4-BE49-F238E27FC236}">
                <a16:creationId xmlns:a16="http://schemas.microsoft.com/office/drawing/2014/main" id="{090D246C-B701-119A-5C60-A060B2E4B81C}"/>
              </a:ext>
            </a:extLst>
          </p:cNvPr>
          <p:cNvSpPr/>
          <p:nvPr/>
        </p:nvSpPr>
        <p:spPr>
          <a:xfrm>
            <a:off x="4468742" y="4870905"/>
            <a:ext cx="1058026" cy="1181783"/>
          </a:xfrm>
          <a:prstGeom prst="rect">
            <a:avLst/>
          </a:prstGeom>
          <a:noFill/>
          <a:ln w="12700" cap="flat" cmpd="sng" algn="ctr">
            <a:solidFill>
              <a:sysClr val="windowText" lastClr="000000"/>
            </a:solidFill>
            <a:prstDash val="solid"/>
            <a:miter lim="800000"/>
          </a:ln>
          <a:effectLst/>
        </p:spPr>
        <p:txBody>
          <a:bodyPr rtlCol="0" anchor="t"/>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latin typeface="メイリオ"/>
                <a:ea typeface="メイリオ"/>
                <a:cs typeface="+mn-cs"/>
              </a:rPr>
              <a:t>通信ビル</a:t>
            </a:r>
          </a:p>
        </p:txBody>
      </p:sp>
      <p:sp>
        <p:nvSpPr>
          <p:cNvPr id="130" name="正方形/長方形 129">
            <a:extLst>
              <a:ext uri="{FF2B5EF4-FFF2-40B4-BE49-F238E27FC236}">
                <a16:creationId xmlns:a16="http://schemas.microsoft.com/office/drawing/2014/main" id="{5DDF7453-6303-7B2D-FDFA-684C1F438B24}"/>
              </a:ext>
            </a:extLst>
          </p:cNvPr>
          <p:cNvSpPr/>
          <p:nvPr/>
        </p:nvSpPr>
        <p:spPr>
          <a:xfrm>
            <a:off x="5849799" y="4870905"/>
            <a:ext cx="1058026" cy="1181783"/>
          </a:xfrm>
          <a:prstGeom prst="rect">
            <a:avLst/>
          </a:prstGeom>
          <a:noFill/>
          <a:ln w="12700" cap="flat" cmpd="sng" algn="ctr">
            <a:solidFill>
              <a:sysClr val="windowText" lastClr="000000"/>
            </a:solidFill>
            <a:prstDash val="solid"/>
            <a:miter lim="800000"/>
          </a:ln>
          <a:effectLst/>
        </p:spPr>
        <p:txBody>
          <a:bodyPr rtlCol="0" anchor="t"/>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latin typeface="メイリオ"/>
                <a:ea typeface="メイリオ"/>
                <a:cs typeface="+mn-cs"/>
              </a:rPr>
              <a:t>通信ビル</a:t>
            </a:r>
          </a:p>
        </p:txBody>
      </p:sp>
      <p:sp>
        <p:nvSpPr>
          <p:cNvPr id="131" name="正方形/長方形 130">
            <a:extLst>
              <a:ext uri="{FF2B5EF4-FFF2-40B4-BE49-F238E27FC236}">
                <a16:creationId xmlns:a16="http://schemas.microsoft.com/office/drawing/2014/main" id="{172FC706-0D95-006B-A52B-718FE931709D}"/>
              </a:ext>
            </a:extLst>
          </p:cNvPr>
          <p:cNvSpPr/>
          <p:nvPr/>
        </p:nvSpPr>
        <p:spPr>
          <a:xfrm>
            <a:off x="7230856" y="4870905"/>
            <a:ext cx="1574697" cy="1181783"/>
          </a:xfrm>
          <a:prstGeom prst="rect">
            <a:avLst/>
          </a:prstGeom>
          <a:noFill/>
          <a:ln w="12700" cap="flat" cmpd="sng" algn="ctr">
            <a:solidFill>
              <a:sysClr val="windowText" lastClr="000000"/>
            </a:solidFill>
            <a:prstDash val="solid"/>
            <a:miter lim="800000"/>
          </a:ln>
          <a:effectLst/>
        </p:spPr>
        <p:txBody>
          <a:bodyPr rtlCol="0" anchor="t"/>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latin typeface="メイリオ"/>
                <a:ea typeface="メイリオ"/>
                <a:cs typeface="+mn-cs"/>
              </a:rPr>
              <a:t>企業・自宅</a:t>
            </a:r>
            <a:endParaRPr kumimoji="1" lang="ja-JP" altLang="en-US" sz="800" b="0" i="0" u="none" strike="noStrike" kern="0" cap="none" spc="0" normalizeH="0" baseline="0" noProof="0" dirty="0">
              <a:ln>
                <a:noFill/>
              </a:ln>
              <a:solidFill>
                <a:prstClr val="black"/>
              </a:solidFill>
              <a:effectLst/>
              <a:uLnTx/>
              <a:uFillTx/>
              <a:latin typeface="メイリオ"/>
              <a:ea typeface="メイリオ"/>
              <a:cs typeface="+mn-cs"/>
            </a:endParaRPr>
          </a:p>
        </p:txBody>
      </p:sp>
      <p:sp>
        <p:nvSpPr>
          <p:cNvPr id="132" name="正方形/長方形 131">
            <a:extLst>
              <a:ext uri="{FF2B5EF4-FFF2-40B4-BE49-F238E27FC236}">
                <a16:creationId xmlns:a16="http://schemas.microsoft.com/office/drawing/2014/main" id="{22168564-4AA6-CA46-A625-A946EA55B505}"/>
              </a:ext>
            </a:extLst>
          </p:cNvPr>
          <p:cNvSpPr/>
          <p:nvPr/>
        </p:nvSpPr>
        <p:spPr>
          <a:xfrm>
            <a:off x="994810" y="4870905"/>
            <a:ext cx="1760661" cy="1181783"/>
          </a:xfrm>
          <a:prstGeom prst="rect">
            <a:avLst/>
          </a:prstGeom>
          <a:noFill/>
          <a:ln w="12700" cap="flat" cmpd="sng" algn="ctr">
            <a:solidFill>
              <a:sysClr val="windowText" lastClr="000000"/>
            </a:solidFill>
            <a:prstDash val="solid"/>
            <a:miter lim="800000"/>
          </a:ln>
          <a:effectLst/>
        </p:spPr>
        <p:txBody>
          <a:bodyPr rtlCol="0" anchor="t"/>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latin typeface="メイリオ"/>
                <a:ea typeface="メイリオ"/>
                <a:cs typeface="+mn-cs"/>
              </a:rPr>
              <a:t>データセンター</a:t>
            </a:r>
          </a:p>
        </p:txBody>
      </p:sp>
      <p:sp>
        <p:nvSpPr>
          <p:cNvPr id="133" name="テキスト ボックス 132">
            <a:extLst>
              <a:ext uri="{FF2B5EF4-FFF2-40B4-BE49-F238E27FC236}">
                <a16:creationId xmlns:a16="http://schemas.microsoft.com/office/drawing/2014/main" id="{BF07C226-8C5F-CD64-C910-760CB6550D50}"/>
              </a:ext>
            </a:extLst>
          </p:cNvPr>
          <p:cNvSpPr txBox="1"/>
          <p:nvPr/>
        </p:nvSpPr>
        <p:spPr>
          <a:xfrm>
            <a:off x="1490641" y="5126882"/>
            <a:ext cx="628430" cy="238441"/>
          </a:xfrm>
          <a:prstGeom prst="rect">
            <a:avLst/>
          </a:prstGeom>
          <a:noFill/>
        </p:spPr>
        <p:txBody>
          <a:bodyPr wrap="none" rtlCol="0">
            <a:spAutoFit/>
          </a:bodyPr>
          <a:lstStyle/>
          <a:p>
            <a:pPr marL="0" marR="0" lvl="0" indent="0" algn="l" defTabSz="1371417"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サーバー</a:t>
            </a:r>
          </a:p>
        </p:txBody>
      </p:sp>
      <p:sp>
        <p:nvSpPr>
          <p:cNvPr id="134" name="テキスト ボックス 133">
            <a:extLst>
              <a:ext uri="{FF2B5EF4-FFF2-40B4-BE49-F238E27FC236}">
                <a16:creationId xmlns:a16="http://schemas.microsoft.com/office/drawing/2014/main" id="{47E5B615-8D33-16DB-82ED-CA15B598F940}"/>
              </a:ext>
            </a:extLst>
          </p:cNvPr>
          <p:cNvSpPr txBox="1"/>
          <p:nvPr/>
        </p:nvSpPr>
        <p:spPr>
          <a:xfrm>
            <a:off x="3252132" y="5126882"/>
            <a:ext cx="599649" cy="238441"/>
          </a:xfrm>
          <a:prstGeom prst="rect">
            <a:avLst/>
          </a:prstGeom>
          <a:noFill/>
        </p:spPr>
        <p:txBody>
          <a:bodyPr wrap="none" rtlCol="0">
            <a:spAutoFit/>
          </a:bodyPr>
          <a:lstStyle/>
          <a:p>
            <a:pPr marL="0" marR="0" lvl="0" indent="0" algn="l" defTabSz="1371417"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メイリオ"/>
                <a:ea typeface="メイリオ"/>
                <a:cs typeface="+mn-cs"/>
              </a:rPr>
              <a:t>NW</a:t>
            </a: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機器</a:t>
            </a:r>
          </a:p>
        </p:txBody>
      </p:sp>
      <p:sp>
        <p:nvSpPr>
          <p:cNvPr id="135" name="テキスト ボックス 134">
            <a:extLst>
              <a:ext uri="{FF2B5EF4-FFF2-40B4-BE49-F238E27FC236}">
                <a16:creationId xmlns:a16="http://schemas.microsoft.com/office/drawing/2014/main" id="{C4BBE080-431A-C90C-10F1-179326E6907B}"/>
              </a:ext>
            </a:extLst>
          </p:cNvPr>
          <p:cNvSpPr txBox="1"/>
          <p:nvPr/>
        </p:nvSpPr>
        <p:spPr>
          <a:xfrm>
            <a:off x="4685033" y="5126882"/>
            <a:ext cx="599649" cy="238441"/>
          </a:xfrm>
          <a:prstGeom prst="rect">
            <a:avLst/>
          </a:prstGeom>
          <a:noFill/>
        </p:spPr>
        <p:txBody>
          <a:bodyPr wrap="none" rtlCol="0">
            <a:spAutoFit/>
          </a:bodyPr>
          <a:lstStyle/>
          <a:p>
            <a:pPr marL="0" marR="0" lvl="0" indent="0" algn="l" defTabSz="1371417"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メイリオ"/>
                <a:ea typeface="メイリオ"/>
                <a:cs typeface="+mn-cs"/>
              </a:rPr>
              <a:t>NW</a:t>
            </a: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機器</a:t>
            </a:r>
          </a:p>
        </p:txBody>
      </p:sp>
      <p:sp>
        <p:nvSpPr>
          <p:cNvPr id="136" name="テキスト ボックス 135">
            <a:extLst>
              <a:ext uri="{FF2B5EF4-FFF2-40B4-BE49-F238E27FC236}">
                <a16:creationId xmlns:a16="http://schemas.microsoft.com/office/drawing/2014/main" id="{3C4DD1F3-6254-C0F5-277C-CD11F58FF06B}"/>
              </a:ext>
            </a:extLst>
          </p:cNvPr>
          <p:cNvSpPr txBox="1"/>
          <p:nvPr/>
        </p:nvSpPr>
        <p:spPr>
          <a:xfrm>
            <a:off x="6066090" y="5126882"/>
            <a:ext cx="599649" cy="238441"/>
          </a:xfrm>
          <a:prstGeom prst="rect">
            <a:avLst/>
          </a:prstGeom>
          <a:noFill/>
        </p:spPr>
        <p:txBody>
          <a:bodyPr wrap="none" rtlCol="0">
            <a:spAutoFit/>
          </a:bodyPr>
          <a:lstStyle/>
          <a:p>
            <a:pPr marL="0" marR="0" lvl="0" indent="0" algn="l" defTabSz="1371417"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メイリオ"/>
                <a:ea typeface="メイリオ"/>
                <a:cs typeface="+mn-cs"/>
              </a:rPr>
              <a:t>NW</a:t>
            </a: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機器</a:t>
            </a:r>
          </a:p>
        </p:txBody>
      </p:sp>
      <p:sp>
        <p:nvSpPr>
          <p:cNvPr id="137" name="テキスト ボックス 136">
            <a:extLst>
              <a:ext uri="{FF2B5EF4-FFF2-40B4-BE49-F238E27FC236}">
                <a16:creationId xmlns:a16="http://schemas.microsoft.com/office/drawing/2014/main" id="{486FFB39-F1DB-4CD7-C748-AB97C2615635}"/>
              </a:ext>
            </a:extLst>
          </p:cNvPr>
          <p:cNvSpPr txBox="1"/>
          <p:nvPr/>
        </p:nvSpPr>
        <p:spPr>
          <a:xfrm>
            <a:off x="7357781" y="5126882"/>
            <a:ext cx="599649" cy="238441"/>
          </a:xfrm>
          <a:prstGeom prst="rect">
            <a:avLst/>
          </a:prstGeom>
          <a:noFill/>
        </p:spPr>
        <p:txBody>
          <a:bodyPr wrap="none" rtlCol="0">
            <a:spAutoFit/>
          </a:bodyPr>
          <a:lstStyle/>
          <a:p>
            <a:pPr marL="0" marR="0" lvl="0" indent="0" algn="l" defTabSz="1371417"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メイリオ"/>
                <a:ea typeface="メイリオ"/>
                <a:cs typeface="+mn-cs"/>
              </a:rPr>
              <a:t>NW</a:t>
            </a: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機器</a:t>
            </a:r>
          </a:p>
        </p:txBody>
      </p:sp>
      <p:sp>
        <p:nvSpPr>
          <p:cNvPr id="138" name="テキスト ボックス 137">
            <a:extLst>
              <a:ext uri="{FF2B5EF4-FFF2-40B4-BE49-F238E27FC236}">
                <a16:creationId xmlns:a16="http://schemas.microsoft.com/office/drawing/2014/main" id="{7CBFABCD-3064-9BAE-F9FB-4EA74A2D1FB8}"/>
              </a:ext>
            </a:extLst>
          </p:cNvPr>
          <p:cNvSpPr txBox="1"/>
          <p:nvPr/>
        </p:nvSpPr>
        <p:spPr>
          <a:xfrm>
            <a:off x="8191072" y="5126882"/>
            <a:ext cx="332161" cy="238441"/>
          </a:xfrm>
          <a:prstGeom prst="rect">
            <a:avLst/>
          </a:prstGeom>
          <a:noFill/>
        </p:spPr>
        <p:txBody>
          <a:bodyPr wrap="none" rtlCol="0">
            <a:spAutoFit/>
          </a:bodyPr>
          <a:lstStyle/>
          <a:p>
            <a:pPr marL="0" marR="0" lvl="0" indent="0" algn="l" defTabSz="1371417"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メイリオ"/>
                <a:ea typeface="メイリオ"/>
                <a:cs typeface="+mn-cs"/>
              </a:rPr>
              <a:t>PC</a:t>
            </a:r>
            <a:endParaRPr kumimoji="1" lang="ja-JP" altLang="en-US" sz="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39" name="正方形/長方形 138">
            <a:extLst>
              <a:ext uri="{FF2B5EF4-FFF2-40B4-BE49-F238E27FC236}">
                <a16:creationId xmlns:a16="http://schemas.microsoft.com/office/drawing/2014/main" id="{AF142ADF-BCFB-C666-3EFE-241263B5BF07}"/>
              </a:ext>
            </a:extLst>
          </p:cNvPr>
          <p:cNvSpPr/>
          <p:nvPr/>
        </p:nvSpPr>
        <p:spPr>
          <a:xfrm>
            <a:off x="2288156" y="5491841"/>
            <a:ext cx="349004" cy="333510"/>
          </a:xfrm>
          <a:prstGeom prst="rect">
            <a:avLst/>
          </a:prstGeom>
          <a:solidFill>
            <a:srgbClr val="FFC000">
              <a:lumMod val="60000"/>
              <a:lumOff val="40000"/>
            </a:srgbClr>
          </a:solidFill>
          <a:ln w="12700" cap="flat" cmpd="sng" algn="ctr">
            <a:noFill/>
            <a:prstDash val="solid"/>
            <a:miter lim="800000"/>
          </a:ln>
          <a:effectLst/>
        </p:spPr>
        <p:txBody>
          <a:bodyPr lIns="0" rIns="0" rtlCol="0" anchor="ctr"/>
          <a:lstStyle/>
          <a:p>
            <a:pPr marL="0" marR="0" lvl="0" indent="0" algn="l" defTabSz="1371417" rtl="0" eaLnBrk="1" fontAlgn="auto" latinLnBrk="0" hangingPunct="1">
              <a:lnSpc>
                <a:spcPct val="100000"/>
              </a:lnSpc>
              <a:spcBef>
                <a:spcPts val="0"/>
              </a:spcBef>
              <a:spcAft>
                <a:spcPts val="0"/>
              </a:spcAft>
              <a:buClrTx/>
              <a:buSzTx/>
              <a:buFontTx/>
              <a:buNone/>
              <a:tabLst/>
              <a:defRPr/>
            </a:pPr>
            <a:endParaRPr kumimoji="1" lang="ja-JP" altLang="en-US" sz="800" b="1" i="0" u="none" strike="noStrike" kern="0" cap="none" spc="0" normalizeH="0" baseline="0" noProof="0">
              <a:ln>
                <a:noFill/>
              </a:ln>
              <a:solidFill>
                <a:prstClr val="black"/>
              </a:solidFill>
              <a:effectLst/>
              <a:uLnTx/>
              <a:uFillTx/>
              <a:latin typeface="メイリオ"/>
              <a:ea typeface="メイリオ"/>
              <a:cs typeface="+mn-cs"/>
            </a:endParaRPr>
          </a:p>
        </p:txBody>
      </p:sp>
      <p:sp>
        <p:nvSpPr>
          <p:cNvPr id="140" name="正方形/長方形 139">
            <a:extLst>
              <a:ext uri="{FF2B5EF4-FFF2-40B4-BE49-F238E27FC236}">
                <a16:creationId xmlns:a16="http://schemas.microsoft.com/office/drawing/2014/main" id="{9A564E36-2E86-0E78-C4E5-9ABCA5B1B9E0}"/>
              </a:ext>
            </a:extLst>
          </p:cNvPr>
          <p:cNvSpPr/>
          <p:nvPr/>
        </p:nvSpPr>
        <p:spPr>
          <a:xfrm>
            <a:off x="2637160" y="5574085"/>
            <a:ext cx="4856818" cy="169022"/>
          </a:xfrm>
          <a:prstGeom prst="rect">
            <a:avLst/>
          </a:prstGeom>
          <a:solidFill>
            <a:srgbClr val="FFC000">
              <a:lumMod val="60000"/>
              <a:lumOff val="40000"/>
            </a:srgbClr>
          </a:solidFill>
          <a:ln w="12700" cap="flat" cmpd="sng" algn="ctr">
            <a:noFill/>
            <a:prstDash val="solid"/>
            <a:miter lim="800000"/>
          </a:ln>
          <a:effectLst/>
        </p:spPr>
        <p:txBody>
          <a:bodyPr lIns="0" rIns="0" rtlCol="0" anchor="ctr"/>
          <a:lstStyle/>
          <a:p>
            <a:pPr marL="0" marR="0" lvl="0" indent="0" algn="l" defTabSz="1371417" rtl="0" eaLnBrk="1" fontAlgn="auto" latinLnBrk="0" hangingPunct="1">
              <a:lnSpc>
                <a:spcPct val="100000"/>
              </a:lnSpc>
              <a:spcBef>
                <a:spcPts val="0"/>
              </a:spcBef>
              <a:spcAft>
                <a:spcPts val="0"/>
              </a:spcAft>
              <a:buClrTx/>
              <a:buSzTx/>
              <a:buFontTx/>
              <a:buNone/>
              <a:tabLst/>
              <a:defRPr/>
            </a:pPr>
            <a:endParaRPr kumimoji="1" lang="ja-JP" altLang="en-US" sz="800" b="1" i="0" u="none" strike="noStrike" kern="0" cap="none" spc="0" normalizeH="0" baseline="0" noProof="0">
              <a:ln>
                <a:noFill/>
              </a:ln>
              <a:solidFill>
                <a:prstClr val="black"/>
              </a:solidFill>
              <a:effectLst/>
              <a:uLnTx/>
              <a:uFillTx/>
              <a:latin typeface="メイリオ"/>
              <a:ea typeface="メイリオ"/>
              <a:cs typeface="+mn-cs"/>
            </a:endParaRPr>
          </a:p>
        </p:txBody>
      </p:sp>
      <p:sp>
        <p:nvSpPr>
          <p:cNvPr id="141" name="正方形/長方形 140">
            <a:extLst>
              <a:ext uri="{FF2B5EF4-FFF2-40B4-BE49-F238E27FC236}">
                <a16:creationId xmlns:a16="http://schemas.microsoft.com/office/drawing/2014/main" id="{25AE0EAC-636A-B401-9658-CA19314EC66F}"/>
              </a:ext>
            </a:extLst>
          </p:cNvPr>
          <p:cNvSpPr/>
          <p:nvPr/>
        </p:nvSpPr>
        <p:spPr>
          <a:xfrm>
            <a:off x="3252131" y="5359758"/>
            <a:ext cx="625443" cy="597677"/>
          </a:xfrm>
          <a:prstGeom prst="rect">
            <a:avLst/>
          </a:prstGeom>
          <a:solidFill>
            <a:srgbClr val="FFC000">
              <a:lumMod val="60000"/>
              <a:lumOff val="40000"/>
            </a:srgbClr>
          </a:solidFill>
          <a:ln w="12700" cap="flat" cmpd="sng" algn="ctr">
            <a:noFill/>
            <a:prstDash val="solid"/>
            <a:miter lim="800000"/>
          </a:ln>
          <a:effectLst/>
        </p:spPr>
        <p:txBody>
          <a:bodyPr lIns="0" rIns="0" rtlCol="0" anchor="ctr"/>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a:ln>
                  <a:noFill/>
                </a:ln>
                <a:solidFill>
                  <a:prstClr val="black"/>
                </a:solidFill>
                <a:effectLst/>
                <a:uLnTx/>
                <a:uFillTx/>
                <a:latin typeface="メイリオ"/>
                <a:ea typeface="メイリオ"/>
                <a:cs typeface="+mn-cs"/>
              </a:rPr>
              <a:t>光で</a:t>
            </a:r>
            <a:endParaRPr kumimoji="1" lang="en-US" altLang="ja-JP" sz="800" b="1" i="0" u="none" strike="noStrike" kern="0" cap="none" spc="0" normalizeH="0" baseline="0" noProof="0">
              <a:ln>
                <a:noFill/>
              </a:ln>
              <a:solidFill>
                <a:prstClr val="black"/>
              </a:solidFill>
              <a:effectLst/>
              <a:uLnTx/>
              <a:uFillTx/>
              <a:latin typeface="メイリオ"/>
              <a:ea typeface="メイリオ"/>
              <a:cs typeface="+mn-cs"/>
            </a:endParaRPr>
          </a:p>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a:ln>
                  <a:noFill/>
                </a:ln>
                <a:solidFill>
                  <a:prstClr val="black"/>
                </a:solidFill>
                <a:effectLst/>
                <a:uLnTx/>
                <a:uFillTx/>
                <a:latin typeface="メイリオ"/>
                <a:ea typeface="メイリオ"/>
                <a:cs typeface="+mn-cs"/>
              </a:rPr>
              <a:t>処理</a:t>
            </a:r>
          </a:p>
        </p:txBody>
      </p:sp>
      <p:sp>
        <p:nvSpPr>
          <p:cNvPr id="142" name="正方形/長方形 141">
            <a:extLst>
              <a:ext uri="{FF2B5EF4-FFF2-40B4-BE49-F238E27FC236}">
                <a16:creationId xmlns:a16="http://schemas.microsoft.com/office/drawing/2014/main" id="{1D16511D-BA47-797D-1A7B-9CB01F573EE2}"/>
              </a:ext>
            </a:extLst>
          </p:cNvPr>
          <p:cNvSpPr/>
          <p:nvPr/>
        </p:nvSpPr>
        <p:spPr>
          <a:xfrm>
            <a:off x="4684267" y="5359758"/>
            <a:ext cx="625443" cy="597677"/>
          </a:xfrm>
          <a:prstGeom prst="rect">
            <a:avLst/>
          </a:prstGeom>
          <a:solidFill>
            <a:srgbClr val="FFC000">
              <a:lumMod val="60000"/>
              <a:lumOff val="40000"/>
            </a:srgbClr>
          </a:solidFill>
          <a:ln w="12700" cap="flat" cmpd="sng" algn="ctr">
            <a:noFill/>
            <a:prstDash val="solid"/>
            <a:miter lim="800000"/>
          </a:ln>
          <a:effectLst/>
        </p:spPr>
        <p:txBody>
          <a:bodyPr lIns="0" rIns="0" rtlCol="0" anchor="ctr"/>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a:ln>
                  <a:noFill/>
                </a:ln>
                <a:solidFill>
                  <a:prstClr val="black"/>
                </a:solidFill>
                <a:effectLst/>
                <a:uLnTx/>
                <a:uFillTx/>
                <a:latin typeface="メイリオ"/>
                <a:ea typeface="メイリオ"/>
                <a:cs typeface="+mn-cs"/>
              </a:rPr>
              <a:t>光で</a:t>
            </a:r>
            <a:endParaRPr kumimoji="1" lang="en-US" altLang="ja-JP" sz="800" b="1" i="0" u="none" strike="noStrike" kern="0" cap="none" spc="0" normalizeH="0" baseline="0" noProof="0">
              <a:ln>
                <a:noFill/>
              </a:ln>
              <a:solidFill>
                <a:prstClr val="black"/>
              </a:solidFill>
              <a:effectLst/>
              <a:uLnTx/>
              <a:uFillTx/>
              <a:latin typeface="メイリオ"/>
              <a:ea typeface="メイリオ"/>
              <a:cs typeface="+mn-cs"/>
            </a:endParaRPr>
          </a:p>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a:ln>
                  <a:noFill/>
                </a:ln>
                <a:solidFill>
                  <a:prstClr val="black"/>
                </a:solidFill>
                <a:effectLst/>
                <a:uLnTx/>
                <a:uFillTx/>
                <a:latin typeface="メイリオ"/>
                <a:ea typeface="メイリオ"/>
                <a:cs typeface="+mn-cs"/>
              </a:rPr>
              <a:t>処理</a:t>
            </a:r>
          </a:p>
        </p:txBody>
      </p:sp>
      <p:sp>
        <p:nvSpPr>
          <p:cNvPr id="143" name="正方形/長方形 142">
            <a:extLst>
              <a:ext uri="{FF2B5EF4-FFF2-40B4-BE49-F238E27FC236}">
                <a16:creationId xmlns:a16="http://schemas.microsoft.com/office/drawing/2014/main" id="{D2134F02-A761-99CE-1DC4-DD471F126D21}"/>
              </a:ext>
            </a:extLst>
          </p:cNvPr>
          <p:cNvSpPr/>
          <p:nvPr/>
        </p:nvSpPr>
        <p:spPr>
          <a:xfrm>
            <a:off x="6072393" y="5359758"/>
            <a:ext cx="625443" cy="597677"/>
          </a:xfrm>
          <a:prstGeom prst="rect">
            <a:avLst/>
          </a:prstGeom>
          <a:solidFill>
            <a:srgbClr val="FFC000">
              <a:lumMod val="60000"/>
              <a:lumOff val="40000"/>
            </a:srgbClr>
          </a:solidFill>
          <a:ln w="12700" cap="flat" cmpd="sng" algn="ctr">
            <a:noFill/>
            <a:prstDash val="solid"/>
            <a:miter lim="800000"/>
          </a:ln>
          <a:effectLst/>
        </p:spPr>
        <p:txBody>
          <a:bodyPr lIns="0" rIns="0" rtlCol="0" anchor="ctr"/>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a:ln>
                  <a:noFill/>
                </a:ln>
                <a:solidFill>
                  <a:prstClr val="black"/>
                </a:solidFill>
                <a:effectLst/>
                <a:uLnTx/>
                <a:uFillTx/>
                <a:latin typeface="メイリオ"/>
                <a:ea typeface="メイリオ"/>
                <a:cs typeface="+mn-cs"/>
              </a:rPr>
              <a:t>光で</a:t>
            </a:r>
            <a:endParaRPr kumimoji="1" lang="en-US" altLang="ja-JP" sz="800" b="1" i="0" u="none" strike="noStrike" kern="0" cap="none" spc="0" normalizeH="0" baseline="0" noProof="0">
              <a:ln>
                <a:noFill/>
              </a:ln>
              <a:solidFill>
                <a:prstClr val="black"/>
              </a:solidFill>
              <a:effectLst/>
              <a:uLnTx/>
              <a:uFillTx/>
              <a:latin typeface="メイリオ"/>
              <a:ea typeface="メイリオ"/>
              <a:cs typeface="+mn-cs"/>
            </a:endParaRPr>
          </a:p>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a:ln>
                  <a:noFill/>
                </a:ln>
                <a:solidFill>
                  <a:prstClr val="black"/>
                </a:solidFill>
                <a:effectLst/>
                <a:uLnTx/>
                <a:uFillTx/>
                <a:latin typeface="メイリオ"/>
                <a:ea typeface="メイリオ"/>
                <a:cs typeface="+mn-cs"/>
              </a:rPr>
              <a:t>処理</a:t>
            </a:r>
          </a:p>
        </p:txBody>
      </p:sp>
      <p:sp>
        <p:nvSpPr>
          <p:cNvPr id="144" name="正方形/長方形 143">
            <a:extLst>
              <a:ext uri="{FF2B5EF4-FFF2-40B4-BE49-F238E27FC236}">
                <a16:creationId xmlns:a16="http://schemas.microsoft.com/office/drawing/2014/main" id="{BF9D3F1C-6D54-EE5C-AE81-BA29F679CEB8}"/>
              </a:ext>
            </a:extLst>
          </p:cNvPr>
          <p:cNvSpPr/>
          <p:nvPr/>
        </p:nvSpPr>
        <p:spPr>
          <a:xfrm>
            <a:off x="1612405" y="5491841"/>
            <a:ext cx="349004" cy="333510"/>
          </a:xfrm>
          <a:prstGeom prst="rect">
            <a:avLst/>
          </a:prstGeom>
          <a:solidFill>
            <a:srgbClr val="FFC000">
              <a:lumMod val="60000"/>
              <a:lumOff val="40000"/>
            </a:srgbClr>
          </a:solidFill>
          <a:ln w="12700" cap="flat" cmpd="sng" algn="ctr">
            <a:noFill/>
            <a:prstDash val="solid"/>
            <a:miter lim="800000"/>
          </a:ln>
          <a:effectLst/>
        </p:spPr>
        <p:txBody>
          <a:bodyPr lIns="0" rIns="0" rtlCol="0" anchor="ctr"/>
          <a:lstStyle/>
          <a:p>
            <a:pPr marL="0" marR="0" lvl="0" indent="0" algn="l" defTabSz="1371417" rtl="0" eaLnBrk="1" fontAlgn="auto" latinLnBrk="0" hangingPunct="1">
              <a:lnSpc>
                <a:spcPct val="100000"/>
              </a:lnSpc>
              <a:spcBef>
                <a:spcPts val="0"/>
              </a:spcBef>
              <a:spcAft>
                <a:spcPts val="0"/>
              </a:spcAft>
              <a:buClrTx/>
              <a:buSzTx/>
              <a:buFontTx/>
              <a:buNone/>
              <a:tabLst/>
              <a:defRPr/>
            </a:pPr>
            <a:endParaRPr kumimoji="1" lang="ja-JP" altLang="en-US" sz="800" b="1" i="0" u="none" strike="noStrike" kern="0" cap="none" spc="0" normalizeH="0" baseline="0" noProof="0">
              <a:ln>
                <a:noFill/>
              </a:ln>
              <a:solidFill>
                <a:prstClr val="black"/>
              </a:solidFill>
              <a:effectLst/>
              <a:uLnTx/>
              <a:uFillTx/>
              <a:latin typeface="メイリオ"/>
              <a:ea typeface="メイリオ"/>
              <a:cs typeface="+mn-cs"/>
            </a:endParaRPr>
          </a:p>
        </p:txBody>
      </p:sp>
      <p:sp>
        <p:nvSpPr>
          <p:cNvPr id="145" name="正方形/長方形 144">
            <a:extLst>
              <a:ext uri="{FF2B5EF4-FFF2-40B4-BE49-F238E27FC236}">
                <a16:creationId xmlns:a16="http://schemas.microsoft.com/office/drawing/2014/main" id="{8FA3497E-6BDF-F7CA-4020-4D2499917D16}"/>
              </a:ext>
            </a:extLst>
          </p:cNvPr>
          <p:cNvSpPr/>
          <p:nvPr/>
        </p:nvSpPr>
        <p:spPr>
          <a:xfrm>
            <a:off x="1612404" y="5574085"/>
            <a:ext cx="1024754" cy="169022"/>
          </a:xfrm>
          <a:prstGeom prst="rect">
            <a:avLst/>
          </a:prstGeom>
          <a:solidFill>
            <a:srgbClr val="FFC000">
              <a:lumMod val="60000"/>
              <a:lumOff val="40000"/>
            </a:srgbClr>
          </a:solidFill>
          <a:ln w="12700" cap="flat" cmpd="sng" algn="ctr">
            <a:noFill/>
            <a:prstDash val="solid"/>
            <a:miter lim="800000"/>
          </a:ln>
          <a:effectLst/>
        </p:spPr>
        <p:txBody>
          <a:bodyPr lIns="0" rIns="0" rtlCol="0" anchor="ctr"/>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a:ln>
                  <a:noFill/>
                </a:ln>
                <a:solidFill>
                  <a:prstClr val="black"/>
                </a:solidFill>
                <a:effectLst/>
                <a:uLnTx/>
                <a:uFillTx/>
                <a:latin typeface="メイリオ"/>
                <a:ea typeface="メイリオ"/>
                <a:cs typeface="+mn-cs"/>
              </a:rPr>
              <a:t>光で処理・送信</a:t>
            </a:r>
            <a:endParaRPr kumimoji="1" lang="en-US" altLang="ja-JP" sz="800" b="1" i="0" u="none" strike="noStrike" kern="0" cap="none" spc="0" normalizeH="0" baseline="0" noProof="0">
              <a:ln>
                <a:noFill/>
              </a:ln>
              <a:solidFill>
                <a:prstClr val="black"/>
              </a:solidFill>
              <a:effectLst/>
              <a:uLnTx/>
              <a:uFillTx/>
              <a:latin typeface="メイリオ"/>
              <a:ea typeface="メイリオ"/>
              <a:cs typeface="+mn-cs"/>
            </a:endParaRPr>
          </a:p>
        </p:txBody>
      </p:sp>
      <p:sp>
        <p:nvSpPr>
          <p:cNvPr id="146" name="正方形/長方形 145">
            <a:extLst>
              <a:ext uri="{FF2B5EF4-FFF2-40B4-BE49-F238E27FC236}">
                <a16:creationId xmlns:a16="http://schemas.microsoft.com/office/drawing/2014/main" id="{CAFC260F-F9A3-A938-06B0-532415820720}"/>
              </a:ext>
            </a:extLst>
          </p:cNvPr>
          <p:cNvSpPr/>
          <p:nvPr/>
        </p:nvSpPr>
        <p:spPr>
          <a:xfrm>
            <a:off x="8143197" y="5491841"/>
            <a:ext cx="349004" cy="333510"/>
          </a:xfrm>
          <a:prstGeom prst="rect">
            <a:avLst/>
          </a:prstGeom>
          <a:solidFill>
            <a:srgbClr val="FFD966"/>
          </a:solidFill>
          <a:ln w="12700" cap="flat" cmpd="sng" algn="ctr">
            <a:noFill/>
            <a:prstDash val="solid"/>
            <a:miter lim="800000"/>
          </a:ln>
          <a:effectLst/>
        </p:spPr>
        <p:txBody>
          <a:bodyPr lIns="0" rIns="0" rtlCol="0" anchor="ctr"/>
          <a:lstStyle/>
          <a:p>
            <a:pPr marL="0" marR="0" lvl="0" indent="0" algn="ctr" defTabSz="1371417" rtl="0" eaLnBrk="1" fontAlgn="auto" latinLnBrk="0" hangingPunct="1">
              <a:lnSpc>
                <a:spcPct val="100000"/>
              </a:lnSpc>
              <a:spcBef>
                <a:spcPts val="0"/>
              </a:spcBef>
              <a:spcAft>
                <a:spcPts val="0"/>
              </a:spcAft>
              <a:buClrTx/>
              <a:buSzTx/>
              <a:buFontTx/>
              <a:buNone/>
              <a:tabLst/>
              <a:defRPr/>
            </a:pPr>
            <a:endParaRPr kumimoji="1" lang="ja-JP" altLang="en-US" sz="800" b="1" i="0" u="none" strike="noStrike" kern="0" cap="none" spc="0" normalizeH="0" baseline="0" noProof="0">
              <a:ln>
                <a:noFill/>
              </a:ln>
              <a:solidFill>
                <a:prstClr val="black"/>
              </a:solidFill>
              <a:effectLst/>
              <a:uLnTx/>
              <a:uFillTx/>
              <a:latin typeface="メイリオ"/>
              <a:ea typeface="メイリオ"/>
              <a:cs typeface="+mn-cs"/>
            </a:endParaRPr>
          </a:p>
        </p:txBody>
      </p:sp>
      <p:sp>
        <p:nvSpPr>
          <p:cNvPr id="147" name="正方形/長方形 146">
            <a:extLst>
              <a:ext uri="{FF2B5EF4-FFF2-40B4-BE49-F238E27FC236}">
                <a16:creationId xmlns:a16="http://schemas.microsoft.com/office/drawing/2014/main" id="{1746407A-0631-1EF2-0762-5F311DBA694E}"/>
              </a:ext>
            </a:extLst>
          </p:cNvPr>
          <p:cNvSpPr/>
          <p:nvPr/>
        </p:nvSpPr>
        <p:spPr>
          <a:xfrm>
            <a:off x="7467446" y="5491841"/>
            <a:ext cx="349004" cy="333510"/>
          </a:xfrm>
          <a:prstGeom prst="rect">
            <a:avLst/>
          </a:prstGeom>
          <a:solidFill>
            <a:srgbClr val="FFC000">
              <a:lumMod val="60000"/>
              <a:lumOff val="40000"/>
            </a:srgbClr>
          </a:solidFill>
          <a:ln w="12700" cap="flat" cmpd="sng" algn="ctr">
            <a:noFill/>
            <a:prstDash val="solid"/>
            <a:miter lim="800000"/>
          </a:ln>
          <a:effectLst/>
        </p:spPr>
        <p:txBody>
          <a:bodyPr lIns="0" rIns="0" rtlCol="0" anchor="ctr"/>
          <a:lstStyle/>
          <a:p>
            <a:pPr marL="0" marR="0" lvl="0" indent="0" algn="ctr" defTabSz="1371417" rtl="0" eaLnBrk="1" fontAlgn="auto" latinLnBrk="0" hangingPunct="1">
              <a:lnSpc>
                <a:spcPct val="100000"/>
              </a:lnSpc>
              <a:spcBef>
                <a:spcPts val="0"/>
              </a:spcBef>
              <a:spcAft>
                <a:spcPts val="0"/>
              </a:spcAft>
              <a:buClrTx/>
              <a:buSzTx/>
              <a:buFontTx/>
              <a:buNone/>
              <a:tabLst/>
              <a:defRPr/>
            </a:pPr>
            <a:endParaRPr kumimoji="1" lang="ja-JP" altLang="en-US" sz="800" b="1" i="0" u="none" strike="noStrike" kern="0" cap="none" spc="0" normalizeH="0" baseline="0" noProof="0">
              <a:ln>
                <a:noFill/>
              </a:ln>
              <a:solidFill>
                <a:prstClr val="black"/>
              </a:solidFill>
              <a:effectLst/>
              <a:uLnTx/>
              <a:uFillTx/>
              <a:latin typeface="メイリオ"/>
              <a:ea typeface="メイリオ"/>
              <a:cs typeface="+mn-cs"/>
            </a:endParaRPr>
          </a:p>
        </p:txBody>
      </p:sp>
      <p:sp>
        <p:nvSpPr>
          <p:cNvPr id="148" name="正方形/長方形 147">
            <a:extLst>
              <a:ext uri="{FF2B5EF4-FFF2-40B4-BE49-F238E27FC236}">
                <a16:creationId xmlns:a16="http://schemas.microsoft.com/office/drawing/2014/main" id="{3ADC698A-8F92-617C-5ABB-3379D4B9E6DE}"/>
              </a:ext>
            </a:extLst>
          </p:cNvPr>
          <p:cNvSpPr/>
          <p:nvPr/>
        </p:nvSpPr>
        <p:spPr>
          <a:xfrm>
            <a:off x="7467446" y="5574085"/>
            <a:ext cx="1024755" cy="169022"/>
          </a:xfrm>
          <a:prstGeom prst="rect">
            <a:avLst/>
          </a:prstGeom>
          <a:solidFill>
            <a:srgbClr val="FFC000">
              <a:lumMod val="60000"/>
              <a:lumOff val="40000"/>
            </a:srgbClr>
          </a:solidFill>
          <a:ln w="12700" cap="flat" cmpd="sng" algn="ctr">
            <a:noFill/>
            <a:prstDash val="solid"/>
            <a:miter lim="800000"/>
          </a:ln>
          <a:effectLst/>
        </p:spPr>
        <p:txBody>
          <a:bodyPr lIns="0" rIns="0" rtlCol="0" anchor="ctr"/>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a:ln>
                  <a:noFill/>
                </a:ln>
                <a:solidFill>
                  <a:prstClr val="black"/>
                </a:solidFill>
                <a:effectLst/>
                <a:uLnTx/>
                <a:uFillTx/>
                <a:latin typeface="メイリオ"/>
                <a:ea typeface="メイリオ"/>
                <a:cs typeface="+mn-cs"/>
              </a:rPr>
              <a:t>光で処理</a:t>
            </a:r>
            <a:endParaRPr kumimoji="1" lang="en-US" altLang="ja-JP" sz="800" b="1" i="0" u="none" strike="noStrike" kern="0" cap="none" spc="0" normalizeH="0" baseline="0" noProof="0">
              <a:ln>
                <a:noFill/>
              </a:ln>
              <a:solidFill>
                <a:prstClr val="black"/>
              </a:solidFill>
              <a:effectLst/>
              <a:uLnTx/>
              <a:uFillTx/>
              <a:latin typeface="メイリオ"/>
              <a:ea typeface="メイリオ"/>
              <a:cs typeface="+mn-cs"/>
            </a:endParaRPr>
          </a:p>
        </p:txBody>
      </p:sp>
      <p:sp>
        <p:nvSpPr>
          <p:cNvPr id="149" name="テキスト ボックス 148">
            <a:extLst>
              <a:ext uri="{FF2B5EF4-FFF2-40B4-BE49-F238E27FC236}">
                <a16:creationId xmlns:a16="http://schemas.microsoft.com/office/drawing/2014/main" id="{EB3AF513-5342-EC6C-5FDB-8023AAE312ED}"/>
              </a:ext>
            </a:extLst>
          </p:cNvPr>
          <p:cNvSpPr txBox="1"/>
          <p:nvPr/>
        </p:nvSpPr>
        <p:spPr>
          <a:xfrm>
            <a:off x="2114295" y="5126882"/>
            <a:ext cx="599649" cy="238441"/>
          </a:xfrm>
          <a:prstGeom prst="rect">
            <a:avLst/>
          </a:prstGeom>
          <a:noFill/>
        </p:spPr>
        <p:txBody>
          <a:bodyPr wrap="none" rtlCol="0">
            <a:spAutoFit/>
          </a:bodyPr>
          <a:lstStyle/>
          <a:p>
            <a:pPr marL="0" marR="0" lvl="0" indent="0" algn="l" defTabSz="1371417"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メイリオ"/>
                <a:ea typeface="メイリオ"/>
                <a:cs typeface="+mn-cs"/>
              </a:rPr>
              <a:t>NW</a:t>
            </a: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機器</a:t>
            </a:r>
          </a:p>
        </p:txBody>
      </p:sp>
      <p:pic>
        <p:nvPicPr>
          <p:cNvPr id="150" name="図 149" descr="カップに入った飲み物&#10;&#10;中程度の精度で自動的に生成された説明">
            <a:extLst>
              <a:ext uri="{FF2B5EF4-FFF2-40B4-BE49-F238E27FC236}">
                <a16:creationId xmlns:a16="http://schemas.microsoft.com/office/drawing/2014/main" id="{3CEAC447-AD5E-2603-D2AD-2D5174AC83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3213" y="3517268"/>
            <a:ext cx="738958" cy="721421"/>
          </a:xfrm>
          <a:prstGeom prst="rect">
            <a:avLst/>
          </a:prstGeom>
        </p:spPr>
      </p:pic>
      <p:sp>
        <p:nvSpPr>
          <p:cNvPr id="151" name="テキスト ボックス 150">
            <a:extLst>
              <a:ext uri="{FF2B5EF4-FFF2-40B4-BE49-F238E27FC236}">
                <a16:creationId xmlns:a16="http://schemas.microsoft.com/office/drawing/2014/main" id="{6538D4D1-52B4-4855-9664-D0B4E31685D3}"/>
              </a:ext>
            </a:extLst>
          </p:cNvPr>
          <p:cNvSpPr txBox="1"/>
          <p:nvPr/>
        </p:nvSpPr>
        <p:spPr>
          <a:xfrm>
            <a:off x="282957" y="2707566"/>
            <a:ext cx="7366119" cy="338554"/>
          </a:xfrm>
          <a:prstGeom prst="rect">
            <a:avLst/>
          </a:prstGeom>
          <a:noFill/>
        </p:spPr>
        <p:txBody>
          <a:bodyPr wrap="none" rtlCol="0">
            <a:spAutoFit/>
          </a:bodyPr>
          <a:lstStyle/>
          <a:p>
            <a:pPr marL="0" marR="0" lvl="0" indent="0" algn="l" defTabSz="1371417"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lumMod val="50000"/>
                    <a:lumOff val="50000"/>
                  </a:schemeClr>
                </a:solidFill>
                <a:effectLst/>
                <a:uLnTx/>
                <a:uFillTx/>
                <a:latin typeface="メイリオ"/>
                <a:ea typeface="メイリオ"/>
                <a:cs typeface="+mn-cs"/>
              </a:rPr>
              <a:t>これまでは：</a:t>
            </a:r>
            <a:r>
              <a:rPr kumimoji="1" lang="ja-JP" altLang="en-US" sz="1600" b="1" i="0" u="none" strike="noStrike" kern="1200" cap="none" spc="0" normalizeH="0" baseline="0" noProof="0" dirty="0">
                <a:ln>
                  <a:noFill/>
                </a:ln>
                <a:solidFill>
                  <a:srgbClr val="000000"/>
                </a:solidFill>
                <a:effectLst/>
                <a:uLnTx/>
                <a:uFillTx/>
                <a:latin typeface="メイリオ"/>
                <a:ea typeface="メイリオ"/>
                <a:cs typeface="+mn-cs"/>
              </a:rPr>
              <a:t>データを電気→光→電気・・・と変換、多くのエネルギーを使用</a:t>
            </a:r>
          </a:p>
        </p:txBody>
      </p:sp>
      <p:sp>
        <p:nvSpPr>
          <p:cNvPr id="152" name="正方形/長方形 151">
            <a:extLst>
              <a:ext uri="{FF2B5EF4-FFF2-40B4-BE49-F238E27FC236}">
                <a16:creationId xmlns:a16="http://schemas.microsoft.com/office/drawing/2014/main" id="{CA32CAFD-5D4D-14FD-6F2D-C2FE6CB10C31}"/>
              </a:ext>
            </a:extLst>
          </p:cNvPr>
          <p:cNvSpPr/>
          <p:nvPr/>
        </p:nvSpPr>
        <p:spPr>
          <a:xfrm>
            <a:off x="3047470" y="3070474"/>
            <a:ext cx="1058026" cy="1181783"/>
          </a:xfrm>
          <a:prstGeom prst="rect">
            <a:avLst/>
          </a:prstGeom>
          <a:noFill/>
          <a:ln w="12700" cap="flat" cmpd="sng" algn="ctr">
            <a:solidFill>
              <a:sysClr val="windowText" lastClr="000000"/>
            </a:solidFill>
            <a:prstDash val="solid"/>
            <a:miter lim="800000"/>
          </a:ln>
          <a:effectLst/>
        </p:spPr>
        <p:txBody>
          <a:bodyPr rtlCol="0" anchor="t"/>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latin typeface="メイリオ"/>
                <a:ea typeface="メイリオ"/>
                <a:cs typeface="+mn-cs"/>
              </a:rPr>
              <a:t>通信ビル</a:t>
            </a:r>
          </a:p>
        </p:txBody>
      </p:sp>
      <p:sp>
        <p:nvSpPr>
          <p:cNvPr id="153" name="正方形/長方形 152">
            <a:extLst>
              <a:ext uri="{FF2B5EF4-FFF2-40B4-BE49-F238E27FC236}">
                <a16:creationId xmlns:a16="http://schemas.microsoft.com/office/drawing/2014/main" id="{8E5F6E9E-B5F5-3117-BC37-B16043FD7FBE}"/>
              </a:ext>
            </a:extLst>
          </p:cNvPr>
          <p:cNvSpPr/>
          <p:nvPr/>
        </p:nvSpPr>
        <p:spPr>
          <a:xfrm>
            <a:off x="4468742" y="3070474"/>
            <a:ext cx="1058026" cy="1181783"/>
          </a:xfrm>
          <a:prstGeom prst="rect">
            <a:avLst/>
          </a:prstGeom>
          <a:noFill/>
          <a:ln w="12700" cap="flat" cmpd="sng" algn="ctr">
            <a:solidFill>
              <a:sysClr val="windowText" lastClr="000000"/>
            </a:solidFill>
            <a:prstDash val="solid"/>
            <a:miter lim="800000"/>
          </a:ln>
          <a:effectLst/>
        </p:spPr>
        <p:txBody>
          <a:bodyPr rtlCol="0" anchor="t"/>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latin typeface="メイリオ"/>
                <a:ea typeface="メイリオ"/>
                <a:cs typeface="+mn-cs"/>
              </a:rPr>
              <a:t>通信ビル</a:t>
            </a:r>
          </a:p>
        </p:txBody>
      </p:sp>
      <p:sp>
        <p:nvSpPr>
          <p:cNvPr id="154" name="正方形/長方形 153">
            <a:extLst>
              <a:ext uri="{FF2B5EF4-FFF2-40B4-BE49-F238E27FC236}">
                <a16:creationId xmlns:a16="http://schemas.microsoft.com/office/drawing/2014/main" id="{01AE5193-1339-8A49-D664-5A42B2CDA593}"/>
              </a:ext>
            </a:extLst>
          </p:cNvPr>
          <p:cNvSpPr/>
          <p:nvPr/>
        </p:nvSpPr>
        <p:spPr>
          <a:xfrm>
            <a:off x="5849799" y="3070474"/>
            <a:ext cx="1058026" cy="1181783"/>
          </a:xfrm>
          <a:prstGeom prst="rect">
            <a:avLst/>
          </a:prstGeom>
          <a:noFill/>
          <a:ln w="12700" cap="flat" cmpd="sng" algn="ctr">
            <a:solidFill>
              <a:sysClr val="windowText" lastClr="000000"/>
            </a:solidFill>
            <a:prstDash val="solid"/>
            <a:miter lim="800000"/>
          </a:ln>
          <a:effectLst/>
        </p:spPr>
        <p:txBody>
          <a:bodyPr rtlCol="0" anchor="t"/>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latin typeface="メイリオ"/>
                <a:ea typeface="メイリオ"/>
                <a:cs typeface="+mn-cs"/>
              </a:rPr>
              <a:t>通信ビル</a:t>
            </a:r>
          </a:p>
        </p:txBody>
      </p:sp>
      <p:sp>
        <p:nvSpPr>
          <p:cNvPr id="155" name="正方形/長方形 154">
            <a:extLst>
              <a:ext uri="{FF2B5EF4-FFF2-40B4-BE49-F238E27FC236}">
                <a16:creationId xmlns:a16="http://schemas.microsoft.com/office/drawing/2014/main" id="{1E87FAB8-208C-5934-5BE9-9464A3C3CE06}"/>
              </a:ext>
            </a:extLst>
          </p:cNvPr>
          <p:cNvSpPr/>
          <p:nvPr/>
        </p:nvSpPr>
        <p:spPr>
          <a:xfrm>
            <a:off x="7230856" y="3070474"/>
            <a:ext cx="1574697" cy="1181783"/>
          </a:xfrm>
          <a:prstGeom prst="rect">
            <a:avLst/>
          </a:prstGeom>
          <a:noFill/>
          <a:ln w="12700" cap="flat" cmpd="sng" algn="ctr">
            <a:solidFill>
              <a:sysClr val="windowText" lastClr="000000"/>
            </a:solidFill>
            <a:prstDash val="solid"/>
            <a:miter lim="800000"/>
          </a:ln>
          <a:effectLst/>
        </p:spPr>
        <p:txBody>
          <a:bodyPr rtlCol="0" anchor="t"/>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latin typeface="メイリオ"/>
                <a:ea typeface="メイリオ"/>
                <a:cs typeface="+mn-cs"/>
              </a:rPr>
              <a:t>企業・自宅</a:t>
            </a:r>
            <a:endParaRPr kumimoji="1" lang="ja-JP" altLang="en-US" sz="800" b="0" i="0" u="none" strike="noStrike" kern="0" cap="none" spc="0" normalizeH="0" baseline="0" noProof="0" dirty="0">
              <a:ln>
                <a:noFill/>
              </a:ln>
              <a:solidFill>
                <a:prstClr val="black"/>
              </a:solidFill>
              <a:effectLst/>
              <a:uLnTx/>
              <a:uFillTx/>
              <a:latin typeface="メイリオ"/>
              <a:ea typeface="メイリオ"/>
              <a:cs typeface="+mn-cs"/>
            </a:endParaRPr>
          </a:p>
        </p:txBody>
      </p:sp>
      <p:sp>
        <p:nvSpPr>
          <p:cNvPr id="156" name="正方形/長方形 155">
            <a:extLst>
              <a:ext uri="{FF2B5EF4-FFF2-40B4-BE49-F238E27FC236}">
                <a16:creationId xmlns:a16="http://schemas.microsoft.com/office/drawing/2014/main" id="{AE2496DC-A301-B4FB-70E5-A4B9D70FA021}"/>
              </a:ext>
            </a:extLst>
          </p:cNvPr>
          <p:cNvSpPr/>
          <p:nvPr/>
        </p:nvSpPr>
        <p:spPr>
          <a:xfrm>
            <a:off x="994810" y="3070474"/>
            <a:ext cx="1760661" cy="1181783"/>
          </a:xfrm>
          <a:prstGeom prst="rect">
            <a:avLst/>
          </a:prstGeom>
          <a:noFill/>
          <a:ln w="12700" cap="flat" cmpd="sng" algn="ctr">
            <a:solidFill>
              <a:sysClr val="windowText" lastClr="000000"/>
            </a:solidFill>
            <a:prstDash val="solid"/>
            <a:miter lim="800000"/>
          </a:ln>
          <a:effectLst/>
        </p:spPr>
        <p:txBody>
          <a:bodyPr rtlCol="0" anchor="t"/>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latin typeface="メイリオ"/>
                <a:ea typeface="メイリオ"/>
                <a:cs typeface="+mn-cs"/>
              </a:rPr>
              <a:t>データセンター</a:t>
            </a:r>
          </a:p>
        </p:txBody>
      </p:sp>
      <p:sp>
        <p:nvSpPr>
          <p:cNvPr id="157" name="テキスト ボックス 156">
            <a:extLst>
              <a:ext uri="{FF2B5EF4-FFF2-40B4-BE49-F238E27FC236}">
                <a16:creationId xmlns:a16="http://schemas.microsoft.com/office/drawing/2014/main" id="{7CA4DCFE-983E-035C-7BE8-8ED7F43EDB15}"/>
              </a:ext>
            </a:extLst>
          </p:cNvPr>
          <p:cNvSpPr txBox="1"/>
          <p:nvPr/>
        </p:nvSpPr>
        <p:spPr>
          <a:xfrm>
            <a:off x="3252132" y="3326451"/>
            <a:ext cx="599649" cy="238441"/>
          </a:xfrm>
          <a:prstGeom prst="rect">
            <a:avLst/>
          </a:prstGeom>
          <a:noFill/>
        </p:spPr>
        <p:txBody>
          <a:bodyPr wrap="none" rtlCol="0">
            <a:spAutoFit/>
          </a:bodyPr>
          <a:lstStyle/>
          <a:p>
            <a:pPr marL="0" marR="0" lvl="0" indent="0" algn="l" defTabSz="1371417"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メイリオ"/>
                <a:ea typeface="メイリオ"/>
                <a:cs typeface="+mn-cs"/>
              </a:rPr>
              <a:t>NW</a:t>
            </a: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機器</a:t>
            </a:r>
          </a:p>
        </p:txBody>
      </p:sp>
      <p:sp>
        <p:nvSpPr>
          <p:cNvPr id="158" name="テキスト ボックス 157">
            <a:extLst>
              <a:ext uri="{FF2B5EF4-FFF2-40B4-BE49-F238E27FC236}">
                <a16:creationId xmlns:a16="http://schemas.microsoft.com/office/drawing/2014/main" id="{A481A2EA-6C36-65F9-FCA9-E9C6D20C2C92}"/>
              </a:ext>
            </a:extLst>
          </p:cNvPr>
          <p:cNvSpPr txBox="1"/>
          <p:nvPr/>
        </p:nvSpPr>
        <p:spPr>
          <a:xfrm>
            <a:off x="4685033" y="3326451"/>
            <a:ext cx="599649" cy="238441"/>
          </a:xfrm>
          <a:prstGeom prst="rect">
            <a:avLst/>
          </a:prstGeom>
          <a:noFill/>
        </p:spPr>
        <p:txBody>
          <a:bodyPr wrap="none" rtlCol="0">
            <a:spAutoFit/>
          </a:bodyPr>
          <a:lstStyle/>
          <a:p>
            <a:pPr marL="0" marR="0" lvl="0" indent="0" algn="l" defTabSz="1371417"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メイリオ"/>
                <a:ea typeface="メイリオ"/>
                <a:cs typeface="+mn-cs"/>
              </a:rPr>
              <a:t>NW</a:t>
            </a: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機器</a:t>
            </a:r>
          </a:p>
        </p:txBody>
      </p:sp>
      <p:sp>
        <p:nvSpPr>
          <p:cNvPr id="159" name="テキスト ボックス 158">
            <a:extLst>
              <a:ext uri="{FF2B5EF4-FFF2-40B4-BE49-F238E27FC236}">
                <a16:creationId xmlns:a16="http://schemas.microsoft.com/office/drawing/2014/main" id="{496BB629-2B50-18C7-2AFD-B1B97F35AE86}"/>
              </a:ext>
            </a:extLst>
          </p:cNvPr>
          <p:cNvSpPr txBox="1"/>
          <p:nvPr/>
        </p:nvSpPr>
        <p:spPr>
          <a:xfrm>
            <a:off x="6066090" y="3326451"/>
            <a:ext cx="599649" cy="238441"/>
          </a:xfrm>
          <a:prstGeom prst="rect">
            <a:avLst/>
          </a:prstGeom>
          <a:noFill/>
        </p:spPr>
        <p:txBody>
          <a:bodyPr wrap="none" rtlCol="0">
            <a:spAutoFit/>
          </a:bodyPr>
          <a:lstStyle/>
          <a:p>
            <a:pPr marL="0" marR="0" lvl="0" indent="0" algn="l" defTabSz="1371417"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メイリオ"/>
                <a:ea typeface="メイリオ"/>
                <a:cs typeface="+mn-cs"/>
              </a:rPr>
              <a:t>NW</a:t>
            </a: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機器</a:t>
            </a:r>
          </a:p>
        </p:txBody>
      </p:sp>
      <p:sp>
        <p:nvSpPr>
          <p:cNvPr id="160" name="テキスト ボックス 159">
            <a:extLst>
              <a:ext uri="{FF2B5EF4-FFF2-40B4-BE49-F238E27FC236}">
                <a16:creationId xmlns:a16="http://schemas.microsoft.com/office/drawing/2014/main" id="{008B3C1E-95C2-393F-6977-70733D5599B2}"/>
              </a:ext>
            </a:extLst>
          </p:cNvPr>
          <p:cNvSpPr txBox="1"/>
          <p:nvPr/>
        </p:nvSpPr>
        <p:spPr>
          <a:xfrm>
            <a:off x="7357781" y="3326451"/>
            <a:ext cx="599649" cy="238441"/>
          </a:xfrm>
          <a:prstGeom prst="rect">
            <a:avLst/>
          </a:prstGeom>
          <a:noFill/>
        </p:spPr>
        <p:txBody>
          <a:bodyPr wrap="none" rtlCol="0">
            <a:spAutoFit/>
          </a:bodyPr>
          <a:lstStyle/>
          <a:p>
            <a:pPr marL="0" marR="0" lvl="0" indent="0" algn="l" defTabSz="1371417"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メイリオ"/>
                <a:ea typeface="メイリオ"/>
                <a:cs typeface="+mn-cs"/>
              </a:rPr>
              <a:t>NW</a:t>
            </a: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機器</a:t>
            </a:r>
          </a:p>
        </p:txBody>
      </p:sp>
      <p:sp>
        <p:nvSpPr>
          <p:cNvPr id="161" name="テキスト ボックス 160">
            <a:extLst>
              <a:ext uri="{FF2B5EF4-FFF2-40B4-BE49-F238E27FC236}">
                <a16:creationId xmlns:a16="http://schemas.microsoft.com/office/drawing/2014/main" id="{0B8DF510-5DF8-FB9C-9E48-8A5694463B00}"/>
              </a:ext>
            </a:extLst>
          </p:cNvPr>
          <p:cNvSpPr txBox="1"/>
          <p:nvPr/>
        </p:nvSpPr>
        <p:spPr>
          <a:xfrm>
            <a:off x="8191072" y="3326451"/>
            <a:ext cx="332161" cy="238441"/>
          </a:xfrm>
          <a:prstGeom prst="rect">
            <a:avLst/>
          </a:prstGeom>
          <a:noFill/>
        </p:spPr>
        <p:txBody>
          <a:bodyPr wrap="none" rtlCol="0">
            <a:spAutoFit/>
          </a:bodyPr>
          <a:lstStyle/>
          <a:p>
            <a:pPr marL="0" marR="0" lvl="0" indent="0" algn="l" defTabSz="1371417"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メイリオ"/>
                <a:ea typeface="メイリオ"/>
                <a:cs typeface="+mn-cs"/>
              </a:rPr>
              <a:t>PC</a:t>
            </a:r>
            <a:endParaRPr kumimoji="1" lang="ja-JP" altLang="en-US" sz="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62" name="正方形/長方形 161">
            <a:extLst>
              <a:ext uri="{FF2B5EF4-FFF2-40B4-BE49-F238E27FC236}">
                <a16:creationId xmlns:a16="http://schemas.microsoft.com/office/drawing/2014/main" id="{0D9204A4-E24D-8212-42E7-0AED8F5BBEFB}"/>
              </a:ext>
            </a:extLst>
          </p:cNvPr>
          <p:cNvSpPr/>
          <p:nvPr/>
        </p:nvSpPr>
        <p:spPr>
          <a:xfrm>
            <a:off x="2288156" y="3691410"/>
            <a:ext cx="349004" cy="333510"/>
          </a:xfrm>
          <a:prstGeom prst="rect">
            <a:avLst/>
          </a:prstGeom>
          <a:solidFill>
            <a:schemeClr val="bg2">
              <a:lumMod val="50000"/>
            </a:schemeClr>
          </a:solidFill>
          <a:ln w="12700" cap="flat" cmpd="sng" algn="ctr">
            <a:noFill/>
            <a:prstDash val="solid"/>
            <a:miter lim="800000"/>
          </a:ln>
          <a:effectLst/>
        </p:spPr>
        <p:txBody>
          <a:bodyPr lIns="0" rIns="0" rtlCol="0" anchor="ctr"/>
          <a:lstStyle/>
          <a:p>
            <a:pPr marL="0" marR="0" lvl="0" indent="0" algn="ctr" defTabSz="1371417" rtl="0" eaLnBrk="1" fontAlgn="auto" latinLnBrk="0" hangingPunct="1">
              <a:lnSpc>
                <a:spcPct val="100000"/>
              </a:lnSpc>
              <a:spcBef>
                <a:spcPts val="0"/>
              </a:spcBef>
              <a:spcAft>
                <a:spcPts val="0"/>
              </a:spcAft>
              <a:buClrTx/>
              <a:buSzTx/>
              <a:buFontTx/>
              <a:buNone/>
              <a:tabLst/>
              <a:defRPr/>
            </a:pPr>
            <a:endParaRPr kumimoji="1" lang="ja-JP" altLang="en-US" sz="800" b="1" i="0" u="none" strike="noStrike" kern="0" cap="none" spc="0" normalizeH="0" baseline="0" noProof="0">
              <a:ln>
                <a:noFill/>
              </a:ln>
              <a:solidFill>
                <a:prstClr val="white"/>
              </a:solidFill>
              <a:effectLst/>
              <a:uLnTx/>
              <a:uFillTx/>
              <a:latin typeface="メイリオ"/>
              <a:ea typeface="メイリオ"/>
              <a:cs typeface="+mn-cs"/>
            </a:endParaRPr>
          </a:p>
        </p:txBody>
      </p:sp>
      <p:sp>
        <p:nvSpPr>
          <p:cNvPr id="163" name="正方形/長方形 162">
            <a:extLst>
              <a:ext uri="{FF2B5EF4-FFF2-40B4-BE49-F238E27FC236}">
                <a16:creationId xmlns:a16="http://schemas.microsoft.com/office/drawing/2014/main" id="{441368DA-7108-A043-0933-F0CEE20C9555}"/>
              </a:ext>
            </a:extLst>
          </p:cNvPr>
          <p:cNvSpPr/>
          <p:nvPr/>
        </p:nvSpPr>
        <p:spPr>
          <a:xfrm>
            <a:off x="2637160" y="3773654"/>
            <a:ext cx="4856818" cy="169022"/>
          </a:xfrm>
          <a:prstGeom prst="rect">
            <a:avLst/>
          </a:prstGeom>
          <a:solidFill>
            <a:srgbClr val="FFC000">
              <a:lumMod val="60000"/>
              <a:lumOff val="40000"/>
            </a:srgbClr>
          </a:solidFill>
          <a:ln w="12700" cap="flat" cmpd="sng" algn="ctr">
            <a:noFill/>
            <a:prstDash val="solid"/>
            <a:miter lim="800000"/>
          </a:ln>
          <a:effectLst/>
        </p:spPr>
        <p:txBody>
          <a:bodyPr lIns="0" rIns="0" rtlCol="0" anchor="ctr"/>
          <a:lstStyle/>
          <a:p>
            <a:pPr marL="0" marR="0" lvl="0" indent="0" algn="l" defTabSz="1371417" rtl="0" eaLnBrk="1" fontAlgn="auto" latinLnBrk="0" hangingPunct="1">
              <a:lnSpc>
                <a:spcPct val="100000"/>
              </a:lnSpc>
              <a:spcBef>
                <a:spcPts val="0"/>
              </a:spcBef>
              <a:spcAft>
                <a:spcPts val="0"/>
              </a:spcAft>
              <a:buClrTx/>
              <a:buSzTx/>
              <a:buFontTx/>
              <a:buNone/>
              <a:tabLst/>
              <a:defRPr/>
            </a:pPr>
            <a:r>
              <a:rPr kumimoji="1" lang="en-US" altLang="ja-JP" sz="800" b="1" i="0" u="none" strike="noStrike" kern="0" cap="none" spc="0" normalizeH="0" baseline="0" noProof="0" dirty="0">
                <a:ln>
                  <a:noFill/>
                </a:ln>
                <a:solidFill>
                  <a:prstClr val="black"/>
                </a:solidFill>
                <a:effectLst/>
                <a:uLnTx/>
                <a:uFillTx/>
                <a:latin typeface="メイリオ"/>
                <a:ea typeface="メイリオ"/>
                <a:cs typeface="+mn-cs"/>
              </a:rPr>
              <a:t>   </a:t>
            </a:r>
            <a:r>
              <a:rPr kumimoji="1" lang="ja-JP" altLang="en-US" sz="800" b="1" i="0" u="none" strike="noStrike" kern="0" cap="none" spc="0" normalizeH="0" baseline="0" noProof="0">
                <a:ln>
                  <a:noFill/>
                </a:ln>
                <a:solidFill>
                  <a:prstClr val="black"/>
                </a:solidFill>
                <a:effectLst/>
                <a:uLnTx/>
                <a:uFillTx/>
                <a:latin typeface="メイリオ"/>
                <a:ea typeface="メイリオ"/>
                <a:cs typeface="+mn-cs"/>
              </a:rPr>
              <a:t>光で送信</a:t>
            </a:r>
            <a:r>
              <a:rPr kumimoji="1" lang="en-US" altLang="ja-JP" sz="800" b="1" i="0" u="none" strike="noStrike" kern="0" cap="none" spc="0" normalizeH="0" baseline="0" noProof="0" dirty="0">
                <a:ln>
                  <a:noFill/>
                </a:ln>
                <a:solidFill>
                  <a:prstClr val="black"/>
                </a:solidFill>
                <a:effectLst/>
                <a:uLnTx/>
                <a:uFillTx/>
                <a:latin typeface="メイリオ"/>
                <a:ea typeface="メイリオ"/>
                <a:cs typeface="+mn-cs"/>
              </a:rPr>
              <a:t>                            </a:t>
            </a:r>
            <a:r>
              <a:rPr kumimoji="1" lang="ja-JP" altLang="en-US" sz="800" b="1" i="0" u="none" strike="noStrike" kern="0" cap="none" spc="0" normalizeH="0" baseline="0" noProof="0">
                <a:ln>
                  <a:noFill/>
                </a:ln>
                <a:solidFill>
                  <a:prstClr val="black"/>
                </a:solidFill>
                <a:effectLst/>
                <a:uLnTx/>
                <a:uFillTx/>
                <a:latin typeface="メイリオ"/>
                <a:ea typeface="メイリオ"/>
                <a:cs typeface="+mn-cs"/>
              </a:rPr>
              <a:t>光で送信</a:t>
            </a:r>
            <a:r>
              <a:rPr kumimoji="1" lang="en-US" altLang="ja-JP" sz="800" b="1" i="0" u="none" strike="noStrike" kern="0" cap="none" spc="0" normalizeH="0" baseline="0" noProof="0" dirty="0">
                <a:ln>
                  <a:noFill/>
                </a:ln>
                <a:solidFill>
                  <a:prstClr val="black"/>
                </a:solidFill>
                <a:effectLst/>
                <a:uLnTx/>
                <a:uFillTx/>
                <a:latin typeface="メイリオ"/>
                <a:ea typeface="メイリオ"/>
                <a:cs typeface="+mn-cs"/>
              </a:rPr>
              <a:t>                              </a:t>
            </a:r>
            <a:r>
              <a:rPr kumimoji="1" lang="ja-JP" altLang="en-US" sz="800" b="1" i="0" u="none" strike="noStrike" kern="0" cap="none" spc="0" normalizeH="0" baseline="0" noProof="0">
                <a:ln>
                  <a:noFill/>
                </a:ln>
                <a:solidFill>
                  <a:prstClr val="black"/>
                </a:solidFill>
                <a:effectLst/>
                <a:uLnTx/>
                <a:uFillTx/>
                <a:latin typeface="メイリオ"/>
                <a:ea typeface="メイリオ"/>
                <a:cs typeface="+mn-cs"/>
              </a:rPr>
              <a:t>光で送信</a:t>
            </a:r>
            <a:r>
              <a:rPr kumimoji="1" lang="en-US" altLang="ja-JP" sz="800" b="1" i="0" u="none" strike="noStrike" kern="0" cap="none" spc="0" normalizeH="0" baseline="0" noProof="0" dirty="0">
                <a:ln>
                  <a:noFill/>
                </a:ln>
                <a:solidFill>
                  <a:prstClr val="black"/>
                </a:solidFill>
                <a:effectLst/>
                <a:uLnTx/>
                <a:uFillTx/>
                <a:latin typeface="メイリオ"/>
                <a:ea typeface="メイリオ"/>
                <a:cs typeface="+mn-cs"/>
              </a:rPr>
              <a:t>                              </a:t>
            </a:r>
            <a:r>
              <a:rPr kumimoji="1" lang="ja-JP" altLang="en-US" sz="800" b="1" i="0" u="none" strike="noStrike" kern="0" cap="none" spc="0" normalizeH="0" baseline="0" noProof="0">
                <a:ln>
                  <a:noFill/>
                </a:ln>
                <a:solidFill>
                  <a:prstClr val="black"/>
                </a:solidFill>
                <a:effectLst/>
                <a:uLnTx/>
                <a:uFillTx/>
                <a:latin typeface="メイリオ"/>
                <a:ea typeface="メイリオ"/>
                <a:cs typeface="+mn-cs"/>
              </a:rPr>
              <a:t>光で送信</a:t>
            </a:r>
          </a:p>
        </p:txBody>
      </p:sp>
      <p:sp>
        <p:nvSpPr>
          <p:cNvPr id="164" name="正方形/長方形 163">
            <a:extLst>
              <a:ext uri="{FF2B5EF4-FFF2-40B4-BE49-F238E27FC236}">
                <a16:creationId xmlns:a16="http://schemas.microsoft.com/office/drawing/2014/main" id="{9C6EE19C-C7ED-A176-656E-1F433E442A4A}"/>
              </a:ext>
            </a:extLst>
          </p:cNvPr>
          <p:cNvSpPr/>
          <p:nvPr/>
        </p:nvSpPr>
        <p:spPr>
          <a:xfrm>
            <a:off x="3252131" y="3559327"/>
            <a:ext cx="625443" cy="597677"/>
          </a:xfrm>
          <a:prstGeom prst="rect">
            <a:avLst/>
          </a:prstGeom>
          <a:solidFill>
            <a:schemeClr val="bg2">
              <a:lumMod val="50000"/>
            </a:schemeClr>
          </a:solidFill>
          <a:ln w="12700" cap="flat" cmpd="sng" algn="ctr">
            <a:noFill/>
            <a:prstDash val="solid"/>
            <a:miter lim="800000"/>
          </a:ln>
          <a:effectLst/>
        </p:spPr>
        <p:txBody>
          <a:bodyPr rtlCol="0" anchor="ctr"/>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800" i="0" u="none" strike="noStrike" kern="0" cap="none" spc="0" normalizeH="0" baseline="0" noProof="0">
                <a:ln>
                  <a:noFill/>
                </a:ln>
                <a:solidFill>
                  <a:prstClr val="white"/>
                </a:solidFill>
                <a:effectLst/>
                <a:uLnTx/>
                <a:uFillTx/>
                <a:latin typeface="メイリオ"/>
                <a:ea typeface="メイリオ"/>
                <a:cs typeface="+mn-cs"/>
              </a:rPr>
              <a:t>電気で</a:t>
            </a:r>
            <a:br>
              <a:rPr kumimoji="1" lang="en-US" altLang="ja-JP" sz="800" i="0" u="none" strike="noStrike" kern="0" cap="none" spc="0" normalizeH="0" baseline="0" noProof="0" dirty="0">
                <a:ln>
                  <a:noFill/>
                </a:ln>
                <a:solidFill>
                  <a:prstClr val="white"/>
                </a:solidFill>
                <a:effectLst/>
                <a:uLnTx/>
                <a:uFillTx/>
                <a:latin typeface="メイリオ"/>
                <a:ea typeface="メイリオ"/>
                <a:cs typeface="+mn-cs"/>
              </a:rPr>
            </a:br>
            <a:r>
              <a:rPr kumimoji="1" lang="ja-JP" altLang="en-US" sz="800" i="0" u="none" strike="noStrike" kern="0" cap="none" spc="0" normalizeH="0" baseline="0" noProof="0">
                <a:ln>
                  <a:noFill/>
                </a:ln>
                <a:solidFill>
                  <a:prstClr val="white"/>
                </a:solidFill>
                <a:effectLst/>
                <a:uLnTx/>
                <a:uFillTx/>
                <a:latin typeface="メイリオ"/>
                <a:ea typeface="メイリオ"/>
                <a:cs typeface="+mn-cs"/>
              </a:rPr>
              <a:t>処理</a:t>
            </a:r>
          </a:p>
        </p:txBody>
      </p:sp>
      <p:sp>
        <p:nvSpPr>
          <p:cNvPr id="165" name="正方形/長方形 164">
            <a:extLst>
              <a:ext uri="{FF2B5EF4-FFF2-40B4-BE49-F238E27FC236}">
                <a16:creationId xmlns:a16="http://schemas.microsoft.com/office/drawing/2014/main" id="{B49944BD-ADE8-3117-DFCA-7B8AC452B1E4}"/>
              </a:ext>
            </a:extLst>
          </p:cNvPr>
          <p:cNvSpPr/>
          <p:nvPr/>
        </p:nvSpPr>
        <p:spPr>
          <a:xfrm>
            <a:off x="4684267" y="3559327"/>
            <a:ext cx="625443" cy="597677"/>
          </a:xfrm>
          <a:prstGeom prst="rect">
            <a:avLst/>
          </a:prstGeom>
          <a:solidFill>
            <a:schemeClr val="bg2">
              <a:lumMod val="50000"/>
            </a:schemeClr>
          </a:solidFill>
          <a:ln w="12700" cap="flat" cmpd="sng" algn="ctr">
            <a:noFill/>
            <a:prstDash val="solid"/>
            <a:miter lim="800000"/>
          </a:ln>
          <a:effectLst/>
        </p:spPr>
        <p:txBody>
          <a:bodyPr rtlCol="0" anchor="ctr"/>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800" i="0" u="none" strike="noStrike" kern="0" cap="none" spc="0" normalizeH="0" baseline="0" noProof="0">
                <a:ln>
                  <a:noFill/>
                </a:ln>
                <a:solidFill>
                  <a:prstClr val="white"/>
                </a:solidFill>
                <a:effectLst/>
                <a:uLnTx/>
                <a:uFillTx/>
                <a:latin typeface="メイリオ"/>
                <a:ea typeface="メイリオ"/>
                <a:cs typeface="+mn-cs"/>
              </a:rPr>
              <a:t>電気で</a:t>
            </a:r>
            <a:br>
              <a:rPr kumimoji="1" lang="en-US" altLang="ja-JP" sz="800" i="0" u="none" strike="noStrike" kern="0" cap="none" spc="0" normalizeH="0" baseline="0" noProof="0" dirty="0">
                <a:ln>
                  <a:noFill/>
                </a:ln>
                <a:solidFill>
                  <a:prstClr val="white"/>
                </a:solidFill>
                <a:effectLst/>
                <a:uLnTx/>
                <a:uFillTx/>
                <a:latin typeface="メイリオ"/>
                <a:ea typeface="メイリオ"/>
                <a:cs typeface="+mn-cs"/>
              </a:rPr>
            </a:br>
            <a:r>
              <a:rPr kumimoji="1" lang="ja-JP" altLang="en-US" sz="800" i="0" u="none" strike="noStrike" kern="0" cap="none" spc="0" normalizeH="0" baseline="0" noProof="0">
                <a:ln>
                  <a:noFill/>
                </a:ln>
                <a:solidFill>
                  <a:prstClr val="white"/>
                </a:solidFill>
                <a:effectLst/>
                <a:uLnTx/>
                <a:uFillTx/>
                <a:latin typeface="メイリオ"/>
                <a:ea typeface="メイリオ"/>
                <a:cs typeface="+mn-cs"/>
              </a:rPr>
              <a:t>処理</a:t>
            </a:r>
          </a:p>
        </p:txBody>
      </p:sp>
      <p:sp>
        <p:nvSpPr>
          <p:cNvPr id="166" name="正方形/長方形 165">
            <a:extLst>
              <a:ext uri="{FF2B5EF4-FFF2-40B4-BE49-F238E27FC236}">
                <a16:creationId xmlns:a16="http://schemas.microsoft.com/office/drawing/2014/main" id="{626BF4DE-F4B2-7B00-89BE-C0D1CA19F1A0}"/>
              </a:ext>
            </a:extLst>
          </p:cNvPr>
          <p:cNvSpPr/>
          <p:nvPr/>
        </p:nvSpPr>
        <p:spPr>
          <a:xfrm>
            <a:off x="6072393" y="3559327"/>
            <a:ext cx="625443" cy="597677"/>
          </a:xfrm>
          <a:prstGeom prst="rect">
            <a:avLst/>
          </a:prstGeom>
          <a:solidFill>
            <a:schemeClr val="bg2">
              <a:lumMod val="50000"/>
            </a:schemeClr>
          </a:solidFill>
          <a:ln w="12700" cap="flat" cmpd="sng" algn="ctr">
            <a:noFill/>
            <a:prstDash val="solid"/>
            <a:miter lim="800000"/>
          </a:ln>
          <a:effectLst/>
        </p:spPr>
        <p:txBody>
          <a:bodyPr rtlCol="0" anchor="ctr"/>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800" i="0" u="none" strike="noStrike" kern="0" cap="none" spc="0" normalizeH="0" baseline="0" noProof="0">
                <a:ln>
                  <a:noFill/>
                </a:ln>
                <a:solidFill>
                  <a:prstClr val="white"/>
                </a:solidFill>
                <a:effectLst/>
                <a:uLnTx/>
                <a:uFillTx/>
                <a:latin typeface="メイリオ"/>
                <a:ea typeface="メイリオ"/>
                <a:cs typeface="+mn-cs"/>
              </a:rPr>
              <a:t>電気で</a:t>
            </a:r>
            <a:br>
              <a:rPr kumimoji="1" lang="en-US" altLang="ja-JP" sz="800" i="0" u="none" strike="noStrike" kern="0" cap="none" spc="0" normalizeH="0" baseline="0" noProof="0" dirty="0">
                <a:ln>
                  <a:noFill/>
                </a:ln>
                <a:solidFill>
                  <a:prstClr val="white"/>
                </a:solidFill>
                <a:effectLst/>
                <a:uLnTx/>
                <a:uFillTx/>
                <a:latin typeface="メイリオ"/>
                <a:ea typeface="メイリオ"/>
                <a:cs typeface="+mn-cs"/>
              </a:rPr>
            </a:br>
            <a:r>
              <a:rPr kumimoji="1" lang="ja-JP" altLang="en-US" sz="800" i="0" u="none" strike="noStrike" kern="0" cap="none" spc="0" normalizeH="0" baseline="0" noProof="0">
                <a:ln>
                  <a:noFill/>
                </a:ln>
                <a:solidFill>
                  <a:prstClr val="white"/>
                </a:solidFill>
                <a:effectLst/>
                <a:uLnTx/>
                <a:uFillTx/>
                <a:latin typeface="メイリオ"/>
                <a:ea typeface="メイリオ"/>
                <a:cs typeface="+mn-cs"/>
              </a:rPr>
              <a:t>処理</a:t>
            </a:r>
          </a:p>
        </p:txBody>
      </p:sp>
      <p:sp>
        <p:nvSpPr>
          <p:cNvPr id="167" name="正方形/長方形 166">
            <a:extLst>
              <a:ext uri="{FF2B5EF4-FFF2-40B4-BE49-F238E27FC236}">
                <a16:creationId xmlns:a16="http://schemas.microsoft.com/office/drawing/2014/main" id="{AAE67A14-5740-3170-ADCA-98ECD6DA9766}"/>
              </a:ext>
            </a:extLst>
          </p:cNvPr>
          <p:cNvSpPr/>
          <p:nvPr/>
        </p:nvSpPr>
        <p:spPr>
          <a:xfrm>
            <a:off x="1612405" y="3691410"/>
            <a:ext cx="349004" cy="333510"/>
          </a:xfrm>
          <a:prstGeom prst="rect">
            <a:avLst/>
          </a:prstGeom>
          <a:solidFill>
            <a:schemeClr val="bg2">
              <a:lumMod val="50000"/>
            </a:schemeClr>
          </a:solidFill>
          <a:ln w="12700" cap="flat" cmpd="sng" algn="ctr">
            <a:noFill/>
            <a:prstDash val="solid"/>
            <a:miter lim="800000"/>
          </a:ln>
          <a:effectLst/>
        </p:spPr>
        <p:txBody>
          <a:bodyPr lIns="0" rIns="0" rtlCol="0" anchor="ctr"/>
          <a:lstStyle/>
          <a:p>
            <a:pPr marL="0" marR="0" lvl="0" indent="0" algn="ctr" defTabSz="1371417" rtl="0" eaLnBrk="1" fontAlgn="auto" latinLnBrk="0" hangingPunct="1">
              <a:lnSpc>
                <a:spcPct val="100000"/>
              </a:lnSpc>
              <a:spcBef>
                <a:spcPts val="0"/>
              </a:spcBef>
              <a:spcAft>
                <a:spcPts val="0"/>
              </a:spcAft>
              <a:buClrTx/>
              <a:buSzTx/>
              <a:buFontTx/>
              <a:buNone/>
              <a:tabLst/>
              <a:defRPr/>
            </a:pPr>
            <a:endParaRPr kumimoji="1" lang="ja-JP" altLang="en-US" sz="800" b="1" i="0" u="none" strike="noStrike" kern="0" cap="none" spc="0" normalizeH="0" baseline="0" noProof="0">
              <a:ln>
                <a:noFill/>
              </a:ln>
              <a:solidFill>
                <a:prstClr val="white"/>
              </a:solidFill>
              <a:effectLst/>
              <a:uLnTx/>
              <a:uFillTx/>
              <a:latin typeface="メイリオ"/>
              <a:ea typeface="メイリオ"/>
              <a:cs typeface="+mn-cs"/>
            </a:endParaRPr>
          </a:p>
        </p:txBody>
      </p:sp>
      <p:sp>
        <p:nvSpPr>
          <p:cNvPr id="168" name="正方形/長方形 167">
            <a:extLst>
              <a:ext uri="{FF2B5EF4-FFF2-40B4-BE49-F238E27FC236}">
                <a16:creationId xmlns:a16="http://schemas.microsoft.com/office/drawing/2014/main" id="{94280689-2270-2D2E-98DF-7D717F14FB83}"/>
              </a:ext>
            </a:extLst>
          </p:cNvPr>
          <p:cNvSpPr/>
          <p:nvPr/>
        </p:nvSpPr>
        <p:spPr>
          <a:xfrm>
            <a:off x="1612404" y="3773654"/>
            <a:ext cx="1024754" cy="169022"/>
          </a:xfrm>
          <a:prstGeom prst="rect">
            <a:avLst/>
          </a:prstGeom>
          <a:solidFill>
            <a:schemeClr val="bg2">
              <a:lumMod val="50000"/>
            </a:schemeClr>
          </a:solidFill>
          <a:ln w="12700" cap="flat" cmpd="sng" algn="ctr">
            <a:noFill/>
            <a:prstDash val="solid"/>
            <a:miter lim="800000"/>
          </a:ln>
          <a:effectLst/>
        </p:spPr>
        <p:txBody>
          <a:bodyPr rtlCol="0" anchor="ctr"/>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800" i="0" u="none" strike="noStrike" kern="0" cap="none" spc="0" normalizeH="0" baseline="0" noProof="0">
                <a:ln>
                  <a:noFill/>
                </a:ln>
                <a:solidFill>
                  <a:prstClr val="white"/>
                </a:solidFill>
                <a:effectLst/>
                <a:uLnTx/>
                <a:uFillTx/>
                <a:latin typeface="メイリオ"/>
                <a:ea typeface="メイリオ"/>
                <a:cs typeface="+mn-cs"/>
              </a:rPr>
              <a:t>電気で処理</a:t>
            </a:r>
            <a:endParaRPr kumimoji="1" lang="en-US" altLang="ja-JP" sz="800"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69" name="正方形/長方形 168">
            <a:extLst>
              <a:ext uri="{FF2B5EF4-FFF2-40B4-BE49-F238E27FC236}">
                <a16:creationId xmlns:a16="http://schemas.microsoft.com/office/drawing/2014/main" id="{4787AA9F-DA1E-F6D2-0A69-F548574A97B0}"/>
              </a:ext>
            </a:extLst>
          </p:cNvPr>
          <p:cNvSpPr/>
          <p:nvPr/>
        </p:nvSpPr>
        <p:spPr>
          <a:xfrm>
            <a:off x="8143197" y="3691410"/>
            <a:ext cx="349004" cy="333510"/>
          </a:xfrm>
          <a:prstGeom prst="rect">
            <a:avLst/>
          </a:prstGeom>
          <a:solidFill>
            <a:schemeClr val="bg2">
              <a:lumMod val="50000"/>
            </a:schemeClr>
          </a:solidFill>
          <a:ln w="12700" cap="flat" cmpd="sng" algn="ctr">
            <a:noFill/>
            <a:prstDash val="solid"/>
            <a:miter lim="800000"/>
          </a:ln>
          <a:effectLst/>
        </p:spPr>
        <p:txBody>
          <a:bodyPr lIns="0" rIns="0" rtlCol="0" anchor="ctr"/>
          <a:lstStyle/>
          <a:p>
            <a:pPr marL="0" marR="0" lvl="0" indent="0" algn="ctr" defTabSz="1371417" rtl="0" eaLnBrk="1" fontAlgn="auto" latinLnBrk="0" hangingPunct="1">
              <a:lnSpc>
                <a:spcPct val="100000"/>
              </a:lnSpc>
              <a:spcBef>
                <a:spcPts val="0"/>
              </a:spcBef>
              <a:spcAft>
                <a:spcPts val="0"/>
              </a:spcAft>
              <a:buClrTx/>
              <a:buSzTx/>
              <a:buFontTx/>
              <a:buNone/>
              <a:tabLst/>
              <a:defRPr/>
            </a:pPr>
            <a:endParaRPr kumimoji="1" lang="ja-JP" altLang="en-US" sz="800" b="1" i="0" u="none" strike="noStrike" kern="0" cap="none" spc="0" normalizeH="0" baseline="0" noProof="0">
              <a:ln>
                <a:noFill/>
              </a:ln>
              <a:solidFill>
                <a:prstClr val="white"/>
              </a:solidFill>
              <a:effectLst/>
              <a:uLnTx/>
              <a:uFillTx/>
              <a:latin typeface="メイリオ"/>
              <a:ea typeface="メイリオ"/>
              <a:cs typeface="+mn-cs"/>
            </a:endParaRPr>
          </a:p>
        </p:txBody>
      </p:sp>
      <p:sp>
        <p:nvSpPr>
          <p:cNvPr id="170" name="正方形/長方形 169">
            <a:extLst>
              <a:ext uri="{FF2B5EF4-FFF2-40B4-BE49-F238E27FC236}">
                <a16:creationId xmlns:a16="http://schemas.microsoft.com/office/drawing/2014/main" id="{E0A33C2B-96A3-C03A-64F9-0D8AE8F81BC2}"/>
              </a:ext>
            </a:extLst>
          </p:cNvPr>
          <p:cNvSpPr/>
          <p:nvPr/>
        </p:nvSpPr>
        <p:spPr>
          <a:xfrm>
            <a:off x="7467446" y="3691410"/>
            <a:ext cx="349004" cy="333510"/>
          </a:xfrm>
          <a:prstGeom prst="rect">
            <a:avLst/>
          </a:prstGeom>
          <a:solidFill>
            <a:schemeClr val="bg2">
              <a:lumMod val="50000"/>
            </a:schemeClr>
          </a:solidFill>
          <a:ln w="12700" cap="flat" cmpd="sng" algn="ctr">
            <a:noFill/>
            <a:prstDash val="solid"/>
            <a:miter lim="800000"/>
          </a:ln>
          <a:effectLst/>
        </p:spPr>
        <p:txBody>
          <a:bodyPr lIns="0" rIns="0" rtlCol="0" anchor="ctr"/>
          <a:lstStyle/>
          <a:p>
            <a:pPr marL="0" marR="0" lvl="0" indent="0" algn="ctr" defTabSz="1371417" rtl="0" eaLnBrk="1" fontAlgn="auto" latinLnBrk="0" hangingPunct="1">
              <a:lnSpc>
                <a:spcPct val="100000"/>
              </a:lnSpc>
              <a:spcBef>
                <a:spcPts val="0"/>
              </a:spcBef>
              <a:spcAft>
                <a:spcPts val="0"/>
              </a:spcAft>
              <a:buClrTx/>
              <a:buSzTx/>
              <a:buFontTx/>
              <a:buNone/>
              <a:tabLst/>
              <a:defRPr/>
            </a:pPr>
            <a:endParaRPr kumimoji="1" lang="ja-JP" altLang="en-US" sz="800" b="1" i="0" u="none" strike="noStrike" kern="0" cap="none" spc="0" normalizeH="0" baseline="0" noProof="0">
              <a:ln>
                <a:noFill/>
              </a:ln>
              <a:solidFill>
                <a:prstClr val="white"/>
              </a:solidFill>
              <a:effectLst/>
              <a:uLnTx/>
              <a:uFillTx/>
              <a:latin typeface="メイリオ"/>
              <a:ea typeface="メイリオ"/>
              <a:cs typeface="+mn-cs"/>
            </a:endParaRPr>
          </a:p>
        </p:txBody>
      </p:sp>
      <p:sp>
        <p:nvSpPr>
          <p:cNvPr id="171" name="正方形/長方形 170">
            <a:extLst>
              <a:ext uri="{FF2B5EF4-FFF2-40B4-BE49-F238E27FC236}">
                <a16:creationId xmlns:a16="http://schemas.microsoft.com/office/drawing/2014/main" id="{EC4CC23B-8007-727C-2A28-826F5789AD3B}"/>
              </a:ext>
            </a:extLst>
          </p:cNvPr>
          <p:cNvSpPr/>
          <p:nvPr/>
        </p:nvSpPr>
        <p:spPr>
          <a:xfrm>
            <a:off x="7467446" y="3773654"/>
            <a:ext cx="1024755" cy="169022"/>
          </a:xfrm>
          <a:prstGeom prst="rect">
            <a:avLst/>
          </a:prstGeom>
          <a:solidFill>
            <a:schemeClr val="bg2">
              <a:lumMod val="50000"/>
            </a:schemeClr>
          </a:solidFill>
          <a:ln w="12700" cap="flat" cmpd="sng" algn="ctr">
            <a:noFill/>
            <a:prstDash val="solid"/>
            <a:miter lim="800000"/>
          </a:ln>
          <a:effectLst/>
        </p:spPr>
        <p:txBody>
          <a:bodyPr rtlCol="0" anchor="ctr"/>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800" i="0" u="none" strike="noStrike" kern="0" cap="none" spc="0" normalizeH="0" baseline="0" noProof="0">
                <a:ln>
                  <a:noFill/>
                </a:ln>
                <a:solidFill>
                  <a:prstClr val="white"/>
                </a:solidFill>
                <a:effectLst/>
                <a:uLnTx/>
                <a:uFillTx/>
                <a:latin typeface="メイリオ"/>
                <a:ea typeface="メイリオ"/>
                <a:cs typeface="+mn-cs"/>
              </a:rPr>
              <a:t>電気で処理</a:t>
            </a:r>
            <a:endParaRPr kumimoji="1" lang="en-US" altLang="ja-JP" sz="800" i="0" u="none" strike="noStrike" kern="0" cap="none" spc="0" normalizeH="0" baseline="0" noProof="0">
              <a:ln>
                <a:noFill/>
              </a:ln>
              <a:solidFill>
                <a:prstClr val="white"/>
              </a:solidFill>
              <a:effectLst/>
              <a:uLnTx/>
              <a:uFillTx/>
              <a:latin typeface="メイリオ"/>
              <a:ea typeface="メイリオ"/>
              <a:cs typeface="+mn-cs"/>
            </a:endParaRPr>
          </a:p>
        </p:txBody>
      </p:sp>
      <p:sp>
        <p:nvSpPr>
          <p:cNvPr id="172" name="テキスト ボックス 171">
            <a:extLst>
              <a:ext uri="{FF2B5EF4-FFF2-40B4-BE49-F238E27FC236}">
                <a16:creationId xmlns:a16="http://schemas.microsoft.com/office/drawing/2014/main" id="{F68C2C67-668F-3473-8B9A-D8EC5CC35442}"/>
              </a:ext>
            </a:extLst>
          </p:cNvPr>
          <p:cNvSpPr txBox="1"/>
          <p:nvPr/>
        </p:nvSpPr>
        <p:spPr>
          <a:xfrm>
            <a:off x="2114295" y="3326451"/>
            <a:ext cx="599649" cy="238441"/>
          </a:xfrm>
          <a:prstGeom prst="rect">
            <a:avLst/>
          </a:prstGeom>
          <a:noFill/>
        </p:spPr>
        <p:txBody>
          <a:bodyPr wrap="none" rtlCol="0">
            <a:spAutoFit/>
          </a:bodyPr>
          <a:lstStyle/>
          <a:p>
            <a:pPr marL="0" marR="0" lvl="0" indent="0" algn="l" defTabSz="1371417"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black"/>
                </a:solidFill>
                <a:effectLst/>
                <a:uLnTx/>
                <a:uFillTx/>
                <a:latin typeface="メイリオ"/>
                <a:ea typeface="メイリオ"/>
                <a:cs typeface="+mn-cs"/>
              </a:rPr>
              <a:t>NW</a:t>
            </a: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機器</a:t>
            </a:r>
          </a:p>
        </p:txBody>
      </p:sp>
      <p:sp>
        <p:nvSpPr>
          <p:cNvPr id="173" name="テキスト ボックス 172">
            <a:extLst>
              <a:ext uri="{FF2B5EF4-FFF2-40B4-BE49-F238E27FC236}">
                <a16:creationId xmlns:a16="http://schemas.microsoft.com/office/drawing/2014/main" id="{C77AD402-EA3F-B149-C206-18EB6F93112B}"/>
              </a:ext>
            </a:extLst>
          </p:cNvPr>
          <p:cNvSpPr txBox="1"/>
          <p:nvPr/>
        </p:nvSpPr>
        <p:spPr>
          <a:xfrm>
            <a:off x="1490641" y="3312130"/>
            <a:ext cx="628430" cy="238441"/>
          </a:xfrm>
          <a:prstGeom prst="rect">
            <a:avLst/>
          </a:prstGeom>
          <a:noFill/>
        </p:spPr>
        <p:txBody>
          <a:bodyPr wrap="none" rtlCol="0">
            <a:spAutoFit/>
          </a:bodyPr>
          <a:lstStyle/>
          <a:p>
            <a:pPr marL="0" marR="0" lvl="0" indent="0" algn="l" defTabSz="1371417"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サーバー</a:t>
            </a:r>
          </a:p>
        </p:txBody>
      </p:sp>
      <p:sp>
        <p:nvSpPr>
          <p:cNvPr id="174" name="二等辺三角形 54">
            <a:extLst>
              <a:ext uri="{FF2B5EF4-FFF2-40B4-BE49-F238E27FC236}">
                <a16:creationId xmlns:a16="http://schemas.microsoft.com/office/drawing/2014/main" id="{4F59F766-09A0-791D-8662-3DE3593CF024}"/>
              </a:ext>
            </a:extLst>
          </p:cNvPr>
          <p:cNvSpPr/>
          <p:nvPr/>
        </p:nvSpPr>
        <p:spPr>
          <a:xfrm rot="10800000">
            <a:off x="3901896" y="4299699"/>
            <a:ext cx="1760661" cy="178125"/>
          </a:xfrm>
          <a:prstGeom prst="triangle">
            <a:avLst/>
          </a:prstGeom>
          <a:solidFill>
            <a:schemeClr val="accent2"/>
          </a:solidFill>
          <a:ln w="12700" cap="flat" cmpd="sng" algn="ctr">
            <a:noFill/>
            <a:prstDash val="solid"/>
            <a:miter lim="800000"/>
          </a:ln>
          <a:effectLst/>
        </p:spPr>
        <p:txBody>
          <a:bodyPr rtlCol="0" anchor="ctr"/>
          <a:lstStyle/>
          <a:p>
            <a:pPr marL="0" marR="0" lvl="0" indent="0" algn="ctr" defTabSz="1371417"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0" cap="none" spc="0" normalizeH="0" baseline="0" noProof="0">
              <a:ln>
                <a:noFill/>
              </a:ln>
              <a:solidFill>
                <a:prstClr val="white"/>
              </a:solidFill>
              <a:effectLst/>
              <a:uLnTx/>
              <a:uFillTx/>
              <a:latin typeface="メイリオ"/>
              <a:ea typeface="メイリオ"/>
              <a:cs typeface="+mn-cs"/>
            </a:endParaRPr>
          </a:p>
        </p:txBody>
      </p:sp>
      <p:pic>
        <p:nvPicPr>
          <p:cNvPr id="175" name="グラフィックス 174">
            <a:extLst>
              <a:ext uri="{FF2B5EF4-FFF2-40B4-BE49-F238E27FC236}">
                <a16:creationId xmlns:a16="http://schemas.microsoft.com/office/drawing/2014/main" id="{74E04FC9-4F48-E2A9-A578-08331D4FDD2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90200" y="5509492"/>
            <a:ext cx="300633" cy="269004"/>
          </a:xfrm>
          <a:prstGeom prst="rect">
            <a:avLst/>
          </a:prstGeom>
        </p:spPr>
      </p:pic>
      <p:pic>
        <p:nvPicPr>
          <p:cNvPr id="176" name="グラフィックス 175">
            <a:extLst>
              <a:ext uri="{FF2B5EF4-FFF2-40B4-BE49-F238E27FC236}">
                <a16:creationId xmlns:a16="http://schemas.microsoft.com/office/drawing/2014/main" id="{F9D7C2BC-5C39-3C7D-B7FA-ABFED196FA9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94713" y="3705849"/>
            <a:ext cx="300633" cy="269004"/>
          </a:xfrm>
          <a:prstGeom prst="rect">
            <a:avLst/>
          </a:prstGeom>
        </p:spPr>
      </p:pic>
      <p:sp>
        <p:nvSpPr>
          <p:cNvPr id="177" name="テキスト ボックス 176">
            <a:extLst>
              <a:ext uri="{FF2B5EF4-FFF2-40B4-BE49-F238E27FC236}">
                <a16:creationId xmlns:a16="http://schemas.microsoft.com/office/drawing/2014/main" id="{75E058B2-6872-A99E-B883-91FAF83DED4E}"/>
              </a:ext>
            </a:extLst>
          </p:cNvPr>
          <p:cNvSpPr txBox="1"/>
          <p:nvPr/>
        </p:nvSpPr>
        <p:spPr>
          <a:xfrm>
            <a:off x="994810" y="6104755"/>
            <a:ext cx="7810743" cy="215444"/>
          </a:xfrm>
          <a:prstGeom prst="rect">
            <a:avLst/>
          </a:prstGeom>
          <a:solidFill>
            <a:srgbClr val="FFD966"/>
          </a:solidFill>
        </p:spPr>
        <p:txBody>
          <a:bodyPr wrap="square" rtlCol="0">
            <a:spAutoFit/>
          </a:bodyPr>
          <a:lstStyle/>
          <a:p>
            <a:pPr marL="0" marR="0" lvl="0" indent="0" algn="ctr" defTabSz="457231" rtl="0" eaLnBrk="1" fontAlgn="auto" latinLnBrk="0" hangingPunct="1">
              <a:lnSpc>
                <a:spcPct val="100000"/>
              </a:lnSpc>
              <a:spcBef>
                <a:spcPts val="0"/>
              </a:spcBef>
              <a:spcAft>
                <a:spcPts val="0"/>
              </a:spcAft>
              <a:buClrTx/>
              <a:buSzTx/>
              <a:buFontTx/>
              <a:buNone/>
              <a:tabLst/>
              <a:defRPr/>
            </a:pPr>
            <a:endParaRPr kumimoji="1" lang="ja-JP" altLang="en-US" sz="800" b="1" i="0" u="none" strike="noStrike" kern="1200" cap="none" spc="0" normalizeH="0" baseline="0" noProof="0" dirty="0">
              <a:ln>
                <a:noFill/>
              </a:ln>
              <a:solidFill>
                <a:srgbClr val="000000"/>
              </a:solidFill>
              <a:effectLst/>
              <a:uLnTx/>
              <a:uFillTx/>
              <a:latin typeface="メイリオ"/>
              <a:ea typeface="メイリオ"/>
              <a:cs typeface="+mn-cs"/>
            </a:endParaRPr>
          </a:p>
        </p:txBody>
      </p:sp>
      <p:sp>
        <p:nvSpPr>
          <p:cNvPr id="178" name="テキスト ボックス 177">
            <a:extLst>
              <a:ext uri="{FF2B5EF4-FFF2-40B4-BE49-F238E27FC236}">
                <a16:creationId xmlns:a16="http://schemas.microsoft.com/office/drawing/2014/main" id="{E72C8B40-00E7-2F1C-5E9A-ACC7265C7EEF}"/>
              </a:ext>
            </a:extLst>
          </p:cNvPr>
          <p:cNvSpPr txBox="1"/>
          <p:nvPr/>
        </p:nvSpPr>
        <p:spPr>
          <a:xfrm>
            <a:off x="358428" y="3543976"/>
            <a:ext cx="531787" cy="276999"/>
          </a:xfrm>
          <a:prstGeom prst="rect">
            <a:avLst/>
          </a:prstGeom>
          <a:noFill/>
        </p:spPr>
        <p:txBody>
          <a:bodyPr wrap="square" rtlCol="0">
            <a:spAutoFit/>
          </a:bodyPr>
          <a:lstStyle/>
          <a:p>
            <a:pPr marL="0" marR="0" lvl="0" indent="0" algn="ctr" defTabSz="457231"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メイリオ"/>
                <a:ea typeface="メイリオ"/>
                <a:cs typeface="+mn-cs"/>
              </a:rPr>
              <a:t>現状</a:t>
            </a:r>
          </a:p>
        </p:txBody>
      </p:sp>
      <p:sp>
        <p:nvSpPr>
          <p:cNvPr id="179" name="テキスト ボックス 178">
            <a:extLst>
              <a:ext uri="{FF2B5EF4-FFF2-40B4-BE49-F238E27FC236}">
                <a16:creationId xmlns:a16="http://schemas.microsoft.com/office/drawing/2014/main" id="{9629C738-9CCE-0D2D-D636-F68F71CC06C3}"/>
              </a:ext>
            </a:extLst>
          </p:cNvPr>
          <p:cNvSpPr txBox="1"/>
          <p:nvPr/>
        </p:nvSpPr>
        <p:spPr>
          <a:xfrm>
            <a:off x="353753" y="5369389"/>
            <a:ext cx="531787" cy="276999"/>
          </a:xfrm>
          <a:prstGeom prst="rect">
            <a:avLst/>
          </a:prstGeom>
          <a:noFill/>
        </p:spPr>
        <p:txBody>
          <a:bodyPr wrap="square" rtlCol="0">
            <a:spAutoFit/>
          </a:bodyPr>
          <a:lstStyle/>
          <a:p>
            <a:pPr marL="0" marR="0" lvl="0" indent="0" algn="ctr" defTabSz="457231"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メイリオ"/>
                <a:ea typeface="メイリオ"/>
                <a:cs typeface="+mn-cs"/>
              </a:rPr>
              <a:t>APN</a:t>
            </a:r>
            <a:endParaRPr kumimoji="1" lang="ja-JP" altLang="en-US" sz="1200" b="1" i="0" u="none" strike="noStrike" kern="1200" cap="none" spc="0" normalizeH="0" baseline="0" noProof="0" dirty="0">
              <a:ln>
                <a:noFill/>
              </a:ln>
              <a:solidFill>
                <a:srgbClr val="FFFFFF"/>
              </a:solidFill>
              <a:effectLst/>
              <a:uLnTx/>
              <a:uFillTx/>
              <a:latin typeface="メイリオ"/>
              <a:ea typeface="メイリオ"/>
              <a:cs typeface="+mn-cs"/>
            </a:endParaRPr>
          </a:p>
        </p:txBody>
      </p:sp>
      <p:sp>
        <p:nvSpPr>
          <p:cNvPr id="181" name="四角形: 角を丸くする 13">
            <a:extLst>
              <a:ext uri="{FF2B5EF4-FFF2-40B4-BE49-F238E27FC236}">
                <a16:creationId xmlns:a16="http://schemas.microsoft.com/office/drawing/2014/main" id="{F47FD51E-EEDA-FA70-D419-6C3AB88A9EA9}"/>
              </a:ext>
            </a:extLst>
          </p:cNvPr>
          <p:cNvSpPr/>
          <p:nvPr/>
        </p:nvSpPr>
        <p:spPr>
          <a:xfrm>
            <a:off x="358428" y="2089997"/>
            <a:ext cx="1893250" cy="450547"/>
          </a:xfrm>
          <a:prstGeom prst="roundRect">
            <a:avLst>
              <a:gd name="adj" fmla="val 0"/>
            </a:avLst>
          </a:prstGeom>
          <a:solidFill>
            <a:sysClr val="window" lastClr="FFFFFF"/>
          </a:solidFill>
          <a:ln w="25400" cap="flat" cmpd="sng" algn="ctr">
            <a:solidFill>
              <a:srgbClr val="C00000"/>
            </a:solidFill>
            <a:prstDash val="solid"/>
            <a:miter lim="800000"/>
          </a:ln>
          <a:effectLst/>
        </p:spPr>
        <p:txBody>
          <a:bodyPr rtlCol="0" anchor="ctr"/>
          <a:lstStyle/>
          <a:p>
            <a:pPr marL="0" marR="0" lvl="0" indent="0" algn="ctr" defTabSz="1371417" rtl="0" eaLnBrk="1" fontAlgn="auto" latinLnBrk="0" hangingPunct="1">
              <a:lnSpc>
                <a:spcPct val="100000"/>
              </a:lnSpc>
              <a:spcBef>
                <a:spcPts val="0"/>
              </a:spcBef>
              <a:spcAft>
                <a:spcPts val="0"/>
              </a:spcAft>
              <a:buClrTx/>
              <a:buSzTx/>
              <a:buFontTx/>
              <a:buNone/>
              <a:tabLst/>
              <a:defRPr/>
            </a:pPr>
            <a:endParaRPr kumimoji="1" lang="ja-JP" altLang="en-US" sz="1000" i="0" u="none" strike="noStrike" kern="0" cap="none" spc="0" normalizeH="0" baseline="0" noProof="0">
              <a:ln>
                <a:noFill/>
              </a:ln>
              <a:solidFill>
                <a:prstClr val="black"/>
              </a:solidFill>
              <a:effectLst/>
              <a:uLnTx/>
              <a:uFillTx/>
              <a:latin typeface="メイリオ"/>
              <a:ea typeface="メイリオ"/>
              <a:cs typeface="+mn-cs"/>
            </a:endParaRPr>
          </a:p>
        </p:txBody>
      </p:sp>
      <p:sp>
        <p:nvSpPr>
          <p:cNvPr id="182" name="四角形: 角を丸くする 19">
            <a:extLst>
              <a:ext uri="{FF2B5EF4-FFF2-40B4-BE49-F238E27FC236}">
                <a16:creationId xmlns:a16="http://schemas.microsoft.com/office/drawing/2014/main" id="{258DB50D-0376-87E9-D5E0-4EA17008C102}"/>
              </a:ext>
            </a:extLst>
          </p:cNvPr>
          <p:cNvSpPr/>
          <p:nvPr/>
        </p:nvSpPr>
        <p:spPr>
          <a:xfrm>
            <a:off x="2772055" y="2094646"/>
            <a:ext cx="1606833" cy="462321"/>
          </a:xfrm>
          <a:prstGeom prst="roundRect">
            <a:avLst>
              <a:gd name="adj" fmla="val 0"/>
            </a:avLst>
          </a:prstGeom>
          <a:solidFill>
            <a:srgbClr val="C00000"/>
          </a:solidFill>
          <a:ln w="12700" cap="flat" cmpd="sng" algn="ctr">
            <a:noFill/>
            <a:prstDash val="solid"/>
            <a:miter lim="800000"/>
          </a:ln>
          <a:effectLst/>
        </p:spPr>
        <p:txBody>
          <a:bodyPr rtlCol="0" anchor="ctr"/>
          <a:lstStyle/>
          <a:p>
            <a:pPr marL="0" marR="0" lvl="0" indent="0" algn="ctr" defTabSz="1371417"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0" cap="none" spc="0" normalizeH="0" baseline="0" noProof="0" dirty="0">
              <a:ln>
                <a:noFill/>
              </a:ln>
              <a:solidFill>
                <a:schemeClr val="bg1"/>
              </a:solidFill>
              <a:effectLst/>
              <a:uLnTx/>
              <a:uFillTx/>
              <a:latin typeface="メイリオ"/>
              <a:ea typeface="メイリオ"/>
              <a:cs typeface="+mn-cs"/>
            </a:endParaRPr>
          </a:p>
        </p:txBody>
      </p:sp>
      <p:sp>
        <p:nvSpPr>
          <p:cNvPr id="183" name="四角形: 角を丸くする 20">
            <a:extLst>
              <a:ext uri="{FF2B5EF4-FFF2-40B4-BE49-F238E27FC236}">
                <a16:creationId xmlns:a16="http://schemas.microsoft.com/office/drawing/2014/main" id="{4368835A-A334-152D-23D9-D99CB125E30E}"/>
              </a:ext>
            </a:extLst>
          </p:cNvPr>
          <p:cNvSpPr/>
          <p:nvPr/>
        </p:nvSpPr>
        <p:spPr>
          <a:xfrm>
            <a:off x="4985388" y="2094646"/>
            <a:ext cx="1606833" cy="462321"/>
          </a:xfrm>
          <a:prstGeom prst="roundRect">
            <a:avLst>
              <a:gd name="adj" fmla="val 0"/>
            </a:avLst>
          </a:prstGeom>
          <a:solidFill>
            <a:srgbClr val="C00000"/>
          </a:solidFill>
          <a:ln w="12700" cap="flat" cmpd="sng" algn="ctr">
            <a:noFill/>
            <a:prstDash val="solid"/>
            <a:miter lim="800000"/>
          </a:ln>
          <a:effectLst/>
        </p:spPr>
        <p:txBody>
          <a:bodyPr rtlCol="0" anchor="ctr"/>
          <a:lstStyle/>
          <a:p>
            <a:pPr marL="0" marR="0" lvl="0" indent="0" algn="ctr" defTabSz="1371417"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0" cap="none" spc="0" normalizeH="0" baseline="0" noProof="0">
              <a:ln>
                <a:noFill/>
              </a:ln>
              <a:solidFill>
                <a:schemeClr val="bg1"/>
              </a:solidFill>
              <a:effectLst/>
              <a:uLnTx/>
              <a:uFillTx/>
              <a:latin typeface="メイリオ"/>
              <a:ea typeface="メイリオ"/>
              <a:cs typeface="+mn-cs"/>
            </a:endParaRPr>
          </a:p>
        </p:txBody>
      </p:sp>
      <p:sp>
        <p:nvSpPr>
          <p:cNvPr id="184" name="四角形: 角を丸くする 21">
            <a:extLst>
              <a:ext uri="{FF2B5EF4-FFF2-40B4-BE49-F238E27FC236}">
                <a16:creationId xmlns:a16="http://schemas.microsoft.com/office/drawing/2014/main" id="{A34DE4B5-3AAF-6D84-52D8-B99294DEDC28}"/>
              </a:ext>
            </a:extLst>
          </p:cNvPr>
          <p:cNvSpPr/>
          <p:nvPr/>
        </p:nvSpPr>
        <p:spPr>
          <a:xfrm>
            <a:off x="7198720" y="2094646"/>
            <a:ext cx="1606833" cy="462321"/>
          </a:xfrm>
          <a:prstGeom prst="roundRect">
            <a:avLst>
              <a:gd name="adj" fmla="val 0"/>
            </a:avLst>
          </a:prstGeom>
          <a:solidFill>
            <a:srgbClr val="C00000"/>
          </a:solidFill>
          <a:ln w="12700" cap="flat" cmpd="sng" algn="ctr">
            <a:noFill/>
            <a:prstDash val="solid"/>
            <a:miter lim="800000"/>
          </a:ln>
          <a:effectLst/>
        </p:spPr>
        <p:txBody>
          <a:bodyPr rtlCol="0" anchor="ctr"/>
          <a:lstStyle/>
          <a:p>
            <a:pPr marL="0" marR="0" lvl="0" indent="0" algn="ctr" defTabSz="1371417"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0" cap="none" spc="0" normalizeH="0" baseline="0" noProof="0">
              <a:ln>
                <a:noFill/>
              </a:ln>
              <a:solidFill>
                <a:schemeClr val="bg1"/>
              </a:solidFill>
              <a:effectLst/>
              <a:uLnTx/>
              <a:uFillTx/>
              <a:latin typeface="メイリオ"/>
              <a:ea typeface="メイリオ"/>
              <a:cs typeface="+mn-cs"/>
            </a:endParaRPr>
          </a:p>
        </p:txBody>
      </p:sp>
      <p:sp>
        <p:nvSpPr>
          <p:cNvPr id="185" name="四角形: 角を丸くする 39">
            <a:extLst>
              <a:ext uri="{FF2B5EF4-FFF2-40B4-BE49-F238E27FC236}">
                <a16:creationId xmlns:a16="http://schemas.microsoft.com/office/drawing/2014/main" id="{F7C73FAB-BB84-2636-04B9-532F31B56E38}"/>
              </a:ext>
            </a:extLst>
          </p:cNvPr>
          <p:cNvSpPr>
            <a:spLocks/>
          </p:cNvSpPr>
          <p:nvPr/>
        </p:nvSpPr>
        <p:spPr>
          <a:xfrm>
            <a:off x="5100581" y="1671017"/>
            <a:ext cx="1491640" cy="487756"/>
          </a:xfrm>
          <a:prstGeom prst="roundRect">
            <a:avLst>
              <a:gd name="adj" fmla="val 1355"/>
            </a:avLst>
          </a:prstGeom>
          <a:noFill/>
          <a:ln w="31750" cap="flat" cmpd="sng" algn="ctr">
            <a:noFill/>
            <a:prstDash val="solid"/>
            <a:miter lim="800000"/>
          </a:ln>
          <a:effectLst/>
        </p:spPr>
        <p:txBody>
          <a:bodyPr lIns="53992" tIns="53992" rIns="53992" bIns="53992" rtlCol="0" anchor="ctr"/>
          <a:lstStyle/>
          <a:p>
            <a:pPr marL="0" marR="0" lvl="0" indent="0" algn="ctr" defTabSz="1828511"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dirty="0">
                <a:ln>
                  <a:noFill/>
                </a:ln>
                <a:solidFill>
                  <a:srgbClr val="C00000"/>
                </a:solidFill>
                <a:effectLst/>
                <a:uLnTx/>
                <a:uFillTx/>
                <a:latin typeface="メイリオ"/>
                <a:ea typeface="メイリオ"/>
                <a:cs typeface="Meiryo UI" panose="020B0604030504040204" pitchFamily="50" charset="-128"/>
              </a:rPr>
              <a:t>大容量高品質</a:t>
            </a:r>
            <a:endParaRPr kumimoji="1" lang="en-US" altLang="ja-JP" sz="1200" b="0" i="0" u="none" strike="noStrike" kern="0" cap="none" spc="0" normalizeH="0" baseline="0" noProof="0" dirty="0">
              <a:ln>
                <a:noFill/>
              </a:ln>
              <a:solidFill>
                <a:srgbClr val="C00000"/>
              </a:solidFill>
              <a:effectLst/>
              <a:uLnTx/>
              <a:uFillTx/>
              <a:latin typeface="メイリオ"/>
              <a:ea typeface="メイリオ"/>
              <a:cs typeface="Meiryo UI" panose="020B0604030504040204" pitchFamily="50" charset="-128"/>
            </a:endParaRPr>
          </a:p>
          <a:p>
            <a:pPr marL="0" marR="0" lvl="0" indent="0" algn="ctr" defTabSz="1828466"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rgbClr val="C00000"/>
                </a:solidFill>
                <a:effectLst/>
                <a:uLnTx/>
                <a:uFillTx/>
                <a:latin typeface="メイリオ"/>
                <a:ea typeface="メイリオ"/>
                <a:cs typeface="Meiryo UI" panose="020B0604030504040204" pitchFamily="50" charset="-128"/>
              </a:rPr>
              <a:t>伝送容量</a:t>
            </a:r>
            <a:r>
              <a:rPr kumimoji="1" lang="en-US" altLang="ja-JP" sz="800" b="0" i="0" u="none" strike="noStrike" kern="0" cap="none" spc="0" normalizeH="0" baseline="30000" noProof="0" dirty="0">
                <a:ln>
                  <a:noFill/>
                </a:ln>
                <a:solidFill>
                  <a:srgbClr val="C00000"/>
                </a:solidFill>
                <a:effectLst/>
                <a:uLnTx/>
                <a:uFillTx/>
                <a:latin typeface="メイリオ"/>
                <a:ea typeface="メイリオ"/>
                <a:cs typeface="+mn-cs"/>
              </a:rPr>
              <a:t>※2</a:t>
            </a:r>
          </a:p>
        </p:txBody>
      </p:sp>
      <p:sp>
        <p:nvSpPr>
          <p:cNvPr id="186" name="四角形: 角を丸くする 39">
            <a:extLst>
              <a:ext uri="{FF2B5EF4-FFF2-40B4-BE49-F238E27FC236}">
                <a16:creationId xmlns:a16="http://schemas.microsoft.com/office/drawing/2014/main" id="{CE9A1AB6-47A7-7367-1BF1-B2CF22F0FD86}"/>
              </a:ext>
            </a:extLst>
          </p:cNvPr>
          <p:cNvSpPr>
            <a:spLocks/>
          </p:cNvSpPr>
          <p:nvPr/>
        </p:nvSpPr>
        <p:spPr>
          <a:xfrm>
            <a:off x="2962442" y="1673078"/>
            <a:ext cx="1308889" cy="487756"/>
          </a:xfrm>
          <a:prstGeom prst="roundRect">
            <a:avLst>
              <a:gd name="adj" fmla="val 1355"/>
            </a:avLst>
          </a:prstGeom>
          <a:noFill/>
          <a:ln w="31750" cap="flat" cmpd="sng" algn="ctr">
            <a:noFill/>
            <a:prstDash val="solid"/>
            <a:miter lim="800000"/>
          </a:ln>
          <a:effectLst/>
        </p:spPr>
        <p:txBody>
          <a:bodyPr lIns="53992" tIns="53992" rIns="53992" bIns="53992" rtlCol="0" anchor="ctr"/>
          <a:lstStyle/>
          <a:p>
            <a:pPr marL="0" marR="0" lvl="0" indent="0" algn="ctr" defTabSz="1828511"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dirty="0">
                <a:ln>
                  <a:noFill/>
                </a:ln>
                <a:solidFill>
                  <a:srgbClr val="C00000"/>
                </a:solidFill>
                <a:effectLst/>
                <a:uLnTx/>
                <a:uFillTx/>
                <a:latin typeface="メイリオ"/>
                <a:ea typeface="メイリオ"/>
                <a:cs typeface="Meiryo UI" panose="020B0604030504040204" pitchFamily="50" charset="-128"/>
              </a:rPr>
              <a:t>低消費電力</a:t>
            </a:r>
            <a:endParaRPr kumimoji="1" lang="en-US" altLang="ja-JP" sz="1200" b="0" i="0" u="none" strike="noStrike" kern="0" cap="none" spc="0" normalizeH="0" baseline="0" noProof="0" dirty="0">
              <a:ln>
                <a:noFill/>
              </a:ln>
              <a:solidFill>
                <a:srgbClr val="C00000"/>
              </a:solidFill>
              <a:effectLst/>
              <a:uLnTx/>
              <a:uFillTx/>
              <a:latin typeface="メイリオ"/>
              <a:ea typeface="メイリオ"/>
              <a:cs typeface="Meiryo UI" panose="020B0604030504040204" pitchFamily="50" charset="-128"/>
            </a:endParaRPr>
          </a:p>
          <a:p>
            <a:pPr marL="0" marR="0" lvl="0" indent="0" algn="ctr" defTabSz="1828466"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rgbClr val="C00000"/>
                </a:solidFill>
                <a:effectLst/>
                <a:uLnTx/>
                <a:uFillTx/>
                <a:latin typeface="メイリオ"/>
                <a:ea typeface="メイリオ"/>
                <a:cs typeface="Meiryo UI" panose="020B0604030504040204" pitchFamily="50" charset="-128"/>
              </a:rPr>
              <a:t>電力効率</a:t>
            </a:r>
            <a:r>
              <a:rPr kumimoji="1" lang="en-US" altLang="ja-JP" sz="800" b="0" i="0" u="none" strike="noStrike" kern="0" cap="none" spc="0" normalizeH="0" baseline="30000" noProof="0" dirty="0">
                <a:ln>
                  <a:noFill/>
                </a:ln>
                <a:solidFill>
                  <a:srgbClr val="C00000"/>
                </a:solidFill>
                <a:effectLst/>
                <a:uLnTx/>
                <a:uFillTx/>
                <a:latin typeface="メイリオ"/>
                <a:ea typeface="メイリオ"/>
                <a:cs typeface="Meiryo UI" panose="020B0604030504040204" pitchFamily="50" charset="-128"/>
              </a:rPr>
              <a:t>※1</a:t>
            </a:r>
            <a:r>
              <a:rPr kumimoji="1" lang="ja-JP" altLang="en-US" sz="800" b="0" i="0" u="none" strike="noStrike" kern="0" cap="none" spc="0" normalizeH="0" baseline="0" noProof="0" dirty="0">
                <a:ln>
                  <a:noFill/>
                </a:ln>
                <a:solidFill>
                  <a:srgbClr val="C00000"/>
                </a:solidFill>
                <a:effectLst/>
                <a:uLnTx/>
                <a:uFillTx/>
                <a:latin typeface="メイリオ"/>
                <a:ea typeface="メイリオ"/>
                <a:cs typeface="Meiryo UI" panose="020B0604030504040204" pitchFamily="50" charset="-128"/>
              </a:rPr>
              <a:t> </a:t>
            </a:r>
            <a:endParaRPr kumimoji="1" lang="en-US" altLang="ja-JP" sz="800" b="0" i="0" u="none" strike="noStrike" kern="0" cap="none" spc="0" normalizeH="0" baseline="0" noProof="0" dirty="0">
              <a:ln>
                <a:noFill/>
              </a:ln>
              <a:solidFill>
                <a:srgbClr val="C00000"/>
              </a:solidFill>
              <a:effectLst/>
              <a:uLnTx/>
              <a:uFillTx/>
              <a:latin typeface="メイリオ"/>
              <a:ea typeface="メイリオ"/>
              <a:cs typeface="Meiryo UI" panose="020B0604030504040204" pitchFamily="50" charset="-128"/>
            </a:endParaRPr>
          </a:p>
        </p:txBody>
      </p:sp>
      <p:sp>
        <p:nvSpPr>
          <p:cNvPr id="187" name="四角形: 角を丸くする 39">
            <a:extLst>
              <a:ext uri="{FF2B5EF4-FFF2-40B4-BE49-F238E27FC236}">
                <a16:creationId xmlns:a16="http://schemas.microsoft.com/office/drawing/2014/main" id="{F11CFEC7-40DB-C9DA-CF93-D9778DD41A2B}"/>
              </a:ext>
            </a:extLst>
          </p:cNvPr>
          <p:cNvSpPr>
            <a:spLocks/>
          </p:cNvSpPr>
          <p:nvPr/>
        </p:nvSpPr>
        <p:spPr>
          <a:xfrm>
            <a:off x="7302985" y="1679044"/>
            <a:ext cx="1308889" cy="487756"/>
          </a:xfrm>
          <a:prstGeom prst="roundRect">
            <a:avLst>
              <a:gd name="adj" fmla="val 1355"/>
            </a:avLst>
          </a:prstGeom>
          <a:noFill/>
          <a:ln w="31750" cap="flat" cmpd="sng" algn="ctr">
            <a:noFill/>
            <a:prstDash val="solid"/>
            <a:miter lim="800000"/>
          </a:ln>
          <a:effectLst/>
        </p:spPr>
        <p:txBody>
          <a:bodyPr lIns="53992" tIns="53992" rIns="53992" bIns="53992" rtlCol="0" anchor="ctr"/>
          <a:lstStyle/>
          <a:p>
            <a:pPr marL="0" marR="0" lvl="0" indent="0" algn="ctr" defTabSz="1828511"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dirty="0">
                <a:ln>
                  <a:noFill/>
                </a:ln>
                <a:solidFill>
                  <a:srgbClr val="C00000"/>
                </a:solidFill>
                <a:effectLst/>
                <a:uLnTx/>
                <a:uFillTx/>
                <a:latin typeface="メイリオ"/>
                <a:ea typeface="メイリオ"/>
                <a:cs typeface="Meiryo UI" panose="020B0604030504040204" pitchFamily="50" charset="-128"/>
              </a:rPr>
              <a:t>低遅延</a:t>
            </a:r>
            <a:endParaRPr kumimoji="1" lang="en-US" altLang="ja-JP" sz="1200" b="0" i="0" u="none" strike="noStrike" kern="0" cap="none" spc="0" normalizeH="0" baseline="0" noProof="0" dirty="0">
              <a:ln>
                <a:noFill/>
              </a:ln>
              <a:solidFill>
                <a:srgbClr val="C00000"/>
              </a:solidFill>
              <a:effectLst/>
              <a:uLnTx/>
              <a:uFillTx/>
              <a:latin typeface="メイリオ"/>
              <a:ea typeface="メイリオ"/>
              <a:cs typeface="Meiryo UI" panose="020B0604030504040204" pitchFamily="50" charset="-128"/>
            </a:endParaRPr>
          </a:p>
          <a:p>
            <a:pPr marL="0" marR="0" lvl="0" indent="0" algn="ctr" defTabSz="1828466"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rgbClr val="C00000"/>
                </a:solidFill>
                <a:effectLst/>
                <a:uLnTx/>
                <a:uFillTx/>
                <a:latin typeface="メイリオ"/>
                <a:ea typeface="メイリオ"/>
                <a:cs typeface="Meiryo UI" panose="020B0604030504040204" pitchFamily="50" charset="-128"/>
              </a:rPr>
              <a:t>エンドエンド遅延</a:t>
            </a:r>
            <a:r>
              <a:rPr kumimoji="1" lang="en-US" altLang="ja-JP" sz="800" b="0" i="0" u="none" strike="noStrike" kern="0" cap="none" spc="0" normalizeH="0" baseline="30000" noProof="0" dirty="0">
                <a:ln>
                  <a:noFill/>
                </a:ln>
                <a:solidFill>
                  <a:srgbClr val="C00000"/>
                </a:solidFill>
                <a:effectLst/>
                <a:uLnTx/>
                <a:uFillTx/>
                <a:latin typeface="メイリオ"/>
                <a:ea typeface="メイリオ"/>
                <a:cs typeface="+mn-cs"/>
              </a:rPr>
              <a:t>※3</a:t>
            </a:r>
            <a:br>
              <a:rPr kumimoji="1" lang="en-US" altLang="ja-JP" sz="800" b="0" i="0" u="none" strike="noStrike" kern="0" cap="none" spc="0" normalizeH="0" baseline="0" noProof="0" dirty="0">
                <a:ln>
                  <a:noFill/>
                </a:ln>
                <a:solidFill>
                  <a:srgbClr val="C00000"/>
                </a:solidFill>
                <a:effectLst/>
                <a:uLnTx/>
                <a:uFillTx/>
                <a:latin typeface="メイリオ"/>
                <a:ea typeface="メイリオ"/>
                <a:cs typeface="Meiryo UI" panose="020B0604030504040204" pitchFamily="50" charset="-128"/>
              </a:rPr>
            </a:br>
            <a:endParaRPr kumimoji="1" lang="ja-JP" altLang="en-US" sz="800" b="1" i="0" u="none" strike="noStrike" kern="0" cap="none" spc="0" normalizeH="0" baseline="50000" noProof="0" dirty="0">
              <a:ln>
                <a:noFill/>
              </a:ln>
              <a:solidFill>
                <a:srgbClr val="C00000"/>
              </a:solidFill>
              <a:effectLst/>
              <a:uLnTx/>
              <a:uFillTx/>
              <a:latin typeface="メイリオ"/>
              <a:ea typeface="メイリオ"/>
              <a:cs typeface="Meiryo UI" panose="020B0604030504040204" pitchFamily="50" charset="-128"/>
            </a:endParaRPr>
          </a:p>
        </p:txBody>
      </p:sp>
      <p:sp>
        <p:nvSpPr>
          <p:cNvPr id="189" name="テキスト ボックス 188">
            <a:extLst>
              <a:ext uri="{FF2B5EF4-FFF2-40B4-BE49-F238E27FC236}">
                <a16:creationId xmlns:a16="http://schemas.microsoft.com/office/drawing/2014/main" id="{FCB3E444-4483-B4F9-87A5-EBADE14BDF4C}"/>
              </a:ext>
            </a:extLst>
          </p:cNvPr>
          <p:cNvSpPr txBox="1"/>
          <p:nvPr/>
        </p:nvSpPr>
        <p:spPr>
          <a:xfrm>
            <a:off x="304362" y="1295455"/>
            <a:ext cx="8535275" cy="338554"/>
          </a:xfrm>
          <a:prstGeom prst="rect">
            <a:avLst/>
          </a:prstGeom>
          <a:noFill/>
        </p:spPr>
        <p:txBody>
          <a:bodyPr wrap="square">
            <a:spAutoFit/>
          </a:bodyPr>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メイリオ"/>
                <a:ea typeface="メイリオ"/>
                <a:cs typeface="+mn-cs"/>
              </a:rPr>
              <a:t>電気で処理していたデータを光で処理することで、大容量・低遅延・低消費電力を実現</a:t>
            </a:r>
            <a:endParaRPr kumimoji="1" lang="ja-JP" altLang="en-US" sz="1600" b="1" i="0" u="none" strike="noStrike" kern="1200" cap="none" spc="0" normalizeH="0" baseline="0" noProof="0" dirty="0">
              <a:ln>
                <a:noFill/>
              </a:ln>
              <a:solidFill>
                <a:srgbClr val="000000"/>
              </a:solidFill>
              <a:effectLst/>
              <a:uLnTx/>
              <a:uFillTx/>
              <a:latin typeface="メイリオ"/>
              <a:ea typeface="メイリオ"/>
              <a:cs typeface="+mn-cs"/>
            </a:endParaRPr>
          </a:p>
        </p:txBody>
      </p:sp>
      <p:sp>
        <p:nvSpPr>
          <p:cNvPr id="191" name="テキスト ボックス 190">
            <a:extLst>
              <a:ext uri="{FF2B5EF4-FFF2-40B4-BE49-F238E27FC236}">
                <a16:creationId xmlns:a16="http://schemas.microsoft.com/office/drawing/2014/main" id="{DA4B8304-AE53-2BA0-192A-E076EC099072}"/>
              </a:ext>
            </a:extLst>
          </p:cNvPr>
          <p:cNvSpPr txBox="1"/>
          <p:nvPr/>
        </p:nvSpPr>
        <p:spPr>
          <a:xfrm>
            <a:off x="2309651" y="6120660"/>
            <a:ext cx="4577936" cy="230832"/>
          </a:xfrm>
          <a:prstGeom prst="rect">
            <a:avLst/>
          </a:prstGeom>
          <a:noFill/>
        </p:spPr>
        <p:txBody>
          <a:bodyPr wrap="square">
            <a:spAutoFit/>
          </a:bodyPr>
          <a:lstStyle/>
          <a:p>
            <a:pPr marL="0" marR="0" lvl="0" indent="0" algn="ctr" defTabSz="457231"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srgbClr val="000000"/>
                </a:solidFill>
                <a:effectLst/>
                <a:uLnTx/>
                <a:uFillTx/>
                <a:latin typeface="メイリオ"/>
                <a:ea typeface="メイリオ"/>
                <a:cs typeface="+mn-cs"/>
              </a:rPr>
              <a:t>光の波長パスでユーザ拠点間を接続</a:t>
            </a:r>
            <a:endParaRPr kumimoji="1" lang="ja-JP" altLang="en-US" sz="900" b="1" i="0" u="none" strike="noStrike" kern="1200" cap="none" spc="0" normalizeH="0" baseline="0" noProof="0" dirty="0">
              <a:ln>
                <a:noFill/>
              </a:ln>
              <a:solidFill>
                <a:srgbClr val="000000"/>
              </a:solidFill>
              <a:effectLst/>
              <a:uLnTx/>
              <a:uFillTx/>
              <a:latin typeface="メイリオ"/>
              <a:ea typeface="メイリオ"/>
              <a:cs typeface="+mn-cs"/>
            </a:endParaRPr>
          </a:p>
        </p:txBody>
      </p:sp>
      <p:sp>
        <p:nvSpPr>
          <p:cNvPr id="192" name="テキスト ボックス 191">
            <a:extLst>
              <a:ext uri="{FF2B5EF4-FFF2-40B4-BE49-F238E27FC236}">
                <a16:creationId xmlns:a16="http://schemas.microsoft.com/office/drawing/2014/main" id="{DFC88FC6-69B5-5F3B-5B33-6DEC8DAFDB4A}"/>
              </a:ext>
            </a:extLst>
          </p:cNvPr>
          <p:cNvSpPr txBox="1"/>
          <p:nvPr/>
        </p:nvSpPr>
        <p:spPr>
          <a:xfrm>
            <a:off x="994810" y="6389600"/>
            <a:ext cx="7810743" cy="310449"/>
          </a:xfrm>
          <a:prstGeom prst="rect">
            <a:avLst/>
          </a:prstGeom>
        </p:spPr>
        <p:txBody>
          <a:bodyPr vert="horz" wrap="none" lIns="0" tIns="68569" rIns="0" bIns="68569" rtlCol="0">
            <a:noAutofit/>
          </a:bodyPr>
          <a:lstStyle/>
          <a:p>
            <a:pPr marL="0" marR="0" lvl="0" indent="0" algn="ctr" defTabSz="1371384"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rPr>
              <a:t> </a:t>
            </a:r>
            <a:r>
              <a:rPr kumimoji="1" lang="en-US" altLang="ja-JP" sz="700" b="0" i="0" u="none" strike="noStrike" kern="1200" cap="none" spc="0" normalizeH="0" baseline="0" noProof="0" dirty="0">
                <a:ln>
                  <a:noFill/>
                </a:ln>
                <a:solidFill>
                  <a:srgbClr val="000000"/>
                </a:solidFill>
                <a:effectLst/>
                <a:uLnTx/>
                <a:uFillTx/>
                <a:latin typeface="メイリオ"/>
                <a:ea typeface="メイリオ"/>
                <a:cs typeface="+mn-cs"/>
              </a:rPr>
              <a:t>※1</a:t>
            </a:r>
            <a:r>
              <a:rPr kumimoji="1" lang="ja-JP" altLang="en-US" sz="700" b="0" i="0" u="none" strike="noStrike" kern="1200" cap="none" spc="0" normalizeH="0" baseline="0" noProof="0" dirty="0">
                <a:ln>
                  <a:noFill/>
                </a:ln>
                <a:solidFill>
                  <a:srgbClr val="000000"/>
                </a:solidFill>
                <a:effectLst/>
                <a:uLnTx/>
                <a:uFillTx/>
                <a:latin typeface="メイリオ"/>
                <a:ea typeface="メイリオ"/>
                <a:cs typeface="+mn-cs"/>
              </a:rPr>
              <a:t> </a:t>
            </a:r>
            <a:r>
              <a:rPr kumimoji="1" lang="ja-JP" altLang="ja-JP" sz="700" b="0" i="0" u="none" strike="noStrike" kern="1200" cap="none" spc="0" normalizeH="0" baseline="0" noProof="0" dirty="0">
                <a:ln>
                  <a:noFill/>
                </a:ln>
                <a:solidFill>
                  <a:srgbClr val="000000"/>
                </a:solidFill>
                <a:effectLst/>
                <a:uLnTx/>
                <a:uFillTx/>
                <a:latin typeface="メイリオ"/>
                <a:ea typeface="メイリオ"/>
                <a:cs typeface="+mn-cs"/>
              </a:rPr>
              <a:t>フォトニクス技術適用部分の電力効率の目標値</a:t>
            </a:r>
            <a:r>
              <a:rPr kumimoji="1" lang="ja-JP" altLang="en-US" sz="700" b="0" i="0" u="none" strike="noStrike" kern="1200" cap="none" spc="0" normalizeH="0" baseline="0" noProof="0" dirty="0">
                <a:ln>
                  <a:noFill/>
                </a:ln>
                <a:solidFill>
                  <a:srgbClr val="000000"/>
                </a:solidFill>
                <a:effectLst/>
                <a:uLnTx/>
                <a:uFillTx/>
                <a:latin typeface="メイリオ"/>
                <a:ea typeface="メイリオ"/>
                <a:cs typeface="+mn-cs"/>
              </a:rPr>
              <a:t>　</a:t>
            </a:r>
            <a:r>
              <a:rPr kumimoji="1" lang="en-US" altLang="ja-JP" sz="700" b="0" i="0" u="none" strike="noStrike" kern="1200" cap="none" spc="0" normalizeH="0" baseline="0" noProof="0" dirty="0">
                <a:ln>
                  <a:noFill/>
                </a:ln>
                <a:solidFill>
                  <a:srgbClr val="000000"/>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srgbClr val="000000"/>
                </a:solidFill>
                <a:effectLst/>
                <a:uLnTx/>
                <a:uFillTx/>
                <a:latin typeface="メイリオ"/>
                <a:ea typeface="メイリオ"/>
                <a:cs typeface="+mn-cs"/>
              </a:rPr>
              <a:t> 光ファイバー</a:t>
            </a:r>
            <a:r>
              <a:rPr kumimoji="1" lang="en-US" altLang="ja-JP" sz="700" b="0" i="0" u="none" strike="noStrike" kern="1200" cap="none" spc="0" normalizeH="0" baseline="0" noProof="0" dirty="0">
                <a:ln>
                  <a:noFill/>
                </a:ln>
                <a:solidFill>
                  <a:srgbClr val="000000"/>
                </a:solidFill>
                <a:effectLst/>
                <a:uLnTx/>
                <a:uFillTx/>
                <a:latin typeface="メイリオ"/>
                <a:ea typeface="メイリオ"/>
                <a:cs typeface="+mn-cs"/>
              </a:rPr>
              <a:t>1</a:t>
            </a:r>
            <a:r>
              <a:rPr kumimoji="1" lang="ja-JP" altLang="en-US" sz="700" b="0" i="0" u="none" strike="noStrike" kern="1200" cap="none" spc="0" normalizeH="0" baseline="0" noProof="0" dirty="0">
                <a:ln>
                  <a:noFill/>
                </a:ln>
                <a:solidFill>
                  <a:srgbClr val="000000"/>
                </a:solidFill>
                <a:effectLst/>
                <a:uLnTx/>
                <a:uFillTx/>
                <a:latin typeface="メイリオ"/>
                <a:ea typeface="メイリオ"/>
                <a:cs typeface="+mn-cs"/>
              </a:rPr>
              <a:t>本あたりの通信容量の目標値　</a:t>
            </a:r>
            <a:r>
              <a:rPr kumimoji="1" lang="en-US" altLang="ja-JP" sz="700" b="0" i="0" u="none" strike="noStrike" kern="1200" cap="none" spc="0" normalizeH="0" baseline="0" noProof="0" dirty="0">
                <a:ln>
                  <a:noFill/>
                </a:ln>
                <a:solidFill>
                  <a:srgbClr val="000000"/>
                </a:solidFill>
                <a:effectLst/>
                <a:uLnTx/>
                <a:uFillTx/>
                <a:latin typeface="メイリオ"/>
                <a:ea typeface="メイリオ"/>
                <a:cs typeface="+mn-cs"/>
              </a:rPr>
              <a:t>※3</a:t>
            </a:r>
            <a:r>
              <a:rPr kumimoji="1" lang="ja-JP" altLang="en-US" sz="700" b="0" i="0" u="none" strike="noStrike" kern="1200" cap="none" spc="0" normalizeH="0" baseline="0" noProof="0" dirty="0">
                <a:ln>
                  <a:noFill/>
                </a:ln>
                <a:solidFill>
                  <a:srgbClr val="000000"/>
                </a:solidFill>
                <a:effectLst/>
                <a:uLnTx/>
                <a:uFillTx/>
                <a:latin typeface="メイリオ"/>
                <a:ea typeface="メイリオ"/>
                <a:cs typeface="+mn-cs"/>
              </a:rPr>
              <a:t> 同一県内で圧縮処理が不要となる映像トラヒックでのエンドエンドの遅延の目標値</a:t>
            </a:r>
          </a:p>
        </p:txBody>
      </p:sp>
      <p:sp>
        <p:nvSpPr>
          <p:cNvPr id="194" name="テキスト ボックス 193">
            <a:extLst>
              <a:ext uri="{FF2B5EF4-FFF2-40B4-BE49-F238E27FC236}">
                <a16:creationId xmlns:a16="http://schemas.microsoft.com/office/drawing/2014/main" id="{362E5AF7-8E7F-8598-F2ED-9F3136F8C0F4}"/>
              </a:ext>
            </a:extLst>
          </p:cNvPr>
          <p:cNvSpPr txBox="1"/>
          <p:nvPr/>
        </p:nvSpPr>
        <p:spPr>
          <a:xfrm>
            <a:off x="2772055" y="2157760"/>
            <a:ext cx="1606833" cy="369332"/>
          </a:xfrm>
          <a:prstGeom prst="rect">
            <a:avLst/>
          </a:prstGeom>
          <a:noFill/>
        </p:spPr>
        <p:txBody>
          <a:bodyPr wrap="square">
            <a:spAutoFit/>
          </a:bodyPr>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schemeClr val="bg1"/>
                </a:solidFill>
                <a:effectLst/>
                <a:uLnTx/>
                <a:uFillTx/>
                <a:latin typeface="メイリオ"/>
                <a:ea typeface="メイリオ"/>
                <a:cs typeface="+mn-cs"/>
              </a:rPr>
              <a:t>100</a:t>
            </a:r>
            <a:r>
              <a:rPr kumimoji="1" lang="ja-JP" altLang="en-US" sz="1800" b="1" i="0" u="none" strike="noStrike" kern="0" cap="none" spc="0" normalizeH="0" baseline="0" noProof="0">
                <a:ln>
                  <a:noFill/>
                </a:ln>
                <a:solidFill>
                  <a:schemeClr val="bg1"/>
                </a:solidFill>
                <a:effectLst/>
                <a:uLnTx/>
                <a:uFillTx/>
                <a:latin typeface="メイリオ"/>
                <a:ea typeface="メイリオ"/>
                <a:cs typeface="+mn-cs"/>
              </a:rPr>
              <a:t>倍</a:t>
            </a:r>
            <a:endParaRPr kumimoji="1" lang="ja-JP" altLang="en-US" sz="1800" b="1" i="0" u="none" strike="noStrike" kern="0" cap="none" spc="0" normalizeH="0" baseline="0" noProof="0" dirty="0">
              <a:ln>
                <a:noFill/>
              </a:ln>
              <a:solidFill>
                <a:schemeClr val="bg1"/>
              </a:solidFill>
              <a:effectLst/>
              <a:uLnTx/>
              <a:uFillTx/>
              <a:latin typeface="メイリオ"/>
              <a:ea typeface="メイリオ"/>
              <a:cs typeface="+mn-cs"/>
            </a:endParaRPr>
          </a:p>
        </p:txBody>
      </p:sp>
      <p:sp>
        <p:nvSpPr>
          <p:cNvPr id="195" name="テキスト ボックス 194">
            <a:extLst>
              <a:ext uri="{FF2B5EF4-FFF2-40B4-BE49-F238E27FC236}">
                <a16:creationId xmlns:a16="http://schemas.microsoft.com/office/drawing/2014/main" id="{DABC137B-9E05-9B84-BFDF-EA7061B5E39F}"/>
              </a:ext>
            </a:extLst>
          </p:cNvPr>
          <p:cNvSpPr txBox="1"/>
          <p:nvPr/>
        </p:nvSpPr>
        <p:spPr>
          <a:xfrm>
            <a:off x="4982095" y="2165646"/>
            <a:ext cx="1606833" cy="369332"/>
          </a:xfrm>
          <a:prstGeom prst="rect">
            <a:avLst/>
          </a:prstGeom>
          <a:noFill/>
        </p:spPr>
        <p:txBody>
          <a:bodyPr wrap="square">
            <a:spAutoFit/>
          </a:bodyPr>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schemeClr val="bg1"/>
                </a:solidFill>
                <a:effectLst/>
                <a:uLnTx/>
                <a:uFillTx/>
                <a:latin typeface="メイリオ"/>
                <a:ea typeface="メイリオ"/>
                <a:cs typeface="+mn-cs"/>
              </a:rPr>
              <a:t>125</a:t>
            </a:r>
            <a:r>
              <a:rPr kumimoji="1" lang="ja-JP" altLang="en-US" sz="1800" b="1" i="0" u="none" strike="noStrike" kern="0" cap="none" spc="0" normalizeH="0" baseline="0" noProof="0">
                <a:ln>
                  <a:noFill/>
                </a:ln>
                <a:solidFill>
                  <a:schemeClr val="bg1"/>
                </a:solidFill>
                <a:effectLst/>
                <a:uLnTx/>
                <a:uFillTx/>
                <a:latin typeface="メイリオ"/>
                <a:ea typeface="メイリオ"/>
                <a:cs typeface="+mn-cs"/>
              </a:rPr>
              <a:t>倍</a:t>
            </a:r>
            <a:endParaRPr kumimoji="1" lang="ja-JP" altLang="en-US" sz="1800" b="1" i="0" u="none" strike="noStrike" kern="0" cap="none" spc="0" normalizeH="0" baseline="0" noProof="0" dirty="0">
              <a:ln>
                <a:noFill/>
              </a:ln>
              <a:solidFill>
                <a:schemeClr val="bg1"/>
              </a:solidFill>
              <a:effectLst/>
              <a:uLnTx/>
              <a:uFillTx/>
              <a:latin typeface="メイリオ"/>
              <a:ea typeface="メイリオ"/>
              <a:cs typeface="+mn-cs"/>
            </a:endParaRPr>
          </a:p>
        </p:txBody>
      </p:sp>
      <p:sp>
        <p:nvSpPr>
          <p:cNvPr id="196" name="テキスト ボックス 195">
            <a:extLst>
              <a:ext uri="{FF2B5EF4-FFF2-40B4-BE49-F238E27FC236}">
                <a16:creationId xmlns:a16="http://schemas.microsoft.com/office/drawing/2014/main" id="{ED4D3248-8B9A-2D13-86A0-AF0590B6F6B3}"/>
              </a:ext>
            </a:extLst>
          </p:cNvPr>
          <p:cNvSpPr txBox="1"/>
          <p:nvPr/>
        </p:nvSpPr>
        <p:spPr>
          <a:xfrm>
            <a:off x="7121959" y="2165646"/>
            <a:ext cx="1606833" cy="369332"/>
          </a:xfrm>
          <a:prstGeom prst="rect">
            <a:avLst/>
          </a:prstGeom>
          <a:noFill/>
        </p:spPr>
        <p:txBody>
          <a:bodyPr wrap="square">
            <a:spAutoFit/>
          </a:bodyPr>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schemeClr val="bg1"/>
                </a:solidFill>
                <a:effectLst/>
                <a:uLnTx/>
                <a:uFillTx/>
                <a:latin typeface="メイリオ"/>
                <a:ea typeface="メイリオ"/>
                <a:cs typeface="+mn-cs"/>
              </a:rPr>
              <a:t>1/200</a:t>
            </a:r>
            <a:endParaRPr kumimoji="1" lang="ja-JP" altLang="en-US" sz="1800" b="1" i="0" u="none" strike="noStrike" kern="0" cap="none" spc="0" normalizeH="0" baseline="0" noProof="0" dirty="0">
              <a:ln>
                <a:noFill/>
              </a:ln>
              <a:solidFill>
                <a:schemeClr val="bg1"/>
              </a:solidFill>
              <a:effectLst/>
              <a:uLnTx/>
              <a:uFillTx/>
              <a:latin typeface="メイリオ"/>
              <a:ea typeface="メイリオ"/>
              <a:cs typeface="+mn-cs"/>
            </a:endParaRPr>
          </a:p>
        </p:txBody>
      </p:sp>
      <p:sp>
        <p:nvSpPr>
          <p:cNvPr id="198" name="テキスト ボックス 197">
            <a:extLst>
              <a:ext uri="{FF2B5EF4-FFF2-40B4-BE49-F238E27FC236}">
                <a16:creationId xmlns:a16="http://schemas.microsoft.com/office/drawing/2014/main" id="{DFA65CA6-E525-3225-BFE6-EA9EEA6FC588}"/>
              </a:ext>
            </a:extLst>
          </p:cNvPr>
          <p:cNvSpPr txBox="1"/>
          <p:nvPr/>
        </p:nvSpPr>
        <p:spPr>
          <a:xfrm>
            <a:off x="348466" y="2111317"/>
            <a:ext cx="1893251" cy="461665"/>
          </a:xfrm>
          <a:prstGeom prst="rect">
            <a:avLst/>
          </a:prstGeom>
          <a:noFill/>
        </p:spPr>
        <p:txBody>
          <a:bodyPr wrap="square">
            <a:spAutoFit/>
          </a:bodyPr>
          <a:lstStyle/>
          <a:p>
            <a:pPr marL="0" marR="0" lvl="0" indent="0" algn="ctr" defTabSz="1371417" rtl="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prstClr val="black"/>
                </a:solidFill>
                <a:effectLst/>
                <a:uLnTx/>
                <a:uFillTx/>
                <a:latin typeface="メイリオ"/>
                <a:ea typeface="メイリオ"/>
                <a:cs typeface="+mn-cs"/>
              </a:rPr>
              <a:t>最終目標</a:t>
            </a:r>
            <a:endParaRPr kumimoji="1" lang="en-US" altLang="ja-JP" sz="1400" b="1" i="0" u="none" strike="noStrike" kern="0" cap="none" spc="0" normalizeH="0" baseline="0" noProof="0" dirty="0">
              <a:ln>
                <a:noFill/>
              </a:ln>
              <a:solidFill>
                <a:prstClr val="black"/>
              </a:solidFill>
              <a:effectLst/>
              <a:uLnTx/>
              <a:uFillTx/>
              <a:latin typeface="メイリオ"/>
              <a:ea typeface="メイリオ"/>
              <a:cs typeface="+mn-cs"/>
            </a:endParaRPr>
          </a:p>
          <a:p>
            <a:pPr marL="0" marR="0" lvl="0" indent="0" algn="ctr" defTabSz="1371417" rtl="0" eaLnBrk="1" fontAlgn="auto" latinLnBrk="0" hangingPunct="1">
              <a:lnSpc>
                <a:spcPct val="100000"/>
              </a:lnSpc>
              <a:spcBef>
                <a:spcPts val="0"/>
              </a:spcBef>
              <a:spcAft>
                <a:spcPts val="0"/>
              </a:spcAft>
              <a:buClrTx/>
              <a:buSzTx/>
              <a:buFontTx/>
              <a:buNone/>
              <a:tabLst/>
              <a:defRPr/>
            </a:pPr>
            <a:r>
              <a:rPr kumimoji="1" lang="en-US" altLang="ja-JP" sz="1000" i="0" u="none" strike="noStrike" kern="0" cap="none" spc="0" normalizeH="0" baseline="0" noProof="0" dirty="0">
                <a:ln>
                  <a:noFill/>
                </a:ln>
                <a:solidFill>
                  <a:prstClr val="black"/>
                </a:solidFill>
                <a:effectLst/>
                <a:uLnTx/>
                <a:uFillTx/>
                <a:latin typeface="メイリオ"/>
                <a:ea typeface="メイリオ"/>
                <a:cs typeface="+mn-cs"/>
              </a:rPr>
              <a:t>2030</a:t>
            </a:r>
            <a:r>
              <a:rPr kumimoji="1" lang="ja-JP" altLang="en-US" sz="1000" i="0" u="none" strike="noStrike" kern="0" cap="none" spc="0" normalizeH="0" baseline="0" noProof="0">
                <a:ln>
                  <a:noFill/>
                </a:ln>
                <a:solidFill>
                  <a:prstClr val="black"/>
                </a:solidFill>
                <a:effectLst/>
                <a:uLnTx/>
                <a:uFillTx/>
                <a:latin typeface="メイリオ"/>
                <a:ea typeface="メイリオ"/>
                <a:cs typeface="+mn-cs"/>
              </a:rPr>
              <a:t>年以降</a:t>
            </a:r>
          </a:p>
        </p:txBody>
      </p:sp>
    </p:spTree>
    <p:extLst>
      <p:ext uri="{BB962C8B-B14F-4D97-AF65-F5344CB8AC3E}">
        <p14:creationId xmlns:p14="http://schemas.microsoft.com/office/powerpoint/2010/main" val="13495928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D195C9-AA29-ED01-42E3-8E9ABCFC958F}"/>
              </a:ext>
            </a:extLst>
          </p:cNvPr>
          <p:cNvSpPr>
            <a:spLocks noGrp="1"/>
          </p:cNvSpPr>
          <p:nvPr>
            <p:ph type="title"/>
          </p:nvPr>
        </p:nvSpPr>
        <p:spPr/>
        <p:txBody>
          <a:bodyPr/>
          <a:lstStyle/>
          <a:p>
            <a:r>
              <a:rPr kumimoji="1" lang="ja-JP" altLang="en-US"/>
              <a:t>事前課題への私的な回答</a:t>
            </a:r>
          </a:p>
        </p:txBody>
      </p:sp>
      <p:sp>
        <p:nvSpPr>
          <p:cNvPr id="4" name="テキスト ボックス 3">
            <a:extLst>
              <a:ext uri="{FF2B5EF4-FFF2-40B4-BE49-F238E27FC236}">
                <a16:creationId xmlns:a16="http://schemas.microsoft.com/office/drawing/2014/main" id="{93FBD04C-62F4-2C42-DC01-713F83A24778}"/>
              </a:ext>
            </a:extLst>
          </p:cNvPr>
          <p:cNvSpPr txBox="1"/>
          <p:nvPr/>
        </p:nvSpPr>
        <p:spPr>
          <a:xfrm>
            <a:off x="85917" y="840014"/>
            <a:ext cx="8972166" cy="5632311"/>
          </a:xfrm>
          <a:prstGeom prst="rect">
            <a:avLst/>
          </a:prstGeom>
          <a:noFill/>
        </p:spPr>
        <p:txBody>
          <a:bodyPr wrap="square">
            <a:spAutoFit/>
          </a:bodyPr>
          <a:lstStyle/>
          <a:p>
            <a:pPr algn="just"/>
            <a:r>
              <a:rPr lang="en-US" altLang="ja-JP" sz="1800" kern="100" dirty="0">
                <a:effectLst/>
                <a:latin typeface="Meiryo" panose="020B0604030504040204" pitchFamily="34" charset="-128"/>
                <a:ea typeface="Meiryo" panose="020B0604030504040204" pitchFamily="34" charset="-128"/>
                <a:cs typeface="Times New Roman" panose="02020603050405020304" pitchFamily="18" charset="0"/>
              </a:rPr>
              <a:t> </a:t>
            </a:r>
            <a:r>
              <a:rPr lang="ja-JP" altLang="ja-JP" sz="1800" kern="100">
                <a:effectLst/>
                <a:latin typeface="Meiryo" panose="020B0604030504040204" pitchFamily="34" charset="-128"/>
                <a:ea typeface="Meiryo" panose="020B0604030504040204" pitchFamily="34" charset="-128"/>
                <a:cs typeface="Times New Roman" panose="02020603050405020304" pitchFamily="18" charset="0"/>
              </a:rPr>
              <a:t>モノがネットにつながることで、</a:t>
            </a:r>
            <a:r>
              <a:rPr lang="ja-JP" altLang="en-US" sz="1800" kern="100">
                <a:effectLst/>
                <a:latin typeface="Meiryo" panose="020B0604030504040204" pitchFamily="34" charset="-128"/>
                <a:ea typeface="Meiryo" panose="020B0604030504040204" pitchFamily="34" charset="-128"/>
                <a:cs typeface="Times New Roman" panose="02020603050405020304" pitchFamily="18" charset="0"/>
              </a:rPr>
              <a:t>何が変わり、いかなる価値が生みだされるか</a:t>
            </a:r>
            <a:r>
              <a:rPr lang="ja-JP" altLang="ja-JP" sz="1800" kern="100">
                <a:effectLst/>
                <a:latin typeface="Meiryo" panose="020B0604030504040204" pitchFamily="34" charset="-128"/>
                <a:ea typeface="Meiryo" panose="020B0604030504040204" pitchFamily="34" charset="-128"/>
                <a:cs typeface="Times New Roman" panose="02020603050405020304" pitchFamily="18" charset="0"/>
              </a:rPr>
              <a:t>。</a:t>
            </a:r>
            <a:endParaRPr lang="en-US" altLang="ja-JP" sz="1800" kern="100" dirty="0">
              <a:effectLst/>
              <a:latin typeface="Meiryo" panose="020B0604030504040204" pitchFamily="34" charset="-128"/>
              <a:ea typeface="Meiryo" panose="020B0604030504040204" pitchFamily="34" charset="-128"/>
              <a:cs typeface="Times New Roman" panose="02020603050405020304" pitchFamily="18" charset="0"/>
            </a:endParaRPr>
          </a:p>
          <a:p>
            <a:pPr algn="just"/>
            <a:endParaRPr lang="en-US" altLang="ja-JP" sz="800" kern="100" dirty="0">
              <a:latin typeface="Meiryo" panose="020B0604030504040204" pitchFamily="34" charset="-128"/>
              <a:ea typeface="Meiryo" panose="020B0604030504040204" pitchFamily="34" charset="-128"/>
              <a:cs typeface="Times New Roman" panose="02020603050405020304" pitchFamily="18" charset="0"/>
            </a:endParaRPr>
          </a:p>
          <a:p>
            <a:pPr lvl="1" algn="just"/>
            <a:r>
              <a:rPr lang="ja-JP" altLang="en-US" sz="1600" kern="100">
                <a:solidFill>
                  <a:schemeClr val="accent6">
                    <a:lumMod val="75000"/>
                  </a:schemeClr>
                </a:solidFill>
                <a:effectLst/>
                <a:latin typeface="Meiryo" panose="020B0604030504040204" pitchFamily="34" charset="-128"/>
                <a:ea typeface="Meiryo" panose="020B0604030504040204" pitchFamily="34" charset="-128"/>
                <a:cs typeface="Times New Roman" panose="02020603050405020304" pitchFamily="18" charset="0"/>
              </a:rPr>
              <a:t>ひとつ目は、「デジタルツイン」が手に入ること。これによって、見ることの難しい現実世界を見える化し、これを操作することで、現実世界に関わることなく、最適解を導くことができる。これによって、ビジネスや社会を最適化が容易になり、効率化（ムリ・ムダ・ムダの排除、コスト削減、時間短縮など）が進む。二つ目は、「モノのサービス化」によって、所有のない社会を実現し、上記同様に効率化が進む。</a:t>
            </a:r>
            <a:endParaRPr lang="ja-JP" altLang="ja-JP" sz="1600" kern="100">
              <a:solidFill>
                <a:schemeClr val="accent6">
                  <a:lumMod val="75000"/>
                </a:schemeClr>
              </a:solidFill>
              <a:effectLst/>
              <a:latin typeface="Meiryo" panose="020B0604030504040204" pitchFamily="34" charset="-128"/>
              <a:ea typeface="Meiryo" panose="020B0604030504040204" pitchFamily="34" charset="-128"/>
              <a:cs typeface="Times New Roman" panose="02020603050405020304" pitchFamily="18" charset="0"/>
            </a:endParaRPr>
          </a:p>
          <a:p>
            <a:pPr marL="609600" algn="just"/>
            <a:r>
              <a:rPr lang="en-US" altLang="ja-JP" sz="1800" kern="100" dirty="0">
                <a:effectLst/>
                <a:latin typeface="Meiryo" panose="020B0604030504040204" pitchFamily="34" charset="-128"/>
                <a:ea typeface="Meiryo" panose="020B0604030504040204" pitchFamily="34" charset="-128"/>
                <a:cs typeface="Times New Roman" panose="02020603050405020304" pitchFamily="18" charset="0"/>
              </a:rPr>
              <a:t> </a:t>
            </a:r>
            <a:endParaRPr lang="ja-JP" altLang="ja-JP" sz="1800" kern="100">
              <a:effectLst/>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1800" kern="100">
                <a:effectLst/>
                <a:latin typeface="Meiryo" panose="020B0604030504040204" pitchFamily="34" charset="-128"/>
                <a:ea typeface="Meiryo" panose="020B0604030504040204" pitchFamily="34" charset="-128"/>
                <a:cs typeface="Times New Roman" panose="02020603050405020304" pitchFamily="18" charset="0"/>
              </a:rPr>
              <a:t>「デジタルツイン」で、何ができるようになるか。</a:t>
            </a:r>
            <a:endParaRPr lang="en-US" altLang="ja-JP" sz="1800" kern="100" dirty="0">
              <a:effectLst/>
              <a:latin typeface="Meiryo" panose="020B0604030504040204" pitchFamily="34" charset="-128"/>
              <a:ea typeface="Meiryo" panose="020B0604030504040204" pitchFamily="34" charset="-128"/>
              <a:cs typeface="Times New Roman" panose="02020603050405020304" pitchFamily="18" charset="0"/>
            </a:endParaRPr>
          </a:p>
          <a:p>
            <a:pPr lvl="0" algn="just"/>
            <a:endParaRPr lang="en-US" altLang="ja-JP" sz="800" kern="100" dirty="0">
              <a:latin typeface="Meiryo" panose="020B0604030504040204" pitchFamily="34" charset="-128"/>
              <a:ea typeface="Meiryo" panose="020B0604030504040204" pitchFamily="34" charset="-128"/>
              <a:cs typeface="Times New Roman" panose="02020603050405020304" pitchFamily="18" charset="0"/>
            </a:endParaRPr>
          </a:p>
          <a:p>
            <a:pPr lvl="1" algn="just"/>
            <a:r>
              <a:rPr lang="ja-JP" altLang="en-US" sz="1600" kern="100">
                <a:solidFill>
                  <a:schemeClr val="accent6">
                    <a:lumMod val="75000"/>
                  </a:schemeClr>
                </a:solidFill>
                <a:effectLst/>
                <a:latin typeface="Meiryo" panose="020B0604030504040204" pitchFamily="34" charset="-128"/>
                <a:ea typeface="Meiryo" panose="020B0604030504040204" pitchFamily="34" charset="-128"/>
                <a:cs typeface="Times New Roman" panose="02020603050405020304" pitchFamily="18" charset="0"/>
              </a:rPr>
              <a:t>シミュレーション（データモデルを使って様々な実験を行うこと）によって、最適解を見つける、未来を予測する、原因を探る等、現実世界では直接できないことを行うことで、的確な判断を迅速に行うことができるようになる。</a:t>
            </a:r>
            <a:endParaRPr lang="en-US" altLang="ja-JP" sz="1600" kern="100" dirty="0">
              <a:solidFill>
                <a:schemeClr val="accent6">
                  <a:lumMod val="75000"/>
                </a:schemeClr>
              </a:solidFill>
              <a:effectLst/>
              <a:latin typeface="Meiryo" panose="020B0604030504040204" pitchFamily="34" charset="-128"/>
              <a:ea typeface="Meiryo" panose="020B0604030504040204" pitchFamily="34" charset="-128"/>
              <a:cs typeface="Times New Roman" panose="02020603050405020304" pitchFamily="18" charset="0"/>
            </a:endParaRPr>
          </a:p>
          <a:p>
            <a:pPr lvl="0" algn="just"/>
            <a:endParaRPr lang="en-US" altLang="ja-JP"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1800" kern="100">
                <a:effectLst/>
                <a:latin typeface="Meiryo" panose="020B0604030504040204" pitchFamily="34" charset="-128"/>
                <a:ea typeface="Meiryo" panose="020B0604030504040204" pitchFamily="34" charset="-128"/>
                <a:cs typeface="Times New Roman" panose="02020603050405020304" pitchFamily="18" charset="0"/>
              </a:rPr>
              <a:t>受託開発や準委任といったこれまでの収益のあげ方では、</a:t>
            </a:r>
            <a:r>
              <a:rPr lang="en-US" altLang="ja-JP" sz="1800" kern="100" dirty="0">
                <a:effectLst/>
                <a:latin typeface="Meiryo" panose="020B0604030504040204" pitchFamily="34" charset="-128"/>
                <a:ea typeface="Meiryo" panose="020B0604030504040204" pitchFamily="34" charset="-128"/>
                <a:cs typeface="Times New Roman" panose="02020603050405020304" pitchFamily="18" charset="0"/>
              </a:rPr>
              <a:t>IoT</a:t>
            </a:r>
            <a:r>
              <a:rPr lang="ja-JP" altLang="ja-JP" sz="1800" kern="100">
                <a:effectLst/>
                <a:latin typeface="Meiryo" panose="020B0604030504040204" pitchFamily="34" charset="-128"/>
                <a:ea typeface="Meiryo" panose="020B0604030504040204" pitchFamily="34" charset="-128"/>
                <a:cs typeface="Times New Roman" panose="02020603050405020304" pitchFamily="18" charset="0"/>
              </a:rPr>
              <a:t>ビジネス</a:t>
            </a:r>
            <a:r>
              <a:rPr lang="ja-JP" altLang="en-US" kern="100">
                <a:latin typeface="Meiryo" panose="020B0604030504040204" pitchFamily="34" charset="-128"/>
                <a:ea typeface="Meiryo" panose="020B0604030504040204" pitchFamily="34" charset="-128"/>
                <a:cs typeface="Times New Roman" panose="02020603050405020304" pitchFamily="18" charset="0"/>
              </a:rPr>
              <a:t>はうまく行かない理由。</a:t>
            </a:r>
            <a:endParaRPr lang="en-US" altLang="ja-JP" kern="100" dirty="0">
              <a:latin typeface="Meiryo" panose="020B0604030504040204" pitchFamily="34" charset="-128"/>
              <a:ea typeface="Meiryo" panose="020B0604030504040204" pitchFamily="34" charset="-128"/>
              <a:cs typeface="Times New Roman" panose="02020603050405020304" pitchFamily="18" charset="0"/>
            </a:endParaRPr>
          </a:p>
          <a:p>
            <a:pPr lvl="0" algn="just"/>
            <a:endParaRPr lang="en-US" altLang="ja-JP" sz="800" kern="100" dirty="0">
              <a:effectLst/>
              <a:latin typeface="Meiryo" panose="020B0604030504040204" pitchFamily="34" charset="-128"/>
              <a:ea typeface="Meiryo" panose="020B0604030504040204" pitchFamily="34" charset="-128"/>
              <a:cs typeface="Times New Roman" panose="02020603050405020304" pitchFamily="18" charset="0"/>
            </a:endParaRPr>
          </a:p>
          <a:p>
            <a:pPr lvl="1" algn="just"/>
            <a:r>
              <a:rPr lang="en-US" altLang="ja-JP" kern="100" dirty="0">
                <a:solidFill>
                  <a:schemeClr val="accent6">
                    <a:lumMod val="75000"/>
                  </a:schemeClr>
                </a:solidFill>
                <a:latin typeface="Meiryo" panose="020B0604030504040204" pitchFamily="34" charset="-128"/>
                <a:ea typeface="Meiryo" panose="020B0604030504040204" pitchFamily="34" charset="-128"/>
                <a:cs typeface="Times New Roman" panose="02020603050405020304" pitchFamily="18" charset="0"/>
              </a:rPr>
              <a:t>IoT</a:t>
            </a:r>
            <a:r>
              <a:rPr lang="ja-JP" altLang="en-US" kern="100">
                <a:solidFill>
                  <a:schemeClr val="accent6">
                    <a:lumMod val="75000"/>
                  </a:schemeClr>
                </a:solidFill>
                <a:latin typeface="Meiryo" panose="020B0604030504040204" pitchFamily="34" charset="-128"/>
                <a:ea typeface="Meiryo" panose="020B0604030504040204" pitchFamily="34" charset="-128"/>
                <a:cs typeface="Times New Roman" panose="02020603050405020304" pitchFamily="18" charset="0"/>
              </a:rPr>
              <a:t>ビジネスは、業務の現場やそこで使われる機器類やセンサー、通信プロトコルなどについての専門的知識やノウハウがなければ、何をすべきか、どのように実装すればいいかが分からない。また、このような知見を踏まえて、業務の改善や改革を、これまでと違うやり方で提案することも必要となる。何をやるかが予め決めることができる受託開発や準委任と同様のやり方では対応は難しい。</a:t>
            </a:r>
            <a:endParaRPr lang="ja-JP" altLang="ja-JP" kern="100">
              <a:solidFill>
                <a:schemeClr val="accent6">
                  <a:lumMod val="75000"/>
                </a:schemeClr>
              </a:solidFill>
              <a:effectLst/>
              <a:latin typeface="Meiryo" panose="020B0604030504040204" pitchFamily="34" charset="-128"/>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1123993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楕円 1">
            <a:extLst>
              <a:ext uri="{FF2B5EF4-FFF2-40B4-BE49-F238E27FC236}">
                <a16:creationId xmlns:a16="http://schemas.microsoft.com/office/drawing/2014/main" id="{AF32F7B6-94B5-D4A9-8157-18774D8CBDD1}"/>
              </a:ext>
            </a:extLst>
          </p:cNvPr>
          <p:cNvSpPr/>
          <p:nvPr/>
        </p:nvSpPr>
        <p:spPr>
          <a:xfrm>
            <a:off x="3425825" y="819076"/>
            <a:ext cx="2292350" cy="229235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円/楕円 2">
            <a:extLst>
              <a:ext uri="{FF2B5EF4-FFF2-40B4-BE49-F238E27FC236}">
                <a16:creationId xmlns:a16="http://schemas.microsoft.com/office/drawing/2014/main" id="{9130306C-2A5E-4752-98FE-5CB0874B6C10}"/>
              </a:ext>
            </a:extLst>
          </p:cNvPr>
          <p:cNvSpPr/>
          <p:nvPr/>
        </p:nvSpPr>
        <p:spPr>
          <a:xfrm>
            <a:off x="1756320" y="3640276"/>
            <a:ext cx="2292350" cy="2292350"/>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D63C3751-D583-480F-EF7A-FD678144CB85}"/>
              </a:ext>
            </a:extLst>
          </p:cNvPr>
          <p:cNvSpPr/>
          <p:nvPr/>
        </p:nvSpPr>
        <p:spPr>
          <a:xfrm>
            <a:off x="5063928" y="3640276"/>
            <a:ext cx="2292350" cy="2292350"/>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左右矢印 7">
            <a:extLst>
              <a:ext uri="{FF2B5EF4-FFF2-40B4-BE49-F238E27FC236}">
                <a16:creationId xmlns:a16="http://schemas.microsoft.com/office/drawing/2014/main" id="{FC624F0F-3FAC-AD00-4550-98ADBEEDC5DC}"/>
              </a:ext>
            </a:extLst>
          </p:cNvPr>
          <p:cNvSpPr/>
          <p:nvPr/>
        </p:nvSpPr>
        <p:spPr>
          <a:xfrm rot="18104603">
            <a:off x="3191454" y="3208477"/>
            <a:ext cx="1308493" cy="514350"/>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左右矢印 13">
            <a:extLst>
              <a:ext uri="{FF2B5EF4-FFF2-40B4-BE49-F238E27FC236}">
                <a16:creationId xmlns:a16="http://schemas.microsoft.com/office/drawing/2014/main" id="{DE77DFF7-A610-764C-6932-15DDE10DA773}"/>
              </a:ext>
            </a:extLst>
          </p:cNvPr>
          <p:cNvSpPr/>
          <p:nvPr/>
        </p:nvSpPr>
        <p:spPr>
          <a:xfrm>
            <a:off x="3917753" y="4526788"/>
            <a:ext cx="1308493" cy="514350"/>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左右矢印 14">
            <a:extLst>
              <a:ext uri="{FF2B5EF4-FFF2-40B4-BE49-F238E27FC236}">
                <a16:creationId xmlns:a16="http://schemas.microsoft.com/office/drawing/2014/main" id="{9B05C82E-6DC7-9211-AF2B-3EF1048EBA23}"/>
              </a:ext>
            </a:extLst>
          </p:cNvPr>
          <p:cNvSpPr/>
          <p:nvPr/>
        </p:nvSpPr>
        <p:spPr>
          <a:xfrm rot="3512610" flipH="1">
            <a:off x="4646842" y="3208477"/>
            <a:ext cx="1308493" cy="514350"/>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9BB51341-170F-D702-715C-65854A976B16}"/>
              </a:ext>
            </a:extLst>
          </p:cNvPr>
          <p:cNvSpPr txBox="1"/>
          <p:nvPr/>
        </p:nvSpPr>
        <p:spPr>
          <a:xfrm>
            <a:off x="4069298" y="1199256"/>
            <a:ext cx="1005403" cy="769441"/>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監視</a:t>
            </a:r>
            <a:endParaRPr kumimoji="1" lang="en-US" altLang="ja-JP" sz="3200" b="1" dirty="0">
              <a:solidFill>
                <a:schemeClr val="bg1"/>
              </a:solidFill>
              <a:latin typeface="Meiryo" panose="020B0604030504040204" pitchFamily="34" charset="-128"/>
              <a:ea typeface="Meiryo" panose="020B0604030504040204" pitchFamily="34" charset="-128"/>
            </a:endParaRPr>
          </a:p>
          <a:p>
            <a:pPr algn="ctr"/>
            <a:r>
              <a:rPr kumimoji="1" lang="en-US" altLang="ja-JP" sz="1200" dirty="0">
                <a:solidFill>
                  <a:schemeClr val="bg1"/>
                </a:solidFill>
                <a:latin typeface="Meiryo" panose="020B0604030504040204" pitchFamily="34" charset="-128"/>
                <a:ea typeface="Meiryo" panose="020B0604030504040204" pitchFamily="34" charset="-128"/>
              </a:rPr>
              <a:t>monitoring</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D6D2C068-0187-A34B-DD0B-EC7B1267FC0F}"/>
              </a:ext>
            </a:extLst>
          </p:cNvPr>
          <p:cNvSpPr txBox="1"/>
          <p:nvPr/>
        </p:nvSpPr>
        <p:spPr>
          <a:xfrm>
            <a:off x="2399793" y="4113463"/>
            <a:ext cx="1005403" cy="769441"/>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制御</a:t>
            </a:r>
            <a:endParaRPr kumimoji="1" lang="en-US" altLang="ja-JP" sz="3200" b="1" dirty="0">
              <a:solidFill>
                <a:schemeClr val="bg1"/>
              </a:solidFill>
              <a:latin typeface="Meiryo" panose="020B0604030504040204" pitchFamily="34" charset="-128"/>
              <a:ea typeface="Meiryo" panose="020B0604030504040204" pitchFamily="34" charset="-128"/>
            </a:endParaRPr>
          </a:p>
          <a:p>
            <a:pPr algn="ctr"/>
            <a:r>
              <a:rPr lang="en-US" altLang="ja-JP" sz="1200" dirty="0">
                <a:solidFill>
                  <a:schemeClr val="bg1"/>
                </a:solidFill>
                <a:latin typeface="Meiryo" panose="020B0604030504040204" pitchFamily="34" charset="-128"/>
                <a:ea typeface="Meiryo" panose="020B0604030504040204" pitchFamily="34" charset="-128"/>
              </a:rPr>
              <a:t>Control</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811DAF63-E9A1-50F9-2A69-A585BC8B5DD7}"/>
              </a:ext>
            </a:extLst>
          </p:cNvPr>
          <p:cNvSpPr txBox="1"/>
          <p:nvPr/>
        </p:nvSpPr>
        <p:spPr>
          <a:xfrm>
            <a:off x="5677590" y="4105872"/>
            <a:ext cx="1086580" cy="769441"/>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連係</a:t>
            </a:r>
            <a:endParaRPr kumimoji="1" lang="en-US" altLang="ja-JP" sz="3200" b="1" dirty="0">
              <a:solidFill>
                <a:schemeClr val="bg1"/>
              </a:solidFill>
              <a:latin typeface="Meiryo" panose="020B0604030504040204" pitchFamily="34" charset="-128"/>
              <a:ea typeface="Meiryo" panose="020B0604030504040204" pitchFamily="34" charset="-128"/>
            </a:endParaRPr>
          </a:p>
          <a:p>
            <a:pPr algn="ctr"/>
            <a:r>
              <a:rPr lang="en-US" altLang="ja-JP" sz="1200" dirty="0">
                <a:solidFill>
                  <a:schemeClr val="bg1"/>
                </a:solidFill>
                <a:latin typeface="Meiryo" panose="020B0604030504040204" pitchFamily="34" charset="-128"/>
                <a:ea typeface="Meiryo" panose="020B0604030504040204" pitchFamily="34" charset="-128"/>
              </a:rPr>
              <a:t>Cooperation</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3509078E-65B6-E583-C0F3-0AE449D12C98}"/>
              </a:ext>
            </a:extLst>
          </p:cNvPr>
          <p:cNvSpPr txBox="1"/>
          <p:nvPr/>
        </p:nvSpPr>
        <p:spPr>
          <a:xfrm>
            <a:off x="3761521" y="1982888"/>
            <a:ext cx="1620957"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モノやモノの周辺</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の状態を知る</a:t>
            </a:r>
          </a:p>
        </p:txBody>
      </p:sp>
      <p:sp>
        <p:nvSpPr>
          <p:cNvPr id="20" name="テキスト ボックス 19">
            <a:extLst>
              <a:ext uri="{FF2B5EF4-FFF2-40B4-BE49-F238E27FC236}">
                <a16:creationId xmlns:a16="http://schemas.microsoft.com/office/drawing/2014/main" id="{BE9A10E5-9710-9564-15AC-7E0DF0B6BF97}"/>
              </a:ext>
            </a:extLst>
          </p:cNvPr>
          <p:cNvSpPr txBox="1"/>
          <p:nvPr/>
        </p:nvSpPr>
        <p:spPr>
          <a:xfrm>
            <a:off x="2181784" y="5018092"/>
            <a:ext cx="14414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モノを操作する</a:t>
            </a:r>
          </a:p>
        </p:txBody>
      </p:sp>
      <p:sp>
        <p:nvSpPr>
          <p:cNvPr id="21" name="テキスト ボックス 20">
            <a:extLst>
              <a:ext uri="{FF2B5EF4-FFF2-40B4-BE49-F238E27FC236}">
                <a16:creationId xmlns:a16="http://schemas.microsoft.com/office/drawing/2014/main" id="{D2A28B2B-8398-8661-061B-369DD855B1BE}"/>
              </a:ext>
            </a:extLst>
          </p:cNvPr>
          <p:cNvSpPr txBox="1"/>
          <p:nvPr/>
        </p:nvSpPr>
        <p:spPr>
          <a:xfrm>
            <a:off x="5320634" y="4910681"/>
            <a:ext cx="1800493"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モノ同士がつながり</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協調して動作する</a:t>
            </a:r>
            <a:endParaRPr kumimoji="1" lang="ja-JP" altLang="en-US" sz="1400">
              <a:solidFill>
                <a:schemeClr val="bg1"/>
              </a:solidFill>
              <a:latin typeface="Meiryo" panose="020B0604030504040204" pitchFamily="34" charset="-128"/>
              <a:ea typeface="Meiryo" panose="020B0604030504040204" pitchFamily="34" charset="-128"/>
            </a:endParaRPr>
          </a:p>
        </p:txBody>
      </p:sp>
      <p:grpSp>
        <p:nvGrpSpPr>
          <p:cNvPr id="26" name="グループ化 25">
            <a:extLst>
              <a:ext uri="{FF2B5EF4-FFF2-40B4-BE49-F238E27FC236}">
                <a16:creationId xmlns:a16="http://schemas.microsoft.com/office/drawing/2014/main" id="{AAE823C7-20DB-3084-FE24-E008E227A32F}"/>
              </a:ext>
            </a:extLst>
          </p:cNvPr>
          <p:cNvGrpSpPr/>
          <p:nvPr/>
        </p:nvGrpSpPr>
        <p:grpSpPr>
          <a:xfrm>
            <a:off x="7290513" y="4021396"/>
            <a:ext cx="1475323" cy="1227528"/>
            <a:chOff x="7290513" y="4021396"/>
            <a:chExt cx="1475323" cy="1227528"/>
          </a:xfrm>
        </p:grpSpPr>
        <p:grpSp>
          <p:nvGrpSpPr>
            <p:cNvPr id="9" name="グループ化 8">
              <a:extLst>
                <a:ext uri="{FF2B5EF4-FFF2-40B4-BE49-F238E27FC236}">
                  <a16:creationId xmlns:a16="http://schemas.microsoft.com/office/drawing/2014/main" id="{D006D042-687D-D02E-341E-DA13D1F2A2B9}"/>
                </a:ext>
              </a:extLst>
            </p:cNvPr>
            <p:cNvGrpSpPr/>
            <p:nvPr/>
          </p:nvGrpSpPr>
          <p:grpSpPr>
            <a:xfrm>
              <a:off x="7924645" y="4021396"/>
              <a:ext cx="682046" cy="703004"/>
              <a:chOff x="7788474" y="4669728"/>
              <a:chExt cx="1018200" cy="1049488"/>
            </a:xfrm>
          </p:grpSpPr>
          <p:sp>
            <p:nvSpPr>
              <p:cNvPr id="36" name="直方体 35">
                <a:extLst>
                  <a:ext uri="{FF2B5EF4-FFF2-40B4-BE49-F238E27FC236}">
                    <a16:creationId xmlns:a16="http://schemas.microsoft.com/office/drawing/2014/main" id="{7A109FA2-94CC-D7E3-11F7-6537A6D37E91}"/>
                  </a:ext>
                </a:extLst>
              </p:cNvPr>
              <p:cNvSpPr/>
              <p:nvPr/>
            </p:nvSpPr>
            <p:spPr>
              <a:xfrm>
                <a:off x="7788474" y="5048714"/>
                <a:ext cx="305865" cy="312021"/>
              </a:xfrm>
              <a:prstGeom prst="cub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直方体 36">
                <a:extLst>
                  <a:ext uri="{FF2B5EF4-FFF2-40B4-BE49-F238E27FC236}">
                    <a16:creationId xmlns:a16="http://schemas.microsoft.com/office/drawing/2014/main" id="{AEF88B3C-7A66-0403-0C84-67A93843CDB9}"/>
                  </a:ext>
                </a:extLst>
              </p:cNvPr>
              <p:cNvSpPr/>
              <p:nvPr/>
            </p:nvSpPr>
            <p:spPr>
              <a:xfrm>
                <a:off x="8500809" y="5048715"/>
                <a:ext cx="305865" cy="312021"/>
              </a:xfrm>
              <a:prstGeom prst="cub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直方体 37">
                <a:extLst>
                  <a:ext uri="{FF2B5EF4-FFF2-40B4-BE49-F238E27FC236}">
                    <a16:creationId xmlns:a16="http://schemas.microsoft.com/office/drawing/2014/main" id="{61CC72EA-56B5-0CE5-3BD1-FF66422A0D33}"/>
                  </a:ext>
                </a:extLst>
              </p:cNvPr>
              <p:cNvSpPr/>
              <p:nvPr/>
            </p:nvSpPr>
            <p:spPr>
              <a:xfrm>
                <a:off x="8132095" y="5407195"/>
                <a:ext cx="305865" cy="312021"/>
              </a:xfrm>
              <a:prstGeom prst="cub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直方体 38">
                <a:extLst>
                  <a:ext uri="{FF2B5EF4-FFF2-40B4-BE49-F238E27FC236}">
                    <a16:creationId xmlns:a16="http://schemas.microsoft.com/office/drawing/2014/main" id="{CC9B337E-7A97-09E5-6691-1C814E674FB4}"/>
                  </a:ext>
                </a:extLst>
              </p:cNvPr>
              <p:cNvSpPr/>
              <p:nvPr/>
            </p:nvSpPr>
            <p:spPr>
              <a:xfrm>
                <a:off x="8158121" y="4669728"/>
                <a:ext cx="305865" cy="312021"/>
              </a:xfrm>
              <a:prstGeom prst="cub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四方向矢印 39">
                <a:extLst>
                  <a:ext uri="{FF2B5EF4-FFF2-40B4-BE49-F238E27FC236}">
                    <a16:creationId xmlns:a16="http://schemas.microsoft.com/office/drawing/2014/main" id="{293B7645-962F-834E-6C23-6E3F02E8FE75}"/>
                  </a:ext>
                </a:extLst>
              </p:cNvPr>
              <p:cNvSpPr/>
              <p:nvPr/>
            </p:nvSpPr>
            <p:spPr>
              <a:xfrm>
                <a:off x="8106071" y="4993966"/>
                <a:ext cx="357915" cy="388229"/>
              </a:xfrm>
              <a:prstGeom prst="quad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3" name="テキスト ボックス 42">
              <a:extLst>
                <a:ext uri="{FF2B5EF4-FFF2-40B4-BE49-F238E27FC236}">
                  <a16:creationId xmlns:a16="http://schemas.microsoft.com/office/drawing/2014/main" id="{2D5A87F8-1CDB-6905-0AE7-D0FF2D492687}"/>
                </a:ext>
              </a:extLst>
            </p:cNvPr>
            <p:cNvSpPr txBox="1"/>
            <p:nvPr/>
          </p:nvSpPr>
          <p:spPr>
            <a:xfrm>
              <a:off x="7503952" y="4787259"/>
              <a:ext cx="1261884" cy="461665"/>
            </a:xfrm>
            <a:prstGeom prst="rect">
              <a:avLst/>
            </a:prstGeom>
            <a:noFill/>
          </p:spPr>
          <p:txBody>
            <a:bodyPr wrap="none" rtlCol="0">
              <a:spAutoFit/>
            </a:bodyPr>
            <a:lstStyle/>
            <a:p>
              <a:r>
                <a:rPr lang="ja-JP" altLang="en-US" sz="1200">
                  <a:solidFill>
                    <a:srgbClr val="7030A0"/>
                  </a:solidFill>
                  <a:latin typeface="Meiryo" panose="020B0604030504040204" pitchFamily="34" charset="-128"/>
                  <a:ea typeface="Meiryo" panose="020B0604030504040204" pitchFamily="34" charset="-128"/>
                </a:rPr>
                <a:t>人間の介在なく</a:t>
              </a:r>
              <a:endParaRPr lang="en-US" altLang="ja-JP" sz="1200" dirty="0">
                <a:solidFill>
                  <a:srgbClr val="7030A0"/>
                </a:solidFill>
                <a:latin typeface="Meiryo" panose="020B0604030504040204" pitchFamily="34" charset="-128"/>
                <a:ea typeface="Meiryo" panose="020B0604030504040204" pitchFamily="34" charset="-128"/>
              </a:endParaRPr>
            </a:p>
            <a:p>
              <a:r>
                <a:rPr lang="ja-JP" altLang="en-US" sz="1200">
                  <a:solidFill>
                    <a:srgbClr val="7030A0"/>
                  </a:solidFill>
                  <a:latin typeface="Meiryo" panose="020B0604030504040204" pitchFamily="34" charset="-128"/>
                  <a:ea typeface="Meiryo" panose="020B0604030504040204" pitchFamily="34" charset="-128"/>
                </a:rPr>
                <a:t>協調して動作</a:t>
              </a:r>
              <a:endParaRPr lang="en-US" altLang="ja-JP" sz="1200" dirty="0">
                <a:solidFill>
                  <a:srgbClr val="7030A0"/>
                </a:solidFill>
                <a:latin typeface="Meiryo" panose="020B0604030504040204" pitchFamily="34" charset="-128"/>
                <a:ea typeface="Meiryo" panose="020B0604030504040204" pitchFamily="34" charset="-128"/>
              </a:endParaRPr>
            </a:p>
          </p:txBody>
        </p:sp>
        <p:sp>
          <p:nvSpPr>
            <p:cNvPr id="46" name="曲折矢印 45">
              <a:extLst>
                <a:ext uri="{FF2B5EF4-FFF2-40B4-BE49-F238E27FC236}">
                  <a16:creationId xmlns:a16="http://schemas.microsoft.com/office/drawing/2014/main" id="{081194C6-77BE-CF41-0C8A-D7C308668826}"/>
                </a:ext>
              </a:extLst>
            </p:cNvPr>
            <p:cNvSpPr/>
            <p:nvPr/>
          </p:nvSpPr>
          <p:spPr>
            <a:xfrm rot="10800000" flipV="1">
              <a:off x="7290513" y="4105066"/>
              <a:ext cx="536964" cy="536561"/>
            </a:xfrm>
            <a:prstGeom prst="bent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7" name="タイトル 46">
            <a:extLst>
              <a:ext uri="{FF2B5EF4-FFF2-40B4-BE49-F238E27FC236}">
                <a16:creationId xmlns:a16="http://schemas.microsoft.com/office/drawing/2014/main" id="{6A9CAB6A-E0AE-9C59-8745-31A6D77885CD}"/>
              </a:ext>
            </a:extLst>
          </p:cNvPr>
          <p:cNvSpPr>
            <a:spLocks noGrp="1"/>
          </p:cNvSpPr>
          <p:nvPr>
            <p:ph type="title"/>
          </p:nvPr>
        </p:nvSpPr>
        <p:spPr/>
        <p:txBody>
          <a:bodyPr/>
          <a:lstStyle/>
          <a:p>
            <a:r>
              <a:rPr lang="en-US" altLang="ja-JP" dirty="0"/>
              <a:t>IoT</a:t>
            </a:r>
            <a:r>
              <a:rPr lang="ja-JP" altLang="en-US"/>
              <a:t>でできること</a:t>
            </a:r>
          </a:p>
        </p:txBody>
      </p:sp>
      <p:sp>
        <p:nvSpPr>
          <p:cNvPr id="51" name="テキスト ボックス 50">
            <a:extLst>
              <a:ext uri="{FF2B5EF4-FFF2-40B4-BE49-F238E27FC236}">
                <a16:creationId xmlns:a16="http://schemas.microsoft.com/office/drawing/2014/main" id="{1F4DD0B2-9657-E487-281F-E54675D3DB30}"/>
              </a:ext>
            </a:extLst>
          </p:cNvPr>
          <p:cNvSpPr txBox="1"/>
          <p:nvPr/>
        </p:nvSpPr>
        <p:spPr>
          <a:xfrm>
            <a:off x="3946911" y="3419065"/>
            <a:ext cx="1291636" cy="892552"/>
          </a:xfrm>
          <a:prstGeom prst="rect">
            <a:avLst/>
          </a:prstGeom>
          <a:noFill/>
        </p:spPr>
        <p:txBody>
          <a:bodyPr wrap="none" rtlCol="0">
            <a:spAutoFit/>
          </a:bodyPr>
          <a:lstStyle/>
          <a:p>
            <a:pPr algn="ctr"/>
            <a:r>
              <a:rPr kumimoji="1" lang="en-US" altLang="ja-JP" sz="4000" b="1" dirty="0">
                <a:solidFill>
                  <a:schemeClr val="accent6">
                    <a:lumMod val="75000"/>
                  </a:schemeClr>
                </a:solidFill>
              </a:rPr>
              <a:t>IoT</a:t>
            </a:r>
          </a:p>
          <a:p>
            <a:pPr algn="ctr"/>
            <a:r>
              <a:rPr lang="en-US" altLang="ja-JP" sz="1200" dirty="0">
                <a:solidFill>
                  <a:schemeClr val="accent6">
                    <a:lumMod val="75000"/>
                  </a:schemeClr>
                </a:solidFill>
              </a:rPr>
              <a:t>Internet of Things</a:t>
            </a:r>
            <a:endParaRPr kumimoji="1" lang="ja-JP" altLang="en-US" sz="1200">
              <a:solidFill>
                <a:schemeClr val="accent6">
                  <a:lumMod val="75000"/>
                </a:schemeClr>
              </a:solidFill>
            </a:endParaRPr>
          </a:p>
        </p:txBody>
      </p:sp>
      <p:grpSp>
        <p:nvGrpSpPr>
          <p:cNvPr id="42" name="グループ化 41">
            <a:extLst>
              <a:ext uri="{FF2B5EF4-FFF2-40B4-BE49-F238E27FC236}">
                <a16:creationId xmlns:a16="http://schemas.microsoft.com/office/drawing/2014/main" id="{588944FD-F7A0-87B1-D1EE-7DA029D63273}"/>
              </a:ext>
            </a:extLst>
          </p:cNvPr>
          <p:cNvGrpSpPr/>
          <p:nvPr/>
        </p:nvGrpSpPr>
        <p:grpSpPr>
          <a:xfrm>
            <a:off x="3401555" y="5130055"/>
            <a:ext cx="2267866" cy="1337349"/>
            <a:chOff x="3401555" y="5130055"/>
            <a:chExt cx="2267866" cy="1337349"/>
          </a:xfrm>
        </p:grpSpPr>
        <p:grpSp>
          <p:nvGrpSpPr>
            <p:cNvPr id="22" name="グループ化 21">
              <a:extLst>
                <a:ext uri="{FF2B5EF4-FFF2-40B4-BE49-F238E27FC236}">
                  <a16:creationId xmlns:a16="http://schemas.microsoft.com/office/drawing/2014/main" id="{80A937C1-6B13-C6F1-6422-82E4392FD0B7}"/>
                </a:ext>
              </a:extLst>
            </p:cNvPr>
            <p:cNvGrpSpPr/>
            <p:nvPr/>
          </p:nvGrpSpPr>
          <p:grpSpPr>
            <a:xfrm>
              <a:off x="3401555" y="5130055"/>
              <a:ext cx="2267866" cy="1337349"/>
              <a:chOff x="3437597" y="5130049"/>
              <a:chExt cx="2267866" cy="1337349"/>
            </a:xfrm>
          </p:grpSpPr>
          <p:sp>
            <p:nvSpPr>
              <p:cNvPr id="27" name="テキスト ボックス 26">
                <a:extLst>
                  <a:ext uri="{FF2B5EF4-FFF2-40B4-BE49-F238E27FC236}">
                    <a16:creationId xmlns:a16="http://schemas.microsoft.com/office/drawing/2014/main" id="{4A395BB0-6BF0-997D-A1FB-9722A8A6C2D6}"/>
                  </a:ext>
                </a:extLst>
              </p:cNvPr>
              <p:cNvSpPr txBox="1"/>
              <p:nvPr/>
            </p:nvSpPr>
            <p:spPr>
              <a:xfrm>
                <a:off x="4154147" y="5130049"/>
                <a:ext cx="877163" cy="369332"/>
              </a:xfrm>
              <a:prstGeom prst="rect">
                <a:avLst/>
              </a:prstGeom>
              <a:noFill/>
            </p:spPr>
            <p:txBody>
              <a:bodyPr wrap="none" rtlCol="0">
                <a:spAutoFit/>
              </a:bodyPr>
              <a:lstStyle/>
              <a:p>
                <a:pPr algn="ctr"/>
                <a:r>
                  <a:rPr lang="ja-JP" altLang="en-US" b="1">
                    <a:solidFill>
                      <a:srgbClr val="1F33E8"/>
                    </a:solidFill>
                    <a:latin typeface="Meiryo" panose="020B0604030504040204" pitchFamily="34" charset="-128"/>
                    <a:ea typeface="Meiryo" panose="020B0604030504040204" pitchFamily="34" charset="-128"/>
                  </a:rPr>
                  <a:t>自律化</a:t>
                </a:r>
                <a:endParaRPr kumimoji="1" lang="ja-JP" altLang="en-US" b="1">
                  <a:solidFill>
                    <a:srgbClr val="1F33E8"/>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2F61FC2F-9021-58AC-0055-0824C8CB6445}"/>
                  </a:ext>
                </a:extLst>
              </p:cNvPr>
              <p:cNvSpPr txBox="1"/>
              <p:nvPr/>
            </p:nvSpPr>
            <p:spPr>
              <a:xfrm>
                <a:off x="3946911" y="6005733"/>
                <a:ext cx="1261884" cy="461665"/>
              </a:xfrm>
              <a:prstGeom prst="rect">
                <a:avLst/>
              </a:prstGeom>
              <a:noFill/>
            </p:spPr>
            <p:txBody>
              <a:bodyPr wrap="none" rtlCol="0">
                <a:spAutoFit/>
              </a:bodyPr>
              <a:lstStyle/>
              <a:p>
                <a:pPr algn="ctr"/>
                <a:r>
                  <a:rPr kumimoji="1" lang="ja-JP" altLang="en-US" sz="1200">
                    <a:solidFill>
                      <a:srgbClr val="1F33E8"/>
                    </a:solidFill>
                    <a:latin typeface="Meiryo" panose="020B0604030504040204" pitchFamily="34" charset="-128"/>
                    <a:ea typeface="Meiryo" panose="020B0604030504040204" pitchFamily="34" charset="-128"/>
                  </a:rPr>
                  <a:t>人間の介在なく</a:t>
                </a:r>
                <a:endParaRPr kumimoji="1" lang="en-US" altLang="ja-JP" sz="1200" dirty="0">
                  <a:solidFill>
                    <a:srgbClr val="1F33E8"/>
                  </a:solidFill>
                  <a:latin typeface="Meiryo" panose="020B0604030504040204" pitchFamily="34" charset="-128"/>
                  <a:ea typeface="Meiryo" panose="020B0604030504040204" pitchFamily="34" charset="-128"/>
                </a:endParaRPr>
              </a:p>
              <a:p>
                <a:pPr algn="ctr"/>
                <a:r>
                  <a:rPr lang="ja-JP" altLang="en-US" sz="1200">
                    <a:solidFill>
                      <a:srgbClr val="1F33E8"/>
                    </a:solidFill>
                    <a:latin typeface="Meiryo" panose="020B0604030504040204" pitchFamily="34" charset="-128"/>
                    <a:ea typeface="Meiryo" panose="020B0604030504040204" pitchFamily="34" charset="-128"/>
                  </a:rPr>
                  <a:t>自律して動作</a:t>
                </a:r>
                <a:endParaRPr kumimoji="1" lang="ja-JP" altLang="en-US" sz="1200">
                  <a:solidFill>
                    <a:srgbClr val="1F33E8"/>
                  </a:solidFill>
                  <a:latin typeface="Meiryo" panose="020B0604030504040204" pitchFamily="34" charset="-128"/>
                  <a:ea typeface="Meiryo" panose="020B0604030504040204" pitchFamily="34" charset="-128"/>
                </a:endParaRPr>
              </a:p>
            </p:txBody>
          </p:sp>
          <p:sp>
            <p:nvSpPr>
              <p:cNvPr id="10" name="曲折矢印 9">
                <a:extLst>
                  <a:ext uri="{FF2B5EF4-FFF2-40B4-BE49-F238E27FC236}">
                    <a16:creationId xmlns:a16="http://schemas.microsoft.com/office/drawing/2014/main" id="{3DE04E07-DB29-47B0-B9D9-C0C306182207}"/>
                  </a:ext>
                </a:extLst>
              </p:cNvPr>
              <p:cNvSpPr/>
              <p:nvPr/>
            </p:nvSpPr>
            <p:spPr>
              <a:xfrm rot="16200000" flipV="1">
                <a:off x="5168701" y="5788871"/>
                <a:ext cx="536964" cy="536561"/>
              </a:xfrm>
              <a:prstGeom prst="bentArrow">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曲折矢印 10">
                <a:extLst>
                  <a:ext uri="{FF2B5EF4-FFF2-40B4-BE49-F238E27FC236}">
                    <a16:creationId xmlns:a16="http://schemas.microsoft.com/office/drawing/2014/main" id="{9A41BB02-3386-C715-C52F-66F678D2E07B}"/>
                  </a:ext>
                </a:extLst>
              </p:cNvPr>
              <p:cNvSpPr/>
              <p:nvPr/>
            </p:nvSpPr>
            <p:spPr>
              <a:xfrm rot="5400000" flipH="1" flipV="1">
                <a:off x="3437396" y="5788870"/>
                <a:ext cx="536964" cy="536561"/>
              </a:xfrm>
              <a:prstGeom prst="bentArrow">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 name="図 4">
              <a:extLst>
                <a:ext uri="{FF2B5EF4-FFF2-40B4-BE49-F238E27FC236}">
                  <a16:creationId xmlns:a16="http://schemas.microsoft.com/office/drawing/2014/main" id="{E9727000-6EE1-A568-D3DA-31790FD5505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52187" y="5311046"/>
              <a:ext cx="801188" cy="801188"/>
            </a:xfrm>
            <a:prstGeom prst="rect">
              <a:avLst/>
            </a:prstGeom>
          </p:spPr>
        </p:pic>
      </p:grpSp>
      <p:grpSp>
        <p:nvGrpSpPr>
          <p:cNvPr id="41" name="グループ化 40">
            <a:extLst>
              <a:ext uri="{FF2B5EF4-FFF2-40B4-BE49-F238E27FC236}">
                <a16:creationId xmlns:a16="http://schemas.microsoft.com/office/drawing/2014/main" id="{01847E99-7D29-A8FB-1248-D3119C7806C8}"/>
              </a:ext>
            </a:extLst>
          </p:cNvPr>
          <p:cNvGrpSpPr/>
          <p:nvPr/>
        </p:nvGrpSpPr>
        <p:grpSpPr>
          <a:xfrm>
            <a:off x="5779836" y="1279415"/>
            <a:ext cx="1366112" cy="1181189"/>
            <a:chOff x="5779836" y="1279415"/>
            <a:chExt cx="1366112" cy="1181189"/>
          </a:xfrm>
        </p:grpSpPr>
        <p:grpSp>
          <p:nvGrpSpPr>
            <p:cNvPr id="12" name="グループ化 11">
              <a:extLst>
                <a:ext uri="{FF2B5EF4-FFF2-40B4-BE49-F238E27FC236}">
                  <a16:creationId xmlns:a16="http://schemas.microsoft.com/office/drawing/2014/main" id="{FB5CBEDC-9F4B-6902-4600-752C0B01117C}"/>
                </a:ext>
              </a:extLst>
            </p:cNvPr>
            <p:cNvGrpSpPr/>
            <p:nvPr/>
          </p:nvGrpSpPr>
          <p:grpSpPr>
            <a:xfrm>
              <a:off x="5779836" y="1279415"/>
              <a:ext cx="1332311" cy="1033594"/>
              <a:chOff x="5779836" y="1279415"/>
              <a:chExt cx="1332311" cy="1033594"/>
            </a:xfrm>
          </p:grpSpPr>
          <p:sp>
            <p:nvSpPr>
              <p:cNvPr id="25" name="テキスト ボックス 24">
                <a:extLst>
                  <a:ext uri="{FF2B5EF4-FFF2-40B4-BE49-F238E27FC236}">
                    <a16:creationId xmlns:a16="http://schemas.microsoft.com/office/drawing/2014/main" id="{681F47CA-FE10-8EC2-9B4D-04ACE50E6B1B}"/>
                  </a:ext>
                </a:extLst>
              </p:cNvPr>
              <p:cNvSpPr txBox="1"/>
              <p:nvPr/>
            </p:nvSpPr>
            <p:spPr>
              <a:xfrm>
                <a:off x="5850263" y="1279415"/>
                <a:ext cx="1261884" cy="461665"/>
              </a:xfrm>
              <a:prstGeom prst="rect">
                <a:avLst/>
              </a:prstGeom>
              <a:noFill/>
            </p:spPr>
            <p:txBody>
              <a:bodyPr wrap="none" rtlCol="0">
                <a:spAutoFit/>
              </a:bodyPr>
              <a:lstStyle/>
              <a:p>
                <a:r>
                  <a:rPr lang="ja-JP" altLang="en-US" sz="1200">
                    <a:solidFill>
                      <a:srgbClr val="1F33E8"/>
                    </a:solidFill>
                    <a:latin typeface="Meiryo" panose="020B0604030504040204" pitchFamily="34" charset="-128"/>
                    <a:ea typeface="Meiryo" panose="020B0604030504040204" pitchFamily="34" charset="-128"/>
                  </a:rPr>
                  <a:t>データに基づき</a:t>
                </a:r>
                <a:endParaRPr lang="en-US" altLang="ja-JP" sz="1200" dirty="0">
                  <a:solidFill>
                    <a:srgbClr val="1F33E8"/>
                  </a:solidFill>
                  <a:latin typeface="Meiryo" panose="020B0604030504040204" pitchFamily="34" charset="-128"/>
                  <a:ea typeface="Meiryo" panose="020B0604030504040204" pitchFamily="34" charset="-128"/>
                </a:endParaRPr>
              </a:p>
              <a:p>
                <a:r>
                  <a:rPr lang="ja-JP" altLang="en-US" sz="1200">
                    <a:solidFill>
                      <a:srgbClr val="1F33E8"/>
                    </a:solidFill>
                    <a:latin typeface="Meiryo" panose="020B0604030504040204" pitchFamily="34" charset="-128"/>
                    <a:ea typeface="Meiryo" panose="020B0604030504040204" pitchFamily="34" charset="-128"/>
                  </a:rPr>
                  <a:t>事実が分かる</a:t>
                </a:r>
                <a:endParaRPr kumimoji="1" lang="ja-JP" altLang="en-US" sz="1200">
                  <a:solidFill>
                    <a:srgbClr val="1F33E8"/>
                  </a:solidFill>
                  <a:latin typeface="Meiryo" panose="020B0604030504040204" pitchFamily="34" charset="-128"/>
                  <a:ea typeface="Meiryo" panose="020B0604030504040204" pitchFamily="34" charset="-128"/>
                </a:endParaRPr>
              </a:p>
            </p:txBody>
          </p:sp>
          <p:sp>
            <p:nvSpPr>
              <p:cNvPr id="45" name="曲折矢印 44">
                <a:extLst>
                  <a:ext uri="{FF2B5EF4-FFF2-40B4-BE49-F238E27FC236}">
                    <a16:creationId xmlns:a16="http://schemas.microsoft.com/office/drawing/2014/main" id="{59369C9E-7BC9-7132-CFE9-D5C6E08CD6EA}"/>
                  </a:ext>
                </a:extLst>
              </p:cNvPr>
              <p:cNvSpPr/>
              <p:nvPr/>
            </p:nvSpPr>
            <p:spPr>
              <a:xfrm flipH="1" flipV="1">
                <a:off x="5779836" y="1776448"/>
                <a:ext cx="536964" cy="536561"/>
              </a:xfrm>
              <a:prstGeom prst="bentArrow">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4" name="図 23">
              <a:extLst>
                <a:ext uri="{FF2B5EF4-FFF2-40B4-BE49-F238E27FC236}">
                  <a16:creationId xmlns:a16="http://schemas.microsoft.com/office/drawing/2014/main" id="{1FC36F29-0B1F-38CF-66B5-DC6C15A4079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82391" y="1697047"/>
              <a:ext cx="763557" cy="763557"/>
            </a:xfrm>
            <a:prstGeom prst="rect">
              <a:avLst/>
            </a:prstGeom>
          </p:spPr>
        </p:pic>
      </p:grpSp>
      <p:grpSp>
        <p:nvGrpSpPr>
          <p:cNvPr id="35" name="グループ化 34">
            <a:extLst>
              <a:ext uri="{FF2B5EF4-FFF2-40B4-BE49-F238E27FC236}">
                <a16:creationId xmlns:a16="http://schemas.microsoft.com/office/drawing/2014/main" id="{C693EE66-FE42-816A-6586-48E4957B3F48}"/>
              </a:ext>
            </a:extLst>
          </p:cNvPr>
          <p:cNvGrpSpPr/>
          <p:nvPr/>
        </p:nvGrpSpPr>
        <p:grpSpPr>
          <a:xfrm>
            <a:off x="772668" y="3005661"/>
            <a:ext cx="1458065" cy="1517075"/>
            <a:chOff x="772668" y="3005661"/>
            <a:chExt cx="1458065" cy="1517075"/>
          </a:xfrm>
        </p:grpSpPr>
        <p:grpSp>
          <p:nvGrpSpPr>
            <p:cNvPr id="13" name="グループ化 12">
              <a:extLst>
                <a:ext uri="{FF2B5EF4-FFF2-40B4-BE49-F238E27FC236}">
                  <a16:creationId xmlns:a16="http://schemas.microsoft.com/office/drawing/2014/main" id="{0609DBA9-CA71-B940-5F6E-55BCC3EAC632}"/>
                </a:ext>
              </a:extLst>
            </p:cNvPr>
            <p:cNvGrpSpPr/>
            <p:nvPr/>
          </p:nvGrpSpPr>
          <p:grpSpPr>
            <a:xfrm>
              <a:off x="968849" y="3005661"/>
              <a:ext cx="1261884" cy="1517075"/>
              <a:chOff x="968849" y="3005661"/>
              <a:chExt cx="1261884" cy="1517075"/>
            </a:xfrm>
          </p:grpSpPr>
          <p:sp>
            <p:nvSpPr>
              <p:cNvPr id="44" name="曲折矢印 43">
                <a:extLst>
                  <a:ext uri="{FF2B5EF4-FFF2-40B4-BE49-F238E27FC236}">
                    <a16:creationId xmlns:a16="http://schemas.microsoft.com/office/drawing/2014/main" id="{9937A1D3-01E8-D66B-673B-E938EB04E5C5}"/>
                  </a:ext>
                </a:extLst>
              </p:cNvPr>
              <p:cNvSpPr/>
              <p:nvPr/>
            </p:nvSpPr>
            <p:spPr>
              <a:xfrm flipV="1">
                <a:off x="1219355" y="3986175"/>
                <a:ext cx="536964" cy="536561"/>
              </a:xfrm>
              <a:prstGeom prst="ben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13734493-A50C-E951-CB12-75B1FCF041B7}"/>
                  </a:ext>
                </a:extLst>
              </p:cNvPr>
              <p:cNvSpPr txBox="1"/>
              <p:nvPr/>
            </p:nvSpPr>
            <p:spPr>
              <a:xfrm>
                <a:off x="968849" y="3005661"/>
                <a:ext cx="1261884" cy="461665"/>
              </a:xfrm>
              <a:prstGeom prst="rect">
                <a:avLst/>
              </a:prstGeom>
              <a:noFill/>
            </p:spPr>
            <p:txBody>
              <a:bodyPr wrap="none" rtlCol="0">
                <a:spAutoFit/>
              </a:bodyPr>
              <a:lstStyle/>
              <a:p>
                <a:pPr algn="r"/>
                <a:r>
                  <a:rPr kumimoji="1" lang="ja-JP" altLang="en-US" sz="1200">
                    <a:solidFill>
                      <a:srgbClr val="77933C"/>
                    </a:solidFill>
                    <a:latin typeface="Meiryo" panose="020B0604030504040204" pitchFamily="34" charset="-128"/>
                    <a:ea typeface="Meiryo" panose="020B0604030504040204" pitchFamily="34" charset="-128"/>
                  </a:rPr>
                  <a:t>モノに密着せず</a:t>
                </a:r>
                <a:endParaRPr kumimoji="1" lang="en-US" altLang="ja-JP" sz="1200" dirty="0">
                  <a:solidFill>
                    <a:srgbClr val="77933C"/>
                  </a:solidFill>
                  <a:latin typeface="Meiryo" panose="020B0604030504040204" pitchFamily="34" charset="-128"/>
                  <a:ea typeface="Meiryo" panose="020B0604030504040204" pitchFamily="34" charset="-128"/>
                </a:endParaRPr>
              </a:p>
              <a:p>
                <a:pPr algn="r"/>
                <a:r>
                  <a:rPr kumimoji="1" lang="ja-JP" altLang="en-US" sz="1200">
                    <a:solidFill>
                      <a:srgbClr val="77933C"/>
                    </a:solidFill>
                    <a:latin typeface="Meiryo" panose="020B0604030504040204" pitchFamily="34" charset="-128"/>
                    <a:ea typeface="Meiryo" panose="020B0604030504040204" pitchFamily="34" charset="-128"/>
                  </a:rPr>
                  <a:t>遠隔から操作</a:t>
                </a:r>
              </a:p>
            </p:txBody>
          </p:sp>
        </p:grpSp>
        <p:grpSp>
          <p:nvGrpSpPr>
            <p:cNvPr id="34" name="グループ化 33">
              <a:extLst>
                <a:ext uri="{FF2B5EF4-FFF2-40B4-BE49-F238E27FC236}">
                  <a16:creationId xmlns:a16="http://schemas.microsoft.com/office/drawing/2014/main" id="{56453A6F-89EB-9809-8173-E56DAE175116}"/>
                </a:ext>
              </a:extLst>
            </p:cNvPr>
            <p:cNvGrpSpPr/>
            <p:nvPr/>
          </p:nvGrpSpPr>
          <p:grpSpPr>
            <a:xfrm>
              <a:off x="772668" y="3447200"/>
              <a:ext cx="608542" cy="676166"/>
              <a:chOff x="1622191" y="3518404"/>
              <a:chExt cx="760224" cy="846299"/>
            </a:xfrm>
          </p:grpSpPr>
          <p:sp>
            <p:nvSpPr>
              <p:cNvPr id="28" name="Freeform 20">
                <a:extLst>
                  <a:ext uri="{FF2B5EF4-FFF2-40B4-BE49-F238E27FC236}">
                    <a16:creationId xmlns:a16="http://schemas.microsoft.com/office/drawing/2014/main" id="{B2ECAEC5-BB13-6891-A20D-EB819DC8FD4C}"/>
                  </a:ext>
                </a:extLst>
              </p:cNvPr>
              <p:cNvSpPr>
                <a:spLocks noEditPoints="1"/>
              </p:cNvSpPr>
              <p:nvPr/>
            </p:nvSpPr>
            <p:spPr bwMode="black">
              <a:xfrm>
                <a:off x="1704442" y="3518404"/>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31" name="図形グループ 34">
                <a:extLst>
                  <a:ext uri="{FF2B5EF4-FFF2-40B4-BE49-F238E27FC236}">
                    <a16:creationId xmlns:a16="http://schemas.microsoft.com/office/drawing/2014/main" id="{73388F43-A6FA-F848-FE89-3FCF08FAD1E2}"/>
                  </a:ext>
                </a:extLst>
              </p:cNvPr>
              <p:cNvGrpSpPr/>
              <p:nvPr/>
            </p:nvGrpSpPr>
            <p:grpSpPr>
              <a:xfrm>
                <a:off x="1622191" y="3661482"/>
                <a:ext cx="348896" cy="703221"/>
                <a:chOff x="1946324" y="4125162"/>
                <a:chExt cx="969964" cy="2007872"/>
              </a:xfrm>
              <a:effectLst>
                <a:outerShdw blurRad="50800" dist="38100" dir="2700000" algn="tl" rotWithShape="0">
                  <a:prstClr val="black">
                    <a:alpha val="40000"/>
                  </a:prstClr>
                </a:outerShdw>
              </a:effectLst>
            </p:grpSpPr>
            <p:sp>
              <p:nvSpPr>
                <p:cNvPr id="32" name="円/楕円 31">
                  <a:extLst>
                    <a:ext uri="{FF2B5EF4-FFF2-40B4-BE49-F238E27FC236}">
                      <a16:creationId xmlns:a16="http://schemas.microsoft.com/office/drawing/2014/main" id="{2DE65A36-5893-379F-1835-D35DE0AA6CF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a:extLst>
                    <a:ext uri="{FF2B5EF4-FFF2-40B4-BE49-F238E27FC236}">
                      <a16:creationId xmlns:a16="http://schemas.microsoft.com/office/drawing/2014/main" id="{9C7AF0A1-F266-F6BF-F430-318AEC2F690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spTree>
    <p:extLst>
      <p:ext uri="{BB962C8B-B14F-4D97-AF65-F5344CB8AC3E}">
        <p14:creationId xmlns:p14="http://schemas.microsoft.com/office/powerpoint/2010/main" val="36573101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円/楕円 33">
            <a:extLst>
              <a:ext uri="{FF2B5EF4-FFF2-40B4-BE49-F238E27FC236}">
                <a16:creationId xmlns:a16="http://schemas.microsoft.com/office/drawing/2014/main" id="{E9AA1A42-CAF7-2020-9638-7524E8F96FBF}"/>
              </a:ext>
            </a:extLst>
          </p:cNvPr>
          <p:cNvSpPr/>
          <p:nvPr/>
        </p:nvSpPr>
        <p:spPr>
          <a:xfrm>
            <a:off x="1881428" y="1115946"/>
            <a:ext cx="5381144" cy="5381144"/>
          </a:xfrm>
          <a:prstGeom prst="ellipse">
            <a:avLst/>
          </a:prstGeom>
          <a:solidFill>
            <a:srgbClr val="FFFD78">
              <a:alpha val="78824"/>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円/楕円 1">
            <a:extLst>
              <a:ext uri="{FF2B5EF4-FFF2-40B4-BE49-F238E27FC236}">
                <a16:creationId xmlns:a16="http://schemas.microsoft.com/office/drawing/2014/main" id="{AF32F7B6-94B5-D4A9-8157-18774D8CBDD1}"/>
              </a:ext>
            </a:extLst>
          </p:cNvPr>
          <p:cNvSpPr/>
          <p:nvPr/>
        </p:nvSpPr>
        <p:spPr>
          <a:xfrm>
            <a:off x="3425825" y="819076"/>
            <a:ext cx="2292350" cy="229235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円/楕円 2">
            <a:extLst>
              <a:ext uri="{FF2B5EF4-FFF2-40B4-BE49-F238E27FC236}">
                <a16:creationId xmlns:a16="http://schemas.microsoft.com/office/drawing/2014/main" id="{9130306C-2A5E-4752-98FE-5CB0874B6C10}"/>
              </a:ext>
            </a:extLst>
          </p:cNvPr>
          <p:cNvSpPr/>
          <p:nvPr/>
        </p:nvSpPr>
        <p:spPr>
          <a:xfrm>
            <a:off x="1756320" y="3640276"/>
            <a:ext cx="2292350" cy="2292350"/>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D63C3751-D583-480F-EF7A-FD678144CB85}"/>
              </a:ext>
            </a:extLst>
          </p:cNvPr>
          <p:cNvSpPr/>
          <p:nvPr/>
        </p:nvSpPr>
        <p:spPr>
          <a:xfrm>
            <a:off x="5063928" y="3640276"/>
            <a:ext cx="2292350" cy="2292350"/>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左右矢印 7">
            <a:extLst>
              <a:ext uri="{FF2B5EF4-FFF2-40B4-BE49-F238E27FC236}">
                <a16:creationId xmlns:a16="http://schemas.microsoft.com/office/drawing/2014/main" id="{FC624F0F-3FAC-AD00-4550-98ADBEEDC5DC}"/>
              </a:ext>
            </a:extLst>
          </p:cNvPr>
          <p:cNvSpPr/>
          <p:nvPr/>
        </p:nvSpPr>
        <p:spPr>
          <a:xfrm rot="18104603">
            <a:off x="3191454" y="3208477"/>
            <a:ext cx="1308493" cy="514350"/>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左右矢印 13">
            <a:extLst>
              <a:ext uri="{FF2B5EF4-FFF2-40B4-BE49-F238E27FC236}">
                <a16:creationId xmlns:a16="http://schemas.microsoft.com/office/drawing/2014/main" id="{DE77DFF7-A610-764C-6932-15DDE10DA773}"/>
              </a:ext>
            </a:extLst>
          </p:cNvPr>
          <p:cNvSpPr/>
          <p:nvPr/>
        </p:nvSpPr>
        <p:spPr>
          <a:xfrm>
            <a:off x="3917753" y="4526788"/>
            <a:ext cx="1308493" cy="514350"/>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左右矢印 14">
            <a:extLst>
              <a:ext uri="{FF2B5EF4-FFF2-40B4-BE49-F238E27FC236}">
                <a16:creationId xmlns:a16="http://schemas.microsoft.com/office/drawing/2014/main" id="{9B05C82E-6DC7-9211-AF2B-3EF1048EBA23}"/>
              </a:ext>
            </a:extLst>
          </p:cNvPr>
          <p:cNvSpPr/>
          <p:nvPr/>
        </p:nvSpPr>
        <p:spPr>
          <a:xfrm rot="3512610" flipH="1">
            <a:off x="4646842" y="3208477"/>
            <a:ext cx="1308493" cy="514350"/>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9BB51341-170F-D702-715C-65854A976B16}"/>
              </a:ext>
            </a:extLst>
          </p:cNvPr>
          <p:cNvSpPr txBox="1"/>
          <p:nvPr/>
        </p:nvSpPr>
        <p:spPr>
          <a:xfrm>
            <a:off x="4069298" y="1199256"/>
            <a:ext cx="1005403" cy="769441"/>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監視</a:t>
            </a:r>
            <a:endParaRPr kumimoji="1" lang="en-US" altLang="ja-JP" sz="3200" b="1" dirty="0">
              <a:solidFill>
                <a:schemeClr val="bg1"/>
              </a:solidFill>
              <a:latin typeface="Meiryo" panose="020B0604030504040204" pitchFamily="34" charset="-128"/>
              <a:ea typeface="Meiryo" panose="020B0604030504040204" pitchFamily="34" charset="-128"/>
            </a:endParaRPr>
          </a:p>
          <a:p>
            <a:pPr algn="ctr"/>
            <a:r>
              <a:rPr kumimoji="1" lang="en-US" altLang="ja-JP" sz="1200" dirty="0">
                <a:solidFill>
                  <a:schemeClr val="bg1"/>
                </a:solidFill>
                <a:latin typeface="Meiryo" panose="020B0604030504040204" pitchFamily="34" charset="-128"/>
                <a:ea typeface="Meiryo" panose="020B0604030504040204" pitchFamily="34" charset="-128"/>
              </a:rPr>
              <a:t>monitoring</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D6D2C068-0187-A34B-DD0B-EC7B1267FC0F}"/>
              </a:ext>
            </a:extLst>
          </p:cNvPr>
          <p:cNvSpPr txBox="1"/>
          <p:nvPr/>
        </p:nvSpPr>
        <p:spPr>
          <a:xfrm>
            <a:off x="2399793" y="4113463"/>
            <a:ext cx="1005403" cy="769441"/>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制御</a:t>
            </a:r>
            <a:endParaRPr kumimoji="1" lang="en-US" altLang="ja-JP" sz="3200" b="1" dirty="0">
              <a:solidFill>
                <a:schemeClr val="bg1"/>
              </a:solidFill>
              <a:latin typeface="Meiryo" panose="020B0604030504040204" pitchFamily="34" charset="-128"/>
              <a:ea typeface="Meiryo" panose="020B0604030504040204" pitchFamily="34" charset="-128"/>
            </a:endParaRPr>
          </a:p>
          <a:p>
            <a:pPr algn="ctr"/>
            <a:r>
              <a:rPr lang="en-US" altLang="ja-JP" sz="1200" dirty="0">
                <a:solidFill>
                  <a:schemeClr val="bg1"/>
                </a:solidFill>
                <a:latin typeface="Meiryo" panose="020B0604030504040204" pitchFamily="34" charset="-128"/>
                <a:ea typeface="Meiryo" panose="020B0604030504040204" pitchFamily="34" charset="-128"/>
              </a:rPr>
              <a:t>Control</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811DAF63-E9A1-50F9-2A69-A585BC8B5DD7}"/>
              </a:ext>
            </a:extLst>
          </p:cNvPr>
          <p:cNvSpPr txBox="1"/>
          <p:nvPr/>
        </p:nvSpPr>
        <p:spPr>
          <a:xfrm>
            <a:off x="5677590" y="4105872"/>
            <a:ext cx="1086580" cy="769441"/>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連係</a:t>
            </a:r>
            <a:endParaRPr kumimoji="1" lang="en-US" altLang="ja-JP" sz="3200" b="1" dirty="0">
              <a:solidFill>
                <a:schemeClr val="bg1"/>
              </a:solidFill>
              <a:latin typeface="Meiryo" panose="020B0604030504040204" pitchFamily="34" charset="-128"/>
              <a:ea typeface="Meiryo" panose="020B0604030504040204" pitchFamily="34" charset="-128"/>
            </a:endParaRPr>
          </a:p>
          <a:p>
            <a:pPr algn="ctr"/>
            <a:r>
              <a:rPr lang="en-US" altLang="ja-JP" sz="1200" dirty="0">
                <a:solidFill>
                  <a:schemeClr val="bg1"/>
                </a:solidFill>
                <a:latin typeface="Meiryo" panose="020B0604030504040204" pitchFamily="34" charset="-128"/>
                <a:ea typeface="Meiryo" panose="020B0604030504040204" pitchFamily="34" charset="-128"/>
              </a:rPr>
              <a:t>Cooperation</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3509078E-65B6-E583-C0F3-0AE449D12C98}"/>
              </a:ext>
            </a:extLst>
          </p:cNvPr>
          <p:cNvSpPr txBox="1"/>
          <p:nvPr/>
        </p:nvSpPr>
        <p:spPr>
          <a:xfrm>
            <a:off x="3761521" y="1982888"/>
            <a:ext cx="1620957"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モノやモノの周辺</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の状態を知る</a:t>
            </a:r>
          </a:p>
        </p:txBody>
      </p:sp>
      <p:sp>
        <p:nvSpPr>
          <p:cNvPr id="20" name="テキスト ボックス 19">
            <a:extLst>
              <a:ext uri="{FF2B5EF4-FFF2-40B4-BE49-F238E27FC236}">
                <a16:creationId xmlns:a16="http://schemas.microsoft.com/office/drawing/2014/main" id="{BE9A10E5-9710-9564-15AC-7E0DF0B6BF97}"/>
              </a:ext>
            </a:extLst>
          </p:cNvPr>
          <p:cNvSpPr txBox="1"/>
          <p:nvPr/>
        </p:nvSpPr>
        <p:spPr>
          <a:xfrm>
            <a:off x="2181784" y="5018092"/>
            <a:ext cx="14414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モノを操作する</a:t>
            </a:r>
          </a:p>
        </p:txBody>
      </p:sp>
      <p:sp>
        <p:nvSpPr>
          <p:cNvPr id="21" name="テキスト ボックス 20">
            <a:extLst>
              <a:ext uri="{FF2B5EF4-FFF2-40B4-BE49-F238E27FC236}">
                <a16:creationId xmlns:a16="http://schemas.microsoft.com/office/drawing/2014/main" id="{D2A28B2B-8398-8661-061B-369DD855B1BE}"/>
              </a:ext>
            </a:extLst>
          </p:cNvPr>
          <p:cNvSpPr txBox="1"/>
          <p:nvPr/>
        </p:nvSpPr>
        <p:spPr>
          <a:xfrm>
            <a:off x="5320634" y="4910681"/>
            <a:ext cx="1800493"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モノ同士がつながり</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協調して動作する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47" name="タイトル 46">
            <a:extLst>
              <a:ext uri="{FF2B5EF4-FFF2-40B4-BE49-F238E27FC236}">
                <a16:creationId xmlns:a16="http://schemas.microsoft.com/office/drawing/2014/main" id="{6A9CAB6A-E0AE-9C59-8745-31A6D77885CD}"/>
              </a:ext>
            </a:extLst>
          </p:cNvPr>
          <p:cNvSpPr>
            <a:spLocks noGrp="1"/>
          </p:cNvSpPr>
          <p:nvPr>
            <p:ph type="title"/>
          </p:nvPr>
        </p:nvSpPr>
        <p:spPr/>
        <p:txBody>
          <a:bodyPr/>
          <a:lstStyle/>
          <a:p>
            <a:r>
              <a:rPr lang="en-US" altLang="ja-JP" dirty="0"/>
              <a:t>IoT</a:t>
            </a:r>
            <a:r>
              <a:rPr lang="ja-JP" altLang="en-US"/>
              <a:t>の適用事例</a:t>
            </a:r>
          </a:p>
        </p:txBody>
      </p:sp>
      <p:sp>
        <p:nvSpPr>
          <p:cNvPr id="51" name="テキスト ボックス 50">
            <a:extLst>
              <a:ext uri="{FF2B5EF4-FFF2-40B4-BE49-F238E27FC236}">
                <a16:creationId xmlns:a16="http://schemas.microsoft.com/office/drawing/2014/main" id="{1F4DD0B2-9657-E487-281F-E54675D3DB30}"/>
              </a:ext>
            </a:extLst>
          </p:cNvPr>
          <p:cNvSpPr txBox="1"/>
          <p:nvPr/>
        </p:nvSpPr>
        <p:spPr>
          <a:xfrm>
            <a:off x="3946911" y="3419065"/>
            <a:ext cx="1291636" cy="892552"/>
          </a:xfrm>
          <a:prstGeom prst="rect">
            <a:avLst/>
          </a:prstGeom>
          <a:noFill/>
        </p:spPr>
        <p:txBody>
          <a:bodyPr wrap="none" rtlCol="0">
            <a:spAutoFit/>
          </a:bodyPr>
          <a:lstStyle/>
          <a:p>
            <a:pPr algn="ctr"/>
            <a:r>
              <a:rPr kumimoji="1" lang="en-US" altLang="ja-JP" sz="4000" b="1" dirty="0">
                <a:solidFill>
                  <a:schemeClr val="accent6">
                    <a:lumMod val="75000"/>
                  </a:schemeClr>
                </a:solidFill>
              </a:rPr>
              <a:t>IoT</a:t>
            </a:r>
          </a:p>
          <a:p>
            <a:pPr algn="ctr"/>
            <a:r>
              <a:rPr lang="en-US" altLang="ja-JP" sz="1200" dirty="0">
                <a:solidFill>
                  <a:schemeClr val="accent6">
                    <a:lumMod val="75000"/>
                  </a:schemeClr>
                </a:solidFill>
              </a:rPr>
              <a:t>Internet of Things</a:t>
            </a:r>
            <a:endParaRPr kumimoji="1" lang="ja-JP" altLang="en-US" sz="1200">
              <a:solidFill>
                <a:schemeClr val="accent6">
                  <a:lumMod val="75000"/>
                </a:schemeClr>
              </a:solidFill>
            </a:endParaRPr>
          </a:p>
        </p:txBody>
      </p:sp>
      <p:sp>
        <p:nvSpPr>
          <p:cNvPr id="31" name="テキスト ボックス 30">
            <a:extLst>
              <a:ext uri="{FF2B5EF4-FFF2-40B4-BE49-F238E27FC236}">
                <a16:creationId xmlns:a16="http://schemas.microsoft.com/office/drawing/2014/main" id="{9F71BED1-A039-0C0A-96CC-E33764AE0841}"/>
              </a:ext>
            </a:extLst>
          </p:cNvPr>
          <p:cNvSpPr txBox="1"/>
          <p:nvPr/>
        </p:nvSpPr>
        <p:spPr>
          <a:xfrm>
            <a:off x="5718174" y="1115946"/>
            <a:ext cx="2968090" cy="1569660"/>
          </a:xfrm>
          <a:prstGeom prst="rect">
            <a:avLst/>
          </a:prstGeom>
          <a:noFill/>
        </p:spPr>
        <p:txBody>
          <a:bodyPr wrap="square" rtlCol="0">
            <a:spAutoFit/>
          </a:bodyPr>
          <a:lstStyle/>
          <a:p>
            <a:pPr marL="285750" indent="-285750">
              <a:buFont typeface="Wingdings" pitchFamily="2" charset="2"/>
              <a:buChar char="ü"/>
            </a:pPr>
            <a:r>
              <a:rPr kumimoji="1" lang="ja-JP" altLang="en-US" sz="1200" dirty="0">
                <a:solidFill>
                  <a:srgbClr val="0070C0"/>
                </a:solidFill>
                <a:latin typeface="Meiryo" panose="020B0604030504040204" pitchFamily="34" charset="-128"/>
                <a:ea typeface="Meiryo" panose="020B0604030504040204" pitchFamily="34" charset="-128"/>
              </a:rPr>
              <a:t>電力の使用状況の把握</a:t>
            </a:r>
            <a:endParaRPr kumimoji="1" lang="en-US" altLang="ja-JP" sz="12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dirty="0">
                <a:solidFill>
                  <a:srgbClr val="0070C0"/>
                </a:solidFill>
                <a:latin typeface="Meiryo" panose="020B0604030504040204" pitchFamily="34" charset="-128"/>
                <a:ea typeface="Meiryo" panose="020B0604030504040204" pitchFamily="34" charset="-128"/>
              </a:rPr>
              <a:t>バスの運行状況の把握</a:t>
            </a:r>
            <a:endParaRPr kumimoji="1" lang="en-US" altLang="ja-JP" sz="12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dirty="0">
                <a:solidFill>
                  <a:srgbClr val="0070C0"/>
                </a:solidFill>
                <a:latin typeface="Meiryo" panose="020B0604030504040204" pitchFamily="34" charset="-128"/>
                <a:ea typeface="Meiryo" panose="020B0604030504040204" pitchFamily="34" charset="-128"/>
              </a:rPr>
              <a:t>子どもや老人の見守り</a:t>
            </a:r>
            <a:endParaRPr lang="en-US" altLang="ja-JP" sz="12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dirty="0">
                <a:solidFill>
                  <a:srgbClr val="0070C0"/>
                </a:solidFill>
                <a:latin typeface="Meiryo" panose="020B0604030504040204" pitchFamily="34" charset="-128"/>
                <a:ea typeface="Meiryo" panose="020B0604030504040204" pitchFamily="34" charset="-128"/>
              </a:rPr>
              <a:t>無人店舗や販売所の監視</a:t>
            </a:r>
            <a:endParaRPr kumimoji="1" lang="en-US" altLang="ja-JP" sz="12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dirty="0">
                <a:solidFill>
                  <a:srgbClr val="0070C0"/>
                </a:solidFill>
                <a:latin typeface="Meiryo" panose="020B0604030504040204" pitchFamily="34" charset="-128"/>
                <a:ea typeface="Meiryo" panose="020B0604030504040204" pitchFamily="34" charset="-128"/>
              </a:rPr>
              <a:t>遠隔検査・ソース遠隔診断</a:t>
            </a:r>
            <a:endParaRPr lang="en-US" altLang="ja-JP" sz="12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dirty="0">
                <a:solidFill>
                  <a:srgbClr val="0070C0"/>
                </a:solidFill>
                <a:latin typeface="Meiryo" panose="020B0604030504040204" pitchFamily="34" charset="-128"/>
                <a:ea typeface="Meiryo" panose="020B0604030504040204" pitchFamily="34" charset="-128"/>
              </a:rPr>
              <a:t>ウェアラブルによる健康管理</a:t>
            </a:r>
            <a:endParaRPr lang="en-US" altLang="ja-JP" sz="12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dirty="0">
                <a:solidFill>
                  <a:srgbClr val="0070C0"/>
                </a:solidFill>
                <a:latin typeface="Meiryo" panose="020B0604030504040204" pitchFamily="34" charset="-128"/>
                <a:ea typeface="Meiryo" panose="020B0604030504040204" pitchFamily="34" charset="-128"/>
              </a:rPr>
              <a:t>農場の環境把握</a:t>
            </a:r>
            <a:r>
              <a:rPr kumimoji="1" lang="ja-JP" altLang="en-US" sz="900" dirty="0">
                <a:solidFill>
                  <a:srgbClr val="0070C0"/>
                </a:solidFill>
                <a:latin typeface="Meiryo" panose="020B0604030504040204" pitchFamily="34" charset="-128"/>
                <a:ea typeface="Meiryo" panose="020B0604030504040204" pitchFamily="34" charset="-128"/>
              </a:rPr>
              <a:t>（土壌や温度など）</a:t>
            </a:r>
            <a:endParaRPr kumimoji="1" lang="en-US" altLang="ja-JP" sz="9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dirty="0">
                <a:solidFill>
                  <a:srgbClr val="0070C0"/>
                </a:solidFill>
                <a:latin typeface="Meiryo" panose="020B0604030504040204" pitchFamily="34" charset="-128"/>
                <a:ea typeface="Meiryo" panose="020B0604030504040204" pitchFamily="34" charset="-128"/>
              </a:rPr>
              <a:t>工場内の状況把握</a:t>
            </a:r>
            <a:r>
              <a:rPr lang="ja-JP" altLang="en-US" sz="900" dirty="0">
                <a:solidFill>
                  <a:srgbClr val="0070C0"/>
                </a:solidFill>
                <a:latin typeface="Meiryo" panose="020B0604030504040204" pitchFamily="34" charset="-128"/>
                <a:ea typeface="Meiryo" panose="020B0604030504040204" pitchFamily="34" charset="-128"/>
              </a:rPr>
              <a:t>（稼働や人の動きなど）</a:t>
            </a:r>
            <a:endParaRPr kumimoji="1" lang="ja-JP" altLang="en-US" sz="900" dirty="0">
              <a:solidFill>
                <a:srgbClr val="0070C0"/>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C31733F5-D819-DBC1-2FA0-B125876180D8}"/>
              </a:ext>
            </a:extLst>
          </p:cNvPr>
          <p:cNvSpPr txBox="1"/>
          <p:nvPr/>
        </p:nvSpPr>
        <p:spPr>
          <a:xfrm>
            <a:off x="5074701" y="5967994"/>
            <a:ext cx="3424657" cy="646331"/>
          </a:xfrm>
          <a:prstGeom prst="rect">
            <a:avLst/>
          </a:prstGeom>
          <a:noFill/>
        </p:spPr>
        <p:txBody>
          <a:bodyPr wrap="square" rtlCol="0">
            <a:spAutoFit/>
          </a:bodyPr>
          <a:lstStyle/>
          <a:p>
            <a:pPr marL="285750" indent="-285750">
              <a:buFont typeface="Wingdings" pitchFamily="2" charset="2"/>
              <a:buChar char="ü"/>
            </a:pPr>
            <a:r>
              <a:rPr kumimoji="1" lang="ja-JP" altLang="en-US" sz="1200">
                <a:solidFill>
                  <a:srgbClr val="7030A0"/>
                </a:solidFill>
                <a:latin typeface="Meiryo" panose="020B0604030504040204" pitchFamily="34" charset="-128"/>
                <a:ea typeface="Meiryo" panose="020B0604030504040204" pitchFamily="34" charset="-128"/>
              </a:rPr>
              <a:t>倉庫・工場の搬送機器の効率搬送</a:t>
            </a:r>
            <a:endParaRPr kumimoji="1" lang="en-US" altLang="ja-JP" sz="1200" dirty="0">
              <a:solidFill>
                <a:srgbClr val="7030A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rgbClr val="7030A0"/>
                </a:solidFill>
                <a:latin typeface="Meiryo" panose="020B0604030504040204" pitchFamily="34" charset="-128"/>
                <a:ea typeface="Meiryo" panose="020B0604030504040204" pitchFamily="34" charset="-128"/>
              </a:rPr>
              <a:t>自動車と信号機による渋滞解消</a:t>
            </a:r>
            <a:endParaRPr lang="en-US" altLang="ja-JP" sz="1200" dirty="0">
              <a:solidFill>
                <a:srgbClr val="7030A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rgbClr val="7030A0"/>
                </a:solidFill>
                <a:latin typeface="Meiryo" panose="020B0604030504040204" pitchFamily="34" charset="-128"/>
                <a:ea typeface="Meiryo" panose="020B0604030504040204" pitchFamily="34" charset="-128"/>
              </a:rPr>
              <a:t>工作機械の協調制御による効率的生産</a:t>
            </a:r>
          </a:p>
        </p:txBody>
      </p:sp>
      <p:sp>
        <p:nvSpPr>
          <p:cNvPr id="33" name="テキスト ボックス 32">
            <a:extLst>
              <a:ext uri="{FF2B5EF4-FFF2-40B4-BE49-F238E27FC236}">
                <a16:creationId xmlns:a16="http://schemas.microsoft.com/office/drawing/2014/main" id="{B3FA9DBD-A093-2CA1-D795-382BA2BA9D23}"/>
              </a:ext>
            </a:extLst>
          </p:cNvPr>
          <p:cNvSpPr txBox="1"/>
          <p:nvPr/>
        </p:nvSpPr>
        <p:spPr>
          <a:xfrm>
            <a:off x="457734" y="2642055"/>
            <a:ext cx="2968090" cy="1015663"/>
          </a:xfrm>
          <a:prstGeom prst="rect">
            <a:avLst/>
          </a:prstGeom>
          <a:noFill/>
        </p:spPr>
        <p:txBody>
          <a:bodyPr wrap="square" rtlCol="0">
            <a:spAutoFit/>
          </a:bodyPr>
          <a:lstStyle/>
          <a:p>
            <a:pPr marL="285750" indent="-285750">
              <a:buFont typeface="Wingdings" pitchFamily="2" charset="2"/>
              <a:buChar char="ü"/>
            </a:pPr>
            <a:r>
              <a:rPr kumimoji="1" lang="ja-JP" altLang="en-US" sz="1200">
                <a:solidFill>
                  <a:schemeClr val="accent3">
                    <a:lumMod val="75000"/>
                  </a:schemeClr>
                </a:solidFill>
                <a:latin typeface="Meiryo" panose="020B0604030504040204" pitchFamily="34" charset="-128"/>
                <a:ea typeface="Meiryo" panose="020B0604030504040204" pitchFamily="34" charset="-128"/>
              </a:rPr>
              <a:t>オフィスのドアの開閉</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accent3">
                    <a:lumMod val="75000"/>
                  </a:schemeClr>
                </a:solidFill>
                <a:latin typeface="Meiryo" panose="020B0604030504040204" pitchFamily="34" charset="-128"/>
                <a:ea typeface="Meiryo" panose="020B0604030504040204" pitchFamily="34" charset="-128"/>
              </a:rPr>
              <a:t>公共交通機関の自動運転</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accent3">
                    <a:lumMod val="75000"/>
                  </a:schemeClr>
                </a:solidFill>
                <a:latin typeface="Meiryo" panose="020B0604030504040204" pitchFamily="34" charset="-128"/>
                <a:ea typeface="Meiryo" panose="020B0604030504040204" pitchFamily="34" charset="-128"/>
              </a:rPr>
              <a:t>音声による家電・機器類の制御</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accent3">
                    <a:lumMod val="75000"/>
                  </a:schemeClr>
                </a:solidFill>
                <a:latin typeface="Meiryo" panose="020B0604030504040204" pitchFamily="34" charset="-128"/>
                <a:ea typeface="Meiryo" panose="020B0604030504040204" pitchFamily="34" charset="-128"/>
              </a:rPr>
              <a:t>農業ハウスの管理と環境の最適制御</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accent3">
                    <a:lumMod val="75000"/>
                  </a:schemeClr>
                </a:solidFill>
                <a:latin typeface="Meiryo" panose="020B0604030504040204" pitchFamily="34" charset="-128"/>
                <a:ea typeface="Meiryo" panose="020B0604030504040204" pitchFamily="34" charset="-128"/>
              </a:rPr>
              <a:t>建物や施設などの省エネ制御</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87FFA69F-8365-E5DF-D0FC-7B98CE3BC3DC}"/>
              </a:ext>
            </a:extLst>
          </p:cNvPr>
          <p:cNvSpPr txBox="1"/>
          <p:nvPr/>
        </p:nvSpPr>
        <p:spPr>
          <a:xfrm>
            <a:off x="228145" y="847025"/>
            <a:ext cx="3595856" cy="584775"/>
          </a:xfrm>
          <a:prstGeom prst="rect">
            <a:avLst/>
          </a:prstGeom>
          <a:noFill/>
        </p:spPr>
        <p:txBody>
          <a:bodyPr wrap="none" rtlCol="0">
            <a:spAutoFit/>
          </a:bodyPr>
          <a:lstStyle/>
          <a:p>
            <a:r>
              <a:rPr kumimoji="1" lang="en-US" altLang="ja-JP" sz="1600" dirty="0">
                <a:solidFill>
                  <a:schemeClr val="accent6">
                    <a:lumMod val="75000"/>
                  </a:schemeClr>
                </a:solidFill>
                <a:latin typeface="Meiryo" panose="020B0604030504040204" pitchFamily="34" charset="-128"/>
                <a:ea typeface="Meiryo" panose="020B0604030504040204" pitchFamily="34" charset="-128"/>
              </a:rPr>
              <a:t>3</a:t>
            </a:r>
            <a:r>
              <a:rPr kumimoji="1" lang="ja-JP" altLang="en-US" sz="1600" dirty="0">
                <a:solidFill>
                  <a:schemeClr val="accent6">
                    <a:lumMod val="75000"/>
                  </a:schemeClr>
                </a:solidFill>
                <a:latin typeface="Meiryo" panose="020B0604030504040204" pitchFamily="34" charset="-128"/>
                <a:ea typeface="Meiryo" panose="020B0604030504040204" pitchFamily="34" charset="-128"/>
              </a:rPr>
              <a:t>つの「できること」を組み合わせた</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600" dirty="0">
                <a:solidFill>
                  <a:schemeClr val="accent6">
                    <a:lumMod val="75000"/>
                  </a:schemeClr>
                </a:solidFill>
                <a:latin typeface="Meiryo" panose="020B0604030504040204" pitchFamily="34" charset="-128"/>
                <a:ea typeface="Meiryo" panose="020B0604030504040204" pitchFamily="34" charset="-128"/>
              </a:rPr>
              <a:t>適用も拡大している</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900317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5650" y="3807866"/>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90" name="正方形/長方形 89">
            <a:extLst>
              <a:ext uri="{FF2B5EF4-FFF2-40B4-BE49-F238E27FC236}">
                <a16:creationId xmlns:a16="http://schemas.microsoft.com/office/drawing/2014/main" id="{27408888-E6EF-654F-8DF2-FBEB9C2BA417}"/>
              </a:ext>
            </a:extLst>
          </p:cNvPr>
          <p:cNvSpPr/>
          <p:nvPr/>
        </p:nvSpPr>
        <p:spPr>
          <a:xfrm>
            <a:off x="763039" y="1122054"/>
            <a:ext cx="7632699" cy="5328043"/>
          </a:xfrm>
          <a:prstGeom prst="rect">
            <a:avLst/>
          </a:prstGeom>
          <a:solidFill>
            <a:srgbClr val="00B050">
              <a:alpha val="65098"/>
            </a:srgbClr>
          </a:solidFill>
          <a:ln w="38100">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a:extLst>
              <a:ext uri="{FF2B5EF4-FFF2-40B4-BE49-F238E27FC236}">
                <a16:creationId xmlns:a16="http://schemas.microsoft.com/office/drawing/2014/main" id="{26596550-F90B-384D-ABA6-4692E26875BF}"/>
              </a:ext>
            </a:extLst>
          </p:cNvPr>
          <p:cNvSpPr/>
          <p:nvPr/>
        </p:nvSpPr>
        <p:spPr>
          <a:xfrm>
            <a:off x="763039" y="2840500"/>
            <a:ext cx="3907151" cy="3597891"/>
          </a:xfrm>
          <a:prstGeom prst="rect">
            <a:avLst/>
          </a:prstGeom>
          <a:solidFill>
            <a:srgbClr val="FF6666">
              <a:alpha val="69804"/>
            </a:srgbClr>
          </a:solidFill>
          <a:ln w="38100">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a:solidFill>
                  <a:schemeClr val="tx1">
                    <a:lumMod val="50000"/>
                    <a:lumOff val="50000"/>
                  </a:schemeClr>
                </a:solidFill>
                <a:latin typeface="Meiryo" panose="020B0604030504040204" pitchFamily="34" charset="-128"/>
                <a:ea typeface="Meiryo" panose="020B0604030504040204" pitchFamily="34" charset="-128"/>
              </a:rPr>
              <a:t>サイバーフィジカルシステムと</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IoT</a:t>
            </a:r>
            <a:endParaRPr kumimoji="1" lang="ja-JP" altLang="en-US" sz="2700" dirty="0">
              <a:latin typeface="Meiryo" panose="020B0604030504040204" pitchFamily="34" charset="-128"/>
              <a:ea typeface="Meiryo" panose="020B0604030504040204" pitchFamily="34" charset="-128"/>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
        <p:nvSpPr>
          <p:cNvPr id="88" name="テキスト ボックス 87">
            <a:extLst>
              <a:ext uri="{FF2B5EF4-FFF2-40B4-BE49-F238E27FC236}">
                <a16:creationId xmlns:a16="http://schemas.microsoft.com/office/drawing/2014/main" id="{326234D3-1ACC-D34A-A149-B60AA959CA65}"/>
              </a:ext>
            </a:extLst>
          </p:cNvPr>
          <p:cNvSpPr txBox="1"/>
          <p:nvPr/>
        </p:nvSpPr>
        <p:spPr>
          <a:xfrm>
            <a:off x="755650" y="3545731"/>
            <a:ext cx="3816350" cy="738664"/>
          </a:xfrm>
          <a:prstGeom prst="rect">
            <a:avLst/>
          </a:prstGeom>
          <a:noFill/>
        </p:spPr>
        <p:txBody>
          <a:bodyPr wrap="square" rtlCol="0">
            <a:spAutoFit/>
          </a:bodyPr>
          <a:lstStyle/>
          <a:p>
            <a:pPr algn="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アナログな現実世界のものごとやできごとを</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デジタル・データで捉えデジタル・ツイン</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（現実世界のデジタル・コピー）を作る</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9" name="テキスト ボックス 88">
            <a:extLst>
              <a:ext uri="{FF2B5EF4-FFF2-40B4-BE49-F238E27FC236}">
                <a16:creationId xmlns:a16="http://schemas.microsoft.com/office/drawing/2014/main" id="{9E73E419-1E03-A946-87B2-9C329BB6B596}"/>
              </a:ext>
            </a:extLst>
          </p:cNvPr>
          <p:cNvSpPr txBox="1"/>
          <p:nvPr/>
        </p:nvSpPr>
        <p:spPr>
          <a:xfrm>
            <a:off x="798324" y="2969175"/>
            <a:ext cx="1290481" cy="369332"/>
          </a:xfrm>
          <a:prstGeom prst="rect">
            <a:avLst/>
          </a:prstGeom>
          <a:noFill/>
        </p:spPr>
        <p:txBody>
          <a:bodyPr wrap="none" rtlCol="0">
            <a:spAutoFit/>
          </a:bodyPr>
          <a:lstStyle/>
          <a:p>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狭義の</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1" name="テキスト ボックス 90">
            <a:extLst>
              <a:ext uri="{FF2B5EF4-FFF2-40B4-BE49-F238E27FC236}">
                <a16:creationId xmlns:a16="http://schemas.microsoft.com/office/drawing/2014/main" id="{B372F9EA-B51A-5146-B15E-430940FEE6CE}"/>
              </a:ext>
            </a:extLst>
          </p:cNvPr>
          <p:cNvSpPr txBox="1"/>
          <p:nvPr/>
        </p:nvSpPr>
        <p:spPr>
          <a:xfrm>
            <a:off x="5093600" y="3535530"/>
            <a:ext cx="3236847" cy="738664"/>
          </a:xfrm>
          <a:prstGeom prst="rect">
            <a:avLst/>
          </a:prstGeom>
          <a:noFill/>
        </p:spPr>
        <p:txBody>
          <a:bodyPr wrap="none" rtlCol="0">
            <a:spAutoFit/>
          </a:bodyPr>
          <a:lstStyle/>
          <a:p>
            <a:pPr algn="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デジタルとフィジカルが一体となって</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高速に改善活動を繰り返す状態を実現</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ビジネスの最適化を維持する</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2" name="テキスト ボックス 91">
            <a:extLst>
              <a:ext uri="{FF2B5EF4-FFF2-40B4-BE49-F238E27FC236}">
                <a16:creationId xmlns:a16="http://schemas.microsoft.com/office/drawing/2014/main" id="{DB50AA94-2F58-0147-8E73-553A5507271F}"/>
              </a:ext>
            </a:extLst>
          </p:cNvPr>
          <p:cNvSpPr txBox="1"/>
          <p:nvPr/>
        </p:nvSpPr>
        <p:spPr>
          <a:xfrm>
            <a:off x="7050000" y="2970244"/>
            <a:ext cx="1290738" cy="369332"/>
          </a:xfrm>
          <a:prstGeom prst="rect">
            <a:avLst/>
          </a:prstGeom>
          <a:noFill/>
        </p:spPr>
        <p:txBody>
          <a:bodyPr wrap="none" rtlCol="0">
            <a:spAutoFit/>
          </a:bodyPr>
          <a:lstStyle/>
          <a:p>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広義の</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3221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ppt_w</p:attrName>
                                        </p:attrNameLst>
                                      </p:cBhvr>
                                      <p:tavLst>
                                        <p:tav tm="0">
                                          <p:val>
                                            <p:fltVal val="0"/>
                                          </p:val>
                                        </p:tav>
                                        <p:tav tm="100000">
                                          <p:val>
                                            <p:strVal val="#ppt_w"/>
                                          </p:val>
                                        </p:tav>
                                      </p:tavLst>
                                    </p:anim>
                                    <p:anim calcmode="lin" valueType="num">
                                      <p:cBhvr>
                                        <p:cTn id="8" dur="500" fill="hold"/>
                                        <p:tgtEl>
                                          <p:spTgt spid="89"/>
                                        </p:tgtEl>
                                        <p:attrNameLst>
                                          <p:attrName>ppt_h</p:attrName>
                                        </p:attrNameLst>
                                      </p:cBhvr>
                                      <p:tavLst>
                                        <p:tav tm="0">
                                          <p:val>
                                            <p:fltVal val="0"/>
                                          </p:val>
                                        </p:tav>
                                        <p:tav tm="100000">
                                          <p:val>
                                            <p:strVal val="#ppt_h"/>
                                          </p:val>
                                        </p:tav>
                                      </p:tavLst>
                                    </p:anim>
                                    <p:animEffect transition="in" filter="fade">
                                      <p:cBhvr>
                                        <p:cTn id="9" dur="500"/>
                                        <p:tgtEl>
                                          <p:spTgt spid="8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7"/>
                                        </p:tgtEl>
                                        <p:attrNameLst>
                                          <p:attrName>style.visibility</p:attrName>
                                        </p:attrNameLst>
                                      </p:cBhvr>
                                      <p:to>
                                        <p:strVal val="visible"/>
                                      </p:to>
                                    </p:set>
                                    <p:anim calcmode="lin" valueType="num">
                                      <p:cBhvr>
                                        <p:cTn id="12" dur="500" fill="hold"/>
                                        <p:tgtEl>
                                          <p:spTgt spid="87"/>
                                        </p:tgtEl>
                                        <p:attrNameLst>
                                          <p:attrName>ppt_w</p:attrName>
                                        </p:attrNameLst>
                                      </p:cBhvr>
                                      <p:tavLst>
                                        <p:tav tm="0">
                                          <p:val>
                                            <p:fltVal val="0"/>
                                          </p:val>
                                        </p:tav>
                                        <p:tav tm="100000">
                                          <p:val>
                                            <p:strVal val="#ppt_w"/>
                                          </p:val>
                                        </p:tav>
                                      </p:tavLst>
                                    </p:anim>
                                    <p:anim calcmode="lin" valueType="num">
                                      <p:cBhvr>
                                        <p:cTn id="13" dur="500" fill="hold"/>
                                        <p:tgtEl>
                                          <p:spTgt spid="87"/>
                                        </p:tgtEl>
                                        <p:attrNameLst>
                                          <p:attrName>ppt_h</p:attrName>
                                        </p:attrNameLst>
                                      </p:cBhvr>
                                      <p:tavLst>
                                        <p:tav tm="0">
                                          <p:val>
                                            <p:fltVal val="0"/>
                                          </p:val>
                                        </p:tav>
                                        <p:tav tm="100000">
                                          <p:val>
                                            <p:strVal val="#ppt_h"/>
                                          </p:val>
                                        </p:tav>
                                      </p:tavLst>
                                    </p:anim>
                                    <p:animEffect transition="in" filter="fade">
                                      <p:cBhvr>
                                        <p:cTn id="14" dur="500"/>
                                        <p:tgtEl>
                                          <p:spTgt spid="8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8"/>
                                        </p:tgtEl>
                                        <p:attrNameLst>
                                          <p:attrName>style.visibility</p:attrName>
                                        </p:attrNameLst>
                                      </p:cBhvr>
                                      <p:to>
                                        <p:strVal val="visible"/>
                                      </p:to>
                                    </p:set>
                                    <p:anim calcmode="lin" valueType="num">
                                      <p:cBhvr>
                                        <p:cTn id="17" dur="500" fill="hold"/>
                                        <p:tgtEl>
                                          <p:spTgt spid="88"/>
                                        </p:tgtEl>
                                        <p:attrNameLst>
                                          <p:attrName>ppt_w</p:attrName>
                                        </p:attrNameLst>
                                      </p:cBhvr>
                                      <p:tavLst>
                                        <p:tav tm="0">
                                          <p:val>
                                            <p:fltVal val="0"/>
                                          </p:val>
                                        </p:tav>
                                        <p:tav tm="100000">
                                          <p:val>
                                            <p:strVal val="#ppt_w"/>
                                          </p:val>
                                        </p:tav>
                                      </p:tavLst>
                                    </p:anim>
                                    <p:anim calcmode="lin" valueType="num">
                                      <p:cBhvr>
                                        <p:cTn id="18" dur="500" fill="hold"/>
                                        <p:tgtEl>
                                          <p:spTgt spid="88"/>
                                        </p:tgtEl>
                                        <p:attrNameLst>
                                          <p:attrName>ppt_h</p:attrName>
                                        </p:attrNameLst>
                                      </p:cBhvr>
                                      <p:tavLst>
                                        <p:tav tm="0">
                                          <p:val>
                                            <p:fltVal val="0"/>
                                          </p:val>
                                        </p:tav>
                                        <p:tav tm="100000">
                                          <p:val>
                                            <p:strVal val="#ppt_h"/>
                                          </p:val>
                                        </p:tav>
                                      </p:tavLst>
                                    </p:anim>
                                    <p:animEffect transition="in" filter="fade">
                                      <p:cBhvr>
                                        <p:cTn id="19" dur="500"/>
                                        <p:tgtEl>
                                          <p:spTgt spid="8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2"/>
                                        </p:tgtEl>
                                        <p:attrNameLst>
                                          <p:attrName>style.visibility</p:attrName>
                                        </p:attrNameLst>
                                      </p:cBhvr>
                                      <p:to>
                                        <p:strVal val="visible"/>
                                      </p:to>
                                    </p:set>
                                    <p:anim calcmode="lin" valueType="num">
                                      <p:cBhvr>
                                        <p:cTn id="24" dur="500" fill="hold"/>
                                        <p:tgtEl>
                                          <p:spTgt spid="92"/>
                                        </p:tgtEl>
                                        <p:attrNameLst>
                                          <p:attrName>ppt_w</p:attrName>
                                        </p:attrNameLst>
                                      </p:cBhvr>
                                      <p:tavLst>
                                        <p:tav tm="0">
                                          <p:val>
                                            <p:fltVal val="0"/>
                                          </p:val>
                                        </p:tav>
                                        <p:tav tm="100000">
                                          <p:val>
                                            <p:strVal val="#ppt_w"/>
                                          </p:val>
                                        </p:tav>
                                      </p:tavLst>
                                    </p:anim>
                                    <p:anim calcmode="lin" valueType="num">
                                      <p:cBhvr>
                                        <p:cTn id="25" dur="500" fill="hold"/>
                                        <p:tgtEl>
                                          <p:spTgt spid="92"/>
                                        </p:tgtEl>
                                        <p:attrNameLst>
                                          <p:attrName>ppt_h</p:attrName>
                                        </p:attrNameLst>
                                      </p:cBhvr>
                                      <p:tavLst>
                                        <p:tav tm="0">
                                          <p:val>
                                            <p:fltVal val="0"/>
                                          </p:val>
                                        </p:tav>
                                        <p:tav tm="100000">
                                          <p:val>
                                            <p:strVal val="#ppt_h"/>
                                          </p:val>
                                        </p:tav>
                                      </p:tavLst>
                                    </p:anim>
                                    <p:animEffect transition="in" filter="fade">
                                      <p:cBhvr>
                                        <p:cTn id="26" dur="500"/>
                                        <p:tgtEl>
                                          <p:spTgt spid="9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0"/>
                                        </p:tgtEl>
                                        <p:attrNameLst>
                                          <p:attrName>style.visibility</p:attrName>
                                        </p:attrNameLst>
                                      </p:cBhvr>
                                      <p:to>
                                        <p:strVal val="visible"/>
                                      </p:to>
                                    </p:set>
                                    <p:anim calcmode="lin" valueType="num">
                                      <p:cBhvr>
                                        <p:cTn id="29" dur="500" fill="hold"/>
                                        <p:tgtEl>
                                          <p:spTgt spid="90"/>
                                        </p:tgtEl>
                                        <p:attrNameLst>
                                          <p:attrName>ppt_w</p:attrName>
                                        </p:attrNameLst>
                                      </p:cBhvr>
                                      <p:tavLst>
                                        <p:tav tm="0">
                                          <p:val>
                                            <p:fltVal val="0"/>
                                          </p:val>
                                        </p:tav>
                                        <p:tav tm="100000">
                                          <p:val>
                                            <p:strVal val="#ppt_w"/>
                                          </p:val>
                                        </p:tav>
                                      </p:tavLst>
                                    </p:anim>
                                    <p:anim calcmode="lin" valueType="num">
                                      <p:cBhvr>
                                        <p:cTn id="30" dur="500" fill="hold"/>
                                        <p:tgtEl>
                                          <p:spTgt spid="90"/>
                                        </p:tgtEl>
                                        <p:attrNameLst>
                                          <p:attrName>ppt_h</p:attrName>
                                        </p:attrNameLst>
                                      </p:cBhvr>
                                      <p:tavLst>
                                        <p:tav tm="0">
                                          <p:val>
                                            <p:fltVal val="0"/>
                                          </p:val>
                                        </p:tav>
                                        <p:tav tm="100000">
                                          <p:val>
                                            <p:strVal val="#ppt_h"/>
                                          </p:val>
                                        </p:tav>
                                      </p:tavLst>
                                    </p:anim>
                                    <p:animEffect transition="in" filter="fade">
                                      <p:cBhvr>
                                        <p:cTn id="31" dur="500"/>
                                        <p:tgtEl>
                                          <p:spTgt spid="9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91"/>
                                        </p:tgtEl>
                                        <p:attrNameLst>
                                          <p:attrName>style.visibility</p:attrName>
                                        </p:attrNameLst>
                                      </p:cBhvr>
                                      <p:to>
                                        <p:strVal val="visible"/>
                                      </p:to>
                                    </p:set>
                                    <p:anim calcmode="lin" valueType="num">
                                      <p:cBhvr>
                                        <p:cTn id="34" dur="500" fill="hold"/>
                                        <p:tgtEl>
                                          <p:spTgt spid="91"/>
                                        </p:tgtEl>
                                        <p:attrNameLst>
                                          <p:attrName>ppt_w</p:attrName>
                                        </p:attrNameLst>
                                      </p:cBhvr>
                                      <p:tavLst>
                                        <p:tav tm="0">
                                          <p:val>
                                            <p:fltVal val="0"/>
                                          </p:val>
                                        </p:tav>
                                        <p:tav tm="100000">
                                          <p:val>
                                            <p:strVal val="#ppt_w"/>
                                          </p:val>
                                        </p:tav>
                                      </p:tavLst>
                                    </p:anim>
                                    <p:anim calcmode="lin" valueType="num">
                                      <p:cBhvr>
                                        <p:cTn id="35" dur="500" fill="hold"/>
                                        <p:tgtEl>
                                          <p:spTgt spid="91"/>
                                        </p:tgtEl>
                                        <p:attrNameLst>
                                          <p:attrName>ppt_h</p:attrName>
                                        </p:attrNameLst>
                                      </p:cBhvr>
                                      <p:tavLst>
                                        <p:tav tm="0">
                                          <p:val>
                                            <p:fltVal val="0"/>
                                          </p:val>
                                        </p:tav>
                                        <p:tav tm="100000">
                                          <p:val>
                                            <p:strVal val="#ppt_h"/>
                                          </p:val>
                                        </p:tav>
                                      </p:tavLst>
                                    </p:anim>
                                    <p:animEffect transition="in" filter="fade">
                                      <p:cBhvr>
                                        <p:cTn id="3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87" grpId="0" animBg="1"/>
      <p:bldP spid="88" grpId="0"/>
      <p:bldP spid="89" grpId="0"/>
      <p:bldP spid="91" grpId="0"/>
      <p:bldP spid="9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6048164" y="1706222"/>
            <a:ext cx="2844316" cy="439881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6" name="図 75" descr="design_img_f_1133791_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00192" y="1350142"/>
            <a:ext cx="2304256" cy="2000442"/>
          </a:xfrm>
          <a:prstGeom prst="rect">
            <a:avLst/>
          </a:prstGeom>
          <a:ln>
            <a:noFill/>
          </a:ln>
          <a:effectLst>
            <a:outerShdw blurRad="292100" dist="139700" dir="2700000" algn="tl" rotWithShape="0">
              <a:srgbClr val="333333">
                <a:alpha val="65000"/>
              </a:srgbClr>
            </a:outerShdw>
          </a:effectLst>
        </p:spPr>
      </p:pic>
      <p:sp>
        <p:nvSpPr>
          <p:cNvPr id="106" name="テキスト ボックス 105"/>
          <p:cNvSpPr txBox="1"/>
          <p:nvPr/>
        </p:nvSpPr>
        <p:spPr>
          <a:xfrm>
            <a:off x="7051641" y="1970437"/>
            <a:ext cx="800219" cy="276999"/>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クラウド</a:t>
            </a:r>
          </a:p>
        </p:txBody>
      </p:sp>
      <p:sp>
        <p:nvSpPr>
          <p:cNvPr id="108" name="正方形/長方形 107"/>
          <p:cNvSpPr/>
          <p:nvPr/>
        </p:nvSpPr>
        <p:spPr>
          <a:xfrm>
            <a:off x="6554044" y="2191780"/>
            <a:ext cx="1805849" cy="497439"/>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円柱 106"/>
          <p:cNvSpPr/>
          <p:nvPr/>
        </p:nvSpPr>
        <p:spPr>
          <a:xfrm>
            <a:off x="6845401" y="2593690"/>
            <a:ext cx="1218223" cy="511739"/>
          </a:xfrm>
          <a:prstGeom prst="can">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p:cNvSpPr/>
          <p:nvPr/>
        </p:nvSpPr>
        <p:spPr>
          <a:xfrm>
            <a:off x="251520" y="1203075"/>
            <a:ext cx="2844316" cy="41805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p:cNvSpPr/>
          <p:nvPr/>
        </p:nvSpPr>
        <p:spPr>
          <a:xfrm>
            <a:off x="3149842" y="1196752"/>
            <a:ext cx="2844316" cy="41805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6048164" y="1196752"/>
            <a:ext cx="2844316" cy="41805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IoT</a:t>
            </a:r>
            <a:r>
              <a:rPr kumimoji="1" lang="ja-JP" altLang="en-US" dirty="0"/>
              <a:t>がもたらす３つのイノベーション</a:t>
            </a:r>
          </a:p>
        </p:txBody>
      </p:sp>
      <p:sp>
        <p:nvSpPr>
          <p:cNvPr id="4" name="正方形/長方形 3"/>
          <p:cNvSpPr/>
          <p:nvPr/>
        </p:nvSpPr>
        <p:spPr>
          <a:xfrm>
            <a:off x="251520" y="1710468"/>
            <a:ext cx="2844316" cy="439881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49842" y="1706222"/>
            <a:ext cx="2844316" cy="439881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913244" y="2968586"/>
            <a:ext cx="2083581" cy="523220"/>
          </a:xfrm>
          <a:prstGeom prst="rect">
            <a:avLst/>
          </a:prstGeom>
          <a:noFill/>
        </p:spPr>
        <p:txBody>
          <a:bodyPr wrap="square" rtlCol="0">
            <a:spAutoFit/>
          </a:bodyPr>
          <a:lstStyle/>
          <a:p>
            <a:pPr algn="r"/>
            <a:r>
              <a:rPr kumimoji="1" lang="ja-JP" altLang="en-US" sz="1400" dirty="0">
                <a:solidFill>
                  <a:schemeClr val="accent3">
                    <a:lumMod val="50000"/>
                  </a:schemeClr>
                </a:solidFill>
                <a:latin typeface="Meiryo" charset="-128"/>
                <a:ea typeface="Meiryo" charset="-128"/>
                <a:cs typeface="Meiryo" charset="-128"/>
              </a:rPr>
              <a:t>買ったときの機能</a:t>
            </a:r>
            <a:endParaRPr kumimoji="1" lang="en-US" altLang="ja-JP" sz="1400" dirty="0">
              <a:solidFill>
                <a:schemeClr val="accent3">
                  <a:lumMod val="50000"/>
                </a:schemeClr>
              </a:solidFill>
              <a:latin typeface="Meiryo" charset="-128"/>
              <a:ea typeface="Meiryo" charset="-128"/>
              <a:cs typeface="Meiryo" charset="-128"/>
            </a:endParaRPr>
          </a:p>
          <a:p>
            <a:pPr algn="r"/>
            <a:r>
              <a:rPr kumimoji="1" lang="ja-JP" altLang="en-US" sz="1400" dirty="0">
                <a:solidFill>
                  <a:schemeClr val="accent3">
                    <a:lumMod val="50000"/>
                  </a:schemeClr>
                </a:solidFill>
                <a:latin typeface="Meiryo" charset="-128"/>
                <a:ea typeface="Meiryo" charset="-128"/>
                <a:cs typeface="Meiryo" charset="-128"/>
              </a:rPr>
              <a:t>＝全機能</a:t>
            </a:r>
          </a:p>
        </p:txBody>
      </p:sp>
      <p:sp>
        <p:nvSpPr>
          <p:cNvPr id="15" name="テキスト ボックス 14"/>
          <p:cNvSpPr txBox="1"/>
          <p:nvPr/>
        </p:nvSpPr>
        <p:spPr>
          <a:xfrm>
            <a:off x="450621" y="5340749"/>
            <a:ext cx="2546204" cy="738664"/>
          </a:xfrm>
          <a:prstGeom prst="rect">
            <a:avLst/>
          </a:prstGeom>
          <a:noFill/>
        </p:spPr>
        <p:txBody>
          <a:bodyPr wrap="square" rtlCol="0">
            <a:spAutoFit/>
          </a:bodyPr>
          <a:lstStyle/>
          <a:p>
            <a:pPr algn="r"/>
            <a:r>
              <a:rPr kumimoji="1" lang="ja-JP" altLang="en-US" sz="1400" dirty="0">
                <a:solidFill>
                  <a:srgbClr val="0432FF"/>
                </a:solidFill>
                <a:latin typeface="Meiryo" charset="-128"/>
                <a:ea typeface="Meiryo" charset="-128"/>
                <a:cs typeface="Meiryo" charset="-128"/>
              </a:rPr>
              <a:t>買ったときの機能</a:t>
            </a:r>
            <a:endParaRPr kumimoji="1" lang="en-US" altLang="ja-JP" sz="1400" dirty="0">
              <a:solidFill>
                <a:srgbClr val="0432FF"/>
              </a:solidFill>
              <a:latin typeface="Meiryo" charset="-128"/>
              <a:ea typeface="Meiryo" charset="-128"/>
              <a:cs typeface="Meiryo" charset="-128"/>
            </a:endParaRPr>
          </a:p>
          <a:p>
            <a:pPr algn="r"/>
            <a:r>
              <a:rPr kumimoji="1" lang="en-US" altLang="ja-JP" sz="1400" dirty="0">
                <a:solidFill>
                  <a:srgbClr val="0432FF"/>
                </a:solidFill>
                <a:latin typeface="Meiryo" charset="-128"/>
                <a:ea typeface="Meiryo" charset="-128"/>
                <a:cs typeface="Meiryo" charset="-128"/>
              </a:rPr>
              <a:t>+</a:t>
            </a:r>
            <a:r>
              <a:rPr kumimoji="1" lang="ja-JP" altLang="en-US" sz="1400" dirty="0">
                <a:solidFill>
                  <a:srgbClr val="0432FF"/>
                </a:solidFill>
                <a:latin typeface="Meiryo" charset="-128"/>
                <a:ea typeface="Meiryo" charset="-128"/>
                <a:cs typeface="Meiryo" charset="-128"/>
              </a:rPr>
              <a:t>買った後に追加される機能</a:t>
            </a:r>
            <a:endParaRPr kumimoji="1" lang="en-US" altLang="ja-JP" sz="1400" dirty="0">
              <a:solidFill>
                <a:srgbClr val="0432FF"/>
              </a:solidFill>
              <a:latin typeface="Meiryo" charset="-128"/>
              <a:ea typeface="Meiryo" charset="-128"/>
              <a:cs typeface="Meiryo" charset="-128"/>
            </a:endParaRPr>
          </a:p>
          <a:p>
            <a:pPr algn="r"/>
            <a:r>
              <a:rPr kumimoji="1" lang="ja-JP" altLang="en-US" sz="1400" dirty="0">
                <a:solidFill>
                  <a:srgbClr val="0432FF"/>
                </a:solidFill>
                <a:latin typeface="Meiryo" charset="-128"/>
                <a:ea typeface="Meiryo" charset="-128"/>
                <a:cs typeface="Meiryo" charset="-128"/>
              </a:rPr>
              <a:t>＝進化する機能</a:t>
            </a:r>
          </a:p>
        </p:txBody>
      </p:sp>
      <p:sp>
        <p:nvSpPr>
          <p:cNvPr id="16" name="下矢印 15"/>
          <p:cNvSpPr/>
          <p:nvPr/>
        </p:nvSpPr>
        <p:spPr>
          <a:xfrm>
            <a:off x="1344279" y="3491806"/>
            <a:ext cx="685866" cy="56892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p:cNvSpPr txBox="1"/>
          <p:nvPr/>
        </p:nvSpPr>
        <p:spPr>
          <a:xfrm>
            <a:off x="902889" y="1264882"/>
            <a:ext cx="1569660" cy="369332"/>
          </a:xfrm>
          <a:prstGeom prst="rect">
            <a:avLst/>
          </a:prstGeom>
          <a:noFill/>
        </p:spPr>
        <p:txBody>
          <a:bodyPr wrap="none" rtlCol="0">
            <a:spAutoFit/>
          </a:bodyPr>
          <a:lstStyle/>
          <a:p>
            <a:pPr algn="ctr"/>
            <a:r>
              <a:rPr kumimoji="1" lang="ja-JP" altLang="en-US" b="1" dirty="0">
                <a:solidFill>
                  <a:srgbClr val="0432FF"/>
                </a:solidFill>
                <a:latin typeface="Meiryo" charset="-128"/>
                <a:ea typeface="Meiryo" charset="-128"/>
                <a:cs typeface="Meiryo" charset="-128"/>
              </a:rPr>
              <a:t>進化するモノ</a:t>
            </a:r>
          </a:p>
        </p:txBody>
      </p:sp>
      <p:pic>
        <p:nvPicPr>
          <p:cNvPr id="21" name="図 20" descr="design_img_f_1133791_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15405" y="1350142"/>
            <a:ext cx="2304256" cy="2000442"/>
          </a:xfrm>
          <a:prstGeom prst="rect">
            <a:avLst/>
          </a:prstGeom>
          <a:ln>
            <a:noFill/>
          </a:ln>
          <a:effectLst>
            <a:outerShdw blurRad="292100" dist="139700" dir="2700000" algn="tl" rotWithShape="0">
              <a:srgbClr val="333333">
                <a:alpha val="65000"/>
              </a:srgbClr>
            </a:outerShdw>
          </a:effectLst>
        </p:spPr>
      </p:pic>
      <p:sp>
        <p:nvSpPr>
          <p:cNvPr id="22" name="テキスト ボックス 21"/>
          <p:cNvSpPr txBox="1"/>
          <p:nvPr/>
        </p:nvSpPr>
        <p:spPr>
          <a:xfrm>
            <a:off x="6112308" y="1264882"/>
            <a:ext cx="2723823" cy="369332"/>
          </a:xfrm>
          <a:prstGeom prst="rect">
            <a:avLst/>
          </a:prstGeom>
          <a:noFill/>
        </p:spPr>
        <p:txBody>
          <a:bodyPr wrap="none" rtlCol="0">
            <a:spAutoFit/>
          </a:bodyPr>
          <a:lstStyle/>
          <a:p>
            <a:pPr algn="ctr"/>
            <a:r>
              <a:rPr kumimoji="1" lang="ja-JP" altLang="en-US" b="1" dirty="0">
                <a:solidFill>
                  <a:srgbClr val="0432FF"/>
                </a:solidFill>
                <a:latin typeface="Meiryo" charset="-128"/>
                <a:ea typeface="Meiryo" charset="-128"/>
                <a:cs typeface="Meiryo" charset="-128"/>
              </a:rPr>
              <a:t>タイムマシン化するモノ</a:t>
            </a:r>
          </a:p>
        </p:txBody>
      </p:sp>
      <p:grpSp>
        <p:nvGrpSpPr>
          <p:cNvPr id="24" name="図形グループ 23"/>
          <p:cNvGrpSpPr/>
          <p:nvPr/>
        </p:nvGrpSpPr>
        <p:grpSpPr>
          <a:xfrm>
            <a:off x="4312847" y="4472369"/>
            <a:ext cx="499492" cy="545661"/>
            <a:chOff x="6373788" y="4940591"/>
            <a:chExt cx="499492" cy="545661"/>
          </a:xfrm>
        </p:grpSpPr>
        <p:sp>
          <p:nvSpPr>
            <p:cNvPr id="25" name="角丸四角形 24"/>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楕円 25"/>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角丸四角形 26"/>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8" name="図 27" descr="imgres.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68794" y="3021649"/>
            <a:ext cx="418656" cy="287343"/>
          </a:xfrm>
          <a:prstGeom prst="rect">
            <a:avLst/>
          </a:prstGeom>
          <a:effectLst>
            <a:outerShdw blurRad="50800" dist="38100" dir="2700000" algn="tl" rotWithShape="0">
              <a:prstClr val="black">
                <a:alpha val="40000"/>
              </a:prstClr>
            </a:outerShdw>
          </a:effectLst>
        </p:spPr>
      </p:pic>
      <p:grpSp>
        <p:nvGrpSpPr>
          <p:cNvPr id="29" name="図形グループ 28"/>
          <p:cNvGrpSpPr/>
          <p:nvPr/>
        </p:nvGrpSpPr>
        <p:grpSpPr>
          <a:xfrm>
            <a:off x="5332965" y="3380238"/>
            <a:ext cx="164757" cy="290947"/>
            <a:chOff x="1140657" y="4229811"/>
            <a:chExt cx="341289" cy="550466"/>
          </a:xfrm>
        </p:grpSpPr>
        <p:sp>
          <p:nvSpPr>
            <p:cNvPr id="30" name="角丸四角形 29"/>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1" name="図 3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32" name="図形グループ 31"/>
          <p:cNvGrpSpPr/>
          <p:nvPr/>
        </p:nvGrpSpPr>
        <p:grpSpPr>
          <a:xfrm>
            <a:off x="3762577" y="3367303"/>
            <a:ext cx="249746" cy="305682"/>
            <a:chOff x="4000500" y="1182650"/>
            <a:chExt cx="499492" cy="545661"/>
          </a:xfrm>
        </p:grpSpPr>
        <p:sp>
          <p:nvSpPr>
            <p:cNvPr id="33" name="角丸四角形 32"/>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pic>
        <p:nvPicPr>
          <p:cNvPr id="36" name="図 35" descr="imgres.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42682" y="3671553"/>
            <a:ext cx="418656" cy="287343"/>
          </a:xfrm>
          <a:prstGeom prst="rect">
            <a:avLst/>
          </a:prstGeom>
          <a:effectLst>
            <a:outerShdw blurRad="50800" dist="38100" dir="2700000" algn="tl" rotWithShape="0">
              <a:prstClr val="black">
                <a:alpha val="40000"/>
              </a:prstClr>
            </a:outerShdw>
          </a:effectLst>
        </p:spPr>
      </p:pic>
      <p:grpSp>
        <p:nvGrpSpPr>
          <p:cNvPr id="37" name="図形グループ 36"/>
          <p:cNvGrpSpPr/>
          <p:nvPr/>
        </p:nvGrpSpPr>
        <p:grpSpPr>
          <a:xfrm>
            <a:off x="3937868" y="3700839"/>
            <a:ext cx="164757" cy="290947"/>
            <a:chOff x="1140657" y="4229811"/>
            <a:chExt cx="341289" cy="550466"/>
          </a:xfrm>
        </p:grpSpPr>
        <p:sp>
          <p:nvSpPr>
            <p:cNvPr id="38" name="角丸四角形 3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9" name="図 3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40" name="図形グループ 39"/>
          <p:cNvGrpSpPr/>
          <p:nvPr/>
        </p:nvGrpSpPr>
        <p:grpSpPr>
          <a:xfrm>
            <a:off x="5466869" y="3012480"/>
            <a:ext cx="249746" cy="305682"/>
            <a:chOff x="4000500" y="1182650"/>
            <a:chExt cx="499492" cy="545661"/>
          </a:xfrm>
        </p:grpSpPr>
        <p:sp>
          <p:nvSpPr>
            <p:cNvPr id="41" name="角丸四角形 40"/>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43" name="正方形/長方形 42"/>
          <p:cNvSpPr/>
          <p:nvPr/>
        </p:nvSpPr>
        <p:spPr>
          <a:xfrm>
            <a:off x="3587985" y="2204310"/>
            <a:ext cx="567957" cy="2160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sp>
        <p:nvSpPr>
          <p:cNvPr id="44" name="正方形/長方形 43"/>
          <p:cNvSpPr/>
          <p:nvPr/>
        </p:nvSpPr>
        <p:spPr>
          <a:xfrm>
            <a:off x="4283554" y="2210278"/>
            <a:ext cx="567957" cy="2160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sp>
        <p:nvSpPr>
          <p:cNvPr id="45" name="正方形/長方形 44"/>
          <p:cNvSpPr/>
          <p:nvPr/>
        </p:nvSpPr>
        <p:spPr>
          <a:xfrm>
            <a:off x="4977985" y="2204310"/>
            <a:ext cx="567957" cy="21602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sp>
        <p:nvSpPr>
          <p:cNvPr id="46" name="正方形/長方形 45"/>
          <p:cNvSpPr/>
          <p:nvPr/>
        </p:nvSpPr>
        <p:spPr>
          <a:xfrm>
            <a:off x="4283554" y="2491967"/>
            <a:ext cx="567957" cy="216024"/>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cxnSp>
        <p:nvCxnSpPr>
          <p:cNvPr id="48" name="直線矢印コネクタ 47"/>
          <p:cNvCxnSpPr/>
          <p:nvPr/>
        </p:nvCxnSpPr>
        <p:spPr>
          <a:xfrm flipH="1" flipV="1">
            <a:off x="4562593" y="2853844"/>
            <a:ext cx="9408" cy="1618526"/>
          </a:xfrm>
          <a:prstGeom prst="straightConnector1">
            <a:avLst/>
          </a:prstGeom>
          <a:ln w="762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直線矢印コネクタ 49"/>
          <p:cNvCxnSpPr>
            <a:stCxn id="28" idx="0"/>
          </p:cNvCxnSpPr>
          <p:nvPr/>
        </p:nvCxnSpPr>
        <p:spPr>
          <a:xfrm flipV="1">
            <a:off x="3678122" y="2786343"/>
            <a:ext cx="651634" cy="23530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stCxn id="33" idx="0"/>
          </p:cNvCxnSpPr>
          <p:nvPr/>
        </p:nvCxnSpPr>
        <p:spPr>
          <a:xfrm flipV="1">
            <a:off x="3887450" y="2823816"/>
            <a:ext cx="489581" cy="543487"/>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直線矢印コネクタ 55"/>
          <p:cNvCxnSpPr>
            <a:stCxn id="39" idx="0"/>
          </p:cNvCxnSpPr>
          <p:nvPr/>
        </p:nvCxnSpPr>
        <p:spPr>
          <a:xfrm flipV="1">
            <a:off x="4020247" y="2884637"/>
            <a:ext cx="410732" cy="816202"/>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a:stCxn id="41" idx="0"/>
          </p:cNvCxnSpPr>
          <p:nvPr/>
        </p:nvCxnSpPr>
        <p:spPr>
          <a:xfrm flipH="1" flipV="1">
            <a:off x="4890947" y="2790685"/>
            <a:ext cx="700795" cy="221795"/>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31" idx="0"/>
          </p:cNvCxnSpPr>
          <p:nvPr/>
        </p:nvCxnSpPr>
        <p:spPr>
          <a:xfrm flipH="1" flipV="1">
            <a:off x="4851512" y="2839708"/>
            <a:ext cx="563832" cy="540530"/>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61" name="直線矢印コネクタ 60"/>
          <p:cNvCxnSpPr>
            <a:stCxn id="36" idx="0"/>
          </p:cNvCxnSpPr>
          <p:nvPr/>
        </p:nvCxnSpPr>
        <p:spPr>
          <a:xfrm flipH="1" flipV="1">
            <a:off x="4789724" y="2884637"/>
            <a:ext cx="362286" cy="78691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71" name="テキスト ボックス 70"/>
          <p:cNvSpPr txBox="1"/>
          <p:nvPr/>
        </p:nvSpPr>
        <p:spPr>
          <a:xfrm>
            <a:off x="4166854" y="1970437"/>
            <a:ext cx="800219" cy="276999"/>
          </a:xfrm>
          <a:prstGeom prst="rect">
            <a:avLst/>
          </a:prstGeom>
          <a:noFill/>
        </p:spPr>
        <p:txBody>
          <a:bodyPr wrap="none" rtlCol="0">
            <a:spAutoFit/>
          </a:bodyPr>
          <a:lstStyle/>
          <a:p>
            <a:pPr algn="ctr"/>
            <a:r>
              <a:rPr kumimoji="1" lang="ja-JP" altLang="en-US" sz="1200" b="1">
                <a:solidFill>
                  <a:schemeClr val="bg1"/>
                </a:solidFill>
                <a:latin typeface="Meiryo" charset="-128"/>
                <a:ea typeface="Meiryo" charset="-128"/>
                <a:cs typeface="Meiryo" charset="-128"/>
              </a:rPr>
              <a:t>クラウド</a:t>
            </a:r>
            <a:endParaRPr kumimoji="1" lang="ja-JP" altLang="en-US" sz="1200" b="1" dirty="0">
              <a:solidFill>
                <a:schemeClr val="bg1"/>
              </a:solidFill>
              <a:latin typeface="Meiryo" charset="-128"/>
              <a:ea typeface="Meiryo" charset="-128"/>
              <a:cs typeface="Meiryo" charset="-128"/>
            </a:endParaRPr>
          </a:p>
        </p:txBody>
      </p:sp>
      <p:grpSp>
        <p:nvGrpSpPr>
          <p:cNvPr id="77" name="図形グループ 76"/>
          <p:cNvGrpSpPr/>
          <p:nvPr/>
        </p:nvGrpSpPr>
        <p:grpSpPr>
          <a:xfrm>
            <a:off x="7197634" y="4472369"/>
            <a:ext cx="499492" cy="545661"/>
            <a:chOff x="6373788" y="4940591"/>
            <a:chExt cx="499492" cy="545661"/>
          </a:xfrm>
        </p:grpSpPr>
        <p:sp>
          <p:nvSpPr>
            <p:cNvPr id="78" name="角丸四角形 77"/>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円/楕円 78"/>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1" name="図 80" descr="imgres.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53581" y="3021649"/>
            <a:ext cx="418656" cy="287343"/>
          </a:xfrm>
          <a:prstGeom prst="rect">
            <a:avLst/>
          </a:prstGeom>
          <a:effectLst>
            <a:outerShdw blurRad="50800" dist="38100" dir="2700000" algn="tl" rotWithShape="0">
              <a:prstClr val="black">
                <a:alpha val="40000"/>
              </a:prstClr>
            </a:outerShdw>
          </a:effectLst>
        </p:spPr>
      </p:pic>
      <p:grpSp>
        <p:nvGrpSpPr>
          <p:cNvPr id="82" name="図形グループ 81"/>
          <p:cNvGrpSpPr/>
          <p:nvPr/>
        </p:nvGrpSpPr>
        <p:grpSpPr>
          <a:xfrm>
            <a:off x="8217752" y="3380238"/>
            <a:ext cx="164757" cy="290947"/>
            <a:chOff x="1140657" y="4229811"/>
            <a:chExt cx="341289" cy="550466"/>
          </a:xfrm>
        </p:grpSpPr>
        <p:sp>
          <p:nvSpPr>
            <p:cNvPr id="83" name="角丸四角形 82"/>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4" name="図 8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85" name="図形グループ 84"/>
          <p:cNvGrpSpPr/>
          <p:nvPr/>
        </p:nvGrpSpPr>
        <p:grpSpPr>
          <a:xfrm>
            <a:off x="6647364" y="3367303"/>
            <a:ext cx="249746" cy="305682"/>
            <a:chOff x="4000500" y="1182650"/>
            <a:chExt cx="499492" cy="545661"/>
          </a:xfrm>
        </p:grpSpPr>
        <p:sp>
          <p:nvSpPr>
            <p:cNvPr id="86" name="角丸四角形 8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pic>
        <p:nvPicPr>
          <p:cNvPr id="88" name="図 87" descr="imgres.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27469" y="3671553"/>
            <a:ext cx="418656" cy="287343"/>
          </a:xfrm>
          <a:prstGeom prst="rect">
            <a:avLst/>
          </a:prstGeom>
          <a:effectLst>
            <a:outerShdw blurRad="50800" dist="38100" dir="2700000" algn="tl" rotWithShape="0">
              <a:prstClr val="black">
                <a:alpha val="40000"/>
              </a:prstClr>
            </a:outerShdw>
          </a:effectLst>
        </p:spPr>
      </p:pic>
      <p:grpSp>
        <p:nvGrpSpPr>
          <p:cNvPr id="89" name="図形グループ 88"/>
          <p:cNvGrpSpPr/>
          <p:nvPr/>
        </p:nvGrpSpPr>
        <p:grpSpPr>
          <a:xfrm>
            <a:off x="6822655" y="3700839"/>
            <a:ext cx="164757" cy="290947"/>
            <a:chOff x="1140657" y="4229811"/>
            <a:chExt cx="341289" cy="550466"/>
          </a:xfrm>
        </p:grpSpPr>
        <p:sp>
          <p:nvSpPr>
            <p:cNvPr id="90" name="角丸四角形 89"/>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1" name="図 9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92" name="図形グループ 91"/>
          <p:cNvGrpSpPr/>
          <p:nvPr/>
        </p:nvGrpSpPr>
        <p:grpSpPr>
          <a:xfrm>
            <a:off x="8351656" y="3012480"/>
            <a:ext cx="249746" cy="305682"/>
            <a:chOff x="4000500" y="1182650"/>
            <a:chExt cx="499492" cy="545661"/>
          </a:xfrm>
        </p:grpSpPr>
        <p:sp>
          <p:nvSpPr>
            <p:cNvPr id="93" name="角丸四角形 92"/>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cxnSp>
        <p:nvCxnSpPr>
          <p:cNvPr id="99" name="直線矢印コネクタ 98"/>
          <p:cNvCxnSpPr/>
          <p:nvPr/>
        </p:nvCxnSpPr>
        <p:spPr>
          <a:xfrm flipH="1" flipV="1">
            <a:off x="7447380" y="2853844"/>
            <a:ext cx="9408" cy="1618526"/>
          </a:xfrm>
          <a:prstGeom prst="straightConnector1">
            <a:avLst/>
          </a:prstGeom>
          <a:ln w="762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0" name="直線矢印コネクタ 99"/>
          <p:cNvCxnSpPr>
            <a:stCxn id="81" idx="0"/>
          </p:cNvCxnSpPr>
          <p:nvPr/>
        </p:nvCxnSpPr>
        <p:spPr>
          <a:xfrm flipV="1">
            <a:off x="6562909" y="2786343"/>
            <a:ext cx="651634" cy="23530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直線矢印コネクタ 100"/>
          <p:cNvCxnSpPr>
            <a:stCxn id="86" idx="0"/>
          </p:cNvCxnSpPr>
          <p:nvPr/>
        </p:nvCxnSpPr>
        <p:spPr>
          <a:xfrm flipV="1">
            <a:off x="6772237" y="2823816"/>
            <a:ext cx="489581" cy="543487"/>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2" name="直線矢印コネクタ 101"/>
          <p:cNvCxnSpPr>
            <a:stCxn id="91" idx="0"/>
          </p:cNvCxnSpPr>
          <p:nvPr/>
        </p:nvCxnSpPr>
        <p:spPr>
          <a:xfrm flipV="1">
            <a:off x="6905034" y="2884637"/>
            <a:ext cx="410732" cy="816202"/>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3" name="直線矢印コネクタ 102"/>
          <p:cNvCxnSpPr>
            <a:stCxn id="93" idx="0"/>
          </p:cNvCxnSpPr>
          <p:nvPr/>
        </p:nvCxnSpPr>
        <p:spPr>
          <a:xfrm flipH="1" flipV="1">
            <a:off x="7775734" y="2790685"/>
            <a:ext cx="700795" cy="221795"/>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直線矢印コネクタ 103"/>
          <p:cNvCxnSpPr>
            <a:stCxn id="84" idx="0"/>
          </p:cNvCxnSpPr>
          <p:nvPr/>
        </p:nvCxnSpPr>
        <p:spPr>
          <a:xfrm flipH="1" flipV="1">
            <a:off x="7736299" y="2839708"/>
            <a:ext cx="563832" cy="540530"/>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5" name="直線矢印コネクタ 104"/>
          <p:cNvCxnSpPr>
            <a:stCxn id="88" idx="0"/>
          </p:cNvCxnSpPr>
          <p:nvPr/>
        </p:nvCxnSpPr>
        <p:spPr>
          <a:xfrm flipH="1" flipV="1">
            <a:off x="7674511" y="2884637"/>
            <a:ext cx="362286" cy="78691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09" name="正方形/長方形 108"/>
          <p:cNvSpPr/>
          <p:nvPr/>
        </p:nvSpPr>
        <p:spPr>
          <a:xfrm>
            <a:off x="6682289" y="2247437"/>
            <a:ext cx="481999" cy="172898"/>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過去</a:t>
            </a:r>
            <a:endParaRPr kumimoji="1" lang="ja-JP" altLang="en-US" sz="900" dirty="0">
              <a:solidFill>
                <a:srgbClr val="FFFFFF"/>
              </a:solidFill>
              <a:latin typeface="Meiryo" charset="-128"/>
              <a:ea typeface="Meiryo" charset="-128"/>
              <a:cs typeface="Meiryo" charset="-128"/>
            </a:endParaRPr>
          </a:p>
        </p:txBody>
      </p:sp>
      <p:sp>
        <p:nvSpPr>
          <p:cNvPr id="110" name="正方形/長方形 109"/>
          <p:cNvSpPr/>
          <p:nvPr/>
        </p:nvSpPr>
        <p:spPr>
          <a:xfrm>
            <a:off x="7206380" y="2247437"/>
            <a:ext cx="481999" cy="17289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現在</a:t>
            </a:r>
            <a:endParaRPr kumimoji="1" lang="ja-JP" altLang="en-US" sz="900" dirty="0">
              <a:solidFill>
                <a:srgbClr val="FFFFFF"/>
              </a:solidFill>
              <a:latin typeface="Meiryo" charset="-128"/>
              <a:ea typeface="Meiryo" charset="-128"/>
              <a:cs typeface="Meiryo" charset="-128"/>
            </a:endParaRPr>
          </a:p>
        </p:txBody>
      </p:sp>
      <p:sp>
        <p:nvSpPr>
          <p:cNvPr id="111" name="正方形/長方形 110"/>
          <p:cNvSpPr/>
          <p:nvPr/>
        </p:nvSpPr>
        <p:spPr>
          <a:xfrm>
            <a:off x="7730471" y="2247437"/>
            <a:ext cx="481999" cy="172898"/>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未来</a:t>
            </a:r>
          </a:p>
        </p:txBody>
      </p:sp>
      <p:sp>
        <p:nvSpPr>
          <p:cNvPr id="112" name="テキスト ボックス 111"/>
          <p:cNvSpPr txBox="1"/>
          <p:nvPr/>
        </p:nvSpPr>
        <p:spPr>
          <a:xfrm>
            <a:off x="6554044" y="2426302"/>
            <a:ext cx="1915685" cy="215444"/>
          </a:xfrm>
          <a:prstGeom prst="rect">
            <a:avLst/>
          </a:prstGeom>
          <a:noFill/>
        </p:spPr>
        <p:txBody>
          <a:bodyPr wrap="square" rtlCol="0">
            <a:spAutoFit/>
          </a:bodyPr>
          <a:lstStyle/>
          <a:p>
            <a:r>
              <a:rPr kumimoji="1" lang="ja-JP" altLang="en-US" sz="800">
                <a:solidFill>
                  <a:srgbClr val="009051"/>
                </a:solidFill>
                <a:latin typeface="Meiryo" charset="-128"/>
                <a:ea typeface="Meiryo" charset="-128"/>
                <a:cs typeface="Meiryo" charset="-128"/>
              </a:rPr>
              <a:t>アナリティクス（統計／人工知能）</a:t>
            </a:r>
            <a:endParaRPr kumimoji="1" lang="ja-JP" altLang="en-US" sz="800" dirty="0">
              <a:solidFill>
                <a:srgbClr val="009051"/>
              </a:solidFill>
              <a:latin typeface="Meiryo" charset="-128"/>
              <a:ea typeface="Meiryo" charset="-128"/>
              <a:cs typeface="Meiryo" charset="-128"/>
            </a:endParaRPr>
          </a:p>
        </p:txBody>
      </p:sp>
      <p:sp>
        <p:nvSpPr>
          <p:cNvPr id="113" name="テキスト ボックス 112"/>
          <p:cNvSpPr txBox="1"/>
          <p:nvPr/>
        </p:nvSpPr>
        <p:spPr>
          <a:xfrm>
            <a:off x="6864563" y="2570318"/>
            <a:ext cx="1199061"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ビッグデータ</a:t>
            </a:r>
            <a:endParaRPr kumimoji="1" lang="ja-JP" altLang="en-US" sz="800" dirty="0">
              <a:solidFill>
                <a:schemeClr val="bg1"/>
              </a:solidFill>
              <a:latin typeface="Meiryo" charset="-128"/>
              <a:ea typeface="Meiryo" charset="-128"/>
              <a:cs typeface="Meiryo" charset="-128"/>
            </a:endParaRPr>
          </a:p>
        </p:txBody>
      </p:sp>
      <p:sp>
        <p:nvSpPr>
          <p:cNvPr id="114" name="テキスト ボックス 113"/>
          <p:cNvSpPr txBox="1"/>
          <p:nvPr/>
        </p:nvSpPr>
        <p:spPr>
          <a:xfrm>
            <a:off x="3149842" y="5102861"/>
            <a:ext cx="2844316" cy="830997"/>
          </a:xfrm>
          <a:prstGeom prst="rect">
            <a:avLst/>
          </a:prstGeom>
          <a:noFill/>
        </p:spPr>
        <p:txBody>
          <a:bodyPr wrap="square" rtlCol="0">
            <a:spAutoFit/>
          </a:bodyPr>
          <a:lstStyle/>
          <a:p>
            <a:pPr algn="ctr"/>
            <a:r>
              <a:rPr kumimoji="1" lang="ja-JP" altLang="en-US" sz="1200" dirty="0">
                <a:solidFill>
                  <a:srgbClr val="0432FF"/>
                </a:solidFill>
                <a:latin typeface="Meiryo" charset="-128"/>
                <a:ea typeface="Meiryo" charset="-128"/>
                <a:cs typeface="Meiryo" charset="-128"/>
              </a:rPr>
              <a:t>クラウドにつながることで</a:t>
            </a:r>
            <a:endParaRPr kumimoji="1" lang="en-US" altLang="ja-JP" sz="1200" dirty="0">
              <a:solidFill>
                <a:srgbClr val="0432FF"/>
              </a:solidFill>
              <a:latin typeface="Meiryo" charset="-128"/>
              <a:ea typeface="Meiryo" charset="-128"/>
              <a:cs typeface="Meiryo" charset="-128"/>
            </a:endParaRPr>
          </a:p>
          <a:p>
            <a:pPr algn="ctr"/>
            <a:r>
              <a:rPr kumimoji="1" lang="ja-JP" altLang="en-US" sz="1200" dirty="0">
                <a:solidFill>
                  <a:srgbClr val="0432FF"/>
                </a:solidFill>
                <a:latin typeface="Meiryo" charset="-128"/>
                <a:ea typeface="Meiryo" charset="-128"/>
                <a:cs typeface="Meiryo" charset="-128"/>
              </a:rPr>
              <a:t>無限のリソースと</a:t>
            </a:r>
            <a:endParaRPr kumimoji="1" lang="en-US" altLang="ja-JP" sz="1200" dirty="0">
              <a:solidFill>
                <a:srgbClr val="0432FF"/>
              </a:solidFill>
              <a:latin typeface="Meiryo" charset="-128"/>
              <a:ea typeface="Meiryo" charset="-128"/>
              <a:cs typeface="Meiryo" charset="-128"/>
            </a:endParaRPr>
          </a:p>
          <a:p>
            <a:pPr algn="ctr"/>
            <a:r>
              <a:rPr kumimoji="1" lang="ja-JP" altLang="en-US" sz="1200" dirty="0">
                <a:solidFill>
                  <a:srgbClr val="0432FF"/>
                </a:solidFill>
                <a:latin typeface="Meiryo" charset="-128"/>
                <a:ea typeface="Meiryo" charset="-128"/>
                <a:cs typeface="Meiryo" charset="-128"/>
              </a:rPr>
              <a:t>様々なサービスを</a:t>
            </a:r>
            <a:endParaRPr kumimoji="1" lang="en-US" altLang="ja-JP" sz="1200" dirty="0">
              <a:solidFill>
                <a:srgbClr val="0432FF"/>
              </a:solidFill>
              <a:latin typeface="Meiryo" charset="-128"/>
              <a:ea typeface="Meiryo" charset="-128"/>
              <a:cs typeface="Meiryo" charset="-128"/>
            </a:endParaRPr>
          </a:p>
          <a:p>
            <a:pPr algn="ctr"/>
            <a:r>
              <a:rPr kumimoji="1" lang="ja-JP" altLang="en-US" sz="1200" dirty="0">
                <a:solidFill>
                  <a:srgbClr val="0432FF"/>
                </a:solidFill>
                <a:latin typeface="Meiryo" charset="-128"/>
                <a:ea typeface="Meiryo" charset="-128"/>
                <a:cs typeface="Meiryo" charset="-128"/>
              </a:rPr>
              <a:t>機器が手に入れる</a:t>
            </a:r>
          </a:p>
        </p:txBody>
      </p:sp>
      <p:sp>
        <p:nvSpPr>
          <p:cNvPr id="115" name="テキスト ボックス 114"/>
          <p:cNvSpPr txBox="1"/>
          <p:nvPr/>
        </p:nvSpPr>
        <p:spPr>
          <a:xfrm>
            <a:off x="6048164" y="5102861"/>
            <a:ext cx="2844315" cy="830997"/>
          </a:xfrm>
          <a:prstGeom prst="rect">
            <a:avLst/>
          </a:prstGeom>
          <a:noFill/>
        </p:spPr>
        <p:txBody>
          <a:bodyPr wrap="square" rtlCol="0">
            <a:spAutoFit/>
          </a:bodyPr>
          <a:lstStyle/>
          <a:p>
            <a:pPr algn="ctr"/>
            <a:r>
              <a:rPr kumimoji="1" lang="ja-JP" altLang="en-US" sz="1200" dirty="0">
                <a:solidFill>
                  <a:srgbClr val="0432FF"/>
                </a:solidFill>
                <a:latin typeface="Meiryo" charset="-128"/>
                <a:ea typeface="Meiryo" charset="-128"/>
                <a:cs typeface="Meiryo" charset="-128"/>
              </a:rPr>
              <a:t>ビッグデータを分析することで</a:t>
            </a:r>
            <a:endParaRPr kumimoji="1" lang="en-US" altLang="ja-JP" sz="1200" dirty="0">
              <a:solidFill>
                <a:srgbClr val="0432FF"/>
              </a:solidFill>
              <a:latin typeface="Meiryo" charset="-128"/>
              <a:ea typeface="Meiryo" charset="-128"/>
              <a:cs typeface="Meiryo" charset="-128"/>
            </a:endParaRPr>
          </a:p>
          <a:p>
            <a:pPr algn="ctr"/>
            <a:r>
              <a:rPr lang="ja-JP" altLang="en-US" sz="1200" dirty="0">
                <a:solidFill>
                  <a:srgbClr val="009051"/>
                </a:solidFill>
                <a:latin typeface="Meiryo" charset="-128"/>
                <a:ea typeface="Meiryo" charset="-128"/>
                <a:cs typeface="Meiryo" charset="-128"/>
              </a:rPr>
              <a:t>過去から原因・理由を探る</a:t>
            </a:r>
            <a:endParaRPr lang="en-US" altLang="ja-JP" sz="1200" dirty="0">
              <a:solidFill>
                <a:srgbClr val="009051"/>
              </a:solidFill>
              <a:latin typeface="Meiryo" charset="-128"/>
              <a:ea typeface="Meiryo" charset="-128"/>
              <a:cs typeface="Meiryo" charset="-128"/>
            </a:endParaRPr>
          </a:p>
          <a:p>
            <a:pPr algn="ctr"/>
            <a:r>
              <a:rPr kumimoji="1" lang="ja-JP" altLang="en-US" sz="1200" dirty="0">
                <a:solidFill>
                  <a:srgbClr val="009051"/>
                </a:solidFill>
                <a:latin typeface="Meiryo" charset="-128"/>
                <a:ea typeface="Meiryo" charset="-128"/>
                <a:cs typeface="Meiryo" charset="-128"/>
              </a:rPr>
              <a:t>現在の出来事を知る</a:t>
            </a:r>
            <a:endParaRPr kumimoji="1" lang="en-US" altLang="ja-JP" sz="1200" dirty="0">
              <a:solidFill>
                <a:srgbClr val="009051"/>
              </a:solidFill>
              <a:latin typeface="Meiryo" charset="-128"/>
              <a:ea typeface="Meiryo" charset="-128"/>
              <a:cs typeface="Meiryo" charset="-128"/>
            </a:endParaRPr>
          </a:p>
          <a:p>
            <a:pPr algn="ctr"/>
            <a:r>
              <a:rPr lang="ja-JP" altLang="en-US" sz="1200" dirty="0">
                <a:solidFill>
                  <a:srgbClr val="009051"/>
                </a:solidFill>
                <a:latin typeface="Meiryo" charset="-128"/>
                <a:ea typeface="Meiryo" charset="-128"/>
                <a:cs typeface="Meiryo" charset="-128"/>
              </a:rPr>
              <a:t>未来を予測する</a:t>
            </a:r>
            <a:endParaRPr kumimoji="1" lang="ja-JP" altLang="en-US" sz="1200" dirty="0">
              <a:solidFill>
                <a:srgbClr val="009051"/>
              </a:solidFill>
              <a:latin typeface="Meiryo" charset="-128"/>
              <a:ea typeface="Meiryo" charset="-128"/>
              <a:cs typeface="Meiryo" charset="-128"/>
            </a:endParaRPr>
          </a:p>
        </p:txBody>
      </p:sp>
      <p:sp>
        <p:nvSpPr>
          <p:cNvPr id="20" name="テキスト ボックス 19"/>
          <p:cNvSpPr txBox="1"/>
          <p:nvPr/>
        </p:nvSpPr>
        <p:spPr>
          <a:xfrm>
            <a:off x="3799001" y="1264882"/>
            <a:ext cx="1569660" cy="369332"/>
          </a:xfrm>
          <a:prstGeom prst="rect">
            <a:avLst/>
          </a:prstGeom>
          <a:noFill/>
        </p:spPr>
        <p:txBody>
          <a:bodyPr wrap="none" rtlCol="0">
            <a:spAutoFit/>
          </a:bodyPr>
          <a:lstStyle/>
          <a:p>
            <a:pPr algn="ctr"/>
            <a:r>
              <a:rPr kumimoji="1" lang="ja-JP" altLang="en-US" b="1" dirty="0">
                <a:solidFill>
                  <a:srgbClr val="0432FF"/>
                </a:solidFill>
                <a:latin typeface="Meiryo" charset="-128"/>
                <a:ea typeface="Meiryo" charset="-128"/>
                <a:cs typeface="Meiryo" charset="-128"/>
              </a:rPr>
              <a:t>賢くなるモノ</a:t>
            </a:r>
          </a:p>
        </p:txBody>
      </p:sp>
      <p:sp>
        <p:nvSpPr>
          <p:cNvPr id="7" name="正方形/長方形 6">
            <a:extLst>
              <a:ext uri="{FF2B5EF4-FFF2-40B4-BE49-F238E27FC236}">
                <a16:creationId xmlns:a16="http://schemas.microsoft.com/office/drawing/2014/main" id="{2DAF44AF-69ED-A4E9-D934-CE296C690537}"/>
              </a:ext>
            </a:extLst>
          </p:cNvPr>
          <p:cNvSpPr/>
          <p:nvPr/>
        </p:nvSpPr>
        <p:spPr>
          <a:xfrm>
            <a:off x="318940" y="1929713"/>
            <a:ext cx="2677885" cy="954924"/>
          </a:xfrm>
          <a:prstGeom prst="rect">
            <a:avLst/>
          </a:prstGeom>
          <a:gradFill flip="none" rotWithShape="1">
            <a:gsLst>
              <a:gs pos="0">
                <a:schemeClr val="accent3">
                  <a:lumMod val="75000"/>
                </a:schemeClr>
              </a:gs>
              <a:gs pos="50000">
                <a:srgbClr val="33ACBD">
                  <a:shade val="67500"/>
                  <a:satMod val="115000"/>
                </a:srgbClr>
              </a:gs>
              <a:gs pos="100000">
                <a:srgbClr val="0070C0"/>
              </a:gs>
            </a:gsLst>
            <a:lin ang="162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762D75EB-12EE-5C41-298C-0732238689CF}"/>
              </a:ext>
            </a:extLst>
          </p:cNvPr>
          <p:cNvSpPr/>
          <p:nvPr/>
        </p:nvSpPr>
        <p:spPr>
          <a:xfrm>
            <a:off x="334735" y="4706009"/>
            <a:ext cx="2677885" cy="5026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F9A947F1-F8B4-3E3C-2053-DD889E55934A}"/>
              </a:ext>
            </a:extLst>
          </p:cNvPr>
          <p:cNvSpPr/>
          <p:nvPr/>
        </p:nvSpPr>
        <p:spPr>
          <a:xfrm>
            <a:off x="334735" y="4146952"/>
            <a:ext cx="2677885" cy="50267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テキスト ボックス 48">
            <a:extLst>
              <a:ext uri="{FF2B5EF4-FFF2-40B4-BE49-F238E27FC236}">
                <a16:creationId xmlns:a16="http://schemas.microsoft.com/office/drawing/2014/main" id="{CB6D0859-7C3A-010D-2D65-039C55BFDDE7}"/>
              </a:ext>
            </a:extLst>
          </p:cNvPr>
          <p:cNvSpPr txBox="1"/>
          <p:nvPr/>
        </p:nvSpPr>
        <p:spPr>
          <a:xfrm>
            <a:off x="1277189" y="4192104"/>
            <a:ext cx="723275"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機</a:t>
            </a:r>
            <a:r>
              <a:rPr kumimoji="1" lang="en-US" altLang="ja-JP" b="1" dirty="0">
                <a:solidFill>
                  <a:schemeClr val="bg1"/>
                </a:solidFill>
                <a:latin typeface="Meiryo" panose="020B0604030504040204" pitchFamily="34" charset="-128"/>
                <a:ea typeface="Meiryo" panose="020B0604030504040204" pitchFamily="34" charset="-128"/>
              </a:rPr>
              <a:t> </a:t>
            </a:r>
            <a:r>
              <a:rPr kumimoji="1" lang="ja-JP" altLang="en-US" b="1">
                <a:solidFill>
                  <a:schemeClr val="bg1"/>
                </a:solidFill>
                <a:latin typeface="Meiryo" panose="020B0604030504040204" pitchFamily="34" charset="-128"/>
                <a:ea typeface="Meiryo" panose="020B0604030504040204" pitchFamily="34" charset="-128"/>
              </a:rPr>
              <a:t>能</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a16="http://schemas.microsoft.com/office/drawing/2014/main" id="{BBEB0054-E7DB-6D04-1104-56AFAE5E3051}"/>
              </a:ext>
            </a:extLst>
          </p:cNvPr>
          <p:cNvSpPr txBox="1"/>
          <p:nvPr/>
        </p:nvSpPr>
        <p:spPr>
          <a:xfrm>
            <a:off x="1277189" y="4761454"/>
            <a:ext cx="723275"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機</a:t>
            </a:r>
            <a:r>
              <a:rPr kumimoji="1" lang="en-US" altLang="ja-JP" b="1" dirty="0">
                <a:solidFill>
                  <a:schemeClr val="bg1"/>
                </a:solidFill>
                <a:latin typeface="Meiryo" panose="020B0604030504040204" pitchFamily="34" charset="-128"/>
                <a:ea typeface="Meiryo" panose="020B0604030504040204" pitchFamily="34" charset="-128"/>
              </a:rPr>
              <a:t> </a:t>
            </a:r>
            <a:r>
              <a:rPr kumimoji="1" lang="ja-JP" altLang="en-US" b="1">
                <a:solidFill>
                  <a:schemeClr val="bg1"/>
                </a:solidFill>
                <a:latin typeface="Meiryo" panose="020B0604030504040204" pitchFamily="34" charset="-128"/>
                <a:ea typeface="Meiryo" panose="020B0604030504040204" pitchFamily="34" charset="-128"/>
              </a:rPr>
              <a:t>構</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52" name="テキスト ボックス 51">
            <a:extLst>
              <a:ext uri="{FF2B5EF4-FFF2-40B4-BE49-F238E27FC236}">
                <a16:creationId xmlns:a16="http://schemas.microsoft.com/office/drawing/2014/main" id="{BA8CCB6F-EDFF-9DDB-5E3D-DE5A51E2B342}"/>
              </a:ext>
            </a:extLst>
          </p:cNvPr>
          <p:cNvSpPr txBox="1"/>
          <p:nvPr/>
        </p:nvSpPr>
        <p:spPr>
          <a:xfrm>
            <a:off x="1200242" y="4444252"/>
            <a:ext cx="877163" cy="230832"/>
          </a:xfrm>
          <a:prstGeom prst="rect">
            <a:avLst/>
          </a:prstGeom>
          <a:noFill/>
        </p:spPr>
        <p:txBody>
          <a:bodyPr wrap="none" rtlCol="0">
            <a:spAutoFit/>
          </a:bodyPr>
          <a:lstStyle/>
          <a:p>
            <a:pPr algn="ctr"/>
            <a:r>
              <a:rPr kumimoji="1" lang="ja-JP" altLang="en-US" sz="900" dirty="0">
                <a:solidFill>
                  <a:schemeClr val="bg1"/>
                </a:solidFill>
                <a:latin typeface="Meiryo" panose="020B0604030504040204" pitchFamily="34" charset="-128"/>
                <a:ea typeface="Meiryo" panose="020B0604030504040204" pitchFamily="34" charset="-128"/>
              </a:rPr>
              <a:t>ソフトウェア</a:t>
            </a:r>
          </a:p>
        </p:txBody>
      </p:sp>
      <p:sp>
        <p:nvSpPr>
          <p:cNvPr id="54" name="テキスト ボックス 53">
            <a:extLst>
              <a:ext uri="{FF2B5EF4-FFF2-40B4-BE49-F238E27FC236}">
                <a16:creationId xmlns:a16="http://schemas.microsoft.com/office/drawing/2014/main" id="{6D320F13-A501-9825-9F2F-AEDB622B7B47}"/>
              </a:ext>
            </a:extLst>
          </p:cNvPr>
          <p:cNvSpPr txBox="1"/>
          <p:nvPr/>
        </p:nvSpPr>
        <p:spPr>
          <a:xfrm>
            <a:off x="1220499" y="5020828"/>
            <a:ext cx="877163"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ハードウェア</a:t>
            </a:r>
          </a:p>
        </p:txBody>
      </p:sp>
      <p:sp>
        <p:nvSpPr>
          <p:cNvPr id="57" name="テキスト ボックス 56">
            <a:extLst>
              <a:ext uri="{FF2B5EF4-FFF2-40B4-BE49-F238E27FC236}">
                <a16:creationId xmlns:a16="http://schemas.microsoft.com/office/drawing/2014/main" id="{EA291388-1655-1D19-0C26-30D01F143300}"/>
              </a:ext>
            </a:extLst>
          </p:cNvPr>
          <p:cNvSpPr txBox="1"/>
          <p:nvPr/>
        </p:nvSpPr>
        <p:spPr>
          <a:xfrm>
            <a:off x="995371" y="2165928"/>
            <a:ext cx="1338828"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機能と機構</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21ED60E4-04EB-5B62-5222-7DF7E60BE05C}"/>
              </a:ext>
            </a:extLst>
          </p:cNvPr>
          <p:cNvSpPr txBox="1"/>
          <p:nvPr/>
        </p:nvSpPr>
        <p:spPr>
          <a:xfrm>
            <a:off x="469095" y="2459725"/>
            <a:ext cx="2377574" cy="230832"/>
          </a:xfrm>
          <a:prstGeom prst="rect">
            <a:avLst/>
          </a:prstGeom>
          <a:noFill/>
        </p:spPr>
        <p:txBody>
          <a:bodyPr wrap="none" rtlCol="0">
            <a:spAutoFit/>
          </a:bodyPr>
          <a:lstStyle/>
          <a:p>
            <a:pPr algn="ctr"/>
            <a:r>
              <a:rPr lang="ja-JP" altLang="en-US" sz="900" dirty="0">
                <a:solidFill>
                  <a:schemeClr val="bg1"/>
                </a:solidFill>
                <a:latin typeface="Meiryo" panose="020B0604030504040204" pitchFamily="34" charset="-128"/>
                <a:ea typeface="Meiryo" panose="020B0604030504040204" pitchFamily="34" charset="-128"/>
              </a:rPr>
              <a:t>一体化された</a:t>
            </a:r>
            <a:r>
              <a:rPr kumimoji="1" lang="ja-JP" altLang="en-US" sz="900" dirty="0">
                <a:solidFill>
                  <a:schemeClr val="bg1"/>
                </a:solidFill>
                <a:latin typeface="Meiryo" panose="020B0604030504040204" pitchFamily="34" charset="-128"/>
                <a:ea typeface="Meiryo" panose="020B0604030504040204" pitchFamily="34" charset="-128"/>
              </a:rPr>
              <a:t>ソフトウェアとハードウェア</a:t>
            </a:r>
          </a:p>
        </p:txBody>
      </p:sp>
      <p:pic>
        <p:nvPicPr>
          <p:cNvPr id="8" name="Picture 2">
            <a:extLst>
              <a:ext uri="{FF2B5EF4-FFF2-40B4-BE49-F238E27FC236}">
                <a16:creationId xmlns:a16="http://schemas.microsoft.com/office/drawing/2014/main" id="{A6C2E60E-0812-3CE5-A783-7971E46EAB89}"/>
              </a:ext>
            </a:extLst>
          </p:cNvPr>
          <p:cNvPicPr>
            <a:picLocks noChangeAspect="1" noChangeArrowheads="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355091" y="4147797"/>
            <a:ext cx="515240" cy="515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354BD0AD-B0B1-6B45-FFD8-0652160F413A}"/>
              </a:ext>
            </a:extLst>
          </p:cNvPr>
          <p:cNvSpPr txBox="1"/>
          <p:nvPr/>
        </p:nvSpPr>
        <p:spPr>
          <a:xfrm>
            <a:off x="2278285" y="4316813"/>
            <a:ext cx="686406" cy="215444"/>
          </a:xfrm>
          <a:prstGeom prst="rect">
            <a:avLst/>
          </a:prstGeom>
          <a:noFill/>
        </p:spPr>
        <p:txBody>
          <a:bodyPr wrap="none" rtlCol="0">
            <a:spAutoFit/>
          </a:bodyPr>
          <a:lstStyle/>
          <a:p>
            <a:pPr algn="ctr"/>
            <a:r>
              <a:rPr kumimoji="1" lang="en-US" altLang="ja-JP" sz="800" dirty="0">
                <a:solidFill>
                  <a:schemeClr val="bg1"/>
                </a:solidFill>
                <a:latin typeface="Hiragino Kaku Gothic Std W8" panose="020B0800000000000000" pitchFamily="34" charset="-128"/>
                <a:ea typeface="Hiragino Kaku Gothic Std W8" panose="020B0800000000000000" pitchFamily="34" charset="-128"/>
              </a:rPr>
              <a:t>UPDATE</a:t>
            </a:r>
            <a:endParaRPr kumimoji="1" lang="ja-JP" altLang="en-US" sz="800">
              <a:solidFill>
                <a:schemeClr val="bg1"/>
              </a:solidFill>
              <a:latin typeface="Hiragino Kaku Gothic Std W8" panose="020B0800000000000000" pitchFamily="34" charset="-128"/>
              <a:ea typeface="Hiragino Kaku Gothic Std W8" panose="020B0800000000000000" pitchFamily="34" charset="-128"/>
            </a:endParaRPr>
          </a:p>
        </p:txBody>
      </p:sp>
    </p:spTree>
    <p:extLst>
      <p:ext uri="{BB962C8B-B14F-4D97-AF65-F5344CB8AC3E}">
        <p14:creationId xmlns:p14="http://schemas.microsoft.com/office/powerpoint/2010/main" val="3872545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DAF29F-EF5F-254B-9BFF-85E94CDB2252}"/>
              </a:ext>
            </a:extLst>
          </p:cNvPr>
          <p:cNvSpPr>
            <a:spLocks noGrp="1"/>
          </p:cNvSpPr>
          <p:nvPr>
            <p:ph type="title"/>
          </p:nvPr>
        </p:nvSpPr>
        <p:spPr/>
        <p:txBody>
          <a:bodyPr/>
          <a:lstStyle/>
          <a:p>
            <a:r>
              <a:rPr kumimoji="1" lang="ja-JP" altLang="en-US"/>
              <a:t>デジタルツインとバーチャル世界</a:t>
            </a:r>
            <a:r>
              <a:rPr kumimoji="1" lang="en-US" altLang="ja-JP" dirty="0"/>
              <a:t> 1</a:t>
            </a:r>
            <a:endParaRPr kumimoji="1" lang="ja-JP" altLang="en-US"/>
          </a:p>
        </p:txBody>
      </p:sp>
      <p:pic>
        <p:nvPicPr>
          <p:cNvPr id="4" name="Picture 2" descr="地球ののイラスト">
            <a:extLst>
              <a:ext uri="{FF2B5EF4-FFF2-40B4-BE49-F238E27FC236}">
                <a16:creationId xmlns:a16="http://schemas.microsoft.com/office/drawing/2014/main" id="{854475E2-D6AE-10D0-14BB-0DA1D1B0E32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3786" y="3103839"/>
            <a:ext cx="1799122" cy="176314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AE7976D4-E9E4-2428-B766-9DEDBD3EF9AD}"/>
              </a:ext>
            </a:extLst>
          </p:cNvPr>
          <p:cNvSpPr txBox="1"/>
          <p:nvPr/>
        </p:nvSpPr>
        <p:spPr>
          <a:xfrm>
            <a:off x="726227" y="2577245"/>
            <a:ext cx="1454244" cy="538609"/>
          </a:xfrm>
          <a:prstGeom prst="rect">
            <a:avLst/>
          </a:prstGeom>
          <a:noFill/>
        </p:spPr>
        <p:txBody>
          <a:bodyPr wrap="none" rtlCol="0">
            <a:spAutoFit/>
          </a:bodyPr>
          <a:lstStyle/>
          <a:p>
            <a:pPr algn="ctr"/>
            <a:r>
              <a:rPr kumimoji="1" lang="ja-JP" altLang="en-US" b="1">
                <a:latin typeface="Meiryo" panose="020B0604030504040204" pitchFamily="34" charset="-128"/>
                <a:ea typeface="Meiryo" panose="020B0604030504040204" pitchFamily="34" charset="-128"/>
              </a:rPr>
              <a:t>現実世界</a:t>
            </a:r>
            <a:endParaRPr kumimoji="1" lang="en-US" altLang="ja-JP" b="1" dirty="0">
              <a:latin typeface="Meiryo" panose="020B0604030504040204" pitchFamily="34" charset="-128"/>
              <a:ea typeface="Meiryo" panose="020B0604030504040204" pitchFamily="34" charset="-128"/>
            </a:endParaRPr>
          </a:p>
          <a:p>
            <a:pPr algn="ctr"/>
            <a:r>
              <a:rPr lang="ja-JP" altLang="en-US" sz="1100">
                <a:latin typeface="Meiryo" panose="020B0604030504040204" pitchFamily="34" charset="-128"/>
                <a:ea typeface="Meiryo" panose="020B0604030504040204" pitchFamily="34" charset="-128"/>
              </a:rPr>
              <a:t>アナログな現実世界</a:t>
            </a:r>
            <a:endParaRPr kumimoji="1" lang="en-US" altLang="ja-JP" sz="1100" dirty="0">
              <a:latin typeface="Meiryo" panose="020B0604030504040204" pitchFamily="34" charset="-128"/>
              <a:ea typeface="Meiryo" panose="020B0604030504040204" pitchFamily="34" charset="-128"/>
            </a:endParaRPr>
          </a:p>
        </p:txBody>
      </p:sp>
      <p:grpSp>
        <p:nvGrpSpPr>
          <p:cNvPr id="3" name="グループ化 2">
            <a:extLst>
              <a:ext uri="{FF2B5EF4-FFF2-40B4-BE49-F238E27FC236}">
                <a16:creationId xmlns:a16="http://schemas.microsoft.com/office/drawing/2014/main" id="{6744D5C2-D2D8-1860-607E-96B9C0CEF741}"/>
              </a:ext>
            </a:extLst>
          </p:cNvPr>
          <p:cNvGrpSpPr/>
          <p:nvPr/>
        </p:nvGrpSpPr>
        <p:grpSpPr>
          <a:xfrm>
            <a:off x="4467135" y="975214"/>
            <a:ext cx="4216821" cy="5452753"/>
            <a:chOff x="4467135" y="1033937"/>
            <a:chExt cx="4216821" cy="5452753"/>
          </a:xfrm>
        </p:grpSpPr>
        <p:sp>
          <p:nvSpPr>
            <p:cNvPr id="18" name="曲折矢印 17">
              <a:extLst>
                <a:ext uri="{FF2B5EF4-FFF2-40B4-BE49-F238E27FC236}">
                  <a16:creationId xmlns:a16="http://schemas.microsoft.com/office/drawing/2014/main" id="{634B4170-B8BE-35F1-222B-6357FC71A454}"/>
                </a:ext>
              </a:extLst>
            </p:cNvPr>
            <p:cNvSpPr/>
            <p:nvPr/>
          </p:nvSpPr>
          <p:spPr>
            <a:xfrm>
              <a:off x="4471638" y="2319453"/>
              <a:ext cx="2118733" cy="887690"/>
            </a:xfrm>
            <a:prstGeom prst="bentArrow">
              <a:avLst/>
            </a:prstGeom>
            <a:solidFill>
              <a:schemeClr val="accent6">
                <a:lumMod val="75000"/>
                <a:alpha val="50522"/>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右矢印 19">
              <a:extLst>
                <a:ext uri="{FF2B5EF4-FFF2-40B4-BE49-F238E27FC236}">
                  <a16:creationId xmlns:a16="http://schemas.microsoft.com/office/drawing/2014/main" id="{50CD660F-E256-69F2-8C1E-61E415EAAFF9}"/>
                </a:ext>
              </a:extLst>
            </p:cNvPr>
            <p:cNvSpPr/>
            <p:nvPr/>
          </p:nvSpPr>
          <p:spPr>
            <a:xfrm>
              <a:off x="5497554" y="3818641"/>
              <a:ext cx="1081669" cy="450982"/>
            </a:xfrm>
            <a:prstGeom prst="rightArrow">
              <a:avLst/>
            </a:prstGeom>
            <a:solidFill>
              <a:schemeClr val="accent6">
                <a:lumMod val="75000"/>
                <a:alpha val="50522"/>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Picture 4" descr="ビッグデータのイラスト">
              <a:extLst>
                <a:ext uri="{FF2B5EF4-FFF2-40B4-BE49-F238E27FC236}">
                  <a16:creationId xmlns:a16="http://schemas.microsoft.com/office/drawing/2014/main" id="{7C8D7318-D441-20BF-11C6-6758E202A15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635603" y="1700980"/>
              <a:ext cx="1992111" cy="16260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ビッグデータのイラスト">
              <a:extLst>
                <a:ext uri="{FF2B5EF4-FFF2-40B4-BE49-F238E27FC236}">
                  <a16:creationId xmlns:a16="http://schemas.microsoft.com/office/drawing/2014/main" id="{ED750826-7A1F-6F97-946C-82C1AE5B30D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635603" y="3284433"/>
              <a:ext cx="1992111" cy="16260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ビッグデータのイラスト">
              <a:extLst>
                <a:ext uri="{FF2B5EF4-FFF2-40B4-BE49-F238E27FC236}">
                  <a16:creationId xmlns:a16="http://schemas.microsoft.com/office/drawing/2014/main" id="{58E2DBBB-8DF1-6D37-21AB-C114F0A3B6C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635603" y="4860595"/>
              <a:ext cx="1992111" cy="1626095"/>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4DAAD08C-474A-F9E7-75A9-D6642B18BFE8}"/>
                </a:ext>
              </a:extLst>
            </p:cNvPr>
            <p:cNvSpPr txBox="1"/>
            <p:nvPr/>
          </p:nvSpPr>
          <p:spPr>
            <a:xfrm>
              <a:off x="6643701" y="1892481"/>
              <a:ext cx="1990249" cy="1203305"/>
            </a:xfrm>
            <a:prstGeom prst="roundRect">
              <a:avLst>
                <a:gd name="adj" fmla="val 45048"/>
              </a:avLst>
            </a:prstGeom>
            <a:solidFill>
              <a:srgbClr val="0070C0">
                <a:alpha val="47992"/>
              </a:srgbClr>
            </a:solid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疑似世界</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kumimoji="1" lang="ja-JP" altLang="en-US" sz="1200" b="1">
                  <a:solidFill>
                    <a:schemeClr val="bg1"/>
                  </a:solidFill>
                  <a:latin typeface="Meiryo" panose="020B0604030504040204" pitchFamily="34" charset="-128"/>
                  <a:ea typeface="Meiryo" panose="020B0604030504040204" pitchFamily="34" charset="-128"/>
                </a:rPr>
                <a:t>現実世界の代替世界</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デジタル・モックアップ</a:t>
              </a:r>
              <a:endParaRPr lang="en-US" altLang="ja-JP" sz="1000" dirty="0">
                <a:solidFill>
                  <a:schemeClr val="bg1"/>
                </a:solidFill>
                <a:latin typeface="Meiryo" panose="020B0604030504040204" pitchFamily="34" charset="-128"/>
                <a:ea typeface="Meiryo" panose="020B0604030504040204" pitchFamily="34" charset="-128"/>
              </a:endParaRPr>
            </a:p>
            <a:p>
              <a:pPr algn="ctr"/>
              <a:r>
                <a:rPr lang="en-US" altLang="ja-JP" sz="1000" dirty="0">
                  <a:solidFill>
                    <a:schemeClr val="bg1"/>
                  </a:solidFill>
                  <a:latin typeface="Meiryo" panose="020B0604030504040204" pitchFamily="34" charset="-128"/>
                  <a:ea typeface="Meiryo" panose="020B0604030504040204" pitchFamily="34" charset="-128"/>
                </a:rPr>
                <a:t>3D</a:t>
              </a:r>
              <a:r>
                <a:rPr lang="ja-JP" altLang="en-US" sz="1000">
                  <a:solidFill>
                    <a:schemeClr val="bg1"/>
                  </a:solidFill>
                  <a:latin typeface="Meiryo" panose="020B0604030504040204" pitchFamily="34" charset="-128"/>
                  <a:ea typeface="Meiryo" panose="020B0604030504040204" pitchFamily="34" charset="-128"/>
                </a:rPr>
                <a:t>道路マップなど</a:t>
              </a:r>
              <a:endParaRPr kumimoji="1" lang="en-US" altLang="ja-JP" sz="1000" dirty="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253281C0-99D9-BCC2-97A8-6DCA51405B23}"/>
                </a:ext>
              </a:extLst>
            </p:cNvPr>
            <p:cNvSpPr txBox="1"/>
            <p:nvPr/>
          </p:nvSpPr>
          <p:spPr>
            <a:xfrm>
              <a:off x="6643701" y="3469917"/>
              <a:ext cx="2040255" cy="1244798"/>
            </a:xfrm>
            <a:prstGeom prst="roundRect">
              <a:avLst>
                <a:gd name="adj" fmla="val 45048"/>
              </a:avLst>
            </a:prstGeom>
            <a:solidFill>
              <a:srgbClr val="0070C0">
                <a:alpha val="47992"/>
              </a:srgbClr>
            </a:solid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平行世界</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kumimoji="1" lang="ja-JP" altLang="en-US" sz="1200" b="1">
                  <a:solidFill>
                    <a:schemeClr val="bg1"/>
                  </a:solidFill>
                  <a:latin typeface="Meiryo" panose="020B0604030504040204" pitchFamily="34" charset="-128"/>
                  <a:ea typeface="Meiryo" panose="020B0604030504040204" pitchFamily="34" charset="-128"/>
                </a:rPr>
                <a:t>デジタルツインと</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kumimoji="1" lang="ja-JP" altLang="en-US" sz="1200" b="1">
                  <a:solidFill>
                    <a:schemeClr val="bg1"/>
                  </a:solidFill>
                  <a:latin typeface="Meiryo" panose="020B0604030504040204" pitchFamily="34" charset="-128"/>
                  <a:ea typeface="Meiryo" panose="020B0604030504040204" pitchFamily="34" charset="-128"/>
                </a:rPr>
                <a:t>創作コンテンツの融合</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バーチャル渋谷など</a:t>
              </a:r>
              <a:endParaRPr kumimoji="1" lang="en-US" altLang="ja-JP" sz="1000" dirty="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1168F203-AD08-2109-3EEF-0DCD9C21060F}"/>
                </a:ext>
              </a:extLst>
            </p:cNvPr>
            <p:cNvSpPr txBox="1"/>
            <p:nvPr/>
          </p:nvSpPr>
          <p:spPr>
            <a:xfrm>
              <a:off x="6643701" y="5053370"/>
              <a:ext cx="1903879" cy="1203305"/>
            </a:xfrm>
            <a:prstGeom prst="roundRect">
              <a:avLst>
                <a:gd name="adj" fmla="val 45048"/>
              </a:avLst>
            </a:prstGeom>
            <a:solidFill>
              <a:srgbClr val="0070C0">
                <a:alpha val="47992"/>
              </a:srgbClr>
            </a:solid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架空世界</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kumimoji="1" lang="ja-JP" altLang="en-US" sz="1200" b="1">
                  <a:solidFill>
                    <a:schemeClr val="bg1"/>
                  </a:solidFill>
                  <a:latin typeface="Meiryo" panose="020B0604030504040204" pitchFamily="34" charset="-128"/>
                  <a:ea typeface="Meiryo" panose="020B0604030504040204" pitchFamily="34" charset="-128"/>
                </a:rPr>
                <a:t>現実世界の要素を</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kumimoji="1" lang="ja-JP" altLang="en-US" sz="1200" b="1">
                  <a:solidFill>
                    <a:schemeClr val="bg1"/>
                  </a:solidFill>
                  <a:latin typeface="Meiryo" panose="020B0604030504040204" pitchFamily="34" charset="-128"/>
                  <a:ea typeface="Meiryo" panose="020B0604030504040204" pitchFamily="34" charset="-128"/>
                </a:rPr>
                <a:t>取り入れた創作世界</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オンライン・ゲームなど</a:t>
              </a:r>
              <a:endParaRPr kumimoji="1" lang="en-US" altLang="ja-JP" sz="1000" dirty="0">
                <a:solidFill>
                  <a:schemeClr val="bg1"/>
                </a:solidFill>
                <a:latin typeface="Meiryo" panose="020B0604030504040204" pitchFamily="34" charset="-128"/>
                <a:ea typeface="Meiryo" panose="020B0604030504040204" pitchFamily="34" charset="-128"/>
              </a:endParaRPr>
            </a:p>
          </p:txBody>
        </p:sp>
        <p:sp>
          <p:nvSpPr>
            <p:cNvPr id="21" name="曲折矢印 20">
              <a:extLst>
                <a:ext uri="{FF2B5EF4-FFF2-40B4-BE49-F238E27FC236}">
                  <a16:creationId xmlns:a16="http://schemas.microsoft.com/office/drawing/2014/main" id="{19D372D6-BCBC-67FD-5F17-F0EA47B91B78}"/>
                </a:ext>
              </a:extLst>
            </p:cNvPr>
            <p:cNvSpPr/>
            <p:nvPr/>
          </p:nvSpPr>
          <p:spPr>
            <a:xfrm flipV="1">
              <a:off x="4467135" y="4933799"/>
              <a:ext cx="2118733" cy="887690"/>
            </a:xfrm>
            <a:prstGeom prst="bentArrow">
              <a:avLst/>
            </a:prstGeom>
            <a:solidFill>
              <a:schemeClr val="accent6">
                <a:lumMod val="75000"/>
                <a:alpha val="50522"/>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F7B6A63F-E283-0F57-F29F-8314D5E2A5D3}"/>
                </a:ext>
              </a:extLst>
            </p:cNvPr>
            <p:cNvSpPr txBox="1"/>
            <p:nvPr/>
          </p:nvSpPr>
          <p:spPr>
            <a:xfrm>
              <a:off x="6772314" y="1033937"/>
              <a:ext cx="1800493" cy="369332"/>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バーチャル世界</a:t>
              </a:r>
              <a:endParaRPr kumimoji="1" lang="en-US" altLang="ja-JP" b="1" dirty="0">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8F2CF6F5-DB2A-8EBE-772E-1E32F2F08D66}"/>
                </a:ext>
              </a:extLst>
            </p:cNvPr>
            <p:cNvSpPr txBox="1"/>
            <p:nvPr/>
          </p:nvSpPr>
          <p:spPr>
            <a:xfrm>
              <a:off x="6996363" y="1362950"/>
              <a:ext cx="1313180" cy="261610"/>
            </a:xfrm>
            <a:prstGeom prst="rect">
              <a:avLst/>
            </a:prstGeom>
            <a:noFill/>
          </p:spPr>
          <p:txBody>
            <a:bodyPr wrap="none" rtlCol="0">
              <a:spAutoFit/>
            </a:bodyPr>
            <a:lstStyle/>
            <a:p>
              <a:pPr algn="ctr"/>
              <a:r>
                <a:rPr lang="ja-JP" altLang="en-US" sz="1100">
                  <a:latin typeface="Meiryo" panose="020B0604030504040204" pitchFamily="34" charset="-128"/>
                  <a:ea typeface="Meiryo" panose="020B0604030504040204" pitchFamily="34" charset="-128"/>
                </a:rPr>
                <a:t>現実世界の再構成</a:t>
              </a:r>
              <a:endParaRPr kumimoji="1" lang="en-US" altLang="ja-JP" sz="1100" dirty="0">
                <a:latin typeface="Meiryo" panose="020B0604030504040204" pitchFamily="34" charset="-128"/>
                <a:ea typeface="Meiryo" panose="020B0604030504040204" pitchFamily="34" charset="-128"/>
              </a:endParaRPr>
            </a:p>
          </p:txBody>
        </p:sp>
      </p:grpSp>
      <p:grpSp>
        <p:nvGrpSpPr>
          <p:cNvPr id="5" name="グループ化 4">
            <a:extLst>
              <a:ext uri="{FF2B5EF4-FFF2-40B4-BE49-F238E27FC236}">
                <a16:creationId xmlns:a16="http://schemas.microsoft.com/office/drawing/2014/main" id="{7FCE947B-8E43-E0E5-1B11-E8108402AF7E}"/>
              </a:ext>
            </a:extLst>
          </p:cNvPr>
          <p:cNvGrpSpPr/>
          <p:nvPr/>
        </p:nvGrpSpPr>
        <p:grpSpPr>
          <a:xfrm>
            <a:off x="2442117" y="2577245"/>
            <a:ext cx="3165154" cy="2289734"/>
            <a:chOff x="2442117" y="2577245"/>
            <a:chExt cx="3165154" cy="2289734"/>
          </a:xfrm>
        </p:grpSpPr>
        <p:pic>
          <p:nvPicPr>
            <p:cNvPr id="6" name="Picture 4" descr="ビッグデータのイラスト">
              <a:extLst>
                <a:ext uri="{FF2B5EF4-FFF2-40B4-BE49-F238E27FC236}">
                  <a16:creationId xmlns:a16="http://schemas.microsoft.com/office/drawing/2014/main" id="{825A6CF2-5B62-B076-317D-1ABEBAC1A97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575945" y="3240884"/>
              <a:ext cx="1992110" cy="1626095"/>
            </a:xfrm>
            <a:prstGeom prst="rect">
              <a:avLst/>
            </a:prstGeom>
            <a:noFill/>
            <a:extLst>
              <a:ext uri="{909E8E84-426E-40DD-AFC4-6F175D3DCCD1}">
                <a14:hiddenFill xmlns:a14="http://schemas.microsoft.com/office/drawing/2010/main">
                  <a:solidFill>
                    <a:srgbClr val="FFFFFF"/>
                  </a:solidFill>
                </a14:hiddenFill>
              </a:ext>
            </a:extLst>
          </p:spPr>
        </p:pic>
        <p:sp>
          <p:nvSpPr>
            <p:cNvPr id="7" name="右矢印 6">
              <a:extLst>
                <a:ext uri="{FF2B5EF4-FFF2-40B4-BE49-F238E27FC236}">
                  <a16:creationId xmlns:a16="http://schemas.microsoft.com/office/drawing/2014/main" id="{ADB585EB-F3C8-EFC0-B453-AFF72E86CB69}"/>
                </a:ext>
              </a:extLst>
            </p:cNvPr>
            <p:cNvSpPr/>
            <p:nvPr/>
          </p:nvSpPr>
          <p:spPr>
            <a:xfrm>
              <a:off x="2442117" y="3308585"/>
              <a:ext cx="1204331" cy="1416205"/>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C2E9B5F4-DDDA-5BB6-217E-6A385F0001C2}"/>
                </a:ext>
              </a:extLst>
            </p:cNvPr>
            <p:cNvSpPr txBox="1"/>
            <p:nvPr/>
          </p:nvSpPr>
          <p:spPr>
            <a:xfrm>
              <a:off x="2558954" y="3776266"/>
              <a:ext cx="826765" cy="523220"/>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IoT</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2ADF5327-EEDA-90CD-2A35-BF0E633C60E4}"/>
                </a:ext>
              </a:extLst>
            </p:cNvPr>
            <p:cNvSpPr txBox="1"/>
            <p:nvPr/>
          </p:nvSpPr>
          <p:spPr>
            <a:xfrm>
              <a:off x="3575945" y="2577245"/>
              <a:ext cx="2031326" cy="369332"/>
            </a:xfrm>
            <a:prstGeom prst="rect">
              <a:avLst/>
            </a:prstGeom>
            <a:noFill/>
          </p:spPr>
          <p:txBody>
            <a:bodyPr wrap="none" rtlCol="0">
              <a:spAutoFit/>
            </a:bodyPr>
            <a:lstStyle/>
            <a:p>
              <a:pPr algn="ctr"/>
              <a:r>
                <a:rPr lang="ja-JP" altLang="en-US" b="1">
                  <a:latin typeface="Meiryo" panose="020B0604030504040204" pitchFamily="34" charset="-128"/>
                  <a:ea typeface="Meiryo" panose="020B0604030504040204" pitchFamily="34" charset="-128"/>
                </a:rPr>
                <a:t>デジタル・ツイン</a:t>
              </a:r>
              <a:endParaRPr kumimoji="1" lang="en-US" altLang="ja-JP" b="1" dirty="0">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DAB6C8EC-E78D-B546-DB47-AFA645A9F73F}"/>
                </a:ext>
              </a:extLst>
            </p:cNvPr>
            <p:cNvSpPr txBox="1"/>
            <p:nvPr/>
          </p:nvSpPr>
          <p:spPr>
            <a:xfrm>
              <a:off x="3562749" y="2906258"/>
              <a:ext cx="2018501" cy="261610"/>
            </a:xfrm>
            <a:prstGeom prst="rect">
              <a:avLst/>
            </a:prstGeom>
            <a:noFill/>
          </p:spPr>
          <p:txBody>
            <a:bodyPr wrap="none" rtlCol="0">
              <a:spAutoFit/>
            </a:bodyPr>
            <a:lstStyle/>
            <a:p>
              <a:pPr algn="ctr"/>
              <a:r>
                <a:rPr lang="ja-JP" altLang="en-US" sz="1100">
                  <a:latin typeface="Meiryo" panose="020B0604030504040204" pitchFamily="34" charset="-128"/>
                  <a:ea typeface="Meiryo" panose="020B0604030504040204" pitchFamily="34" charset="-128"/>
                </a:rPr>
                <a:t>現実世界のデジタル・コピー</a:t>
              </a:r>
              <a:endParaRPr kumimoji="1" lang="en-US" altLang="ja-JP" sz="1100" dirty="0">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76807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18399</TotalTime>
  <Words>9145</Words>
  <Application>Microsoft Macintosh PowerPoint</Application>
  <PresentationFormat>画面に合わせる (4:3)</PresentationFormat>
  <Paragraphs>1131</Paragraphs>
  <Slides>50</Slides>
  <Notes>18</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50</vt:i4>
      </vt:variant>
    </vt:vector>
  </HeadingPairs>
  <TitlesOfParts>
    <vt:vector size="64" baseType="lpstr">
      <vt:lpstr>Hiragino Kaku Gothic Pro W6</vt:lpstr>
      <vt:lpstr>Hiragino Kaku Gothic Std W8</vt:lpstr>
      <vt:lpstr>Hiragino Kaku Gothic StdN W8</vt:lpstr>
      <vt:lpstr>Meiryo UI</vt:lpstr>
      <vt:lpstr>ＭＳ Ｐゴシック</vt:lpstr>
      <vt:lpstr>Osaka-Mono</vt:lpstr>
      <vt:lpstr>Meiryo</vt:lpstr>
      <vt:lpstr>Meiryo</vt:lpstr>
      <vt:lpstr>游ゴシック</vt:lpstr>
      <vt:lpstr>游明朝</vt:lpstr>
      <vt:lpstr>Arial</vt:lpstr>
      <vt:lpstr>Calibri</vt:lpstr>
      <vt:lpstr>Wingdings</vt:lpstr>
      <vt:lpstr>NC標準テンプレート</vt:lpstr>
      <vt:lpstr>PowerPoint プレゼンテーション</vt:lpstr>
      <vt:lpstr>PowerPoint プレゼンテーション</vt:lpstr>
      <vt:lpstr>IoTで変わる現実の捉え方</vt:lpstr>
      <vt:lpstr>IoTのメカニズム</vt:lpstr>
      <vt:lpstr>IoTでできること</vt:lpstr>
      <vt:lpstr>IoTの適用事例</vt:lpstr>
      <vt:lpstr>サイバーフィジカルシステムとIoT</vt:lpstr>
      <vt:lpstr>IoTがもたらす３つのイノベーション</vt:lpstr>
      <vt:lpstr>デジタルツインとバーチャル世界 1</vt:lpstr>
      <vt:lpstr>デジタルツインとバーチャル世界 2</vt:lpstr>
      <vt:lpstr>IoTが生みだす2つのループ</vt:lpstr>
      <vt:lpstr>IoTを支えるテクノロジー</vt:lpstr>
      <vt:lpstr>PowerPoint プレゼンテーション</vt:lpstr>
      <vt:lpstr>IoTがもたらす2つのパラダイム・シフト</vt:lpstr>
      <vt:lpstr>デジタルツイン：現実世界の最適化</vt:lpstr>
      <vt:lpstr>デジタルツイン：現実世界の最適化／工場での適用</vt:lpstr>
      <vt:lpstr>デジタルツイン：現実世界とは異なるアプーチ</vt:lpstr>
      <vt:lpstr>デジタルツイン：事例</vt:lpstr>
      <vt:lpstr>モノのサービス化：サービスへシフトする価値</vt:lpstr>
      <vt:lpstr>モノのサービス化：メカニズム</vt:lpstr>
      <vt:lpstr>モノのサービス化：収益モデルの転換</vt:lpstr>
      <vt:lpstr>モノのサービス化：ビジネスの主役がモノからコトへ</vt:lpstr>
      <vt:lpstr>モノのサービス化：機能と機構の分離</vt:lpstr>
      <vt:lpstr>モノのサービス化：リソースのかけ方の違い</vt:lpstr>
      <vt:lpstr>モノのサービス化：ソフトウェア・ファーストのものづくり</vt:lpstr>
      <vt:lpstr>モノのサービス化：ビジネス事例</vt:lpstr>
      <vt:lpstr>モノのサービス化：ビジネス・モデルの変革／自動車</vt:lpstr>
      <vt:lpstr>IoTの目指していること</vt:lpstr>
      <vt:lpstr>PowerPoint プレゼンテーション</vt:lpstr>
      <vt:lpstr>IoTの適用段階</vt:lpstr>
      <vt:lpstr>IoTの機能と役割の4段階</vt:lpstr>
      <vt:lpstr>IoTの3層構造</vt:lpstr>
      <vt:lpstr>機能階層のシフト</vt:lpstr>
      <vt:lpstr>IoTとAIチップ</vt:lpstr>
      <vt:lpstr>超分散の時代</vt:lpstr>
      <vt:lpstr>PowerPoint プレゼンテーション</vt:lpstr>
      <vt:lpstr>移動体通信システムの歴史</vt:lpstr>
      <vt:lpstr>5Gの3つの特徴</vt:lpstr>
      <vt:lpstr>参考：5Gの３つの特性</vt:lpstr>
      <vt:lpstr>参考：5Gの３つの特性とアプリケーション</vt:lpstr>
      <vt:lpstr>参考：5Gの実装状況</vt:lpstr>
      <vt:lpstr>5Gの普及段階</vt:lpstr>
      <vt:lpstr>ローカル5G（Private 5G）</vt:lpstr>
      <vt:lpstr>キャリア5G/ローカル5G/WiFi6の比較</vt:lpstr>
      <vt:lpstr>ネットワーク・スライス 1</vt:lpstr>
      <vt:lpstr>ネットワーク・スライス 2</vt:lpstr>
      <vt:lpstr>NEF（Network Exposure Function） </vt:lpstr>
      <vt:lpstr>次世代情報通信基盤IOWN（アイオン）</vt:lpstr>
      <vt:lpstr>事前課題への私的な回答</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デジタル・トランスフォーメーションとこれからの働き方 　テレワーク推進の先に見えてくる働き方とは</dc:title>
  <dc:creator>斎藤昌義</dc:creator>
  <cp:lastModifiedBy>斎藤昌義</cp:lastModifiedBy>
  <cp:revision>366</cp:revision>
  <dcterms:created xsi:type="dcterms:W3CDTF">2020-07-18T00:38:33Z</dcterms:created>
  <dcterms:modified xsi:type="dcterms:W3CDTF">2024-04-01T22:14:43Z</dcterms:modified>
</cp:coreProperties>
</file>