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handoutMasterIdLst>
    <p:handoutMasterId r:id="rId116"/>
  </p:handoutMasterIdLst>
  <p:sldIdLst>
    <p:sldId id="719" r:id="rId2"/>
    <p:sldId id="2146847741" r:id="rId3"/>
    <p:sldId id="2146847399" r:id="rId4"/>
    <p:sldId id="2146847178" r:id="rId5"/>
    <p:sldId id="1258" r:id="rId6"/>
    <p:sldId id="2267" r:id="rId7"/>
    <p:sldId id="2577" r:id="rId8"/>
    <p:sldId id="2146847743" r:id="rId9"/>
    <p:sldId id="2146846912" r:id="rId10"/>
    <p:sldId id="2146846913" r:id="rId11"/>
    <p:sldId id="2146846914" r:id="rId12"/>
    <p:sldId id="2146847558" r:id="rId13"/>
    <p:sldId id="2146847559" r:id="rId14"/>
    <p:sldId id="2147478931" r:id="rId15"/>
    <p:sldId id="2076137543" r:id="rId16"/>
    <p:sldId id="4547" r:id="rId17"/>
    <p:sldId id="4548" r:id="rId18"/>
    <p:sldId id="4549" r:id="rId19"/>
    <p:sldId id="2146846845" r:id="rId20"/>
    <p:sldId id="2146846800" r:id="rId21"/>
    <p:sldId id="2146846847" r:id="rId22"/>
    <p:sldId id="2146846848" r:id="rId23"/>
    <p:sldId id="2146846827" r:id="rId24"/>
    <p:sldId id="4552" r:id="rId25"/>
    <p:sldId id="4553" r:id="rId26"/>
    <p:sldId id="4554" r:id="rId27"/>
    <p:sldId id="4555" r:id="rId28"/>
    <p:sldId id="4556" r:id="rId29"/>
    <p:sldId id="4557" r:id="rId30"/>
    <p:sldId id="2146846830" r:id="rId31"/>
    <p:sldId id="2146847007" r:id="rId32"/>
    <p:sldId id="2147478933" r:id="rId33"/>
    <p:sldId id="2147478934" r:id="rId34"/>
    <p:sldId id="2147478932" r:id="rId35"/>
    <p:sldId id="2147478872" r:id="rId36"/>
    <p:sldId id="3802" r:id="rId37"/>
    <p:sldId id="2146847215" r:id="rId38"/>
    <p:sldId id="2146847571" r:id="rId39"/>
    <p:sldId id="2147478936" r:id="rId40"/>
    <p:sldId id="2147478935" r:id="rId41"/>
    <p:sldId id="2076137773" r:id="rId42"/>
    <p:sldId id="2076137774" r:id="rId43"/>
    <p:sldId id="2076137775" r:id="rId44"/>
    <p:sldId id="2076137776" r:id="rId45"/>
    <p:sldId id="2146846831" r:id="rId46"/>
    <p:sldId id="2146847656" r:id="rId47"/>
    <p:sldId id="2146847473" r:id="rId48"/>
    <p:sldId id="2076137586" r:id="rId49"/>
    <p:sldId id="697" r:id="rId50"/>
    <p:sldId id="4558" r:id="rId51"/>
    <p:sldId id="2146847657" r:id="rId52"/>
    <p:sldId id="2146847658" r:id="rId53"/>
    <p:sldId id="2146847659" r:id="rId54"/>
    <p:sldId id="2146847660" r:id="rId55"/>
    <p:sldId id="2076137585" r:id="rId56"/>
    <p:sldId id="2076137790" r:id="rId57"/>
    <p:sldId id="2146847180" r:id="rId58"/>
    <p:sldId id="2146847485" r:id="rId59"/>
    <p:sldId id="853" r:id="rId60"/>
    <p:sldId id="1359" r:id="rId61"/>
    <p:sldId id="2076137800" r:id="rId62"/>
    <p:sldId id="2146847664" r:id="rId63"/>
    <p:sldId id="2146847665" r:id="rId64"/>
    <p:sldId id="2146847744" r:id="rId65"/>
    <p:sldId id="2146847703" r:id="rId66"/>
    <p:sldId id="2146846900" r:id="rId67"/>
    <p:sldId id="3010" r:id="rId68"/>
    <p:sldId id="3711" r:id="rId69"/>
    <p:sldId id="4518" r:id="rId70"/>
    <p:sldId id="5193" r:id="rId71"/>
    <p:sldId id="2076137526" r:id="rId72"/>
    <p:sldId id="2147478873" r:id="rId73"/>
    <p:sldId id="2147478874" r:id="rId74"/>
    <p:sldId id="2147478875" r:id="rId75"/>
    <p:sldId id="2146847572" r:id="rId76"/>
    <p:sldId id="2146847573" r:id="rId77"/>
    <p:sldId id="2146847568" r:id="rId78"/>
    <p:sldId id="2146847562" r:id="rId79"/>
    <p:sldId id="2146847563" r:id="rId80"/>
    <p:sldId id="2146847564" r:id="rId81"/>
    <p:sldId id="2146847565" r:id="rId82"/>
    <p:sldId id="2146847561" r:id="rId83"/>
    <p:sldId id="2146847567" r:id="rId84"/>
    <p:sldId id="2076137876" r:id="rId85"/>
    <p:sldId id="4760" r:id="rId86"/>
    <p:sldId id="2146847406" r:id="rId87"/>
    <p:sldId id="2146847407" r:id="rId88"/>
    <p:sldId id="2146847260" r:id="rId89"/>
    <p:sldId id="2076137947" r:id="rId90"/>
    <p:sldId id="2146847262" r:id="rId91"/>
    <p:sldId id="4504" r:id="rId92"/>
    <p:sldId id="4505" r:id="rId93"/>
    <p:sldId id="3631" r:id="rId94"/>
    <p:sldId id="3632" r:id="rId95"/>
    <p:sldId id="2146847598" r:id="rId96"/>
    <p:sldId id="2146847747" r:id="rId97"/>
    <p:sldId id="2146847599" r:id="rId98"/>
    <p:sldId id="2146847600" r:id="rId99"/>
    <p:sldId id="2146847748" r:id="rId100"/>
    <p:sldId id="2076137681" r:id="rId101"/>
    <p:sldId id="2146847749" r:id="rId102"/>
    <p:sldId id="2146846725" r:id="rId103"/>
    <p:sldId id="2146846804" r:id="rId104"/>
    <p:sldId id="2146846808" r:id="rId105"/>
    <p:sldId id="2147478866" r:id="rId106"/>
    <p:sldId id="2147478867" r:id="rId107"/>
    <p:sldId id="2147478868" r:id="rId108"/>
    <p:sldId id="2147478869" r:id="rId109"/>
    <p:sldId id="2147478870" r:id="rId110"/>
    <p:sldId id="2147478871" r:id="rId111"/>
    <p:sldId id="2146847265" r:id="rId112"/>
    <p:sldId id="2146847742" r:id="rId113"/>
    <p:sldId id="715" r:id="rId114"/>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66"/>
    <a:srgbClr val="0432FF"/>
    <a:srgbClr val="E46C0A"/>
    <a:srgbClr val="953735"/>
    <a:srgbClr val="7030A0"/>
    <a:srgbClr val="000000"/>
    <a:srgbClr val="FFFFFF"/>
    <a:srgbClr val="FF0000"/>
    <a:srgbClr val="1F33E8"/>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712"/>
    <p:restoredTop sz="93874" autoAdjust="0"/>
  </p:normalViewPr>
  <p:slideViewPr>
    <p:cSldViewPr snapToGrid="0" snapToObjects="1" showGuides="1">
      <p:cViewPr varScale="1">
        <p:scale>
          <a:sx n="202" d="100"/>
          <a:sy n="202" d="100"/>
        </p:scale>
        <p:origin x="472" y="184"/>
      </p:cViewPr>
      <p:guideLst>
        <p:guide orient="horz" pos="845"/>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2024/3/15</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2024/3/15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ech.nikkeibp.co.jp/atcl/nxt/column/18/00001/0254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242558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41157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【図解】コレ１枚で分かるシンクライアントと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つの仮想化</a:t>
            </a: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」の画面を手元のディスプレイに転送・表示させ、キーボード、マウスなどの入出力装置を利用できるようにする技術です。「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）」とも呼ばれています。ちなみに「デスクトップ」とは、アイコンが並ぶ</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画面のことです。デスクトップ（</a:t>
            </a:r>
            <a:r>
              <a:rPr kumimoji="1" lang="en-US" altLang="ja-JP" sz="1200" kern="1200" dirty="0">
                <a:solidFill>
                  <a:schemeClr val="tx1"/>
                </a:solidFill>
                <a:effectLst/>
                <a:latin typeface="+mn-lt"/>
                <a:ea typeface="+mn-ea"/>
                <a:cs typeface="+mn-cs"/>
              </a:rPr>
              <a:t>desktop</a:t>
            </a:r>
            <a:r>
              <a:rPr kumimoji="1" lang="ja-JP" altLang="ja-JP" sz="1200" kern="1200" dirty="0">
                <a:solidFill>
                  <a:schemeClr val="tx1"/>
                </a:solidFill>
                <a:effectLst/>
                <a:latin typeface="+mn-lt"/>
                <a:ea typeface="+mn-ea"/>
                <a:cs typeface="+mn-cs"/>
              </a:rPr>
              <a:t>）とは机の上、そこに置かれたアイコン（</a:t>
            </a:r>
            <a:r>
              <a:rPr kumimoji="1" lang="en-US" altLang="ja-JP" sz="1200" kern="1200" dirty="0">
                <a:solidFill>
                  <a:schemeClr val="tx1"/>
                </a:solidFill>
                <a:effectLst/>
                <a:latin typeface="+mn-lt"/>
                <a:ea typeface="+mn-ea"/>
                <a:cs typeface="+mn-cs"/>
              </a:rPr>
              <a:t>icon</a:t>
            </a:r>
            <a:r>
              <a:rPr kumimoji="1" lang="ja-JP" altLang="ja-JP" sz="1200" kern="1200" dirty="0">
                <a:solidFill>
                  <a:schemeClr val="tx1"/>
                </a:solidFill>
                <a:effectLst/>
                <a:latin typeface="+mn-lt"/>
                <a:ea typeface="+mn-ea"/>
                <a:cs typeface="+mn-cs"/>
              </a:rPr>
              <a:t>）とは文房具や書類の象徴と言うわけです。</a:t>
            </a:r>
          </a:p>
          <a:p>
            <a:r>
              <a:rPr kumimoji="1" lang="ja-JP" altLang="ja-JP" sz="1200" kern="1200" dirty="0">
                <a:solidFill>
                  <a:schemeClr val="tx1"/>
                </a:solidFill>
                <a:effectLst/>
                <a:latin typeface="+mn-lt"/>
                <a:ea typeface="+mn-ea"/>
                <a:cs typeface="+mn-cs"/>
              </a:rPr>
              <a:t>「デスクトップ仮想化」をクラウド・サービスとして提供するのが</a:t>
            </a:r>
            <a:r>
              <a:rPr kumimoji="1" lang="en-US" altLang="ja-JP" sz="1200" kern="1200" dirty="0" err="1">
                <a:solidFill>
                  <a:schemeClr val="tx1"/>
                </a:solidFill>
                <a:effectLst/>
                <a:latin typeface="+mn-lt"/>
                <a:ea typeface="+mn-ea"/>
                <a:cs typeface="+mn-cs"/>
              </a:rPr>
              <a:t>DaaS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Desktop as a Service</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IE8</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のデスクトップを呼び出せば、職場と同じ環境をそのまま使えます。これは、災害や事故で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ー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250720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7249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212667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682601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35602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29</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も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a:t>
            </a:r>
          </a:p>
          <a:p>
            <a:r>
              <a:rPr kumimoji="1" lang="ja-JP" altLang="ja-JP" sz="1200" kern="1200" dirty="0">
                <a:solidFill>
                  <a:schemeClr val="tx1"/>
                </a:solidFill>
                <a:effectLst/>
                <a:latin typeface="+mn-lt"/>
                <a:ea typeface="+mn-ea"/>
                <a:cs typeface="+mn-cs"/>
              </a:rPr>
              <a:t>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これまでのネットワークは個別の機能を持たせた専用ハードウェアを使い、これを組み合わせて使うことでネットワークの機能を実現していました。それを</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では、汎用サーバー上でアプリケーションとして各種機能を提供することで、物理的にバラバラな専用機と比較して、ネットワークの構築や構成の追加・変更が容易になり、ベンダーへの依存度も軽減できる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を使えば、全体を一元的に集中制御できるので個々のネットワーク機器の設定や管理に手間がかかりません。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／モノのインターネット）の普及に向けても注目されています。従来のネットワークでは、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で求められる膨大なデバイスやデータ･トラフィック量の変化、様々なサービスレベルへの対応に限界があるからです。</a:t>
            </a:r>
          </a:p>
          <a:p>
            <a:r>
              <a:rPr kumimoji="1" lang="ja-JP" altLang="ja-JP" sz="1200" kern="1200" dirty="0">
                <a:solidFill>
                  <a:schemeClr val="tx1"/>
                </a:solidFill>
                <a:effectLst/>
                <a:latin typeface="+mn-lt"/>
                <a:ea typeface="+mn-ea"/>
                <a:cs typeface="+mn-cs"/>
              </a:rPr>
              <a:t>ネットワーク構成や機能・サービスの高度な柔軟性</a:t>
            </a:r>
          </a:p>
          <a:p>
            <a:r>
              <a:rPr kumimoji="1" lang="ja-JP" altLang="ja-JP" sz="1200" kern="1200" dirty="0">
                <a:solidFill>
                  <a:schemeClr val="tx1"/>
                </a:solidFill>
                <a:effectLst/>
                <a:latin typeface="+mn-lt"/>
                <a:ea typeface="+mn-ea"/>
                <a:cs typeface="+mn-cs"/>
              </a:rPr>
              <a:t>ネットワークの拡張性や耐障害性</a:t>
            </a:r>
          </a:p>
          <a:p>
            <a:r>
              <a:rPr kumimoji="1" lang="ja-JP" altLang="ja-JP" sz="1200" kern="1200" dirty="0">
                <a:solidFill>
                  <a:schemeClr val="tx1"/>
                </a:solidFill>
                <a:effectLst/>
                <a:latin typeface="+mn-lt"/>
                <a:ea typeface="+mn-ea"/>
                <a:cs typeface="+mn-cs"/>
              </a:rPr>
              <a:t>オープン･スタンダードへの対応</a:t>
            </a:r>
          </a:p>
          <a:p>
            <a:r>
              <a:rPr kumimoji="1" lang="ja-JP" altLang="ja-JP" sz="1200" kern="1200" dirty="0">
                <a:solidFill>
                  <a:schemeClr val="tx1"/>
                </a:solidFill>
                <a:effectLst/>
                <a:latin typeface="+mn-lt"/>
                <a:ea typeface="+mn-ea"/>
                <a:cs typeface="+mn-cs"/>
              </a:rPr>
              <a:t>こうした要求に対応するための中核技術として期待されているのです。つまりネットワークの構成や機器が持つ機能を仮想化することによって、柔軟性や拡張性を実現できるとともに、ネットワーク資源のより効率的な共有を可能にすることができるから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の普及と共に、</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もまた普及してゆくことになるでしょう。</a:t>
            </a:r>
          </a:p>
          <a:p>
            <a:endParaRPr lang="ja-JP" altLang="en-US" dirty="0"/>
          </a:p>
        </p:txBody>
      </p:sp>
    </p:spTree>
    <p:extLst>
      <p:ext uri="{BB962C8B-B14F-4D97-AF65-F5344CB8AC3E}">
        <p14:creationId xmlns:p14="http://schemas.microsoft.com/office/powerpoint/2010/main" val="63225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415475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38756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427717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3125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クラウド・コンピューティングとは、「コンピュータの機能や性能を共同利用するための仕組み」で、「クラウド」と略されることもあります。例えば、大手クラウド事業者のひとつである</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の子会社・</a:t>
            </a:r>
            <a:r>
              <a:rPr kumimoji="1" lang="en-US" altLang="ja-JP" sz="1200" kern="1200" dirty="0">
                <a:solidFill>
                  <a:schemeClr val="tx1"/>
                </a:solidFill>
                <a:effectLst/>
                <a:latin typeface="+mn-lt"/>
                <a:ea typeface="+mn-ea"/>
                <a:cs typeface="+mn-cs"/>
              </a:rPr>
              <a:t>Amazon Web Services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）は、数百万台ものサーバー・コンピュータを所有していると言われています。ちなみに、日本全国で所有されているサーバーは約</a:t>
            </a:r>
            <a:r>
              <a:rPr kumimoji="1" lang="en-US" altLang="ja-JP" sz="1200" kern="1200" dirty="0">
                <a:solidFill>
                  <a:schemeClr val="tx1"/>
                </a:solidFill>
                <a:effectLst/>
                <a:latin typeface="+mn-lt"/>
                <a:ea typeface="+mn-ea"/>
                <a:cs typeface="+mn-cs"/>
              </a:rPr>
              <a:t>250</a:t>
            </a:r>
            <a:r>
              <a:rPr kumimoji="1" lang="ja-JP" altLang="ja-JP" sz="1200" kern="1200">
                <a:solidFill>
                  <a:schemeClr val="tx1"/>
                </a:solidFill>
                <a:effectLst/>
                <a:latin typeface="+mn-lt"/>
                <a:ea typeface="+mn-ea"/>
                <a:cs typeface="+mn-cs"/>
              </a:rPr>
              <a:t>万台程度なので、その規模がどれほど大きいかが分かります。</a:t>
            </a:r>
          </a:p>
          <a:p>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はこれらサーバーを三年間の償却期間で入れ替えているので、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一社で</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万台をゆうに越える台数を毎年購入している計算になります。世界で年間に出荷されるサーバーの台数は約</a:t>
            </a:r>
            <a:r>
              <a:rPr kumimoji="1" lang="en-US" altLang="ja-JP" sz="1200" kern="1200" dirty="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万台、日本国内では約</a:t>
            </a:r>
            <a:r>
              <a:rPr kumimoji="1" lang="en-US" altLang="ja-JP" sz="1200" kern="1200" dirty="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万台であることを考えると、その膨大さは桁違いです。</a:t>
            </a:r>
          </a:p>
          <a:p>
            <a:r>
              <a:rPr kumimoji="1" lang="ja-JP" altLang="ja-JP" sz="1200" kern="1200">
                <a:solidFill>
                  <a:schemeClr val="tx1"/>
                </a:solidFill>
                <a:effectLst/>
                <a:latin typeface="+mn-lt"/>
                <a:ea typeface="+mn-ea"/>
                <a:cs typeface="+mn-cs"/>
              </a:rPr>
              <a:t>これだけの規模なので、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は既製品のサーバーを使わず自社のサービスに合わせた特注のサーバーを自前で設計し台湾などの企業に製造委託しています。また、サーバーの中核となる</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も大手半導体メーカーの</a:t>
            </a:r>
            <a:r>
              <a:rPr kumimoji="1" lang="en-US" altLang="ja-JP" sz="1200" kern="1200" dirty="0">
                <a:solidFill>
                  <a:schemeClr val="tx1"/>
                </a:solidFill>
                <a:effectLst/>
                <a:latin typeface="+mn-lt"/>
                <a:ea typeface="+mn-ea"/>
                <a:cs typeface="+mn-cs"/>
              </a:rPr>
              <a:t>Intel</a:t>
            </a:r>
            <a:r>
              <a:rPr kumimoji="1" lang="ja-JP" altLang="ja-JP" sz="1200" kern="1200">
                <a:solidFill>
                  <a:schemeClr val="tx1"/>
                </a:solidFill>
                <a:effectLst/>
                <a:latin typeface="+mn-lt"/>
                <a:ea typeface="+mn-ea"/>
                <a:cs typeface="+mn-cs"/>
              </a:rPr>
              <a:t>から独自仕様の設計で大量発注しています。ネットワーク機器やその他の設備も同様に、自社のクラウド・サービスに最適化された仕様で開発・製造し、使用しているのです。</a:t>
            </a:r>
          </a:p>
          <a:p>
            <a:r>
              <a:rPr kumimoji="1" lang="ja-JP" altLang="ja-JP" sz="1200" kern="1200">
                <a:solidFill>
                  <a:schemeClr val="tx1"/>
                </a:solidFill>
                <a:effectLst/>
                <a:latin typeface="+mn-lt"/>
                <a:ea typeface="+mn-ea"/>
                <a:cs typeface="+mn-cs"/>
              </a:rPr>
              <a:t>機器や設備を大量に購入することで購入単価は下がり、それらの運用管理は高度に自動化されています。このように、「規模の経済」をうまく活かして設備投資を低く抑え、運用管理の効率化を徹底することで、利用者は安い料金でコンピュータを利用できるようになりました。</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以外にも</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Alibaba</a:t>
            </a:r>
            <a:r>
              <a:rPr kumimoji="1" lang="ja-JP" altLang="ja-JP" sz="1200" kern="1200">
                <a:solidFill>
                  <a:schemeClr val="tx1"/>
                </a:solidFill>
                <a:effectLst/>
                <a:latin typeface="+mn-lt"/>
                <a:ea typeface="+mn-ea"/>
                <a:cs typeface="+mn-cs"/>
              </a:rPr>
              <a:t>などが同様のサービスを提供しています。</a:t>
            </a:r>
          </a:p>
          <a:p>
            <a:r>
              <a:rPr kumimoji="1" lang="ja-JP" altLang="ja-JP" sz="1200" kern="1200">
                <a:solidFill>
                  <a:schemeClr val="tx1"/>
                </a:solidFill>
                <a:effectLst/>
                <a:latin typeface="+mn-lt"/>
                <a:ea typeface="+mn-ea"/>
                <a:cs typeface="+mn-cs"/>
              </a:rPr>
              <a:t>クラウドがなかった時代は、コンピュータを利用するためには、ハードウェアやソフトウェアを自分たちの資産として購入し、自ら運用管理しなければならならなかったのですが、クラウドの登場によりサービスとして使えるようになったのです。利用者は初期投資を必要とせず、使った分だけ利用料金を払えばすぐにでも利用できるようになりました。例えて言えば、飲み水を手に入れるために、各家の庭に井戸を掘りポンプを設置しなければならなかった時代から、水道を引けば蛇口をひねるだけで手に入るようになったことと同じです。また使った分だけ払う「従量課金」なので無駄がありません。</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このようにクラウドはコンピュータの使い方の常識を根本的に変えてしまいました。</a:t>
            </a:r>
          </a:p>
          <a:p>
            <a:r>
              <a:rPr kumimoji="1" lang="ja-JP" altLang="ja-JP" sz="1200" kern="1200">
                <a:solidFill>
                  <a:schemeClr val="tx1"/>
                </a:solidFill>
                <a:effectLst/>
                <a:latin typeface="+mn-lt"/>
                <a:ea typeface="+mn-ea"/>
                <a:cs typeface="+mn-cs"/>
              </a:rPr>
              <a:t>「クラウド・コンピューティング」という言葉が最初に使われたのは、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だったエリック・シュミットの次のスピーチだと言われています。</a:t>
            </a:r>
          </a:p>
          <a:p>
            <a:r>
              <a:rPr kumimoji="1" lang="ja-JP" altLang="ja-JP" sz="1200" kern="1200">
                <a:solidFill>
                  <a:schemeClr val="tx1"/>
                </a:solidFill>
                <a:effectLst/>
                <a:latin typeface="+mn-lt"/>
                <a:ea typeface="+mn-ea"/>
                <a:cs typeface="+mn-cs"/>
              </a:rPr>
              <a:t>「データもプログラムも、サーバー群の上に置いておこう。そういったものは、どこか</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とは、インターネットのことです。当時インターネットやネットワークを表現する模式図として雲の絵がよく使かわれていたことからです。彼の発言を整理してみると次のようになります。</a:t>
            </a:r>
          </a:p>
          <a:p>
            <a:pPr lvl="0"/>
            <a:r>
              <a:rPr kumimoji="1" lang="ja-JP" altLang="ja-JP" sz="1200" kern="1200">
                <a:solidFill>
                  <a:schemeClr val="tx1"/>
                </a:solidFill>
                <a:effectLst/>
                <a:latin typeface="+mn-lt"/>
                <a:ea typeface="+mn-ea"/>
                <a:cs typeface="+mn-cs"/>
              </a:rPr>
              <a:t>インターネットにつながるデータセンターにシステムを設置し、</a:t>
            </a:r>
          </a:p>
          <a:p>
            <a:pPr lvl="0"/>
            <a:r>
              <a:rPr kumimoji="1" lang="ja-JP" altLang="ja-JP" sz="1200" kern="1200">
                <a:solidFill>
                  <a:schemeClr val="tx1"/>
                </a:solidFill>
                <a:effectLst/>
                <a:latin typeface="+mn-lt"/>
                <a:ea typeface="+mn-ea"/>
                <a:cs typeface="+mn-cs"/>
              </a:rPr>
              <a:t>インターネットとブラウザーが使える様々なデバイスから、</a:t>
            </a:r>
          </a:p>
          <a:p>
            <a:pPr lvl="0"/>
            <a:r>
              <a:rPr kumimoji="1" lang="ja-JP" altLang="ja-JP" sz="1200" kern="1200">
                <a:solidFill>
                  <a:schemeClr val="tx1"/>
                </a:solidFill>
                <a:effectLst/>
                <a:latin typeface="+mn-lt"/>
                <a:ea typeface="+mn-ea"/>
                <a:cs typeface="+mn-cs"/>
              </a:rPr>
              <a:t>情報システムの様々な機能や性能をサービスとして使える仕組み。</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ここでいう「情報システムの様々な機能や性能」とは、次のことです。</a:t>
            </a:r>
          </a:p>
          <a:p>
            <a:pPr lvl="0"/>
            <a:r>
              <a:rPr kumimoji="1" lang="ja-JP" altLang="ja-JP" sz="1200" kern="1200">
                <a:solidFill>
                  <a:schemeClr val="tx1"/>
                </a:solidFill>
                <a:effectLst/>
                <a:latin typeface="+mn-lt"/>
                <a:ea typeface="+mn-ea"/>
                <a:cs typeface="+mn-cs"/>
              </a:rPr>
              <a:t>アプリケーション：業務の効率化や利便性を高めるために作られた業務個別のソフトウェア</a:t>
            </a:r>
          </a:p>
          <a:p>
            <a:pPr lvl="0"/>
            <a:r>
              <a:rPr kumimoji="1" lang="ja-JP" altLang="ja-JP" sz="1200" kern="1200">
                <a:solidFill>
                  <a:schemeClr val="tx1"/>
                </a:solidFill>
                <a:effectLst/>
                <a:latin typeface="+mn-lt"/>
                <a:ea typeface="+mn-ea"/>
                <a:cs typeface="+mn-cs"/>
              </a:rPr>
              <a:t>プラットフォーム：様々なアプリケーションで共用されるデータ管理のための仕組み（データベース）や稼働状況の監視、安定稼働を維持するための運用管理などのソフトウェア、またそれらを使ったアプリケーションを容易に開発できるツール、開発したアプリケーションを実行させる仕組み</a:t>
            </a:r>
          </a:p>
          <a:p>
            <a:pPr lvl="0"/>
            <a:r>
              <a:rPr kumimoji="1" lang="ja-JP" altLang="ja-JP" sz="1200" kern="1200">
                <a:solidFill>
                  <a:schemeClr val="tx1"/>
                </a:solidFill>
                <a:effectLst/>
                <a:latin typeface="+mn-lt"/>
                <a:ea typeface="+mn-ea"/>
                <a:cs typeface="+mn-cs"/>
              </a:rPr>
              <a:t>インフラストラクチャー：業務を処理するための計算装置、データを保管するための記憶装置、通信のためのネットワーク機器や通信回線、それらを設置し運用するための施設や設備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これらを所有することなくサービスとして使えるのがクラウドです。</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自社で所有するシステムとクラウドとの接続は、誰もが共用しているインターネットだけではありません。セキュリティが守られた企業専用のネットワークを介して接続するサービスもあり、企業での利用が拡大しています。</a:t>
            </a:r>
          </a:p>
          <a:p>
            <a:r>
              <a:rPr kumimoji="1" lang="ja-JP" altLang="ja-JP" sz="1200" kern="1200">
                <a:solidFill>
                  <a:schemeClr val="tx1"/>
                </a:solidFill>
                <a:effectLst/>
                <a:latin typeface="+mn-lt"/>
                <a:ea typeface="+mn-ea"/>
                <a:cs typeface="+mn-cs"/>
              </a:rPr>
              <a:t>また、使用するアプリケーションについても、オフィス・ツールや電子メール、ファイル共有などの独自性を求められることの少ないシステムに加え、安心、安全が高度に求められる基幹業務システムや銀行システムといったミッション･クリティカル（</a:t>
            </a:r>
            <a:r>
              <a:rPr kumimoji="1" lang="en-US" altLang="ja-JP" sz="1200" kern="1200" dirty="0">
                <a:solidFill>
                  <a:schemeClr val="tx1"/>
                </a:solidFill>
                <a:effectLst/>
                <a:latin typeface="+mn-lt"/>
                <a:ea typeface="+mn-ea"/>
                <a:cs typeface="+mn-cs"/>
              </a:rPr>
              <a:t>24</a:t>
            </a:r>
            <a:r>
              <a:rPr kumimoji="1" lang="ja-JP" altLang="ja-JP" sz="1200" kern="1200">
                <a:solidFill>
                  <a:schemeClr val="tx1"/>
                </a:solidFill>
                <a:effectLst/>
                <a:latin typeface="+mn-lt"/>
                <a:ea typeface="+mn-ea"/>
                <a:cs typeface="+mn-cs"/>
              </a:rPr>
              <a:t>時間</a:t>
            </a:r>
            <a:r>
              <a:rPr kumimoji="1" lang="en-US" altLang="ja-JP" sz="1200" kern="1200" dirty="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日、障害や誤作動などで止まることが許されない）なシステムにも使われるようになっています。さらには、</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などの先端テクノロジーに関わるサービスもクラウドが先行して提供し、</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の高度な利用を牽引しています。</a:t>
            </a:r>
          </a:p>
          <a:p>
            <a:r>
              <a:rPr kumimoji="1" lang="en-US" altLang="ja-JP" sz="1200" u="sng"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年、日本政府は政府機関の情報システムはクラウド・サービスの採用を優先するとの方針（クラウド・バイ・デフォルト原則）を決定しています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。また米国では、</a:t>
            </a:r>
            <a:r>
              <a:rPr kumimoji="1" lang="en-US" altLang="ja-JP" sz="1200" kern="1200" dirty="0">
                <a:solidFill>
                  <a:schemeClr val="tx1"/>
                </a:solidFill>
                <a:effectLst/>
                <a:latin typeface="+mn-lt"/>
                <a:ea typeface="+mn-ea"/>
                <a:cs typeface="+mn-cs"/>
              </a:rPr>
              <a:t>CIA</a:t>
            </a:r>
            <a:r>
              <a:rPr kumimoji="1" lang="ja-JP" altLang="ja-JP" sz="1200" kern="1200">
                <a:solidFill>
                  <a:schemeClr val="tx1"/>
                </a:solidFill>
                <a:effectLst/>
                <a:latin typeface="+mn-lt"/>
                <a:ea typeface="+mn-ea"/>
                <a:cs typeface="+mn-cs"/>
              </a:rPr>
              <a:t>（中央情報局）が、全てのシステムを</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に移管して運用しています。また、</a:t>
            </a:r>
            <a:r>
              <a:rPr kumimoji="1" lang="en-US" altLang="ja-JP" sz="1200" kern="1200" dirty="0">
                <a:solidFill>
                  <a:schemeClr val="tx1"/>
                </a:solidFill>
                <a:effectLst/>
                <a:latin typeface="+mn-lt"/>
                <a:ea typeface="+mn-ea"/>
                <a:cs typeface="+mn-cs"/>
              </a:rPr>
              <a:t>DOD</a:t>
            </a:r>
            <a:r>
              <a:rPr kumimoji="1" lang="ja-JP" altLang="ja-JP" sz="1200" kern="1200">
                <a:solidFill>
                  <a:schemeClr val="tx1"/>
                </a:solidFill>
                <a:effectLst/>
                <a:latin typeface="+mn-lt"/>
                <a:ea typeface="+mn-ea"/>
                <a:cs typeface="+mn-cs"/>
              </a:rPr>
              <a:t>（国防総省）も</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の採用を決定しています。高度な機密性や可用性、信頼性が要求される政府機関もクラウドを利用する時代になったのです。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ビジネスの不確実性が高まり、資産を持つことが経営リスクとして認識されるようになったいま、変化に俊敏に対応することが経営課題として強く意識されるようになりました。そのためには</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を積極的に活用しなければなりません。一方で、セキュリティに関わる脅威の高度化や多様化に対処することが、企業にとっては大きな負担となっています。</a:t>
            </a:r>
          </a:p>
          <a:p>
            <a:r>
              <a:rPr kumimoji="1" lang="ja-JP" altLang="ja-JP" sz="1200" kern="1200">
                <a:solidFill>
                  <a:schemeClr val="tx1"/>
                </a:solidFill>
                <a:effectLst/>
                <a:latin typeface="+mn-lt"/>
                <a:ea typeface="+mn-ea"/>
                <a:cs typeface="+mn-cs"/>
              </a:rPr>
              <a:t>この状況に対処するには、自らは資産を持つことなくコンピューティング資源を必要な時に必要なだけ経費として使用でき、セキュリティ対策を高度な専門家集団に任せられるクラウドを利用しようとの気運が高まっ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クラウドは、コスト削減のためばかりではなく、</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などの先端テクノロジーをいち早く活用し、事業の競争優位を実現しようという戦略的な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活用の目的でも、利用が拡大しています。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時事ネタとしては、日本政府も</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をプラットフォームに活用する方針であることを書いてみてもいいかもしれません。</a:t>
            </a:r>
          </a:p>
          <a:p>
            <a:r>
              <a:rPr kumimoji="1" lang="en-US" altLang="ja-JP" sz="1200" u="sng" kern="1200" dirty="0">
                <a:solidFill>
                  <a:schemeClr val="tx1"/>
                </a:solidFill>
                <a:effectLst/>
                <a:latin typeface="+mn-lt"/>
                <a:ea typeface="+mn-ea"/>
                <a:cs typeface="+mn-cs"/>
                <a:hlinkClick r:id="rId3"/>
              </a:rPr>
              <a:t>https://tech.nikkeibp.co.jp/atcl/nxt/column/18/00001/02546/</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これは誤解があります。日本政府が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を使うとの方針を示したのではなく、アクセンチュアが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をベースに政府機関がクラウドを使う場合のシステムの運用・セキュリティのガイドを作成するという業務委託をうけたという話しです。このガイドに準拠していれば、</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以外のクラウドサービスも使うことに制約を設けるものではありません。</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失礼いたしました。承知いたしました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2738643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業務効率を高めるために、あるいは成長や競争力を維持するために、</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は不可欠な存在です。一方で、その利用範囲が広がり重要性が高まるほどに、災害やセキュリティ対応への負担も増大します。また</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といった新しいテクノロジーへの対応も業務の現場から求められています。</a:t>
            </a:r>
          </a:p>
          <a:p>
            <a:r>
              <a:rPr kumimoji="1" lang="ja-JP" altLang="ja-JP" sz="1200" kern="120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に責任を持つ情報システム部門は、ふたつの大きな問題を抱えています。</a:t>
            </a:r>
          </a:p>
          <a:p>
            <a:r>
              <a:rPr kumimoji="1" lang="ja-JP" altLang="ja-JP" sz="1200" kern="1200">
                <a:solidFill>
                  <a:schemeClr val="tx1"/>
                </a:solidFill>
                <a:effectLst/>
                <a:latin typeface="+mn-lt"/>
                <a:ea typeface="+mn-ea"/>
                <a:cs typeface="+mn-cs"/>
              </a:rPr>
              <a:t>そのひとつが、</a:t>
            </a:r>
            <a:r>
              <a:rPr kumimoji="1" lang="en-US" altLang="ja-JP" sz="1200" b="1" u="sng" kern="1200" dirty="0">
                <a:solidFill>
                  <a:schemeClr val="tx1"/>
                </a:solidFill>
                <a:effectLst/>
                <a:latin typeface="+mn-lt"/>
                <a:ea typeface="+mn-ea"/>
                <a:cs typeface="+mn-cs"/>
              </a:rPr>
              <a:t>TCO</a:t>
            </a:r>
            <a:r>
              <a:rPr kumimoji="1" lang="ja-JP" altLang="ja-JP" sz="1200" b="1" u="sng" kern="1200">
                <a:solidFill>
                  <a:schemeClr val="tx1"/>
                </a:solidFill>
                <a:effectLst/>
                <a:latin typeface="+mn-lt"/>
                <a:ea typeface="+mn-ea"/>
                <a:cs typeface="+mn-cs"/>
              </a:rPr>
              <a:t>（</a:t>
            </a:r>
            <a:r>
              <a:rPr kumimoji="1" lang="en-US" altLang="ja-JP" sz="1200" b="1" u="sng" kern="1200" dirty="0">
                <a:solidFill>
                  <a:schemeClr val="tx1"/>
                </a:solidFill>
                <a:effectLst/>
                <a:latin typeface="+mn-lt"/>
                <a:ea typeface="+mn-ea"/>
                <a:cs typeface="+mn-cs"/>
              </a:rPr>
              <a:t>Total Cost of Ownership</a:t>
            </a:r>
            <a:r>
              <a:rPr kumimoji="1" lang="ja-JP" altLang="ja-JP" sz="1200" b="1" u="sng" kern="1200">
                <a:solidFill>
                  <a:schemeClr val="tx1"/>
                </a:solidFill>
                <a:effectLst/>
                <a:latin typeface="+mn-lt"/>
                <a:ea typeface="+mn-ea"/>
                <a:cs typeface="+mn-cs"/>
              </a:rPr>
              <a:t>）の増大</a:t>
            </a:r>
            <a:r>
              <a:rPr kumimoji="1" lang="ja-JP" altLang="ja-JP" sz="1200" kern="1200">
                <a:solidFill>
                  <a:schemeClr val="tx1"/>
                </a:solidFill>
                <a:effectLst/>
                <a:latin typeface="+mn-lt"/>
                <a:ea typeface="+mn-ea"/>
                <a:cs typeface="+mn-cs"/>
              </a:rPr>
              <a:t>です。既に所有しているシステムの維持・運用管理、トラブル対応、保守と言ったコストで、</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部門の予算のおよそ</a:t>
            </a:r>
            <a:r>
              <a:rPr kumimoji="1" lang="en-US" altLang="ja-JP" sz="1200" kern="1200" dirty="0">
                <a:solidFill>
                  <a:schemeClr val="tx1"/>
                </a:solidFill>
                <a:effectLst/>
                <a:latin typeface="+mn-lt"/>
                <a:ea typeface="+mn-ea"/>
                <a:cs typeface="+mn-cs"/>
              </a:rPr>
              <a:t>8</a:t>
            </a:r>
            <a:r>
              <a:rPr kumimoji="1" lang="ja-JP" altLang="ja-JP" sz="1200" kern="1200">
                <a:solidFill>
                  <a:schemeClr val="tx1"/>
                </a:solidFill>
                <a:effectLst/>
                <a:latin typeface="+mn-lt"/>
                <a:ea typeface="+mn-ea"/>
                <a:cs typeface="+mn-cs"/>
              </a:rPr>
              <a:t>割を占めていると言われています。</a:t>
            </a:r>
          </a:p>
          <a:p>
            <a:r>
              <a:rPr kumimoji="1" lang="ja-JP" altLang="ja-JP" sz="1200" kern="1200">
                <a:solidFill>
                  <a:schemeClr val="tx1"/>
                </a:solidFill>
                <a:effectLst/>
                <a:latin typeface="+mn-lt"/>
                <a:ea typeface="+mn-ea"/>
                <a:cs typeface="+mn-cs"/>
              </a:rPr>
              <a:t>このようなことになってしまうのは、設備やソフトウェアにこれまで投じた</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資産の総額が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予算の「枠」となり、その減価償却分、すなわち</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年償却であれば資産総額の</a:t>
            </a:r>
            <a:r>
              <a:rPr kumimoji="1" lang="en-US" altLang="ja-JP" sz="1200" kern="1200" dirty="0">
                <a:solidFill>
                  <a:schemeClr val="tx1"/>
                </a:solidFill>
                <a:effectLst/>
                <a:latin typeface="+mn-lt"/>
                <a:ea typeface="+mn-ea"/>
                <a:cs typeface="+mn-cs"/>
              </a:rPr>
              <a:t>20%</a:t>
            </a:r>
            <a:r>
              <a:rPr kumimoji="1" lang="ja-JP" altLang="ja-JP" sz="1200" kern="1200">
                <a:solidFill>
                  <a:schemeClr val="tx1"/>
                </a:solidFill>
                <a:effectLst/>
                <a:latin typeface="+mn-lt"/>
                <a:ea typeface="+mn-ea"/>
                <a:cs typeface="+mn-cs"/>
              </a:rPr>
              <a:t>が、実質的に使える予算となっているからです。それを越えることは許されないという暗黙の了解があり、しかも、</a:t>
            </a:r>
            <a:r>
              <a:rPr kumimoji="1" lang="ja-JP" altLang="ja-JP" sz="1200" b="1" u="sng" kern="1200">
                <a:solidFill>
                  <a:schemeClr val="tx1"/>
                </a:solidFill>
                <a:effectLst/>
                <a:latin typeface="+mn-lt"/>
                <a:ea typeface="+mn-ea"/>
                <a:cs typeface="+mn-cs"/>
              </a:rPr>
              <a:t>削減の圧力</a:t>
            </a:r>
            <a:r>
              <a:rPr kumimoji="1" lang="ja-JP" altLang="ja-JP" sz="1200" kern="1200">
                <a:solidFill>
                  <a:schemeClr val="tx1"/>
                </a:solidFill>
                <a:effectLst/>
                <a:latin typeface="+mn-lt"/>
                <a:ea typeface="+mn-ea"/>
                <a:cs typeface="+mn-cs"/>
              </a:rPr>
              <a:t>が常にかかり続けており、これにも対処しなくてはなりません。</a:t>
            </a:r>
          </a:p>
          <a:p>
            <a:r>
              <a:rPr kumimoji="1" lang="ja-JP" altLang="ja-JP" sz="1200" kern="1200">
                <a:solidFill>
                  <a:schemeClr val="tx1"/>
                </a:solidFill>
                <a:effectLst/>
                <a:latin typeface="+mn-lt"/>
                <a:ea typeface="+mn-ea"/>
                <a:cs typeface="+mn-cs"/>
              </a:rPr>
              <a:t>業務や経営の新たな要請に応えたくても、</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予算が大きく増える見込みもありません。そんなふたつの問題を情報システム部門は抱えているのです。</a:t>
            </a:r>
          </a:p>
          <a:p>
            <a:r>
              <a:rPr kumimoji="1" lang="ja-JP" altLang="ja-JP" sz="1200" kern="1200">
                <a:solidFill>
                  <a:schemeClr val="tx1"/>
                </a:solidFill>
                <a:effectLst/>
                <a:latin typeface="+mn-lt"/>
                <a:ea typeface="+mn-ea"/>
                <a:cs typeface="+mn-cs"/>
              </a:rPr>
              <a:t>ならば「所有」することを辞め、情報システムの管理や運用をしなければ</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は削減できます。またクラウドで提供されているプラットフォームやアプリケーションを使えば、開発工数の削減や、場合によっては開発さえも不要です。運用管理負担を低減し、アプリケーションを直ちに現場に提供できる。クラウドへの期待はそんなところにあるとも言えるでしょう。</a:t>
            </a:r>
          </a:p>
          <a:p>
            <a:r>
              <a:rPr kumimoji="1" lang="ja-JP" altLang="ja-JP" sz="1200" kern="1200">
                <a:solidFill>
                  <a:schemeClr val="tx1"/>
                </a:solidFill>
                <a:effectLst/>
                <a:latin typeface="+mn-lt"/>
                <a:ea typeface="+mn-ea"/>
                <a:cs typeface="+mn-cs"/>
              </a:rPr>
              <a:t>もちろん単純には、「</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削減＝クラウド利用」にならないことにも注意が必要です。クラウドならではの料金体系やシステム設計の考え方、運用の仕組みなどを考慮する必要があります。そこへの配慮を怠ると、むしろ割高になってしまったり、安定した性能を発揮できなかったり、セキュリティを担保できなかったりと、新たな課題を抱え込むことにもなります。</a:t>
            </a:r>
          </a:p>
          <a:p>
            <a:r>
              <a:rPr kumimoji="1" lang="ja-JP" altLang="ja-JP" sz="1200" kern="1200">
                <a:solidFill>
                  <a:schemeClr val="tx1"/>
                </a:solidFill>
                <a:effectLst/>
                <a:latin typeface="+mn-lt"/>
                <a:ea typeface="+mn-ea"/>
                <a:cs typeface="+mn-cs"/>
              </a:rPr>
              <a:t>ただ、これまで「所有」しか選択肢がなかった情報システムにとって、「使用」という新たな選択肢が与えられたことは確かでしょう。</a:t>
            </a:r>
          </a:p>
          <a:p>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3401725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3551753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371551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70875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56</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46125"/>
            <a:ext cx="4972050" cy="3729038"/>
          </a:xfrm>
          <a:ln/>
        </p:spPr>
      </p:sp>
      <p:sp>
        <p:nvSpPr>
          <p:cNvPr id="81924" name="Rectangle 3"/>
          <p:cNvSpPr>
            <a:spLocks noGrp="1" noChangeArrowheads="1"/>
          </p:cNvSpPr>
          <p:nvPr>
            <p:ph type="body" idx="1"/>
          </p:nvPr>
        </p:nvSpPr>
        <p:spPr>
          <a:xfrm>
            <a:off x="908262" y="4721231"/>
            <a:ext cx="4990676" cy="4473575"/>
          </a:xfrm>
          <a:noFill/>
        </p:spPr>
        <p:txBody>
          <a:bodyPr/>
          <a:lstStyle/>
          <a:p>
            <a:r>
              <a:rPr kumimoji="1" lang="ja-JP" altLang="ja-JP" sz="1200" kern="120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を努めていたエリック・シュミットの本章冒頭で紹介したスピーチがきっかけでした。</a:t>
            </a:r>
          </a:p>
          <a:p>
            <a:r>
              <a:rPr kumimoji="1" lang="ja-JP" altLang="ja-JP" sz="1200" kern="1200">
                <a:solidFill>
                  <a:schemeClr val="tx1"/>
                </a:solidFill>
                <a:effectLst/>
                <a:latin typeface="+mn-lt"/>
                <a:ea typeface="+mn-ea"/>
                <a:cs typeface="+mn-cs"/>
              </a:rPr>
              <a:t>新しい言葉が大好きな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ため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a:solidFill>
                  <a:schemeClr val="tx1"/>
                </a:solidFill>
                <a:effectLst/>
                <a:latin typeface="+mn-lt"/>
                <a:ea typeface="+mn-ea"/>
                <a:cs typeface="+mn-cs"/>
              </a:rPr>
              <a:t>年、こんな混乱に終止符を打ち業界の健全な発展を意図し、米国の国立標準技術研究所</a:t>
            </a:r>
            <a:r>
              <a:rPr kumimoji="1" lang="en-US" altLang="ja-JP" sz="1200" kern="1200" dirty="0">
                <a:solidFill>
                  <a:schemeClr val="tx1"/>
                </a:solidFill>
                <a:effectLst/>
                <a:latin typeface="+mn-lt"/>
                <a:ea typeface="+mn-ea"/>
                <a:cs typeface="+mn-cs"/>
              </a:rPr>
              <a:t>(National Institute of Standards and Technology : NIST)</a:t>
            </a:r>
            <a:r>
              <a:rPr kumimoji="1" lang="ja-JP" altLang="ja-JP" sz="1200" kern="1200">
                <a:solidFill>
                  <a:schemeClr val="tx1"/>
                </a:solidFill>
                <a:effectLst/>
                <a:latin typeface="+mn-lt"/>
                <a:ea typeface="+mn-ea"/>
                <a:cs typeface="+mn-cs"/>
              </a:rPr>
              <a:t>が、「クラウドの定義」を発表しました。この定義は特定の技術や規格を意味するものではなく、考え方の枠組みとして捉えておくといいでしょう。ここには、次のような記述があります。</a:t>
            </a:r>
          </a:p>
          <a:p>
            <a:r>
              <a:rPr kumimoji="1" lang="ja-JP" altLang="ja-JP" sz="1200" kern="120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a:solidFill>
                  <a:schemeClr val="tx1"/>
                </a:solidFill>
                <a:effectLst/>
                <a:latin typeface="+mn-lt"/>
                <a:ea typeface="+mn-ea"/>
                <a:cs typeface="+mn-cs"/>
              </a:rPr>
              <a:t>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つの必須の特徴」をあげています。</a:t>
            </a:r>
          </a:p>
          <a:p>
            <a:r>
              <a:rPr kumimoji="1" lang="ja-JP" altLang="ja-JP" sz="1200" kern="1200">
                <a:solidFill>
                  <a:schemeClr val="tx1"/>
                </a:solidFill>
                <a:effectLst/>
                <a:latin typeface="+mn-lt"/>
                <a:ea typeface="+mn-ea"/>
                <a:cs typeface="+mn-cs"/>
              </a:rPr>
              <a:t>この定義が唯一のものではなく、クラウドの普及や新たなテクノロジーの登場とともに新たな解釈も生まれています。しかし、クラウド・コンピューティングの基本的枠組みとして、いまも広く使われており、ここで提案された整理の枠組みを理解しておくといいでしょう。</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p145</a:t>
            </a:r>
            <a:r>
              <a:rPr kumimoji="1" lang="ja-JP" altLang="ja-JP" sz="1200" kern="1200">
                <a:solidFill>
                  <a:schemeClr val="tx1"/>
                </a:solidFill>
                <a:effectLst/>
                <a:latin typeface="+mn-lt"/>
                <a:ea typeface="+mn-ea"/>
                <a:cs typeface="+mn-cs"/>
              </a:rPr>
              <a:t>を流用する形をご検討お願いいたします。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3205670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57</a:t>
            </a:fld>
            <a:endParaRPr lang="en-US" altLang="ja-JP"/>
          </a:p>
        </p:txBody>
      </p:sp>
      <p:sp>
        <p:nvSpPr>
          <p:cNvPr id="28674" name="Rectangle 2"/>
          <p:cNvSpPr>
            <a:spLocks noGrp="1" noRot="1" noChangeAspect="1" noChangeArrowheads="1" noTextEdit="1"/>
          </p:cNvSpPr>
          <p:nvPr>
            <p:ph type="sldImg"/>
          </p:nvPr>
        </p:nvSpPr>
        <p:spPr>
          <a:xfrm>
            <a:off x="919163" y="746125"/>
            <a:ext cx="4972050" cy="3729038"/>
          </a:xfrm>
          <a:ln/>
        </p:spPr>
      </p:sp>
      <p:sp>
        <p:nvSpPr>
          <p:cNvPr id="28675" name="Rectangle 3"/>
          <p:cNvSpPr>
            <a:spLocks noGrp="1" noChangeArrowheads="1"/>
          </p:cNvSpPr>
          <p:nvPr>
            <p:ph type="body" idx="1"/>
          </p:nvPr>
        </p:nvSpPr>
        <p:spPr>
          <a:xfrm>
            <a:off x="908359" y="4720870"/>
            <a:ext cx="4990482" cy="4473648"/>
          </a:xfrm>
          <a:noFill/>
          <a:ln/>
        </p:spPr>
        <p:txBody>
          <a:bodyPr/>
          <a:lstStyle/>
          <a:p>
            <a:r>
              <a:rPr kumimoji="1" lang="ja-JP" altLang="ja-JP" sz="1200" kern="1200">
                <a:solidFill>
                  <a:schemeClr val="tx1"/>
                </a:solidFill>
                <a:effectLst/>
                <a:latin typeface="+mn-lt"/>
                <a:ea typeface="+mn-ea"/>
                <a:cs typeface="+mn-cs"/>
              </a:rPr>
              <a:t>クラウドをサービスの違いによって分類する考え方が「サービス・モデル（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電子メールやスケジュール管理、文書作成や表計算、財務会計や販売管理などのアプリケーションを提供するサービスです。ユーザーは、アプリケーションを動かすためのハードウェアや</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などの知識がなくてもアプリケーションの設定や機能を理解していれば使うことができます。例えば、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G-Suite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a:solidFill>
                  <a:schemeClr val="tx1"/>
                </a:solidFill>
                <a:effectLst/>
                <a:latin typeface="+mn-lt"/>
                <a:ea typeface="+mn-ea"/>
                <a:cs typeface="+mn-cs"/>
              </a:rPr>
              <a:t>などがあります。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アプリケーション開発や実行するために必要な機能を提供するサービスです。</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、データベース、開発ツール、実行時に必要なライブラリーや実行管理機能などを提供します。例えば、</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 Lambda</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Cyboze</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kintone</a:t>
            </a:r>
            <a:r>
              <a:rPr kumimoji="1" lang="ja-JP" altLang="ja-JP" sz="1200" kern="1200">
                <a:solidFill>
                  <a:schemeClr val="tx1"/>
                </a:solidFill>
                <a:effectLst/>
                <a:latin typeface="+mn-lt"/>
                <a:ea typeface="+mn-ea"/>
                <a:cs typeface="+mn-cs"/>
              </a:rPr>
              <a:t>などがあげられます。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サーバー、ストレージなどのハードウェアの機能や性能を提供するサービスです。「所有」するシステムであれば、その都度ベンダーと交渉し、手続きや据え付け導入作業をしなければなりません。しかし</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であれば、メニュー画面であるセルフサービス・ポータルから、設定するだけで使うことができます。また、ストレージ容量やサーバー数は、必要に応じて設定だけで増減できます。ルーターやファイヤーウォールなどのネットワークの機能やその接続も同様に設定だけで構築できます。例えば、</a:t>
            </a:r>
            <a:r>
              <a:rPr kumimoji="1" lang="en-US" altLang="ja-JP" sz="1200" kern="1200" dirty="0">
                <a:solidFill>
                  <a:schemeClr val="tx1"/>
                </a:solidFill>
                <a:effectLst/>
                <a:latin typeface="+mn-lt"/>
                <a:ea typeface="+mn-ea"/>
                <a:cs typeface="+mn-cs"/>
              </a:rPr>
              <a:t>Amazon EC2</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Compute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Azure 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 Cloud IaaS</a:t>
            </a:r>
            <a:r>
              <a:rPr kumimoji="1" lang="ja-JP" altLang="ja-JP" sz="1200" kern="1200">
                <a:solidFill>
                  <a:schemeClr val="tx1"/>
                </a:solidFill>
                <a:effectLst/>
                <a:latin typeface="+mn-lt"/>
                <a:ea typeface="+mn-ea"/>
                <a:cs typeface="+mn-cs"/>
              </a:rPr>
              <a:t>などがあげられます。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p147</a:t>
            </a:r>
            <a:r>
              <a:rPr kumimoji="1" lang="ja-JP" altLang="ja-JP" sz="1200" kern="1200">
                <a:solidFill>
                  <a:schemeClr val="tx1"/>
                </a:solidFill>
                <a:effectLst/>
                <a:latin typeface="+mn-lt"/>
                <a:ea typeface="+mn-ea"/>
                <a:cs typeface="+mn-cs"/>
              </a:rPr>
              <a:t>の流用の検討をお願いいたします。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2986333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【図解】コレ１枚で分かる仮想化とクラウド（</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「仮想化」と「クラウド（</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）」は、何が違うのでしょうか。</a:t>
            </a:r>
          </a:p>
          <a:p>
            <a:r>
              <a:rPr kumimoji="1" lang="ja-JP" altLang="ja-JP" sz="1200" kern="1200" dirty="0">
                <a:solidFill>
                  <a:schemeClr val="tx1"/>
                </a:solidFill>
                <a:effectLst/>
                <a:latin typeface="+mn-lt"/>
                <a:ea typeface="+mn-ea"/>
                <a:cs typeface="+mn-cs"/>
              </a:rPr>
              <a:t>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サーバーやストレージ、ネットワーク機器などのシステム・インフラに関わるシステム資源を、ソフトウェアによる設定や定義によって調達したり、構成を変更したりする技術のことです。例えば、ある一台のハードウェアであるサーバーを、あたかも複数のサーバーが存在し、機能しているように見せかけたり、パラメーターの設定変更で、その機能や構成を変更したりできるようにする仕組みです。</a:t>
            </a:r>
          </a:p>
          <a:p>
            <a:r>
              <a:rPr kumimoji="1" lang="ja-JP" altLang="ja-JP" sz="1200" kern="1200" dirty="0">
                <a:solidFill>
                  <a:schemeClr val="tx1"/>
                </a:solidFill>
                <a:effectLst/>
                <a:latin typeface="+mn-lt"/>
                <a:ea typeface="+mn-ea"/>
                <a:cs typeface="+mn-cs"/>
              </a:rPr>
              <a:t>サーバーを仮想化するソフトウェアとしては、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vSphere</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などがあります。また、サーバー以外にも、ストレージやネットワーク機器などを仮想化するための製品があります。</a:t>
            </a:r>
          </a:p>
          <a:p>
            <a:r>
              <a:rPr kumimoji="1" lang="ja-JP" altLang="ja-JP" sz="1200" kern="1200" dirty="0">
                <a:solidFill>
                  <a:schemeClr val="tx1"/>
                </a:solidFill>
                <a:effectLst/>
                <a:latin typeface="+mn-lt"/>
                <a:ea typeface="+mn-ea"/>
                <a:cs typeface="+mn-cs"/>
              </a:rPr>
              <a:t>ただ、ハードウェアを仮想化しても、その起動やシャットダウン、バックアップやリカバリー、 リソースの変更や監視といった運用や管理のための作業は必要です。また、ユーザーが、どのようなシステム構成にするかを選択し、その設定に従って、機能や性能を調達したり、構成変更したりする作業も必要となり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は、仮想化の仕組みを土台に、上記のような運用管理や調達、構成の作業を自動化し、それらを一体として提供するサービスのことです。これは、以前紹介した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dirty="0">
                <a:solidFill>
                  <a:schemeClr val="tx1"/>
                </a:solidFill>
                <a:effectLst/>
                <a:latin typeface="+mn-lt"/>
                <a:ea typeface="+mn-ea"/>
                <a:cs typeface="+mn-cs"/>
              </a:rPr>
              <a:t>）の仕組みそのものです。このサービスを特定の企業や組織で占有する場合をプライベート・クラウド、この仕組みを事業者が構築し、複数の企業や組織で共用することを前提に提供するサービスが、パブリック・クラウドです。</a:t>
            </a:r>
          </a:p>
          <a:p>
            <a:r>
              <a:rPr kumimoji="1" lang="ja-JP" altLang="ja-JP" sz="1200" kern="1200" dirty="0">
                <a:solidFill>
                  <a:schemeClr val="tx1"/>
                </a:solidFill>
                <a:effectLst/>
                <a:latin typeface="+mn-lt"/>
                <a:ea typeface="+mn-ea"/>
                <a:cs typeface="+mn-cs"/>
              </a:rPr>
              <a:t>このような運用管理や調達、構成の機能を提供し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を構築するソフトウェアを「クラウド</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」と呼ぶ場合があります。例えば、</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などのオープンソースとして提供されるものや、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VMware </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vCloud</a:t>
            </a:r>
            <a:r>
              <a:rPr kumimoji="1" lang="en-US" altLang="ja-JP" sz="1200" kern="1200" dirty="0">
                <a:solidFill>
                  <a:schemeClr val="tx1"/>
                </a:solidFill>
                <a:effectLst/>
                <a:latin typeface="+mn-lt"/>
                <a:ea typeface="+mn-ea"/>
                <a:cs typeface="+mn-cs"/>
              </a:rPr>
              <a:t> Suite</a:t>
            </a:r>
            <a:r>
              <a:rPr kumimoji="1" lang="ja-JP" altLang="ja-JP" sz="1200" kern="1200" dirty="0">
                <a:solidFill>
                  <a:schemeClr val="tx1"/>
                </a:solidFill>
                <a:effectLst/>
                <a:latin typeface="+mn-lt"/>
                <a:ea typeface="+mn-ea"/>
                <a:cs typeface="+mn-cs"/>
              </a:rPr>
              <a:t>などの商用ソフトウェア（プロプイエタリ）が、あります。</a:t>
            </a:r>
          </a:p>
          <a:p>
            <a:r>
              <a:rPr kumimoji="1" lang="ja-JP" altLang="ja-JP" sz="1200" kern="1200" dirty="0">
                <a:solidFill>
                  <a:schemeClr val="tx1"/>
                </a:solidFill>
                <a:effectLst/>
                <a:latin typeface="+mn-lt"/>
                <a:ea typeface="+mn-ea"/>
                <a:cs typeface="+mn-cs"/>
              </a:rPr>
              <a:t>ハードウェアへの直接的な操作をユーザーからは隠蔽し、ソフトウェアの設定だけで、ハードウェアの機能を操作し使えるようにするという点で、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のような</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と似ていることから、そのように呼ばれています。</a:t>
            </a:r>
          </a:p>
          <a:p>
            <a:r>
              <a:rPr kumimoji="1" lang="ja-JP" altLang="ja-JP" sz="1200" kern="1200" dirty="0">
                <a:solidFill>
                  <a:schemeClr val="tx1"/>
                </a:solidFill>
                <a:effectLst/>
                <a:latin typeface="+mn-lt"/>
                <a:ea typeface="+mn-ea"/>
                <a:cs typeface="+mn-cs"/>
              </a:rPr>
              <a:t>なお、</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（ミドルウェアをサービスとして提供するクラウド・サービス）や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（アプリケーションをサービスとして提供するクラウド・サービス）については、必ずしも仮想化を使わないので、その点は注意が必要です。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は、ハードウェアの機能や性能を仮想化して利用するサービスであるため「仮想化」は、前提となります。しかし、</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からは、ハードウェアは、ユーザーにとっては、見えなくてもいい存在です。つまり、</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であれば、データベースや開発・実行環境が、複数の企業や組織（テナント）で共有、利用できればいいわけで、仮想化の技術を必ずしも使う必要はないのです。仮想化は、テナント毎に仮想マシンを構築し、</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を起動させなくてはならず、メモリーや</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などのシステム資源の消費量が大きくなってしまいます。そこで、ハードウェアをユーザーに意識させる必要のない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では、もっとシステム資源の消費が少ない方法で、複数のテナントに対応できるよう工夫が凝らされている場合も少なくないのです。</a:t>
            </a: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874662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60</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66339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796242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2891484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62</a:t>
            </a:fld>
            <a:endParaRPr lang="en-US" altLang="ja-JP" dirty="0"/>
          </a:p>
        </p:txBody>
      </p:sp>
      <p:sp>
        <p:nvSpPr>
          <p:cNvPr id="22530" name="Rectangle 2"/>
          <p:cNvSpPr>
            <a:spLocks noGrp="1" noRot="1" noChangeAspect="1" noChangeArrowheads="1" noTextEdit="1"/>
          </p:cNvSpPr>
          <p:nvPr>
            <p:ph type="sldImg"/>
          </p:nvPr>
        </p:nvSpPr>
        <p:spPr>
          <a:xfrm>
            <a:off x="919163" y="746125"/>
            <a:ext cx="4970462" cy="3729038"/>
          </a:xfrm>
          <a:ln/>
        </p:spPr>
      </p:sp>
      <p:sp>
        <p:nvSpPr>
          <p:cNvPr id="22531" name="Rectangle 3"/>
          <p:cNvSpPr>
            <a:spLocks noGrp="1" noChangeArrowheads="1"/>
          </p:cNvSpPr>
          <p:nvPr>
            <p:ph type="body" idx="1"/>
          </p:nvPr>
        </p:nvSpPr>
        <p:spPr>
          <a:xfrm>
            <a:off x="679309" y="4720870"/>
            <a:ext cx="5448583" cy="4473648"/>
          </a:xfrm>
          <a:noFill/>
          <a:ln/>
        </p:spPr>
        <p:txBody>
          <a:bodyPr/>
          <a:lstStyle/>
          <a:p>
            <a:r>
              <a:rPr kumimoji="1" lang="ja-JP" altLang="ja-JP" sz="1200" kern="1200">
                <a:solidFill>
                  <a:schemeClr val="tx1"/>
                </a:solidFill>
                <a:effectLst/>
                <a:latin typeface="+mn-lt"/>
                <a:ea typeface="+mn-ea"/>
                <a:cs typeface="+mn-cs"/>
              </a:rPr>
              <a:t>クラウド・サービスを実現するシステムの設置場所の違いによって分類しようという考え方が、「配置モデル（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複数のユーザー企業がネットを介して共用するのが「パブリック・クラウド」です。もともとクラウド・コンピューティングは、パブリック・クラウドを説明するものでした。しかし「パブリック・クラウドの利便性は享受したいが、他ユーザーと協同で利用し、その影響を応答時間やスループットに受けるようでは使い勝手が悪いし、セキュリティの不安も払拭できない」との考えもあり、企業がシステム資源を自社で所有し、自社専用で使用しようという「プライベート・クラウド」という概念が登場します。これは、クラウド･コンピューティングの仕組みを自前の資産で構築し、自社専用で使うやり方です。</a:t>
            </a:r>
          </a:p>
          <a:p>
            <a:r>
              <a:rPr kumimoji="1" lang="ja-JP" altLang="ja-JP" sz="1200" kern="1200">
                <a:solidFill>
                  <a:schemeClr val="tx1"/>
                </a:solidFill>
                <a:effectLst/>
                <a:latin typeface="+mn-lt"/>
                <a:ea typeface="+mn-ea"/>
                <a:cs typeface="+mn-cs"/>
              </a:rPr>
              <a:t>しかし、「プライベート・クラウドのメリットは享受したいが、自ら構築するだけの技術力も資金力もない」という企業も少なくありません。そこで</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の定義には含まれてはいませんが、「ホステッド・プライベート・クラウド」というサービスが登場しています。「プライベート・クラウドのレンタルサービス」というとわかりやすいかもしれません。</a:t>
            </a:r>
          </a:p>
          <a:p>
            <a:r>
              <a:rPr kumimoji="1" lang="ja-JP" altLang="ja-JP" sz="1200" kern="1200">
                <a:solidFill>
                  <a:schemeClr val="tx1"/>
                </a:solidFill>
                <a:effectLst/>
                <a:latin typeface="+mn-lt"/>
                <a:ea typeface="+mn-ea"/>
                <a:cs typeface="+mn-cs"/>
              </a:rPr>
              <a:t>これはパブリック・クラウドのシステム資源の特定のユーザー専用に割り当て他ユーザーには使わせないようにします。これを専用の通信回線や暗号化されたインターネット（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a:solidFill>
                  <a:schemeClr val="tx1"/>
                </a:solidFill>
                <a:effectLst/>
                <a:latin typeface="+mn-lt"/>
                <a:ea typeface="+mn-ea"/>
                <a:cs typeface="+mn-cs"/>
              </a:rPr>
              <a:t>）で接続し、あたかも自社専用のプライベート・クラウドのように利用できるサービスです。昨今、企業の既存業務システムをパブリック・クラウドに移管しようという動きが盛んですが、移行先は、この「ホステッド・プライベート・クラウド」となるのが一般的です。</a:t>
            </a:r>
          </a:p>
          <a:p>
            <a:r>
              <a:rPr kumimoji="1" lang="ja-JP" altLang="ja-JP" sz="1200" kern="1200">
                <a:solidFill>
                  <a:schemeClr val="tx1"/>
                </a:solidFill>
                <a:effectLst/>
                <a:latin typeface="+mn-lt"/>
                <a:ea typeface="+mn-ea"/>
                <a:cs typeface="+mn-cs"/>
              </a:rPr>
              <a:t>これらパブリックとプライベートのふたつを組み合わせる使い方を「ハイブリッド・クラウド」といいます。</a:t>
            </a:r>
          </a:p>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の定義には、他にも地域や法令・規制など、共通の関心事によって結びついている組合や業界といった範囲で共同利用するコミュニティ・クラウドという区分も使われています。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p149</a:t>
            </a:r>
            <a:r>
              <a:rPr kumimoji="1" lang="ja-JP" altLang="ja-JP" sz="1200" kern="1200">
                <a:solidFill>
                  <a:schemeClr val="tx1"/>
                </a:solidFill>
                <a:effectLst/>
                <a:latin typeface="+mn-lt"/>
                <a:ea typeface="+mn-ea"/>
                <a:cs typeface="+mn-cs"/>
              </a:rPr>
              <a:t>の流用をご検討ください。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751601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63</a:t>
            </a:fld>
            <a:endParaRPr lang="en-US" altLang="ja-JP"/>
          </a:p>
        </p:txBody>
      </p:sp>
      <p:sp>
        <p:nvSpPr>
          <p:cNvPr id="30722" name="Rectangle 2"/>
          <p:cNvSpPr>
            <a:spLocks noGrp="1" noRot="1" noChangeAspect="1" noChangeArrowheads="1" noTextEdit="1"/>
          </p:cNvSpPr>
          <p:nvPr>
            <p:ph type="sldImg"/>
          </p:nvPr>
        </p:nvSpPr>
        <p:spPr>
          <a:xfrm>
            <a:off x="920750" y="747713"/>
            <a:ext cx="4965700" cy="3724275"/>
          </a:xfrm>
          <a:ln/>
        </p:spPr>
      </p:sp>
      <p:sp>
        <p:nvSpPr>
          <p:cNvPr id="30723" name="Rectangle 3"/>
          <p:cNvSpPr>
            <a:spLocks noGrp="1" noChangeArrowheads="1"/>
          </p:cNvSpPr>
          <p:nvPr>
            <p:ph type="body" idx="1"/>
          </p:nvPr>
        </p:nvSpPr>
        <p:spPr>
          <a:xfrm>
            <a:off x="680877" y="4720873"/>
            <a:ext cx="5445446" cy="4472073"/>
          </a:xfrm>
          <a:noFill/>
          <a:ln/>
        </p:spPr>
        <p:txBody>
          <a:bodyPr/>
          <a:lstStyle/>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の定義にはクラウドに欠かせない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つの特徴が挙げられています。</a:t>
            </a:r>
          </a:p>
          <a:p>
            <a:pPr lvl="0"/>
            <a:r>
              <a:rPr kumimoji="1" lang="ja-JP" altLang="ja-JP" sz="1200" kern="1200">
                <a:solidFill>
                  <a:schemeClr val="tx1"/>
                </a:solidFill>
                <a:effectLst/>
                <a:latin typeface="+mn-lt"/>
                <a:ea typeface="+mn-ea"/>
                <a:cs typeface="+mn-cs"/>
              </a:rPr>
              <a:t>オンデマンド・セルフサービス ： ユーザーが</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画面からシステムの調達や各種設定を行うとと自動で実行してくれる。</a:t>
            </a:r>
          </a:p>
          <a:p>
            <a:pPr lvl="0"/>
            <a:r>
              <a:rPr kumimoji="1" lang="ja-JP" altLang="ja-JP" sz="1200" kern="1200">
                <a:solidFill>
                  <a:schemeClr val="tx1"/>
                </a:solidFill>
                <a:effectLst/>
                <a:latin typeface="+mn-lt"/>
                <a:ea typeface="+mn-ea"/>
                <a:cs typeface="+mn-cs"/>
              </a:rPr>
              <a:t>幅広いネットワークアクセス</a:t>
            </a:r>
            <a:r>
              <a:rPr kumimoji="1" lang="en-US" altLang="ja-JP" sz="1200" kern="1200" dirty="0">
                <a:solidFill>
                  <a:schemeClr val="tx1"/>
                </a:solidFill>
                <a:effectLst/>
                <a:latin typeface="+mn-lt"/>
                <a:ea typeface="+mn-ea"/>
                <a:cs typeface="+mn-cs"/>
              </a:rPr>
              <a:t> : PC</a:t>
            </a:r>
            <a:r>
              <a:rPr kumimoji="1" lang="ja-JP" altLang="ja-JP" sz="1200" kern="1200">
                <a:solidFill>
                  <a:schemeClr val="tx1"/>
                </a:solidFill>
                <a:effectLst/>
                <a:latin typeface="+mn-lt"/>
                <a:ea typeface="+mn-ea"/>
                <a:cs typeface="+mn-cs"/>
              </a:rPr>
              <a:t>だけではない様々なデバイスから利用できる。</a:t>
            </a:r>
          </a:p>
          <a:p>
            <a:pPr lvl="0"/>
            <a:r>
              <a:rPr kumimoji="1" lang="ja-JP" altLang="ja-JP" sz="1200" kern="1200">
                <a:solidFill>
                  <a:schemeClr val="tx1"/>
                </a:solidFill>
                <a:effectLst/>
                <a:latin typeface="+mn-lt"/>
                <a:ea typeface="+mn-ea"/>
                <a:cs typeface="+mn-cs"/>
              </a:rPr>
              <a:t>リソースの共有</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複数のユーザーでシステム資源を共有し、融通し合える仕組みを備えている。</a:t>
            </a:r>
          </a:p>
          <a:p>
            <a:pPr lvl="0"/>
            <a:r>
              <a:rPr kumimoji="1" lang="ja-JP" altLang="ja-JP" sz="1200" kern="1200">
                <a:solidFill>
                  <a:schemeClr val="tx1"/>
                </a:solidFill>
                <a:effectLst/>
                <a:latin typeface="+mn-lt"/>
                <a:ea typeface="+mn-ea"/>
                <a:cs typeface="+mn-cs"/>
              </a:rPr>
              <a:t>迅速な拡張性</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ユーザーの要求に応じて、システムの拡張や縮小を即座に行える。</a:t>
            </a:r>
          </a:p>
          <a:p>
            <a:pPr lvl="0"/>
            <a:r>
              <a:rPr kumimoji="1" lang="ja-JP" altLang="ja-JP" sz="1200" kern="1200">
                <a:solidFill>
                  <a:schemeClr val="tx1"/>
                </a:solidFill>
                <a:effectLst/>
                <a:latin typeface="+mn-lt"/>
                <a:ea typeface="+mn-ea"/>
                <a:cs typeface="+mn-cs"/>
              </a:rPr>
              <a:t>サービスが計測可能</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a:t>
            </a:r>
          </a:p>
          <a:p>
            <a:r>
              <a:rPr kumimoji="1" lang="ja-JP" altLang="ja-JP" sz="1200" kern="1200">
                <a:solidFill>
                  <a:schemeClr val="tx1"/>
                </a:solidFill>
                <a:effectLst/>
                <a:latin typeface="+mn-lt"/>
                <a:ea typeface="+mn-ea"/>
                <a:cs typeface="+mn-cs"/>
              </a:rPr>
              <a:t>これらを実現するためにシステム構築や構成変更を物理的な作業を伴わずにソフトウェア設定だけで実現する「仮想化」、無人で運用管理できる「運用の自動化」、調達や構成変更をできるだけ簡便にし、メニュー画面からの設定だけで行えるようにする「調達の自動化」の技術が使われています。</a:t>
            </a:r>
          </a:p>
          <a:p>
            <a:r>
              <a:rPr kumimoji="1" lang="ja-JP" altLang="ja-JP" sz="1200" kern="1200">
                <a:solidFill>
                  <a:schemeClr val="tx1"/>
                </a:solidFill>
                <a:effectLst/>
                <a:latin typeface="+mn-lt"/>
                <a:ea typeface="+mn-ea"/>
                <a:cs typeface="+mn-cs"/>
              </a:rPr>
              <a:t>この仕組みを事業者が設置・運用し、ネット越しにサービスとして提供するのがパブリック・クラウド、自社で設置・運用し、自社内だけで使用するのがプライベート・クラウドです。</a:t>
            </a:r>
          </a:p>
          <a:p>
            <a:r>
              <a:rPr kumimoji="1" lang="ja-JP" altLang="ja-JP" sz="1200" kern="1200">
                <a:solidFill>
                  <a:schemeClr val="tx1"/>
                </a:solidFill>
                <a:effectLst/>
                <a:latin typeface="+mn-lt"/>
                <a:ea typeface="+mn-ea"/>
                <a:cs typeface="+mn-cs"/>
              </a:rPr>
              <a:t>これにより徹底して人的な介在をなくし、人的ミスの排除、調達や変更の高速化、運用管理の負担軽減を実現し、人件費の削減、テクノロジーの進化に伴うコスト・パフォーマンスの改善を長期継続的に提供し続けようとしています。</a:t>
            </a:r>
          </a:p>
          <a:p>
            <a:r>
              <a:rPr kumimoji="1" lang="ja-JP" altLang="ja-JP" sz="1200" kern="1200">
                <a:solidFill>
                  <a:schemeClr val="tx1"/>
                </a:solidFill>
                <a:effectLst/>
                <a:latin typeface="+mn-lt"/>
                <a:ea typeface="+mn-ea"/>
                <a:cs typeface="+mn-cs"/>
              </a:rPr>
              <a:t>なおハイパーバイザーによる「仮想化」は</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においては前提となる技術ですが、</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では「仮想化を使わない」のが一般的です。アプリケーションでのユーザー管理、データベースのマルチ・テナント機能、コンテナによる独立したアプリケーション実行環境など、「仮想化」よりもシステム負荷が小さく、効率よくシステム資源を使用し、ユーザー・グループを分離できる手段が使われています。</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26870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「マルチ・クラウド」という言葉があります。</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の定義にはありませんが、異なるはパブリック・クラウドを組み合わせて、自分たちに最適なクラウド・サービスを実現することを言います。</a:t>
            </a:r>
          </a:p>
          <a:p>
            <a:r>
              <a:rPr kumimoji="1" lang="ja-JP" altLang="ja-JP" sz="1200" kern="120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データの収集と集約はそのための専用サービスを提供している</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、データの分析には計算性能のコストパフォーマンスが高い</a:t>
            </a:r>
            <a:r>
              <a:rPr kumimoji="1" lang="en-US" altLang="ja-JP" sz="1200" kern="1200" dirty="0">
                <a:solidFill>
                  <a:schemeClr val="tx1"/>
                </a:solidFill>
                <a:effectLst/>
                <a:latin typeface="+mn-lt"/>
                <a:ea typeface="+mn-ea"/>
                <a:cs typeface="+mn-cs"/>
              </a:rPr>
              <a:t>GCP(Google Cloud Platform)</a:t>
            </a:r>
            <a:r>
              <a:rPr kumimoji="1" lang="ja-JP" altLang="ja-JP" sz="1200" kern="1200">
                <a:solidFill>
                  <a:schemeClr val="tx1"/>
                </a:solidFill>
                <a:effectLst/>
                <a:latin typeface="+mn-lt"/>
                <a:ea typeface="+mn-ea"/>
                <a:cs typeface="+mn-cs"/>
              </a:rPr>
              <a:t>、その結果を利用者に提供するのはユーザー画面の設計やモバイルへの対応が容易な</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、これらを組み合わせて、設備機械の保全・故障予知サービスを実現するといった使い方です。</a:t>
            </a:r>
          </a:p>
          <a:p>
            <a:r>
              <a:rPr kumimoji="1" lang="ja-JP" altLang="ja-JP" sz="1200" kern="1200">
                <a:solidFill>
                  <a:schemeClr val="tx1"/>
                </a:solidFill>
                <a:effectLst/>
                <a:latin typeface="+mn-lt"/>
                <a:ea typeface="+mn-ea"/>
                <a:cs typeface="+mn-cs"/>
              </a:rPr>
              <a:t>パブリック・クラウド事業者は、それぞれに差別化を図るため、機能や性能、運用管理方法や料金などで異なる戦略をとっています。自ずとそれぞれの得意なところや使い方によるコストパフォーマンスの違いが出てきます。それらのいいとこ取りをして、自分たちに最適な組合せを実現しようというのがマルチ・クラウドです。</a:t>
            </a:r>
          </a:p>
          <a:p>
            <a:r>
              <a:rPr kumimoji="1" lang="ja-JP" altLang="ja-JP" sz="1200" kern="1200">
                <a:solidFill>
                  <a:schemeClr val="tx1"/>
                </a:solidFill>
                <a:effectLst/>
                <a:latin typeface="+mn-lt"/>
                <a:ea typeface="+mn-ea"/>
                <a:cs typeface="+mn-cs"/>
              </a:rPr>
              <a:t>また、一社のサービスに依存するのはリスクが高いことから、複数のサービスにシステムを分散させ、トラブルへの耐性を高めておこうという考え方から、マルチ・クラウドでのシステム構成を採用する場合もあります。</a:t>
            </a:r>
          </a:p>
          <a:p>
            <a:r>
              <a:rPr kumimoji="1" lang="ja-JP" altLang="ja-JP" sz="1200" kern="1200">
                <a:solidFill>
                  <a:schemeClr val="tx1"/>
                </a:solidFill>
                <a:effectLst/>
                <a:latin typeface="+mn-lt"/>
                <a:ea typeface="+mn-ea"/>
                <a:cs typeface="+mn-cs"/>
              </a:rPr>
              <a:t>一方で、クラウド・サービスごとに異なる管理ツールを使い分けなければならず運用管理が煩雑になることや、異なるサービスをまたがる機能の連携やデータ移動が難しいといった課題もあり、いいことばかりではありません。</a:t>
            </a:r>
          </a:p>
          <a:p>
            <a:r>
              <a:rPr kumimoji="1" lang="ja-JP" altLang="ja-JP" sz="1200" kern="1200">
                <a:solidFill>
                  <a:schemeClr val="tx1"/>
                </a:solidFill>
                <a:effectLst/>
                <a:latin typeface="+mn-lt"/>
                <a:ea typeface="+mn-ea"/>
                <a:cs typeface="+mn-cs"/>
              </a:rPr>
              <a:t>このような状況に対処するため「マルチ・クラウド管理」のためのツールやサービスが登場しています。</a:t>
            </a:r>
          </a:p>
          <a:p>
            <a:r>
              <a:rPr kumimoji="1" lang="ja-JP" altLang="ja-JP" sz="1200" kern="1200">
                <a:solidFill>
                  <a:schemeClr val="tx1"/>
                </a:solidFill>
                <a:effectLst/>
                <a:latin typeface="+mn-lt"/>
                <a:ea typeface="+mn-ea"/>
                <a:cs typeface="+mn-cs"/>
              </a:rPr>
              <a:t>もはやクラウドは単独で使う時代ではありません。ハイブリッド・クラウドやマルチ・クラウドを駆使し、最適な組合せを実現する、そんな時代を迎えているのです。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103166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1072724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4907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昨今は、民間企業ばかりでなく、銀行や保険などの金融機関もまたパブリック･クラウドの利用を拡大している。また、政府は</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月「政府情報システムにおけるクラウドサービスの利用に係る基本方針」を決定し、政府情報システムは、パブリック･クラウドの利用を第一候補とする「クラウド・バイ・デフォルト原則」を打ち出した。もはやクラウドへの移行は、不可逆的なトレンドとして受けとめる必要がある。</a:t>
            </a:r>
          </a:p>
          <a:p>
            <a:r>
              <a:rPr kumimoji="1" lang="ja-JP" altLang="ja-JP" sz="1200" kern="1200">
                <a:solidFill>
                  <a:schemeClr val="tx1"/>
                </a:solidFill>
                <a:effectLst/>
                <a:latin typeface="+mn-lt"/>
                <a:ea typeface="+mn-ea"/>
                <a:cs typeface="+mn-cs"/>
              </a:rPr>
              <a:t>しかし、一気に自社所有のシステムを全面的にクラウドへ移行しようとする企業は限られるだろ。では、どのような段階を踏んでクラウドへの移行が進むのかを大きなトレンドして整理してみることにしよう。</a:t>
            </a:r>
          </a:p>
          <a:p>
            <a:r>
              <a:rPr kumimoji="1" lang="ja-JP" altLang="ja-JP" sz="1200" kern="1200">
                <a:solidFill>
                  <a:schemeClr val="tx1"/>
                </a:solidFill>
                <a:effectLst/>
                <a:latin typeface="+mn-lt"/>
                <a:ea typeface="+mn-ea"/>
                <a:cs typeface="+mn-cs"/>
              </a:rPr>
              <a:t>■既存システムの一部移管および</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の利用</a:t>
            </a:r>
          </a:p>
          <a:p>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Office365</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Box</a:t>
            </a:r>
            <a:r>
              <a:rPr kumimoji="1" lang="ja-JP" altLang="ja-JP" sz="1200" kern="1200">
                <a:solidFill>
                  <a:schemeClr val="tx1"/>
                </a:solidFill>
                <a:effectLst/>
                <a:latin typeface="+mn-lt"/>
                <a:ea typeface="+mn-ea"/>
                <a:cs typeface="+mn-cs"/>
              </a:rPr>
              <a:t>などのオフィス系、会計や人事、経費処理などのバック･オフィス系のように、企業個別の独自性が求められないアプリケーションにおいて、</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への移行が進められる。また、自社所有のサーバーやストレージなどのハードウェアがリース更改を迎えるタイミングで、既存システムの構成やアーキテクチャ、運用を大きく変更することなく、そのままの状態で</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移行（リフト）するケースも増えてゆくだろう。また、クラウド･サービスの利用が拡大することで、インターネットへのゲートウェイをデーターセンターに一極集中するネットワーク構成は利便性の観点からボトルネックになる。そこで、</a:t>
            </a:r>
            <a:r>
              <a:rPr kumimoji="1" lang="en-US" altLang="ja-JP" sz="1200" kern="1200" dirty="0">
                <a:solidFill>
                  <a:schemeClr val="tx1"/>
                </a:solidFill>
                <a:effectLst/>
                <a:latin typeface="+mn-lt"/>
                <a:ea typeface="+mn-ea"/>
                <a:cs typeface="+mn-cs"/>
              </a:rPr>
              <a:t>SD-WAN</a:t>
            </a:r>
            <a:r>
              <a:rPr kumimoji="1" lang="ja-JP" altLang="ja-JP" sz="1200" kern="1200">
                <a:solidFill>
                  <a:schemeClr val="tx1"/>
                </a:solidFill>
                <a:effectLst/>
                <a:latin typeface="+mn-lt"/>
                <a:ea typeface="+mn-ea"/>
                <a:cs typeface="+mn-cs"/>
              </a:rPr>
              <a:t>の導入も拡大するだろう。</a:t>
            </a:r>
          </a:p>
          <a:p>
            <a:r>
              <a:rPr kumimoji="1" lang="ja-JP" altLang="ja-JP" sz="1200" kern="1200">
                <a:solidFill>
                  <a:schemeClr val="tx1"/>
                </a:solidFill>
                <a:effectLst/>
                <a:latin typeface="+mn-lt"/>
                <a:ea typeface="+mn-ea"/>
                <a:cs typeface="+mn-cs"/>
              </a:rPr>
              <a:t>■ハイブリッド･クラウドによる連係運用・一元管理</a:t>
            </a:r>
          </a:p>
          <a:p>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リフトしたシステムは、やがて刷新のタイミングを迎える。度重なる機能追加や利用技術の老朽化に伴い、既存システムを維持し続けることが難しくなることに加え、ビジネス環境の変化やデジタル･サービスへの対応、デジタル・トランスフォーメーション実現にむけた取り組みも必要となる。このようなタイミングで、コンテナやマイクロサービスを前提に、</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やサーバーレスなどのクラウド･ネイティブな利用範囲が拡大し、リフトされたシステムのクラウド･ネイティブへの移行（シフト）が進む。また、</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利用の範囲も拡大することになるだろう。一方で、コンプライアンスへの対応やアプリケーションの特性上、リフトもシフトも難しいアプリケーションについては、自社所有システムは維持される。ただ、自社所有システムであっても、運用管理負担の軽減や開発の利便性を高めるためにクラウドのアーキテクチャーを移植したシステム、例えば</a:t>
            </a:r>
            <a:r>
              <a:rPr kumimoji="1" lang="en-US" altLang="ja-JP" sz="1200" kern="1200" dirty="0">
                <a:solidFill>
                  <a:schemeClr val="tx1"/>
                </a:solidFill>
                <a:effectLst/>
                <a:latin typeface="+mn-lt"/>
                <a:ea typeface="+mn-ea"/>
                <a:cs typeface="+mn-cs"/>
              </a:rPr>
              <a:t>HCI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Hyper Converged Infrastructure</a:t>
            </a:r>
            <a:r>
              <a:rPr kumimoji="1" lang="ja-JP" altLang="ja-JP" sz="1200" kern="1200">
                <a:solidFill>
                  <a:schemeClr val="tx1"/>
                </a:solidFill>
                <a:effectLst/>
                <a:latin typeface="+mn-lt"/>
                <a:ea typeface="+mn-ea"/>
                <a:cs typeface="+mn-cs"/>
              </a:rPr>
              <a:t>）やハードウェアとソフトウェアの統合システムによってハイブリッド・クラウドの仕組みを提供する</a:t>
            </a:r>
            <a:r>
              <a:rPr kumimoji="1" lang="en-US" altLang="ja-JP" sz="1200" kern="1200" dirty="0">
                <a:solidFill>
                  <a:schemeClr val="tx1"/>
                </a:solidFill>
                <a:effectLst/>
                <a:latin typeface="+mn-lt"/>
                <a:ea typeface="+mn-ea"/>
                <a:cs typeface="+mn-cs"/>
              </a:rPr>
              <a:t>AWS Outposts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Cisco</a:t>
            </a:r>
            <a:r>
              <a:rPr kumimoji="1" lang="ja-JP" altLang="ja-JP" sz="1200" kern="1200">
                <a:solidFill>
                  <a:schemeClr val="tx1"/>
                </a:solidFill>
                <a:effectLst/>
                <a:latin typeface="+mn-lt"/>
                <a:ea typeface="+mn-ea"/>
                <a:cs typeface="+mn-cs"/>
              </a:rPr>
              <a:t>と協力して提供する「</a:t>
            </a:r>
            <a:r>
              <a:rPr kumimoji="1" lang="en-US" altLang="ja-JP" sz="1200" kern="1200" dirty="0">
                <a:solidFill>
                  <a:schemeClr val="tx1"/>
                </a:solidFill>
                <a:effectLst/>
                <a:latin typeface="+mn-lt"/>
                <a:ea typeface="+mn-ea"/>
                <a:cs typeface="+mn-cs"/>
              </a:rPr>
              <a:t>GKE on-</a:t>
            </a:r>
            <a:r>
              <a:rPr kumimoji="1" lang="en-US" altLang="ja-JP" sz="1200" kern="1200" dirty="0" err="1">
                <a:solidFill>
                  <a:schemeClr val="tx1"/>
                </a:solidFill>
                <a:effectLst/>
                <a:latin typeface="+mn-lt"/>
                <a:ea typeface="+mn-ea"/>
                <a:cs typeface="+mn-cs"/>
              </a:rPr>
              <a:t>prem</a:t>
            </a:r>
            <a:r>
              <a:rPr kumimoji="1" lang="ja-JP" altLang="ja-JP" sz="1200" kern="1200">
                <a:solidFill>
                  <a:schemeClr val="tx1"/>
                </a:solidFill>
                <a:effectLst/>
                <a:latin typeface="+mn-lt"/>
                <a:ea typeface="+mn-ea"/>
                <a:cs typeface="+mn-cs"/>
              </a:rPr>
              <a:t>」、オラクルの「</a:t>
            </a:r>
            <a:r>
              <a:rPr kumimoji="1" lang="en-US" altLang="ja-JP" sz="1200" kern="1200" dirty="0">
                <a:solidFill>
                  <a:schemeClr val="tx1"/>
                </a:solidFill>
                <a:effectLst/>
                <a:latin typeface="+mn-lt"/>
                <a:ea typeface="+mn-ea"/>
                <a:cs typeface="+mn-cs"/>
              </a:rPr>
              <a:t>Oracle Cloud at Customer</a:t>
            </a:r>
            <a:r>
              <a:rPr kumimoji="1" lang="ja-JP" altLang="ja-JP" sz="1200" kern="1200">
                <a:solidFill>
                  <a:schemeClr val="tx1"/>
                </a:solidFill>
                <a:effectLst/>
                <a:latin typeface="+mn-lt"/>
                <a:ea typeface="+mn-ea"/>
                <a:cs typeface="+mn-cs"/>
              </a:rPr>
              <a:t>」などを利用し、パブリック・クラウドとの連係運用や一元管理を可能とするハイブリッド･クラウドへと移行する。</a:t>
            </a:r>
          </a:p>
          <a:p>
            <a:r>
              <a:rPr kumimoji="1" lang="ja-JP" altLang="ja-JP" sz="1200" kern="1200">
                <a:solidFill>
                  <a:schemeClr val="tx1"/>
                </a:solidFill>
                <a:effectLst/>
                <a:latin typeface="+mn-lt"/>
                <a:ea typeface="+mn-ea"/>
                <a:cs typeface="+mn-cs"/>
              </a:rPr>
              <a:t>■オール･イン･クラウドへの全面移行</a:t>
            </a:r>
          </a:p>
          <a:p>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エッジ・システムなどレイテンシー（遅延時間）やセキュリティ上の制約から、引き続きユーザー・サイドにシステムが置かれ利用される。しかし、そういう制約を受けない大半のシステムはクラウドへの全面的な移行が進むものと考えられる。つまり、リアルタイム・コンピューティングが求められるシステムとそうでないシステムが明確に二分されシステム全体の最適化が進められる。</a:t>
            </a:r>
          </a:p>
          <a:p>
            <a:r>
              <a:rPr kumimoji="1" lang="ja-JP" altLang="ja-JP" sz="1200" kern="1200">
                <a:solidFill>
                  <a:schemeClr val="tx1"/>
                </a:solidFill>
                <a:effectLst/>
                <a:latin typeface="+mn-lt"/>
                <a:ea typeface="+mn-ea"/>
                <a:cs typeface="+mn-cs"/>
              </a:rPr>
              <a:t>全ての企業がこのような移行のステップを踏むわけではないが、大きなトレンドとしては、このようなステップが考えられるのではないだろうか。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3435642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15225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84</a:t>
            </a:fld>
            <a:endParaRPr kumimoji="1" lang="ja-JP" altLang="en-US"/>
          </a:p>
        </p:txBody>
      </p:sp>
    </p:spTree>
    <p:extLst>
      <p:ext uri="{BB962C8B-B14F-4D97-AF65-F5344CB8AC3E}">
        <p14:creationId xmlns:p14="http://schemas.microsoft.com/office/powerpoint/2010/main" val="135638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92</a:t>
            </a:fld>
            <a:endParaRPr kumimoji="1" lang="ja-JP" altLang="en-US"/>
          </a:p>
        </p:txBody>
      </p:sp>
    </p:spTree>
    <p:extLst>
      <p:ext uri="{BB962C8B-B14F-4D97-AF65-F5344CB8AC3E}">
        <p14:creationId xmlns:p14="http://schemas.microsoft.com/office/powerpoint/2010/main" val="170168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40993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3386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5" name="日付プレースホルダー 4"/>
          <p:cNvSpPr>
            <a:spLocks noGrp="1"/>
          </p:cNvSpPr>
          <p:nvPr>
            <p:ph type="dt" idx="1"/>
          </p:nvPr>
        </p:nvSpPr>
        <p:spPr/>
        <p:txBody>
          <a:bodyPr/>
          <a:lstStyle/>
          <a:p>
            <a:fld id="{38EEC551-8CDA-4EB6-89BB-2A86C9F091C8}" type="datetime8">
              <a:rPr lang="en-US" smtClean="0"/>
              <a:t>3/15/24 12:48 PM</a:t>
            </a:fld>
            <a:endParaRPr lang="en-US"/>
          </a:p>
        </p:txBody>
      </p:sp>
      <p:sp>
        <p:nvSpPr>
          <p:cNvPr id="6" name="スライド番号プレースホルダー 5"/>
          <p:cNvSpPr>
            <a:spLocks noGrp="1"/>
          </p:cNvSpPr>
          <p:nvPr>
            <p:ph type="sldNum" sz="quarter" idx="5"/>
          </p:nvPr>
        </p:nvSpPr>
        <p:spPr/>
        <p:txBody>
          <a:bodyPr/>
          <a:lstStyle/>
          <a:p>
            <a:fld id="{B4008EB6-D09E-4580-8CD6-DDB14511944F}" type="slidenum">
              <a:rPr lang="en-US" smtClean="0"/>
              <a:pPr/>
              <a:t>105</a:t>
            </a:fld>
            <a:endParaRPr lang="en-US"/>
          </a:p>
        </p:txBody>
      </p:sp>
    </p:spTree>
    <p:extLst>
      <p:ext uri="{BB962C8B-B14F-4D97-AF65-F5344CB8AC3E}">
        <p14:creationId xmlns:p14="http://schemas.microsoft.com/office/powerpoint/2010/main" val="2050798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111</a:t>
            </a:fld>
            <a:endParaRPr kumimoji="1" lang="ja-JP" altLang="en-US"/>
          </a:p>
        </p:txBody>
      </p:sp>
    </p:spTree>
    <p:extLst>
      <p:ext uri="{BB962C8B-B14F-4D97-AF65-F5344CB8AC3E}">
        <p14:creationId xmlns:p14="http://schemas.microsoft.com/office/powerpoint/2010/main" val="1811887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175126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17</a:t>
            </a:fld>
            <a:endParaRPr lang="en-US" altLang="ja-JP"/>
          </a:p>
        </p:txBody>
      </p:sp>
      <p:sp>
        <p:nvSpPr>
          <p:cNvPr id="761858" name="Rectangle 2"/>
          <p:cNvSpPr>
            <a:spLocks noGrp="1" noRot="1" noChangeAspect="1" noChangeArrowheads="1" noTextEdit="1"/>
          </p:cNvSpPr>
          <p:nvPr>
            <p:ph type="sldImg"/>
          </p:nvPr>
        </p:nvSpPr>
        <p:spPr>
          <a:xfrm>
            <a:off x="917575" y="742950"/>
            <a:ext cx="4973638" cy="3732213"/>
          </a:xfrm>
          <a:ln/>
        </p:spPr>
      </p:sp>
      <p:sp>
        <p:nvSpPr>
          <p:cNvPr id="761859" name="Rectangle 3"/>
          <p:cNvSpPr>
            <a:spLocks noGrp="1" noChangeArrowheads="1"/>
          </p:cNvSpPr>
          <p:nvPr>
            <p:ph type="body" idx="1"/>
          </p:nvPr>
        </p:nvSpPr>
        <p:spPr>
          <a:xfrm>
            <a:off x="679609" y="4721230"/>
            <a:ext cx="5447983" cy="4473575"/>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264724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ーがビジネスで利用されるようになりましたが、当時は非常に高価であり、個人が占有して使うことは現実的ではありませんでした。そこで大型コンピューター（メインフレーム）を共同利用するために、「バッチ</a:t>
            </a:r>
            <a:r>
              <a:rPr kumimoji="1" lang="en-US" altLang="ja-JP" sz="1200" kern="1200" dirty="0">
                <a:solidFill>
                  <a:schemeClr val="tx1"/>
                </a:solidFill>
                <a:effectLst/>
                <a:latin typeface="+mn-lt"/>
                <a:ea typeface="+mn-ea"/>
                <a:cs typeface="+mn-cs"/>
              </a:rPr>
              <a:t>/batch</a:t>
            </a:r>
            <a:r>
              <a:rPr kumimoji="1" lang="ja-JP" altLang="ja-JP" sz="1200" kern="1200" dirty="0">
                <a:solidFill>
                  <a:schemeClr val="tx1"/>
                </a:solidFill>
                <a:effectLst/>
                <a:latin typeface="+mn-lt"/>
                <a:ea typeface="+mn-ea"/>
                <a:cs typeface="+mn-cs"/>
              </a:rPr>
              <a:t>」処理が登場します。バッチは「プログラムとデータのひとまとまり（ジョブ</a:t>
            </a:r>
            <a:r>
              <a:rPr kumimoji="1" lang="en-US" altLang="ja-JP" sz="1200" kern="1200" dirty="0">
                <a:solidFill>
                  <a:schemeClr val="tx1"/>
                </a:solidFill>
                <a:effectLst/>
                <a:latin typeface="+mn-lt"/>
                <a:ea typeface="+mn-ea"/>
                <a:cs typeface="+mn-cs"/>
              </a:rPr>
              <a:t>/job</a:t>
            </a:r>
            <a:r>
              <a:rPr kumimoji="1" lang="ja-JP" altLang="ja-JP" sz="1200" kern="1200" dirty="0">
                <a:solidFill>
                  <a:schemeClr val="tx1"/>
                </a:solidFill>
                <a:effectLst/>
                <a:latin typeface="+mn-lt"/>
                <a:ea typeface="+mn-ea"/>
                <a:cs typeface="+mn-cs"/>
              </a:rPr>
              <a:t>）」ごとに一括処理を実行し、それが終わった次のジョブを実行するのですが、前のジョブが終わるまで次が始められません。</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年代にはいり、インタラクティブ（対話的）に複数ユーザーが同時に使える「タイムシェアリング（時分割</a:t>
            </a:r>
            <a:r>
              <a:rPr kumimoji="1" lang="en-US" altLang="ja-JP" sz="1200" kern="1200" dirty="0">
                <a:solidFill>
                  <a:schemeClr val="tx1"/>
                </a:solidFill>
                <a:effectLst/>
                <a:latin typeface="+mn-lt"/>
                <a:ea typeface="+mn-ea"/>
                <a:cs typeface="+mn-cs"/>
              </a:rPr>
              <a:t>/time sharing</a:t>
            </a:r>
            <a:r>
              <a:rPr kumimoji="1" lang="ja-JP" altLang="ja-JP" sz="1200" kern="1200" dirty="0">
                <a:solidFill>
                  <a:schemeClr val="tx1"/>
                </a:solidFill>
                <a:effectLst/>
                <a:latin typeface="+mn-lt"/>
                <a:ea typeface="+mn-ea"/>
                <a:cs typeface="+mn-cs"/>
              </a:rPr>
              <a:t>）」が考案されます。これは</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の処理時間を細かく区切り、その単位でユーザーを切り替えることで、一時点では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ユーザーが</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を占有しますが、見かけ上は同時に複数ユーザーが使えるようになりました。</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年代後半、この時分割された処理単位毎にハードウェア機能の割り当てや設定を切り替えることで、一台のハードウェアで複数のハードウェアが同時に動いているように機能させる「仮想化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」が登場し、これにより高価な専用機を業務個別に購入しなくても、専用機を占有するような使い方を実現しました。</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ミニコン、オフコンといった安価なコンピューターが登場したことで、使用上の制約が多いメインフレームの仮想化ではなく、業務ごとに個別にコンピューターを購入して使おうという動きが起こります。結果として企業が抱えるコンピューターの台数は増え、バージョンアップやトラブル対応、バックアップ･リカバーリーといった運用・維持管理に関わる手間やコストが膨れあがってゆき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この事態に対処しようと複数のハードウェアを集約できる「仮想化」が再び注目されます。この仮想化されたコンピューターを運用管理サービスと共にインターネット越しに貸し出そうというクラウド・サービス（</a:t>
            </a:r>
            <a:r>
              <a:rPr kumimoji="1" lang="en-US" altLang="ja-JP" sz="1200" kern="1200" dirty="0">
                <a:solidFill>
                  <a:schemeClr val="tx1"/>
                </a:solidFill>
                <a:effectLst/>
                <a:latin typeface="+mn-lt"/>
                <a:ea typeface="+mn-ea"/>
                <a:cs typeface="+mn-cs"/>
              </a:rPr>
              <a:t>IaaS/Infra structure as a Service</a:t>
            </a:r>
            <a:r>
              <a:rPr kumimoji="1" lang="ja-JP" altLang="ja-JP" sz="1200" kern="1200" dirty="0">
                <a:solidFill>
                  <a:schemeClr val="tx1"/>
                </a:solidFill>
                <a:effectLst/>
                <a:latin typeface="+mn-lt"/>
                <a:ea typeface="+mn-ea"/>
                <a:cs typeface="+mn-cs"/>
              </a:rPr>
              <a:t>）も登場します。</a:t>
            </a:r>
          </a:p>
          <a:p>
            <a:r>
              <a:rPr kumimoji="1" lang="ja-JP" altLang="ja-JP" sz="1200" kern="1200" dirty="0">
                <a:solidFill>
                  <a:schemeClr val="tx1"/>
                </a:solidFill>
                <a:effectLst/>
                <a:latin typeface="+mn-lt"/>
                <a:ea typeface="+mn-ea"/>
                <a:cs typeface="+mn-cs"/>
              </a:rPr>
              <a:t>ただ、仮想化されたコンピューター（仮想マシン</a:t>
            </a:r>
            <a:r>
              <a:rPr kumimoji="1" lang="en-US" altLang="ja-JP" sz="1200" kern="1200" dirty="0">
                <a:solidFill>
                  <a:schemeClr val="tx1"/>
                </a:solidFill>
                <a:effectLst/>
                <a:latin typeface="+mn-lt"/>
                <a:ea typeface="+mn-ea"/>
                <a:cs typeface="+mn-cs"/>
              </a:rPr>
              <a:t>/Virtual Machine/VM</a:t>
            </a:r>
            <a:r>
              <a:rPr kumimoji="1" lang="ja-JP" altLang="ja-JP" sz="1200" kern="1200" dirty="0">
                <a:solidFill>
                  <a:schemeClr val="tx1"/>
                </a:solidFill>
                <a:effectLst/>
                <a:latin typeface="+mn-lt"/>
                <a:ea typeface="+mn-ea"/>
                <a:cs typeface="+mn-cs"/>
              </a:rPr>
              <a:t>）は、それぞれが独立した一台のコンピューターとして動かさなくてはならないので、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毎に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のファイルや設定のためのデータを個別に持たなくてはなりません。そのためメモリーやストレージなどの資源を大量消費し、起動にも時間がかかります。そこでひとつの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の上で、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同様に他のユーザーからは隔離され独立したアプリケーション実行のための環境を提供するコンテナ</a:t>
            </a:r>
            <a:r>
              <a:rPr kumimoji="1" lang="en-US" altLang="ja-JP" sz="1200" kern="1200" dirty="0">
                <a:solidFill>
                  <a:schemeClr val="tx1"/>
                </a:solidFill>
                <a:effectLst/>
                <a:latin typeface="+mn-lt"/>
                <a:ea typeface="+mn-ea"/>
                <a:cs typeface="+mn-cs"/>
              </a:rPr>
              <a:t>/Container</a:t>
            </a:r>
            <a:r>
              <a:rPr kumimoji="1" lang="ja-JP" altLang="ja-JP" sz="1200" kern="1200" dirty="0">
                <a:solidFill>
                  <a:schemeClr val="tx1"/>
                </a:solidFill>
                <a:effectLst/>
                <a:latin typeface="+mn-lt"/>
                <a:ea typeface="+mn-ea"/>
                <a:cs typeface="+mn-cs"/>
              </a:rPr>
              <a:t>が使われるようになりました。コンテナは、ひとつの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しか動かさないので、少ない消費資源で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同様の「他のユーザーから隔離・独立したアプリケーション実行環境」を実現できることから、コンテナ当たりのシステム資源の消費は少なく、同じコンピューターであれば</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の数よりも沢山のコンテナを稼働させることができます。またコンテナを動かすために必要なファイルはコンパクトに収まり起動も速いので、開発〜テスト〜本番の手間を省き、できあがったアプリケーションを迅速に本番移行できるようになります。そんな利便性が広く受け入れられ、コンテナは急速に普及の兆しを見せ始め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48921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白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C45438-AF58-0046-8C12-EB53ED741866}"/>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8705836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タイトルとコンテンツ">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316178"/>
            <a:ext cx="8740142" cy="5046523"/>
          </a:xfrm>
        </p:spPr>
        <p:txBody>
          <a:bodyPr>
            <a:normAutofit/>
          </a:bodyPr>
          <a:lstStyle>
            <a:lvl1pPr>
              <a:defRPr sz="27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03387660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8" r:id="rId18"/>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8" Type="http://schemas.openxmlformats.org/officeDocument/2006/relationships/image" Target="../media/image156.tiff"/><Relationship Id="rId13" Type="http://schemas.openxmlformats.org/officeDocument/2006/relationships/image" Target="../media/image161.png"/><Relationship Id="rId3" Type="http://schemas.openxmlformats.org/officeDocument/2006/relationships/image" Target="../media/image151.tiff"/><Relationship Id="rId7" Type="http://schemas.openxmlformats.org/officeDocument/2006/relationships/image" Target="../media/image155.tiff"/><Relationship Id="rId12" Type="http://schemas.openxmlformats.org/officeDocument/2006/relationships/image" Target="../media/image160.tiff"/><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tiff"/><Relationship Id="rId11" Type="http://schemas.openxmlformats.org/officeDocument/2006/relationships/image" Target="../media/image159.tiff"/><Relationship Id="rId5" Type="http://schemas.openxmlformats.org/officeDocument/2006/relationships/image" Target="../media/image153.tiff"/><Relationship Id="rId10" Type="http://schemas.openxmlformats.org/officeDocument/2006/relationships/image" Target="../media/image158.tiff"/><Relationship Id="rId4" Type="http://schemas.openxmlformats.org/officeDocument/2006/relationships/image" Target="../media/image152.tiff"/><Relationship Id="rId9" Type="http://schemas.openxmlformats.org/officeDocument/2006/relationships/image" Target="../media/image157.tif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srgresearch.com/articles/cloud-spending-growth-rate-slows-but-q4-still-up-by-10-billion-from-2021-microsoft-gains-market-share" TargetMode="External"/><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cloud.google.com/about/locations?hl=ja" TargetMode="Externa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hyperlink" Target="https://azure.microsoft.com/en-us/blog/advancing-global-network-reliability-through-intelligent-software-part-1-of-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ws.amazon.com/jp/cloudfront/features/?whats-new-cloudfront.sort-by=item.additionalFields.postDateTime&amp;whats-new-cloudfront.sort-order=desc" TargetMode="External"/><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hyperlink" Target="https://www.boj.or.jp/research/brp/fsr/fsrb240130.htm"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3.pn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image" Target="../media/image57.png"/><Relationship Id="rId16"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70.png"/><Relationship Id="rId5" Type="http://schemas.openxmlformats.org/officeDocument/2006/relationships/image" Target="../media/image61.png"/><Relationship Id="rId15" Type="http://schemas.openxmlformats.org/officeDocument/2006/relationships/image" Target="../media/image73.png"/><Relationship Id="rId10" Type="http://schemas.openxmlformats.org/officeDocument/2006/relationships/image" Target="../media/image55.tmp"/><Relationship Id="rId4" Type="http://schemas.openxmlformats.org/officeDocument/2006/relationships/image" Target="../media/image60.png"/><Relationship Id="rId9" Type="http://schemas.openxmlformats.org/officeDocument/2006/relationships/image" Target="../media/image69.png"/><Relationship Id="rId1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6.xml"/><Relationship Id="rId5" Type="http://schemas.openxmlformats.org/officeDocument/2006/relationships/image" Target="../media/image79.tiff"/><Relationship Id="rId4" Type="http://schemas.openxmlformats.org/officeDocument/2006/relationships/image" Target="../media/image78.tiff"/></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tiff"/><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1.tiff"/><Relationship Id="rId7" Type="http://schemas.openxmlformats.org/officeDocument/2006/relationships/image" Target="../media/image90.tiff"/><Relationship Id="rId2" Type="http://schemas.openxmlformats.org/officeDocument/2006/relationships/image" Target="../media/image85.tiff"/><Relationship Id="rId1" Type="http://schemas.openxmlformats.org/officeDocument/2006/relationships/slideLayout" Target="../slideLayouts/slideLayout6.xml"/><Relationship Id="rId6" Type="http://schemas.openxmlformats.org/officeDocument/2006/relationships/image" Target="../media/image89.tiff"/><Relationship Id="rId5" Type="http://schemas.openxmlformats.org/officeDocument/2006/relationships/image" Target="../media/image92.jpe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6.xml"/><Relationship Id="rId4" Type="http://schemas.openxmlformats.org/officeDocument/2006/relationships/image" Target="../media/image115.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community.sap.com/t5/technology-blogs-by-sap/how-to-extend-sap-s-4hana-on-sap-cloud-platform-overview/ba-p/13439442" TargetMode="External"/><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24.tiff"/><Relationship Id="rId3" Type="http://schemas.openxmlformats.org/officeDocument/2006/relationships/image" Target="../media/image119.tiff"/><Relationship Id="rId7" Type="http://schemas.openxmlformats.org/officeDocument/2006/relationships/image" Target="../media/image123.tiff"/><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tiff"/><Relationship Id="rId5" Type="http://schemas.openxmlformats.org/officeDocument/2006/relationships/image" Target="../media/image121.tiff"/><Relationship Id="rId4" Type="http://schemas.openxmlformats.org/officeDocument/2006/relationships/image" Target="../media/image120.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tiff"/></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8" Type="http://schemas.openxmlformats.org/officeDocument/2006/relationships/image" Target="../media/image156.tiff"/><Relationship Id="rId13" Type="http://schemas.openxmlformats.org/officeDocument/2006/relationships/image" Target="../media/image161.png"/><Relationship Id="rId3" Type="http://schemas.openxmlformats.org/officeDocument/2006/relationships/image" Target="../media/image151.tiff"/><Relationship Id="rId7" Type="http://schemas.openxmlformats.org/officeDocument/2006/relationships/image" Target="../media/image155.tiff"/><Relationship Id="rId12" Type="http://schemas.openxmlformats.org/officeDocument/2006/relationships/image" Target="../media/image160.tiff"/><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tiff"/><Relationship Id="rId11" Type="http://schemas.openxmlformats.org/officeDocument/2006/relationships/image" Target="../media/image159.tiff"/><Relationship Id="rId5" Type="http://schemas.openxmlformats.org/officeDocument/2006/relationships/image" Target="../media/image153.tiff"/><Relationship Id="rId10" Type="http://schemas.openxmlformats.org/officeDocument/2006/relationships/image" Target="../media/image158.tiff"/><Relationship Id="rId4" Type="http://schemas.openxmlformats.org/officeDocument/2006/relationships/image" Target="../media/image152.tiff"/><Relationship Id="rId9" Type="http://schemas.openxmlformats.org/officeDocument/2006/relationships/image" Target="../media/image157.tif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4" Type="http://schemas.openxmlformats.org/officeDocument/2006/relationships/image" Target="../media/image16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45</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2</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ja-JP" altLang="en-US" sz="3200" b="1">
                <a:latin typeface="Meiryo" panose="020B0604030504040204" pitchFamily="34" charset="-128"/>
                <a:ea typeface="Meiryo" panose="020B0604030504040204" pitchFamily="34" charset="-128"/>
                <a:cs typeface="Times New Roman" panose="02020603050405020304" pitchFamily="18" charset="0"/>
              </a:rPr>
              <a:t>ソフトウェア化されたインフラ</a:t>
            </a:r>
            <a:r>
              <a:rPr lang="en-US" altLang="ja-JP" sz="3200" b="1" dirty="0">
                <a:latin typeface="Meiryo" panose="020B0604030504040204" pitchFamily="34" charset="-128"/>
                <a:ea typeface="Meiryo" panose="020B0604030504040204" pitchFamily="34" charset="-128"/>
                <a:cs typeface="Times New Roman" panose="02020603050405020304" pitchFamily="18" charset="0"/>
              </a:rPr>
              <a:t> </a:t>
            </a:r>
            <a:r>
              <a:rPr lang="ja-JP" altLang="en-US" sz="3200" b="1">
                <a:latin typeface="Meiryo" panose="020B0604030504040204" pitchFamily="34" charset="-128"/>
                <a:ea typeface="Meiryo" panose="020B0604030504040204" pitchFamily="34" charset="-128"/>
                <a:cs typeface="Times New Roman" panose="02020603050405020304" pitchFamily="18" charset="0"/>
              </a:rPr>
              <a:t>と</a:t>
            </a:r>
            <a:endParaRPr lang="en-US" altLang="ja-JP" sz="3200" b="1" dirty="0">
              <a:latin typeface="Meiryo" panose="020B0604030504040204" pitchFamily="34" charset="-128"/>
              <a:ea typeface="Meiryo" panose="020B0604030504040204" pitchFamily="34" charset="-128"/>
              <a:cs typeface="Times New Roman" panose="02020603050405020304" pitchFamily="18" charset="0"/>
            </a:endParaRPr>
          </a:p>
          <a:p>
            <a:pPr algn="r"/>
            <a:r>
              <a:rPr lang="ja-JP" altLang="en-US" sz="3200" b="1">
                <a:latin typeface="Meiryo" panose="020B0604030504040204" pitchFamily="34" charset="-128"/>
                <a:ea typeface="Meiryo" panose="020B0604030504040204" pitchFamily="34" charset="-128"/>
                <a:cs typeface="Times New Roman" panose="02020603050405020304" pitchFamily="18" charset="0"/>
              </a:rPr>
              <a:t>クラウド・コンピューティング</a:t>
            </a:r>
            <a:endParaRPr lang="ja-JP" altLang="en-US" sz="3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2024</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21</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か（２）</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コンピュータ</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810643" y="1485975"/>
            <a:ext cx="1800494"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スマートフォン</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grpSp>
        <p:nvGrpSpPr>
          <p:cNvPr id="47" name="グループ化 46">
            <a:extLst>
              <a:ext uri="{FF2B5EF4-FFF2-40B4-BE49-F238E27FC236}">
                <a16:creationId xmlns:a16="http://schemas.microsoft.com/office/drawing/2014/main" id="{0BAF94C0-7FD2-9145-8689-9B0837A66138}"/>
              </a:ext>
            </a:extLst>
          </p:cNvPr>
          <p:cNvGrpSpPr/>
          <p:nvPr/>
        </p:nvGrpSpPr>
        <p:grpSpPr>
          <a:xfrm>
            <a:off x="2417730" y="2006318"/>
            <a:ext cx="2591905" cy="3024337"/>
            <a:chOff x="5662154" y="1996828"/>
            <a:chExt cx="2591905" cy="3024337"/>
          </a:xfrm>
        </p:grpSpPr>
        <p:sp>
          <p:nvSpPr>
            <p:cNvPr id="48" name="正方形/長方形 47">
              <a:extLst>
                <a:ext uri="{FF2B5EF4-FFF2-40B4-BE49-F238E27FC236}">
                  <a16:creationId xmlns:a16="http://schemas.microsoft.com/office/drawing/2014/main" id="{4B1EE20E-2EF9-6B4B-AE06-92D4894B2F72}"/>
                </a:ext>
              </a:extLst>
            </p:cNvPr>
            <p:cNvSpPr/>
            <p:nvPr/>
          </p:nvSpPr>
          <p:spPr>
            <a:xfrm>
              <a:off x="5662154"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9583682-9EC9-DB45-9643-A8491661AE1F}"/>
                </a:ext>
              </a:extLst>
            </p:cNvPr>
            <p:cNvSpPr/>
            <p:nvPr/>
          </p:nvSpPr>
          <p:spPr>
            <a:xfrm>
              <a:off x="6555205"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070868C2-3C85-1141-A2F2-EDA7F6B418B1}"/>
                </a:ext>
              </a:extLst>
            </p:cNvPr>
            <p:cNvSpPr/>
            <p:nvPr/>
          </p:nvSpPr>
          <p:spPr>
            <a:xfrm>
              <a:off x="7448256" y="1996829"/>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2CFF778C-EA35-EE41-B78A-91714BE95EBB}"/>
                </a:ext>
              </a:extLst>
            </p:cNvPr>
            <p:cNvSpPr txBox="1"/>
            <p:nvPr/>
          </p:nvSpPr>
          <p:spPr>
            <a:xfrm>
              <a:off x="5735033" y="2398602"/>
              <a:ext cx="646331" cy="492443"/>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話</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アプリ</a:t>
              </a:r>
            </a:p>
          </p:txBody>
        </p:sp>
        <p:sp>
          <p:nvSpPr>
            <p:cNvPr id="52" name="テキスト ボックス 51">
              <a:extLst>
                <a:ext uri="{FF2B5EF4-FFF2-40B4-BE49-F238E27FC236}">
                  <a16:creationId xmlns:a16="http://schemas.microsoft.com/office/drawing/2014/main" id="{AD6018CB-9EF1-4F4A-A124-63F3CBBF57DC}"/>
                </a:ext>
              </a:extLst>
            </p:cNvPr>
            <p:cNvSpPr txBox="1"/>
            <p:nvPr/>
          </p:nvSpPr>
          <p:spPr>
            <a:xfrm>
              <a:off x="6632149" y="2413992"/>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カメラ</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CE64BD1A-ECFA-674D-9DA7-6F1FFF6C019E}"/>
                </a:ext>
              </a:extLst>
            </p:cNvPr>
            <p:cNvSpPr txBox="1"/>
            <p:nvPr/>
          </p:nvSpPr>
          <p:spPr>
            <a:xfrm>
              <a:off x="7453840" y="2400941"/>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チャット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83AC6C2-8440-B541-82AB-5F8EBEE89429}"/>
                </a:ext>
              </a:extLst>
            </p:cNvPr>
            <p:cNvSpPr/>
            <p:nvPr/>
          </p:nvSpPr>
          <p:spPr>
            <a:xfrm>
              <a:off x="5662154" y="3563645"/>
              <a:ext cx="2578190" cy="145752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F3A22-7323-024A-8D06-F5343BD4DDE4}"/>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スマートフォン</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56" name="正方形/長方形 55">
            <a:extLst>
              <a:ext uri="{FF2B5EF4-FFF2-40B4-BE49-F238E27FC236}">
                <a16:creationId xmlns:a16="http://schemas.microsoft.com/office/drawing/2014/main" id="{0C03DE01-F82B-5C46-B8D4-5EE1FBC3005F}"/>
              </a:ext>
            </a:extLst>
          </p:cNvPr>
          <p:cNvSpPr/>
          <p:nvPr/>
        </p:nvSpPr>
        <p:spPr>
          <a:xfrm>
            <a:off x="2417730" y="3157662"/>
            <a:ext cx="2578189" cy="3238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a:solidFill>
                  <a:srgbClr val="FFFFFF"/>
                </a:solidFill>
                <a:latin typeface="Meiryo" panose="020B0604030504040204" pitchFamily="34" charset="-128"/>
                <a:ea typeface="Meiryo" panose="020B0604030504040204" pitchFamily="34" charset="-128"/>
                <a:cs typeface="ＭＳ Ｐゴシック"/>
              </a:rPr>
              <a:t>Android </a:t>
            </a:r>
            <a:r>
              <a:rPr lang="ja-JP" altLang="en-US" sz="1100">
                <a:solidFill>
                  <a:srgbClr val="FFFFFF"/>
                </a:solidFill>
                <a:latin typeface="Meiryo" panose="020B0604030504040204" pitchFamily="34" charset="-128"/>
                <a:ea typeface="Meiryo" panose="020B0604030504040204" pitchFamily="34" charset="-128"/>
                <a:cs typeface="ＭＳ Ｐゴシック"/>
              </a:rPr>
              <a:t>や</a:t>
            </a:r>
            <a:r>
              <a:rPr lang="en-US" altLang="ja-JP" sz="1100" dirty="0">
                <a:solidFill>
                  <a:srgbClr val="FFFFFF"/>
                </a:solidFill>
                <a:latin typeface="Meiryo" panose="020B0604030504040204" pitchFamily="34" charset="-128"/>
                <a:ea typeface="Meiryo" panose="020B0604030504040204" pitchFamily="34" charset="-128"/>
                <a:cs typeface="ＭＳ Ｐゴシック"/>
              </a:rPr>
              <a:t> iOS </a:t>
            </a:r>
            <a:r>
              <a:rPr lang="ja-JP" altLang="en-US" sz="11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5" name="図 34" descr="アイコン&#10;&#10;自動的に生成された説明">
            <a:extLst>
              <a:ext uri="{FF2B5EF4-FFF2-40B4-BE49-F238E27FC236}">
                <a16:creationId xmlns:a16="http://schemas.microsoft.com/office/drawing/2014/main" id="{8E37ADC5-F1EA-7C4E-96CE-A15FF9E6DBD6}"/>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387725" y="5198789"/>
            <a:ext cx="658441" cy="655048"/>
          </a:xfrm>
          <a:prstGeom prst="rect">
            <a:avLst/>
          </a:prstGeom>
          <a:effectLst>
            <a:outerShdw blurRad="50800" dist="38100" dir="2700000" algn="tl" rotWithShape="0">
              <a:prstClr val="black">
                <a:alpha val="40000"/>
              </a:prstClr>
            </a:outerShdw>
          </a:effectLst>
        </p:spPr>
      </p:pic>
      <p:pic>
        <p:nvPicPr>
          <p:cNvPr id="6" name="図 5" descr="アイコン&#10;&#10;自動的に生成された説明">
            <a:extLst>
              <a:ext uri="{FF2B5EF4-FFF2-40B4-BE49-F238E27FC236}">
                <a16:creationId xmlns:a16="http://schemas.microsoft.com/office/drawing/2014/main" id="{A21AD37D-53CB-1943-8D42-CEB2FD9D0351}"/>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03195" y="5198789"/>
            <a:ext cx="896108" cy="655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131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2C724E4-9993-8143-84BF-ECD6A8031328}"/>
              </a:ext>
            </a:extLst>
          </p:cNvPr>
          <p:cNvSpPr/>
          <p:nvPr/>
        </p:nvSpPr>
        <p:spPr>
          <a:xfrm>
            <a:off x="230400" y="3156077"/>
            <a:ext cx="8683199" cy="317940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FAF44FAE-2CF8-4E4E-9612-2839A734B9C6}"/>
              </a:ext>
            </a:extLst>
          </p:cNvPr>
          <p:cNvSpPr/>
          <p:nvPr/>
        </p:nvSpPr>
        <p:spPr>
          <a:xfrm>
            <a:off x="230400" y="1000705"/>
            <a:ext cx="4305643" cy="21118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40C8D229-38D3-2448-A929-34568F05A4A1}"/>
              </a:ext>
            </a:extLst>
          </p:cNvPr>
          <p:cNvSpPr/>
          <p:nvPr/>
        </p:nvSpPr>
        <p:spPr>
          <a:xfrm>
            <a:off x="4607957" y="1000705"/>
            <a:ext cx="4305643" cy="21118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F84613FD-23E8-3C47-B3E4-0BB7C98D9C4C}"/>
              </a:ext>
            </a:extLst>
          </p:cNvPr>
          <p:cNvSpPr>
            <a:spLocks noGrp="1"/>
          </p:cNvSpPr>
          <p:nvPr>
            <p:ph type="title"/>
          </p:nvPr>
        </p:nvSpPr>
        <p:spPr/>
        <p:txBody>
          <a:bodyPr/>
          <a:lstStyle/>
          <a:p>
            <a:r>
              <a:rPr lang="ja-JP" altLang="en-US"/>
              <a:t>ゼロトラスト・アーキテクチャーの</a:t>
            </a:r>
            <a:r>
              <a:rPr lang="en-US" altLang="ja-JP" dirty="0"/>
              <a:t>7</a:t>
            </a:r>
            <a:r>
              <a:rPr lang="ja-JP" altLang="en-US"/>
              <a:t>原則</a:t>
            </a:r>
          </a:p>
        </p:txBody>
      </p:sp>
      <p:sp>
        <p:nvSpPr>
          <p:cNvPr id="5" name="テキスト ボックス 4">
            <a:extLst>
              <a:ext uri="{FF2B5EF4-FFF2-40B4-BE49-F238E27FC236}">
                <a16:creationId xmlns:a16="http://schemas.microsoft.com/office/drawing/2014/main" id="{670B5B8E-A477-664A-ACBF-37B4EC5DC519}"/>
              </a:ext>
            </a:extLst>
          </p:cNvPr>
          <p:cNvSpPr txBox="1"/>
          <p:nvPr/>
        </p:nvSpPr>
        <p:spPr>
          <a:xfrm>
            <a:off x="370114" y="1632369"/>
            <a:ext cx="3995057" cy="1323439"/>
          </a:xfrm>
          <a:prstGeom prst="rect">
            <a:avLst/>
          </a:prstGeom>
          <a:noFill/>
        </p:spPr>
        <p:txBody>
          <a:bodyPr wrap="squar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情報システムやサービスに於いて正確なアクセス許可を行う際の不確かさを低減・排除するために設計された概念やアイデアの集合体</a:t>
            </a:r>
          </a:p>
        </p:txBody>
      </p:sp>
      <p:sp>
        <p:nvSpPr>
          <p:cNvPr id="6" name="テキスト ボックス 5">
            <a:extLst>
              <a:ext uri="{FF2B5EF4-FFF2-40B4-BE49-F238E27FC236}">
                <a16:creationId xmlns:a16="http://schemas.microsoft.com/office/drawing/2014/main" id="{938A88CF-C064-1746-8DA7-E37DDD2B550E}"/>
              </a:ext>
            </a:extLst>
          </p:cNvPr>
          <p:cNvSpPr txBox="1"/>
          <p:nvPr/>
        </p:nvSpPr>
        <p:spPr>
          <a:xfrm>
            <a:off x="4778829" y="1789518"/>
            <a:ext cx="3995057" cy="830997"/>
          </a:xfrm>
          <a:prstGeom prst="rect">
            <a:avLst/>
          </a:prstGeom>
          <a:noFill/>
        </p:spPr>
        <p:txBody>
          <a:bodyPr wrap="square" rtlCol="0">
            <a:spAutoFit/>
          </a:bodyPr>
          <a:lstStyle/>
          <a:p>
            <a:r>
              <a:rPr kumimoji="1" lang="ja-JP" altLang="en-US" sz="2400">
                <a:solidFill>
                  <a:schemeClr val="bg1"/>
                </a:solidFill>
                <a:latin typeface="Meiryo" panose="020B0604030504040204" pitchFamily="34" charset="-128"/>
                <a:ea typeface="Meiryo" panose="020B0604030504040204" pitchFamily="34" charset="-128"/>
              </a:rPr>
              <a:t>疑わしさを受け入れつつもできるだけ不確かさを排除</a:t>
            </a:r>
          </a:p>
        </p:txBody>
      </p:sp>
      <p:sp>
        <p:nvSpPr>
          <p:cNvPr id="7" name="テキスト ボックス 6">
            <a:extLst>
              <a:ext uri="{FF2B5EF4-FFF2-40B4-BE49-F238E27FC236}">
                <a16:creationId xmlns:a16="http://schemas.microsoft.com/office/drawing/2014/main" id="{AB73EAAB-C0CF-3E43-9824-E767CB7F224A}"/>
              </a:ext>
            </a:extLst>
          </p:cNvPr>
          <p:cNvSpPr txBox="1"/>
          <p:nvPr/>
        </p:nvSpPr>
        <p:spPr>
          <a:xfrm>
            <a:off x="230401" y="1166426"/>
            <a:ext cx="4305642" cy="461665"/>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「ゼロトラスト」の考え方</a:t>
            </a:r>
          </a:p>
        </p:txBody>
      </p:sp>
      <p:sp>
        <p:nvSpPr>
          <p:cNvPr id="8" name="テキスト ボックス 7">
            <a:extLst>
              <a:ext uri="{FF2B5EF4-FFF2-40B4-BE49-F238E27FC236}">
                <a16:creationId xmlns:a16="http://schemas.microsoft.com/office/drawing/2014/main" id="{EC93228A-055F-A546-9154-A1AEFC71B877}"/>
              </a:ext>
            </a:extLst>
          </p:cNvPr>
          <p:cNvSpPr txBox="1"/>
          <p:nvPr/>
        </p:nvSpPr>
        <p:spPr>
          <a:xfrm>
            <a:off x="4607957" y="1166426"/>
            <a:ext cx="4305642" cy="461665"/>
          </a:xfrm>
          <a:prstGeom prst="rect">
            <a:avLst/>
          </a:prstGeom>
          <a:noFill/>
        </p:spPr>
        <p:txBody>
          <a:bodyPr wrap="squar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リスクはゼロにはならない</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B2F3ACE1-CC14-CB42-978C-21C8E88ED73D}"/>
              </a:ext>
            </a:extLst>
          </p:cNvPr>
          <p:cNvSpPr txBox="1"/>
          <p:nvPr/>
        </p:nvSpPr>
        <p:spPr>
          <a:xfrm>
            <a:off x="1042828" y="3962390"/>
            <a:ext cx="7058343" cy="2246769"/>
          </a:xfrm>
          <a:prstGeom prst="rect">
            <a:avLst/>
          </a:prstGeom>
          <a:noFill/>
        </p:spPr>
        <p:txBody>
          <a:bodyPr wrap="none" rtlCol="0">
            <a:spAutoFit/>
          </a:bodyPr>
          <a:lstStyle/>
          <a:p>
            <a:pPr marL="457200" indent="-457200">
              <a:buFont typeface="+mj-lt"/>
              <a:buAutoNum type="arabicPeriod"/>
            </a:pPr>
            <a:r>
              <a:rPr lang="ja-JP" altLang="en-US" sz="2000">
                <a:solidFill>
                  <a:schemeClr val="bg1"/>
                </a:solidFill>
                <a:latin typeface="Meiryo" panose="020B0604030504040204" pitchFamily="34" charset="-128"/>
                <a:ea typeface="Meiryo" panose="020B0604030504040204" pitchFamily="34" charset="-128"/>
              </a:rPr>
              <a:t>全データ・計算資源をリソースとして識別</a:t>
            </a:r>
            <a:endParaRPr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a:solidFill>
                  <a:schemeClr val="bg1"/>
                </a:solidFill>
                <a:latin typeface="Meiryo" panose="020B0604030504040204" pitchFamily="34" charset="-128"/>
                <a:ea typeface="Meiryo" panose="020B0604030504040204" pitchFamily="34" charset="-128"/>
              </a:rPr>
              <a:t>ネットワークの場所に関係なく全ての通信の安全を確保</a:t>
            </a:r>
            <a:endParaRPr kumimoji="1"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lang="ja-JP" altLang="en-US" sz="2000">
                <a:solidFill>
                  <a:schemeClr val="bg1"/>
                </a:solidFill>
                <a:latin typeface="Meiryo" panose="020B0604030504040204" pitchFamily="34" charset="-128"/>
                <a:ea typeface="Meiryo" panose="020B0604030504040204" pitchFamily="34" charset="-128"/>
              </a:rPr>
              <a:t>個々のリソース・アクセスはセッション単位</a:t>
            </a:r>
            <a:endParaRPr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a:solidFill>
                  <a:schemeClr val="bg1"/>
                </a:solidFill>
                <a:latin typeface="Meiryo" panose="020B0604030504040204" pitchFamily="34" charset="-128"/>
                <a:ea typeface="Meiryo" panose="020B0604030504040204" pitchFamily="34" charset="-128"/>
              </a:rPr>
              <a:t>リソースのアクセスは動的ポリシーにて決定</a:t>
            </a:r>
            <a:endParaRPr kumimoji="1"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lang="ja-JP" altLang="en-US" sz="2000">
                <a:solidFill>
                  <a:schemeClr val="bg1"/>
                </a:solidFill>
                <a:latin typeface="Meiryo" panose="020B0604030504040204" pitchFamily="34" charset="-128"/>
                <a:ea typeface="Meiryo" panose="020B0604030504040204" pitchFamily="34" charset="-128"/>
              </a:rPr>
              <a:t>全ての所有機器見・アプリの安全状態を常に監視・測定</a:t>
            </a:r>
            <a:endParaRPr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a:solidFill>
                  <a:schemeClr val="bg1"/>
                </a:solidFill>
                <a:latin typeface="Meiryo" panose="020B0604030504040204" pitchFamily="34" charset="-128"/>
                <a:ea typeface="Meiryo" panose="020B0604030504040204" pitchFamily="34" charset="-128"/>
              </a:rPr>
              <a:t>アクセスを許可する前に動的・厳格に認証・認可</a:t>
            </a:r>
            <a:endParaRPr kumimoji="1" lang="en-US" altLang="ja-JP" sz="2000" dirty="0">
              <a:solidFill>
                <a:schemeClr val="bg1"/>
              </a:solidFill>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a:solidFill>
                  <a:schemeClr val="bg1"/>
                </a:solidFill>
                <a:latin typeface="Meiryo" panose="020B0604030504040204" pitchFamily="34" charset="-128"/>
                <a:ea typeface="Meiryo" panose="020B0604030504040204" pitchFamily="34" charset="-128"/>
              </a:rPr>
              <a:t>機器・インフラ・通信状態の情報収集と安全面での改善</a:t>
            </a:r>
          </a:p>
        </p:txBody>
      </p:sp>
      <p:sp>
        <p:nvSpPr>
          <p:cNvPr id="11" name="テキスト ボックス 10">
            <a:extLst>
              <a:ext uri="{FF2B5EF4-FFF2-40B4-BE49-F238E27FC236}">
                <a16:creationId xmlns:a16="http://schemas.microsoft.com/office/drawing/2014/main" id="{B8DFC0E9-DCDC-2549-8B8B-7EE0B5BD2EB5}"/>
              </a:ext>
            </a:extLst>
          </p:cNvPr>
          <p:cNvSpPr txBox="1"/>
          <p:nvPr/>
        </p:nvSpPr>
        <p:spPr>
          <a:xfrm>
            <a:off x="1126185" y="3439170"/>
            <a:ext cx="6891630"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ゼロトラスト・アーキテクチャーの</a:t>
            </a:r>
            <a:r>
              <a:rPr lang="en-US" altLang="ja-JP" sz="2800" b="1" dirty="0">
                <a:solidFill>
                  <a:schemeClr val="bg1"/>
                </a:solidFill>
                <a:latin typeface="Meiryo" panose="020B0604030504040204" pitchFamily="34" charset="-128"/>
                <a:ea typeface="Meiryo" panose="020B0604030504040204" pitchFamily="34" charset="-128"/>
              </a:rPr>
              <a:t>7</a:t>
            </a:r>
            <a:r>
              <a:rPr lang="ja-JP" altLang="en-US" sz="2800" b="1">
                <a:solidFill>
                  <a:schemeClr val="bg1"/>
                </a:solidFill>
                <a:latin typeface="Meiryo" panose="020B0604030504040204" pitchFamily="34" charset="-128"/>
                <a:ea typeface="Meiryo" panose="020B0604030504040204" pitchFamily="34" charset="-128"/>
              </a:rPr>
              <a:t>原則</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右矢印 14">
            <a:extLst>
              <a:ext uri="{FF2B5EF4-FFF2-40B4-BE49-F238E27FC236}">
                <a16:creationId xmlns:a16="http://schemas.microsoft.com/office/drawing/2014/main" id="{886B2CAC-7287-594D-9C93-B6A9A05C76BD}"/>
              </a:ext>
            </a:extLst>
          </p:cNvPr>
          <p:cNvSpPr/>
          <p:nvPr/>
        </p:nvSpPr>
        <p:spPr>
          <a:xfrm>
            <a:off x="4464944" y="1745677"/>
            <a:ext cx="348342" cy="92179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57EDF9FF-CD45-9747-96C4-BC9B33B95037}"/>
              </a:ext>
            </a:extLst>
          </p:cNvPr>
          <p:cNvSpPr/>
          <p:nvPr/>
        </p:nvSpPr>
        <p:spPr>
          <a:xfrm>
            <a:off x="6058649" y="2749974"/>
            <a:ext cx="1404258" cy="625591"/>
          </a:xfrm>
          <a:prstGeom prst="downArrow">
            <a:avLst>
              <a:gd name="adj1" fmla="val 50000"/>
              <a:gd name="adj2" fmla="val 6218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51056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46AC8E6-BDD5-DD4A-AD19-B5344F3667BD}"/>
              </a:ext>
            </a:extLst>
          </p:cNvPr>
          <p:cNvSpPr/>
          <p:nvPr/>
        </p:nvSpPr>
        <p:spPr>
          <a:xfrm>
            <a:off x="120525" y="845951"/>
            <a:ext cx="8902946" cy="418715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72B7901-5EE0-CB45-9F74-413B1488770E}"/>
              </a:ext>
            </a:extLst>
          </p:cNvPr>
          <p:cNvSpPr/>
          <p:nvPr/>
        </p:nvSpPr>
        <p:spPr>
          <a:xfrm>
            <a:off x="162899" y="1499769"/>
            <a:ext cx="2903569" cy="32588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EED3F3E-9D47-D948-8C6E-6E23901813B5}"/>
              </a:ext>
            </a:extLst>
          </p:cNvPr>
          <p:cNvSpPr/>
          <p:nvPr/>
        </p:nvSpPr>
        <p:spPr>
          <a:xfrm>
            <a:off x="3120214" y="1499769"/>
            <a:ext cx="2903569" cy="32588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4D3B2F-3FA7-234F-97FD-0E8037FA9BCD}"/>
              </a:ext>
            </a:extLst>
          </p:cNvPr>
          <p:cNvSpPr/>
          <p:nvPr/>
        </p:nvSpPr>
        <p:spPr>
          <a:xfrm>
            <a:off x="6077532" y="1499898"/>
            <a:ext cx="2903569" cy="325888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537CC8-1721-E04E-B01D-F122400ECA58}"/>
              </a:ext>
            </a:extLst>
          </p:cNvPr>
          <p:cNvSpPr>
            <a:spLocks noGrp="1"/>
          </p:cNvSpPr>
          <p:nvPr>
            <p:ph type="title"/>
          </p:nvPr>
        </p:nvSpPr>
        <p:spPr/>
        <p:txBody>
          <a:bodyPr/>
          <a:lstStyle/>
          <a:p>
            <a:r>
              <a:rPr kumimoji="1" lang="ja-JP" altLang="en-US"/>
              <a:t>サイバー・ハイジーン</a:t>
            </a:r>
          </a:p>
        </p:txBody>
      </p:sp>
      <p:sp>
        <p:nvSpPr>
          <p:cNvPr id="5" name="正方形/長方形 4">
            <a:extLst>
              <a:ext uri="{FF2B5EF4-FFF2-40B4-BE49-F238E27FC236}">
                <a16:creationId xmlns:a16="http://schemas.microsoft.com/office/drawing/2014/main" id="{FAA714A1-2AA4-B743-BA80-B21E4A04A612}"/>
              </a:ext>
            </a:extLst>
          </p:cNvPr>
          <p:cNvSpPr/>
          <p:nvPr/>
        </p:nvSpPr>
        <p:spPr>
          <a:xfrm>
            <a:off x="120524" y="1031848"/>
            <a:ext cx="8902946" cy="400110"/>
          </a:xfrm>
          <a:prstGeom prst="rect">
            <a:avLst/>
          </a:prstGeom>
        </p:spPr>
        <p:txBody>
          <a:bodyPr wrap="square">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IPA</a:t>
            </a:r>
            <a:r>
              <a:rPr lang="ja-JP" altLang="en-US" sz="2000" b="1">
                <a:solidFill>
                  <a:schemeClr val="bg1"/>
                </a:solidFill>
                <a:latin typeface="Meiryo" panose="020B0604030504040204" pitchFamily="34" charset="-128"/>
                <a:ea typeface="Meiryo" panose="020B0604030504040204" pitchFamily="34" charset="-128"/>
              </a:rPr>
              <a:t>（情報処理推進機構）</a:t>
            </a:r>
            <a:r>
              <a:rPr lang="ja-JP" altLang="en-US" sz="1600" b="1">
                <a:solidFill>
                  <a:schemeClr val="bg1"/>
                </a:solidFill>
                <a:latin typeface="Meiryo" panose="020B0604030504040204" pitchFamily="34" charset="-128"/>
                <a:ea typeface="Meiryo" panose="020B0604030504040204" pitchFamily="34" charset="-128"/>
              </a:rPr>
              <a:t>が推奨する</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日常における情報セキュリティ対策</a:t>
            </a:r>
          </a:p>
        </p:txBody>
      </p:sp>
      <p:sp>
        <p:nvSpPr>
          <p:cNvPr id="6" name="正方形/長方形 5">
            <a:extLst>
              <a:ext uri="{FF2B5EF4-FFF2-40B4-BE49-F238E27FC236}">
                <a16:creationId xmlns:a16="http://schemas.microsoft.com/office/drawing/2014/main" id="{BE86F420-ACBE-744E-A473-8E51E3D5246C}"/>
              </a:ext>
            </a:extLst>
          </p:cNvPr>
          <p:cNvSpPr/>
          <p:nvPr/>
        </p:nvSpPr>
        <p:spPr>
          <a:xfrm>
            <a:off x="243538" y="1647539"/>
            <a:ext cx="2742288" cy="2431435"/>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組織のシステム管理者向け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情報持ち出しルールの徹底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不要なサービスやアカウントの停止または削除</a:t>
            </a:r>
          </a:p>
        </p:txBody>
      </p:sp>
      <p:sp>
        <p:nvSpPr>
          <p:cNvPr id="7" name="正方形/長方形 6">
            <a:extLst>
              <a:ext uri="{FF2B5EF4-FFF2-40B4-BE49-F238E27FC236}">
                <a16:creationId xmlns:a16="http://schemas.microsoft.com/office/drawing/2014/main" id="{1909AAF5-76AF-7D47-9708-C52EFD14D319}"/>
              </a:ext>
            </a:extLst>
          </p:cNvPr>
          <p:cNvSpPr/>
          <p:nvPr/>
        </p:nvSpPr>
        <p:spPr>
          <a:xfrm>
            <a:off x="3200856" y="1647540"/>
            <a:ext cx="2742288" cy="2800767"/>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不審なメールに注意</a:t>
            </a:r>
          </a:p>
          <a:p>
            <a:pPr marL="285750" indent="-285750" algn="just">
              <a:buFont typeface="Wingdings" pitchFamily="2" charset="2"/>
              <a:buChar char="ü"/>
            </a:pP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USB</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メモリ等の取り扱いの注意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社内ネットワークへの機器接続ルールの遵守</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ソフトウェアをインストールする際の注意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パソコン等の画面ロック機能の設定</a:t>
            </a:r>
          </a:p>
        </p:txBody>
      </p:sp>
      <p:sp>
        <p:nvSpPr>
          <p:cNvPr id="8" name="正方形/長方形 7">
            <a:extLst>
              <a:ext uri="{FF2B5EF4-FFF2-40B4-BE49-F238E27FC236}">
                <a16:creationId xmlns:a16="http://schemas.microsoft.com/office/drawing/2014/main" id="{367CFF20-7BB7-1042-8B84-776379DFF298}"/>
              </a:ext>
            </a:extLst>
          </p:cNvPr>
          <p:cNvSpPr/>
          <p:nvPr/>
        </p:nvSpPr>
        <p:spPr>
          <a:xfrm>
            <a:off x="6166174" y="1647539"/>
            <a:ext cx="2726283" cy="2985433"/>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家庭の利用者向け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メールやショートメッセージ（</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SMS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SNS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での不審なファイルや</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URL</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偽のセキュリティ警告に注意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スマートデバイスのアプリや構成プロファイル導入時の注意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スマートフォン等の画面ロック機能の設定</a:t>
            </a:r>
          </a:p>
        </p:txBody>
      </p:sp>
      <p:sp>
        <p:nvSpPr>
          <p:cNvPr id="12" name="正方形/長方形 11">
            <a:extLst>
              <a:ext uri="{FF2B5EF4-FFF2-40B4-BE49-F238E27FC236}">
                <a16:creationId xmlns:a16="http://schemas.microsoft.com/office/drawing/2014/main" id="{BFFB14FB-0B9F-5E40-9245-CB202FDF4D1D}"/>
              </a:ext>
            </a:extLst>
          </p:cNvPr>
          <p:cNvSpPr/>
          <p:nvPr/>
        </p:nvSpPr>
        <p:spPr>
          <a:xfrm>
            <a:off x="5775069" y="4816188"/>
            <a:ext cx="3264034" cy="230832"/>
          </a:xfrm>
          <a:prstGeom prst="rect">
            <a:avLst/>
          </a:prstGeom>
        </p:spPr>
        <p:txBody>
          <a:bodyPr wrap="none">
            <a:spAutoFit/>
          </a:bodyPr>
          <a:lstStyle/>
          <a:p>
            <a:pPr algn="r"/>
            <a:r>
              <a:rPr lang="en-US" altLang="ja-JP" sz="900" dirty="0">
                <a:solidFill>
                  <a:schemeClr val="bg1"/>
                </a:solidFill>
                <a:latin typeface="Meiryo" panose="020B0604030504040204" pitchFamily="34" charset="-128"/>
                <a:ea typeface="Meiryo" panose="020B0604030504040204" pitchFamily="34" charset="-128"/>
              </a:rPr>
              <a:t>IPA</a:t>
            </a:r>
            <a:r>
              <a:rPr lang="ja-JP" altLang="en-US" sz="900">
                <a:solidFill>
                  <a:schemeClr val="bg1"/>
                </a:solidFill>
                <a:latin typeface="Meiryo" panose="020B0604030504040204" pitchFamily="34" charset="-128"/>
                <a:ea typeface="Meiryo" panose="020B0604030504040204" pitchFamily="34" charset="-128"/>
              </a:rPr>
              <a:t>・「日常における情報セキュリティ対策」を参考に作成</a:t>
            </a:r>
            <a:endParaRPr lang="ja-JP" altLang="en-US" sz="90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E996D0F-9F2A-D343-B872-78D6CA387EA1}"/>
              </a:ext>
            </a:extLst>
          </p:cNvPr>
          <p:cNvSpPr/>
          <p:nvPr/>
        </p:nvSpPr>
        <p:spPr>
          <a:xfrm>
            <a:off x="120527" y="5234527"/>
            <a:ext cx="8902946" cy="4888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10CE895B-3AE1-F844-A4D0-D5FE825206EB}"/>
              </a:ext>
            </a:extLst>
          </p:cNvPr>
          <p:cNvSpPr/>
          <p:nvPr/>
        </p:nvSpPr>
        <p:spPr>
          <a:xfrm>
            <a:off x="120525" y="5309658"/>
            <a:ext cx="8902945"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万全を期すための</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MDM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EDR</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UEM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などのツールの活用</a:t>
            </a:r>
            <a:endParaRPr lang="ja-JP" altLang="en-US" sz="20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046F436-622C-F44C-828A-89D8E0FA06DB}"/>
              </a:ext>
            </a:extLst>
          </p:cNvPr>
          <p:cNvSpPr/>
          <p:nvPr/>
        </p:nvSpPr>
        <p:spPr>
          <a:xfrm>
            <a:off x="128343" y="5881521"/>
            <a:ext cx="8902945" cy="6771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9A3F6A9-6FA9-2F4C-8DBD-63582B307C03}"/>
              </a:ext>
            </a:extLst>
          </p:cNvPr>
          <p:cNvSpPr/>
          <p:nvPr/>
        </p:nvSpPr>
        <p:spPr>
          <a:xfrm>
            <a:off x="2863840" y="5924762"/>
            <a:ext cx="3416320" cy="677108"/>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サイバー・ハイジーン</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エンドポイントの衛生状態を健全に保つ</a:t>
            </a:r>
            <a:endParaRPr lang="ja-JP" altLang="en-US" sz="1400"/>
          </a:p>
        </p:txBody>
      </p:sp>
      <p:sp>
        <p:nvSpPr>
          <p:cNvPr id="18" name="加算記号 17">
            <a:extLst>
              <a:ext uri="{FF2B5EF4-FFF2-40B4-BE49-F238E27FC236}">
                <a16:creationId xmlns:a16="http://schemas.microsoft.com/office/drawing/2014/main" id="{2D6CBC93-E3AC-834E-956F-D112B964B2A8}"/>
              </a:ext>
            </a:extLst>
          </p:cNvPr>
          <p:cNvSpPr/>
          <p:nvPr/>
        </p:nvSpPr>
        <p:spPr>
          <a:xfrm>
            <a:off x="4370949" y="4906427"/>
            <a:ext cx="417732" cy="446183"/>
          </a:xfrm>
          <a:prstGeom prst="mathPlus">
            <a:avLst/>
          </a:prstGeom>
          <a:solidFill>
            <a:srgbClr val="FF8AD8"/>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936F7031-BFEB-1043-AACF-48F062EE3ED6}"/>
              </a:ext>
            </a:extLst>
          </p:cNvPr>
          <p:cNvSpPr/>
          <p:nvPr/>
        </p:nvSpPr>
        <p:spPr>
          <a:xfrm>
            <a:off x="4370949" y="5682883"/>
            <a:ext cx="417732" cy="264764"/>
          </a:xfrm>
          <a:prstGeom prst="downArrow">
            <a:avLst/>
          </a:prstGeom>
          <a:solidFill>
            <a:schemeClr val="accent6">
              <a:lumMod val="75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984825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6693E-632B-4B44-8658-CDC983E2640A}"/>
              </a:ext>
            </a:extLst>
          </p:cNvPr>
          <p:cNvSpPr>
            <a:spLocks noGrp="1"/>
          </p:cNvSpPr>
          <p:nvPr>
            <p:ph type="title"/>
          </p:nvPr>
        </p:nvSpPr>
        <p:spPr/>
        <p:txBody>
          <a:bodyPr/>
          <a:lstStyle/>
          <a:p>
            <a:r>
              <a:rPr lang="ja-JP" altLang="en-US"/>
              <a:t>セキュリティ機能は新技術に組み込まれていく</a:t>
            </a:r>
            <a:endParaRPr kumimoji="1" lang="ja-JP" altLang="en-US"/>
          </a:p>
        </p:txBody>
      </p:sp>
      <p:sp>
        <p:nvSpPr>
          <p:cNvPr id="7" name="正方形/長方形 6">
            <a:extLst>
              <a:ext uri="{FF2B5EF4-FFF2-40B4-BE49-F238E27FC236}">
                <a16:creationId xmlns:a16="http://schemas.microsoft.com/office/drawing/2014/main" id="{3A13ADBF-7FFE-C844-98C6-A53A02421CFE}"/>
              </a:ext>
            </a:extLst>
          </p:cNvPr>
          <p:cNvSpPr/>
          <p:nvPr/>
        </p:nvSpPr>
        <p:spPr bwMode="auto">
          <a:xfrm>
            <a:off x="400793" y="3230710"/>
            <a:ext cx="3892137" cy="868385"/>
          </a:xfrm>
          <a:prstGeom prst="rect">
            <a:avLst/>
          </a:prstGeom>
          <a:solidFill>
            <a:schemeClr val="bg1"/>
          </a:solid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b"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a:solidFill>
                  <a:schemeClr val="accent1"/>
                </a:solidFill>
                <a:latin typeface="Meiryo" panose="020B0604030504040204" pitchFamily="34" charset="-128"/>
                <a:ea typeface="Meiryo" panose="020B0604030504040204" pitchFamily="34" charset="-128"/>
                <a:cs typeface="Segoe UI" pitchFamily="34" charset="0"/>
              </a:rPr>
              <a:t>標準ではなく後付け（ボルトオン）</a:t>
            </a:r>
            <a:endParaRPr lang="ja-JP" altLang="en-US" sz="1200" err="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9" name="正方形/長方形 8">
            <a:extLst>
              <a:ext uri="{FF2B5EF4-FFF2-40B4-BE49-F238E27FC236}">
                <a16:creationId xmlns:a16="http://schemas.microsoft.com/office/drawing/2014/main" id="{E65B6CF4-2CFF-0249-8871-ED14C6E90FD0}"/>
              </a:ext>
            </a:extLst>
          </p:cNvPr>
          <p:cNvSpPr/>
          <p:nvPr/>
        </p:nvSpPr>
        <p:spPr bwMode="auto">
          <a:xfrm>
            <a:off x="454230" y="3312975"/>
            <a:ext cx="1220188" cy="3985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アクセス制御</a:t>
            </a:r>
            <a:endParaRPr lang="ja-JP" altLang="en-US" sz="12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1" name="正方形/長方形 10">
            <a:extLst>
              <a:ext uri="{FF2B5EF4-FFF2-40B4-BE49-F238E27FC236}">
                <a16:creationId xmlns:a16="http://schemas.microsoft.com/office/drawing/2014/main" id="{88C54C79-D9A4-8543-9994-B5E9378BEA0E}"/>
              </a:ext>
            </a:extLst>
          </p:cNvPr>
          <p:cNvSpPr/>
          <p:nvPr/>
        </p:nvSpPr>
        <p:spPr bwMode="auto">
          <a:xfrm>
            <a:off x="1727859" y="3312975"/>
            <a:ext cx="1220188" cy="3985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暗号化</a:t>
            </a:r>
            <a:endParaRPr lang="ja-JP" altLang="en-US" sz="12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3" name="正方形/長方形 12">
            <a:extLst>
              <a:ext uri="{FF2B5EF4-FFF2-40B4-BE49-F238E27FC236}">
                <a16:creationId xmlns:a16="http://schemas.microsoft.com/office/drawing/2014/main" id="{1DD944B3-9A92-9141-BE55-D60FAFA0BDC8}"/>
              </a:ext>
            </a:extLst>
          </p:cNvPr>
          <p:cNvSpPr/>
          <p:nvPr/>
        </p:nvSpPr>
        <p:spPr bwMode="auto">
          <a:xfrm>
            <a:off x="3001488" y="3312975"/>
            <a:ext cx="1220188" cy="3985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品質管理</a:t>
            </a:r>
            <a:endParaRPr lang="ja-JP" altLang="en-US" sz="12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5" name="角丸四角形 14">
            <a:extLst>
              <a:ext uri="{FF2B5EF4-FFF2-40B4-BE49-F238E27FC236}">
                <a16:creationId xmlns:a16="http://schemas.microsoft.com/office/drawing/2014/main" id="{30E20D5B-A605-F642-981E-7EA7F4C2C423}"/>
              </a:ext>
            </a:extLst>
          </p:cNvPr>
          <p:cNvSpPr/>
          <p:nvPr/>
        </p:nvSpPr>
        <p:spPr bwMode="auto">
          <a:xfrm>
            <a:off x="4845131" y="2266582"/>
            <a:ext cx="3892137" cy="1832512"/>
          </a:xfrm>
          <a:prstGeom prst="roundRect">
            <a:avLst>
              <a:gd name="adj" fmla="val 6808"/>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sz="1200" b="1">
              <a:solidFill>
                <a:schemeClr val="bg1"/>
              </a:soli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200" b="1">
              <a:solidFill>
                <a:schemeClr val="bg1"/>
              </a:soli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200" b="1">
              <a:solidFill>
                <a:schemeClr val="bg1"/>
              </a:soli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200" b="1">
              <a:solidFill>
                <a:schemeClr val="bg1"/>
              </a:soli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200" b="1">
              <a:solidFill>
                <a:schemeClr val="bg1"/>
              </a:soli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200" b="1">
              <a:solidFill>
                <a:schemeClr val="bg1"/>
              </a:solidFill>
              <a:latin typeface="Meiryo" panose="020B0604030504040204" pitchFamily="34" charset="-128"/>
              <a:ea typeface="Meiryo" panose="020B0604030504040204" pitchFamily="34" charset="-128"/>
              <a:cs typeface="Segoe UI" pitchFamily="34" charset="0"/>
            </a:endParaRPr>
          </a:p>
        </p:txBody>
      </p:sp>
      <p:sp>
        <p:nvSpPr>
          <p:cNvPr id="17" name="正方形/長方形 16">
            <a:extLst>
              <a:ext uri="{FF2B5EF4-FFF2-40B4-BE49-F238E27FC236}">
                <a16:creationId xmlns:a16="http://schemas.microsoft.com/office/drawing/2014/main" id="{2791F339-D642-4943-B372-C003A16E60AF}"/>
              </a:ext>
            </a:extLst>
          </p:cNvPr>
          <p:cNvSpPr/>
          <p:nvPr/>
        </p:nvSpPr>
        <p:spPr bwMode="auto">
          <a:xfrm>
            <a:off x="4898568" y="3312975"/>
            <a:ext cx="1220188" cy="398566"/>
          </a:xfrm>
          <a:prstGeom prst="rect">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アクセス制御</a:t>
            </a:r>
            <a:endParaRPr lang="ja-JP" altLang="en-US" sz="12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9" name="正方形/長方形 18">
            <a:extLst>
              <a:ext uri="{FF2B5EF4-FFF2-40B4-BE49-F238E27FC236}">
                <a16:creationId xmlns:a16="http://schemas.microsoft.com/office/drawing/2014/main" id="{D2502572-AF06-E142-BC52-82BFA628AA69}"/>
              </a:ext>
            </a:extLst>
          </p:cNvPr>
          <p:cNvSpPr/>
          <p:nvPr/>
        </p:nvSpPr>
        <p:spPr bwMode="auto">
          <a:xfrm>
            <a:off x="6172197" y="3312975"/>
            <a:ext cx="1220188" cy="398566"/>
          </a:xfrm>
          <a:prstGeom prst="rect">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暗号化</a:t>
            </a:r>
            <a:endParaRPr lang="ja-JP" altLang="en-US" sz="12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1" name="正方形/長方形 20">
            <a:extLst>
              <a:ext uri="{FF2B5EF4-FFF2-40B4-BE49-F238E27FC236}">
                <a16:creationId xmlns:a16="http://schemas.microsoft.com/office/drawing/2014/main" id="{899DD579-833D-0D42-999B-F0CED51F6667}"/>
              </a:ext>
            </a:extLst>
          </p:cNvPr>
          <p:cNvSpPr/>
          <p:nvPr/>
        </p:nvSpPr>
        <p:spPr bwMode="auto">
          <a:xfrm>
            <a:off x="7445826" y="3312975"/>
            <a:ext cx="1220188" cy="398566"/>
          </a:xfrm>
          <a:prstGeom prst="rect">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r>
              <a:rPr lang="ja-JP" altLang="en-US" sz="12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品質管理</a:t>
            </a:r>
            <a:endParaRPr lang="ja-JP" altLang="en-US" sz="12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3" name="テキスト ボックス 22">
            <a:extLst>
              <a:ext uri="{FF2B5EF4-FFF2-40B4-BE49-F238E27FC236}">
                <a16:creationId xmlns:a16="http://schemas.microsoft.com/office/drawing/2014/main" id="{1DF656C1-5F35-D643-BBCA-B9AAA8C0666C}"/>
              </a:ext>
            </a:extLst>
          </p:cNvPr>
          <p:cNvSpPr txBox="1"/>
          <p:nvPr/>
        </p:nvSpPr>
        <p:spPr>
          <a:xfrm>
            <a:off x="400793" y="4317304"/>
            <a:ext cx="8336475" cy="1209049"/>
          </a:xfrm>
          <a:prstGeom prst="rect">
            <a:avLst/>
          </a:prstGeom>
          <a:noFill/>
        </p:spPr>
        <p:txBody>
          <a:bodyPr wrap="square" lIns="137160" tIns="109728" rIns="137160" bIns="109728" rtlCol="0">
            <a:spAutoFit/>
          </a:bodyPr>
          <a:lstStyle/>
          <a:p>
            <a:pPr>
              <a:spcAft>
                <a:spcPts val="450"/>
              </a:spcAft>
            </a:pPr>
            <a:r>
              <a:rPr lang="en-US" altLang="ja-JP"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TCP/IP v4</a:t>
            </a:r>
            <a:r>
              <a:rPr lang="ja-JP" altLang="en-US"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は利用者が見える環境での利用を想定していたために、通信の可否だけで、現在求められるセキュリティ機能は搭載されていない。これを後付けにすることで、環境によって実装が異なり、管理が複雑になり、ガバナンスが構築しにくくなっている。</a:t>
            </a:r>
            <a:endParaRPr lang="en-US" altLang="ja-JP"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a:p>
            <a:pPr>
              <a:spcAft>
                <a:spcPts val="450"/>
              </a:spcAft>
            </a:pPr>
            <a:r>
              <a:rPr lang="en-US" altLang="ja-JP"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SMTP</a:t>
            </a:r>
            <a:r>
              <a:rPr lang="ja-JP" altLang="en-US"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も</a:t>
            </a:r>
            <a:r>
              <a:rPr lang="en-US" altLang="ja-JP"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1982</a:t>
            </a:r>
            <a:r>
              <a:rPr lang="ja-JP" altLang="en-US"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年から大きな変化なく使われており、もちろんセキュリティ機能は十分ではない。</a:t>
            </a:r>
            <a:endParaRPr lang="ja-JP" altLang="en-US" sz="1500"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25" name="右矢印 24">
            <a:extLst>
              <a:ext uri="{FF2B5EF4-FFF2-40B4-BE49-F238E27FC236}">
                <a16:creationId xmlns:a16="http://schemas.microsoft.com/office/drawing/2014/main" id="{DBF1CC0E-DDCE-3F4E-A353-08B99988F593}"/>
              </a:ext>
            </a:extLst>
          </p:cNvPr>
          <p:cNvSpPr/>
          <p:nvPr/>
        </p:nvSpPr>
        <p:spPr bwMode="auto">
          <a:xfrm>
            <a:off x="4390900" y="2964628"/>
            <a:ext cx="427510" cy="436418"/>
          </a:xfrm>
          <a:prstGeom prst="rightArrow">
            <a:avLst>
              <a:gd name="adj1" fmla="val 50000"/>
              <a:gd name="adj2" fmla="val 625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ja-JP" altLang="en-US"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7" name="テキスト ボックス 26">
            <a:extLst>
              <a:ext uri="{FF2B5EF4-FFF2-40B4-BE49-F238E27FC236}">
                <a16:creationId xmlns:a16="http://schemas.microsoft.com/office/drawing/2014/main" id="{816E3DD3-6958-4C43-996A-906783DEB37F}"/>
              </a:ext>
            </a:extLst>
          </p:cNvPr>
          <p:cNvSpPr txBox="1"/>
          <p:nvPr/>
        </p:nvSpPr>
        <p:spPr>
          <a:xfrm>
            <a:off x="4864702" y="3728742"/>
            <a:ext cx="3816429" cy="392415"/>
          </a:xfrm>
          <a:prstGeom prst="rect">
            <a:avLst/>
          </a:prstGeom>
          <a:noFill/>
        </p:spPr>
        <p:txBody>
          <a:bodyPr wrap="none" lIns="137160" tIns="109728" rIns="137160" bIns="109728" rtlCol="0">
            <a:spAutoFit/>
          </a:bodyPr>
          <a:lstStyle/>
          <a:p>
            <a:pPr algn="ctr" defTabSz="699354" fontAlgn="base">
              <a:lnSpc>
                <a:spcPct val="90000"/>
              </a:lnSpc>
              <a:spcBef>
                <a:spcPct val="0"/>
              </a:spcBef>
              <a:spcAft>
                <a:spcPct val="0"/>
              </a:spcAft>
            </a:pPr>
            <a:r>
              <a:rPr lang="ja-JP" altLang="en-US" sz="1200">
                <a:solidFill>
                  <a:prstClr val="white"/>
                </a:solidFill>
                <a:latin typeface="Meiryo" panose="020B0604030504040204" pitchFamily="34" charset="-128"/>
                <a:ea typeface="Meiryo" panose="020B0604030504040204" pitchFamily="34" charset="-128"/>
                <a:cs typeface="Segoe UI" pitchFamily="34" charset="0"/>
              </a:rPr>
              <a:t>セキュリティを標準機能として提供（ビルトイン）</a:t>
            </a:r>
            <a:endParaRPr lang="en-US" altLang="ja-JP" sz="1200">
              <a:solidFill>
                <a:prstClr val="white"/>
              </a:solidFill>
              <a:latin typeface="Meiryo" panose="020B0604030504040204" pitchFamily="34" charset="-128"/>
              <a:ea typeface="Meiryo" panose="020B0604030504040204" pitchFamily="34" charset="-128"/>
              <a:cs typeface="Segoe UI" pitchFamily="34" charset="0"/>
            </a:endParaRPr>
          </a:p>
        </p:txBody>
      </p:sp>
      <p:sp>
        <p:nvSpPr>
          <p:cNvPr id="3" name="角丸四角形 2">
            <a:extLst>
              <a:ext uri="{FF2B5EF4-FFF2-40B4-BE49-F238E27FC236}">
                <a16:creationId xmlns:a16="http://schemas.microsoft.com/office/drawing/2014/main" id="{760BF662-6D0C-BF49-87F2-249E165E7A15}"/>
              </a:ext>
            </a:extLst>
          </p:cNvPr>
          <p:cNvSpPr/>
          <p:nvPr/>
        </p:nvSpPr>
        <p:spPr bwMode="auto">
          <a:xfrm>
            <a:off x="400793" y="2266583"/>
            <a:ext cx="3892137" cy="910689"/>
          </a:xfrm>
          <a:prstGeom prst="roundRect">
            <a:avLst>
              <a:gd name="adj" fmla="val 6808"/>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altLang="ja-JP" sz="2700" b="1">
                <a:solidFill>
                  <a:schemeClr val="bg1"/>
                </a:solidFill>
                <a:latin typeface="Meiryo" panose="020B0604030504040204" pitchFamily="34" charset="-128"/>
                <a:ea typeface="Meiryo" panose="020B0604030504040204" pitchFamily="34" charset="-128"/>
                <a:cs typeface="Segoe UI" pitchFamily="34" charset="0"/>
              </a:rPr>
              <a:t>TCP/IP v4</a:t>
            </a:r>
          </a:p>
          <a:p>
            <a:pPr algn="ctr" defTabSz="699354" fontAlgn="base">
              <a:spcBef>
                <a:spcPct val="0"/>
              </a:spcBef>
              <a:spcAft>
                <a:spcPct val="0"/>
              </a:spcAft>
            </a:pPr>
            <a:r>
              <a:rPr lang="en-US" altLang="ja-JP" sz="1200">
                <a:solidFill>
                  <a:schemeClr val="bg1"/>
                </a:solidFill>
                <a:latin typeface="Meiryo" panose="020B0604030504040204" pitchFamily="34" charset="-128"/>
                <a:ea typeface="Meiryo" panose="020B0604030504040204" pitchFamily="34" charset="-128"/>
                <a:cs typeface="Segoe UI" pitchFamily="34" charset="0"/>
              </a:rPr>
              <a:t>1980</a:t>
            </a:r>
            <a:r>
              <a:rPr lang="ja-JP" altLang="en-US" sz="1200">
                <a:solidFill>
                  <a:schemeClr val="bg1"/>
                </a:solidFill>
                <a:latin typeface="Meiryo" panose="020B0604030504040204" pitchFamily="34" charset="-128"/>
                <a:ea typeface="Meiryo" panose="020B0604030504040204" pitchFamily="34" charset="-128"/>
                <a:cs typeface="Segoe UI" pitchFamily="34" charset="0"/>
              </a:rPr>
              <a:t>年</a:t>
            </a:r>
            <a:endParaRPr lang="ja-JP" altLang="en-US" sz="1200" err="1">
              <a:solidFill>
                <a:schemeClr val="bg1"/>
              </a:solidFill>
              <a:latin typeface="Meiryo" panose="020B0604030504040204" pitchFamily="34" charset="-128"/>
              <a:ea typeface="Meiryo" panose="020B0604030504040204" pitchFamily="34" charset="-128"/>
              <a:cs typeface="Segoe UI" pitchFamily="34" charset="0"/>
            </a:endParaRPr>
          </a:p>
        </p:txBody>
      </p:sp>
      <p:sp>
        <p:nvSpPr>
          <p:cNvPr id="20" name="角丸四角形 19">
            <a:extLst>
              <a:ext uri="{FF2B5EF4-FFF2-40B4-BE49-F238E27FC236}">
                <a16:creationId xmlns:a16="http://schemas.microsoft.com/office/drawing/2014/main" id="{42505954-5F98-674C-AA08-08431DD5040D}"/>
              </a:ext>
            </a:extLst>
          </p:cNvPr>
          <p:cNvSpPr/>
          <p:nvPr/>
        </p:nvSpPr>
        <p:spPr bwMode="auto">
          <a:xfrm>
            <a:off x="4846934" y="2266583"/>
            <a:ext cx="3892137" cy="910689"/>
          </a:xfrm>
          <a:prstGeom prst="roundRect">
            <a:avLst>
              <a:gd name="adj" fmla="val 6808"/>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altLang="ja-JP" sz="2700" b="1">
                <a:solidFill>
                  <a:schemeClr val="bg1"/>
                </a:solidFill>
                <a:latin typeface="Meiryo" panose="020B0604030504040204" pitchFamily="34" charset="-128"/>
                <a:ea typeface="Meiryo" panose="020B0604030504040204" pitchFamily="34" charset="-128"/>
                <a:cs typeface="Segoe UI" pitchFamily="34" charset="0"/>
              </a:rPr>
              <a:t>TCP/IP v6</a:t>
            </a:r>
          </a:p>
          <a:p>
            <a:pPr algn="ctr" defTabSz="699354" fontAlgn="base">
              <a:spcBef>
                <a:spcPct val="0"/>
              </a:spcBef>
              <a:spcAft>
                <a:spcPct val="0"/>
              </a:spcAft>
            </a:pPr>
            <a:r>
              <a:rPr lang="en-US" altLang="ja-JP" sz="1200">
                <a:solidFill>
                  <a:schemeClr val="bg1"/>
                </a:solidFill>
                <a:latin typeface="Meiryo" panose="020B0604030504040204" pitchFamily="34" charset="-128"/>
                <a:ea typeface="Meiryo" panose="020B0604030504040204" pitchFamily="34" charset="-128"/>
                <a:cs typeface="Segoe UI" pitchFamily="34" charset="0"/>
              </a:rPr>
              <a:t>1998</a:t>
            </a:r>
            <a:r>
              <a:rPr lang="ja-JP" altLang="en-US" sz="1200">
                <a:solidFill>
                  <a:schemeClr val="bg1"/>
                </a:solidFill>
                <a:latin typeface="Meiryo" panose="020B0604030504040204" pitchFamily="34" charset="-128"/>
                <a:ea typeface="Meiryo" panose="020B0604030504040204" pitchFamily="34" charset="-128"/>
                <a:cs typeface="Segoe UI" pitchFamily="34" charset="0"/>
              </a:rPr>
              <a:t>年</a:t>
            </a:r>
            <a:endParaRPr lang="ja-JP" altLang="en-US" sz="1200" err="1">
              <a:solidFill>
                <a:schemeClr val="bg1"/>
              </a:solidFill>
              <a:latin typeface="Meiryo" panose="020B0604030504040204" pitchFamily="34" charset="-128"/>
              <a:ea typeface="Meiryo" panose="020B0604030504040204" pitchFamily="34" charset="-128"/>
              <a:cs typeface="Segoe UI" pitchFamily="34" charset="0"/>
            </a:endParaRPr>
          </a:p>
        </p:txBody>
      </p:sp>
    </p:spTree>
    <p:extLst>
      <p:ext uri="{BB962C8B-B14F-4D97-AF65-F5344CB8AC3E}">
        <p14:creationId xmlns:p14="http://schemas.microsoft.com/office/powerpoint/2010/main" val="18583810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423485-AB9B-C94B-BA1A-85BF3715AA28}"/>
              </a:ext>
            </a:extLst>
          </p:cNvPr>
          <p:cNvSpPr>
            <a:spLocks noGrp="1"/>
          </p:cNvSpPr>
          <p:nvPr>
            <p:ph type="title"/>
          </p:nvPr>
        </p:nvSpPr>
        <p:spPr/>
        <p:txBody>
          <a:bodyPr/>
          <a:lstStyle/>
          <a:p>
            <a:r>
              <a:rPr kumimoji="1" lang="en-US" altLang="ja-JP" dirty="0"/>
              <a:t>OS</a:t>
            </a:r>
            <a:r>
              <a:rPr kumimoji="1" lang="ja-JP" altLang="en-US"/>
              <a:t>レベルでもセキュリティ機能は強化されている</a:t>
            </a:r>
          </a:p>
        </p:txBody>
      </p:sp>
      <p:sp>
        <p:nvSpPr>
          <p:cNvPr id="4" name="角丸四角形 3">
            <a:extLst>
              <a:ext uri="{FF2B5EF4-FFF2-40B4-BE49-F238E27FC236}">
                <a16:creationId xmlns:a16="http://schemas.microsoft.com/office/drawing/2014/main" id="{A0C02F43-55C7-DC43-99CA-110A8B0950EE}"/>
              </a:ext>
            </a:extLst>
          </p:cNvPr>
          <p:cNvSpPr/>
          <p:nvPr/>
        </p:nvSpPr>
        <p:spPr bwMode="auto">
          <a:xfrm>
            <a:off x="367588" y="2079730"/>
            <a:ext cx="2240017" cy="732138"/>
          </a:xfrm>
          <a:prstGeom prst="roundRect">
            <a:avLst>
              <a:gd name="adj" fmla="val 780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XP</a:t>
            </a:r>
          </a:p>
          <a:p>
            <a:pPr algn="ctr" defTabSz="699354" fontAlgn="base">
              <a:spcBef>
                <a:spcPct val="0"/>
              </a:spcBef>
              <a:spcAft>
                <a:spcPct val="0"/>
              </a:spcAft>
            </a:pPr>
            <a:r>
              <a:rPr lang="en-US" altLang="ja-JP"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2001</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sz="105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7" name="角丸四角形 6">
            <a:extLst>
              <a:ext uri="{FF2B5EF4-FFF2-40B4-BE49-F238E27FC236}">
                <a16:creationId xmlns:a16="http://schemas.microsoft.com/office/drawing/2014/main" id="{3B1EB571-A74B-6946-8863-C7962E9D8835}"/>
              </a:ext>
            </a:extLst>
          </p:cNvPr>
          <p:cNvSpPr/>
          <p:nvPr/>
        </p:nvSpPr>
        <p:spPr bwMode="auto">
          <a:xfrm>
            <a:off x="435728" y="2955520"/>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endParaRPr lang="en-US" altLang="ja-JP" b="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8" name="角丸四角形 7">
            <a:extLst>
              <a:ext uri="{FF2B5EF4-FFF2-40B4-BE49-F238E27FC236}">
                <a16:creationId xmlns:a16="http://schemas.microsoft.com/office/drawing/2014/main" id="{C8590A67-7EF7-3E43-824C-B2B87A0E5588}"/>
              </a:ext>
            </a:extLst>
          </p:cNvPr>
          <p:cNvSpPr/>
          <p:nvPr/>
        </p:nvSpPr>
        <p:spPr bwMode="auto">
          <a:xfrm>
            <a:off x="435728" y="3834723"/>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endParaRPr lang="en-US" altLang="ja-JP" b="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11" name="角丸四角形 10">
            <a:extLst>
              <a:ext uri="{FF2B5EF4-FFF2-40B4-BE49-F238E27FC236}">
                <a16:creationId xmlns:a16="http://schemas.microsoft.com/office/drawing/2014/main" id="{7E0DFF79-9329-D54D-BB47-C124F17EBB3D}"/>
              </a:ext>
            </a:extLst>
          </p:cNvPr>
          <p:cNvSpPr/>
          <p:nvPr/>
        </p:nvSpPr>
        <p:spPr bwMode="auto">
          <a:xfrm>
            <a:off x="3021531" y="3834723"/>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endParaRPr lang="en-US" altLang="ja-JP" b="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14" name="テキスト ボックス 13">
            <a:extLst>
              <a:ext uri="{FF2B5EF4-FFF2-40B4-BE49-F238E27FC236}">
                <a16:creationId xmlns:a16="http://schemas.microsoft.com/office/drawing/2014/main" id="{6461B2FD-163D-6548-85C4-902B79D9AD5A}"/>
              </a:ext>
            </a:extLst>
          </p:cNvPr>
          <p:cNvSpPr txBox="1"/>
          <p:nvPr/>
        </p:nvSpPr>
        <p:spPr>
          <a:xfrm>
            <a:off x="6666876" y="3095294"/>
            <a:ext cx="277064" cy="477823"/>
          </a:xfrm>
          <a:prstGeom prst="rect">
            <a:avLst/>
          </a:prstGeom>
          <a:noFill/>
        </p:spPr>
        <p:txBody>
          <a:bodyPr wrap="none" lIns="137160" tIns="109728" rIns="137160" bIns="109728" rtlCol="0">
            <a:spAutoFit/>
          </a:bodyPr>
          <a:lstStyle/>
          <a:p>
            <a:pPr>
              <a:lnSpc>
                <a:spcPct val="90000"/>
              </a:lnSpc>
              <a:spcAft>
                <a:spcPts val="450"/>
              </a:spcAft>
            </a:pPr>
            <a:endParaRPr lang="ja-JP" altLang="en-US"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17" name="角丸四角形 16">
            <a:extLst>
              <a:ext uri="{FF2B5EF4-FFF2-40B4-BE49-F238E27FC236}">
                <a16:creationId xmlns:a16="http://schemas.microsoft.com/office/drawing/2014/main" id="{7D139A58-E016-704B-9800-7BF3C9546DFB}"/>
              </a:ext>
            </a:extLst>
          </p:cNvPr>
          <p:cNvSpPr/>
          <p:nvPr/>
        </p:nvSpPr>
        <p:spPr bwMode="auto">
          <a:xfrm>
            <a:off x="2953392" y="2076316"/>
            <a:ext cx="2240017" cy="1688487"/>
          </a:xfrm>
          <a:prstGeom prst="roundRect">
            <a:avLst>
              <a:gd name="adj" fmla="val 428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9" name="角丸四角形 18">
            <a:extLst>
              <a:ext uri="{FF2B5EF4-FFF2-40B4-BE49-F238E27FC236}">
                <a16:creationId xmlns:a16="http://schemas.microsoft.com/office/drawing/2014/main" id="{2149B1A0-C039-C84F-9DD1-D81BBF0A15F3}"/>
              </a:ext>
            </a:extLst>
          </p:cNvPr>
          <p:cNvSpPr/>
          <p:nvPr/>
        </p:nvSpPr>
        <p:spPr bwMode="auto">
          <a:xfrm>
            <a:off x="5584165" y="2076315"/>
            <a:ext cx="2240017" cy="2614668"/>
          </a:xfrm>
          <a:prstGeom prst="roundRect">
            <a:avLst>
              <a:gd name="adj" fmla="val 453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0" name="角丸四角形 19">
            <a:extLst>
              <a:ext uri="{FF2B5EF4-FFF2-40B4-BE49-F238E27FC236}">
                <a16:creationId xmlns:a16="http://schemas.microsoft.com/office/drawing/2014/main" id="{7E671413-822D-1144-A1DD-221FA8D6D068}"/>
              </a:ext>
            </a:extLst>
          </p:cNvPr>
          <p:cNvSpPr/>
          <p:nvPr/>
        </p:nvSpPr>
        <p:spPr bwMode="auto">
          <a:xfrm>
            <a:off x="2953392"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8</a:t>
            </a:r>
          </a:p>
          <a:p>
            <a:pPr algn="ctr" defTabSz="699354" fontAlgn="base">
              <a:lnSpc>
                <a:spcPct val="90000"/>
              </a:lnSpc>
              <a:spcBef>
                <a:spcPct val="0"/>
              </a:spcBef>
              <a:spcAft>
                <a:spcPct val="0"/>
              </a:spcAft>
            </a:pPr>
            <a:r>
              <a:rPr lang="en-US" altLang="ja-JP"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2012</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1" name="角丸四角形 20">
            <a:extLst>
              <a:ext uri="{FF2B5EF4-FFF2-40B4-BE49-F238E27FC236}">
                <a16:creationId xmlns:a16="http://schemas.microsoft.com/office/drawing/2014/main" id="{16C385E5-872D-3B4D-B444-F465D1BA77EB}"/>
              </a:ext>
            </a:extLst>
          </p:cNvPr>
          <p:cNvSpPr/>
          <p:nvPr/>
        </p:nvSpPr>
        <p:spPr bwMode="auto">
          <a:xfrm>
            <a:off x="5584165"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10</a:t>
            </a:r>
          </a:p>
          <a:p>
            <a:pPr algn="ctr" defTabSz="699354" fontAlgn="base">
              <a:lnSpc>
                <a:spcPct val="90000"/>
              </a:lnSpc>
              <a:spcBef>
                <a:spcPct val="0"/>
              </a:spcBef>
              <a:spcAft>
                <a:spcPct val="0"/>
              </a:spcAft>
            </a:pPr>
            <a:r>
              <a:rPr lang="en-US" altLang="ja-JP"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2015</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cxnSp>
        <p:nvCxnSpPr>
          <p:cNvPr id="26" name="直線矢印コネクタ 25">
            <a:extLst>
              <a:ext uri="{FF2B5EF4-FFF2-40B4-BE49-F238E27FC236}">
                <a16:creationId xmlns:a16="http://schemas.microsoft.com/office/drawing/2014/main" id="{ADA37C62-11BE-334A-9D9E-8D01B28E27F1}"/>
              </a:ext>
            </a:extLst>
          </p:cNvPr>
          <p:cNvCxnSpPr>
            <a:stCxn id="4" idx="3"/>
            <a:endCxn id="20" idx="1"/>
          </p:cNvCxnSpPr>
          <p:nvPr/>
        </p:nvCxnSpPr>
        <p:spPr>
          <a:xfrm>
            <a:off x="2607605" y="2445799"/>
            <a:ext cx="34578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A62EED38-5AF8-A64D-B98B-DAB329EDC803}"/>
              </a:ext>
            </a:extLst>
          </p:cNvPr>
          <p:cNvCxnSpPr>
            <a:cxnSpLocks/>
            <a:stCxn id="20" idx="3"/>
            <a:endCxn id="21" idx="1"/>
          </p:cNvCxnSpPr>
          <p:nvPr/>
        </p:nvCxnSpPr>
        <p:spPr>
          <a:xfrm>
            <a:off x="5193408" y="2445799"/>
            <a:ext cx="39075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7FF2348A-0087-E14F-94FC-EB78F394AE5F}"/>
              </a:ext>
            </a:extLst>
          </p:cNvPr>
          <p:cNvCxnSpPr>
            <a:cxnSpLocks/>
          </p:cNvCxnSpPr>
          <p:nvPr/>
        </p:nvCxnSpPr>
        <p:spPr>
          <a:xfrm>
            <a:off x="7824182" y="2445799"/>
            <a:ext cx="39075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A342BDF2-915E-1E44-9986-684851A0AA64}"/>
              </a:ext>
            </a:extLst>
          </p:cNvPr>
          <p:cNvSpPr txBox="1"/>
          <p:nvPr/>
        </p:nvSpPr>
        <p:spPr>
          <a:xfrm>
            <a:off x="400793" y="4760904"/>
            <a:ext cx="8336475" cy="1144929"/>
          </a:xfrm>
          <a:prstGeom prst="rect">
            <a:avLst/>
          </a:prstGeom>
          <a:noFill/>
        </p:spPr>
        <p:txBody>
          <a:bodyPr wrap="square" lIns="137160" tIns="109728" rIns="137160" bIns="109728" rtlCol="0">
            <a:spAutoFit/>
          </a:bodyPr>
          <a:lstStyle/>
          <a:p>
            <a:pPr>
              <a:spcAft>
                <a:spcPts val="450"/>
              </a:spcAft>
            </a:pPr>
            <a:r>
              <a:rPr lang="en-US" altLang="ja-JP"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OS</a:t>
            </a:r>
            <a:r>
              <a:rPr lang="ja-JP" altLang="en-US"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にセキュリティ機能が組み込まれることで「独立性がなくなる」というエンジニアもいますが、独立が必要なのはモニタリング（検査）機能であり、セキュリティは機能として必要なものなので組み込まれている方が望ましいといえます。また、セキュリティが組み込まれることで、新たな出費がありません。</a:t>
            </a:r>
            <a:endParaRPr lang="ja-JP" altLang="en-US" sz="1500"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36" name="角丸四角形 35">
            <a:extLst>
              <a:ext uri="{FF2B5EF4-FFF2-40B4-BE49-F238E27FC236}">
                <a16:creationId xmlns:a16="http://schemas.microsoft.com/office/drawing/2014/main" id="{EB27310C-9234-C64B-967A-4DBE809A18BB}"/>
              </a:ext>
            </a:extLst>
          </p:cNvPr>
          <p:cNvSpPr/>
          <p:nvPr/>
        </p:nvSpPr>
        <p:spPr bwMode="auto">
          <a:xfrm>
            <a:off x="8214939"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defTabSz="699354" fontAlgn="base">
              <a:lnSpc>
                <a:spcPct val="90000"/>
              </a:lnSpc>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more</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3" name="角丸四角形 2">
            <a:extLst>
              <a:ext uri="{FF2B5EF4-FFF2-40B4-BE49-F238E27FC236}">
                <a16:creationId xmlns:a16="http://schemas.microsoft.com/office/drawing/2014/main" id="{F5FE9C44-605B-974A-9149-1FDDDD6923CD}"/>
              </a:ext>
            </a:extLst>
          </p:cNvPr>
          <p:cNvSpPr/>
          <p:nvPr/>
        </p:nvSpPr>
        <p:spPr bwMode="auto">
          <a:xfrm>
            <a:off x="3021531" y="2955520"/>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br>
              <a:rPr lang="en-US" altLang="ja-JP" b="1">
                <a:solidFill>
                  <a:schemeClr val="accent1"/>
                </a:solidFill>
                <a:latin typeface="Meiryo" panose="020B0604030504040204" pitchFamily="34" charset="-128"/>
                <a:ea typeface="Meiryo" panose="020B0604030504040204" pitchFamily="34" charset="-128"/>
                <a:cs typeface="Segoe UI" pitchFamily="34" charset="0"/>
              </a:rPr>
            </a:br>
            <a:r>
              <a:rPr lang="en-US" altLang="ja-JP" sz="1050" b="1">
                <a:solidFill>
                  <a:srgbClr val="4E67C8"/>
                </a:solidFill>
                <a:latin typeface="Meiryo" panose="020B0604030504040204" pitchFamily="34" charset="-128"/>
                <a:ea typeface="Meiryo" panose="020B0604030504040204" pitchFamily="34" charset="-128"/>
                <a:cs typeface="Segoe UI" pitchFamily="34" charset="0"/>
              </a:rPr>
              <a:t>Windows Defender</a:t>
            </a:r>
          </a:p>
        </p:txBody>
      </p:sp>
      <p:sp>
        <p:nvSpPr>
          <p:cNvPr id="5" name="角丸四角形 4">
            <a:extLst>
              <a:ext uri="{FF2B5EF4-FFF2-40B4-BE49-F238E27FC236}">
                <a16:creationId xmlns:a16="http://schemas.microsoft.com/office/drawing/2014/main" id="{4372C658-5406-984E-923F-5DBA4C672824}"/>
              </a:ext>
            </a:extLst>
          </p:cNvPr>
          <p:cNvSpPr/>
          <p:nvPr/>
        </p:nvSpPr>
        <p:spPr bwMode="auto">
          <a:xfrm>
            <a:off x="5652305" y="3834723"/>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br>
              <a:rPr lang="en-US" altLang="ja-JP" b="1" dirty="0">
                <a:solidFill>
                  <a:schemeClr val="accent1"/>
                </a:solidFill>
                <a:latin typeface="Meiryo" panose="020B0604030504040204" pitchFamily="34" charset="-128"/>
                <a:ea typeface="Meiryo" panose="020B0604030504040204" pitchFamily="34" charset="-128"/>
                <a:cs typeface="Segoe UI" pitchFamily="34" charset="0"/>
              </a:rPr>
            </a:br>
            <a:r>
              <a:rPr lang="en-US" altLang="ja-JP" sz="900" b="1" dirty="0">
                <a:solidFill>
                  <a:schemeClr val="accent1"/>
                </a:solidFill>
                <a:latin typeface="Meiryo" panose="020B0604030504040204" pitchFamily="34" charset="-128"/>
                <a:ea typeface="Meiryo" panose="020B0604030504040204" pitchFamily="34" charset="-128"/>
                <a:cs typeface="Segoe UI" pitchFamily="34" charset="0"/>
              </a:rPr>
              <a:t>Intune / Endpoint Manager</a:t>
            </a:r>
          </a:p>
        </p:txBody>
      </p:sp>
      <p:sp>
        <p:nvSpPr>
          <p:cNvPr id="6" name="角丸四角形 5">
            <a:extLst>
              <a:ext uri="{FF2B5EF4-FFF2-40B4-BE49-F238E27FC236}">
                <a16:creationId xmlns:a16="http://schemas.microsoft.com/office/drawing/2014/main" id="{A875944F-4EE4-664D-94EF-9740A290C87C}"/>
              </a:ext>
            </a:extLst>
          </p:cNvPr>
          <p:cNvSpPr/>
          <p:nvPr/>
        </p:nvSpPr>
        <p:spPr bwMode="auto">
          <a:xfrm>
            <a:off x="5652305" y="2955520"/>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br>
              <a:rPr lang="en-US" altLang="ja-JP" b="1">
                <a:solidFill>
                  <a:schemeClr val="accent1"/>
                </a:solidFill>
                <a:latin typeface="Meiryo" panose="020B0604030504040204" pitchFamily="34" charset="-128"/>
                <a:ea typeface="Meiryo" panose="020B0604030504040204" pitchFamily="34" charset="-128"/>
                <a:cs typeface="Segoe UI" pitchFamily="34" charset="0"/>
              </a:rPr>
            </a:br>
            <a:r>
              <a:rPr lang="en-US" altLang="ja-JP" sz="1050" b="1">
                <a:solidFill>
                  <a:srgbClr val="4E67C8"/>
                </a:solidFill>
                <a:latin typeface="Meiryo" panose="020B0604030504040204" pitchFamily="34" charset="-128"/>
                <a:ea typeface="Meiryo" panose="020B0604030504040204" pitchFamily="34" charset="-128"/>
                <a:cs typeface="Segoe UI" pitchFamily="34" charset="0"/>
              </a:rPr>
              <a:t>Windows Defender</a:t>
            </a:r>
          </a:p>
        </p:txBody>
      </p:sp>
    </p:spTree>
    <p:extLst>
      <p:ext uri="{BB962C8B-B14F-4D97-AF65-F5344CB8AC3E}">
        <p14:creationId xmlns:p14="http://schemas.microsoft.com/office/powerpoint/2010/main" val="28279709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423485-AB9B-C94B-BA1A-85BF3715AA28}"/>
              </a:ext>
            </a:extLst>
          </p:cNvPr>
          <p:cNvSpPr>
            <a:spLocks noGrp="1"/>
          </p:cNvSpPr>
          <p:nvPr>
            <p:ph type="title"/>
          </p:nvPr>
        </p:nvSpPr>
        <p:spPr/>
        <p:txBody>
          <a:bodyPr/>
          <a:lstStyle/>
          <a:p>
            <a:r>
              <a:rPr kumimoji="1" lang="en-US" altLang="ja-JP" dirty="0"/>
              <a:t>OS</a:t>
            </a:r>
            <a:r>
              <a:rPr kumimoji="1" lang="ja-JP" altLang="en-US"/>
              <a:t>にもセキュリティ機能は組み込まれています</a:t>
            </a:r>
          </a:p>
        </p:txBody>
      </p:sp>
      <p:sp>
        <p:nvSpPr>
          <p:cNvPr id="4" name="角丸四角形 3">
            <a:extLst>
              <a:ext uri="{FF2B5EF4-FFF2-40B4-BE49-F238E27FC236}">
                <a16:creationId xmlns:a16="http://schemas.microsoft.com/office/drawing/2014/main" id="{A0C02F43-55C7-DC43-99CA-110A8B0950EE}"/>
              </a:ext>
            </a:extLst>
          </p:cNvPr>
          <p:cNvSpPr/>
          <p:nvPr/>
        </p:nvSpPr>
        <p:spPr bwMode="auto">
          <a:xfrm>
            <a:off x="367588" y="2079730"/>
            <a:ext cx="2240017" cy="732138"/>
          </a:xfrm>
          <a:prstGeom prst="roundRect">
            <a:avLst>
              <a:gd name="adj" fmla="val 780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XP</a:t>
            </a:r>
          </a:p>
          <a:p>
            <a:pPr algn="ctr" defTabSz="699354" fontAlgn="base">
              <a:spcBef>
                <a:spcPct val="0"/>
              </a:spcBef>
              <a:spcAft>
                <a:spcPct val="0"/>
              </a:spcAft>
            </a:pPr>
            <a:r>
              <a:rPr lang="en-US" altLang="ja-JP"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2001</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sz="105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7" name="角丸四角形 6">
            <a:extLst>
              <a:ext uri="{FF2B5EF4-FFF2-40B4-BE49-F238E27FC236}">
                <a16:creationId xmlns:a16="http://schemas.microsoft.com/office/drawing/2014/main" id="{3B1EB571-A74B-6946-8863-C7962E9D8835}"/>
              </a:ext>
            </a:extLst>
          </p:cNvPr>
          <p:cNvSpPr/>
          <p:nvPr/>
        </p:nvSpPr>
        <p:spPr bwMode="auto">
          <a:xfrm>
            <a:off x="435728" y="2955520"/>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endParaRPr lang="en-US" altLang="ja-JP" b="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8" name="角丸四角形 7">
            <a:extLst>
              <a:ext uri="{FF2B5EF4-FFF2-40B4-BE49-F238E27FC236}">
                <a16:creationId xmlns:a16="http://schemas.microsoft.com/office/drawing/2014/main" id="{C8590A67-7EF7-3E43-824C-B2B87A0E5588}"/>
              </a:ext>
            </a:extLst>
          </p:cNvPr>
          <p:cNvSpPr/>
          <p:nvPr/>
        </p:nvSpPr>
        <p:spPr bwMode="auto">
          <a:xfrm>
            <a:off x="435728" y="3834723"/>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endParaRPr lang="en-US" altLang="ja-JP" b="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11" name="角丸四角形 10">
            <a:extLst>
              <a:ext uri="{FF2B5EF4-FFF2-40B4-BE49-F238E27FC236}">
                <a16:creationId xmlns:a16="http://schemas.microsoft.com/office/drawing/2014/main" id="{7E0DFF79-9329-D54D-BB47-C124F17EBB3D}"/>
              </a:ext>
            </a:extLst>
          </p:cNvPr>
          <p:cNvSpPr/>
          <p:nvPr/>
        </p:nvSpPr>
        <p:spPr bwMode="auto">
          <a:xfrm>
            <a:off x="3021531" y="3834723"/>
            <a:ext cx="2103738" cy="732138"/>
          </a:xfrm>
          <a:prstGeom prst="roundRect">
            <a:avLst>
              <a:gd name="adj" fmla="val 7806"/>
            </a:avLst>
          </a:prstGeom>
          <a:solidFill>
            <a:schemeClr val="bg1"/>
          </a:solidFill>
          <a:ln w="1270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endParaRPr lang="en-US" altLang="ja-JP" b="1">
              <a:solidFill>
                <a:schemeClr val="accent1"/>
              </a:solidFill>
              <a:latin typeface="Meiryo" panose="020B0604030504040204" pitchFamily="34" charset="-128"/>
              <a:ea typeface="Meiryo" panose="020B0604030504040204" pitchFamily="34" charset="-128"/>
              <a:cs typeface="Segoe UI" pitchFamily="34" charset="0"/>
            </a:endParaRPr>
          </a:p>
        </p:txBody>
      </p:sp>
      <p:sp>
        <p:nvSpPr>
          <p:cNvPr id="14" name="テキスト ボックス 13">
            <a:extLst>
              <a:ext uri="{FF2B5EF4-FFF2-40B4-BE49-F238E27FC236}">
                <a16:creationId xmlns:a16="http://schemas.microsoft.com/office/drawing/2014/main" id="{6461B2FD-163D-6548-85C4-902B79D9AD5A}"/>
              </a:ext>
            </a:extLst>
          </p:cNvPr>
          <p:cNvSpPr txBox="1"/>
          <p:nvPr/>
        </p:nvSpPr>
        <p:spPr>
          <a:xfrm>
            <a:off x="6666876" y="3095294"/>
            <a:ext cx="277064" cy="477823"/>
          </a:xfrm>
          <a:prstGeom prst="rect">
            <a:avLst/>
          </a:prstGeom>
          <a:noFill/>
        </p:spPr>
        <p:txBody>
          <a:bodyPr wrap="none" lIns="137160" tIns="109728" rIns="137160" bIns="109728" rtlCol="0">
            <a:spAutoFit/>
          </a:bodyPr>
          <a:lstStyle/>
          <a:p>
            <a:pPr>
              <a:lnSpc>
                <a:spcPct val="90000"/>
              </a:lnSpc>
              <a:spcAft>
                <a:spcPts val="450"/>
              </a:spcAft>
            </a:pPr>
            <a:endParaRPr lang="ja-JP" altLang="en-US"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17" name="角丸四角形 16">
            <a:extLst>
              <a:ext uri="{FF2B5EF4-FFF2-40B4-BE49-F238E27FC236}">
                <a16:creationId xmlns:a16="http://schemas.microsoft.com/office/drawing/2014/main" id="{7D139A58-E016-704B-9800-7BF3C9546DFB}"/>
              </a:ext>
            </a:extLst>
          </p:cNvPr>
          <p:cNvSpPr/>
          <p:nvPr/>
        </p:nvSpPr>
        <p:spPr bwMode="auto">
          <a:xfrm>
            <a:off x="2953392" y="2076316"/>
            <a:ext cx="2240017" cy="1688487"/>
          </a:xfrm>
          <a:prstGeom prst="roundRect">
            <a:avLst>
              <a:gd name="adj" fmla="val 428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9" name="角丸四角形 18">
            <a:extLst>
              <a:ext uri="{FF2B5EF4-FFF2-40B4-BE49-F238E27FC236}">
                <a16:creationId xmlns:a16="http://schemas.microsoft.com/office/drawing/2014/main" id="{2149B1A0-C039-C84F-9DD1-D81BBF0A15F3}"/>
              </a:ext>
            </a:extLst>
          </p:cNvPr>
          <p:cNvSpPr/>
          <p:nvPr/>
        </p:nvSpPr>
        <p:spPr bwMode="auto">
          <a:xfrm>
            <a:off x="5584165" y="2076315"/>
            <a:ext cx="2240017" cy="2614668"/>
          </a:xfrm>
          <a:prstGeom prst="roundRect">
            <a:avLst>
              <a:gd name="adj" fmla="val 453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0" name="角丸四角形 19">
            <a:extLst>
              <a:ext uri="{FF2B5EF4-FFF2-40B4-BE49-F238E27FC236}">
                <a16:creationId xmlns:a16="http://schemas.microsoft.com/office/drawing/2014/main" id="{7E671413-822D-1144-A1DD-221FA8D6D068}"/>
              </a:ext>
            </a:extLst>
          </p:cNvPr>
          <p:cNvSpPr/>
          <p:nvPr/>
        </p:nvSpPr>
        <p:spPr bwMode="auto">
          <a:xfrm>
            <a:off x="2953392"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8</a:t>
            </a:r>
          </a:p>
          <a:p>
            <a:pPr algn="ctr" defTabSz="699354" fontAlgn="base">
              <a:lnSpc>
                <a:spcPct val="90000"/>
              </a:lnSpc>
              <a:spcBef>
                <a:spcPct val="0"/>
              </a:spcBef>
              <a:spcAft>
                <a:spcPct val="0"/>
              </a:spcAft>
            </a:pPr>
            <a:r>
              <a:rPr lang="en-US" altLang="ja-JP"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2012</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1" name="角丸四角形 20">
            <a:extLst>
              <a:ext uri="{FF2B5EF4-FFF2-40B4-BE49-F238E27FC236}">
                <a16:creationId xmlns:a16="http://schemas.microsoft.com/office/drawing/2014/main" id="{16C385E5-872D-3B4D-B444-F465D1BA77EB}"/>
              </a:ext>
            </a:extLst>
          </p:cNvPr>
          <p:cNvSpPr/>
          <p:nvPr/>
        </p:nvSpPr>
        <p:spPr bwMode="auto">
          <a:xfrm>
            <a:off x="5584165"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Windows 10</a:t>
            </a:r>
          </a:p>
          <a:p>
            <a:pPr algn="ctr" defTabSz="699354" fontAlgn="base">
              <a:lnSpc>
                <a:spcPct val="90000"/>
              </a:lnSpc>
              <a:spcBef>
                <a:spcPct val="0"/>
              </a:spcBef>
              <a:spcAft>
                <a:spcPct val="0"/>
              </a:spcAft>
            </a:pPr>
            <a:r>
              <a:rPr lang="en-US" altLang="ja-JP"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2015</a:t>
            </a:r>
            <a:r>
              <a:rPr lang="ja-JP" altLang="en-US" sz="10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cxnSp>
        <p:nvCxnSpPr>
          <p:cNvPr id="26" name="直線矢印コネクタ 25">
            <a:extLst>
              <a:ext uri="{FF2B5EF4-FFF2-40B4-BE49-F238E27FC236}">
                <a16:creationId xmlns:a16="http://schemas.microsoft.com/office/drawing/2014/main" id="{ADA37C62-11BE-334A-9D9E-8D01B28E27F1}"/>
              </a:ext>
            </a:extLst>
          </p:cNvPr>
          <p:cNvCxnSpPr>
            <a:stCxn id="4" idx="3"/>
            <a:endCxn id="20" idx="1"/>
          </p:cNvCxnSpPr>
          <p:nvPr/>
        </p:nvCxnSpPr>
        <p:spPr>
          <a:xfrm>
            <a:off x="2607605" y="2445799"/>
            <a:ext cx="34578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A62EED38-5AF8-A64D-B98B-DAB329EDC803}"/>
              </a:ext>
            </a:extLst>
          </p:cNvPr>
          <p:cNvCxnSpPr>
            <a:cxnSpLocks/>
            <a:stCxn id="20" idx="3"/>
            <a:endCxn id="21" idx="1"/>
          </p:cNvCxnSpPr>
          <p:nvPr/>
        </p:nvCxnSpPr>
        <p:spPr>
          <a:xfrm>
            <a:off x="5193408" y="2445799"/>
            <a:ext cx="39075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7FF2348A-0087-E14F-94FC-EB78F394AE5F}"/>
              </a:ext>
            </a:extLst>
          </p:cNvPr>
          <p:cNvCxnSpPr>
            <a:cxnSpLocks/>
          </p:cNvCxnSpPr>
          <p:nvPr/>
        </p:nvCxnSpPr>
        <p:spPr>
          <a:xfrm>
            <a:off x="7824182" y="2445799"/>
            <a:ext cx="390757" cy="0"/>
          </a:xfrm>
          <a:prstGeom prst="straightConnector1">
            <a:avLst/>
          </a:prstGeom>
          <a:ln w="571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A342BDF2-915E-1E44-9986-684851A0AA64}"/>
              </a:ext>
            </a:extLst>
          </p:cNvPr>
          <p:cNvSpPr txBox="1"/>
          <p:nvPr/>
        </p:nvSpPr>
        <p:spPr>
          <a:xfrm>
            <a:off x="400793" y="4760904"/>
            <a:ext cx="8336475" cy="1144929"/>
          </a:xfrm>
          <a:prstGeom prst="rect">
            <a:avLst/>
          </a:prstGeom>
          <a:noFill/>
        </p:spPr>
        <p:txBody>
          <a:bodyPr wrap="square" lIns="137160" tIns="109728" rIns="137160" bIns="109728" rtlCol="0">
            <a:spAutoFit/>
          </a:bodyPr>
          <a:lstStyle/>
          <a:p>
            <a:pPr>
              <a:spcAft>
                <a:spcPts val="450"/>
              </a:spcAft>
            </a:pPr>
            <a:r>
              <a:rPr lang="en-US" altLang="ja-JP" sz="1500" dirty="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OS</a:t>
            </a:r>
            <a:r>
              <a:rPr lang="ja-JP" altLang="en-US" sz="1500">
                <a:gradFill>
                  <a:gsLst>
                    <a:gs pos="2917">
                      <a:schemeClr val="tx1"/>
                    </a:gs>
                    <a:gs pos="30000">
                      <a:schemeClr val="tx1"/>
                    </a:gs>
                  </a:gsLst>
                  <a:lin ang="5400000" scaled="0"/>
                </a:gradFill>
                <a:latin typeface="Meiryo" panose="020B0604030504040204" pitchFamily="34" charset="-128"/>
                <a:ea typeface="Meiryo" panose="020B0604030504040204" pitchFamily="34" charset="-128"/>
              </a:rPr>
              <a:t>にセキュリティ機能が組み込まれることで「独立性がなくなる」というエンジニアもいますが、独立が必要なのはモニタリング（検査）機能であり、セキュリティは機能として必要なものなので組み込まれている方が望ましいといえます。また、セキュリティが組み込まれることで、新たな出費がありません。</a:t>
            </a:r>
            <a:endParaRPr lang="ja-JP" altLang="en-US" sz="1500" err="1">
              <a:gradFill>
                <a:gsLst>
                  <a:gs pos="2917">
                    <a:schemeClr val="tx1"/>
                  </a:gs>
                  <a:gs pos="30000">
                    <a:schemeClr val="tx1"/>
                  </a:gs>
                </a:gsLst>
                <a:lin ang="5400000" scaled="0"/>
              </a:gradFill>
              <a:latin typeface="Meiryo" panose="020B0604030504040204" pitchFamily="34" charset="-128"/>
              <a:ea typeface="Meiryo" panose="020B0604030504040204" pitchFamily="34" charset="-128"/>
            </a:endParaRPr>
          </a:p>
        </p:txBody>
      </p:sp>
      <p:sp>
        <p:nvSpPr>
          <p:cNvPr id="36" name="角丸四角形 35">
            <a:extLst>
              <a:ext uri="{FF2B5EF4-FFF2-40B4-BE49-F238E27FC236}">
                <a16:creationId xmlns:a16="http://schemas.microsoft.com/office/drawing/2014/main" id="{EB27310C-9234-C64B-967A-4DBE809A18BB}"/>
              </a:ext>
            </a:extLst>
          </p:cNvPr>
          <p:cNvSpPr/>
          <p:nvPr/>
        </p:nvSpPr>
        <p:spPr bwMode="auto">
          <a:xfrm>
            <a:off x="8214939" y="2079730"/>
            <a:ext cx="2240017" cy="732138"/>
          </a:xfrm>
          <a:prstGeom prst="roundRect">
            <a:avLst>
              <a:gd name="adj" fmla="val 1087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defTabSz="699354" fontAlgn="base">
              <a:lnSpc>
                <a:spcPct val="90000"/>
              </a:lnSpc>
              <a:spcBef>
                <a:spcPct val="0"/>
              </a:spcBef>
              <a:spcAft>
                <a:spcPct val="0"/>
              </a:spcAft>
            </a:pPr>
            <a:r>
              <a:rPr lang="en-US" altLang="ja-JP"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more</a:t>
            </a:r>
            <a:endParaRPr lang="ja-JP" altLang="en-US"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3" name="角丸四角形 2">
            <a:extLst>
              <a:ext uri="{FF2B5EF4-FFF2-40B4-BE49-F238E27FC236}">
                <a16:creationId xmlns:a16="http://schemas.microsoft.com/office/drawing/2014/main" id="{F5FE9C44-605B-974A-9149-1FDDDD6923CD}"/>
              </a:ext>
            </a:extLst>
          </p:cNvPr>
          <p:cNvSpPr/>
          <p:nvPr/>
        </p:nvSpPr>
        <p:spPr bwMode="auto">
          <a:xfrm>
            <a:off x="3021531" y="2955520"/>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br>
              <a:rPr lang="en-US" altLang="ja-JP" b="1">
                <a:solidFill>
                  <a:schemeClr val="accent1"/>
                </a:solidFill>
                <a:latin typeface="Meiryo" panose="020B0604030504040204" pitchFamily="34" charset="-128"/>
                <a:ea typeface="Meiryo" panose="020B0604030504040204" pitchFamily="34" charset="-128"/>
                <a:cs typeface="Segoe UI" pitchFamily="34" charset="0"/>
              </a:rPr>
            </a:br>
            <a:r>
              <a:rPr lang="en-US" altLang="ja-JP" sz="1050" b="1">
                <a:solidFill>
                  <a:srgbClr val="4E67C8"/>
                </a:solidFill>
                <a:latin typeface="Meiryo" panose="020B0604030504040204" pitchFamily="34" charset="-128"/>
                <a:ea typeface="Meiryo" panose="020B0604030504040204" pitchFamily="34" charset="-128"/>
                <a:cs typeface="Segoe UI" pitchFamily="34" charset="0"/>
              </a:rPr>
              <a:t>Windows Defender</a:t>
            </a:r>
          </a:p>
        </p:txBody>
      </p:sp>
      <p:sp>
        <p:nvSpPr>
          <p:cNvPr id="5" name="角丸四角形 4">
            <a:extLst>
              <a:ext uri="{FF2B5EF4-FFF2-40B4-BE49-F238E27FC236}">
                <a16:creationId xmlns:a16="http://schemas.microsoft.com/office/drawing/2014/main" id="{4372C658-5406-984E-923F-5DBA4C672824}"/>
              </a:ext>
            </a:extLst>
          </p:cNvPr>
          <p:cNvSpPr/>
          <p:nvPr/>
        </p:nvSpPr>
        <p:spPr bwMode="auto">
          <a:xfrm>
            <a:off x="5652305" y="3834723"/>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ja-JP" altLang="en-US" b="1">
                <a:solidFill>
                  <a:schemeClr val="accent1"/>
                </a:solidFill>
                <a:latin typeface="Meiryo" panose="020B0604030504040204" pitchFamily="34" charset="-128"/>
                <a:ea typeface="Meiryo" panose="020B0604030504040204" pitchFamily="34" charset="-128"/>
                <a:cs typeface="Segoe UI" pitchFamily="34" charset="0"/>
              </a:rPr>
              <a:t>端末管理</a:t>
            </a:r>
            <a:br>
              <a:rPr lang="en-US" altLang="ja-JP" b="1" dirty="0">
                <a:solidFill>
                  <a:schemeClr val="accent1"/>
                </a:solidFill>
                <a:latin typeface="Meiryo" panose="020B0604030504040204" pitchFamily="34" charset="-128"/>
                <a:ea typeface="Meiryo" panose="020B0604030504040204" pitchFamily="34" charset="-128"/>
                <a:cs typeface="Segoe UI" pitchFamily="34" charset="0"/>
              </a:rPr>
            </a:br>
            <a:r>
              <a:rPr lang="en-US" altLang="ja-JP" sz="900" b="1" dirty="0">
                <a:solidFill>
                  <a:schemeClr val="accent1"/>
                </a:solidFill>
                <a:latin typeface="Meiryo" panose="020B0604030504040204" pitchFamily="34" charset="-128"/>
                <a:ea typeface="Meiryo" panose="020B0604030504040204" pitchFamily="34" charset="-128"/>
                <a:cs typeface="Segoe UI" pitchFamily="34" charset="0"/>
              </a:rPr>
              <a:t>Intune / Endpoint Manager</a:t>
            </a:r>
          </a:p>
        </p:txBody>
      </p:sp>
      <p:sp>
        <p:nvSpPr>
          <p:cNvPr id="6" name="角丸四角形 5">
            <a:extLst>
              <a:ext uri="{FF2B5EF4-FFF2-40B4-BE49-F238E27FC236}">
                <a16:creationId xmlns:a16="http://schemas.microsoft.com/office/drawing/2014/main" id="{A875944F-4EE4-664D-94EF-9740A290C87C}"/>
              </a:ext>
            </a:extLst>
          </p:cNvPr>
          <p:cNvSpPr/>
          <p:nvPr/>
        </p:nvSpPr>
        <p:spPr bwMode="auto">
          <a:xfrm>
            <a:off x="5652305" y="2955520"/>
            <a:ext cx="2103738" cy="732138"/>
          </a:xfrm>
          <a:prstGeom prst="roundRect">
            <a:avLst>
              <a:gd name="adj" fmla="val 7806"/>
            </a:avLst>
          </a:prstGeom>
          <a:solidFill>
            <a:schemeClr val="bg1"/>
          </a:solidFill>
          <a:ln w="1270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ja-JP" altLang="en-US" b="1">
                <a:solidFill>
                  <a:schemeClr val="accent1"/>
                </a:solidFill>
                <a:latin typeface="Meiryo" panose="020B0604030504040204" pitchFamily="34" charset="-128"/>
                <a:ea typeface="Meiryo" panose="020B0604030504040204" pitchFamily="34" charset="-128"/>
                <a:cs typeface="Segoe UI" pitchFamily="34" charset="0"/>
              </a:rPr>
              <a:t>アンチウイルス</a:t>
            </a:r>
            <a:br>
              <a:rPr lang="en-US" altLang="ja-JP" b="1">
                <a:solidFill>
                  <a:schemeClr val="accent1"/>
                </a:solidFill>
                <a:latin typeface="Meiryo" panose="020B0604030504040204" pitchFamily="34" charset="-128"/>
                <a:ea typeface="Meiryo" panose="020B0604030504040204" pitchFamily="34" charset="-128"/>
                <a:cs typeface="Segoe UI" pitchFamily="34" charset="0"/>
              </a:rPr>
            </a:br>
            <a:r>
              <a:rPr lang="en-US" altLang="ja-JP" sz="1050" b="1">
                <a:solidFill>
                  <a:srgbClr val="4E67C8"/>
                </a:solidFill>
                <a:latin typeface="Meiryo" panose="020B0604030504040204" pitchFamily="34" charset="-128"/>
                <a:ea typeface="Meiryo" panose="020B0604030504040204" pitchFamily="34" charset="-128"/>
                <a:cs typeface="Segoe UI" pitchFamily="34" charset="0"/>
              </a:rPr>
              <a:t>Windows Defender</a:t>
            </a:r>
          </a:p>
        </p:txBody>
      </p:sp>
      <p:sp>
        <p:nvSpPr>
          <p:cNvPr id="9" name="星 12 8">
            <a:extLst>
              <a:ext uri="{FF2B5EF4-FFF2-40B4-BE49-F238E27FC236}">
                <a16:creationId xmlns:a16="http://schemas.microsoft.com/office/drawing/2014/main" id="{5A01643F-18FA-D0AF-1204-A96B51F98728}"/>
              </a:ext>
            </a:extLst>
          </p:cNvPr>
          <p:cNvSpPr/>
          <p:nvPr/>
        </p:nvSpPr>
        <p:spPr bwMode="auto">
          <a:xfrm rot="21015238">
            <a:off x="6919714" y="1721093"/>
            <a:ext cx="2199691" cy="1688488"/>
          </a:xfrm>
          <a:prstGeom prst="star12">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pPr>
            <a:r>
              <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2017</a:t>
            </a:r>
            <a:r>
              <a:rPr lang="ja-JP" altLang="en-US" sz="135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年</a:t>
            </a:r>
          </a:p>
          <a:p>
            <a:pPr algn="ctr" defTabSz="699354" fontAlgn="base">
              <a:lnSpc>
                <a:spcPct val="90000"/>
              </a:lnSpc>
              <a:spcBef>
                <a:spcPct val="0"/>
              </a:spcBef>
              <a:spcAft>
                <a:spcPct val="0"/>
              </a:spcAft>
            </a:pPr>
            <a:r>
              <a:rPr lang="en-US" altLang="ja-JP" sz="12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WannaCry</a:t>
            </a:r>
          </a:p>
        </p:txBody>
      </p:sp>
    </p:spTree>
    <p:extLst>
      <p:ext uri="{BB962C8B-B14F-4D97-AF65-F5344CB8AC3E}">
        <p14:creationId xmlns:p14="http://schemas.microsoft.com/office/powerpoint/2010/main" val="41321738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51DAF6-7F4B-9333-5912-3D65FE9F4BA0}"/>
              </a:ext>
            </a:extLst>
          </p:cNvPr>
          <p:cNvPicPr>
            <a:picLocks noChangeAspect="1"/>
          </p:cNvPicPr>
          <p:nvPr/>
        </p:nvPicPr>
        <p:blipFill>
          <a:blip r:embed="rId3"/>
          <a:stretch>
            <a:fillRect/>
          </a:stretch>
        </p:blipFill>
        <p:spPr>
          <a:xfrm>
            <a:off x="2821924" y="2187240"/>
            <a:ext cx="1378097" cy="1808254"/>
          </a:xfrm>
          <a:prstGeom prst="rect">
            <a:avLst/>
          </a:prstGeom>
        </p:spPr>
      </p:pic>
      <p:pic>
        <p:nvPicPr>
          <p:cNvPr id="5" name="図 4">
            <a:extLst>
              <a:ext uri="{FF2B5EF4-FFF2-40B4-BE49-F238E27FC236}">
                <a16:creationId xmlns:a16="http://schemas.microsoft.com/office/drawing/2014/main" id="{FA17B858-0947-A9B2-9CAE-623F83802FB6}"/>
              </a:ext>
            </a:extLst>
          </p:cNvPr>
          <p:cNvPicPr>
            <a:picLocks noChangeAspect="1"/>
          </p:cNvPicPr>
          <p:nvPr/>
        </p:nvPicPr>
        <p:blipFill>
          <a:blip r:embed="rId4"/>
          <a:stretch>
            <a:fillRect/>
          </a:stretch>
        </p:blipFill>
        <p:spPr>
          <a:xfrm>
            <a:off x="942384" y="2111209"/>
            <a:ext cx="1093303" cy="812385"/>
          </a:xfrm>
          <a:prstGeom prst="rect">
            <a:avLst/>
          </a:prstGeom>
        </p:spPr>
      </p:pic>
      <p:sp>
        <p:nvSpPr>
          <p:cNvPr id="6" name="角丸四角形 5">
            <a:extLst>
              <a:ext uri="{FF2B5EF4-FFF2-40B4-BE49-F238E27FC236}">
                <a16:creationId xmlns:a16="http://schemas.microsoft.com/office/drawing/2014/main" id="{2463C932-4493-9E00-6998-58E16206EF26}"/>
              </a:ext>
            </a:extLst>
          </p:cNvPr>
          <p:cNvSpPr/>
          <p:nvPr/>
        </p:nvSpPr>
        <p:spPr bwMode="auto">
          <a:xfrm>
            <a:off x="487858" y="3088172"/>
            <a:ext cx="2035631" cy="351764"/>
          </a:xfrm>
          <a:prstGeom prst="roundRect">
            <a:avLst>
              <a:gd name="adj" fmla="val 43940"/>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577" fontAlgn="base">
              <a:lnSpc>
                <a:spcPct val="90000"/>
              </a:lnSpc>
              <a:spcBef>
                <a:spcPct val="0"/>
              </a:spcBef>
              <a:spcAft>
                <a:spcPct val="0"/>
              </a:spcAft>
            </a:pPr>
            <a:r>
              <a:rPr lang="ja-JP" altLang="en-US" sz="11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異常をリアルタイム監視</a:t>
            </a:r>
            <a:endParaRPr lang="ja-JP" altLang="en-US" sz="11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1" name="テキスト ボックス 10">
            <a:extLst>
              <a:ext uri="{FF2B5EF4-FFF2-40B4-BE49-F238E27FC236}">
                <a16:creationId xmlns:a16="http://schemas.microsoft.com/office/drawing/2014/main" id="{4ABD8E3F-A54D-70C6-3F02-583C0F7FAA3E}"/>
              </a:ext>
            </a:extLst>
          </p:cNvPr>
          <p:cNvSpPr txBox="1"/>
          <p:nvPr/>
        </p:nvSpPr>
        <p:spPr>
          <a:xfrm>
            <a:off x="405170" y="4297387"/>
            <a:ext cx="2167730" cy="554258"/>
          </a:xfrm>
          <a:prstGeom prst="rect">
            <a:avLst/>
          </a:prstGeom>
          <a:noFill/>
        </p:spPr>
        <p:txBody>
          <a:bodyPr wrap="square" lIns="134464" tIns="107571" rIns="134464" bIns="107571" rtlCol="0" anchor="ctr">
            <a:spAutoFit/>
          </a:bodyPr>
          <a:lstStyle/>
          <a:p>
            <a:pPr algn="ctr">
              <a:lnSpc>
                <a:spcPct val="90000"/>
              </a:lnSpc>
              <a:spcAft>
                <a:spcPts val="441"/>
              </a:spcAft>
            </a:pPr>
            <a:r>
              <a:rPr lang="en-US" altLang="ja-JP" sz="1200" b="1" dirty="0">
                <a:solidFill>
                  <a:schemeClr val="accent1"/>
                </a:solidFill>
                <a:latin typeface="Meiryo" panose="020B0604030504040204" pitchFamily="34" charset="-128"/>
                <a:ea typeface="Meiryo" panose="020B0604030504040204" pitchFamily="34" charset="-128"/>
              </a:rPr>
              <a:t>65</a:t>
            </a:r>
            <a:r>
              <a:rPr lang="ja-JP" altLang="en-US" sz="1200" b="1">
                <a:solidFill>
                  <a:schemeClr val="accent1"/>
                </a:solidFill>
                <a:latin typeface="Meiryo" panose="020B0604030504040204" pitchFamily="34" charset="-128"/>
                <a:ea typeface="Meiryo" panose="020B0604030504040204" pitchFamily="34" charset="-128"/>
              </a:rPr>
              <a:t>兆のシグナルから得られる脅威インテリジェンス</a:t>
            </a:r>
            <a:endParaRPr lang="ja-JP" altLang="en-US" sz="1200" b="1" err="1">
              <a:solidFill>
                <a:schemeClr val="accent1"/>
              </a:solidFill>
              <a:latin typeface="Meiryo" panose="020B0604030504040204" pitchFamily="34" charset="-128"/>
              <a:ea typeface="Meiryo" panose="020B0604030504040204" pitchFamily="34" charset="-128"/>
            </a:endParaRPr>
          </a:p>
        </p:txBody>
      </p:sp>
      <p:cxnSp>
        <p:nvCxnSpPr>
          <p:cNvPr id="15" name="直線矢印コネクタ 14">
            <a:extLst>
              <a:ext uri="{FF2B5EF4-FFF2-40B4-BE49-F238E27FC236}">
                <a16:creationId xmlns:a16="http://schemas.microsoft.com/office/drawing/2014/main" id="{81511CE4-F584-5DB8-8C16-D5B55E0F7A10}"/>
              </a:ext>
            </a:extLst>
          </p:cNvPr>
          <p:cNvCxnSpPr>
            <a:stCxn id="11" idx="0"/>
            <a:endCxn id="6" idx="2"/>
          </p:cNvCxnSpPr>
          <p:nvPr/>
        </p:nvCxnSpPr>
        <p:spPr>
          <a:xfrm flipV="1">
            <a:off x="1489035" y="3439936"/>
            <a:ext cx="16639" cy="857451"/>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6FE6AF76-57C9-6118-1A6C-822E9D1307F6}"/>
              </a:ext>
            </a:extLst>
          </p:cNvPr>
          <p:cNvSpPr txBox="1"/>
          <p:nvPr/>
        </p:nvSpPr>
        <p:spPr>
          <a:xfrm>
            <a:off x="405170" y="3834661"/>
            <a:ext cx="2167730" cy="274265"/>
          </a:xfrm>
          <a:prstGeom prst="rect">
            <a:avLst/>
          </a:prstGeom>
          <a:solidFill>
            <a:schemeClr val="bg1"/>
          </a:solidFill>
        </p:spPr>
        <p:txBody>
          <a:bodyPr wrap="square" lIns="52939" tIns="52939" rIns="52939" bIns="52939" rtlCol="0" anchor="ctr">
            <a:spAutoFit/>
          </a:bodyPr>
          <a:lstStyle/>
          <a:p>
            <a:pPr algn="ctr">
              <a:lnSpc>
                <a:spcPct val="90000"/>
              </a:lnSpc>
              <a:spcAft>
                <a:spcPts val="441"/>
              </a:spcAft>
            </a:pPr>
            <a:r>
              <a:rPr lang="ja-JP" altLang="en-US" sz="1176">
                <a:solidFill>
                  <a:schemeClr val="accent1"/>
                </a:solidFill>
                <a:latin typeface="Meiryo" panose="020B0604030504040204" pitchFamily="34" charset="-128"/>
                <a:ea typeface="Meiryo" panose="020B0604030504040204" pitchFamily="34" charset="-128"/>
              </a:rPr>
              <a:t>攻撃手法などをアップデート</a:t>
            </a:r>
            <a:endParaRPr lang="ja-JP" altLang="en-US" sz="1176" err="1">
              <a:solidFill>
                <a:schemeClr val="accent1"/>
              </a:solidFill>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2D1F446F-5EE3-343C-7299-576743C426E2}"/>
              </a:ext>
            </a:extLst>
          </p:cNvPr>
          <p:cNvCxnSpPr>
            <a:cxnSpLocks/>
            <a:stCxn id="6" idx="3"/>
            <a:endCxn id="28" idx="1"/>
          </p:cNvCxnSpPr>
          <p:nvPr/>
        </p:nvCxnSpPr>
        <p:spPr>
          <a:xfrm flipV="1">
            <a:off x="2523489" y="3263800"/>
            <a:ext cx="402254" cy="254"/>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BBD004D3-2BD1-7B6A-A4CD-0B342E2D5240}"/>
              </a:ext>
            </a:extLst>
          </p:cNvPr>
          <p:cNvPicPr>
            <a:picLocks noChangeAspect="1"/>
          </p:cNvPicPr>
          <p:nvPr/>
        </p:nvPicPr>
        <p:blipFill>
          <a:blip r:embed="rId5"/>
          <a:stretch>
            <a:fillRect/>
          </a:stretch>
        </p:blipFill>
        <p:spPr>
          <a:xfrm>
            <a:off x="3262787" y="3702906"/>
            <a:ext cx="1518340" cy="842660"/>
          </a:xfrm>
          <a:prstGeom prst="rect">
            <a:avLst/>
          </a:prstGeom>
        </p:spPr>
      </p:pic>
      <p:pic>
        <p:nvPicPr>
          <p:cNvPr id="24" name="図 23">
            <a:extLst>
              <a:ext uri="{FF2B5EF4-FFF2-40B4-BE49-F238E27FC236}">
                <a16:creationId xmlns:a16="http://schemas.microsoft.com/office/drawing/2014/main" id="{52C6BE44-413F-37D5-BBC6-E25D431CA4B3}"/>
              </a:ext>
            </a:extLst>
          </p:cNvPr>
          <p:cNvPicPr>
            <a:picLocks noChangeAspect="1"/>
          </p:cNvPicPr>
          <p:nvPr/>
        </p:nvPicPr>
        <p:blipFill rotWithShape="1">
          <a:blip r:embed="rId6"/>
          <a:srcRect r="20854"/>
          <a:stretch/>
        </p:blipFill>
        <p:spPr>
          <a:xfrm>
            <a:off x="5335353" y="3515420"/>
            <a:ext cx="1351855" cy="642904"/>
          </a:xfrm>
          <a:prstGeom prst="rect">
            <a:avLst/>
          </a:prstGeom>
        </p:spPr>
      </p:pic>
      <p:cxnSp>
        <p:nvCxnSpPr>
          <p:cNvPr id="25" name="直線矢印コネクタ 24">
            <a:extLst>
              <a:ext uri="{FF2B5EF4-FFF2-40B4-BE49-F238E27FC236}">
                <a16:creationId xmlns:a16="http://schemas.microsoft.com/office/drawing/2014/main" id="{683CF2A7-19D0-06F3-A2AE-B81B6134691E}"/>
              </a:ext>
            </a:extLst>
          </p:cNvPr>
          <p:cNvCxnSpPr>
            <a:cxnSpLocks/>
            <a:stCxn id="28" idx="3"/>
            <a:endCxn id="32" idx="1"/>
          </p:cNvCxnSpPr>
          <p:nvPr/>
        </p:nvCxnSpPr>
        <p:spPr>
          <a:xfrm>
            <a:off x="4444082" y="3263801"/>
            <a:ext cx="402254"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OneDrive の復元] でアクティビティ グラフとアクティビティ フィードを使用してアクティビティを選択しているスクリーン ショット">
            <a:extLst>
              <a:ext uri="{FF2B5EF4-FFF2-40B4-BE49-F238E27FC236}">
                <a16:creationId xmlns:a16="http://schemas.microsoft.com/office/drawing/2014/main" id="{F493BB33-9B64-A639-3B01-54D0889CAE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0167" y="2350070"/>
            <a:ext cx="1582677" cy="180825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矢印コネクタ 26">
            <a:extLst>
              <a:ext uri="{FF2B5EF4-FFF2-40B4-BE49-F238E27FC236}">
                <a16:creationId xmlns:a16="http://schemas.microsoft.com/office/drawing/2014/main" id="{4001F5BB-AB2A-8C10-660C-6120DDF18E9B}"/>
              </a:ext>
            </a:extLst>
          </p:cNvPr>
          <p:cNvCxnSpPr>
            <a:cxnSpLocks/>
          </p:cNvCxnSpPr>
          <p:nvPr/>
        </p:nvCxnSpPr>
        <p:spPr>
          <a:xfrm>
            <a:off x="6475199" y="3268723"/>
            <a:ext cx="538820"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角丸四角形 27">
            <a:extLst>
              <a:ext uri="{FF2B5EF4-FFF2-40B4-BE49-F238E27FC236}">
                <a16:creationId xmlns:a16="http://schemas.microsoft.com/office/drawing/2014/main" id="{FB231354-1D79-F121-53DF-C2E51E82A5E3}"/>
              </a:ext>
            </a:extLst>
          </p:cNvPr>
          <p:cNvSpPr/>
          <p:nvPr/>
        </p:nvSpPr>
        <p:spPr bwMode="auto">
          <a:xfrm>
            <a:off x="2925743" y="3087919"/>
            <a:ext cx="1518340" cy="351764"/>
          </a:xfrm>
          <a:prstGeom prst="roundRect">
            <a:avLst>
              <a:gd name="adj" fmla="val 43940"/>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577" fontAlgn="base">
              <a:lnSpc>
                <a:spcPct val="90000"/>
              </a:lnSpc>
              <a:spcBef>
                <a:spcPct val="0"/>
              </a:spcBef>
              <a:spcAft>
                <a:spcPct val="0"/>
              </a:spcAft>
            </a:pPr>
            <a:r>
              <a:rPr lang="ja-JP" altLang="en-US" sz="11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警告と確認</a:t>
            </a:r>
            <a:endParaRPr lang="ja-JP" altLang="en-US" sz="11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pic>
        <p:nvPicPr>
          <p:cNvPr id="1032" name="Picture 8" descr="Web サイトの [すべてのデバイスをクリーンアップする] 画面OneDriveスクリーンショット">
            <a:extLst>
              <a:ext uri="{FF2B5EF4-FFF2-40B4-BE49-F238E27FC236}">
                <a16:creationId xmlns:a16="http://schemas.microsoft.com/office/drawing/2014/main" id="{8685C1E7-4621-CC1C-F68C-C6AFF76E88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6601" y="2451428"/>
            <a:ext cx="1956989" cy="560753"/>
          </a:xfrm>
          <a:prstGeom prst="rect">
            <a:avLst/>
          </a:prstGeom>
          <a:noFill/>
          <a:extLst>
            <a:ext uri="{909E8E84-426E-40DD-AFC4-6F175D3DCCD1}">
              <a14:hiddenFill xmlns:a14="http://schemas.microsoft.com/office/drawing/2010/main">
                <a:solidFill>
                  <a:srgbClr val="FFFFFF"/>
                </a:solidFill>
              </a14:hiddenFill>
            </a:ext>
          </a:extLst>
        </p:spPr>
      </p:pic>
      <p:sp>
        <p:nvSpPr>
          <p:cNvPr id="32" name="角丸四角形 31">
            <a:extLst>
              <a:ext uri="{FF2B5EF4-FFF2-40B4-BE49-F238E27FC236}">
                <a16:creationId xmlns:a16="http://schemas.microsoft.com/office/drawing/2014/main" id="{A5B2BB24-863B-7791-7CB7-7B8C05C66E4D}"/>
              </a:ext>
            </a:extLst>
          </p:cNvPr>
          <p:cNvSpPr/>
          <p:nvPr/>
        </p:nvSpPr>
        <p:spPr bwMode="auto">
          <a:xfrm>
            <a:off x="4846335" y="3087919"/>
            <a:ext cx="1773549" cy="351764"/>
          </a:xfrm>
          <a:prstGeom prst="roundRect">
            <a:avLst>
              <a:gd name="adj" fmla="val 43940"/>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577" fontAlgn="base">
              <a:lnSpc>
                <a:spcPct val="90000"/>
              </a:lnSpc>
              <a:spcBef>
                <a:spcPct val="0"/>
              </a:spcBef>
              <a:spcAft>
                <a:spcPct val="0"/>
              </a:spcAft>
            </a:pPr>
            <a:r>
              <a:rPr lang="ja-JP" altLang="en-US" sz="1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デバイスクリーンアップ</a:t>
            </a:r>
            <a:endParaRPr lang="ja-JP" altLang="en-US" sz="10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39" name="角丸四角形 38">
            <a:extLst>
              <a:ext uri="{FF2B5EF4-FFF2-40B4-BE49-F238E27FC236}">
                <a16:creationId xmlns:a16="http://schemas.microsoft.com/office/drawing/2014/main" id="{0394AAB7-B047-A9C7-EFA8-AA804CA40834}"/>
              </a:ext>
            </a:extLst>
          </p:cNvPr>
          <p:cNvSpPr/>
          <p:nvPr/>
        </p:nvSpPr>
        <p:spPr bwMode="auto">
          <a:xfrm>
            <a:off x="7022138" y="3087919"/>
            <a:ext cx="1573952" cy="351764"/>
          </a:xfrm>
          <a:prstGeom prst="roundRect">
            <a:avLst>
              <a:gd name="adj" fmla="val 43940"/>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577" fontAlgn="base">
              <a:lnSpc>
                <a:spcPct val="90000"/>
              </a:lnSpc>
              <a:spcBef>
                <a:spcPct val="0"/>
              </a:spcBef>
              <a:spcAft>
                <a:spcPct val="0"/>
              </a:spcAft>
            </a:pPr>
            <a:r>
              <a:rPr lang="ja-JP" altLang="en-US" sz="11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復元元の選択</a:t>
            </a:r>
            <a:endParaRPr lang="ja-JP" altLang="en-US" sz="1100" b="1"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43" name="テキスト ボックス 42">
            <a:extLst>
              <a:ext uri="{FF2B5EF4-FFF2-40B4-BE49-F238E27FC236}">
                <a16:creationId xmlns:a16="http://schemas.microsoft.com/office/drawing/2014/main" id="{4ABB6612-525F-1B81-55D8-FDEB5A4DA04D}"/>
              </a:ext>
            </a:extLst>
          </p:cNvPr>
          <p:cNvSpPr txBox="1"/>
          <p:nvPr/>
        </p:nvSpPr>
        <p:spPr>
          <a:xfrm>
            <a:off x="2925743" y="4925588"/>
            <a:ext cx="5795724" cy="605554"/>
          </a:xfrm>
          <a:prstGeom prst="rect">
            <a:avLst/>
          </a:prstGeom>
          <a:solidFill>
            <a:schemeClr val="accent6"/>
          </a:solidFill>
        </p:spPr>
        <p:txBody>
          <a:bodyPr wrap="square" lIns="134464" tIns="107571" rIns="134464" bIns="107571" rtlCol="0" anchor="ctr">
            <a:spAutoFit/>
          </a:bodyPr>
          <a:lstStyle/>
          <a:p>
            <a:pPr algn="ctr">
              <a:lnSpc>
                <a:spcPct val="90000"/>
              </a:lnSpc>
              <a:spcAft>
                <a:spcPts val="441"/>
              </a:spcAft>
            </a:pPr>
            <a:r>
              <a:rPr lang="ja-JP" altLang="en-US" sz="1200" b="1">
                <a:solidFill>
                  <a:schemeClr val="bg1"/>
                </a:solidFill>
                <a:latin typeface="Meiryo" panose="020B0604030504040204" pitchFamily="34" charset="-128"/>
                <a:ea typeface="Meiryo" panose="020B0604030504040204" pitchFamily="34" charset="-128"/>
              </a:rPr>
              <a:t>ファイルに対する攻撃を未然に防ぎ、</a:t>
            </a: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41"/>
              </a:spcAft>
            </a:pPr>
            <a:r>
              <a:rPr lang="ja-JP" altLang="en-US" sz="1200" b="1">
                <a:solidFill>
                  <a:schemeClr val="bg1"/>
                </a:solidFill>
                <a:latin typeface="Meiryo" panose="020B0604030504040204" pitchFamily="34" charset="-128"/>
                <a:ea typeface="Meiryo" panose="020B0604030504040204" pitchFamily="34" charset="-128"/>
              </a:rPr>
              <a:t>万が一の感染でもオンデマンド・セルフサービスで復元</a:t>
            </a:r>
          </a:p>
        </p:txBody>
      </p:sp>
      <p:sp>
        <p:nvSpPr>
          <p:cNvPr id="10" name="タイトル 9">
            <a:extLst>
              <a:ext uri="{FF2B5EF4-FFF2-40B4-BE49-F238E27FC236}">
                <a16:creationId xmlns:a16="http://schemas.microsoft.com/office/drawing/2014/main" id="{517ABBDB-9D2C-2D36-194B-F0EF425808A1}"/>
              </a:ext>
            </a:extLst>
          </p:cNvPr>
          <p:cNvSpPr>
            <a:spLocks noGrp="1"/>
          </p:cNvSpPr>
          <p:nvPr>
            <p:ph type="title"/>
          </p:nvPr>
        </p:nvSpPr>
        <p:spPr>
          <a:xfrm>
            <a:off x="230400" y="266400"/>
            <a:ext cx="8913600" cy="416221"/>
          </a:xfrm>
        </p:spPr>
        <p:txBody>
          <a:bodyPr/>
          <a:lstStyle/>
          <a:p>
            <a:pPr defTabSz="685800">
              <a:spcBef>
                <a:spcPts val="0"/>
              </a:spcBef>
              <a:defRPr/>
            </a:pPr>
            <a:r>
              <a:rPr lang="ja-JP" altLang="en-US" sz="2800" b="1" spc="-38" dirty="0">
                <a:ln w="3175">
                  <a:noFill/>
                </a:ln>
                <a:solidFill>
                  <a:schemeClr val="tx1">
                    <a:lumMod val="50000"/>
                    <a:lumOff val="50000"/>
                  </a:schemeClr>
                </a:solidFill>
                <a:cs typeface="Segoe UI" pitchFamily="34" charset="0"/>
              </a:rPr>
              <a:t>自動バックアップとクリーンアップ</a:t>
            </a:r>
            <a:r>
              <a:rPr lang="en-US" altLang="ja-JP" sz="2800" b="1" spc="-38" dirty="0">
                <a:ln w="3175">
                  <a:noFill/>
                </a:ln>
                <a:solidFill>
                  <a:schemeClr val="tx1">
                    <a:lumMod val="50000"/>
                    <a:lumOff val="50000"/>
                  </a:schemeClr>
                </a:solidFill>
                <a:cs typeface="Segoe UI" pitchFamily="34" charset="0"/>
              </a:rPr>
              <a:t> </a:t>
            </a:r>
            <a:r>
              <a:rPr lang="en-US" altLang="ja-JP" sz="2000" spc="-38" dirty="0">
                <a:ln w="3175">
                  <a:noFill/>
                </a:ln>
                <a:solidFill>
                  <a:schemeClr val="tx1">
                    <a:lumMod val="50000"/>
                    <a:lumOff val="50000"/>
                  </a:schemeClr>
                </a:solidFill>
                <a:cs typeface="Segoe UI" pitchFamily="34" charset="0"/>
              </a:rPr>
              <a:t>– </a:t>
            </a:r>
            <a:r>
              <a:rPr lang="ja-JP" altLang="en-US" sz="2000" spc="-38" dirty="0">
                <a:ln w="3175">
                  <a:noFill/>
                </a:ln>
                <a:solidFill>
                  <a:schemeClr val="tx1">
                    <a:lumMod val="50000"/>
                    <a:lumOff val="50000"/>
                  </a:schemeClr>
                </a:solidFill>
                <a:cs typeface="Segoe UI" pitchFamily="34" charset="0"/>
              </a:rPr>
              <a:t>ビルトインセキュリティ</a:t>
            </a:r>
            <a:endParaRPr lang="ja-JP" altLang="en-US" sz="2000" dirty="0">
              <a:solidFill>
                <a:schemeClr val="tx1">
                  <a:lumMod val="50000"/>
                  <a:lumOff val="50000"/>
                </a:schemeClr>
              </a:solidFill>
            </a:endParaRPr>
          </a:p>
        </p:txBody>
      </p:sp>
    </p:spTree>
    <p:extLst>
      <p:ext uri="{BB962C8B-B14F-4D97-AF65-F5344CB8AC3E}">
        <p14:creationId xmlns:p14="http://schemas.microsoft.com/office/powerpoint/2010/main" val="15659509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539D1B23-169D-EE47-8D41-3F4FB4A60B74}"/>
              </a:ext>
            </a:extLst>
          </p:cNvPr>
          <p:cNvSpPr/>
          <p:nvPr/>
        </p:nvSpPr>
        <p:spPr>
          <a:xfrm>
            <a:off x="3310100" y="1070392"/>
            <a:ext cx="2492989" cy="2072767"/>
          </a:xfrm>
          <a:prstGeom prst="roundRect">
            <a:avLst>
              <a:gd name="adj" fmla="val 10853"/>
            </a:avLst>
          </a:prstGeom>
          <a:solidFill>
            <a:schemeClr val="accent4">
              <a:lumMod val="60000"/>
              <a:lumOff val="40000"/>
              <a:alpha val="191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7E5ACD5-5EB2-EC44-9A1A-3CFC2C9C6EFB}"/>
              </a:ext>
            </a:extLst>
          </p:cNvPr>
          <p:cNvSpPr/>
          <p:nvPr/>
        </p:nvSpPr>
        <p:spPr>
          <a:xfrm>
            <a:off x="876748"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70DC8-E52B-174F-B823-C29FD0D28F70}"/>
              </a:ext>
            </a:extLst>
          </p:cNvPr>
          <p:cNvSpPr/>
          <p:nvPr/>
        </p:nvSpPr>
        <p:spPr>
          <a:xfrm>
            <a:off x="5954357"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A057CC7-7125-3A42-AF53-5CF42A639165}"/>
              </a:ext>
            </a:extLst>
          </p:cNvPr>
          <p:cNvSpPr>
            <a:spLocks noGrp="1"/>
          </p:cNvSpPr>
          <p:nvPr>
            <p:ph type="title"/>
          </p:nvPr>
        </p:nvSpPr>
        <p:spPr/>
        <p:txBody>
          <a:bodyPr/>
          <a:lstStyle/>
          <a:p>
            <a:r>
              <a:rPr kumimoji="1" lang="ja-JP" altLang="en-US"/>
              <a:t>動的ポリシー</a:t>
            </a:r>
          </a:p>
        </p:txBody>
      </p:sp>
      <p:sp>
        <p:nvSpPr>
          <p:cNvPr id="3" name="円/楕円 2">
            <a:extLst>
              <a:ext uri="{FF2B5EF4-FFF2-40B4-BE49-F238E27FC236}">
                <a16:creationId xmlns:a16="http://schemas.microsoft.com/office/drawing/2014/main" id="{CC69A432-7DFA-C345-AFA5-44BF2AC93B3B}"/>
              </a:ext>
            </a:extLst>
          </p:cNvPr>
          <p:cNvSpPr/>
          <p:nvPr/>
        </p:nvSpPr>
        <p:spPr>
          <a:xfrm>
            <a:off x="3646054" y="3168843"/>
            <a:ext cx="1851891" cy="1851891"/>
          </a:xfrm>
          <a:prstGeom prst="ellipse">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2D3082A-7E55-C945-A972-9B8FB427B138}"/>
              </a:ext>
            </a:extLst>
          </p:cNvPr>
          <p:cNvSpPr txBox="1"/>
          <p:nvPr/>
        </p:nvSpPr>
        <p:spPr>
          <a:xfrm>
            <a:off x="3946811" y="4431450"/>
            <a:ext cx="1261885"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リファレンス</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モニター</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Freeform 20">
            <a:extLst>
              <a:ext uri="{FF2B5EF4-FFF2-40B4-BE49-F238E27FC236}">
                <a16:creationId xmlns:a16="http://schemas.microsoft.com/office/drawing/2014/main" id="{4BEDF29E-9FA4-CA4C-BD64-4562ABD5E470}"/>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 name="図形グループ 34">
            <a:extLst>
              <a:ext uri="{FF2B5EF4-FFF2-40B4-BE49-F238E27FC236}">
                <a16:creationId xmlns:a16="http://schemas.microsoft.com/office/drawing/2014/main" id="{49D05028-4027-4444-B0F0-A1F6EEC5E7F0}"/>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8" name="円/楕円 7">
              <a:extLst>
                <a:ext uri="{FF2B5EF4-FFF2-40B4-BE49-F238E27FC236}">
                  <a16:creationId xmlns:a16="http://schemas.microsoft.com/office/drawing/2014/main" id="{AF160D98-328E-7244-9DAD-9A7521DA2B2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51DC374D-555A-8A4F-976F-2AC3B4DAD8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Group 4">
            <a:extLst>
              <a:ext uri="{FF2B5EF4-FFF2-40B4-BE49-F238E27FC236}">
                <a16:creationId xmlns:a16="http://schemas.microsoft.com/office/drawing/2014/main" id="{86A6A4E0-3D07-F94B-B1DF-B492B380B4A3}"/>
              </a:ext>
            </a:extLst>
          </p:cNvPr>
          <p:cNvGrpSpPr>
            <a:grpSpLocks noChangeAspect="1"/>
          </p:cNvGrpSpPr>
          <p:nvPr/>
        </p:nvGrpSpPr>
        <p:grpSpPr bwMode="auto">
          <a:xfrm>
            <a:off x="7213713" y="3671652"/>
            <a:ext cx="364971" cy="693052"/>
            <a:chOff x="4282" y="2219"/>
            <a:chExt cx="554" cy="1052"/>
          </a:xfrm>
          <a:effectLst>
            <a:outerShdw blurRad="50800" dist="38100" dir="2700000" algn="tl" rotWithShape="0">
              <a:prstClr val="black">
                <a:alpha val="40000"/>
              </a:prstClr>
            </a:outerShdw>
          </a:effectLst>
        </p:grpSpPr>
        <p:sp>
          <p:nvSpPr>
            <p:cNvPr id="11" name="Rectangle 5">
              <a:extLst>
                <a:ext uri="{FF2B5EF4-FFF2-40B4-BE49-F238E27FC236}">
                  <a16:creationId xmlns:a16="http://schemas.microsoft.com/office/drawing/2014/main" id="{B0AEAF33-5C6D-7F45-A6E1-9012FB82F03E}"/>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6">
              <a:extLst>
                <a:ext uri="{FF2B5EF4-FFF2-40B4-BE49-F238E27FC236}">
                  <a16:creationId xmlns:a16="http://schemas.microsoft.com/office/drawing/2014/main" id="{2880B81C-6148-494D-AD3D-F5D35F426F3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3" name="Rectangle 7">
              <a:extLst>
                <a:ext uri="{FF2B5EF4-FFF2-40B4-BE49-F238E27FC236}">
                  <a16:creationId xmlns:a16="http://schemas.microsoft.com/office/drawing/2014/main" id="{56ED6156-5CC8-9D43-99EC-6B45DD30DBA9}"/>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B969732F-CD3D-6542-948C-280606C74A86}"/>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C235BE3B-54DA-7A43-BC88-74A309FB07E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6" name="Rectangle 10">
              <a:extLst>
                <a:ext uri="{FF2B5EF4-FFF2-40B4-BE49-F238E27FC236}">
                  <a16:creationId xmlns:a16="http://schemas.microsoft.com/office/drawing/2014/main" id="{E81A61D6-7A7D-8C4D-9A53-A9309C5CF5A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7" name="Rectangle 11">
              <a:extLst>
                <a:ext uri="{FF2B5EF4-FFF2-40B4-BE49-F238E27FC236}">
                  <a16:creationId xmlns:a16="http://schemas.microsoft.com/office/drawing/2014/main" id="{D1FE3A79-45E3-FE49-A5C5-E07313252ACE}"/>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pic>
        <p:nvPicPr>
          <p:cNvPr id="18"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AFDAF38D-B462-084A-ABED-40D9CE0A25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17274" y="3478866"/>
            <a:ext cx="609997" cy="6099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D26B6ED-85B5-E549-86BD-421B3FA78AC8}"/>
              </a:ext>
            </a:extLst>
          </p:cNvPr>
          <p:cNvSpPr/>
          <p:nvPr/>
        </p:nvSpPr>
        <p:spPr>
          <a:xfrm>
            <a:off x="909020" y="4559067"/>
            <a:ext cx="2199938" cy="415498"/>
          </a:xfrm>
          <a:prstGeom prst="rect">
            <a:avLst/>
          </a:prstGeom>
        </p:spPr>
        <p:txBody>
          <a:bodyPr wrap="square">
            <a:spAutoFit/>
          </a:bodyPr>
          <a:lstStyle/>
          <a:p>
            <a:pPr algn="just"/>
            <a:r>
              <a:rPr lang="ja-JP" altLang="ja-JP" sz="1050" kern="100">
                <a:latin typeface="Meiryo" panose="020B0604030504040204" pitchFamily="34" charset="-128"/>
                <a:ea typeface="Meiryo" panose="020B0604030504040204" pitchFamily="34" charset="-128"/>
                <a:cs typeface="Times New Roman" panose="02020603050405020304" pitchFamily="18" charset="0"/>
              </a:rPr>
              <a:t>プログラムなどデータを</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要求し、</a:t>
            </a:r>
            <a:r>
              <a:rPr lang="ja-JP" altLang="ja-JP" sz="1050" kern="100">
                <a:latin typeface="Meiryo" panose="020B0604030504040204" pitchFamily="34" charset="-128"/>
                <a:ea typeface="Meiryo" panose="020B0604030504040204" pitchFamily="34" charset="-128"/>
                <a:cs typeface="Times New Roman" panose="02020603050405020304" pitchFamily="18" charset="0"/>
              </a:rPr>
              <a:t>受け取り、扱う</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側／使用者</a:t>
            </a:r>
            <a:endParaRPr lang="ja-JP" altLang="ja-JP" sz="105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DE718BCC-7745-3044-A061-624E8A4BCB1C}"/>
              </a:ext>
            </a:extLst>
          </p:cNvPr>
          <p:cNvSpPr/>
          <p:nvPr/>
        </p:nvSpPr>
        <p:spPr>
          <a:xfrm>
            <a:off x="1254498" y="3116134"/>
            <a:ext cx="1569660" cy="369332"/>
          </a:xfrm>
          <a:prstGeom prst="rect">
            <a:avLst/>
          </a:prstGeom>
        </p:spPr>
        <p:txBody>
          <a:bodyPr wrap="none">
            <a:spAutoFit/>
          </a:bodyPr>
          <a:lstStyle/>
          <a:p>
            <a:pPr algn="ctr"/>
            <a:r>
              <a:rPr lang="ja-JP" altLang="ja-JP" b="1" kern="100">
                <a:latin typeface="Meiryo" panose="020B0604030504040204" pitchFamily="34" charset="-128"/>
                <a:ea typeface="Meiryo" panose="020B0604030504040204" pitchFamily="34" charset="-128"/>
                <a:cs typeface="Times New Roman" panose="02020603050405020304" pitchFamily="18" charset="0"/>
              </a:rPr>
              <a:t>サブジェクト</a:t>
            </a:r>
            <a:endParaRPr lang="ja-JP" altLang="en-US"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ADBF525-5F73-CF4C-84C2-0A26A35442AB}"/>
              </a:ext>
            </a:extLst>
          </p:cNvPr>
          <p:cNvSpPr/>
          <p:nvPr/>
        </p:nvSpPr>
        <p:spPr>
          <a:xfrm>
            <a:off x="6013523" y="4557233"/>
            <a:ext cx="2194559" cy="577081"/>
          </a:xfrm>
          <a:prstGeom prst="rect">
            <a:avLst/>
          </a:prstGeom>
        </p:spPr>
        <p:txBody>
          <a:bodyPr wrap="square">
            <a:spAutoFit/>
          </a:bodyPr>
          <a:lstStyle/>
          <a:p>
            <a:pPr algn="r"/>
            <a:r>
              <a:rPr lang="ja-JP" altLang="ja-JP" sz="1050">
                <a:latin typeface="Meiryo" panose="020B0604030504040204" pitchFamily="34" charset="-128"/>
                <a:ea typeface="Meiryo" panose="020B0604030504040204" pitchFamily="34" charset="-128"/>
                <a:cs typeface="Times New Roman" panose="02020603050405020304" pitchFamily="18" charset="0"/>
              </a:rPr>
              <a:t>ファイルや資料、</a:t>
            </a:r>
            <a:r>
              <a:rPr lang="ja-JP" altLang="en-US" sz="1050">
                <a:latin typeface="Meiryo" panose="020B0604030504040204" pitchFamily="34" charset="-128"/>
                <a:ea typeface="Meiryo" panose="020B0604030504040204" pitchFamily="34" charset="-128"/>
                <a:cs typeface="Times New Roman" panose="02020603050405020304" pitchFamily="18" charset="0"/>
              </a:rPr>
              <a:t>アプリケーションなど、</a:t>
            </a:r>
            <a:r>
              <a:rPr lang="ja-JP" altLang="ja-JP" sz="1050">
                <a:latin typeface="Meiryo" panose="020B0604030504040204" pitchFamily="34" charset="-128"/>
                <a:ea typeface="Meiryo" panose="020B0604030504040204" pitchFamily="34" charset="-128"/>
                <a:cs typeface="Times New Roman" panose="02020603050405020304" pitchFamily="18" charset="0"/>
              </a:rPr>
              <a:t>データ</a:t>
            </a:r>
            <a:r>
              <a:rPr lang="ja-JP" altLang="en-US" sz="1050">
                <a:latin typeface="Meiryo" panose="020B0604030504040204" pitchFamily="34" charset="-128"/>
                <a:ea typeface="Meiryo" panose="020B0604030504040204" pitchFamily="34" charset="-128"/>
                <a:cs typeface="Times New Roman" panose="02020603050405020304" pitchFamily="18" charset="0"/>
              </a:rPr>
              <a:t>や機能、資源</a:t>
            </a:r>
            <a:r>
              <a:rPr lang="ja-JP" altLang="ja-JP" sz="1050">
                <a:latin typeface="Meiryo" panose="020B0604030504040204" pitchFamily="34" charset="-128"/>
                <a:ea typeface="Meiryo" panose="020B0604030504040204" pitchFamily="34" charset="-128"/>
                <a:cs typeface="Times New Roman" panose="02020603050405020304" pitchFamily="18" charset="0"/>
              </a:rPr>
              <a:t>を差し出す</a:t>
            </a:r>
            <a:r>
              <a:rPr lang="ja-JP" altLang="en-US" sz="1050">
                <a:latin typeface="Meiryo" panose="020B0604030504040204" pitchFamily="34" charset="-128"/>
                <a:ea typeface="Meiryo" panose="020B0604030504040204" pitchFamily="34" charset="-128"/>
                <a:cs typeface="Times New Roman" panose="02020603050405020304" pitchFamily="18" charset="0"/>
              </a:rPr>
              <a:t>側</a:t>
            </a:r>
            <a:r>
              <a:rPr lang="ja-JP" altLang="ja-JP" sz="1050">
                <a:latin typeface="Meiryo" panose="020B0604030504040204" pitchFamily="34" charset="-128"/>
                <a:ea typeface="Meiryo" panose="020B0604030504040204" pitchFamily="34" charset="-128"/>
              </a:rPr>
              <a:t> </a:t>
            </a:r>
            <a:endParaRPr lang="ja-JP" altLang="en-US" sz="1050">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FB886DFC-44FF-7447-83ED-189F1287CB31}"/>
              </a:ext>
            </a:extLst>
          </p:cNvPr>
          <p:cNvSpPr/>
          <p:nvPr/>
        </p:nvSpPr>
        <p:spPr>
          <a:xfrm>
            <a:off x="6337442" y="3116134"/>
            <a:ext cx="1569660" cy="369332"/>
          </a:xfrm>
          <a:prstGeom prst="rect">
            <a:avLst/>
          </a:prstGeom>
        </p:spPr>
        <p:txBody>
          <a:bodyPr wrap="none">
            <a:spAutoFit/>
          </a:bodyPr>
          <a:lstStyle/>
          <a:p>
            <a:pPr algn="ctr"/>
            <a:r>
              <a:rPr lang="ja-JP" altLang="ja-JP" b="1">
                <a:latin typeface="Meiryo" panose="020B0604030504040204" pitchFamily="34" charset="-128"/>
                <a:ea typeface="Meiryo" panose="020B0604030504040204" pitchFamily="34" charset="-128"/>
                <a:cs typeface="Times New Roman" panose="02020603050405020304" pitchFamily="18" charset="0"/>
              </a:rPr>
              <a:t>オブジェクト</a:t>
            </a:r>
            <a:endParaRPr lang="ja-JP" altLang="en-US" b="1">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4F0C6CD-2F05-BA4C-A923-DD88081D40E2}"/>
              </a:ext>
            </a:extLst>
          </p:cNvPr>
          <p:cNvSpPr txBox="1"/>
          <p:nvPr/>
        </p:nvSpPr>
        <p:spPr>
          <a:xfrm>
            <a:off x="928227" y="5286000"/>
            <a:ext cx="2199938" cy="830997"/>
          </a:xfrm>
          <a:prstGeom prst="rect">
            <a:avLst/>
          </a:prstGeom>
          <a:noFill/>
        </p:spPr>
        <p:txBody>
          <a:bodyPr wrap="square" rtlCol="0">
            <a:spAutoFit/>
          </a:bodyPr>
          <a:lstStyle/>
          <a:p>
            <a:r>
              <a:rPr lang="ja-JP" altLang="en-US" sz="1200" b="1">
                <a:latin typeface="Meiryo" panose="020B0604030504040204" pitchFamily="34" charset="-128"/>
                <a:ea typeface="Meiryo" panose="020B0604030504040204" pitchFamily="34" charset="-128"/>
              </a:rPr>
              <a:t>サブジェクト</a:t>
            </a:r>
            <a:r>
              <a:rPr lang="ja-JP" altLang="en-US" sz="1200">
                <a:latin typeface="Meiryo" panose="020B0604030504040204" pitchFamily="34" charset="-128"/>
                <a:ea typeface="Meiryo" panose="020B0604030504040204" pitchFamily="34" charset="-128"/>
              </a:rPr>
              <a:t>が、なりすましされていないか、</a:t>
            </a:r>
            <a:r>
              <a:rPr kumimoji="1" lang="ja-JP" altLang="en-US" sz="1200">
                <a:latin typeface="Meiryo" panose="020B0604030504040204" pitchFamily="34" charset="-128"/>
                <a:ea typeface="Meiryo" panose="020B0604030504040204" pitchFamily="34" charset="-128"/>
              </a:rPr>
              <a:t>デバイスがルールに準拠しているかを</a:t>
            </a:r>
            <a:r>
              <a:rPr lang="ja-JP" altLang="en-US" sz="1200">
                <a:latin typeface="Meiryo" panose="020B0604030504040204" pitchFamily="34" charset="-128"/>
                <a:ea typeface="Meiryo" panose="020B0604030504040204" pitchFamily="34" charset="-128"/>
              </a:rPr>
              <a:t>毎回検証し、状態を確認</a:t>
            </a:r>
            <a:endParaRPr kumimoji="1" lang="ja-JP" altLang="en-US" sz="12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0D6ABA2-455D-044A-ADA4-F7B6638D2A9D}"/>
              </a:ext>
            </a:extLst>
          </p:cNvPr>
          <p:cNvSpPr txBox="1"/>
          <p:nvPr/>
        </p:nvSpPr>
        <p:spPr>
          <a:xfrm>
            <a:off x="6013524" y="5284927"/>
            <a:ext cx="2194559" cy="830997"/>
          </a:xfrm>
          <a:prstGeom prst="rect">
            <a:avLst/>
          </a:prstGeom>
          <a:noFill/>
        </p:spPr>
        <p:txBody>
          <a:bodyPr wrap="square" rtlCol="0">
            <a:spAutoFit/>
          </a:bodyPr>
          <a:lstStyle/>
          <a:p>
            <a:pPr algn="r"/>
            <a:r>
              <a:rPr kumimoji="1" lang="ja-JP" altLang="en-US" sz="1200" b="1">
                <a:latin typeface="Meiryo" panose="020B0604030504040204" pitchFamily="34" charset="-128"/>
                <a:ea typeface="Meiryo" panose="020B0604030504040204" pitchFamily="34" charset="-128"/>
              </a:rPr>
              <a:t>オブジェクト</a:t>
            </a:r>
            <a:r>
              <a:rPr kumimoji="1" lang="ja-JP" altLang="en-US" sz="1200">
                <a:latin typeface="Meiryo" panose="020B0604030504040204" pitchFamily="34" charset="-128"/>
                <a:ea typeface="Meiryo" panose="020B0604030504040204" pitchFamily="34" charset="-128"/>
              </a:rPr>
              <a:t>が、適切な状態になっているかを確認し、適切でなければ直ぐに適切な状態に戻せるようにしておく</a:t>
            </a:r>
          </a:p>
        </p:txBody>
      </p:sp>
      <p:pic>
        <p:nvPicPr>
          <p:cNvPr id="1026" name="Picture 2" descr="チェックリスト 無料アイコン">
            <a:extLst>
              <a:ext uri="{FF2B5EF4-FFF2-40B4-BE49-F238E27FC236}">
                <a16:creationId xmlns:a16="http://schemas.microsoft.com/office/drawing/2014/main" id="{006B995C-9B8F-F545-B657-4EA0A14228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2945" y="1582189"/>
            <a:ext cx="689619" cy="689619"/>
          </a:xfrm>
          <a:prstGeom prst="rect">
            <a:avLst/>
          </a:prstGeom>
          <a:noFill/>
          <a:extLst>
            <a:ext uri="{909E8E84-426E-40DD-AFC4-6F175D3DCCD1}">
              <a14:hiddenFill xmlns:a14="http://schemas.microsoft.com/office/drawing/2010/main">
                <a:solidFill>
                  <a:srgbClr val="FFFFFF"/>
                </a:solidFill>
              </a14:hiddenFill>
            </a:ext>
          </a:extLst>
        </p:spPr>
      </p:pic>
      <p:sp>
        <p:nvSpPr>
          <p:cNvPr id="26" name="円柱 25">
            <a:extLst>
              <a:ext uri="{FF2B5EF4-FFF2-40B4-BE49-F238E27FC236}">
                <a16:creationId xmlns:a16="http://schemas.microsoft.com/office/drawing/2014/main" id="{57A32E3D-F286-C949-8DBE-58FEBA749479}"/>
              </a:ext>
            </a:extLst>
          </p:cNvPr>
          <p:cNvSpPr/>
          <p:nvPr/>
        </p:nvSpPr>
        <p:spPr>
          <a:xfrm>
            <a:off x="4194729" y="5519315"/>
            <a:ext cx="766053" cy="532559"/>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0E464626-17F0-C54C-B7E2-09FA09B2E9C6}"/>
              </a:ext>
            </a:extLst>
          </p:cNvPr>
          <p:cNvSpPr/>
          <p:nvPr/>
        </p:nvSpPr>
        <p:spPr>
          <a:xfrm>
            <a:off x="4016640" y="1187173"/>
            <a:ext cx="1107997" cy="369332"/>
          </a:xfrm>
          <a:prstGeom prst="rect">
            <a:avLst/>
          </a:prstGeom>
        </p:spPr>
        <p:txBody>
          <a:bodyPr wrap="none">
            <a:spAutoFit/>
          </a:bodyPr>
          <a:lstStyle/>
          <a:p>
            <a:pPr algn="ctr"/>
            <a:r>
              <a:rPr lang="ja-JP" altLang="en-US" b="1" kern="100">
                <a:latin typeface="Meiryo" panose="020B0604030504040204" pitchFamily="34" charset="-128"/>
                <a:ea typeface="Meiryo" panose="020B0604030504040204" pitchFamily="34" charset="-128"/>
                <a:cs typeface="Times New Roman" panose="02020603050405020304" pitchFamily="18" charset="0"/>
              </a:rPr>
              <a:t>ポリシー</a:t>
            </a:r>
            <a:endParaRPr lang="ja-JP" altLang="en-US" b="1">
              <a:latin typeface="Meiryo" panose="020B0604030504040204" pitchFamily="34" charset="-128"/>
              <a:ea typeface="Meiryo" panose="020B0604030504040204" pitchFamily="34" charset="-128"/>
            </a:endParaRPr>
          </a:p>
        </p:txBody>
      </p:sp>
      <p:sp>
        <p:nvSpPr>
          <p:cNvPr id="28" name="上下矢印 27">
            <a:extLst>
              <a:ext uri="{FF2B5EF4-FFF2-40B4-BE49-F238E27FC236}">
                <a16:creationId xmlns:a16="http://schemas.microsoft.com/office/drawing/2014/main" id="{51249144-BD95-FD4A-B04A-C1BFE6F92C85}"/>
              </a:ext>
            </a:extLst>
          </p:cNvPr>
          <p:cNvSpPr/>
          <p:nvPr/>
        </p:nvSpPr>
        <p:spPr>
          <a:xfrm>
            <a:off x="4340082" y="2274907"/>
            <a:ext cx="467958" cy="868253"/>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6885DEA7-F11F-7D4F-A061-E3EC7C7BB8B4}"/>
              </a:ext>
            </a:extLst>
          </p:cNvPr>
          <p:cNvSpPr/>
          <p:nvPr/>
        </p:nvSpPr>
        <p:spPr>
          <a:xfrm>
            <a:off x="4271163" y="6115924"/>
            <a:ext cx="595036" cy="338554"/>
          </a:xfrm>
          <a:prstGeom prst="rect">
            <a:avLst/>
          </a:prstGeom>
        </p:spPr>
        <p:txBody>
          <a:bodyPr wrap="none">
            <a:spAutoFit/>
          </a:bodyPr>
          <a:lstStyle/>
          <a:p>
            <a:pPr algn="ctr"/>
            <a:r>
              <a:rPr lang="ja-JP" altLang="en-US" sz="1600" kern="100">
                <a:latin typeface="Meiryo" panose="020B0604030504040204" pitchFamily="34" charset="-128"/>
                <a:ea typeface="Meiryo" panose="020B0604030504040204" pitchFamily="34" charset="-128"/>
                <a:cs typeface="Times New Roman" panose="02020603050405020304" pitchFamily="18" charset="0"/>
              </a:rPr>
              <a:t>ログ</a:t>
            </a:r>
            <a:endParaRPr lang="ja-JP" altLang="en-US" sz="16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22E4A6F-FA8A-5C4F-BAF0-611077464CDF}"/>
              </a:ext>
            </a:extLst>
          </p:cNvPr>
          <p:cNvSpPr txBox="1"/>
          <p:nvPr/>
        </p:nvSpPr>
        <p:spPr>
          <a:xfrm>
            <a:off x="3325505" y="2417012"/>
            <a:ext cx="2492990" cy="646331"/>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信頼度のレベルに応じ</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適切なポリシーを動的に構成し</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サブジェクトの属性に応じて</a:t>
            </a:r>
            <a:r>
              <a:rPr kumimoji="1" lang="ja-JP" altLang="en-US" sz="1200">
                <a:latin typeface="Meiryo" panose="020B0604030504040204" pitchFamily="34" charset="-128"/>
                <a:ea typeface="Meiryo" panose="020B0604030504040204" pitchFamily="34" charset="-128"/>
              </a:rPr>
              <a:t>提供</a:t>
            </a:r>
          </a:p>
        </p:txBody>
      </p:sp>
      <p:sp>
        <p:nvSpPr>
          <p:cNvPr id="31" name="下矢印 30">
            <a:extLst>
              <a:ext uri="{FF2B5EF4-FFF2-40B4-BE49-F238E27FC236}">
                <a16:creationId xmlns:a16="http://schemas.microsoft.com/office/drawing/2014/main" id="{15EA40EB-A069-1E4C-8C88-A4027E8F1B39}"/>
              </a:ext>
            </a:extLst>
          </p:cNvPr>
          <p:cNvSpPr/>
          <p:nvPr/>
        </p:nvSpPr>
        <p:spPr>
          <a:xfrm>
            <a:off x="4338021" y="5101114"/>
            <a:ext cx="467958" cy="351212"/>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5CD53A9B-1A5E-5540-88A3-E251CEA0271F}"/>
              </a:ext>
            </a:extLst>
          </p:cNvPr>
          <p:cNvSpPr/>
          <p:nvPr/>
        </p:nvSpPr>
        <p:spPr>
          <a:xfrm>
            <a:off x="3325504" y="3288363"/>
            <a:ext cx="2477440" cy="1105763"/>
          </a:xfrm>
          <a:prstGeom prst="roundRect">
            <a:avLst>
              <a:gd name="adj" fmla="val 10853"/>
            </a:avLst>
          </a:prstGeom>
          <a:solidFill>
            <a:schemeClr val="accent2">
              <a:lumMod val="60000"/>
              <a:lumOff val="4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07BFCCF9-A9C4-7041-AF08-6448922E5981}"/>
              </a:ext>
            </a:extLst>
          </p:cNvPr>
          <p:cNvSpPr/>
          <p:nvPr/>
        </p:nvSpPr>
        <p:spPr>
          <a:xfrm>
            <a:off x="2518278" y="3828204"/>
            <a:ext cx="4147583" cy="540239"/>
          </a:xfrm>
          <a:prstGeom prst="rightArrow">
            <a:avLst>
              <a:gd name="adj1" fmla="val 69913"/>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C8AC4DA-B8BE-BB4E-B90A-95360AAC04A7}"/>
              </a:ext>
            </a:extLst>
          </p:cNvPr>
          <p:cNvSpPr txBox="1"/>
          <p:nvPr/>
        </p:nvSpPr>
        <p:spPr>
          <a:xfrm>
            <a:off x="3325505" y="3423756"/>
            <a:ext cx="2492991" cy="461665"/>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データのやり取り</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アクセスの正しさを</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毎回検証する</a:t>
            </a:r>
          </a:p>
        </p:txBody>
      </p:sp>
      <p:sp>
        <p:nvSpPr>
          <p:cNvPr id="29" name="正方形/長方形 28">
            <a:extLst>
              <a:ext uri="{FF2B5EF4-FFF2-40B4-BE49-F238E27FC236}">
                <a16:creationId xmlns:a16="http://schemas.microsoft.com/office/drawing/2014/main" id="{3F90625C-A4F4-3941-9E2B-75B14DDB3B59}"/>
              </a:ext>
            </a:extLst>
          </p:cNvPr>
          <p:cNvSpPr/>
          <p:nvPr/>
        </p:nvSpPr>
        <p:spPr>
          <a:xfrm>
            <a:off x="3554977" y="3934487"/>
            <a:ext cx="2031325" cy="369332"/>
          </a:xfrm>
          <a:prstGeom prst="rect">
            <a:avLst/>
          </a:prstGeom>
        </p:spPr>
        <p:txBody>
          <a:bodyPr wrap="none">
            <a:spAutoFit/>
          </a:bodyPr>
          <a:lstStyle/>
          <a:p>
            <a:pPr algn="ctr"/>
            <a:r>
              <a:rPr lang="ja-JP" altLang="en-US"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トランザクション</a:t>
            </a:r>
            <a:endParaRPr lang="ja-JP" altLang="en-US" b="1">
              <a:solidFill>
                <a:schemeClr val="bg1"/>
              </a:solidFill>
              <a:latin typeface="Meiryo" panose="020B0604030504040204" pitchFamily="34" charset="-128"/>
              <a:ea typeface="Meiryo" panose="020B0604030504040204" pitchFamily="34" charset="-128"/>
            </a:endParaRPr>
          </a:p>
        </p:txBody>
      </p:sp>
      <p:sp>
        <p:nvSpPr>
          <p:cNvPr id="36" name="四角形吹き出し 35">
            <a:extLst>
              <a:ext uri="{FF2B5EF4-FFF2-40B4-BE49-F238E27FC236}">
                <a16:creationId xmlns:a16="http://schemas.microsoft.com/office/drawing/2014/main" id="{5014D826-648E-AE48-A44A-F4B995CCF225}"/>
              </a:ext>
            </a:extLst>
          </p:cNvPr>
          <p:cNvSpPr/>
          <p:nvPr/>
        </p:nvSpPr>
        <p:spPr>
          <a:xfrm>
            <a:off x="443866" y="2203571"/>
            <a:ext cx="1344326" cy="569825"/>
          </a:xfrm>
          <a:prstGeom prst="wedgeRectCallout">
            <a:avLst>
              <a:gd name="adj1" fmla="val 27707"/>
              <a:gd name="adj2" fmla="val 1052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AB31133-DF29-5547-A167-ADD28E2C7436}"/>
              </a:ext>
            </a:extLst>
          </p:cNvPr>
          <p:cNvSpPr txBox="1"/>
          <p:nvPr/>
        </p:nvSpPr>
        <p:spPr>
          <a:xfrm>
            <a:off x="492129" y="2264032"/>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サブジェクト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1" name="四角形吹き出し 40">
            <a:extLst>
              <a:ext uri="{FF2B5EF4-FFF2-40B4-BE49-F238E27FC236}">
                <a16:creationId xmlns:a16="http://schemas.microsoft.com/office/drawing/2014/main" id="{C92AA152-90C9-9849-8058-8493A9AF003F}"/>
              </a:ext>
            </a:extLst>
          </p:cNvPr>
          <p:cNvSpPr/>
          <p:nvPr/>
        </p:nvSpPr>
        <p:spPr>
          <a:xfrm>
            <a:off x="7294818" y="1515578"/>
            <a:ext cx="1344326" cy="569825"/>
          </a:xfrm>
          <a:prstGeom prst="wedgeRectCallout">
            <a:avLst>
              <a:gd name="adj1" fmla="val 4100"/>
              <a:gd name="adj2" fmla="val 22608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976F3084-00A6-3542-9449-282A1ED0DB3C}"/>
              </a:ext>
            </a:extLst>
          </p:cNvPr>
          <p:cNvSpPr txBox="1"/>
          <p:nvPr/>
        </p:nvSpPr>
        <p:spPr>
          <a:xfrm>
            <a:off x="7343081" y="1576039"/>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オブジェクト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3" name="四角形吹き出し 42">
            <a:extLst>
              <a:ext uri="{FF2B5EF4-FFF2-40B4-BE49-F238E27FC236}">
                <a16:creationId xmlns:a16="http://schemas.microsoft.com/office/drawing/2014/main" id="{B1728F52-D6FA-7D4C-B208-2A6CBEA24610}"/>
              </a:ext>
            </a:extLst>
          </p:cNvPr>
          <p:cNvSpPr/>
          <p:nvPr/>
        </p:nvSpPr>
        <p:spPr>
          <a:xfrm>
            <a:off x="5863640" y="2193873"/>
            <a:ext cx="1458762" cy="569825"/>
          </a:xfrm>
          <a:prstGeom prst="wedgeRectCallout">
            <a:avLst>
              <a:gd name="adj1" fmla="val -73121"/>
              <a:gd name="adj2" fmla="val 15717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EB328339-5A5E-1A46-B4C8-F22129C21E3F}"/>
              </a:ext>
            </a:extLst>
          </p:cNvPr>
          <p:cNvSpPr txBox="1"/>
          <p:nvPr/>
        </p:nvSpPr>
        <p:spPr>
          <a:xfrm>
            <a:off x="5879046" y="2248739"/>
            <a:ext cx="1415772"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トランザクション</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は信頼できるか？</a:t>
            </a:r>
          </a:p>
        </p:txBody>
      </p:sp>
      <p:sp>
        <p:nvSpPr>
          <p:cNvPr id="45" name="四角形吹き出し 44">
            <a:extLst>
              <a:ext uri="{FF2B5EF4-FFF2-40B4-BE49-F238E27FC236}">
                <a16:creationId xmlns:a16="http://schemas.microsoft.com/office/drawing/2014/main" id="{1670EA09-4327-C94F-95AD-086B7416B248}"/>
              </a:ext>
            </a:extLst>
          </p:cNvPr>
          <p:cNvSpPr/>
          <p:nvPr/>
        </p:nvSpPr>
        <p:spPr>
          <a:xfrm>
            <a:off x="1954507" y="1075645"/>
            <a:ext cx="1209622" cy="569825"/>
          </a:xfrm>
          <a:prstGeom prst="wedgeRectCallout">
            <a:avLst>
              <a:gd name="adj1" fmla="val 106525"/>
              <a:gd name="adj2" fmla="val 14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EFABE34-38C5-BF46-B9AA-7D53F33716D0}"/>
              </a:ext>
            </a:extLst>
          </p:cNvPr>
          <p:cNvSpPr txBox="1"/>
          <p:nvPr/>
        </p:nvSpPr>
        <p:spPr>
          <a:xfrm>
            <a:off x="1971086" y="1138513"/>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ポリシー</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Tree>
    <p:extLst>
      <p:ext uri="{BB962C8B-B14F-4D97-AF65-F5344CB8AC3E}">
        <p14:creationId xmlns:p14="http://schemas.microsoft.com/office/powerpoint/2010/main" val="7211844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右矢印 13">
            <a:extLst>
              <a:ext uri="{FF2B5EF4-FFF2-40B4-BE49-F238E27FC236}">
                <a16:creationId xmlns:a16="http://schemas.microsoft.com/office/drawing/2014/main" id="{44A41895-C29B-1440-A578-EADC16341A5A}"/>
              </a:ext>
            </a:extLst>
          </p:cNvPr>
          <p:cNvSpPr/>
          <p:nvPr/>
        </p:nvSpPr>
        <p:spPr>
          <a:xfrm>
            <a:off x="1458684" y="1452680"/>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1B205431-1DA0-B545-AD4C-C3AFEE89126B}"/>
              </a:ext>
            </a:extLst>
          </p:cNvPr>
          <p:cNvSpPr/>
          <p:nvPr/>
        </p:nvSpPr>
        <p:spPr>
          <a:xfrm rot="10800000">
            <a:off x="1458684" y="1744375"/>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8CA4564-68B8-954A-B2A7-D0DEEBA8F5ED}"/>
              </a:ext>
            </a:extLst>
          </p:cNvPr>
          <p:cNvSpPr>
            <a:spLocks noGrp="1"/>
          </p:cNvSpPr>
          <p:nvPr>
            <p:ph type="title"/>
          </p:nvPr>
        </p:nvSpPr>
        <p:spPr/>
        <p:txBody>
          <a:bodyPr/>
          <a:lstStyle/>
          <a:p>
            <a:r>
              <a:rPr kumimoji="1" lang="en-US" altLang="ja-JP" dirty="0"/>
              <a:t>FIDO2</a:t>
            </a:r>
            <a:r>
              <a:rPr kumimoji="1" lang="ja-JP" altLang="en-US"/>
              <a:t>による認証プロセス</a:t>
            </a:r>
          </a:p>
        </p:txBody>
      </p:sp>
      <p:sp>
        <p:nvSpPr>
          <p:cNvPr id="3" name="スライド番号プレースホルダー 2">
            <a:extLst>
              <a:ext uri="{FF2B5EF4-FFF2-40B4-BE49-F238E27FC236}">
                <a16:creationId xmlns:a16="http://schemas.microsoft.com/office/drawing/2014/main" id="{0A528FCD-B9AB-6745-A75A-88449557299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107</a:t>
            </a:fld>
            <a:endParaRPr kumimoji="1" lang="ja-JP" altLang="en-US"/>
          </a:p>
        </p:txBody>
      </p:sp>
      <p:sp>
        <p:nvSpPr>
          <p:cNvPr id="6" name="テキスト ボックス 5">
            <a:extLst>
              <a:ext uri="{FF2B5EF4-FFF2-40B4-BE49-F238E27FC236}">
                <a16:creationId xmlns:a16="http://schemas.microsoft.com/office/drawing/2014/main" id="{1FB907C6-6280-1644-B8B7-8CDE5D11437F}"/>
              </a:ext>
            </a:extLst>
          </p:cNvPr>
          <p:cNvSpPr txBox="1"/>
          <p:nvPr/>
        </p:nvSpPr>
        <p:spPr>
          <a:xfrm>
            <a:off x="1520473" y="1034948"/>
            <a:ext cx="4946462"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デバイス（</a:t>
            </a:r>
            <a:r>
              <a:rPr kumimoji="1" lang="en-US" altLang="ja-JP" sz="1400" dirty="0">
                <a:latin typeface="Meiryo" panose="020B0604030504040204" pitchFamily="34" charset="-128"/>
                <a:ea typeface="Meiryo" panose="020B0604030504040204" pitchFamily="34" charset="-128"/>
              </a:rPr>
              <a:t>PC</a:t>
            </a:r>
            <a:r>
              <a:rPr lang="ja-JP" altLang="en-US" sz="1400">
                <a:latin typeface="Meiryo" panose="020B0604030504040204" pitchFamily="34" charset="-128"/>
                <a:ea typeface="Meiryo" panose="020B0604030504040204" pitchFamily="34" charset="-128"/>
              </a:rPr>
              <a:t>や</a:t>
            </a:r>
            <a:r>
              <a:rPr kumimoji="1" lang="ja-JP" altLang="en-US" sz="1400">
                <a:latin typeface="Meiryo" panose="020B0604030504040204" pitchFamily="34" charset="-128"/>
                <a:ea typeface="Meiryo" panose="020B0604030504040204" pitchFamily="34" charset="-128"/>
              </a:rPr>
              <a:t>スマホ）などを登録したいと通知</a:t>
            </a:r>
          </a:p>
        </p:txBody>
      </p:sp>
      <p:sp>
        <p:nvSpPr>
          <p:cNvPr id="8" name="メモ 7">
            <a:extLst>
              <a:ext uri="{FF2B5EF4-FFF2-40B4-BE49-F238E27FC236}">
                <a16:creationId xmlns:a16="http://schemas.microsoft.com/office/drawing/2014/main" id="{D050906B-D51C-234D-92BD-37275B0F7A49}"/>
              </a:ext>
            </a:extLst>
          </p:cNvPr>
          <p:cNvSpPr/>
          <p:nvPr/>
        </p:nvSpPr>
        <p:spPr>
          <a:xfrm>
            <a:off x="6389920" y="1399904"/>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94AA88-2230-7B43-9E4D-CA297CB2F9EA}"/>
              </a:ext>
            </a:extLst>
          </p:cNvPr>
          <p:cNvSpPr txBox="1"/>
          <p:nvPr/>
        </p:nvSpPr>
        <p:spPr>
          <a:xfrm>
            <a:off x="6451708" y="1468673"/>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10" name="テキスト ボックス 9">
            <a:extLst>
              <a:ext uri="{FF2B5EF4-FFF2-40B4-BE49-F238E27FC236}">
                <a16:creationId xmlns:a16="http://schemas.microsoft.com/office/drawing/2014/main" id="{C04F2E32-78CD-3E4D-BD45-9EA4ED35CA10}"/>
              </a:ext>
            </a:extLst>
          </p:cNvPr>
          <p:cNvSpPr txBox="1"/>
          <p:nvPr/>
        </p:nvSpPr>
        <p:spPr>
          <a:xfrm>
            <a:off x="6417243" y="1744376"/>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3E9CFCA-2CAC-164C-B5D5-D7305697BF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9530" y="1399904"/>
            <a:ext cx="710287" cy="840576"/>
          </a:xfrm>
          <a:prstGeom prst="rect">
            <a:avLst/>
          </a:prstGeom>
        </p:spPr>
      </p:pic>
      <p:sp>
        <p:nvSpPr>
          <p:cNvPr id="13" name="テキスト ボックス 12">
            <a:extLst>
              <a:ext uri="{FF2B5EF4-FFF2-40B4-BE49-F238E27FC236}">
                <a16:creationId xmlns:a16="http://schemas.microsoft.com/office/drawing/2014/main" id="{7F2A5021-6A51-4D47-A552-79DBCB0F758E}"/>
              </a:ext>
            </a:extLst>
          </p:cNvPr>
          <p:cNvSpPr txBox="1"/>
          <p:nvPr/>
        </p:nvSpPr>
        <p:spPr>
          <a:xfrm>
            <a:off x="1599098" y="2077822"/>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0B632CA-E425-4147-AFEA-EF79B878E2EB}"/>
              </a:ext>
            </a:extLst>
          </p:cNvPr>
          <p:cNvSpPr txBox="1"/>
          <p:nvPr/>
        </p:nvSpPr>
        <p:spPr>
          <a:xfrm>
            <a:off x="497844" y="334011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a:t>
            </a:r>
          </a:p>
        </p:txBody>
      </p:sp>
      <p:sp>
        <p:nvSpPr>
          <p:cNvPr id="19" name="テキスト ボックス 18">
            <a:extLst>
              <a:ext uri="{FF2B5EF4-FFF2-40B4-BE49-F238E27FC236}">
                <a16:creationId xmlns:a16="http://schemas.microsoft.com/office/drawing/2014/main" id="{E697D79D-2C29-FA43-8A6A-1C3E1E67443F}"/>
              </a:ext>
            </a:extLst>
          </p:cNvPr>
          <p:cNvSpPr txBox="1"/>
          <p:nvPr/>
        </p:nvSpPr>
        <p:spPr>
          <a:xfrm>
            <a:off x="1087057"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20" name="メモ 19">
            <a:extLst>
              <a:ext uri="{FF2B5EF4-FFF2-40B4-BE49-F238E27FC236}">
                <a16:creationId xmlns:a16="http://schemas.microsoft.com/office/drawing/2014/main" id="{325BF973-5686-FB48-9EB9-190C74E3A7B2}"/>
              </a:ext>
            </a:extLst>
          </p:cNvPr>
          <p:cNvSpPr/>
          <p:nvPr/>
        </p:nvSpPr>
        <p:spPr>
          <a:xfrm>
            <a:off x="2362205"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3A55F7AA-1FEC-3843-8AA5-0C9D31F87908}"/>
              </a:ext>
            </a:extLst>
          </p:cNvPr>
          <p:cNvSpPr txBox="1"/>
          <p:nvPr/>
        </p:nvSpPr>
        <p:spPr>
          <a:xfrm>
            <a:off x="2423993"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2" name="テキスト ボックス 21">
            <a:extLst>
              <a:ext uri="{FF2B5EF4-FFF2-40B4-BE49-F238E27FC236}">
                <a16:creationId xmlns:a16="http://schemas.microsoft.com/office/drawing/2014/main" id="{6157BB81-8265-D44B-8AA0-5F292E814316}"/>
              </a:ext>
            </a:extLst>
          </p:cNvPr>
          <p:cNvSpPr txBox="1"/>
          <p:nvPr/>
        </p:nvSpPr>
        <p:spPr>
          <a:xfrm>
            <a:off x="2389528"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2253C3B8-86DD-5B4D-83DF-DABEBC594D7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42230" y="2659939"/>
            <a:ext cx="671083" cy="671083"/>
          </a:xfrm>
          <a:prstGeom prst="rect">
            <a:avLst/>
          </a:prstGeom>
        </p:spPr>
      </p:pic>
      <p:sp>
        <p:nvSpPr>
          <p:cNvPr id="24" name="テキスト ボックス 23">
            <a:extLst>
              <a:ext uri="{FF2B5EF4-FFF2-40B4-BE49-F238E27FC236}">
                <a16:creationId xmlns:a16="http://schemas.microsoft.com/office/drawing/2014/main" id="{3770C312-7196-1F49-858B-A58380A29DBA}"/>
              </a:ext>
            </a:extLst>
          </p:cNvPr>
          <p:cNvSpPr txBox="1"/>
          <p:nvPr/>
        </p:nvSpPr>
        <p:spPr>
          <a:xfrm>
            <a:off x="2174866" y="3435137"/>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pic>
        <p:nvPicPr>
          <p:cNvPr id="25" name="図 24">
            <a:extLst>
              <a:ext uri="{FF2B5EF4-FFF2-40B4-BE49-F238E27FC236}">
                <a16:creationId xmlns:a16="http://schemas.microsoft.com/office/drawing/2014/main" id="{52DF50B2-912A-F340-8BF3-C5D16AD67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6541" y="2528339"/>
            <a:ext cx="710287" cy="840576"/>
          </a:xfrm>
          <a:prstGeom prst="rect">
            <a:avLst/>
          </a:prstGeom>
        </p:spPr>
      </p:pic>
      <p:sp>
        <p:nvSpPr>
          <p:cNvPr id="26" name="メモ 25">
            <a:extLst>
              <a:ext uri="{FF2B5EF4-FFF2-40B4-BE49-F238E27FC236}">
                <a16:creationId xmlns:a16="http://schemas.microsoft.com/office/drawing/2014/main" id="{72954289-1401-304E-B738-1CB6FDB4E6BC}"/>
              </a:ext>
            </a:extLst>
          </p:cNvPr>
          <p:cNvSpPr/>
          <p:nvPr/>
        </p:nvSpPr>
        <p:spPr>
          <a:xfrm>
            <a:off x="6389920"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958EEAB-9220-0940-AC9D-E0F18394D3E7}"/>
              </a:ext>
            </a:extLst>
          </p:cNvPr>
          <p:cNvSpPr txBox="1"/>
          <p:nvPr/>
        </p:nvSpPr>
        <p:spPr>
          <a:xfrm>
            <a:off x="6451708"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8" name="テキスト ボックス 27">
            <a:extLst>
              <a:ext uri="{FF2B5EF4-FFF2-40B4-BE49-F238E27FC236}">
                <a16:creationId xmlns:a16="http://schemas.microsoft.com/office/drawing/2014/main" id="{74529EC4-4F5E-184E-A14D-849EE3D5CB76}"/>
              </a:ext>
            </a:extLst>
          </p:cNvPr>
          <p:cNvSpPr txBox="1"/>
          <p:nvPr/>
        </p:nvSpPr>
        <p:spPr>
          <a:xfrm>
            <a:off x="6417243"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3F92B6F4-CD90-2D4E-BF4F-606573716CE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69945" y="2659939"/>
            <a:ext cx="671083" cy="671083"/>
          </a:xfrm>
          <a:prstGeom prst="rect">
            <a:avLst/>
          </a:prstGeom>
        </p:spPr>
      </p:pic>
      <p:sp>
        <p:nvSpPr>
          <p:cNvPr id="31" name="テキスト ボックス 30">
            <a:extLst>
              <a:ext uri="{FF2B5EF4-FFF2-40B4-BE49-F238E27FC236}">
                <a16:creationId xmlns:a16="http://schemas.microsoft.com/office/drawing/2014/main" id="{EDD71A9A-2411-7B49-A11E-F4BFB5F0A43D}"/>
              </a:ext>
            </a:extLst>
          </p:cNvPr>
          <p:cNvSpPr txBox="1"/>
          <p:nvPr/>
        </p:nvSpPr>
        <p:spPr>
          <a:xfrm>
            <a:off x="5484152"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32" name="テキスト ボックス 31">
            <a:extLst>
              <a:ext uri="{FF2B5EF4-FFF2-40B4-BE49-F238E27FC236}">
                <a16:creationId xmlns:a16="http://schemas.microsoft.com/office/drawing/2014/main" id="{5C805F9C-6157-8149-A0B6-6F42C2AEE89A}"/>
              </a:ext>
            </a:extLst>
          </p:cNvPr>
          <p:cNvSpPr txBox="1"/>
          <p:nvPr/>
        </p:nvSpPr>
        <p:spPr>
          <a:xfrm>
            <a:off x="6322583" y="3410519"/>
            <a:ext cx="1082348"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署名を検証</a:t>
            </a:r>
          </a:p>
        </p:txBody>
      </p:sp>
      <p:sp>
        <p:nvSpPr>
          <p:cNvPr id="33" name="右矢印 32">
            <a:extLst>
              <a:ext uri="{FF2B5EF4-FFF2-40B4-BE49-F238E27FC236}">
                <a16:creationId xmlns:a16="http://schemas.microsoft.com/office/drawing/2014/main" id="{ED4E2B03-E659-4440-85E7-9846E76AC4B9}"/>
              </a:ext>
            </a:extLst>
          </p:cNvPr>
          <p:cNvSpPr/>
          <p:nvPr/>
        </p:nvSpPr>
        <p:spPr>
          <a:xfrm>
            <a:off x="3616669" y="2595680"/>
            <a:ext cx="2000360"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F4803BA2-5241-794E-8D8C-FBBD5CA08C7B}"/>
              </a:ext>
            </a:extLst>
          </p:cNvPr>
          <p:cNvSpPr txBox="1"/>
          <p:nvPr/>
        </p:nvSpPr>
        <p:spPr>
          <a:xfrm>
            <a:off x="3707385" y="2937786"/>
            <a:ext cx="1800493"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チャレンジを送る</a:t>
            </a:r>
          </a:p>
        </p:txBody>
      </p:sp>
      <p:sp>
        <p:nvSpPr>
          <p:cNvPr id="36" name="テキスト ボックス 35">
            <a:extLst>
              <a:ext uri="{FF2B5EF4-FFF2-40B4-BE49-F238E27FC236}">
                <a16:creationId xmlns:a16="http://schemas.microsoft.com/office/drawing/2014/main" id="{D4B13E16-C9C9-1448-852F-F8FB73CC4695}"/>
              </a:ext>
            </a:extLst>
          </p:cNvPr>
          <p:cNvSpPr txBox="1"/>
          <p:nvPr/>
        </p:nvSpPr>
        <p:spPr>
          <a:xfrm>
            <a:off x="7340742" y="3409393"/>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公開鍵を登録</a:t>
            </a:r>
          </a:p>
        </p:txBody>
      </p:sp>
      <p:sp>
        <p:nvSpPr>
          <p:cNvPr id="37" name="メモ 36">
            <a:extLst>
              <a:ext uri="{FF2B5EF4-FFF2-40B4-BE49-F238E27FC236}">
                <a16:creationId xmlns:a16="http://schemas.microsoft.com/office/drawing/2014/main" id="{46C594FD-5C67-4344-A026-10FFFF593DAE}"/>
              </a:ext>
            </a:extLst>
          </p:cNvPr>
          <p:cNvSpPr/>
          <p:nvPr/>
        </p:nvSpPr>
        <p:spPr>
          <a:xfrm>
            <a:off x="6379034" y="4306391"/>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AC85ADA-194A-F44F-8EEC-1EAAD6957666}"/>
              </a:ext>
            </a:extLst>
          </p:cNvPr>
          <p:cNvSpPr txBox="1"/>
          <p:nvPr/>
        </p:nvSpPr>
        <p:spPr>
          <a:xfrm>
            <a:off x="6440822" y="4375160"/>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39" name="テキスト ボックス 38">
            <a:extLst>
              <a:ext uri="{FF2B5EF4-FFF2-40B4-BE49-F238E27FC236}">
                <a16:creationId xmlns:a16="http://schemas.microsoft.com/office/drawing/2014/main" id="{9072EC7D-B1E8-5D49-BFEE-CF419D76D4E6}"/>
              </a:ext>
            </a:extLst>
          </p:cNvPr>
          <p:cNvSpPr txBox="1"/>
          <p:nvPr/>
        </p:nvSpPr>
        <p:spPr>
          <a:xfrm>
            <a:off x="6406357" y="4650863"/>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3D413DC5-5F0E-3B4F-8D5B-A6030C4ADF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9046" y="5324424"/>
            <a:ext cx="710287" cy="840576"/>
          </a:xfrm>
          <a:prstGeom prst="rect">
            <a:avLst/>
          </a:prstGeom>
        </p:spPr>
      </p:pic>
      <p:sp>
        <p:nvSpPr>
          <p:cNvPr id="42" name="右矢印 41">
            <a:extLst>
              <a:ext uri="{FF2B5EF4-FFF2-40B4-BE49-F238E27FC236}">
                <a16:creationId xmlns:a16="http://schemas.microsoft.com/office/drawing/2014/main" id="{786BF755-9566-1843-8AA3-4D97363BA644}"/>
              </a:ext>
            </a:extLst>
          </p:cNvPr>
          <p:cNvSpPr/>
          <p:nvPr/>
        </p:nvSpPr>
        <p:spPr>
          <a:xfrm>
            <a:off x="1458684" y="4345703"/>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BA7E5A25-95D0-784E-867A-CC89F008CDAF}"/>
              </a:ext>
            </a:extLst>
          </p:cNvPr>
          <p:cNvSpPr/>
          <p:nvPr/>
        </p:nvSpPr>
        <p:spPr>
          <a:xfrm rot="10800000">
            <a:off x="1458684" y="4637398"/>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305A5A7F-BCFC-4544-B18E-EA495E31B614}"/>
              </a:ext>
            </a:extLst>
          </p:cNvPr>
          <p:cNvSpPr txBox="1"/>
          <p:nvPr/>
        </p:nvSpPr>
        <p:spPr>
          <a:xfrm>
            <a:off x="1494360" y="4138363"/>
            <a:ext cx="4946462"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サービスを使いたいので、ログインしたいと通知</a:t>
            </a:r>
          </a:p>
        </p:txBody>
      </p:sp>
      <p:sp>
        <p:nvSpPr>
          <p:cNvPr id="45" name="テキスト ボックス 44">
            <a:extLst>
              <a:ext uri="{FF2B5EF4-FFF2-40B4-BE49-F238E27FC236}">
                <a16:creationId xmlns:a16="http://schemas.microsoft.com/office/drawing/2014/main" id="{0DDCADE2-8C57-6844-9B5D-DDBFD8C59CC4}"/>
              </a:ext>
            </a:extLst>
          </p:cNvPr>
          <p:cNvSpPr txBox="1"/>
          <p:nvPr/>
        </p:nvSpPr>
        <p:spPr>
          <a:xfrm>
            <a:off x="1599098" y="4970845"/>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sp>
        <p:nvSpPr>
          <p:cNvPr id="51" name="メモ 50">
            <a:extLst>
              <a:ext uri="{FF2B5EF4-FFF2-40B4-BE49-F238E27FC236}">
                <a16:creationId xmlns:a16="http://schemas.microsoft.com/office/drawing/2014/main" id="{15AB08AD-99F8-8843-8B90-ACBA28BA73E5}"/>
              </a:ext>
            </a:extLst>
          </p:cNvPr>
          <p:cNvSpPr/>
          <p:nvPr/>
        </p:nvSpPr>
        <p:spPr>
          <a:xfrm>
            <a:off x="1429658"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E25F32A4-7B76-1349-917E-B97FBD7BCA6C}"/>
              </a:ext>
            </a:extLst>
          </p:cNvPr>
          <p:cNvSpPr txBox="1"/>
          <p:nvPr/>
        </p:nvSpPr>
        <p:spPr>
          <a:xfrm>
            <a:off x="1491446"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3" name="テキスト ボックス 52">
            <a:extLst>
              <a:ext uri="{FF2B5EF4-FFF2-40B4-BE49-F238E27FC236}">
                <a16:creationId xmlns:a16="http://schemas.microsoft.com/office/drawing/2014/main" id="{E8DD4E33-4ADF-E64B-98DB-AD5D10B7D6D9}"/>
              </a:ext>
            </a:extLst>
          </p:cNvPr>
          <p:cNvSpPr txBox="1"/>
          <p:nvPr/>
        </p:nvSpPr>
        <p:spPr>
          <a:xfrm>
            <a:off x="1456981"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54" name="図 53">
            <a:extLst>
              <a:ext uri="{FF2B5EF4-FFF2-40B4-BE49-F238E27FC236}">
                <a16:creationId xmlns:a16="http://schemas.microsoft.com/office/drawing/2014/main" id="{6AB9F4CC-CAD5-914B-BA35-D6B64B05E7B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09683" y="5457031"/>
            <a:ext cx="671083" cy="671083"/>
          </a:xfrm>
          <a:prstGeom prst="rect">
            <a:avLst/>
          </a:prstGeom>
        </p:spPr>
      </p:pic>
      <p:sp>
        <p:nvSpPr>
          <p:cNvPr id="55" name="テキスト ボックス 54">
            <a:extLst>
              <a:ext uri="{FF2B5EF4-FFF2-40B4-BE49-F238E27FC236}">
                <a16:creationId xmlns:a16="http://schemas.microsoft.com/office/drawing/2014/main" id="{8AE6B750-0E13-3146-A1F2-26C98066A6C4}"/>
              </a:ext>
            </a:extLst>
          </p:cNvPr>
          <p:cNvSpPr txBox="1"/>
          <p:nvPr/>
        </p:nvSpPr>
        <p:spPr>
          <a:xfrm>
            <a:off x="870372" y="6242552"/>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sp>
        <p:nvSpPr>
          <p:cNvPr id="57" name="メモ 56">
            <a:extLst>
              <a:ext uri="{FF2B5EF4-FFF2-40B4-BE49-F238E27FC236}">
                <a16:creationId xmlns:a16="http://schemas.microsoft.com/office/drawing/2014/main" id="{EE509CC6-CC02-6044-8FC2-DF51C31ED0AC}"/>
              </a:ext>
            </a:extLst>
          </p:cNvPr>
          <p:cNvSpPr/>
          <p:nvPr/>
        </p:nvSpPr>
        <p:spPr>
          <a:xfrm>
            <a:off x="6480636"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EB1568B-8649-E64F-BF64-9BAB601A2A57}"/>
              </a:ext>
            </a:extLst>
          </p:cNvPr>
          <p:cNvSpPr txBox="1"/>
          <p:nvPr/>
        </p:nvSpPr>
        <p:spPr>
          <a:xfrm>
            <a:off x="6542424"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9" name="テキスト ボックス 58">
            <a:extLst>
              <a:ext uri="{FF2B5EF4-FFF2-40B4-BE49-F238E27FC236}">
                <a16:creationId xmlns:a16="http://schemas.microsoft.com/office/drawing/2014/main" id="{E2631929-A6A3-1D46-8AD4-AF5302604907}"/>
              </a:ext>
            </a:extLst>
          </p:cNvPr>
          <p:cNvSpPr txBox="1"/>
          <p:nvPr/>
        </p:nvSpPr>
        <p:spPr>
          <a:xfrm>
            <a:off x="6507959"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60" name="図 59">
            <a:extLst>
              <a:ext uri="{FF2B5EF4-FFF2-40B4-BE49-F238E27FC236}">
                <a16:creationId xmlns:a16="http://schemas.microsoft.com/office/drawing/2014/main" id="{D1BE355A-3685-4C44-9B5A-8F0E4B586C0E}"/>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560661" y="5457031"/>
            <a:ext cx="671083" cy="671083"/>
          </a:xfrm>
          <a:prstGeom prst="rect">
            <a:avLst/>
          </a:prstGeom>
        </p:spPr>
      </p:pic>
      <p:sp>
        <p:nvSpPr>
          <p:cNvPr id="64" name="右矢印 63">
            <a:extLst>
              <a:ext uri="{FF2B5EF4-FFF2-40B4-BE49-F238E27FC236}">
                <a16:creationId xmlns:a16="http://schemas.microsoft.com/office/drawing/2014/main" id="{38E34BCC-2615-5344-BF72-6E1B121B4380}"/>
              </a:ext>
            </a:extLst>
          </p:cNvPr>
          <p:cNvSpPr/>
          <p:nvPr/>
        </p:nvSpPr>
        <p:spPr>
          <a:xfrm>
            <a:off x="2625166" y="5492548"/>
            <a:ext cx="3670707"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776F0A2D-79AD-A243-B001-43021A0BA108}"/>
              </a:ext>
            </a:extLst>
          </p:cNvPr>
          <p:cNvSpPr txBox="1"/>
          <p:nvPr/>
        </p:nvSpPr>
        <p:spPr>
          <a:xfrm>
            <a:off x="2723283" y="5302155"/>
            <a:ext cx="32367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秘密鍵で署名されたチャレンジを送る</a:t>
            </a:r>
          </a:p>
        </p:txBody>
      </p:sp>
      <p:sp>
        <p:nvSpPr>
          <p:cNvPr id="67" name="テキスト ボックス 66">
            <a:extLst>
              <a:ext uri="{FF2B5EF4-FFF2-40B4-BE49-F238E27FC236}">
                <a16:creationId xmlns:a16="http://schemas.microsoft.com/office/drawing/2014/main" id="{6D3A06BD-353D-E44A-8887-F75CA8035ED8}"/>
              </a:ext>
            </a:extLst>
          </p:cNvPr>
          <p:cNvSpPr txBox="1"/>
          <p:nvPr/>
        </p:nvSpPr>
        <p:spPr>
          <a:xfrm>
            <a:off x="6773989" y="6242552"/>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公開鍵で検証</a:t>
            </a:r>
          </a:p>
        </p:txBody>
      </p:sp>
      <p:sp>
        <p:nvSpPr>
          <p:cNvPr id="68" name="右矢印 67">
            <a:extLst>
              <a:ext uri="{FF2B5EF4-FFF2-40B4-BE49-F238E27FC236}">
                <a16:creationId xmlns:a16="http://schemas.microsoft.com/office/drawing/2014/main" id="{5DF1F8ED-AC26-E54C-A642-CF2C5952E98E}"/>
              </a:ext>
            </a:extLst>
          </p:cNvPr>
          <p:cNvSpPr/>
          <p:nvPr/>
        </p:nvSpPr>
        <p:spPr>
          <a:xfrm rot="10800000">
            <a:off x="2613910" y="5812687"/>
            <a:ext cx="3681963"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06FB598F-12AE-2049-B16B-DA1BCEB8BA5C}"/>
              </a:ext>
            </a:extLst>
          </p:cNvPr>
          <p:cNvSpPr txBox="1"/>
          <p:nvPr/>
        </p:nvSpPr>
        <p:spPr>
          <a:xfrm>
            <a:off x="3967591" y="6171915"/>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ログイン</a:t>
            </a:r>
          </a:p>
        </p:txBody>
      </p:sp>
      <p:sp>
        <p:nvSpPr>
          <p:cNvPr id="70" name="テキスト ボックス 69">
            <a:extLst>
              <a:ext uri="{FF2B5EF4-FFF2-40B4-BE49-F238E27FC236}">
                <a16:creationId xmlns:a16="http://schemas.microsoft.com/office/drawing/2014/main" id="{95F16087-DF30-E642-B7B8-F752F757CA70}"/>
              </a:ext>
            </a:extLst>
          </p:cNvPr>
          <p:cNvSpPr txBox="1"/>
          <p:nvPr/>
        </p:nvSpPr>
        <p:spPr>
          <a:xfrm>
            <a:off x="547318" y="782939"/>
            <a:ext cx="2108269"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en-US" altLang="ja-JP" sz="1400" b="1" dirty="0">
                <a:solidFill>
                  <a:srgbClr val="0070C0"/>
                </a:solidFill>
                <a:latin typeface="Meiryo" panose="020B0604030504040204" pitchFamily="34" charset="-128"/>
                <a:ea typeface="Meiryo" panose="020B0604030504040204" pitchFamily="34" charset="-128"/>
              </a:rPr>
              <a:t>FIDO</a:t>
            </a:r>
            <a:r>
              <a:rPr lang="ja-JP" altLang="en-US" sz="1400" b="1">
                <a:solidFill>
                  <a:srgbClr val="0070C0"/>
                </a:solidFill>
                <a:latin typeface="Meiryo" panose="020B0604030504040204" pitchFamily="34" charset="-128"/>
                <a:ea typeface="Meiryo" panose="020B0604030504040204" pitchFamily="34" charset="-128"/>
              </a:rPr>
              <a:t>認証期の登録</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7BF93BF-9A78-E447-AF29-172C871B9C2D}"/>
              </a:ext>
            </a:extLst>
          </p:cNvPr>
          <p:cNvSpPr txBox="1"/>
          <p:nvPr/>
        </p:nvSpPr>
        <p:spPr>
          <a:xfrm>
            <a:off x="547318" y="3831305"/>
            <a:ext cx="1800493"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ja-JP" altLang="en-US" sz="1400" b="1">
                <a:solidFill>
                  <a:srgbClr val="0070C0"/>
                </a:solidFill>
                <a:latin typeface="Meiryo" panose="020B0604030504040204" pitchFamily="34" charset="-128"/>
                <a:ea typeface="Meiryo" panose="020B0604030504040204" pitchFamily="34" charset="-128"/>
              </a:rPr>
              <a:t>サービスの利用</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cxnSp>
        <p:nvCxnSpPr>
          <p:cNvPr id="73" name="直線コネクタ 72">
            <a:extLst>
              <a:ext uri="{FF2B5EF4-FFF2-40B4-BE49-F238E27FC236}">
                <a16:creationId xmlns:a16="http://schemas.microsoft.com/office/drawing/2014/main" id="{9D5AD818-3B17-9F4E-BC39-5378F98E1F3F}"/>
              </a:ext>
            </a:extLst>
          </p:cNvPr>
          <p:cNvCxnSpPr>
            <a:cxnSpLocks/>
          </p:cNvCxnSpPr>
          <p:nvPr/>
        </p:nvCxnSpPr>
        <p:spPr>
          <a:xfrm>
            <a:off x="2625166" y="936827"/>
            <a:ext cx="583303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C286B781-9D1C-BB4E-BDC0-19A2FCF984B5}"/>
              </a:ext>
            </a:extLst>
          </p:cNvPr>
          <p:cNvCxnSpPr>
            <a:cxnSpLocks/>
            <a:stCxn id="71" idx="3"/>
          </p:cNvCxnSpPr>
          <p:nvPr/>
        </p:nvCxnSpPr>
        <p:spPr>
          <a:xfrm>
            <a:off x="2347811" y="3985194"/>
            <a:ext cx="6110389" cy="2360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72" name="図 71">
            <a:extLst>
              <a:ext uri="{FF2B5EF4-FFF2-40B4-BE49-F238E27FC236}">
                <a16:creationId xmlns:a16="http://schemas.microsoft.com/office/drawing/2014/main" id="{F664AF2D-0B40-589A-DD9A-6139541EB63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089" y="1168248"/>
            <a:ext cx="1331246" cy="1331246"/>
          </a:xfrm>
          <a:prstGeom prst="rect">
            <a:avLst/>
          </a:prstGeom>
          <a:effectLst>
            <a:outerShdw blurRad="50800" dist="38100" dir="2700000" algn="tl" rotWithShape="0">
              <a:prstClr val="black">
                <a:alpha val="40000"/>
              </a:prstClr>
            </a:outerShdw>
          </a:effectLst>
        </p:spPr>
      </p:pic>
      <p:pic>
        <p:nvPicPr>
          <p:cNvPr id="75" name="図 74">
            <a:extLst>
              <a:ext uri="{FF2B5EF4-FFF2-40B4-BE49-F238E27FC236}">
                <a16:creationId xmlns:a16="http://schemas.microsoft.com/office/drawing/2014/main" id="{51D2CA56-C7FF-3A26-627D-A22533A3035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1884" y="3977376"/>
            <a:ext cx="1331246" cy="1331246"/>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706DA197-9160-368F-BC39-1C77407AA71F}"/>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3538" y="2358818"/>
            <a:ext cx="872641" cy="872641"/>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9F9B6B1B-180D-D492-0F57-BFCF13F32FD3}"/>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68430" y="2357599"/>
            <a:ext cx="872641" cy="872641"/>
          </a:xfrm>
          <a:prstGeom prst="rect">
            <a:avLst/>
          </a:prstGeom>
          <a:effectLst>
            <a:outerShdw blurRad="50800" dist="38100" dir="2700000" algn="tl" rotWithShape="0">
              <a:prstClr val="black">
                <a:alpha val="40000"/>
              </a:prstClr>
            </a:outerShdw>
          </a:effectLst>
        </p:spPr>
      </p:pic>
      <p:pic>
        <p:nvPicPr>
          <p:cNvPr id="76" name="図 75">
            <a:extLst>
              <a:ext uri="{FF2B5EF4-FFF2-40B4-BE49-F238E27FC236}">
                <a16:creationId xmlns:a16="http://schemas.microsoft.com/office/drawing/2014/main" id="{3E66C346-F026-F0A6-2453-23612A14D86F}"/>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16536" y="2474119"/>
            <a:ext cx="872641" cy="872641"/>
          </a:xfrm>
          <a:prstGeom prst="rect">
            <a:avLst/>
          </a:prstGeom>
          <a:effectLst>
            <a:outerShdw blurRad="50800" dist="38100" dir="2700000" algn="tl" rotWithShape="0">
              <a:prstClr val="black">
                <a:alpha val="40000"/>
              </a:prstClr>
            </a:outerShdw>
          </a:effectLst>
        </p:spPr>
      </p:pic>
      <p:pic>
        <p:nvPicPr>
          <p:cNvPr id="77" name="図 76">
            <a:extLst>
              <a:ext uri="{FF2B5EF4-FFF2-40B4-BE49-F238E27FC236}">
                <a16:creationId xmlns:a16="http://schemas.microsoft.com/office/drawing/2014/main" id="{5CB9EEC4-F386-A149-C529-C80A9F476E47}"/>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8451" y="2474119"/>
            <a:ext cx="872641" cy="872641"/>
          </a:xfrm>
          <a:prstGeom prst="rect">
            <a:avLst/>
          </a:prstGeom>
          <a:effectLst>
            <a:outerShdw blurRad="50800" dist="38100" dir="2700000" algn="tl" rotWithShape="0">
              <a:prstClr val="black">
                <a:alpha val="40000"/>
              </a:prstClr>
            </a:outerShdw>
          </a:effectLst>
        </p:spPr>
      </p:pic>
      <p:pic>
        <p:nvPicPr>
          <p:cNvPr id="78" name="図 77">
            <a:extLst>
              <a:ext uri="{FF2B5EF4-FFF2-40B4-BE49-F238E27FC236}">
                <a16:creationId xmlns:a16="http://schemas.microsoft.com/office/drawing/2014/main" id="{C0897C89-A7BC-F47B-D4C3-E65D646530DB}"/>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8451" y="5275156"/>
            <a:ext cx="872641" cy="872641"/>
          </a:xfrm>
          <a:prstGeom prst="rect">
            <a:avLst/>
          </a:prstGeom>
          <a:effectLst>
            <a:outerShdw blurRad="50800" dist="38100" dir="2700000" algn="tl" rotWithShape="0">
              <a:prstClr val="black">
                <a:alpha val="40000"/>
              </a:prstClr>
            </a:outerShdw>
          </a:effectLst>
        </p:spPr>
      </p:pic>
      <p:pic>
        <p:nvPicPr>
          <p:cNvPr id="79" name="図 78">
            <a:extLst>
              <a:ext uri="{FF2B5EF4-FFF2-40B4-BE49-F238E27FC236}">
                <a16:creationId xmlns:a16="http://schemas.microsoft.com/office/drawing/2014/main" id="{587D7968-EC13-FCB6-5DD1-D1175DD66994}"/>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5227" y="5280919"/>
            <a:ext cx="872641" cy="872641"/>
          </a:xfrm>
          <a:prstGeom prst="rect">
            <a:avLst/>
          </a:prstGeom>
          <a:effectLst>
            <a:outerShdw blurRad="50800" dist="38100" dir="2700000" algn="tl" rotWithShape="0">
              <a:prstClr val="black">
                <a:alpha val="40000"/>
              </a:prstClr>
            </a:outerShdw>
          </a:effectLst>
        </p:spPr>
      </p:pic>
      <p:grpSp>
        <p:nvGrpSpPr>
          <p:cNvPr id="17" name="グループ化 16">
            <a:extLst>
              <a:ext uri="{FF2B5EF4-FFF2-40B4-BE49-F238E27FC236}">
                <a16:creationId xmlns:a16="http://schemas.microsoft.com/office/drawing/2014/main" id="{3295107B-F846-470F-DBED-72BD03C663F5}"/>
              </a:ext>
            </a:extLst>
          </p:cNvPr>
          <p:cNvGrpSpPr/>
          <p:nvPr/>
        </p:nvGrpSpPr>
        <p:grpSpPr>
          <a:xfrm>
            <a:off x="5197286" y="312219"/>
            <a:ext cx="2934121" cy="520938"/>
            <a:chOff x="5197286" y="312219"/>
            <a:chExt cx="2934121" cy="520938"/>
          </a:xfrm>
        </p:grpSpPr>
        <p:sp>
          <p:nvSpPr>
            <p:cNvPr id="4" name="四角形吹き出し 3">
              <a:extLst>
                <a:ext uri="{FF2B5EF4-FFF2-40B4-BE49-F238E27FC236}">
                  <a16:creationId xmlns:a16="http://schemas.microsoft.com/office/drawing/2014/main" id="{84D0009B-E8F2-C48B-0428-9823C1AE410F}"/>
                </a:ext>
              </a:extLst>
            </p:cNvPr>
            <p:cNvSpPr/>
            <p:nvPr/>
          </p:nvSpPr>
          <p:spPr>
            <a:xfrm>
              <a:off x="5197286" y="312219"/>
              <a:ext cx="2934121" cy="499798"/>
            </a:xfrm>
            <a:prstGeom prst="wedgeRectCallout">
              <a:avLst>
                <a:gd name="adj1" fmla="val -67005"/>
                <a:gd name="adj2" fmla="val -1552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9C2820A4-E63F-1844-0C07-5BB11CED6633}"/>
                </a:ext>
              </a:extLst>
            </p:cNvPr>
            <p:cNvSpPr txBox="1"/>
            <p:nvPr/>
          </p:nvSpPr>
          <p:spPr>
            <a:xfrm>
              <a:off x="5197288" y="333020"/>
              <a:ext cx="2934119" cy="500137"/>
            </a:xfrm>
            <a:prstGeom prst="rect">
              <a:avLst/>
            </a:prstGeom>
            <a:noFill/>
          </p:spPr>
          <p:txBody>
            <a:bodyPr wrap="square">
              <a:spAutoFit/>
            </a:bodyPr>
            <a:lstStyle/>
            <a:p>
              <a:pPr algn="ctr"/>
              <a:r>
                <a:rPr lang="ja-JP" altLang="en-US" sz="1050" b="0" i="0">
                  <a:solidFill>
                    <a:schemeClr val="bg1"/>
                  </a:solidFill>
                  <a:effectLst/>
                  <a:latin typeface="Meiryo" panose="020B0604030504040204" pitchFamily="34" charset="-128"/>
                  <a:ea typeface="Meiryo" panose="020B0604030504040204" pitchFamily="34" charset="-128"/>
                </a:rPr>
                <a:t>スマホの生体認証を利用し利便性を高めた</a:t>
              </a:r>
              <a:endParaRPr lang="en-US" altLang="ja-JP" sz="1050" b="0" i="0" dirty="0">
                <a:solidFill>
                  <a:schemeClr val="bg1"/>
                </a:solidFill>
                <a:effectLst/>
                <a:latin typeface="Meiryo" panose="020B0604030504040204" pitchFamily="34" charset="-128"/>
                <a:ea typeface="Meiryo" panose="020B0604030504040204" pitchFamily="34" charset="-128"/>
              </a:endParaRPr>
            </a:p>
            <a:p>
              <a:pPr algn="ctr"/>
              <a:r>
                <a:rPr lang="ja-JP" altLang="en-US" sz="1600" b="0" i="0">
                  <a:solidFill>
                    <a:schemeClr val="bg1"/>
                  </a:solidFill>
                  <a:effectLst/>
                  <a:latin typeface="Meiryo" panose="020B0604030504040204" pitchFamily="34" charset="-128"/>
                  <a:ea typeface="Meiryo" panose="020B0604030504040204" pitchFamily="34" charset="-128"/>
                </a:rPr>
                <a:t>パスキー（</a:t>
              </a:r>
              <a:r>
                <a:rPr lang="en" altLang="ja-JP" sz="1600" b="0" i="0" dirty="0">
                  <a:solidFill>
                    <a:schemeClr val="bg1"/>
                  </a:solidFill>
                  <a:effectLst/>
                  <a:latin typeface="Meiryo" panose="020B0604030504040204" pitchFamily="34" charset="-128"/>
                  <a:ea typeface="Meiryo" panose="020B0604030504040204" pitchFamily="34" charset="-128"/>
                </a:rPr>
                <a:t>Passkey)</a:t>
              </a:r>
              <a:endParaRPr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18904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78ADFEC-9882-D1BE-BCD1-1BAC35943BC4}"/>
              </a:ext>
            </a:extLst>
          </p:cNvPr>
          <p:cNvPicPr>
            <a:picLocks noChangeAspect="1"/>
          </p:cNvPicPr>
          <p:nvPr/>
        </p:nvPicPr>
        <p:blipFill>
          <a:blip r:embed="rId2">
            <a:lum bright="70000" contrast="-70000"/>
          </a:blip>
          <a:stretch>
            <a:fillRect/>
          </a:stretch>
        </p:blipFill>
        <p:spPr>
          <a:xfrm>
            <a:off x="6778462" y="1002535"/>
            <a:ext cx="1688758" cy="1688758"/>
          </a:xfrm>
          <a:prstGeom prst="rect">
            <a:avLst/>
          </a:prstGeom>
        </p:spPr>
      </p:pic>
      <p:sp>
        <p:nvSpPr>
          <p:cNvPr id="2" name="タイトル 1">
            <a:extLst>
              <a:ext uri="{FF2B5EF4-FFF2-40B4-BE49-F238E27FC236}">
                <a16:creationId xmlns:a16="http://schemas.microsoft.com/office/drawing/2014/main" id="{AEA3209F-BA8E-2343-8B40-E9EB9B76500E}"/>
              </a:ext>
            </a:extLst>
          </p:cNvPr>
          <p:cNvSpPr>
            <a:spLocks noGrp="1"/>
          </p:cNvSpPr>
          <p:nvPr>
            <p:ph type="title"/>
          </p:nvPr>
        </p:nvSpPr>
        <p:spPr/>
        <p:txBody>
          <a:bodyPr/>
          <a:lstStyle/>
          <a:p>
            <a:r>
              <a:rPr kumimoji="1" lang="en-US" altLang="ja-JP" dirty="0"/>
              <a:t>FIDO2</a:t>
            </a:r>
            <a:r>
              <a:rPr kumimoji="1" lang="ja-JP" altLang="en-US"/>
              <a:t>と</a:t>
            </a:r>
            <a:r>
              <a:rPr kumimoji="1" lang="en-US" altLang="ja-JP" dirty="0"/>
              <a:t>SSO</a:t>
            </a:r>
            <a:endParaRPr kumimoji="1" lang="ja-JP" altLang="en-US"/>
          </a:p>
        </p:txBody>
      </p:sp>
      <p:sp>
        <p:nvSpPr>
          <p:cNvPr id="3" name="スライド番号プレースホルダー 2">
            <a:extLst>
              <a:ext uri="{FF2B5EF4-FFF2-40B4-BE49-F238E27FC236}">
                <a16:creationId xmlns:a16="http://schemas.microsoft.com/office/drawing/2014/main" id="{98779F9E-FC60-0546-B1DE-D2223F0B75C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108</a:t>
            </a:fld>
            <a:endParaRPr kumimoji="1" lang="ja-JP" altLang="en-US"/>
          </a:p>
        </p:txBody>
      </p:sp>
      <p:pic>
        <p:nvPicPr>
          <p:cNvPr id="8" name="図 7">
            <a:extLst>
              <a:ext uri="{FF2B5EF4-FFF2-40B4-BE49-F238E27FC236}">
                <a16:creationId xmlns:a16="http://schemas.microsoft.com/office/drawing/2014/main" id="{CDC311DA-CFA2-4644-9845-46E2E3BEA15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64643" y="1332288"/>
            <a:ext cx="961480" cy="961480"/>
          </a:xfrm>
          <a:prstGeom prst="rect">
            <a:avLst/>
          </a:prstGeom>
        </p:spPr>
      </p:pic>
      <p:pic>
        <p:nvPicPr>
          <p:cNvPr id="9" name="図 8">
            <a:extLst>
              <a:ext uri="{FF2B5EF4-FFF2-40B4-BE49-F238E27FC236}">
                <a16:creationId xmlns:a16="http://schemas.microsoft.com/office/drawing/2014/main" id="{EDE65A47-3A6C-984A-A89D-17EF76E9C9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6" y="1225429"/>
            <a:ext cx="1154727" cy="1154727"/>
          </a:xfrm>
          <a:prstGeom prst="rect">
            <a:avLst/>
          </a:prstGeom>
        </p:spPr>
      </p:pic>
      <p:sp>
        <p:nvSpPr>
          <p:cNvPr id="10" name="正方形/長方形 9">
            <a:extLst>
              <a:ext uri="{FF2B5EF4-FFF2-40B4-BE49-F238E27FC236}">
                <a16:creationId xmlns:a16="http://schemas.microsoft.com/office/drawing/2014/main" id="{91F58C3F-DAC3-D84B-A0A0-3835D0FB4A80}"/>
              </a:ext>
            </a:extLst>
          </p:cNvPr>
          <p:cNvSpPr/>
          <p:nvPr/>
        </p:nvSpPr>
        <p:spPr>
          <a:xfrm>
            <a:off x="558154" y="2306128"/>
            <a:ext cx="1819729" cy="307777"/>
          </a:xfrm>
          <a:prstGeom prst="rect">
            <a:avLst/>
          </a:prstGeom>
        </p:spPr>
        <p:txBody>
          <a:bodyPr wrap="none">
            <a:spAutoFit/>
          </a:bodyPr>
          <a:lstStyle/>
          <a:p>
            <a:r>
              <a:rPr lang="en-US" altLang="ja-JP" sz="1400" dirty="0">
                <a:latin typeface="Meiryo" panose="020B0604030504040204" pitchFamily="34" charset="-128"/>
                <a:ea typeface="Meiryo" panose="020B0604030504040204" pitchFamily="34" charset="-128"/>
              </a:rPr>
              <a:t>FIDO2</a:t>
            </a:r>
            <a:r>
              <a:rPr lang="ja-JP" altLang="en-US" sz="1400">
                <a:latin typeface="Meiryo" panose="020B0604030504040204" pitchFamily="34" charset="-128"/>
                <a:ea typeface="Meiryo" panose="020B0604030504040204" pitchFamily="34" charset="-128"/>
              </a:rPr>
              <a:t>認証デバイス</a:t>
            </a:r>
          </a:p>
        </p:txBody>
      </p:sp>
      <p:pic>
        <p:nvPicPr>
          <p:cNvPr id="11" name="図 10">
            <a:extLst>
              <a:ext uri="{FF2B5EF4-FFF2-40B4-BE49-F238E27FC236}">
                <a16:creationId xmlns:a16="http://schemas.microsoft.com/office/drawing/2014/main" id="{02AFEEC8-FF53-1C4C-A5CD-3A4A96599A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58663" y="1332288"/>
            <a:ext cx="826674" cy="978312"/>
          </a:xfrm>
          <a:prstGeom prst="rect">
            <a:avLst/>
          </a:prstGeom>
        </p:spPr>
      </p:pic>
      <p:sp>
        <p:nvSpPr>
          <p:cNvPr id="12" name="正方形/長方形 11">
            <a:extLst>
              <a:ext uri="{FF2B5EF4-FFF2-40B4-BE49-F238E27FC236}">
                <a16:creationId xmlns:a16="http://schemas.microsoft.com/office/drawing/2014/main" id="{0232518A-3355-F54F-B018-AC6B44825962}"/>
              </a:ext>
            </a:extLst>
          </p:cNvPr>
          <p:cNvSpPr/>
          <p:nvPr/>
        </p:nvSpPr>
        <p:spPr>
          <a:xfrm>
            <a:off x="3941058" y="2306128"/>
            <a:ext cx="1261884"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認証サーバー</a:t>
            </a:r>
          </a:p>
        </p:txBody>
      </p:sp>
      <p:sp>
        <p:nvSpPr>
          <p:cNvPr id="50" name="正方形/長方形 49">
            <a:extLst>
              <a:ext uri="{FF2B5EF4-FFF2-40B4-BE49-F238E27FC236}">
                <a16:creationId xmlns:a16="http://schemas.microsoft.com/office/drawing/2014/main" id="{E93498C3-1E79-2E41-974A-20140D9CA254}"/>
              </a:ext>
            </a:extLst>
          </p:cNvPr>
          <p:cNvSpPr/>
          <p:nvPr/>
        </p:nvSpPr>
        <p:spPr>
          <a:xfrm>
            <a:off x="6639715" y="2306128"/>
            <a:ext cx="1800493"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クラウド・サービス</a:t>
            </a:r>
          </a:p>
        </p:txBody>
      </p:sp>
      <p:pic>
        <p:nvPicPr>
          <p:cNvPr id="53" name="図 52">
            <a:extLst>
              <a:ext uri="{FF2B5EF4-FFF2-40B4-BE49-F238E27FC236}">
                <a16:creationId xmlns:a16="http://schemas.microsoft.com/office/drawing/2014/main" id="{EEA617C3-90E9-804F-9D61-41562E5C18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00074" y="1092177"/>
            <a:ext cx="852745" cy="416221"/>
          </a:xfrm>
          <a:prstGeom prst="rect">
            <a:avLst/>
          </a:prstGeom>
        </p:spPr>
      </p:pic>
      <p:pic>
        <p:nvPicPr>
          <p:cNvPr id="55" name="図 54">
            <a:extLst>
              <a:ext uri="{FF2B5EF4-FFF2-40B4-BE49-F238E27FC236}">
                <a16:creationId xmlns:a16="http://schemas.microsoft.com/office/drawing/2014/main" id="{3A7567F4-ED7C-614E-BE0D-A6A6689739D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0989" y="1657679"/>
            <a:ext cx="295048" cy="162795"/>
          </a:xfrm>
          <a:prstGeom prst="rect">
            <a:avLst/>
          </a:prstGeom>
        </p:spPr>
      </p:pic>
      <p:pic>
        <p:nvPicPr>
          <p:cNvPr id="56" name="図 55">
            <a:extLst>
              <a:ext uri="{FF2B5EF4-FFF2-40B4-BE49-F238E27FC236}">
                <a16:creationId xmlns:a16="http://schemas.microsoft.com/office/drawing/2014/main" id="{D41C0D2C-0D1E-2C4A-9E33-C0E23C3473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34789" y="2039441"/>
            <a:ext cx="548341" cy="138182"/>
          </a:xfrm>
          <a:prstGeom prst="rect">
            <a:avLst/>
          </a:prstGeom>
        </p:spPr>
      </p:pic>
      <p:pic>
        <p:nvPicPr>
          <p:cNvPr id="57" name="図 56">
            <a:extLst>
              <a:ext uri="{FF2B5EF4-FFF2-40B4-BE49-F238E27FC236}">
                <a16:creationId xmlns:a16="http://schemas.microsoft.com/office/drawing/2014/main" id="{3EBE0E1D-AA31-6044-9E19-695251C10AE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9334" y="1581473"/>
            <a:ext cx="664798" cy="416221"/>
          </a:xfrm>
          <a:prstGeom prst="rect">
            <a:avLst/>
          </a:prstGeom>
        </p:spPr>
      </p:pic>
      <p:pic>
        <p:nvPicPr>
          <p:cNvPr id="58" name="図 57">
            <a:extLst>
              <a:ext uri="{FF2B5EF4-FFF2-40B4-BE49-F238E27FC236}">
                <a16:creationId xmlns:a16="http://schemas.microsoft.com/office/drawing/2014/main" id="{2A3FF96E-0D0F-4447-9118-06B70F8D7D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98497" y="1211454"/>
            <a:ext cx="614680" cy="316121"/>
          </a:xfrm>
          <a:prstGeom prst="rect">
            <a:avLst/>
          </a:prstGeom>
        </p:spPr>
      </p:pic>
      <p:pic>
        <p:nvPicPr>
          <p:cNvPr id="59" name="図 58">
            <a:extLst>
              <a:ext uri="{FF2B5EF4-FFF2-40B4-BE49-F238E27FC236}">
                <a16:creationId xmlns:a16="http://schemas.microsoft.com/office/drawing/2014/main" id="{353293DE-FD49-B942-B191-0ABD52CEB4A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23025" y="1998134"/>
            <a:ext cx="577884" cy="167045"/>
          </a:xfrm>
          <a:prstGeom prst="rect">
            <a:avLst/>
          </a:prstGeom>
        </p:spPr>
      </p:pic>
      <p:pic>
        <p:nvPicPr>
          <p:cNvPr id="60" name="図 59">
            <a:extLst>
              <a:ext uri="{FF2B5EF4-FFF2-40B4-BE49-F238E27FC236}">
                <a16:creationId xmlns:a16="http://schemas.microsoft.com/office/drawing/2014/main" id="{DFC5563F-222C-8145-BE6E-B74A3083C75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11766" y="1231755"/>
            <a:ext cx="756765" cy="416221"/>
          </a:xfrm>
          <a:prstGeom prst="rect">
            <a:avLst/>
          </a:prstGeom>
        </p:spPr>
      </p:pic>
      <p:sp>
        <p:nvSpPr>
          <p:cNvPr id="61" name="左右矢印 60">
            <a:extLst>
              <a:ext uri="{FF2B5EF4-FFF2-40B4-BE49-F238E27FC236}">
                <a16:creationId xmlns:a16="http://schemas.microsoft.com/office/drawing/2014/main" id="{679A43C8-47D4-C14B-975C-EB0D3EF44A4B}"/>
              </a:ext>
            </a:extLst>
          </p:cNvPr>
          <p:cNvSpPr/>
          <p:nvPr/>
        </p:nvSpPr>
        <p:spPr>
          <a:xfrm>
            <a:off x="2438400" y="1657679"/>
            <a:ext cx="1720263"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a:extLst>
              <a:ext uri="{FF2B5EF4-FFF2-40B4-BE49-F238E27FC236}">
                <a16:creationId xmlns:a16="http://schemas.microsoft.com/office/drawing/2014/main" id="{DA158377-5962-6242-94A4-3A6069D9ABF4}"/>
              </a:ext>
            </a:extLst>
          </p:cNvPr>
          <p:cNvSpPr/>
          <p:nvPr/>
        </p:nvSpPr>
        <p:spPr>
          <a:xfrm>
            <a:off x="4916288" y="1650466"/>
            <a:ext cx="1339004"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3BB6E7DE-F558-7F4A-A9BD-C45DA7A01F1B}"/>
              </a:ext>
            </a:extLst>
          </p:cNvPr>
          <p:cNvSpPr txBox="1"/>
          <p:nvPr/>
        </p:nvSpPr>
        <p:spPr>
          <a:xfrm>
            <a:off x="3974721" y="1031093"/>
            <a:ext cx="1194558" cy="276999"/>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Azure AD</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64" name="正方形/長方形 63">
            <a:extLst>
              <a:ext uri="{FF2B5EF4-FFF2-40B4-BE49-F238E27FC236}">
                <a16:creationId xmlns:a16="http://schemas.microsoft.com/office/drawing/2014/main" id="{B153D83C-F739-4740-8650-C5A371497A26}"/>
              </a:ext>
            </a:extLst>
          </p:cNvPr>
          <p:cNvSpPr/>
          <p:nvPr/>
        </p:nvSpPr>
        <p:spPr>
          <a:xfrm>
            <a:off x="342900" y="2891776"/>
            <a:ext cx="8458200" cy="3385542"/>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リスク軽減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パスワードの盗用という不正な手口が利用できなくなり、また生体情報などで本人確認の厳密化を行うため、リスクが軽減する。</a:t>
            </a:r>
            <a:endParaRPr lang="en-US" altLang="ja-JP" sz="1400" dirty="0">
              <a:latin typeface="Meiryo" panose="020B0604030504040204" pitchFamily="34" charset="-128"/>
              <a:ea typeface="Meiryo" panose="020B0604030504040204" pitchFamily="34" charset="-128"/>
            </a:endParaRP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コスト削減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を覚える」「パスワードを複雑化する」「パスワードを絶えず変更する」「パスワード忘れによる新しいパスワードの設定」などが不要となる。パスワードレスになれば、人がかける時間を削減、漏洩による損害がなくな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ユーザーエクスペリエンス向上</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普段利用している端末ブラウザーでパスワードを保存しているため、他のPC端末やスマートフォンからサービスにアクセスしようと思ってもパスワードが思い出せない」「サービスごとに文字種別や桁数の規則が違うため、何のサービスにどのパスワードを設定しているかすぐに忘れてしまう」「定期的な変更で違うパスワードを設定したのはいいが、それを思い出せない」などがなくなり、利便性が向上し、業務の生産性も向上する。</a:t>
            </a:r>
          </a:p>
        </p:txBody>
      </p:sp>
      <p:pic>
        <p:nvPicPr>
          <p:cNvPr id="23" name="図 22">
            <a:extLst>
              <a:ext uri="{FF2B5EF4-FFF2-40B4-BE49-F238E27FC236}">
                <a16:creationId xmlns:a16="http://schemas.microsoft.com/office/drawing/2014/main" id="{E1F09D78-9CA3-C478-7FE8-8FE9AD5CDE51}"/>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630" y="1380187"/>
            <a:ext cx="933454" cy="9334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7513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364817C-71EE-904D-8418-145408833EC3}"/>
              </a:ext>
            </a:extLst>
          </p:cNvPr>
          <p:cNvSpPr/>
          <p:nvPr/>
        </p:nvSpPr>
        <p:spPr>
          <a:xfrm>
            <a:off x="4835781" y="1265884"/>
            <a:ext cx="3944504" cy="484447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BACA95BA-3444-DE41-A432-A9B56531A5D6}"/>
              </a:ext>
            </a:extLst>
          </p:cNvPr>
          <p:cNvSpPr/>
          <p:nvPr/>
        </p:nvSpPr>
        <p:spPr>
          <a:xfrm>
            <a:off x="364720" y="1266787"/>
            <a:ext cx="3944504" cy="48444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A812671-1C0C-DA4D-B2B4-B29385B3DE45}"/>
              </a:ext>
            </a:extLst>
          </p:cNvPr>
          <p:cNvSpPr>
            <a:spLocks noGrp="1"/>
          </p:cNvSpPr>
          <p:nvPr>
            <p:ph type="title"/>
          </p:nvPr>
        </p:nvSpPr>
        <p:spPr/>
        <p:txBody>
          <a:bodyPr/>
          <a:lstStyle/>
          <a:p>
            <a:r>
              <a:rPr kumimoji="1" lang="ja-JP" altLang="en-US"/>
              <a:t>セキュリティの基本構成が変わる</a:t>
            </a:r>
          </a:p>
        </p:txBody>
      </p:sp>
      <p:sp>
        <p:nvSpPr>
          <p:cNvPr id="23" name="テキスト ボックス 22">
            <a:extLst>
              <a:ext uri="{FF2B5EF4-FFF2-40B4-BE49-F238E27FC236}">
                <a16:creationId xmlns:a16="http://schemas.microsoft.com/office/drawing/2014/main" id="{488BC74D-1BFA-114D-B8E5-D020F00C10A4}"/>
              </a:ext>
            </a:extLst>
          </p:cNvPr>
          <p:cNvSpPr txBox="1"/>
          <p:nvPr/>
        </p:nvSpPr>
        <p:spPr>
          <a:xfrm>
            <a:off x="859641" y="2787848"/>
            <a:ext cx="2954655"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ネットワークの内外の境界を護ること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境界防衛</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53" name="正方形/長方形 52">
            <a:extLst>
              <a:ext uri="{FF2B5EF4-FFF2-40B4-BE49-F238E27FC236}">
                <a16:creationId xmlns:a16="http://schemas.microsoft.com/office/drawing/2014/main" id="{DD6E983E-FE79-AA40-A96C-6F1B6C2AEA13}"/>
              </a:ext>
            </a:extLst>
          </p:cNvPr>
          <p:cNvSpPr/>
          <p:nvPr/>
        </p:nvSpPr>
        <p:spPr>
          <a:xfrm>
            <a:off x="4919336" y="1991350"/>
            <a:ext cx="3775395" cy="131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7E112687-6E35-E445-8687-5A1DC568971A}"/>
              </a:ext>
            </a:extLst>
          </p:cNvPr>
          <p:cNvSpPr/>
          <p:nvPr/>
        </p:nvSpPr>
        <p:spPr>
          <a:xfrm>
            <a:off x="4919336" y="3333210"/>
            <a:ext cx="3775395" cy="131433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E286A30-CFF2-7B48-B5D9-F9A4846D444A}"/>
              </a:ext>
            </a:extLst>
          </p:cNvPr>
          <p:cNvSpPr txBox="1"/>
          <p:nvPr/>
        </p:nvSpPr>
        <p:spPr>
          <a:xfrm>
            <a:off x="4919336" y="2018852"/>
            <a:ext cx="3775395" cy="1249573"/>
          </a:xfrm>
          <a:prstGeom prst="rect">
            <a:avLst/>
          </a:prstGeom>
          <a:noFill/>
        </p:spPr>
        <p:txBody>
          <a:bodyPr wrap="square" lIns="137160" tIns="109728" rIns="137160" bIns="109728" rtlCol="0">
            <a:spAutoFit/>
          </a:bodyPr>
          <a:lstStyle/>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脆弱性をなくし続け、最新の状態を保つ</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2400" b="1">
                <a:solidFill>
                  <a:schemeClr val="bg1"/>
                </a:solidFill>
                <a:latin typeface="Meiryo" panose="020B0604030504040204" pitchFamily="34" charset="-128"/>
                <a:ea typeface="Meiryo" panose="020B0604030504040204" pitchFamily="34" charset="-128"/>
              </a:rPr>
              <a:t>サイバー・ハイジーン</a:t>
            </a: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パッチや修正プログラムを迅速に適用し</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やアプリケーションを最新の状態に保つこと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EC5B563-A5E7-BC43-A4E6-EE72D21A1298}"/>
              </a:ext>
            </a:extLst>
          </p:cNvPr>
          <p:cNvSpPr txBox="1"/>
          <p:nvPr/>
        </p:nvSpPr>
        <p:spPr>
          <a:xfrm>
            <a:off x="4919336" y="3397995"/>
            <a:ext cx="3775395" cy="120032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信頼度に応じてダイナミックにアクセスを制御する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動的ポリシー</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アクセスごとの信頼度レベルの評価と</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そのレベルに応じたポリシーの動的変更で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常に信頼できる状態を維持する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4A472B28-4B4A-2044-ACEF-3425D477B688}"/>
              </a:ext>
            </a:extLst>
          </p:cNvPr>
          <p:cNvSpPr txBox="1"/>
          <p:nvPr/>
        </p:nvSpPr>
        <p:spPr>
          <a:xfrm>
            <a:off x="782695" y="3746053"/>
            <a:ext cx="3108543" cy="646331"/>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脅威は外部からもたらされることを前提に</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ファイヤーウォールで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ネットワーク外部からの攻撃を防御する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61" name="三角形 60">
            <a:extLst>
              <a:ext uri="{FF2B5EF4-FFF2-40B4-BE49-F238E27FC236}">
                <a16:creationId xmlns:a16="http://schemas.microsoft.com/office/drawing/2014/main" id="{3DB810AB-8952-6445-BA32-D938590D06DA}"/>
              </a:ext>
            </a:extLst>
          </p:cNvPr>
          <p:cNvSpPr/>
          <p:nvPr/>
        </p:nvSpPr>
        <p:spPr>
          <a:xfrm rot="5400000">
            <a:off x="4184059" y="3483122"/>
            <a:ext cx="800146" cy="286138"/>
          </a:xfrm>
          <a:prstGeom prst="triangle">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131DA20-78B1-2542-85DA-F7DDB69882C2}"/>
              </a:ext>
            </a:extLst>
          </p:cNvPr>
          <p:cNvSpPr txBox="1"/>
          <p:nvPr/>
        </p:nvSpPr>
        <p:spPr>
          <a:xfrm>
            <a:off x="4944992" y="1332946"/>
            <a:ext cx="3724096"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ネットワーク・利用者・デバイスの信頼を維持する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ゼロトラスト</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3" name="正方形/長方形 2">
            <a:extLst>
              <a:ext uri="{FF2B5EF4-FFF2-40B4-BE49-F238E27FC236}">
                <a16:creationId xmlns:a16="http://schemas.microsoft.com/office/drawing/2014/main" id="{A286F1FA-04AD-3015-AB19-8EFBE3344200}"/>
              </a:ext>
            </a:extLst>
          </p:cNvPr>
          <p:cNvSpPr/>
          <p:nvPr/>
        </p:nvSpPr>
        <p:spPr>
          <a:xfrm>
            <a:off x="4919336" y="4672722"/>
            <a:ext cx="3775395" cy="13143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3A445C16-029C-ADBD-3D9D-109A9194FB68}"/>
              </a:ext>
            </a:extLst>
          </p:cNvPr>
          <p:cNvSpPr txBox="1"/>
          <p:nvPr/>
        </p:nvSpPr>
        <p:spPr>
          <a:xfrm>
            <a:off x="4919336" y="4729726"/>
            <a:ext cx="3775395" cy="1200329"/>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漏洩リスクの高いパスワードに頼らない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パスワードレス</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デバイスとユーザーの信頼関係を確立し</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認証に必要な情報（</a:t>
            </a:r>
            <a:r>
              <a:rPr lang="en-US" altLang="ja-JP" sz="1200" dirty="0">
                <a:solidFill>
                  <a:schemeClr val="bg1"/>
                </a:solidFill>
                <a:latin typeface="Meiryo" panose="020B0604030504040204" pitchFamily="34" charset="-128"/>
                <a:ea typeface="Meiryo" panose="020B0604030504040204" pitchFamily="34" charset="-128"/>
              </a:rPr>
              <a:t>ID</a:t>
            </a:r>
            <a:r>
              <a:rPr lang="ja-JP" altLang="en-US" sz="1200">
                <a:solidFill>
                  <a:schemeClr val="bg1"/>
                </a:solidFill>
                <a:latin typeface="Meiryo" panose="020B0604030504040204" pitchFamily="34" charset="-128"/>
                <a:ea typeface="Meiryo" panose="020B0604030504040204" pitchFamily="34" charset="-128"/>
              </a:rPr>
              <a:t>やパスワードなど）を</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ネットに送らずに安全を保つ</a:t>
            </a:r>
            <a:endParaRPr lang="en-US" altLang="ja-JP" sz="12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515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ソフトウェア化とはどういうことか（３）</a:t>
            </a:r>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8" y="1485975"/>
            <a:ext cx="2031326"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一般的なシステム</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ソフトウェア化されたシステム</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panose="020B0604030504040204" pitchFamily="34" charset="-128"/>
                <a:ea typeface="Meiryo" panose="020B0604030504040204" pitchFamily="34" charset="-128"/>
                <a:cs typeface="ＭＳ Ｐゴシック"/>
              </a:rPr>
              <a:t>仮想化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と</a:t>
            </a:r>
            <a:r>
              <a:rPr kumimoji="1" lang="ja-JP" altLang="en-US" sz="1000" b="1">
                <a:solidFill>
                  <a:srgbClr val="FFFFFF"/>
                </a:solidFill>
                <a:latin typeface="Meiryo" panose="020B0604030504040204" pitchFamily="34" charset="-128"/>
                <a:ea typeface="Meiryo" panose="020B0604030504040204" pitchFamily="34" charset="-128"/>
                <a:cs typeface="ＭＳ Ｐゴシック"/>
              </a:rPr>
              <a:t>ソフトウェア化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のための仕組み</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0896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3B9FFA0F-8F7C-334C-B09D-4A81115E1715}"/>
              </a:ext>
            </a:extLst>
          </p:cNvPr>
          <p:cNvSpPr/>
          <p:nvPr/>
        </p:nvSpPr>
        <p:spPr>
          <a:xfrm>
            <a:off x="232055" y="3509984"/>
            <a:ext cx="8686800" cy="28252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8A94BD-CE20-FE4A-A761-DE62D49195DF}"/>
              </a:ext>
            </a:extLst>
          </p:cNvPr>
          <p:cNvSpPr>
            <a:spLocks noGrp="1"/>
          </p:cNvSpPr>
          <p:nvPr>
            <p:ph type="title"/>
          </p:nvPr>
        </p:nvSpPr>
        <p:spPr/>
        <p:txBody>
          <a:bodyPr/>
          <a:lstStyle/>
          <a:p>
            <a:r>
              <a:rPr kumimoji="1" lang="ja-JP" altLang="en-US"/>
              <a:t>ユーザーに意識させない・負担をかけないセキュリティ</a:t>
            </a:r>
          </a:p>
        </p:txBody>
      </p:sp>
      <p:sp>
        <p:nvSpPr>
          <p:cNvPr id="4" name="TextBox 31">
            <a:extLst>
              <a:ext uri="{FF2B5EF4-FFF2-40B4-BE49-F238E27FC236}">
                <a16:creationId xmlns:a16="http://schemas.microsoft.com/office/drawing/2014/main" id="{5166B213-EC6A-A948-B588-9F94A09BF7E0}"/>
              </a:ext>
            </a:extLst>
          </p:cNvPr>
          <p:cNvSpPr txBox="1"/>
          <p:nvPr/>
        </p:nvSpPr>
        <p:spPr>
          <a:xfrm>
            <a:off x="1835201" y="3752868"/>
            <a:ext cx="159157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ecurity</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5" name="TextBox 32">
            <a:extLst>
              <a:ext uri="{FF2B5EF4-FFF2-40B4-BE49-F238E27FC236}">
                <a16:creationId xmlns:a16="http://schemas.microsoft.com/office/drawing/2014/main" id="{BAD68797-9C73-F14E-9F84-5E06B00B9E08}"/>
              </a:ext>
            </a:extLst>
          </p:cNvPr>
          <p:cNvSpPr txBox="1"/>
          <p:nvPr/>
        </p:nvSpPr>
        <p:spPr>
          <a:xfrm>
            <a:off x="2627728" y="3755701"/>
            <a:ext cx="2517914"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O</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rchestration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6" name="TextBox 33">
            <a:extLst>
              <a:ext uri="{FF2B5EF4-FFF2-40B4-BE49-F238E27FC236}">
                <a16:creationId xmlns:a16="http://schemas.microsoft.com/office/drawing/2014/main" id="{DF691B75-27F3-434C-8706-742A95188BF6}"/>
              </a:ext>
            </a:extLst>
          </p:cNvPr>
          <p:cNvSpPr txBox="1"/>
          <p:nvPr/>
        </p:nvSpPr>
        <p:spPr>
          <a:xfrm>
            <a:off x="4521052" y="3767542"/>
            <a:ext cx="2236951"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A</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utomation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7" name="TextBox 34">
            <a:extLst>
              <a:ext uri="{FF2B5EF4-FFF2-40B4-BE49-F238E27FC236}">
                <a16:creationId xmlns:a16="http://schemas.microsoft.com/office/drawing/2014/main" id="{89EBDC54-8185-F047-8B1E-1024F538F566}"/>
              </a:ext>
            </a:extLst>
          </p:cNvPr>
          <p:cNvSpPr txBox="1"/>
          <p:nvPr/>
        </p:nvSpPr>
        <p:spPr>
          <a:xfrm>
            <a:off x="6460810" y="3755701"/>
            <a:ext cx="185396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R</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esponse</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8" name="TextBox 35">
            <a:extLst>
              <a:ext uri="{FF2B5EF4-FFF2-40B4-BE49-F238E27FC236}">
                <a16:creationId xmlns:a16="http://schemas.microsoft.com/office/drawing/2014/main" id="{E73FD227-92E9-0148-9AAA-E30E5331BD39}"/>
              </a:ext>
            </a:extLst>
          </p:cNvPr>
          <p:cNvSpPr txBox="1"/>
          <p:nvPr/>
        </p:nvSpPr>
        <p:spPr>
          <a:xfrm>
            <a:off x="289207" y="3737017"/>
            <a:ext cx="2236951" cy="75097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sz="3200" b="1"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SOAR</a:t>
            </a:r>
            <a:endParaRPr kumimoji="0" lang="ja-JP" altLang="en-US" sz="3200" b="1" i="0" u="none" strike="noStrike" kern="0" cap="none" spc="0" normalizeH="0" baseline="0" noProof="0">
              <a:ln>
                <a:noFill/>
              </a:ln>
              <a:solidFill>
                <a:srgbClr val="D83B01"/>
              </a:solidFill>
              <a:effectLst/>
              <a:uLnTx/>
              <a:uFillTx/>
              <a:latin typeface="Meiryo" panose="020B0604030504040204" pitchFamily="34" charset="-128"/>
              <a:ea typeface="Meiryo" panose="020B0604030504040204" pitchFamily="34" charset="-128"/>
            </a:endParaRPr>
          </a:p>
        </p:txBody>
      </p:sp>
      <p:sp>
        <p:nvSpPr>
          <p:cNvPr id="9" name="TextBox 36">
            <a:extLst>
              <a:ext uri="{FF2B5EF4-FFF2-40B4-BE49-F238E27FC236}">
                <a16:creationId xmlns:a16="http://schemas.microsoft.com/office/drawing/2014/main" id="{072F0C3F-1EFE-5447-8A56-00CCC5F55BCE}"/>
              </a:ext>
            </a:extLst>
          </p:cNvPr>
          <p:cNvSpPr txBox="1"/>
          <p:nvPr/>
        </p:nvSpPr>
        <p:spPr>
          <a:xfrm>
            <a:off x="1278342" y="4054285"/>
            <a:ext cx="3898967" cy="494751"/>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4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セキュリティ製品間の連携</a:t>
            </a:r>
          </a:p>
        </p:txBody>
      </p:sp>
      <p:sp>
        <p:nvSpPr>
          <p:cNvPr id="10" name="TextBox 37">
            <a:extLst>
              <a:ext uri="{FF2B5EF4-FFF2-40B4-BE49-F238E27FC236}">
                <a16:creationId xmlns:a16="http://schemas.microsoft.com/office/drawing/2014/main" id="{CC5A7012-0639-244B-AE4D-2F2A315C4494}"/>
              </a:ext>
            </a:extLst>
          </p:cNvPr>
          <p:cNvSpPr txBox="1"/>
          <p:nvPr/>
        </p:nvSpPr>
        <p:spPr>
          <a:xfrm>
            <a:off x="4822518" y="4041988"/>
            <a:ext cx="1634020"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手動 → 自動</a:t>
            </a:r>
          </a:p>
        </p:txBody>
      </p:sp>
      <p:sp>
        <p:nvSpPr>
          <p:cNvPr id="11" name="TextBox 38">
            <a:extLst>
              <a:ext uri="{FF2B5EF4-FFF2-40B4-BE49-F238E27FC236}">
                <a16:creationId xmlns:a16="http://schemas.microsoft.com/office/drawing/2014/main" id="{AAE401D3-0D2D-9347-88BB-C97BB74EE20A}"/>
              </a:ext>
            </a:extLst>
          </p:cNvPr>
          <p:cNvSpPr txBox="1"/>
          <p:nvPr/>
        </p:nvSpPr>
        <p:spPr>
          <a:xfrm>
            <a:off x="6385384" y="4041988"/>
            <a:ext cx="2025033"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zh-TW" altLang="en-US" sz="16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自動調査＆対処</a:t>
            </a:r>
            <a:endPar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17" name="Rectangle 44">
            <a:extLst>
              <a:ext uri="{FF2B5EF4-FFF2-40B4-BE49-F238E27FC236}">
                <a16:creationId xmlns:a16="http://schemas.microsoft.com/office/drawing/2014/main" id="{9C9FB8AD-EA54-C441-B2EC-61B426386C5C}"/>
              </a:ext>
            </a:extLst>
          </p:cNvPr>
          <p:cNvSpPr/>
          <p:nvPr/>
        </p:nvSpPr>
        <p:spPr bwMode="auto">
          <a:xfrm>
            <a:off x="1110521"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脅威の可視化</a:t>
            </a:r>
          </a:p>
        </p:txBody>
      </p:sp>
      <p:sp>
        <p:nvSpPr>
          <p:cNvPr id="18" name="Rectangle 45">
            <a:extLst>
              <a:ext uri="{FF2B5EF4-FFF2-40B4-BE49-F238E27FC236}">
                <a16:creationId xmlns:a16="http://schemas.microsoft.com/office/drawing/2014/main" id="{AFF966FC-8D49-BF4C-A2D6-7AD267AF7758}"/>
              </a:ext>
            </a:extLst>
          </p:cNvPr>
          <p:cNvSpPr/>
          <p:nvPr/>
        </p:nvSpPr>
        <p:spPr bwMode="auto">
          <a:xfrm>
            <a:off x="2929846" y="4658343"/>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アラートの</a:t>
            </a:r>
            <a:endParaRPr kumimoji="0" lang="en-US" altLang="ja-JP" sz="1400" kern="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相関分析</a:t>
            </a:r>
            <a:endPar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a:t>
            </a:r>
            <a:br>
              <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b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マッピング</a:t>
            </a:r>
          </a:p>
        </p:txBody>
      </p:sp>
      <p:sp>
        <p:nvSpPr>
          <p:cNvPr id="19" name="Rectangle 46">
            <a:extLst>
              <a:ext uri="{FF2B5EF4-FFF2-40B4-BE49-F238E27FC236}">
                <a16:creationId xmlns:a16="http://schemas.microsoft.com/office/drawing/2014/main" id="{925B9DCD-3634-734F-BF7E-739D99017948}"/>
              </a:ext>
            </a:extLst>
          </p:cNvPr>
          <p:cNvSpPr/>
          <p:nvPr/>
        </p:nvSpPr>
        <p:spPr bwMode="auto">
          <a:xfrm>
            <a:off x="4723572"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インシデントの優先順位</a:t>
            </a:r>
          </a:p>
        </p:txBody>
      </p:sp>
      <p:sp>
        <p:nvSpPr>
          <p:cNvPr id="20" name="Rectangle 47">
            <a:extLst>
              <a:ext uri="{FF2B5EF4-FFF2-40B4-BE49-F238E27FC236}">
                <a16:creationId xmlns:a16="http://schemas.microsoft.com/office/drawing/2014/main" id="{E31FF7E8-621C-EA44-9CBB-1778F5AF3660}"/>
              </a:ext>
            </a:extLst>
          </p:cNvPr>
          <p:cNvSpPr/>
          <p:nvPr/>
        </p:nvSpPr>
        <p:spPr bwMode="auto">
          <a:xfrm>
            <a:off x="6517298" y="464936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対処</a:t>
            </a:r>
          </a:p>
        </p:txBody>
      </p:sp>
      <p:sp>
        <p:nvSpPr>
          <p:cNvPr id="21" name="Right Brace 48">
            <a:extLst>
              <a:ext uri="{FF2B5EF4-FFF2-40B4-BE49-F238E27FC236}">
                <a16:creationId xmlns:a16="http://schemas.microsoft.com/office/drawing/2014/main" id="{646860C1-4844-EF44-ACD9-6C6AF7CC18B1}"/>
              </a:ext>
            </a:extLst>
          </p:cNvPr>
          <p:cNvSpPr/>
          <p:nvPr/>
        </p:nvSpPr>
        <p:spPr>
          <a:xfrm rot="16200000">
            <a:off x="4454505" y="864468"/>
            <a:ext cx="276851" cy="7324257"/>
          </a:xfrm>
          <a:prstGeom prst="rightBrace">
            <a:avLst>
              <a:gd name="adj1" fmla="val 55516"/>
              <a:gd name="adj2" fmla="val 49729"/>
            </a:avLst>
          </a:prstGeom>
          <a:noFill/>
          <a:ln w="19050">
            <a:solidFill>
              <a:srgbClr val="0070C0"/>
            </a:solidFill>
            <a:prstDash val="solid"/>
          </a:ln>
        </p:spPr>
        <p:txBody>
          <a:bodyPr wrap="square" lIns="0" tIns="0" rIns="0" bIns="0" rtlCol="0"/>
          <a:lstStyle/>
          <a:p>
            <a:pPr marL="0" marR="0" lvl="0" indent="0" defTabSz="6233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2" name="Isosceles Triangle 49">
            <a:extLst>
              <a:ext uri="{FF2B5EF4-FFF2-40B4-BE49-F238E27FC236}">
                <a16:creationId xmlns:a16="http://schemas.microsoft.com/office/drawing/2014/main" id="{F0D94520-9F1C-EC46-A628-8EDC980A238E}"/>
              </a:ext>
            </a:extLst>
          </p:cNvPr>
          <p:cNvSpPr/>
          <p:nvPr/>
        </p:nvSpPr>
        <p:spPr bwMode="auto">
          <a:xfrm rot="5400000">
            <a:off x="2515686" y="5034040"/>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3" name="Isosceles Triangle 50">
            <a:extLst>
              <a:ext uri="{FF2B5EF4-FFF2-40B4-BE49-F238E27FC236}">
                <a16:creationId xmlns:a16="http://schemas.microsoft.com/office/drawing/2014/main" id="{F4438728-69F7-964F-8D7E-B32198FB8EAB}"/>
              </a:ext>
            </a:extLst>
          </p:cNvPr>
          <p:cNvSpPr/>
          <p:nvPr/>
        </p:nvSpPr>
        <p:spPr bwMode="auto">
          <a:xfrm rot="5400000">
            <a:off x="4330325" y="5035531"/>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4" name="Isosceles Triangle 51">
            <a:extLst>
              <a:ext uri="{FF2B5EF4-FFF2-40B4-BE49-F238E27FC236}">
                <a16:creationId xmlns:a16="http://schemas.microsoft.com/office/drawing/2014/main" id="{7F27CDD0-8DE2-A644-AA38-F2C569C39236}"/>
              </a:ext>
            </a:extLst>
          </p:cNvPr>
          <p:cNvSpPr/>
          <p:nvPr/>
        </p:nvSpPr>
        <p:spPr bwMode="auto">
          <a:xfrm rot="5400000">
            <a:off x="6118823" y="5043018"/>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cxnSp>
        <p:nvCxnSpPr>
          <p:cNvPr id="25" name="Connector: Elbow 52">
            <a:extLst>
              <a:ext uri="{FF2B5EF4-FFF2-40B4-BE49-F238E27FC236}">
                <a16:creationId xmlns:a16="http://schemas.microsoft.com/office/drawing/2014/main" id="{EE2DB042-3AC8-B340-B2E5-A588911DC730}"/>
              </a:ext>
            </a:extLst>
          </p:cNvPr>
          <p:cNvCxnSpPr>
            <a:cxnSpLocks/>
            <a:stCxn id="20" idx="3"/>
            <a:endCxn id="17" idx="1"/>
          </p:cNvCxnSpPr>
          <p:nvPr/>
        </p:nvCxnSpPr>
        <p:spPr>
          <a:xfrm flipH="1">
            <a:off x="1110521" y="5146078"/>
            <a:ext cx="6881131" cy="5570"/>
          </a:xfrm>
          <a:prstGeom prst="bentConnector5">
            <a:avLst>
              <a:gd name="adj1" fmla="val -3322"/>
              <a:gd name="adj2" fmla="val 13121777"/>
              <a:gd name="adj3" fmla="val 103322"/>
            </a:avLst>
          </a:prstGeom>
          <a:noFill/>
          <a:ln w="28575" cap="flat" cmpd="sng" algn="ctr">
            <a:solidFill>
              <a:schemeClr val="accent6">
                <a:lumMod val="75000"/>
              </a:schemeClr>
            </a:solidFill>
            <a:prstDash val="solid"/>
            <a:headEnd type="none"/>
            <a:tailEnd type="triangle"/>
          </a:ln>
          <a:effectLst/>
        </p:spPr>
      </p:cxnSp>
      <p:sp>
        <p:nvSpPr>
          <p:cNvPr id="26" name="TextBox 53">
            <a:extLst>
              <a:ext uri="{FF2B5EF4-FFF2-40B4-BE49-F238E27FC236}">
                <a16:creationId xmlns:a16="http://schemas.microsoft.com/office/drawing/2014/main" id="{9BE0DD00-66D7-A544-B7CE-53962CAF80F2}"/>
              </a:ext>
            </a:extLst>
          </p:cNvPr>
          <p:cNvSpPr txBox="1"/>
          <p:nvPr/>
        </p:nvSpPr>
        <p:spPr>
          <a:xfrm rot="10800000">
            <a:off x="4041197" y="5702700"/>
            <a:ext cx="1061605" cy="348557"/>
          </a:xfrm>
          <a:prstGeom prst="homePlate">
            <a:avLst/>
          </a:prstGeom>
          <a:solidFill>
            <a:schemeClr val="accent6">
              <a:lumMod val="75000"/>
            </a:schemeClr>
          </a:solidFill>
          <a:effectLst>
            <a:outerShdw blurRad="50800" dist="38100" dir="2700000" algn="tl" rotWithShape="0">
              <a:prstClr val="black">
                <a:alpha val="40000"/>
              </a:prstClr>
            </a:outerShdw>
          </a:effectLst>
        </p:spPr>
        <p:txBody>
          <a:bodyPr wrap="square" lIns="182880" tIns="146304" rIns="182880" bIns="146304"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ja-JP" altLang="en-US" sz="20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3940E3B-BB23-CB4D-955F-DBC67AB5A319}"/>
              </a:ext>
            </a:extLst>
          </p:cNvPr>
          <p:cNvSpPr/>
          <p:nvPr/>
        </p:nvSpPr>
        <p:spPr>
          <a:xfrm>
            <a:off x="4213213" y="5739207"/>
            <a:ext cx="800219" cy="320088"/>
          </a:xfrm>
          <a:prstGeom prst="rect">
            <a:avLst/>
          </a:prstGeom>
        </p:spPr>
        <p:txBody>
          <a:bodyPr wrap="none">
            <a:spAutoFit/>
          </a:bodyPr>
          <a:lstStyle/>
          <a:p>
            <a:pPr lvl="0" algn="ctr" defTabSz="914400">
              <a:lnSpc>
                <a:spcPct val="90000"/>
              </a:lnSpc>
              <a:spcAft>
                <a:spcPts val="600"/>
              </a:spcAft>
              <a:defRPr/>
            </a:pPr>
            <a:r>
              <a:rPr kumimoji="0" lang="ja-JP" altLang="en-US" sz="1600" kern="0">
                <a:solidFill>
                  <a:schemeClr val="bg1"/>
                </a:solidFill>
                <a:latin typeface="Meiryo" panose="020B0604030504040204" pitchFamily="34" charset="-128"/>
                <a:ea typeface="Meiryo" panose="020B0604030504040204" pitchFamily="34" charset="-128"/>
              </a:rPr>
              <a:t>自動化</a:t>
            </a:r>
          </a:p>
        </p:txBody>
      </p:sp>
      <p:grpSp>
        <p:nvGrpSpPr>
          <p:cNvPr id="48" name="グループ化 47">
            <a:extLst>
              <a:ext uri="{FF2B5EF4-FFF2-40B4-BE49-F238E27FC236}">
                <a16:creationId xmlns:a16="http://schemas.microsoft.com/office/drawing/2014/main" id="{2785A9EB-4C64-1F48-89CF-B32CD8D99914}"/>
              </a:ext>
            </a:extLst>
          </p:cNvPr>
          <p:cNvGrpSpPr/>
          <p:nvPr/>
        </p:nvGrpSpPr>
        <p:grpSpPr>
          <a:xfrm>
            <a:off x="230400" y="1019622"/>
            <a:ext cx="8686800" cy="2676145"/>
            <a:chOff x="230400" y="1019622"/>
            <a:chExt cx="8686800" cy="2676145"/>
          </a:xfrm>
        </p:grpSpPr>
        <p:grpSp>
          <p:nvGrpSpPr>
            <p:cNvPr id="36" name="グループ化 35">
              <a:extLst>
                <a:ext uri="{FF2B5EF4-FFF2-40B4-BE49-F238E27FC236}">
                  <a16:creationId xmlns:a16="http://schemas.microsoft.com/office/drawing/2014/main" id="{7D64F330-449C-FA49-9619-29945E78C756}"/>
                </a:ext>
              </a:extLst>
            </p:cNvPr>
            <p:cNvGrpSpPr/>
            <p:nvPr/>
          </p:nvGrpSpPr>
          <p:grpSpPr>
            <a:xfrm>
              <a:off x="230400" y="1019622"/>
              <a:ext cx="8686800" cy="2252185"/>
              <a:chOff x="230400" y="867908"/>
              <a:chExt cx="8686800" cy="2252185"/>
            </a:xfrm>
          </p:grpSpPr>
          <p:sp>
            <p:nvSpPr>
              <p:cNvPr id="37" name="正方形/長方形 36">
                <a:extLst>
                  <a:ext uri="{FF2B5EF4-FFF2-40B4-BE49-F238E27FC236}">
                    <a16:creationId xmlns:a16="http://schemas.microsoft.com/office/drawing/2014/main" id="{7BF63658-0374-314C-92E4-2751617B3983}"/>
                  </a:ext>
                </a:extLst>
              </p:cNvPr>
              <p:cNvSpPr/>
              <p:nvPr/>
            </p:nvSpPr>
            <p:spPr>
              <a:xfrm>
                <a:off x="230400" y="867908"/>
                <a:ext cx="8686800" cy="22521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467D0CDE-FD32-C843-B14D-295AC3287E37}"/>
                  </a:ext>
                </a:extLst>
              </p:cNvPr>
              <p:cNvSpPr txBox="1"/>
              <p:nvPr/>
            </p:nvSpPr>
            <p:spPr>
              <a:xfrm>
                <a:off x="1223537" y="1314967"/>
                <a:ext cx="6665607" cy="1200329"/>
              </a:xfrm>
              <a:prstGeom prst="rect">
                <a:avLst/>
              </a:prstGeom>
              <a:noFill/>
            </p:spPr>
            <p:txBody>
              <a:bodyPr wrap="non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いつでも／どこでも　</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kumimoji="1" lang="ja-JP" altLang="en-US" sz="3600">
                    <a:solidFill>
                      <a:schemeClr val="bg1"/>
                    </a:solidFill>
                    <a:latin typeface="Meiryo" panose="020B0604030504040204" pitchFamily="34" charset="-128"/>
                    <a:ea typeface="Meiryo" panose="020B0604030504040204" pitchFamily="34" charset="-128"/>
                  </a:rPr>
                  <a:t>安心・安全に</a:t>
                </a:r>
                <a:r>
                  <a:rPr kumimoji="1" lang="en-US" altLang="ja-JP" sz="3600" dirty="0">
                    <a:solidFill>
                      <a:schemeClr val="bg1"/>
                    </a:solidFill>
                    <a:latin typeface="Meiryo" panose="020B0604030504040204" pitchFamily="34" charset="-128"/>
                    <a:ea typeface="Meiryo" panose="020B0604030504040204" pitchFamily="34" charset="-128"/>
                  </a:rPr>
                  <a:t>IT</a:t>
                </a:r>
                <a:r>
                  <a:rPr kumimoji="1" lang="ja-JP" altLang="en-US" sz="3600">
                    <a:solidFill>
                      <a:schemeClr val="bg1"/>
                    </a:solidFill>
                    <a:latin typeface="Meiryo" panose="020B0604030504040204" pitchFamily="34" charset="-128"/>
                    <a:ea typeface="Meiryo" panose="020B0604030504040204" pitchFamily="34" charset="-128"/>
                  </a:rPr>
                  <a:t>の利便性を享受</a:t>
                </a:r>
              </a:p>
            </p:txBody>
          </p:sp>
        </p:grpSp>
        <p:sp>
          <p:nvSpPr>
            <p:cNvPr id="35" name="上矢印 34">
              <a:extLst>
                <a:ext uri="{FF2B5EF4-FFF2-40B4-BE49-F238E27FC236}">
                  <a16:creationId xmlns:a16="http://schemas.microsoft.com/office/drawing/2014/main" id="{E657FE80-2160-5743-8244-F3DADEBED8E9}"/>
                </a:ext>
              </a:extLst>
            </p:cNvPr>
            <p:cNvSpPr/>
            <p:nvPr/>
          </p:nvSpPr>
          <p:spPr>
            <a:xfrm>
              <a:off x="2114031" y="2764138"/>
              <a:ext cx="4912337" cy="931629"/>
            </a:xfrm>
            <a:prstGeom prst="upArrow">
              <a:avLst>
                <a:gd name="adj1" fmla="val 83055"/>
                <a:gd name="adj2" fmla="val 6144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1A77879-1AF1-3E41-85CB-5A4752A1DA8B}"/>
                </a:ext>
              </a:extLst>
            </p:cNvPr>
            <p:cNvSpPr/>
            <p:nvPr/>
          </p:nvSpPr>
          <p:spPr>
            <a:xfrm>
              <a:off x="2286000" y="3020319"/>
              <a:ext cx="4572000" cy="646331"/>
            </a:xfrm>
            <a:prstGeom prst="rect">
              <a:avLst/>
            </a:prstGeom>
          </p:spPr>
          <p:txBody>
            <a:bodyPr>
              <a:spAutoFit/>
            </a:bodyPr>
            <a:lstStyle/>
            <a:p>
              <a:pPr algn="ctr"/>
              <a:r>
                <a:rPr lang="ja-JP" altLang="en-US">
                  <a:solidFill>
                    <a:schemeClr val="bg1"/>
                  </a:solidFill>
                  <a:latin typeface="Meiryo" panose="020B0604030504040204" pitchFamily="34" charset="-128"/>
                  <a:ea typeface="Meiryo" panose="020B0604030504040204" pitchFamily="34" charset="-128"/>
                </a:rPr>
                <a:t>ユーザーに</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意識させない・負担をかけない</a:t>
              </a:r>
            </a:p>
          </p:txBody>
        </p:sp>
      </p:grpSp>
    </p:spTree>
    <p:extLst>
      <p:ext uri="{BB962C8B-B14F-4D97-AF65-F5344CB8AC3E}">
        <p14:creationId xmlns:p14="http://schemas.microsoft.com/office/powerpoint/2010/main" val="1377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正方形/長方形 138">
            <a:extLst>
              <a:ext uri="{FF2B5EF4-FFF2-40B4-BE49-F238E27FC236}">
                <a16:creationId xmlns:a16="http://schemas.microsoft.com/office/drawing/2014/main" id="{2A36309C-470E-C54D-9412-576339414B9F}"/>
              </a:ext>
            </a:extLst>
          </p:cNvPr>
          <p:cNvSpPr/>
          <p:nvPr/>
        </p:nvSpPr>
        <p:spPr>
          <a:xfrm>
            <a:off x="344338" y="1142792"/>
            <a:ext cx="8444391" cy="5167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83DE7E8-9265-AC45-89A3-B3DB5A5BEC9A}"/>
              </a:ext>
            </a:extLst>
          </p:cNvPr>
          <p:cNvSpPr>
            <a:spLocks noGrp="1"/>
          </p:cNvSpPr>
          <p:nvPr>
            <p:ph type="title"/>
          </p:nvPr>
        </p:nvSpPr>
        <p:spPr/>
        <p:txBody>
          <a:bodyPr/>
          <a:lstStyle/>
          <a:p>
            <a:r>
              <a:rPr lang="ja-JP" altLang="en-US">
                <a:solidFill>
                  <a:srgbClr val="505050"/>
                </a:solidFill>
              </a:rPr>
              <a:t>セキュリティの考え方の変化</a:t>
            </a:r>
            <a:endParaRPr kumimoji="1" lang="ja-JP" altLang="en-US"/>
          </a:p>
        </p:txBody>
      </p:sp>
      <p:sp>
        <p:nvSpPr>
          <p:cNvPr id="122" name="正方形/長方形 121">
            <a:extLst>
              <a:ext uri="{FF2B5EF4-FFF2-40B4-BE49-F238E27FC236}">
                <a16:creationId xmlns:a16="http://schemas.microsoft.com/office/drawing/2014/main" id="{45D6797E-C7EF-A04C-A332-0DB2B4578078}"/>
              </a:ext>
            </a:extLst>
          </p:cNvPr>
          <p:cNvSpPr/>
          <p:nvPr/>
        </p:nvSpPr>
        <p:spPr>
          <a:xfrm>
            <a:off x="1281071" y="2805895"/>
            <a:ext cx="3125903" cy="8929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3" name="テキスト ボックス 122">
            <a:extLst>
              <a:ext uri="{FF2B5EF4-FFF2-40B4-BE49-F238E27FC236}">
                <a16:creationId xmlns:a16="http://schemas.microsoft.com/office/drawing/2014/main" id="{68707E5B-3ED8-BD49-84E8-30C963C71211}"/>
              </a:ext>
            </a:extLst>
          </p:cNvPr>
          <p:cNvSpPr txBox="1"/>
          <p:nvPr/>
        </p:nvSpPr>
        <p:spPr>
          <a:xfrm>
            <a:off x="1288752" y="3082985"/>
            <a:ext cx="3125903"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ユーザー認証</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24" name="正方形/長方形 123">
            <a:extLst>
              <a:ext uri="{FF2B5EF4-FFF2-40B4-BE49-F238E27FC236}">
                <a16:creationId xmlns:a16="http://schemas.microsoft.com/office/drawing/2014/main" id="{1DE00F94-F241-0240-A70E-7469E4B8DA97}"/>
              </a:ext>
            </a:extLst>
          </p:cNvPr>
          <p:cNvSpPr/>
          <p:nvPr/>
        </p:nvSpPr>
        <p:spPr>
          <a:xfrm>
            <a:off x="1288752" y="3806211"/>
            <a:ext cx="3125903" cy="8929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87476A90-6E64-5D44-8635-9A897D5114C1}"/>
              </a:ext>
            </a:extLst>
          </p:cNvPr>
          <p:cNvSpPr txBox="1"/>
          <p:nvPr/>
        </p:nvSpPr>
        <p:spPr>
          <a:xfrm>
            <a:off x="1280428" y="3941216"/>
            <a:ext cx="3134227" cy="707886"/>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ゼロトラスト</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2000" b="1">
                <a:solidFill>
                  <a:schemeClr val="bg1"/>
                </a:solidFill>
                <a:latin typeface="Meiryo" panose="020B0604030504040204" pitchFamily="34" charset="-128"/>
                <a:ea typeface="Meiryo" panose="020B0604030504040204" pitchFamily="34" charset="-128"/>
              </a:rPr>
              <a:t>アクセス</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26" name="正方形/長方形 125">
            <a:extLst>
              <a:ext uri="{FF2B5EF4-FFF2-40B4-BE49-F238E27FC236}">
                <a16:creationId xmlns:a16="http://schemas.microsoft.com/office/drawing/2014/main" id="{F782D239-D2E6-764E-B34F-7F5B1FE41143}"/>
              </a:ext>
            </a:extLst>
          </p:cNvPr>
          <p:cNvSpPr/>
          <p:nvPr/>
        </p:nvSpPr>
        <p:spPr>
          <a:xfrm>
            <a:off x="1281071" y="1805579"/>
            <a:ext cx="3125903" cy="89292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7" name="テキスト ボックス 126">
            <a:extLst>
              <a:ext uri="{FF2B5EF4-FFF2-40B4-BE49-F238E27FC236}">
                <a16:creationId xmlns:a16="http://schemas.microsoft.com/office/drawing/2014/main" id="{3CBFE894-2417-0C49-918E-51B2D2868599}"/>
              </a:ext>
            </a:extLst>
          </p:cNvPr>
          <p:cNvSpPr txBox="1"/>
          <p:nvPr/>
        </p:nvSpPr>
        <p:spPr>
          <a:xfrm>
            <a:off x="1288752" y="1954305"/>
            <a:ext cx="3125903" cy="707886"/>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ログ解析・対策</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a:solidFill>
                  <a:schemeClr val="bg1"/>
                </a:solidFill>
                <a:latin typeface="Meiryo" panose="020B0604030504040204" pitchFamily="34" charset="-128"/>
                <a:ea typeface="Meiryo" panose="020B0604030504040204" pitchFamily="34" charset="-128"/>
              </a:rPr>
              <a:t>の自動化</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28" name="正方形/長方形 127">
            <a:extLst>
              <a:ext uri="{FF2B5EF4-FFF2-40B4-BE49-F238E27FC236}">
                <a16:creationId xmlns:a16="http://schemas.microsoft.com/office/drawing/2014/main" id="{0B8B4FD7-FA9F-AE4B-9A29-DE9B38324003}"/>
              </a:ext>
            </a:extLst>
          </p:cNvPr>
          <p:cNvSpPr/>
          <p:nvPr/>
        </p:nvSpPr>
        <p:spPr>
          <a:xfrm>
            <a:off x="1288752" y="4806527"/>
            <a:ext cx="3125903" cy="89292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9" name="テキスト ボックス 128">
            <a:extLst>
              <a:ext uri="{FF2B5EF4-FFF2-40B4-BE49-F238E27FC236}">
                <a16:creationId xmlns:a16="http://schemas.microsoft.com/office/drawing/2014/main" id="{A8D360E2-6F82-DD4E-A98E-B1B4B50DE8CB}"/>
              </a:ext>
            </a:extLst>
          </p:cNvPr>
          <p:cNvSpPr txBox="1"/>
          <p:nvPr/>
        </p:nvSpPr>
        <p:spPr>
          <a:xfrm>
            <a:off x="1288752" y="4933862"/>
            <a:ext cx="3125903" cy="707886"/>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エンドポイント</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a:solidFill>
                  <a:schemeClr val="bg1"/>
                </a:solidFill>
                <a:latin typeface="Meiryo" panose="020B0604030504040204" pitchFamily="34" charset="-128"/>
                <a:ea typeface="Meiryo" panose="020B0604030504040204" pitchFamily="34" charset="-128"/>
              </a:rPr>
              <a:t>セキュリティ</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30" name="正方形/長方形 129">
            <a:extLst>
              <a:ext uri="{FF2B5EF4-FFF2-40B4-BE49-F238E27FC236}">
                <a16:creationId xmlns:a16="http://schemas.microsoft.com/office/drawing/2014/main" id="{CA4CA0BC-FFCC-1E40-9994-858BAD7E37E4}"/>
              </a:ext>
            </a:extLst>
          </p:cNvPr>
          <p:cNvSpPr/>
          <p:nvPr/>
        </p:nvSpPr>
        <p:spPr>
          <a:xfrm>
            <a:off x="4659257" y="2805895"/>
            <a:ext cx="3982185" cy="8929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691CEEFB-7C7C-314A-8523-01A192CFD990}"/>
              </a:ext>
            </a:extLst>
          </p:cNvPr>
          <p:cNvSpPr txBox="1"/>
          <p:nvPr/>
        </p:nvSpPr>
        <p:spPr>
          <a:xfrm>
            <a:off x="4659257" y="2999077"/>
            <a:ext cx="3974504"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リソース使用者を明らかにし間違えなく本人であることを特定</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32" name="正方形/長方形 131">
            <a:extLst>
              <a:ext uri="{FF2B5EF4-FFF2-40B4-BE49-F238E27FC236}">
                <a16:creationId xmlns:a16="http://schemas.microsoft.com/office/drawing/2014/main" id="{0B121080-9CD8-E04A-8B19-DFB7D1C3E319}"/>
              </a:ext>
            </a:extLst>
          </p:cNvPr>
          <p:cNvSpPr/>
          <p:nvPr/>
        </p:nvSpPr>
        <p:spPr>
          <a:xfrm>
            <a:off x="4666938" y="3806211"/>
            <a:ext cx="3982185" cy="8929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a:extLst>
              <a:ext uri="{FF2B5EF4-FFF2-40B4-BE49-F238E27FC236}">
                <a16:creationId xmlns:a16="http://schemas.microsoft.com/office/drawing/2014/main" id="{35C290A5-6CFD-784B-995E-7F8BB0391A88}"/>
              </a:ext>
            </a:extLst>
          </p:cNvPr>
          <p:cNvSpPr txBox="1"/>
          <p:nvPr/>
        </p:nvSpPr>
        <p:spPr>
          <a:xfrm>
            <a:off x="4659257" y="4025255"/>
            <a:ext cx="3974504"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社内と社外の経路を意識しない</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アクセスを実現</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34" name="正方形/長方形 133">
            <a:extLst>
              <a:ext uri="{FF2B5EF4-FFF2-40B4-BE49-F238E27FC236}">
                <a16:creationId xmlns:a16="http://schemas.microsoft.com/office/drawing/2014/main" id="{C009D072-94B0-8C4F-90E3-6B21353C5E8F}"/>
              </a:ext>
            </a:extLst>
          </p:cNvPr>
          <p:cNvSpPr/>
          <p:nvPr/>
        </p:nvSpPr>
        <p:spPr>
          <a:xfrm>
            <a:off x="4659257" y="1805579"/>
            <a:ext cx="3982185" cy="89292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テキスト ボックス 134">
            <a:extLst>
              <a:ext uri="{FF2B5EF4-FFF2-40B4-BE49-F238E27FC236}">
                <a16:creationId xmlns:a16="http://schemas.microsoft.com/office/drawing/2014/main" id="{22ACA454-C29A-7F43-A7E3-1C41511D94F4}"/>
              </a:ext>
            </a:extLst>
          </p:cNvPr>
          <p:cNvSpPr txBox="1"/>
          <p:nvPr/>
        </p:nvSpPr>
        <p:spPr>
          <a:xfrm>
            <a:off x="4666938" y="1998602"/>
            <a:ext cx="3974504"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継続的に通信ログを解析</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対策を自動生成して配布</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36" name="正方形/長方形 135">
            <a:extLst>
              <a:ext uri="{FF2B5EF4-FFF2-40B4-BE49-F238E27FC236}">
                <a16:creationId xmlns:a16="http://schemas.microsoft.com/office/drawing/2014/main" id="{A1534074-D719-994B-8FEA-FED2EAF106E9}"/>
              </a:ext>
            </a:extLst>
          </p:cNvPr>
          <p:cNvSpPr/>
          <p:nvPr/>
        </p:nvSpPr>
        <p:spPr>
          <a:xfrm>
            <a:off x="4666938" y="4806527"/>
            <a:ext cx="3982185" cy="89292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テキスト ボックス 136">
            <a:extLst>
              <a:ext uri="{FF2B5EF4-FFF2-40B4-BE49-F238E27FC236}">
                <a16:creationId xmlns:a16="http://schemas.microsoft.com/office/drawing/2014/main" id="{6D1DB919-7C44-3C48-9A1A-0C21FD313A38}"/>
              </a:ext>
            </a:extLst>
          </p:cNvPr>
          <p:cNvSpPr txBox="1"/>
          <p:nvPr/>
        </p:nvSpPr>
        <p:spPr>
          <a:xfrm>
            <a:off x="4664723" y="4982587"/>
            <a:ext cx="3974504"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エンドポイント（末端のデバイス）の</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リスクと信頼性を常にチェック</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AD315D6-8C24-624F-AD36-DB0EA4C08345}"/>
              </a:ext>
            </a:extLst>
          </p:cNvPr>
          <p:cNvSpPr txBox="1"/>
          <p:nvPr/>
        </p:nvSpPr>
        <p:spPr>
          <a:xfrm>
            <a:off x="538733" y="1744822"/>
            <a:ext cx="615553" cy="4042133"/>
          </a:xfrm>
          <a:prstGeom prst="rect">
            <a:avLst/>
          </a:prstGeom>
          <a:noFill/>
        </p:spPr>
        <p:txBody>
          <a:bodyPr vert="eaVert"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社内・社外を区別しない</a:t>
            </a:r>
          </a:p>
        </p:txBody>
      </p:sp>
      <p:sp>
        <p:nvSpPr>
          <p:cNvPr id="140" name="テキスト ボックス 139">
            <a:extLst>
              <a:ext uri="{FF2B5EF4-FFF2-40B4-BE49-F238E27FC236}">
                <a16:creationId xmlns:a16="http://schemas.microsoft.com/office/drawing/2014/main" id="{B1371CB6-E8CB-274E-92DC-13AF4754D488}"/>
              </a:ext>
            </a:extLst>
          </p:cNvPr>
          <p:cNvSpPr txBox="1"/>
          <p:nvPr/>
        </p:nvSpPr>
        <p:spPr>
          <a:xfrm>
            <a:off x="2506567" y="1250182"/>
            <a:ext cx="4134466" cy="523220"/>
          </a:xfrm>
          <a:prstGeom prst="rect">
            <a:avLst/>
          </a:prstGeom>
          <a:noFill/>
        </p:spPr>
        <p:txBody>
          <a:bodyPr vert="horz"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ユーザーに意識させない</a:t>
            </a:r>
          </a:p>
        </p:txBody>
      </p:sp>
      <p:sp>
        <p:nvSpPr>
          <p:cNvPr id="141" name="テキスト ボックス 140">
            <a:extLst>
              <a:ext uri="{FF2B5EF4-FFF2-40B4-BE49-F238E27FC236}">
                <a16:creationId xmlns:a16="http://schemas.microsoft.com/office/drawing/2014/main" id="{A998744A-C0E5-AC45-9381-94CF262FE401}"/>
              </a:ext>
            </a:extLst>
          </p:cNvPr>
          <p:cNvSpPr txBox="1"/>
          <p:nvPr/>
        </p:nvSpPr>
        <p:spPr>
          <a:xfrm>
            <a:off x="2325231" y="5816838"/>
            <a:ext cx="4493538" cy="523220"/>
          </a:xfrm>
          <a:prstGeom prst="rect">
            <a:avLst/>
          </a:prstGeom>
          <a:noFill/>
        </p:spPr>
        <p:txBody>
          <a:bodyPr vert="horz"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ユーザーに負担を掛けない</a:t>
            </a:r>
          </a:p>
        </p:txBody>
      </p:sp>
    </p:spTree>
    <p:extLst>
      <p:ext uri="{BB962C8B-B14F-4D97-AF65-F5344CB8AC3E}">
        <p14:creationId xmlns:p14="http://schemas.microsoft.com/office/powerpoint/2010/main" val="18017885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DB770AF-6780-E369-50F9-3D300C8ABD7E}"/>
              </a:ext>
            </a:extLst>
          </p:cNvPr>
          <p:cNvSpPr txBox="1"/>
          <p:nvPr/>
        </p:nvSpPr>
        <p:spPr>
          <a:xfrm>
            <a:off x="282696" y="810946"/>
            <a:ext cx="8578608" cy="5632311"/>
          </a:xfrm>
          <a:prstGeom prst="rect">
            <a:avLst/>
          </a:prstGeom>
          <a:noFill/>
        </p:spPr>
        <p:txBody>
          <a:bodyPr wrap="square">
            <a:spAutoFit/>
          </a:bodyPr>
          <a:lstStyle/>
          <a:p>
            <a:pPr marL="342900" indent="-342900">
              <a:buFont typeface="+mj-lt"/>
              <a:buAutoNum type="arabicPeriod"/>
            </a:pPr>
            <a:r>
              <a:rPr lang="ja-JP" altLang="en-US">
                <a:latin typeface="Meiryo" panose="020B0604030504040204" pitchFamily="34" charset="-128"/>
                <a:ea typeface="Meiryo" panose="020B0604030504040204" pitchFamily="34" charset="-128"/>
              </a:rPr>
              <a:t>政府情報システムは「クラウド・バイ・デフォルト原則）」を決定、民間企業の基幹業務システム、さらには銀行のシステムでもクラウド・サービス利用が拡大している。なぜいまこのような状況になっているのか。</a:t>
            </a: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r>
              <a:rPr lang="ja-JP" altLang="en-US">
                <a:latin typeface="Meiryo" panose="020B0604030504040204" pitchFamily="34" charset="-128"/>
                <a:ea typeface="Meiryo" panose="020B0604030504040204" pitchFamily="34" charset="-128"/>
              </a:rPr>
              <a:t>コンテナの利用が拡大している理由。</a:t>
            </a: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r>
              <a:rPr lang="ja-JP" altLang="en-US">
                <a:latin typeface="Meiryo" panose="020B0604030504040204" pitchFamily="34" charset="-128"/>
                <a:ea typeface="Meiryo" panose="020B0604030504040204" pitchFamily="34" charset="-128"/>
              </a:rPr>
              <a:t>コンテナやサーバーレス、ローコード開発などのクラウド・サービスが充実しつつる。その背景にある、ユーザー・ニーズはどこにあるのか。</a:t>
            </a: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p:txBody>
      </p:sp>
      <p:sp>
        <p:nvSpPr>
          <p:cNvPr id="6" name="タイトル 5">
            <a:extLst>
              <a:ext uri="{FF2B5EF4-FFF2-40B4-BE49-F238E27FC236}">
                <a16:creationId xmlns:a16="http://schemas.microsoft.com/office/drawing/2014/main" id="{A6BF792E-6F1B-2D1C-6AD8-ED13DD40045F}"/>
              </a:ext>
            </a:extLst>
          </p:cNvPr>
          <p:cNvSpPr>
            <a:spLocks noGrp="1"/>
          </p:cNvSpPr>
          <p:nvPr>
            <p:ph type="title"/>
          </p:nvPr>
        </p:nvSpPr>
        <p:spPr/>
        <p:txBody>
          <a:bodyPr/>
          <a:lstStyle/>
          <a:p>
            <a:r>
              <a:rPr lang="ja-JP" altLang="en-US"/>
              <a:t>事前課題への私的な回答</a:t>
            </a:r>
          </a:p>
        </p:txBody>
      </p:sp>
      <p:sp>
        <p:nvSpPr>
          <p:cNvPr id="7" name="テキスト ボックス 6">
            <a:extLst>
              <a:ext uri="{FF2B5EF4-FFF2-40B4-BE49-F238E27FC236}">
                <a16:creationId xmlns:a16="http://schemas.microsoft.com/office/drawing/2014/main" id="{FADBA827-E5D0-B25C-8CBB-207C55A138FD}"/>
              </a:ext>
            </a:extLst>
          </p:cNvPr>
          <p:cNvSpPr txBox="1"/>
          <p:nvPr/>
        </p:nvSpPr>
        <p:spPr>
          <a:xfrm>
            <a:off x="624725" y="1698431"/>
            <a:ext cx="8236579" cy="1815882"/>
          </a:xfrm>
          <a:prstGeom prst="rect">
            <a:avLst/>
          </a:prstGeom>
          <a:noFill/>
        </p:spPr>
        <p:txBody>
          <a:bodyPr wrap="squar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情報システムは、アプリケーションを使うことで、始めて価値がもたらされる。従来は、そのためにインフラやプラットフォームの構築や運用、プログラミングなどの作業が必要だった。しかし、クラウドにより、その負担が大幅に軽減され、短期間でのアプリケーション開発や迅速な変更ができるようになった。加えて、サイバー攻撃の高度化や拡大により、ユーザーだけでの対処が難しくなり、クラウド・サービスに委ねることも増えている。また、最新の機能は、クラウドで提供されることも増え、競争力の維持や業務の効率化のためにも、クラウド利用は不可避の状況にあるから。</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0296625-AD60-1162-02F3-C89F9858FF5D}"/>
              </a:ext>
            </a:extLst>
          </p:cNvPr>
          <p:cNvSpPr txBox="1"/>
          <p:nvPr/>
        </p:nvSpPr>
        <p:spPr>
          <a:xfrm>
            <a:off x="624725" y="3863189"/>
            <a:ext cx="8236579" cy="1077218"/>
          </a:xfrm>
          <a:prstGeom prst="rect">
            <a:avLst/>
          </a:prstGeom>
          <a:noFill/>
        </p:spPr>
        <p:txBody>
          <a:bodyPr wrap="squar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ビジネス環境の不確実性が高まり、必要とされるシステム資源の予測が難しくなっている。加えて、ユーザー・ニーズの変化が早く、競合への対応にも俊敏さが求められる中、機能の追加や変更が迅速にできなければならない。コンテナ（やサーバーレス）であれば、このような予測できない変化に迅速、柔軟に対応できるから。</a:t>
            </a:r>
          </a:p>
        </p:txBody>
      </p:sp>
      <p:sp>
        <p:nvSpPr>
          <p:cNvPr id="9" name="テキスト ボックス 8">
            <a:extLst>
              <a:ext uri="{FF2B5EF4-FFF2-40B4-BE49-F238E27FC236}">
                <a16:creationId xmlns:a16="http://schemas.microsoft.com/office/drawing/2014/main" id="{548EF874-708E-9F7C-AD55-3F73C751EA81}"/>
              </a:ext>
            </a:extLst>
          </p:cNvPr>
          <p:cNvSpPr txBox="1"/>
          <p:nvPr/>
        </p:nvSpPr>
        <p:spPr>
          <a:xfrm>
            <a:off x="617745" y="5538426"/>
            <a:ext cx="8236579" cy="830997"/>
          </a:xfrm>
          <a:prstGeom prst="rect">
            <a:avLst/>
          </a:prstGeom>
          <a:noFill/>
        </p:spPr>
        <p:txBody>
          <a:bodyPr wrap="squar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ビジネス環境の不確実性が高まり、ユーザー・ニーズの変化が早く、競合への対応にも俊敏さが求められる中、事業を維持するためには、</a:t>
            </a:r>
            <a:r>
              <a:rPr lang="ja-JP" altLang="en-US" sz="1600">
                <a:solidFill>
                  <a:schemeClr val="accent6">
                    <a:lumMod val="75000"/>
                  </a:schemeClr>
                </a:solidFill>
                <a:latin typeface="Meiryo" panose="020B0604030504040204" pitchFamily="34" charset="-128"/>
                <a:ea typeface="Meiryo" panose="020B0604030504040204" pitchFamily="34" charset="-128"/>
              </a:rPr>
              <a:t>アプリケーションの開発や改善は、圧倒的なスピードが求められる。このようなユーザー・ニーズに対応するため。</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420506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a:xfrm>
            <a:off x="230400" y="266400"/>
            <a:ext cx="8686800" cy="416221"/>
          </a:xfrm>
        </p:spPr>
        <p:txBody>
          <a:bodyPr lIns="0" rIns="0"/>
          <a:lstStyle/>
          <a:p>
            <a:r>
              <a:rPr lang="ja-JP" altLang="ja-JP"/>
              <a:t>ソフトウェア化する</a:t>
            </a:r>
            <a:r>
              <a:rPr lang="ja-JP" altLang="en-US"/>
              <a:t>コンピューティング・システム</a:t>
            </a:r>
            <a:endParaRPr kumimoji="1" lang="ja-JP" altLang="en-US" sz="2700" dirty="0"/>
          </a:p>
        </p:txBody>
      </p:sp>
      <p:sp>
        <p:nvSpPr>
          <p:cNvPr id="417" name="正方形/長方形 416">
            <a:extLst>
              <a:ext uri="{FF2B5EF4-FFF2-40B4-BE49-F238E27FC236}">
                <a16:creationId xmlns:a16="http://schemas.microsoft.com/office/drawing/2014/main" id="{9E564EF7-FC8D-F64B-9435-C56D8CC3D06A}"/>
              </a:ext>
            </a:extLst>
          </p:cNvPr>
          <p:cNvSpPr/>
          <p:nvPr/>
        </p:nvSpPr>
        <p:spPr>
          <a:xfrm>
            <a:off x="1486431" y="4633834"/>
            <a:ext cx="6696744" cy="1656184"/>
          </a:xfrm>
          <a:prstGeom prst="rect">
            <a:avLst/>
          </a:prstGeom>
          <a:solidFill>
            <a:srgbClr val="7030A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テキスト ボックス 422">
            <a:extLst>
              <a:ext uri="{FF2B5EF4-FFF2-40B4-BE49-F238E27FC236}">
                <a16:creationId xmlns:a16="http://schemas.microsoft.com/office/drawing/2014/main" id="{9C3EF785-C448-3F48-A1BB-C49C6A3D3F7A}"/>
              </a:ext>
            </a:extLst>
          </p:cNvPr>
          <p:cNvSpPr txBox="1"/>
          <p:nvPr/>
        </p:nvSpPr>
        <p:spPr>
          <a:xfrm rot="555582">
            <a:off x="2702950" y="5754512"/>
            <a:ext cx="410881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　物理的実態（ハードウェアや設備）</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A970A8AF-108F-CA4B-80F7-A2B8D9D9CAD1}"/>
              </a:ext>
            </a:extLst>
          </p:cNvPr>
          <p:cNvGrpSpPr/>
          <p:nvPr/>
        </p:nvGrpSpPr>
        <p:grpSpPr>
          <a:xfrm>
            <a:off x="1463179" y="2989829"/>
            <a:ext cx="6722883" cy="3161803"/>
            <a:chOff x="1276571" y="2989829"/>
            <a:chExt cx="6722883" cy="3161803"/>
          </a:xfrm>
        </p:grpSpPr>
        <p:sp>
          <p:nvSpPr>
            <p:cNvPr id="328" name="正方形/長方形 327">
              <a:extLst>
                <a:ext uri="{FF2B5EF4-FFF2-40B4-BE49-F238E27FC236}">
                  <a16:creationId xmlns:a16="http://schemas.microsoft.com/office/drawing/2014/main" id="{1FE82612-DD40-BA49-BB61-2C339D94F125}"/>
                </a:ext>
              </a:extLst>
            </p:cNvPr>
            <p:cNvSpPr/>
            <p:nvPr/>
          </p:nvSpPr>
          <p:spPr>
            <a:xfrm>
              <a:off x="1299823" y="2989829"/>
              <a:ext cx="6696744" cy="1656184"/>
            </a:xfrm>
            <a:prstGeom prst="rect">
              <a:avLst/>
            </a:prstGeom>
            <a:solidFill>
              <a:srgbClr val="C00000">
                <a:alpha val="50196"/>
              </a:srgbClr>
            </a:solidFill>
            <a:ln>
              <a:noFill/>
            </a:ln>
            <a:effectLst>
              <a:outerShdw blurRad="50800" dist="38100" dir="2700000" algn="tl" rotWithShape="0">
                <a:prstClr val="black">
                  <a:alpha val="40000"/>
                </a:prstClr>
              </a:outerShdw>
            </a:effectLst>
            <a:scene3d>
              <a:camera prst="isometricOffAxis2Top"/>
              <a:lightRig rig="balanced" dir="t"/>
            </a:scene3d>
            <a:sp3d>
              <a:bevelT w="0" h="635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A93CD17-60CC-1A4D-B58A-CD875D9BD8F0}"/>
                </a:ext>
              </a:extLst>
            </p:cNvPr>
            <p:cNvSpPr txBox="1"/>
            <p:nvPr/>
          </p:nvSpPr>
          <p:spPr>
            <a:xfrm rot="535394">
              <a:off x="3260842" y="4161499"/>
              <a:ext cx="2339102" cy="523220"/>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sz="2800"/>
                <a:t>ソフトウェア</a:t>
              </a:r>
            </a:p>
          </p:txBody>
        </p:sp>
        <p:sp>
          <p:nvSpPr>
            <p:cNvPr id="11" name="フリーフォーム 10">
              <a:extLst>
                <a:ext uri="{FF2B5EF4-FFF2-40B4-BE49-F238E27FC236}">
                  <a16:creationId xmlns:a16="http://schemas.microsoft.com/office/drawing/2014/main" id="{9E2731EF-6502-2D40-81F1-94A6904F7DFE}"/>
                </a:ext>
              </a:extLst>
            </p:cNvPr>
            <p:cNvSpPr/>
            <p:nvPr/>
          </p:nvSpPr>
          <p:spPr>
            <a:xfrm>
              <a:off x="1276571" y="4191209"/>
              <a:ext cx="6013401" cy="192968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53 w 5993037"/>
                <a:gd name="connsiteY0" fmla="*/ 0 h 2341322"/>
                <a:gd name="connsiteX1" fmla="*/ 554 w 5993037"/>
                <a:gd name="connsiteY1" fmla="*/ 1467179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105251 h 2341322"/>
              </a:gdLst>
              <a:ahLst/>
              <a:cxnLst>
                <a:cxn ang="0">
                  <a:pos x="connsiteX0" y="connsiteY0"/>
                </a:cxn>
                <a:cxn ang="0">
                  <a:pos x="connsiteX1" y="connsiteY1"/>
                </a:cxn>
                <a:cxn ang="0">
                  <a:pos x="connsiteX2" y="connsiteY2"/>
                </a:cxn>
                <a:cxn ang="0">
                  <a:pos x="connsiteX3" y="connsiteY3"/>
                </a:cxn>
              </a:cxnLst>
              <a:rect l="l" t="t" r="r" b="b"/>
              <a:pathLst>
                <a:path w="5993037" h="2341322">
                  <a:moveTo>
                    <a:pt x="553" y="0"/>
                  </a:moveTo>
                  <a:cubicBezTo>
                    <a:pt x="-1364" y="431321"/>
                    <a:pt x="2471" y="854436"/>
                    <a:pt x="554" y="1285757"/>
                  </a:cubicBezTo>
                  <a:lnTo>
                    <a:pt x="5993037" y="2341322"/>
                  </a:lnTo>
                  <a:lnTo>
                    <a:pt x="5993037" y="1105251"/>
                  </a:lnTo>
                </a:path>
              </a:pathLst>
            </a:custGeom>
            <a:solidFill>
              <a:schemeClr val="accent4">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4" name="フリーフォーム 423">
              <a:extLst>
                <a:ext uri="{FF2B5EF4-FFF2-40B4-BE49-F238E27FC236}">
                  <a16:creationId xmlns:a16="http://schemas.microsoft.com/office/drawing/2014/main" id="{2C090192-2763-CC4B-8BD4-43DF9C557BF3}"/>
                </a:ext>
              </a:extLst>
            </p:cNvPr>
            <p:cNvSpPr/>
            <p:nvPr/>
          </p:nvSpPr>
          <p:spPr>
            <a:xfrm>
              <a:off x="7292859" y="4634021"/>
              <a:ext cx="706595" cy="151761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1040 w 6043524"/>
                <a:gd name="connsiteY0" fmla="*/ 0 h 2271622"/>
                <a:gd name="connsiteX1" fmla="*/ 0 w 6043524"/>
                <a:gd name="connsiteY1" fmla="*/ 2271622 h 2271622"/>
                <a:gd name="connsiteX2" fmla="*/ 6043524 w 6043524"/>
                <a:gd name="connsiteY2" fmla="*/ 2173856 h 2271622"/>
                <a:gd name="connsiteX3" fmla="*/ 6043524 w 6043524"/>
                <a:gd name="connsiteY3" fmla="*/ 902898 h 2271622"/>
                <a:gd name="connsiteX0" fmla="*/ 178646 w 6043524"/>
                <a:gd name="connsiteY0" fmla="*/ 86264 h 1368724"/>
                <a:gd name="connsiteX1" fmla="*/ 0 w 6043524"/>
                <a:gd name="connsiteY1" fmla="*/ 1368724 h 1368724"/>
                <a:gd name="connsiteX2" fmla="*/ 6043524 w 6043524"/>
                <a:gd name="connsiteY2" fmla="*/ 1270958 h 1368724"/>
                <a:gd name="connsiteX3" fmla="*/ 6043524 w 6043524"/>
                <a:gd name="connsiteY3" fmla="*/ 0 h 1368724"/>
                <a:gd name="connsiteX0" fmla="*/ 51042 w 6043524"/>
                <a:gd name="connsiteY0" fmla="*/ 92015 h 1368724"/>
                <a:gd name="connsiteX1" fmla="*/ 0 w 6043524"/>
                <a:gd name="connsiteY1" fmla="*/ 1368724 h 1368724"/>
                <a:gd name="connsiteX2" fmla="*/ 6043524 w 6043524"/>
                <a:gd name="connsiteY2" fmla="*/ 1270958 h 1368724"/>
                <a:gd name="connsiteX3" fmla="*/ 6043524 w 6043524"/>
                <a:gd name="connsiteY3" fmla="*/ 0 h 1368724"/>
                <a:gd name="connsiteX0" fmla="*/ 89 w 6069134"/>
                <a:gd name="connsiteY0" fmla="*/ 97766 h 1368724"/>
                <a:gd name="connsiteX1" fmla="*/ 25610 w 6069134"/>
                <a:gd name="connsiteY1" fmla="*/ 1368724 h 1368724"/>
                <a:gd name="connsiteX2" fmla="*/ 6069134 w 6069134"/>
                <a:gd name="connsiteY2" fmla="*/ 1270958 h 1368724"/>
                <a:gd name="connsiteX3" fmla="*/ 6069134 w 6069134"/>
                <a:gd name="connsiteY3" fmla="*/ 0 h 1368724"/>
                <a:gd name="connsiteX0" fmla="*/ 89 w 6069134"/>
                <a:gd name="connsiteY0" fmla="*/ 448574 h 1719532"/>
                <a:gd name="connsiteX1" fmla="*/ 25610 w 6069134"/>
                <a:gd name="connsiteY1" fmla="*/ 1719532 h 1719532"/>
                <a:gd name="connsiteX2" fmla="*/ 6069134 w 6069134"/>
                <a:gd name="connsiteY2" fmla="*/ 1621766 h 1719532"/>
                <a:gd name="connsiteX3" fmla="*/ 3312905 w 6069134"/>
                <a:gd name="connsiteY3" fmla="*/ 0 h 1719532"/>
                <a:gd name="connsiteX0" fmla="*/ 89 w 3312905"/>
                <a:gd name="connsiteY0" fmla="*/ 448574 h 1719532"/>
                <a:gd name="connsiteX1" fmla="*/ 25610 w 3312905"/>
                <a:gd name="connsiteY1" fmla="*/ 1719532 h 1719532"/>
                <a:gd name="connsiteX2" fmla="*/ 3287384 w 3312905"/>
                <a:gd name="connsiteY2" fmla="*/ 1259457 h 1719532"/>
                <a:gd name="connsiteX3" fmla="*/ 3312905 w 3312905"/>
                <a:gd name="connsiteY3" fmla="*/ 0 h 1719532"/>
                <a:gd name="connsiteX0" fmla="*/ 89 w 3287384"/>
                <a:gd name="connsiteY0" fmla="*/ 465827 h 1736785"/>
                <a:gd name="connsiteX1" fmla="*/ 25610 w 3287384"/>
                <a:gd name="connsiteY1" fmla="*/ 1736785 h 1736785"/>
                <a:gd name="connsiteX2" fmla="*/ 3287384 w 3287384"/>
                <a:gd name="connsiteY2" fmla="*/ 1276710 h 1736785"/>
                <a:gd name="connsiteX3" fmla="*/ 3185301 w 3287384"/>
                <a:gd name="connsiteY3" fmla="*/ 0 h 1736785"/>
                <a:gd name="connsiteX0" fmla="*/ 89 w 3287384"/>
                <a:gd name="connsiteY0" fmla="*/ 465827 h 1736785"/>
                <a:gd name="connsiteX1" fmla="*/ 25610 w 3287384"/>
                <a:gd name="connsiteY1" fmla="*/ 1736785 h 1736785"/>
                <a:gd name="connsiteX2" fmla="*/ 3287384 w 3287384"/>
                <a:gd name="connsiteY2" fmla="*/ 1276710 h 1736785"/>
                <a:gd name="connsiteX3" fmla="*/ 3210821 w 3287384"/>
                <a:gd name="connsiteY3" fmla="*/ 0 h 1736785"/>
                <a:gd name="connsiteX0" fmla="*/ 89 w 3287384"/>
                <a:gd name="connsiteY0" fmla="*/ 460076 h 1731034"/>
                <a:gd name="connsiteX1" fmla="*/ 25610 w 3287384"/>
                <a:gd name="connsiteY1" fmla="*/ 1731034 h 1731034"/>
                <a:gd name="connsiteX2" fmla="*/ 3287384 w 3287384"/>
                <a:gd name="connsiteY2" fmla="*/ 1270959 h 1731034"/>
                <a:gd name="connsiteX3" fmla="*/ 3261863 w 3287384"/>
                <a:gd name="connsiteY3" fmla="*/ 0 h 1731034"/>
                <a:gd name="connsiteX0" fmla="*/ 89 w 3287384"/>
                <a:gd name="connsiteY0" fmla="*/ 465827 h 1736785"/>
                <a:gd name="connsiteX1" fmla="*/ 25610 w 3287384"/>
                <a:gd name="connsiteY1" fmla="*/ 1736785 h 1736785"/>
                <a:gd name="connsiteX2" fmla="*/ 3287384 w 3287384"/>
                <a:gd name="connsiteY2" fmla="*/ 1276710 h 1736785"/>
                <a:gd name="connsiteX3" fmla="*/ 3287384 w 3287384"/>
                <a:gd name="connsiteY3" fmla="*/ 0 h 1736785"/>
                <a:gd name="connsiteX0" fmla="*/ 89 w 3287384"/>
                <a:gd name="connsiteY0" fmla="*/ 535053 h 1806011"/>
                <a:gd name="connsiteX1" fmla="*/ 25610 w 3287384"/>
                <a:gd name="connsiteY1" fmla="*/ 1806011 h 1806011"/>
                <a:gd name="connsiteX2" fmla="*/ 3287384 w 3287384"/>
                <a:gd name="connsiteY2" fmla="*/ 1345936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97478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76710 h 1806011"/>
                <a:gd name="connsiteX3" fmla="*/ 3287384 w 3287384"/>
                <a:gd name="connsiteY3" fmla="*/ 0 h 1806011"/>
                <a:gd name="connsiteX0" fmla="*/ 51041 w 3261774"/>
                <a:gd name="connsiteY0" fmla="*/ 562744 h 1806011"/>
                <a:gd name="connsiteX1" fmla="*/ 0 w 3261774"/>
                <a:gd name="connsiteY1" fmla="*/ 1806011 h 1806011"/>
                <a:gd name="connsiteX2" fmla="*/ 3261774 w 3261774"/>
                <a:gd name="connsiteY2" fmla="*/ 1276710 h 1806011"/>
                <a:gd name="connsiteX3" fmla="*/ 3261774 w 3261774"/>
                <a:gd name="connsiteY3" fmla="*/ 0 h 1806011"/>
                <a:gd name="connsiteX0" fmla="*/ 51042 w 3261774"/>
                <a:gd name="connsiteY0" fmla="*/ 569667 h 1806011"/>
                <a:gd name="connsiteX1" fmla="*/ 0 w 3261774"/>
                <a:gd name="connsiteY1" fmla="*/ 1806011 h 1806011"/>
                <a:gd name="connsiteX2" fmla="*/ 3261774 w 3261774"/>
                <a:gd name="connsiteY2" fmla="*/ 1276710 h 1806011"/>
                <a:gd name="connsiteX3" fmla="*/ 3261774 w 3261774"/>
                <a:gd name="connsiteY3" fmla="*/ 0 h 1806011"/>
                <a:gd name="connsiteX0" fmla="*/ 89 w 3210821"/>
                <a:gd name="connsiteY0" fmla="*/ 569667 h 1812934"/>
                <a:gd name="connsiteX1" fmla="*/ 25610 w 3210821"/>
                <a:gd name="connsiteY1" fmla="*/ 1812934 h 1812934"/>
                <a:gd name="connsiteX2" fmla="*/ 3210821 w 3210821"/>
                <a:gd name="connsiteY2" fmla="*/ 1276710 h 1812934"/>
                <a:gd name="connsiteX3" fmla="*/ 3210821 w 3210821"/>
                <a:gd name="connsiteY3" fmla="*/ 0 h 1812934"/>
                <a:gd name="connsiteX0" fmla="*/ 51042 w 3261774"/>
                <a:gd name="connsiteY0" fmla="*/ 569667 h 1812934"/>
                <a:gd name="connsiteX1" fmla="*/ 0 w 3261774"/>
                <a:gd name="connsiteY1" fmla="*/ 1812934 h 1812934"/>
                <a:gd name="connsiteX2" fmla="*/ 3261774 w 3261774"/>
                <a:gd name="connsiteY2" fmla="*/ 1276710 h 1812934"/>
                <a:gd name="connsiteX3" fmla="*/ 3261774 w 3261774"/>
                <a:gd name="connsiteY3" fmla="*/ 0 h 1812934"/>
                <a:gd name="connsiteX0" fmla="*/ 49 w 3210781"/>
                <a:gd name="connsiteY0" fmla="*/ 569667 h 1819857"/>
                <a:gd name="connsiteX1" fmla="*/ 51091 w 3210781"/>
                <a:gd name="connsiteY1" fmla="*/ 1819857 h 1819857"/>
                <a:gd name="connsiteX2" fmla="*/ 3210781 w 3210781"/>
                <a:gd name="connsiteY2" fmla="*/ 1276710 h 1819857"/>
                <a:gd name="connsiteX3" fmla="*/ 3210781 w 3210781"/>
                <a:gd name="connsiteY3" fmla="*/ 0 h 1819857"/>
                <a:gd name="connsiteX0" fmla="*/ 555 w 3211287"/>
                <a:gd name="connsiteY0" fmla="*/ 569667 h 1826780"/>
                <a:gd name="connsiteX1" fmla="*/ 555 w 3211287"/>
                <a:gd name="connsiteY1" fmla="*/ 1826780 h 1826780"/>
                <a:gd name="connsiteX2" fmla="*/ 3211287 w 3211287"/>
                <a:gd name="connsiteY2" fmla="*/ 1276710 h 1826780"/>
                <a:gd name="connsiteX3" fmla="*/ 3211287 w 3211287"/>
                <a:gd name="connsiteY3" fmla="*/ 0 h 1826780"/>
                <a:gd name="connsiteX0" fmla="*/ 51041 w 3210732"/>
                <a:gd name="connsiteY0" fmla="*/ 576590 h 1826780"/>
                <a:gd name="connsiteX1" fmla="*/ 0 w 3210732"/>
                <a:gd name="connsiteY1" fmla="*/ 1826780 h 1826780"/>
                <a:gd name="connsiteX2" fmla="*/ 3210732 w 3210732"/>
                <a:gd name="connsiteY2" fmla="*/ 1276710 h 1826780"/>
                <a:gd name="connsiteX3" fmla="*/ 3210732 w 3210732"/>
                <a:gd name="connsiteY3" fmla="*/ 0 h 1826780"/>
                <a:gd name="connsiteX0" fmla="*/ 48 w 3159739"/>
                <a:gd name="connsiteY0" fmla="*/ 576590 h 1826780"/>
                <a:gd name="connsiteX1" fmla="*/ 51091 w 3159739"/>
                <a:gd name="connsiteY1" fmla="*/ 1826780 h 1826780"/>
                <a:gd name="connsiteX2" fmla="*/ 3159739 w 3159739"/>
                <a:gd name="connsiteY2" fmla="*/ 1276710 h 1826780"/>
                <a:gd name="connsiteX3" fmla="*/ 3159739 w 3159739"/>
                <a:gd name="connsiteY3" fmla="*/ 0 h 1826780"/>
                <a:gd name="connsiteX0" fmla="*/ 31 w 3185242"/>
                <a:gd name="connsiteY0" fmla="*/ 576590 h 1826780"/>
                <a:gd name="connsiteX1" fmla="*/ 76594 w 3185242"/>
                <a:gd name="connsiteY1" fmla="*/ 1826780 h 1826780"/>
                <a:gd name="connsiteX2" fmla="*/ 3185242 w 3185242"/>
                <a:gd name="connsiteY2" fmla="*/ 1276710 h 1826780"/>
                <a:gd name="connsiteX3" fmla="*/ 3185242 w 3185242"/>
                <a:gd name="connsiteY3" fmla="*/ 0 h 1826780"/>
                <a:gd name="connsiteX0" fmla="*/ 89 w 3185300"/>
                <a:gd name="connsiteY0" fmla="*/ 576590 h 1833703"/>
                <a:gd name="connsiteX1" fmla="*/ 25610 w 3185300"/>
                <a:gd name="connsiteY1" fmla="*/ 1833703 h 1833703"/>
                <a:gd name="connsiteX2" fmla="*/ 3185300 w 3185300"/>
                <a:gd name="connsiteY2" fmla="*/ 1276710 h 1833703"/>
                <a:gd name="connsiteX3" fmla="*/ 3185300 w 3185300"/>
                <a:gd name="connsiteY3" fmla="*/ 0 h 1833703"/>
                <a:gd name="connsiteX0" fmla="*/ 25521 w 3210732"/>
                <a:gd name="connsiteY0" fmla="*/ 576590 h 1833703"/>
                <a:gd name="connsiteX1" fmla="*/ 0 w 3210732"/>
                <a:gd name="connsiteY1" fmla="*/ 1833703 h 1833703"/>
                <a:gd name="connsiteX2" fmla="*/ 3210732 w 3210732"/>
                <a:gd name="connsiteY2" fmla="*/ 1276710 h 1833703"/>
                <a:gd name="connsiteX3" fmla="*/ 3210732 w 3210732"/>
                <a:gd name="connsiteY3" fmla="*/ 0 h 1833703"/>
                <a:gd name="connsiteX0" fmla="*/ 555 w 3185766"/>
                <a:gd name="connsiteY0" fmla="*/ 576590 h 1826780"/>
                <a:gd name="connsiteX1" fmla="*/ 555 w 3185766"/>
                <a:gd name="connsiteY1" fmla="*/ 1826780 h 1826780"/>
                <a:gd name="connsiteX2" fmla="*/ 3185766 w 3185766"/>
                <a:gd name="connsiteY2" fmla="*/ 1276710 h 1826780"/>
                <a:gd name="connsiteX3" fmla="*/ 3185766 w 3185766"/>
                <a:gd name="connsiteY3" fmla="*/ 0 h 1826780"/>
              </a:gdLst>
              <a:ahLst/>
              <a:cxnLst>
                <a:cxn ang="0">
                  <a:pos x="connsiteX0" y="connsiteY0"/>
                </a:cxn>
                <a:cxn ang="0">
                  <a:pos x="connsiteX1" y="connsiteY1"/>
                </a:cxn>
                <a:cxn ang="0">
                  <a:pos x="connsiteX2" y="connsiteY2"/>
                </a:cxn>
                <a:cxn ang="0">
                  <a:pos x="connsiteX3" y="connsiteY3"/>
                </a:cxn>
              </a:cxnLst>
              <a:rect l="l" t="t" r="r" b="b"/>
              <a:pathLst>
                <a:path w="3185766" h="1826780">
                  <a:moveTo>
                    <a:pt x="555" y="576590"/>
                  </a:moveTo>
                  <a:cubicBezTo>
                    <a:pt x="-1362" y="1007911"/>
                    <a:pt x="2472" y="1395459"/>
                    <a:pt x="555" y="1826780"/>
                  </a:cubicBezTo>
                  <a:lnTo>
                    <a:pt x="3185766" y="1276710"/>
                  </a:lnTo>
                  <a:lnTo>
                    <a:pt x="3185766" y="0"/>
                  </a:lnTo>
                </a:path>
              </a:pathLst>
            </a:custGeom>
            <a:solidFill>
              <a:schemeClr val="accent4">
                <a:lumMod val="60000"/>
                <a:lumOff val="4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4" name="正方形/長方形 433">
              <a:extLst>
                <a:ext uri="{FF2B5EF4-FFF2-40B4-BE49-F238E27FC236}">
                  <a16:creationId xmlns:a16="http://schemas.microsoft.com/office/drawing/2014/main" id="{EA3CCCB1-F6C5-CA49-B3D1-418C0F2CD892}"/>
                </a:ext>
              </a:extLst>
            </p:cNvPr>
            <p:cNvSpPr/>
            <p:nvPr/>
          </p:nvSpPr>
          <p:spPr>
            <a:xfrm rot="486683">
              <a:off x="1995280" y="4904005"/>
              <a:ext cx="5032147" cy="523220"/>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抽象化</a:t>
              </a:r>
              <a:r>
                <a:rPr lang="ja-JP" altLang="en-US" sz="1400">
                  <a:solidFill>
                    <a:schemeClr val="bg1"/>
                  </a:solidFill>
                  <a:latin typeface="Meiryo" panose="020B0604030504040204" pitchFamily="34" charset="-128"/>
                  <a:ea typeface="Meiryo" panose="020B0604030504040204" pitchFamily="34" charset="-128"/>
                </a:rPr>
                <a:t>（重要な要素だけを抜き出して使えるようにする）</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演算機能・データ管理機能・ネットワーキング機能など</a:t>
              </a:r>
              <a:endParaRPr lang="en-US" altLang="ja-JP" sz="1400" dirty="0">
                <a:solidFill>
                  <a:schemeClr val="bg1"/>
                </a:solidFill>
                <a:latin typeface="Meiryo" panose="020B0604030504040204" pitchFamily="34" charset="-128"/>
                <a:ea typeface="Meiryo" panose="020B0604030504040204" pitchFamily="34" charset="-128"/>
              </a:endParaRPr>
            </a:p>
          </p:txBody>
        </p:sp>
      </p:grpSp>
      <p:sp>
        <p:nvSpPr>
          <p:cNvPr id="15" name="テキスト ボックス 14">
            <a:extLst>
              <a:ext uri="{FF2B5EF4-FFF2-40B4-BE49-F238E27FC236}">
                <a16:creationId xmlns:a16="http://schemas.microsoft.com/office/drawing/2014/main" id="{00B595B8-2E6E-F446-B680-6EC73C679EF6}"/>
              </a:ext>
            </a:extLst>
          </p:cNvPr>
          <p:cNvSpPr txBox="1"/>
          <p:nvPr/>
        </p:nvSpPr>
        <p:spPr>
          <a:xfrm>
            <a:off x="208018" y="772102"/>
            <a:ext cx="8725466" cy="369332"/>
          </a:xfrm>
          <a:prstGeom prst="rect">
            <a:avLst/>
          </a:prstGeom>
          <a:noFill/>
        </p:spPr>
        <p:txBody>
          <a:bodyPr wrap="none" rtlCol="0">
            <a:spAutoFit/>
          </a:bodyPr>
          <a:lstStyle/>
          <a:p>
            <a:pPr algn="ctr"/>
            <a:r>
              <a:rPr kumimoji="1" lang="ja-JP" altLang="en-US">
                <a:solidFill>
                  <a:srgbClr val="77933C"/>
                </a:solidFill>
                <a:latin typeface="Meiryo" panose="020B0604030504040204" pitchFamily="34" charset="-128"/>
                <a:ea typeface="Meiryo" panose="020B0604030504040204" pitchFamily="34" charset="-128"/>
              </a:rPr>
              <a:t>物理的実態（</a:t>
            </a:r>
            <a:r>
              <a:rPr lang="ja-JP" altLang="en-US">
                <a:solidFill>
                  <a:srgbClr val="77933C"/>
                </a:solidFill>
                <a:latin typeface="Meiryo" panose="020B0604030504040204" pitchFamily="34" charset="-128"/>
                <a:ea typeface="Meiryo" panose="020B0604030504040204" pitchFamily="34" charset="-128"/>
              </a:rPr>
              <a:t>バードウェアや設備</a:t>
            </a:r>
            <a:r>
              <a:rPr kumimoji="1" lang="ja-JP" altLang="en-US">
                <a:solidFill>
                  <a:srgbClr val="77933C"/>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と</a:t>
            </a:r>
            <a:r>
              <a:rPr kumimoji="1" lang="ja-JP" altLang="en-US">
                <a:solidFill>
                  <a:srgbClr val="0070C0"/>
                </a:solidFill>
                <a:latin typeface="Meiryo" panose="020B0604030504040204" pitchFamily="34" charset="-128"/>
                <a:ea typeface="Meiryo" panose="020B0604030504040204" pitchFamily="34" charset="-128"/>
              </a:rPr>
              <a:t>実質的機能（</a:t>
            </a:r>
            <a:r>
              <a:rPr lang="ja-JP" altLang="en-US">
                <a:solidFill>
                  <a:srgbClr val="0070C0"/>
                </a:solidFill>
                <a:latin typeface="Meiryo" panose="020B0604030504040204" pitchFamily="34" charset="-128"/>
                <a:ea typeface="Meiryo" panose="020B0604030504040204" pitchFamily="34" charset="-128"/>
              </a:rPr>
              <a:t>仮想化されたシステム</a:t>
            </a:r>
            <a:r>
              <a:rPr kumimoji="1" lang="ja-JP" altLang="en-US">
                <a:solidFill>
                  <a:srgbClr val="0070C0"/>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を分離</a:t>
            </a:r>
          </a:p>
        </p:txBody>
      </p:sp>
      <p:sp>
        <p:nvSpPr>
          <p:cNvPr id="436" name="テキスト ボックス 435">
            <a:extLst>
              <a:ext uri="{FF2B5EF4-FFF2-40B4-BE49-F238E27FC236}">
                <a16:creationId xmlns:a16="http://schemas.microsoft.com/office/drawing/2014/main" id="{D3358480-3591-F946-9E32-93DDA653425A}"/>
              </a:ext>
            </a:extLst>
          </p:cNvPr>
          <p:cNvSpPr txBox="1"/>
          <p:nvPr/>
        </p:nvSpPr>
        <p:spPr>
          <a:xfrm>
            <a:off x="3884179" y="1368465"/>
            <a:ext cx="4367697" cy="230832"/>
          </a:xfrm>
          <a:prstGeom prst="rect">
            <a:avLst/>
          </a:prstGeom>
          <a:noFill/>
        </p:spPr>
        <p:txBody>
          <a:bodyPr wrap="square" rtlCol="0">
            <a:spAutoFit/>
          </a:bodyPr>
          <a:lstStyle/>
          <a:p>
            <a:pPr algn="r"/>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物理的な設置・据え付け作業をせず、設定だけでシステム構成を調達･変更できる</a:t>
            </a:r>
          </a:p>
        </p:txBody>
      </p:sp>
      <p:sp>
        <p:nvSpPr>
          <p:cNvPr id="437" name="テキスト ボックス 436">
            <a:extLst>
              <a:ext uri="{FF2B5EF4-FFF2-40B4-BE49-F238E27FC236}">
                <a16:creationId xmlns:a16="http://schemas.microsoft.com/office/drawing/2014/main" id="{A71D70DD-BF05-184C-814F-F38CAB59D748}"/>
              </a:ext>
            </a:extLst>
          </p:cNvPr>
          <p:cNvSpPr txBox="1"/>
          <p:nvPr/>
        </p:nvSpPr>
        <p:spPr>
          <a:xfrm>
            <a:off x="5144418" y="1128996"/>
            <a:ext cx="3281761" cy="276999"/>
          </a:xfrm>
          <a:prstGeom prst="rect">
            <a:avLst/>
          </a:prstGeom>
          <a:noFill/>
        </p:spPr>
        <p:txBody>
          <a:bodyPr wrap="squar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ユーザーは</a:t>
            </a:r>
            <a:r>
              <a:rPr kumimoji="1" lang="ja-JP" altLang="en-US" sz="1200" b="1">
                <a:solidFill>
                  <a:srgbClr val="0070C0"/>
                </a:solidFill>
                <a:latin typeface="Meiryo" panose="020B0604030504040204" pitchFamily="34" charset="-128"/>
                <a:ea typeface="Meiryo" panose="020B0604030504040204" pitchFamily="34" charset="-128"/>
              </a:rPr>
              <a:t>柔軟性</a:t>
            </a:r>
            <a:r>
              <a:rPr kumimoji="1" lang="ja-JP" altLang="en-US" sz="1200">
                <a:solidFill>
                  <a:srgbClr val="0070C0"/>
                </a:solidFill>
                <a:latin typeface="Meiryo" panose="020B0604030504040204" pitchFamily="34" charset="-128"/>
                <a:ea typeface="Meiryo" panose="020B0604030504040204" pitchFamily="34" charset="-128"/>
              </a:rPr>
              <a:t>と</a:t>
            </a:r>
            <a:r>
              <a:rPr kumimoji="1" lang="ja-JP" altLang="en-US" sz="1200" b="1">
                <a:solidFill>
                  <a:srgbClr val="0070C0"/>
                </a:solidFill>
                <a:latin typeface="Meiryo" panose="020B0604030504040204" pitchFamily="34" charset="-128"/>
                <a:ea typeface="Meiryo" panose="020B0604030504040204" pitchFamily="34" charset="-128"/>
              </a:rPr>
              <a:t>スピード</a:t>
            </a:r>
            <a:r>
              <a:rPr kumimoji="1" lang="ja-JP" altLang="en-US" sz="1200">
                <a:solidFill>
                  <a:srgbClr val="0070C0"/>
                </a:solidFill>
                <a:latin typeface="Meiryo" panose="020B0604030504040204" pitchFamily="34" charset="-128"/>
                <a:ea typeface="Meiryo" panose="020B0604030504040204" pitchFamily="34" charset="-128"/>
              </a:rPr>
              <a:t>を手に入れる</a:t>
            </a:r>
          </a:p>
        </p:txBody>
      </p:sp>
      <p:sp>
        <p:nvSpPr>
          <p:cNvPr id="438" name="テキスト ボックス 437">
            <a:extLst>
              <a:ext uri="{FF2B5EF4-FFF2-40B4-BE49-F238E27FC236}">
                <a16:creationId xmlns:a16="http://schemas.microsoft.com/office/drawing/2014/main" id="{D93EEAF7-33E4-524A-B01D-F598047223FA}"/>
              </a:ext>
            </a:extLst>
          </p:cNvPr>
          <p:cNvSpPr txBox="1"/>
          <p:nvPr/>
        </p:nvSpPr>
        <p:spPr>
          <a:xfrm>
            <a:off x="1370699" y="6390486"/>
            <a:ext cx="5030308" cy="2308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標準化されたハードウェアやソフトウエアを大量に調達して、運用を自動化・一元化する。</a:t>
            </a:r>
          </a:p>
        </p:txBody>
      </p:sp>
      <p:sp>
        <p:nvSpPr>
          <p:cNvPr id="439" name="テキスト ボックス 438">
            <a:extLst>
              <a:ext uri="{FF2B5EF4-FFF2-40B4-BE49-F238E27FC236}">
                <a16:creationId xmlns:a16="http://schemas.microsoft.com/office/drawing/2014/main" id="{9EC5611E-2DE3-5D45-8566-71C8991C8FCB}"/>
              </a:ext>
            </a:extLst>
          </p:cNvPr>
          <p:cNvSpPr txBox="1"/>
          <p:nvPr/>
        </p:nvSpPr>
        <p:spPr>
          <a:xfrm>
            <a:off x="1370699" y="6188325"/>
            <a:ext cx="4616629" cy="276999"/>
          </a:xfrm>
          <a:prstGeom prst="rect">
            <a:avLst/>
          </a:prstGeom>
          <a:noFill/>
        </p:spPr>
        <p:txBody>
          <a:bodyPr wrap="square" rtlCol="0">
            <a:spAutoFit/>
          </a:bodyPr>
          <a:lstStyle/>
          <a:p>
            <a:r>
              <a:rPr kumimoji="1" lang="ja-JP" altLang="en-US" sz="1200">
                <a:solidFill>
                  <a:srgbClr val="77933C"/>
                </a:solidFill>
                <a:latin typeface="Meiryo" panose="020B0604030504040204" pitchFamily="34" charset="-128"/>
                <a:ea typeface="Meiryo" panose="020B0604030504040204" pitchFamily="34" charset="-128"/>
              </a:rPr>
              <a:t>運用管理者は</a:t>
            </a:r>
            <a:r>
              <a:rPr kumimoji="1" lang="ja-JP" altLang="en-US" sz="1200" b="1">
                <a:solidFill>
                  <a:srgbClr val="77933C"/>
                </a:solidFill>
                <a:latin typeface="Meiryo" panose="020B0604030504040204" pitchFamily="34" charset="-128"/>
                <a:ea typeface="Meiryo" panose="020B0604030504040204" pitchFamily="34" charset="-128"/>
              </a:rPr>
              <a:t>コスト･パフォーマンス</a:t>
            </a:r>
            <a:r>
              <a:rPr kumimoji="1" lang="ja-JP" altLang="en-US" sz="1200">
                <a:solidFill>
                  <a:srgbClr val="77933C"/>
                </a:solidFill>
                <a:latin typeface="Meiryo" panose="020B0604030504040204" pitchFamily="34" charset="-128"/>
                <a:ea typeface="Meiryo" panose="020B0604030504040204" pitchFamily="34" charset="-128"/>
              </a:rPr>
              <a:t>を手に入れる</a:t>
            </a:r>
          </a:p>
        </p:txBody>
      </p:sp>
      <p:grpSp>
        <p:nvGrpSpPr>
          <p:cNvPr id="12" name="グループ化 11">
            <a:extLst>
              <a:ext uri="{FF2B5EF4-FFF2-40B4-BE49-F238E27FC236}">
                <a16:creationId xmlns:a16="http://schemas.microsoft.com/office/drawing/2014/main" id="{A8D48911-3E1D-C040-BD79-A770D9E27629}"/>
              </a:ext>
            </a:extLst>
          </p:cNvPr>
          <p:cNvGrpSpPr/>
          <p:nvPr/>
        </p:nvGrpSpPr>
        <p:grpSpPr>
          <a:xfrm>
            <a:off x="1158208" y="873407"/>
            <a:ext cx="2675731" cy="2791251"/>
            <a:chOff x="971600" y="873407"/>
            <a:chExt cx="2675731" cy="2791251"/>
          </a:xfrm>
        </p:grpSpPr>
        <p:sp>
          <p:nvSpPr>
            <p:cNvPr id="6" name="フリーフォーム 5">
              <a:extLst>
                <a:ext uri="{FF2B5EF4-FFF2-40B4-BE49-F238E27FC236}">
                  <a16:creationId xmlns:a16="http://schemas.microsoft.com/office/drawing/2014/main" id="{9BF984A6-BD1F-6247-A24E-C6EFC1DBF132}"/>
                </a:ext>
              </a:extLst>
            </p:cNvPr>
            <p:cNvSpPr/>
            <p:nvPr/>
          </p:nvSpPr>
          <p:spPr>
            <a:xfrm>
              <a:off x="971600" y="2148684"/>
              <a:ext cx="1956863" cy="1504471"/>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Lst>
              <a:ahLst/>
              <a:cxnLst>
                <a:cxn ang="0">
                  <a:pos x="connsiteX0" y="connsiteY0"/>
                </a:cxn>
                <a:cxn ang="0">
                  <a:pos x="connsiteX1" y="connsiteY1"/>
                </a:cxn>
                <a:cxn ang="0">
                  <a:pos x="connsiteX2" y="connsiteY2"/>
                </a:cxn>
              </a:cxnLst>
              <a:rect l="l" t="t" r="r" b="b"/>
              <a:pathLst>
                <a:path w="1939102" h="1495246">
                  <a:moveTo>
                    <a:pt x="0" y="0"/>
                  </a:moveTo>
                  <a:lnTo>
                    <a:pt x="1805797" y="1495246"/>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87AC9FD-B8DD-5248-B94C-AACA3AA4243B}"/>
                </a:ext>
              </a:extLst>
            </p:cNvPr>
            <p:cNvSpPr/>
            <p:nvPr/>
          </p:nvSpPr>
          <p:spPr>
            <a:xfrm>
              <a:off x="1237538" y="873407"/>
              <a:ext cx="2160240" cy="16561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8" name="フリーフォーム 417">
              <a:extLst>
                <a:ext uri="{FF2B5EF4-FFF2-40B4-BE49-F238E27FC236}">
                  <a16:creationId xmlns:a16="http://schemas.microsoft.com/office/drawing/2014/main" id="{7C00ED84-ADAD-6C45-95EF-96F3A023B1B4}"/>
                </a:ext>
              </a:extLst>
            </p:cNvPr>
            <p:cNvSpPr/>
            <p:nvPr/>
          </p:nvSpPr>
          <p:spPr>
            <a:xfrm>
              <a:off x="2793936" y="2003918"/>
              <a:ext cx="853395" cy="166074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Lst>
              <a:ahLst/>
              <a:cxnLst>
                <a:cxn ang="0">
                  <a:pos x="connsiteX0" y="connsiteY0"/>
                </a:cxn>
                <a:cxn ang="0">
                  <a:pos x="connsiteX1" y="connsiteY1"/>
                </a:cxn>
                <a:cxn ang="0">
                  <a:pos x="connsiteX2" y="connsiteY2"/>
                </a:cxn>
              </a:cxnLst>
              <a:rect l="l" t="t" r="r" b="b"/>
              <a:pathLst>
                <a:path w="845650" h="1650557">
                  <a:moveTo>
                    <a:pt x="126078" y="446810"/>
                  </a:moveTo>
                  <a:lnTo>
                    <a:pt x="0" y="1650557"/>
                  </a:lnTo>
                  <a:lnTo>
                    <a:pt x="845649"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6A49A126-AA82-9249-94A6-94FA593C347C}"/>
                </a:ext>
              </a:extLst>
            </p:cNvPr>
            <p:cNvSpPr/>
            <p:nvPr/>
          </p:nvSpPr>
          <p:spPr>
            <a:xfrm rot="552071">
              <a:off x="1024136" y="199188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1" name="テキスト ボックス 440">
              <a:extLst>
                <a:ext uri="{FF2B5EF4-FFF2-40B4-BE49-F238E27FC236}">
                  <a16:creationId xmlns:a16="http://schemas.microsoft.com/office/drawing/2014/main" id="{DAF8F31F-F946-8543-ABE5-7BD499F4F877}"/>
                </a:ext>
              </a:extLst>
            </p:cNvPr>
            <p:cNvSpPr txBox="1"/>
            <p:nvPr/>
          </p:nvSpPr>
          <p:spPr>
            <a:xfrm rot="462255">
              <a:off x="1649466" y="153964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5" name="テキスト ボックス 34">
              <a:extLst>
                <a:ext uri="{FF2B5EF4-FFF2-40B4-BE49-F238E27FC236}">
                  <a16:creationId xmlns:a16="http://schemas.microsoft.com/office/drawing/2014/main" id="{2BFEA704-B768-E84C-B14D-1CDBF668E5AB}"/>
                </a:ext>
              </a:extLst>
            </p:cNvPr>
            <p:cNvSpPr txBox="1"/>
            <p:nvPr/>
          </p:nvSpPr>
          <p:spPr>
            <a:xfrm rot="462255">
              <a:off x="1722699" y="2398535"/>
              <a:ext cx="1107996" cy="738664"/>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pPr algn="r"/>
              <a:r>
                <a:rPr lang="ja-JP" altLang="en-US">
                  <a:solidFill>
                    <a:schemeClr val="accent6">
                      <a:lumMod val="50000"/>
                    </a:schemeClr>
                  </a:solidFill>
                </a:rPr>
                <a:t>仮想化</a:t>
              </a:r>
              <a:endParaRPr lang="en-US" altLang="ja-JP" dirty="0">
                <a:solidFill>
                  <a:schemeClr val="accent6">
                    <a:lumMod val="50000"/>
                  </a:schemeClr>
                </a:solidFill>
              </a:endParaRPr>
            </a:p>
            <a:p>
              <a:pPr algn="r"/>
              <a:r>
                <a:rPr lang="ja-JP" altLang="en-US" sz="1200">
                  <a:solidFill>
                    <a:schemeClr val="accent6">
                      <a:lumMod val="50000"/>
                    </a:schemeClr>
                  </a:solidFill>
                </a:rPr>
                <a:t>本物と同様に</a:t>
              </a:r>
              <a:endParaRPr lang="en-US" altLang="ja-JP" sz="1200" dirty="0">
                <a:solidFill>
                  <a:schemeClr val="accent6">
                    <a:lumMod val="50000"/>
                  </a:schemeClr>
                </a:solidFill>
              </a:endParaRPr>
            </a:p>
            <a:p>
              <a:pPr algn="r"/>
              <a:r>
                <a:rPr lang="ja-JP" altLang="en-US" sz="1200">
                  <a:solidFill>
                    <a:schemeClr val="accent6">
                      <a:lumMod val="50000"/>
                    </a:schemeClr>
                  </a:solidFill>
                </a:rPr>
                <a:t>使える</a:t>
              </a:r>
            </a:p>
          </p:txBody>
        </p:sp>
        <p:grpSp>
          <p:nvGrpSpPr>
            <p:cNvPr id="3" name="グループ化 2">
              <a:extLst>
                <a:ext uri="{FF2B5EF4-FFF2-40B4-BE49-F238E27FC236}">
                  <a16:creationId xmlns:a16="http://schemas.microsoft.com/office/drawing/2014/main" id="{872BB0A1-4898-9F46-AC0B-0BA4636997F8}"/>
                </a:ext>
              </a:extLst>
            </p:cNvPr>
            <p:cNvGrpSpPr/>
            <p:nvPr/>
          </p:nvGrpSpPr>
          <p:grpSpPr>
            <a:xfrm>
              <a:off x="2988497" y="1250224"/>
              <a:ext cx="504485" cy="788379"/>
              <a:chOff x="2453809" y="2924944"/>
              <a:chExt cx="721101" cy="1080120"/>
            </a:xfrm>
          </p:grpSpPr>
          <p:sp>
            <p:nvSpPr>
              <p:cNvPr id="38" name="角丸四角形 37">
                <a:extLst>
                  <a:ext uri="{FF2B5EF4-FFF2-40B4-BE49-F238E27FC236}">
                    <a16:creationId xmlns:a16="http://schemas.microsoft.com/office/drawing/2014/main" id="{512BFF7A-90E7-0743-9725-64107845E1EB}"/>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09">
                <a:extLst>
                  <a:ext uri="{FF2B5EF4-FFF2-40B4-BE49-F238E27FC236}">
                    <a16:creationId xmlns:a16="http://schemas.microsoft.com/office/drawing/2014/main" id="{903F7614-BD23-AF41-A1D7-8EB7CA1AAE33}"/>
                  </a:ext>
                </a:extLst>
              </p:cNvPr>
              <p:cNvGrpSpPr/>
              <p:nvPr/>
            </p:nvGrpSpPr>
            <p:grpSpPr>
              <a:xfrm>
                <a:off x="2537213" y="3429000"/>
                <a:ext cx="232617" cy="95895"/>
                <a:chOff x="6769100" y="1390650"/>
                <a:chExt cx="317500" cy="157483"/>
              </a:xfrm>
            </p:grpSpPr>
            <p:sp>
              <p:nvSpPr>
                <p:cNvPr id="40" name="正方形/長方形 39">
                  <a:extLst>
                    <a:ext uri="{FF2B5EF4-FFF2-40B4-BE49-F238E27FC236}">
                      <a16:creationId xmlns:a16="http://schemas.microsoft.com/office/drawing/2014/main" id="{E0AA1675-F12B-0B4B-8D5E-BB137E9B7D2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8B205A38-60A1-EF4F-ACF6-C87D7515947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a:extLst>
                    <a:ext uri="{FF2B5EF4-FFF2-40B4-BE49-F238E27FC236}">
                      <a16:creationId xmlns:a16="http://schemas.microsoft.com/office/drawing/2014/main" id="{55F601FF-F03E-B04F-9F0E-22D444A21FD7}"/>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330">
                <a:extLst>
                  <a:ext uri="{FF2B5EF4-FFF2-40B4-BE49-F238E27FC236}">
                    <a16:creationId xmlns:a16="http://schemas.microsoft.com/office/drawing/2014/main" id="{3583921D-2655-B949-83A7-2E194F2CDBE3}"/>
                  </a:ext>
                </a:extLst>
              </p:cNvPr>
              <p:cNvGrpSpPr/>
              <p:nvPr/>
            </p:nvGrpSpPr>
            <p:grpSpPr>
              <a:xfrm>
                <a:off x="2539183" y="3581626"/>
                <a:ext cx="232617" cy="95895"/>
                <a:chOff x="6769100" y="1390650"/>
                <a:chExt cx="317500" cy="157483"/>
              </a:xfrm>
            </p:grpSpPr>
            <p:sp>
              <p:nvSpPr>
                <p:cNvPr id="44" name="正方形/長方形 43">
                  <a:extLst>
                    <a:ext uri="{FF2B5EF4-FFF2-40B4-BE49-F238E27FC236}">
                      <a16:creationId xmlns:a16="http://schemas.microsoft.com/office/drawing/2014/main" id="{3CA6A535-70F8-1848-8F2A-06581BFCE13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76FE1D40-7D18-494D-815E-94BEEB1A0DE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a:extLst>
                    <a:ext uri="{FF2B5EF4-FFF2-40B4-BE49-F238E27FC236}">
                      <a16:creationId xmlns:a16="http://schemas.microsoft.com/office/drawing/2014/main" id="{A9DA7662-6363-4749-8F93-0ACDC5A1913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339">
                <a:extLst>
                  <a:ext uri="{FF2B5EF4-FFF2-40B4-BE49-F238E27FC236}">
                    <a16:creationId xmlns:a16="http://schemas.microsoft.com/office/drawing/2014/main" id="{3F0F795B-0BB3-C84E-8795-D1B97D3A45D5}"/>
                  </a:ext>
                </a:extLst>
              </p:cNvPr>
              <p:cNvGrpSpPr/>
              <p:nvPr/>
            </p:nvGrpSpPr>
            <p:grpSpPr>
              <a:xfrm>
                <a:off x="2817944" y="3438006"/>
                <a:ext cx="232617" cy="95895"/>
                <a:chOff x="6769100" y="1390650"/>
                <a:chExt cx="317500" cy="157483"/>
              </a:xfrm>
            </p:grpSpPr>
            <p:sp>
              <p:nvSpPr>
                <p:cNvPr id="48" name="正方形/長方形 47">
                  <a:extLst>
                    <a:ext uri="{FF2B5EF4-FFF2-40B4-BE49-F238E27FC236}">
                      <a16:creationId xmlns:a16="http://schemas.microsoft.com/office/drawing/2014/main" id="{65893C50-ED32-8E46-B87E-CBDA8948EF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A6259F60-776A-DF42-B4CF-A16443F53EA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a:extLst>
                    <a:ext uri="{FF2B5EF4-FFF2-40B4-BE49-F238E27FC236}">
                      <a16:creationId xmlns:a16="http://schemas.microsoft.com/office/drawing/2014/main" id="{EB5D80CC-3814-3E45-BDBD-6EBFC4CCB9C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355">
                <a:extLst>
                  <a:ext uri="{FF2B5EF4-FFF2-40B4-BE49-F238E27FC236}">
                    <a16:creationId xmlns:a16="http://schemas.microsoft.com/office/drawing/2014/main" id="{3156968B-10DB-5740-B859-8E5D5A57BF19}"/>
                  </a:ext>
                </a:extLst>
              </p:cNvPr>
              <p:cNvGrpSpPr/>
              <p:nvPr/>
            </p:nvGrpSpPr>
            <p:grpSpPr>
              <a:xfrm>
                <a:off x="2817944" y="3584167"/>
                <a:ext cx="232617" cy="95895"/>
                <a:chOff x="6769100" y="1390650"/>
                <a:chExt cx="317500" cy="157483"/>
              </a:xfrm>
            </p:grpSpPr>
            <p:sp>
              <p:nvSpPr>
                <p:cNvPr id="52" name="正方形/長方形 51">
                  <a:extLst>
                    <a:ext uri="{FF2B5EF4-FFF2-40B4-BE49-F238E27FC236}">
                      <a16:creationId xmlns:a16="http://schemas.microsoft.com/office/drawing/2014/main" id="{C853B817-68C5-FB43-8175-9A4F2F6FF6B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5118BCAB-7944-1D49-B435-378B5102183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a:extLst>
                    <a:ext uri="{FF2B5EF4-FFF2-40B4-BE49-F238E27FC236}">
                      <a16:creationId xmlns:a16="http://schemas.microsoft.com/office/drawing/2014/main" id="{61620504-C53E-E94D-8584-4C5A95F176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フローチャート: 磁気ディスク 54">
                <a:extLst>
                  <a:ext uri="{FF2B5EF4-FFF2-40B4-BE49-F238E27FC236}">
                    <a16:creationId xmlns:a16="http://schemas.microsoft.com/office/drawing/2014/main" id="{76D50D28-737E-E147-BFB8-DE378F923F5A}"/>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6" name="図形グループ 369">
                <a:extLst>
                  <a:ext uri="{FF2B5EF4-FFF2-40B4-BE49-F238E27FC236}">
                    <a16:creationId xmlns:a16="http://schemas.microsoft.com/office/drawing/2014/main" id="{5B041075-4C7E-3D41-8569-D0DBA2B1B34A}"/>
                  </a:ext>
                </a:extLst>
              </p:cNvPr>
              <p:cNvGrpSpPr/>
              <p:nvPr/>
            </p:nvGrpSpPr>
            <p:grpSpPr>
              <a:xfrm>
                <a:off x="2453809" y="2935369"/>
                <a:ext cx="384888" cy="275693"/>
                <a:chOff x="758730" y="3198675"/>
                <a:chExt cx="806939" cy="688305"/>
              </a:xfrm>
            </p:grpSpPr>
            <p:sp>
              <p:nvSpPr>
                <p:cNvPr id="57" name="正方形/長方形 56">
                  <a:extLst>
                    <a:ext uri="{FF2B5EF4-FFF2-40B4-BE49-F238E27FC236}">
                      <a16:creationId xmlns:a16="http://schemas.microsoft.com/office/drawing/2014/main" id="{D04CB5F2-6BED-0544-877E-2F5B813AFA0F}"/>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a:extLst>
                    <a:ext uri="{FF2B5EF4-FFF2-40B4-BE49-F238E27FC236}">
                      <a16:creationId xmlns:a16="http://schemas.microsoft.com/office/drawing/2014/main" id="{2629AC0D-B089-3E47-8791-36DE219B4F75}"/>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a:extLst>
                    <a:ext uri="{FF2B5EF4-FFF2-40B4-BE49-F238E27FC236}">
                      <a16:creationId xmlns:a16="http://schemas.microsoft.com/office/drawing/2014/main" id="{35C3ADC2-96DB-5540-8828-70B2C670DBD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台形 59">
                  <a:extLst>
                    <a:ext uri="{FF2B5EF4-FFF2-40B4-BE49-F238E27FC236}">
                      <a16:creationId xmlns:a16="http://schemas.microsoft.com/office/drawing/2014/main" id="{38D705C2-6DB5-5C40-B811-3F2C98BB718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399">
                <a:extLst>
                  <a:ext uri="{FF2B5EF4-FFF2-40B4-BE49-F238E27FC236}">
                    <a16:creationId xmlns:a16="http://schemas.microsoft.com/office/drawing/2014/main" id="{0CFEB521-A234-514F-B9C3-8F3304043862}"/>
                  </a:ext>
                </a:extLst>
              </p:cNvPr>
              <p:cNvGrpSpPr/>
              <p:nvPr/>
            </p:nvGrpSpPr>
            <p:grpSpPr>
              <a:xfrm>
                <a:off x="2878493" y="2924944"/>
                <a:ext cx="296417" cy="283093"/>
                <a:chOff x="2667295" y="1059799"/>
                <a:chExt cx="681672" cy="722281"/>
              </a:xfrm>
            </p:grpSpPr>
            <p:sp>
              <p:nvSpPr>
                <p:cNvPr id="62" name="角丸四角形 61">
                  <a:extLst>
                    <a:ext uri="{FF2B5EF4-FFF2-40B4-BE49-F238E27FC236}">
                      <a16:creationId xmlns:a16="http://schemas.microsoft.com/office/drawing/2014/main" id="{0120AEDD-9032-114E-948D-99F7CE676B2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3" name="図 62">
                  <a:extLst>
                    <a:ext uri="{FF2B5EF4-FFF2-40B4-BE49-F238E27FC236}">
                      <a16:creationId xmlns:a16="http://schemas.microsoft.com/office/drawing/2014/main" id="{24F4D9EC-438C-FF45-BB9A-EAF2AC7CC06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9" name="グループ化 8">
            <a:extLst>
              <a:ext uri="{FF2B5EF4-FFF2-40B4-BE49-F238E27FC236}">
                <a16:creationId xmlns:a16="http://schemas.microsoft.com/office/drawing/2014/main" id="{7A69D0EA-D6DB-B546-ADC8-F62E19AD3FC9}"/>
              </a:ext>
            </a:extLst>
          </p:cNvPr>
          <p:cNvGrpSpPr/>
          <p:nvPr/>
        </p:nvGrpSpPr>
        <p:grpSpPr>
          <a:xfrm>
            <a:off x="3401076" y="1225747"/>
            <a:ext cx="2675729" cy="2709204"/>
            <a:chOff x="3214468" y="1225747"/>
            <a:chExt cx="2675729" cy="2709204"/>
          </a:xfrm>
        </p:grpSpPr>
        <p:sp>
          <p:nvSpPr>
            <p:cNvPr id="419" name="フリーフォーム 418">
              <a:extLst>
                <a:ext uri="{FF2B5EF4-FFF2-40B4-BE49-F238E27FC236}">
                  <a16:creationId xmlns:a16="http://schemas.microsoft.com/office/drawing/2014/main" id="{9B5B60E4-A1E5-D44E-A586-EC1501200CE2}"/>
                </a:ext>
              </a:extLst>
            </p:cNvPr>
            <p:cNvSpPr/>
            <p:nvPr/>
          </p:nvSpPr>
          <p:spPr>
            <a:xfrm>
              <a:off x="3214468" y="2499491"/>
              <a:ext cx="1956863" cy="143546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426658"/>
                <a:gd name="connsiteX1" fmla="*/ 1247320 w 1939102"/>
                <a:gd name="connsiteY1" fmla="*/ 1426658 h 1426658"/>
                <a:gd name="connsiteX2" fmla="*/ 1939102 w 1939102"/>
                <a:gd name="connsiteY2" fmla="*/ 307659 h 1426658"/>
              </a:gdLst>
              <a:ahLst/>
              <a:cxnLst>
                <a:cxn ang="0">
                  <a:pos x="connsiteX0" y="connsiteY0"/>
                </a:cxn>
                <a:cxn ang="0">
                  <a:pos x="connsiteX1" y="connsiteY1"/>
                </a:cxn>
                <a:cxn ang="0">
                  <a:pos x="connsiteX2" y="connsiteY2"/>
                </a:cxn>
              </a:cxnLst>
              <a:rect l="l" t="t" r="r" b="b"/>
              <a:pathLst>
                <a:path w="1939102" h="1426658">
                  <a:moveTo>
                    <a:pt x="0" y="0"/>
                  </a:moveTo>
                  <a:lnTo>
                    <a:pt x="1247320" y="1426658"/>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0" name="フリーフォーム 419">
              <a:extLst>
                <a:ext uri="{FF2B5EF4-FFF2-40B4-BE49-F238E27FC236}">
                  <a16:creationId xmlns:a16="http://schemas.microsoft.com/office/drawing/2014/main" id="{9ED38651-5691-9448-8E88-2B3D80DBDE0E}"/>
                </a:ext>
              </a:extLst>
            </p:cNvPr>
            <p:cNvSpPr/>
            <p:nvPr/>
          </p:nvSpPr>
          <p:spPr>
            <a:xfrm>
              <a:off x="4484714" y="2354724"/>
              <a:ext cx="1405483" cy="1580227"/>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673157 w 1392728"/>
                <a:gd name="connsiteY0" fmla="*/ 446810 h 1570538"/>
                <a:gd name="connsiteX1" fmla="*/ 0 w 1392728"/>
                <a:gd name="connsiteY1" fmla="*/ 1570538 h 1570538"/>
                <a:gd name="connsiteX2" fmla="*/ 1392728 w 1392728"/>
                <a:gd name="connsiteY2" fmla="*/ 0 h 1570538"/>
              </a:gdLst>
              <a:ahLst/>
              <a:cxnLst>
                <a:cxn ang="0">
                  <a:pos x="connsiteX0" y="connsiteY0"/>
                </a:cxn>
                <a:cxn ang="0">
                  <a:pos x="connsiteX1" y="connsiteY1"/>
                </a:cxn>
                <a:cxn ang="0">
                  <a:pos x="connsiteX2" y="connsiteY2"/>
                </a:cxn>
              </a:cxnLst>
              <a:rect l="l" t="t" r="r" b="b"/>
              <a:pathLst>
                <a:path w="1392728" h="1570538">
                  <a:moveTo>
                    <a:pt x="673157" y="446810"/>
                  </a:moveTo>
                  <a:lnTo>
                    <a:pt x="0" y="1570538"/>
                  </a:lnTo>
                  <a:lnTo>
                    <a:pt x="1392728"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F5A40BC2-572C-9142-9239-0FBF67970118}"/>
                </a:ext>
              </a:extLst>
            </p:cNvPr>
            <p:cNvSpPr/>
            <p:nvPr/>
          </p:nvSpPr>
          <p:spPr>
            <a:xfrm>
              <a:off x="3496067" y="1225747"/>
              <a:ext cx="2160240" cy="16561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a:extLst>
                <a:ext uri="{FF2B5EF4-FFF2-40B4-BE49-F238E27FC236}">
                  <a16:creationId xmlns:a16="http://schemas.microsoft.com/office/drawing/2014/main" id="{488E7C4C-F014-B24E-B47E-9EE67E96BAD0}"/>
                </a:ext>
              </a:extLst>
            </p:cNvPr>
            <p:cNvSpPr/>
            <p:nvPr/>
          </p:nvSpPr>
          <p:spPr>
            <a:xfrm rot="552071">
              <a:off x="3307261" y="235419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2" name="テキスト ボックス 441">
              <a:extLst>
                <a:ext uri="{FF2B5EF4-FFF2-40B4-BE49-F238E27FC236}">
                  <a16:creationId xmlns:a16="http://schemas.microsoft.com/office/drawing/2014/main" id="{18219301-04FA-8E48-BEF8-D6A001908EB0}"/>
                </a:ext>
              </a:extLst>
            </p:cNvPr>
            <p:cNvSpPr txBox="1"/>
            <p:nvPr/>
          </p:nvSpPr>
          <p:spPr>
            <a:xfrm rot="462255">
              <a:off x="3912917" y="1913968"/>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grpSp>
          <p:nvGrpSpPr>
            <p:cNvPr id="5" name="グループ化 4">
              <a:extLst>
                <a:ext uri="{FF2B5EF4-FFF2-40B4-BE49-F238E27FC236}">
                  <a16:creationId xmlns:a16="http://schemas.microsoft.com/office/drawing/2014/main" id="{CC59C728-EB21-F747-A337-778B63E8FF3A}"/>
                </a:ext>
              </a:extLst>
            </p:cNvPr>
            <p:cNvGrpSpPr/>
            <p:nvPr/>
          </p:nvGrpSpPr>
          <p:grpSpPr>
            <a:xfrm>
              <a:off x="5145388" y="1599896"/>
              <a:ext cx="504485" cy="797190"/>
              <a:chOff x="3346860" y="2930298"/>
              <a:chExt cx="721101" cy="1092191"/>
            </a:xfrm>
          </p:grpSpPr>
          <p:sp>
            <p:nvSpPr>
              <p:cNvPr id="64" name="角丸四角形 63">
                <a:extLst>
                  <a:ext uri="{FF2B5EF4-FFF2-40B4-BE49-F238E27FC236}">
                    <a16:creationId xmlns:a16="http://schemas.microsoft.com/office/drawing/2014/main" id="{B6A8CE2F-094D-164A-A4AC-912F629D8017}"/>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5" name="図形グループ 309">
                <a:extLst>
                  <a:ext uri="{FF2B5EF4-FFF2-40B4-BE49-F238E27FC236}">
                    <a16:creationId xmlns:a16="http://schemas.microsoft.com/office/drawing/2014/main" id="{234746FD-EB7A-994E-ADD3-B7058B6D8D64}"/>
                  </a:ext>
                </a:extLst>
              </p:cNvPr>
              <p:cNvGrpSpPr/>
              <p:nvPr/>
            </p:nvGrpSpPr>
            <p:grpSpPr>
              <a:xfrm>
                <a:off x="3430264" y="3440050"/>
                <a:ext cx="232617" cy="95895"/>
                <a:chOff x="6769100" y="1390650"/>
                <a:chExt cx="317500" cy="157483"/>
              </a:xfrm>
            </p:grpSpPr>
            <p:sp>
              <p:nvSpPr>
                <p:cNvPr id="66" name="正方形/長方形 65">
                  <a:extLst>
                    <a:ext uri="{FF2B5EF4-FFF2-40B4-BE49-F238E27FC236}">
                      <a16:creationId xmlns:a16="http://schemas.microsoft.com/office/drawing/2014/main" id="{B15089C8-AE4F-D24E-9AF7-56FFD3145B6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22DC0460-F255-5146-8D0F-84C60E1762B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a:extLst>
                    <a:ext uri="{FF2B5EF4-FFF2-40B4-BE49-F238E27FC236}">
                      <a16:creationId xmlns:a16="http://schemas.microsoft.com/office/drawing/2014/main" id="{9FCB0D82-4A92-594F-8BE9-BC757CDEE74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330">
                <a:extLst>
                  <a:ext uri="{FF2B5EF4-FFF2-40B4-BE49-F238E27FC236}">
                    <a16:creationId xmlns:a16="http://schemas.microsoft.com/office/drawing/2014/main" id="{C176E3B4-56CC-AA49-BD31-106EF73C40FC}"/>
                  </a:ext>
                </a:extLst>
              </p:cNvPr>
              <p:cNvGrpSpPr/>
              <p:nvPr/>
            </p:nvGrpSpPr>
            <p:grpSpPr>
              <a:xfrm>
                <a:off x="3432234" y="3586980"/>
                <a:ext cx="232617" cy="95895"/>
                <a:chOff x="6769100" y="1390650"/>
                <a:chExt cx="317500" cy="157483"/>
              </a:xfrm>
            </p:grpSpPr>
            <p:sp>
              <p:nvSpPr>
                <p:cNvPr id="70" name="正方形/長方形 69">
                  <a:extLst>
                    <a:ext uri="{FF2B5EF4-FFF2-40B4-BE49-F238E27FC236}">
                      <a16:creationId xmlns:a16="http://schemas.microsoft.com/office/drawing/2014/main" id="{BF1AE523-7E06-8444-A87E-77A86FDB07E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06A0EACC-D08A-8341-9366-8DC45DB4073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a:extLst>
                    <a:ext uri="{FF2B5EF4-FFF2-40B4-BE49-F238E27FC236}">
                      <a16:creationId xmlns:a16="http://schemas.microsoft.com/office/drawing/2014/main" id="{83DED0F1-0BCC-B749-8EE4-599FFBC52A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355">
                <a:extLst>
                  <a:ext uri="{FF2B5EF4-FFF2-40B4-BE49-F238E27FC236}">
                    <a16:creationId xmlns:a16="http://schemas.microsoft.com/office/drawing/2014/main" id="{6FD2FFF0-AA03-9744-BB3F-CD2A94EC58ED}"/>
                  </a:ext>
                </a:extLst>
              </p:cNvPr>
              <p:cNvGrpSpPr/>
              <p:nvPr/>
            </p:nvGrpSpPr>
            <p:grpSpPr>
              <a:xfrm>
                <a:off x="3710995" y="3589521"/>
                <a:ext cx="232617" cy="95895"/>
                <a:chOff x="6769100" y="1390650"/>
                <a:chExt cx="317500" cy="157483"/>
              </a:xfrm>
            </p:grpSpPr>
            <p:sp>
              <p:nvSpPr>
                <p:cNvPr id="74" name="正方形/長方形 73">
                  <a:extLst>
                    <a:ext uri="{FF2B5EF4-FFF2-40B4-BE49-F238E27FC236}">
                      <a16:creationId xmlns:a16="http://schemas.microsoft.com/office/drawing/2014/main" id="{909A8665-3175-6545-9A1A-7FE0A8DEC58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7FF1BFF1-EC2B-5845-A13D-69EE017096A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a:extLst>
                    <a:ext uri="{FF2B5EF4-FFF2-40B4-BE49-F238E27FC236}">
                      <a16:creationId xmlns:a16="http://schemas.microsoft.com/office/drawing/2014/main" id="{48EA6D69-E39E-E544-A0C5-C71BBC4B9B4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7" name="フローチャート: 磁気ディスク 76">
                <a:extLst>
                  <a:ext uri="{FF2B5EF4-FFF2-40B4-BE49-F238E27FC236}">
                    <a16:creationId xmlns:a16="http://schemas.microsoft.com/office/drawing/2014/main" id="{FB429377-0EB1-7941-A705-A8134BC2AB55}"/>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369">
                <a:extLst>
                  <a:ext uri="{FF2B5EF4-FFF2-40B4-BE49-F238E27FC236}">
                    <a16:creationId xmlns:a16="http://schemas.microsoft.com/office/drawing/2014/main" id="{1F641936-0F97-3F4E-9E42-A70476663146}"/>
                  </a:ext>
                </a:extLst>
              </p:cNvPr>
              <p:cNvGrpSpPr/>
              <p:nvPr/>
            </p:nvGrpSpPr>
            <p:grpSpPr>
              <a:xfrm>
                <a:off x="3346860" y="2940723"/>
                <a:ext cx="384888" cy="275693"/>
                <a:chOff x="758730" y="3198675"/>
                <a:chExt cx="806939" cy="688305"/>
              </a:xfrm>
            </p:grpSpPr>
            <p:sp>
              <p:nvSpPr>
                <p:cNvPr id="79" name="正方形/長方形 78">
                  <a:extLst>
                    <a:ext uri="{FF2B5EF4-FFF2-40B4-BE49-F238E27FC236}">
                      <a16:creationId xmlns:a16="http://schemas.microsoft.com/office/drawing/2014/main" id="{CCBDA685-4E0C-3C4D-B9F9-C29239BD8DF9}"/>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a:extLst>
                    <a:ext uri="{FF2B5EF4-FFF2-40B4-BE49-F238E27FC236}">
                      <a16:creationId xmlns:a16="http://schemas.microsoft.com/office/drawing/2014/main" id="{4501F0F6-B17D-4846-A09C-CFC2A1B0D85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a:extLst>
                    <a:ext uri="{FF2B5EF4-FFF2-40B4-BE49-F238E27FC236}">
                      <a16:creationId xmlns:a16="http://schemas.microsoft.com/office/drawing/2014/main" id="{9228F4AB-7B23-2E4C-9423-9EE4E1B9603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a:extLst>
                    <a:ext uri="{FF2B5EF4-FFF2-40B4-BE49-F238E27FC236}">
                      <a16:creationId xmlns:a16="http://schemas.microsoft.com/office/drawing/2014/main" id="{B44CB4C4-B9F3-EF44-A795-E33284A04E7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399">
                <a:extLst>
                  <a:ext uri="{FF2B5EF4-FFF2-40B4-BE49-F238E27FC236}">
                    <a16:creationId xmlns:a16="http://schemas.microsoft.com/office/drawing/2014/main" id="{43C8BF0D-4592-E447-92C4-0FA77F6CB13D}"/>
                  </a:ext>
                </a:extLst>
              </p:cNvPr>
              <p:cNvGrpSpPr/>
              <p:nvPr/>
            </p:nvGrpSpPr>
            <p:grpSpPr>
              <a:xfrm>
                <a:off x="3771544" y="2930298"/>
                <a:ext cx="296417" cy="283093"/>
                <a:chOff x="2667295" y="1059799"/>
                <a:chExt cx="681672" cy="722281"/>
              </a:xfrm>
            </p:grpSpPr>
            <p:sp>
              <p:nvSpPr>
                <p:cNvPr id="84" name="角丸四角形 83">
                  <a:extLst>
                    <a:ext uri="{FF2B5EF4-FFF2-40B4-BE49-F238E27FC236}">
                      <a16:creationId xmlns:a16="http://schemas.microsoft.com/office/drawing/2014/main" id="{1348C918-2938-A34B-A178-B4D636291E2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a:extLst>
                    <a:ext uri="{FF2B5EF4-FFF2-40B4-BE49-F238E27FC236}">
                      <a16:creationId xmlns:a16="http://schemas.microsoft.com/office/drawing/2014/main" id="{B79EFF9C-93FB-2E45-B196-97BA34D55AA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86" name="フローチャート: 磁気ディスク 85">
                <a:extLst>
                  <a:ext uri="{FF2B5EF4-FFF2-40B4-BE49-F238E27FC236}">
                    <a16:creationId xmlns:a16="http://schemas.microsoft.com/office/drawing/2014/main" id="{D68E5821-7182-6B41-B440-5D9845A1FE7C}"/>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87" name="図形グループ 399">
                <a:extLst>
                  <a:ext uri="{FF2B5EF4-FFF2-40B4-BE49-F238E27FC236}">
                    <a16:creationId xmlns:a16="http://schemas.microsoft.com/office/drawing/2014/main" id="{6333BE84-DC48-194D-A92F-464C0CB6346C}"/>
                  </a:ext>
                </a:extLst>
              </p:cNvPr>
              <p:cNvGrpSpPr/>
              <p:nvPr/>
            </p:nvGrpSpPr>
            <p:grpSpPr>
              <a:xfrm>
                <a:off x="3771544" y="3212976"/>
                <a:ext cx="296417" cy="283093"/>
                <a:chOff x="2667295" y="1059799"/>
                <a:chExt cx="681672" cy="722281"/>
              </a:xfrm>
            </p:grpSpPr>
            <p:sp>
              <p:nvSpPr>
                <p:cNvPr id="88" name="角丸四角形 87">
                  <a:extLst>
                    <a:ext uri="{FF2B5EF4-FFF2-40B4-BE49-F238E27FC236}">
                      <a16:creationId xmlns:a16="http://schemas.microsoft.com/office/drawing/2014/main" id="{8C593548-FAF1-254E-A6E9-275D8CE89FD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9" name="図 88">
                  <a:extLst>
                    <a:ext uri="{FF2B5EF4-FFF2-40B4-BE49-F238E27FC236}">
                      <a16:creationId xmlns:a16="http://schemas.microsoft.com/office/drawing/2014/main" id="{D6694021-B6C8-A645-A18D-F79FAE0DE9C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17" name="グループ化 16">
            <a:extLst>
              <a:ext uri="{FF2B5EF4-FFF2-40B4-BE49-F238E27FC236}">
                <a16:creationId xmlns:a16="http://schemas.microsoft.com/office/drawing/2014/main" id="{F8377D4B-D22D-C94E-98AF-CB29EF3F048B}"/>
              </a:ext>
            </a:extLst>
          </p:cNvPr>
          <p:cNvGrpSpPr/>
          <p:nvPr/>
        </p:nvGrpSpPr>
        <p:grpSpPr>
          <a:xfrm>
            <a:off x="5688271" y="1585787"/>
            <a:ext cx="2675729" cy="2639343"/>
            <a:chOff x="5501663" y="1585787"/>
            <a:chExt cx="2675729" cy="2639343"/>
          </a:xfrm>
        </p:grpSpPr>
        <p:sp>
          <p:nvSpPr>
            <p:cNvPr id="326" name="正方形/長方形 325">
              <a:extLst>
                <a:ext uri="{FF2B5EF4-FFF2-40B4-BE49-F238E27FC236}">
                  <a16:creationId xmlns:a16="http://schemas.microsoft.com/office/drawing/2014/main" id="{5DAB3762-D765-B549-9C18-282B28356CA2}"/>
                </a:ext>
              </a:extLst>
            </p:cNvPr>
            <p:cNvSpPr/>
            <p:nvPr/>
          </p:nvSpPr>
          <p:spPr>
            <a:xfrm>
              <a:off x="5764319" y="1585787"/>
              <a:ext cx="2160240" cy="1656184"/>
            </a:xfrm>
            <a:prstGeom prst="rect">
              <a:avLst/>
            </a:prstGeom>
            <a:solidFill>
              <a:srgbClr val="0070C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BC4F13CD-6020-1948-9D5E-9E92AA8AE85E}"/>
                </a:ext>
              </a:extLst>
            </p:cNvPr>
            <p:cNvGrpSpPr/>
            <p:nvPr/>
          </p:nvGrpSpPr>
          <p:grpSpPr>
            <a:xfrm>
              <a:off x="5501663" y="1974371"/>
              <a:ext cx="2675729" cy="2250759"/>
              <a:chOff x="5501663" y="1974371"/>
              <a:chExt cx="2675729" cy="2250759"/>
            </a:xfrm>
          </p:grpSpPr>
          <p:sp>
            <p:nvSpPr>
              <p:cNvPr id="421" name="フリーフォーム 420">
                <a:extLst>
                  <a:ext uri="{FF2B5EF4-FFF2-40B4-BE49-F238E27FC236}">
                    <a16:creationId xmlns:a16="http://schemas.microsoft.com/office/drawing/2014/main" id="{23AE89E7-8F5F-FE4A-A60C-D5B1C8D88F42}"/>
                  </a:ext>
                </a:extLst>
              </p:cNvPr>
              <p:cNvSpPr/>
              <p:nvPr/>
            </p:nvSpPr>
            <p:spPr>
              <a:xfrm>
                <a:off x="5501663" y="2847180"/>
                <a:ext cx="1956863" cy="137795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369501"/>
                  <a:gd name="connsiteX1" fmla="*/ 745830 w 1939102"/>
                  <a:gd name="connsiteY1" fmla="*/ 1369501 h 1369501"/>
                  <a:gd name="connsiteX2" fmla="*/ 1939102 w 1939102"/>
                  <a:gd name="connsiteY2" fmla="*/ 307659 h 1369501"/>
                </a:gdLst>
                <a:ahLst/>
                <a:cxnLst>
                  <a:cxn ang="0">
                    <a:pos x="connsiteX0" y="connsiteY0"/>
                  </a:cxn>
                  <a:cxn ang="0">
                    <a:pos x="connsiteX1" y="connsiteY1"/>
                  </a:cxn>
                  <a:cxn ang="0">
                    <a:pos x="connsiteX2" y="connsiteY2"/>
                  </a:cxn>
                </a:cxnLst>
                <a:rect l="l" t="t" r="r" b="b"/>
                <a:pathLst>
                  <a:path w="1939102" h="1369501">
                    <a:moveTo>
                      <a:pt x="0" y="0"/>
                    </a:moveTo>
                    <a:lnTo>
                      <a:pt x="745830" y="1369501"/>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2" name="フリーフォーム 421">
                <a:extLst>
                  <a:ext uri="{FF2B5EF4-FFF2-40B4-BE49-F238E27FC236}">
                    <a16:creationId xmlns:a16="http://schemas.microsoft.com/office/drawing/2014/main" id="{6715C031-00A1-4949-8318-8D2ACFD6DA20}"/>
                  </a:ext>
                </a:extLst>
              </p:cNvPr>
              <p:cNvSpPr/>
              <p:nvPr/>
            </p:nvSpPr>
            <p:spPr>
              <a:xfrm>
                <a:off x="6271575" y="2702413"/>
                <a:ext cx="1905817" cy="1511215"/>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1168950 w 1888521"/>
                  <a:gd name="connsiteY0" fmla="*/ 446810 h 1501949"/>
                  <a:gd name="connsiteX1" fmla="*/ 0 w 1888521"/>
                  <a:gd name="connsiteY1" fmla="*/ 1501949 h 1501949"/>
                  <a:gd name="connsiteX2" fmla="*/ 1888521 w 1888521"/>
                  <a:gd name="connsiteY2" fmla="*/ 0 h 1501949"/>
                </a:gdLst>
                <a:ahLst/>
                <a:cxnLst>
                  <a:cxn ang="0">
                    <a:pos x="connsiteX0" y="connsiteY0"/>
                  </a:cxn>
                  <a:cxn ang="0">
                    <a:pos x="connsiteX1" y="connsiteY1"/>
                  </a:cxn>
                  <a:cxn ang="0">
                    <a:pos x="connsiteX2" y="connsiteY2"/>
                  </a:cxn>
                </a:cxnLst>
                <a:rect l="l" t="t" r="r" b="b"/>
                <a:pathLst>
                  <a:path w="1888521" h="1501949">
                    <a:moveTo>
                      <a:pt x="1168950" y="446810"/>
                    </a:moveTo>
                    <a:lnTo>
                      <a:pt x="0" y="1501949"/>
                    </a:lnTo>
                    <a:lnTo>
                      <a:pt x="1888521"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3" name="正方形/長方形 432">
                <a:extLst>
                  <a:ext uri="{FF2B5EF4-FFF2-40B4-BE49-F238E27FC236}">
                    <a16:creationId xmlns:a16="http://schemas.microsoft.com/office/drawing/2014/main" id="{274EEB4D-EF44-F343-853B-FC8EAFA5CE1F}"/>
                  </a:ext>
                </a:extLst>
              </p:cNvPr>
              <p:cNvSpPr/>
              <p:nvPr/>
            </p:nvSpPr>
            <p:spPr>
              <a:xfrm rot="552071">
                <a:off x="5596511" y="2711178"/>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3" name="テキスト ボックス 442">
                <a:extLst>
                  <a:ext uri="{FF2B5EF4-FFF2-40B4-BE49-F238E27FC236}">
                    <a16:creationId xmlns:a16="http://schemas.microsoft.com/office/drawing/2014/main" id="{C92CAFF9-7A96-E043-8D8A-90B28FE8F52B}"/>
                  </a:ext>
                </a:extLst>
              </p:cNvPr>
              <p:cNvSpPr txBox="1"/>
              <p:nvPr/>
            </p:nvSpPr>
            <p:spPr>
              <a:xfrm rot="462255">
                <a:off x="6171567" y="224141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grpSp>
            <p:nvGrpSpPr>
              <p:cNvPr id="7" name="グループ化 6">
                <a:extLst>
                  <a:ext uri="{FF2B5EF4-FFF2-40B4-BE49-F238E27FC236}">
                    <a16:creationId xmlns:a16="http://schemas.microsoft.com/office/drawing/2014/main" id="{1A6E0B27-F342-B043-9E9D-595A7A7BD35F}"/>
                  </a:ext>
                </a:extLst>
              </p:cNvPr>
              <p:cNvGrpSpPr/>
              <p:nvPr/>
            </p:nvGrpSpPr>
            <p:grpSpPr>
              <a:xfrm>
                <a:off x="7502574" y="1974371"/>
                <a:ext cx="504485" cy="805261"/>
                <a:chOff x="4241511" y="2933993"/>
                <a:chExt cx="721101" cy="1103249"/>
              </a:xfrm>
            </p:grpSpPr>
            <p:sp>
              <p:nvSpPr>
                <p:cNvPr id="90" name="角丸四角形 89">
                  <a:extLst>
                    <a:ext uri="{FF2B5EF4-FFF2-40B4-BE49-F238E27FC236}">
                      <a16:creationId xmlns:a16="http://schemas.microsoft.com/office/drawing/2014/main" id="{2A8E16B9-EF0E-DB46-BA4B-29D6F09BA2FA}"/>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1" name="図形グループ 309">
                  <a:extLst>
                    <a:ext uri="{FF2B5EF4-FFF2-40B4-BE49-F238E27FC236}">
                      <a16:creationId xmlns:a16="http://schemas.microsoft.com/office/drawing/2014/main" id="{EE1A2061-B0AA-1C4B-913D-8CC09A02C623}"/>
                    </a:ext>
                  </a:extLst>
                </p:cNvPr>
                <p:cNvGrpSpPr/>
                <p:nvPr/>
              </p:nvGrpSpPr>
              <p:grpSpPr>
                <a:xfrm>
                  <a:off x="4324915" y="3443745"/>
                  <a:ext cx="232617" cy="95895"/>
                  <a:chOff x="6769100" y="1390650"/>
                  <a:chExt cx="317500" cy="157483"/>
                </a:xfrm>
              </p:grpSpPr>
              <p:sp>
                <p:nvSpPr>
                  <p:cNvPr id="92" name="正方形/長方形 91">
                    <a:extLst>
                      <a:ext uri="{FF2B5EF4-FFF2-40B4-BE49-F238E27FC236}">
                        <a16:creationId xmlns:a16="http://schemas.microsoft.com/office/drawing/2014/main" id="{A77DE0D4-7FB0-3849-85E9-73352821666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0FBCEE0F-8C02-A340-BC9E-46CFAC9F110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7BFA2185-739A-6646-BBF4-F0A1FC4E692A}"/>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330">
                  <a:extLst>
                    <a:ext uri="{FF2B5EF4-FFF2-40B4-BE49-F238E27FC236}">
                      <a16:creationId xmlns:a16="http://schemas.microsoft.com/office/drawing/2014/main" id="{3459C1F5-08B6-8A40-90B0-26C18A3B4392}"/>
                    </a:ext>
                  </a:extLst>
                </p:cNvPr>
                <p:cNvGrpSpPr/>
                <p:nvPr/>
              </p:nvGrpSpPr>
              <p:grpSpPr>
                <a:xfrm>
                  <a:off x="4326885" y="3590675"/>
                  <a:ext cx="232617" cy="95895"/>
                  <a:chOff x="6769100" y="1390650"/>
                  <a:chExt cx="317500" cy="157483"/>
                </a:xfrm>
              </p:grpSpPr>
              <p:sp>
                <p:nvSpPr>
                  <p:cNvPr id="96" name="正方形/長方形 95">
                    <a:extLst>
                      <a:ext uri="{FF2B5EF4-FFF2-40B4-BE49-F238E27FC236}">
                        <a16:creationId xmlns:a16="http://schemas.microsoft.com/office/drawing/2014/main" id="{84396A78-45FC-7A47-9996-01D1EE6FA7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E36CD6F-90C2-9544-9084-64D1CB02FC8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C941D65A-ED8D-E341-8EFE-58782D9CB14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355">
                  <a:extLst>
                    <a:ext uri="{FF2B5EF4-FFF2-40B4-BE49-F238E27FC236}">
                      <a16:creationId xmlns:a16="http://schemas.microsoft.com/office/drawing/2014/main" id="{C6C64E4E-0B4A-804F-93C0-E2E77A642A72}"/>
                    </a:ext>
                  </a:extLst>
                </p:cNvPr>
                <p:cNvGrpSpPr/>
                <p:nvPr/>
              </p:nvGrpSpPr>
              <p:grpSpPr>
                <a:xfrm>
                  <a:off x="4605646" y="3593216"/>
                  <a:ext cx="232617" cy="95895"/>
                  <a:chOff x="6769100" y="1390650"/>
                  <a:chExt cx="317500" cy="157483"/>
                </a:xfrm>
              </p:grpSpPr>
              <p:sp>
                <p:nvSpPr>
                  <p:cNvPr id="100" name="正方形/長方形 99">
                    <a:extLst>
                      <a:ext uri="{FF2B5EF4-FFF2-40B4-BE49-F238E27FC236}">
                        <a16:creationId xmlns:a16="http://schemas.microsoft.com/office/drawing/2014/main" id="{1CB081FD-57BE-B44E-A6DD-A3323F7EDED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4B156E08-7D97-1841-9133-F56F9E0143C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A79B5793-66FF-4541-8709-A747E6BD52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3" name="フローチャート: 磁気ディスク 102">
                  <a:extLst>
                    <a:ext uri="{FF2B5EF4-FFF2-40B4-BE49-F238E27FC236}">
                      <a16:creationId xmlns:a16="http://schemas.microsoft.com/office/drawing/2014/main" id="{12896082-4A97-E84B-B7B1-C7870EEE493F}"/>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4" name="図形グループ 369">
                  <a:extLst>
                    <a:ext uri="{FF2B5EF4-FFF2-40B4-BE49-F238E27FC236}">
                      <a16:creationId xmlns:a16="http://schemas.microsoft.com/office/drawing/2014/main" id="{3EC8162C-C370-014D-BD8D-F1565864C65C}"/>
                    </a:ext>
                  </a:extLst>
                </p:cNvPr>
                <p:cNvGrpSpPr/>
                <p:nvPr/>
              </p:nvGrpSpPr>
              <p:grpSpPr>
                <a:xfrm>
                  <a:off x="4241511" y="2944418"/>
                  <a:ext cx="384888" cy="275693"/>
                  <a:chOff x="758730" y="3198675"/>
                  <a:chExt cx="806939" cy="688305"/>
                </a:xfrm>
              </p:grpSpPr>
              <p:sp>
                <p:nvSpPr>
                  <p:cNvPr id="105" name="正方形/長方形 104">
                    <a:extLst>
                      <a:ext uri="{FF2B5EF4-FFF2-40B4-BE49-F238E27FC236}">
                        <a16:creationId xmlns:a16="http://schemas.microsoft.com/office/drawing/2014/main" id="{3B114F89-1FF2-0243-8CDA-A1CDF1FD393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9213A97E-E909-D04C-B2A7-F7E43027A3D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3F3302B5-1330-D24E-9660-3E97E1CA009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台形 107">
                    <a:extLst>
                      <a:ext uri="{FF2B5EF4-FFF2-40B4-BE49-F238E27FC236}">
                        <a16:creationId xmlns:a16="http://schemas.microsoft.com/office/drawing/2014/main" id="{2B772870-D9D6-0F40-BE36-01ED28D8B70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399">
                  <a:extLst>
                    <a:ext uri="{FF2B5EF4-FFF2-40B4-BE49-F238E27FC236}">
                      <a16:creationId xmlns:a16="http://schemas.microsoft.com/office/drawing/2014/main" id="{0AD7D3C8-0989-3347-9043-9E7F24CFC771}"/>
                    </a:ext>
                  </a:extLst>
                </p:cNvPr>
                <p:cNvGrpSpPr/>
                <p:nvPr/>
              </p:nvGrpSpPr>
              <p:grpSpPr>
                <a:xfrm>
                  <a:off x="4666195" y="2933993"/>
                  <a:ext cx="296417" cy="283093"/>
                  <a:chOff x="2667295" y="1059799"/>
                  <a:chExt cx="681672" cy="722281"/>
                </a:xfrm>
              </p:grpSpPr>
              <p:sp>
                <p:nvSpPr>
                  <p:cNvPr id="110" name="角丸四角形 109">
                    <a:extLst>
                      <a:ext uri="{FF2B5EF4-FFF2-40B4-BE49-F238E27FC236}">
                        <a16:creationId xmlns:a16="http://schemas.microsoft.com/office/drawing/2014/main" id="{85071263-AC76-E645-9764-F55250311E39}"/>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1" name="図 110">
                    <a:extLst>
                      <a:ext uri="{FF2B5EF4-FFF2-40B4-BE49-F238E27FC236}">
                        <a16:creationId xmlns:a16="http://schemas.microsoft.com/office/drawing/2014/main" id="{668A601B-B09F-1448-A3FE-4835CF6425D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12" name="フローチャート: 磁気ディスク 111">
                  <a:extLst>
                    <a:ext uri="{FF2B5EF4-FFF2-40B4-BE49-F238E27FC236}">
                      <a16:creationId xmlns:a16="http://schemas.microsoft.com/office/drawing/2014/main" id="{DDDDDE1D-5928-1C4F-A51E-F26DD8EA11C3}"/>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55">
                  <a:extLst>
                    <a:ext uri="{FF2B5EF4-FFF2-40B4-BE49-F238E27FC236}">
                      <a16:creationId xmlns:a16="http://schemas.microsoft.com/office/drawing/2014/main" id="{591A1E8C-76C9-154D-B6FC-3B8311B1DAF1}"/>
                    </a:ext>
                  </a:extLst>
                </p:cNvPr>
                <p:cNvGrpSpPr/>
                <p:nvPr/>
              </p:nvGrpSpPr>
              <p:grpSpPr>
                <a:xfrm>
                  <a:off x="4605646" y="3443745"/>
                  <a:ext cx="232617" cy="95895"/>
                  <a:chOff x="6769100" y="1390650"/>
                  <a:chExt cx="317500" cy="157483"/>
                </a:xfrm>
              </p:grpSpPr>
              <p:sp>
                <p:nvSpPr>
                  <p:cNvPr id="114" name="正方形/長方形 113">
                    <a:extLst>
                      <a:ext uri="{FF2B5EF4-FFF2-40B4-BE49-F238E27FC236}">
                        <a16:creationId xmlns:a16="http://schemas.microsoft.com/office/drawing/2014/main" id="{819B9978-578D-E94C-8987-EF8537D495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CC443565-D260-5741-8672-3CB488AB6D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F3FAB6AF-4DEE-EB48-BE17-67679A3AED6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309">
                  <a:extLst>
                    <a:ext uri="{FF2B5EF4-FFF2-40B4-BE49-F238E27FC236}">
                      <a16:creationId xmlns:a16="http://schemas.microsoft.com/office/drawing/2014/main" id="{B05D91FB-51FC-1E43-8803-23FE8F881B44}"/>
                    </a:ext>
                  </a:extLst>
                </p:cNvPr>
                <p:cNvGrpSpPr/>
                <p:nvPr/>
              </p:nvGrpSpPr>
              <p:grpSpPr>
                <a:xfrm>
                  <a:off x="4329514" y="3296857"/>
                  <a:ext cx="232617" cy="95895"/>
                  <a:chOff x="6769100" y="1390650"/>
                  <a:chExt cx="317500" cy="157483"/>
                </a:xfrm>
              </p:grpSpPr>
              <p:sp>
                <p:nvSpPr>
                  <p:cNvPr id="118" name="正方形/長方形 117">
                    <a:extLst>
                      <a:ext uri="{FF2B5EF4-FFF2-40B4-BE49-F238E27FC236}">
                        <a16:creationId xmlns:a16="http://schemas.microsoft.com/office/drawing/2014/main" id="{A107FA13-315A-8643-8474-1E90D3DB68C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80F12DA-95EC-D447-BD34-51B8A2459A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1028B691-7132-1E47-A2AF-775E8DCFA81C}"/>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355">
                  <a:extLst>
                    <a:ext uri="{FF2B5EF4-FFF2-40B4-BE49-F238E27FC236}">
                      <a16:creationId xmlns:a16="http://schemas.microsoft.com/office/drawing/2014/main" id="{CDCDB6A6-3A41-D142-A426-F4208FD045B6}"/>
                    </a:ext>
                  </a:extLst>
                </p:cNvPr>
                <p:cNvGrpSpPr/>
                <p:nvPr/>
              </p:nvGrpSpPr>
              <p:grpSpPr>
                <a:xfrm>
                  <a:off x="4610245" y="3296857"/>
                  <a:ext cx="232617" cy="95895"/>
                  <a:chOff x="6769100" y="1390650"/>
                  <a:chExt cx="317500" cy="157483"/>
                </a:xfrm>
              </p:grpSpPr>
              <p:sp>
                <p:nvSpPr>
                  <p:cNvPr id="122" name="正方形/長方形 121">
                    <a:extLst>
                      <a:ext uri="{FF2B5EF4-FFF2-40B4-BE49-F238E27FC236}">
                        <a16:creationId xmlns:a16="http://schemas.microsoft.com/office/drawing/2014/main" id="{76182551-CDE8-D647-805E-9F24A01D09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4BC2EA06-8869-094F-B5E0-3891ECD8EF1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3EB7E844-EE78-E24A-AB4A-DBC5316462B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pic>
        <p:nvPicPr>
          <p:cNvPr id="18" name="図 17">
            <a:extLst>
              <a:ext uri="{FF2B5EF4-FFF2-40B4-BE49-F238E27FC236}">
                <a16:creationId xmlns:a16="http://schemas.microsoft.com/office/drawing/2014/main" id="{61B85B3D-6FED-2924-68EE-4162175F3B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1235" y="977460"/>
            <a:ext cx="816016" cy="816016"/>
          </a:xfrm>
          <a:prstGeom prst="rect">
            <a:avLst/>
          </a:prstGeom>
          <a:effectLst>
            <a:outerShdw blurRad="50800" dist="38100" dir="2700000" algn="tl" rotWithShape="0">
              <a:prstClr val="black">
                <a:alpha val="40000"/>
              </a:prstClr>
            </a:outerShdw>
          </a:effectLst>
        </p:spPr>
      </p:pic>
      <p:pic>
        <p:nvPicPr>
          <p:cNvPr id="19" name="図 18" descr="アイコン&#10;&#10;自動的に生成された説明">
            <a:extLst>
              <a:ext uri="{FF2B5EF4-FFF2-40B4-BE49-F238E27FC236}">
                <a16:creationId xmlns:a16="http://schemas.microsoft.com/office/drawing/2014/main" id="{22A9F1EC-C7F8-82D8-17A1-985DBBA8CBDC}"/>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2843" y="6055345"/>
            <a:ext cx="654933" cy="459224"/>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29747C61-4E80-7ADD-A8C5-574DE01F2EA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3177" y="5254466"/>
            <a:ext cx="495489" cy="495489"/>
          </a:xfrm>
          <a:prstGeom prst="rect">
            <a:avLst/>
          </a:prstGeom>
        </p:spPr>
      </p:pic>
      <p:pic>
        <p:nvPicPr>
          <p:cNvPr id="21" name="図 20">
            <a:extLst>
              <a:ext uri="{FF2B5EF4-FFF2-40B4-BE49-F238E27FC236}">
                <a16:creationId xmlns:a16="http://schemas.microsoft.com/office/drawing/2014/main" id="{4F10E90C-F18D-B44C-11C4-FC1D6528670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9247" y="4849551"/>
            <a:ext cx="495489" cy="495489"/>
          </a:xfrm>
          <a:prstGeom prst="rect">
            <a:avLst/>
          </a:prstGeom>
        </p:spPr>
      </p:pic>
      <p:pic>
        <p:nvPicPr>
          <p:cNvPr id="22" name="図 21">
            <a:extLst>
              <a:ext uri="{FF2B5EF4-FFF2-40B4-BE49-F238E27FC236}">
                <a16:creationId xmlns:a16="http://schemas.microsoft.com/office/drawing/2014/main" id="{C8708922-7EC4-8E89-F7E7-02322108676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2394" y="5256616"/>
            <a:ext cx="495489" cy="495489"/>
          </a:xfrm>
          <a:prstGeom prst="rect">
            <a:avLst/>
          </a:prstGeom>
        </p:spPr>
      </p:pic>
      <p:pic>
        <p:nvPicPr>
          <p:cNvPr id="23" name="図 22">
            <a:extLst>
              <a:ext uri="{FF2B5EF4-FFF2-40B4-BE49-F238E27FC236}">
                <a16:creationId xmlns:a16="http://schemas.microsoft.com/office/drawing/2014/main" id="{34F89838-488E-2643-A069-20386DE2E2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0072" y="4440333"/>
            <a:ext cx="495489" cy="495489"/>
          </a:xfrm>
          <a:prstGeom prst="rect">
            <a:avLst/>
          </a:prstGeom>
        </p:spPr>
      </p:pic>
      <p:pic>
        <p:nvPicPr>
          <p:cNvPr id="24" name="図 23">
            <a:extLst>
              <a:ext uri="{FF2B5EF4-FFF2-40B4-BE49-F238E27FC236}">
                <a16:creationId xmlns:a16="http://schemas.microsoft.com/office/drawing/2014/main" id="{80959A76-A998-299E-E940-EAE681DC37C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9127" y="4442483"/>
            <a:ext cx="495489" cy="495489"/>
          </a:xfrm>
          <a:prstGeom prst="rect">
            <a:avLst/>
          </a:prstGeom>
        </p:spPr>
      </p:pic>
      <p:pic>
        <p:nvPicPr>
          <p:cNvPr id="25" name="図 24">
            <a:extLst>
              <a:ext uri="{FF2B5EF4-FFF2-40B4-BE49-F238E27FC236}">
                <a16:creationId xmlns:a16="http://schemas.microsoft.com/office/drawing/2014/main" id="{7C1E93F2-BDA9-0680-D8D3-6B788AEC933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6475" y="4849550"/>
            <a:ext cx="495489" cy="495489"/>
          </a:xfrm>
          <a:prstGeom prst="rect">
            <a:avLst/>
          </a:prstGeom>
        </p:spPr>
      </p:pic>
      <p:pic>
        <p:nvPicPr>
          <p:cNvPr id="26" name="図 25">
            <a:extLst>
              <a:ext uri="{FF2B5EF4-FFF2-40B4-BE49-F238E27FC236}">
                <a16:creationId xmlns:a16="http://schemas.microsoft.com/office/drawing/2014/main" id="{988EA394-4B13-7DF6-E6A3-84BFFECC28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2064" y="2803770"/>
            <a:ext cx="927382" cy="927382"/>
          </a:xfrm>
          <a:prstGeom prst="rect">
            <a:avLst/>
          </a:prstGeom>
        </p:spPr>
      </p:pic>
      <p:sp>
        <p:nvSpPr>
          <p:cNvPr id="27" name="三角形 26">
            <a:extLst>
              <a:ext uri="{FF2B5EF4-FFF2-40B4-BE49-F238E27FC236}">
                <a16:creationId xmlns:a16="http://schemas.microsoft.com/office/drawing/2014/main" id="{BEDAF703-0908-5467-0F4A-D154FD7E26C1}"/>
              </a:ext>
            </a:extLst>
          </p:cNvPr>
          <p:cNvSpPr/>
          <p:nvPr/>
        </p:nvSpPr>
        <p:spPr>
          <a:xfrm>
            <a:off x="609600" y="3684051"/>
            <a:ext cx="708176" cy="729279"/>
          </a:xfrm>
          <a:prstGeom prst="triangle">
            <a:avLst/>
          </a:prstGeom>
          <a:gradFill flip="none" rotWithShape="1">
            <a:gsLst>
              <a:gs pos="25000">
                <a:schemeClr val="accent2">
                  <a:lumMod val="40000"/>
                  <a:lumOff val="60000"/>
                </a:schemeClr>
              </a:gs>
              <a:gs pos="64000">
                <a:schemeClr val="accent4">
                  <a:lumMod val="40000"/>
                  <a:lumOff val="60000"/>
                </a:schemeClr>
              </a:gs>
              <a:gs pos="100000">
                <a:schemeClr val="accent4"/>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8146C01F-DBFB-EC21-6FF0-5D3B6439E5B4}"/>
              </a:ext>
            </a:extLst>
          </p:cNvPr>
          <p:cNvSpPr txBox="1"/>
          <p:nvPr/>
        </p:nvSpPr>
        <p:spPr>
          <a:xfrm>
            <a:off x="440851" y="2588564"/>
            <a:ext cx="1107996" cy="338554"/>
          </a:xfrm>
          <a:prstGeom prst="rect">
            <a:avLst/>
          </a:prstGeom>
          <a:noFill/>
        </p:spPr>
        <p:txBody>
          <a:bodyPr wrap="none" rtlCol="0">
            <a:spAutoFit/>
          </a:bodyPr>
          <a:lstStyle/>
          <a:p>
            <a:r>
              <a:rPr kumimoji="1" lang="ja-JP" altLang="en-US" sz="800" b="1">
                <a:latin typeface="Meiryo" panose="020B0604030504040204" pitchFamily="34" charset="-128"/>
                <a:ea typeface="Meiryo" panose="020B0604030504040204" pitchFamily="34" charset="-128"/>
              </a:rPr>
              <a:t>クラウド</a:t>
            </a:r>
            <a:endParaRPr kumimoji="1" lang="en-US" altLang="ja-JP" sz="800" b="1" dirty="0">
              <a:latin typeface="Meiryo" panose="020B0604030504040204" pitchFamily="34" charset="-128"/>
              <a:ea typeface="Meiryo" panose="020B0604030504040204" pitchFamily="34" charset="-128"/>
            </a:endParaRPr>
          </a:p>
          <a:p>
            <a:r>
              <a:rPr lang="ja-JP" altLang="en-US" sz="800" b="1">
                <a:latin typeface="Meiryo" panose="020B0604030504040204" pitchFamily="34" charset="-128"/>
                <a:ea typeface="Meiryo" panose="020B0604030504040204" pitchFamily="34" charset="-128"/>
              </a:rPr>
              <a:t>コンピューティング</a:t>
            </a:r>
            <a:endParaRPr kumimoji="1" lang="ja-JP" altLang="en-US" sz="8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037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437"/>
                                        </p:tgtEl>
                                        <p:attrNameLst>
                                          <p:attrName>style.visibility</p:attrName>
                                        </p:attrNameLst>
                                      </p:cBhvr>
                                      <p:to>
                                        <p:strVal val="visible"/>
                                      </p:to>
                                    </p:set>
                                    <p:anim calcmode="lin" valueType="num">
                                      <p:cBhvr additive="base">
                                        <p:cTn id="29" dur="500"/>
                                        <p:tgtEl>
                                          <p:spTgt spid="437"/>
                                        </p:tgtEl>
                                        <p:attrNameLst>
                                          <p:attrName>ppt_x</p:attrName>
                                        </p:attrNameLst>
                                      </p:cBhvr>
                                      <p:tavLst>
                                        <p:tav tm="0">
                                          <p:val>
                                            <p:strVal val="#ppt_x-#ppt_w*1.125000"/>
                                          </p:val>
                                        </p:tav>
                                        <p:tav tm="100000">
                                          <p:val>
                                            <p:strVal val="#ppt_x"/>
                                          </p:val>
                                        </p:tav>
                                      </p:tavLst>
                                    </p:anim>
                                    <p:animEffect transition="in" filter="wipe(right)">
                                      <p:cBhvr>
                                        <p:cTn id="30" dur="500"/>
                                        <p:tgtEl>
                                          <p:spTgt spid="43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436"/>
                                        </p:tgtEl>
                                        <p:attrNameLst>
                                          <p:attrName>style.visibility</p:attrName>
                                        </p:attrNameLst>
                                      </p:cBhvr>
                                      <p:to>
                                        <p:strVal val="visible"/>
                                      </p:to>
                                    </p:set>
                                    <p:anim calcmode="lin" valueType="num">
                                      <p:cBhvr additive="base">
                                        <p:cTn id="33" dur="500"/>
                                        <p:tgtEl>
                                          <p:spTgt spid="436"/>
                                        </p:tgtEl>
                                        <p:attrNameLst>
                                          <p:attrName>ppt_x</p:attrName>
                                        </p:attrNameLst>
                                      </p:cBhvr>
                                      <p:tavLst>
                                        <p:tav tm="0">
                                          <p:val>
                                            <p:strVal val="#ppt_x-#ppt_w*1.125000"/>
                                          </p:val>
                                        </p:tav>
                                        <p:tav tm="100000">
                                          <p:val>
                                            <p:strVal val="#ppt_x"/>
                                          </p:val>
                                        </p:tav>
                                      </p:tavLst>
                                    </p:anim>
                                    <p:animEffect transition="in" filter="wipe(right)">
                                      <p:cBhvr>
                                        <p:cTn id="34" dur="500"/>
                                        <p:tgtEl>
                                          <p:spTgt spid="436"/>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439"/>
                                        </p:tgtEl>
                                        <p:attrNameLst>
                                          <p:attrName>style.visibility</p:attrName>
                                        </p:attrNameLst>
                                      </p:cBhvr>
                                      <p:to>
                                        <p:strVal val="visible"/>
                                      </p:to>
                                    </p:set>
                                    <p:anim calcmode="lin" valueType="num">
                                      <p:cBhvr additive="base">
                                        <p:cTn id="37" dur="500"/>
                                        <p:tgtEl>
                                          <p:spTgt spid="439"/>
                                        </p:tgtEl>
                                        <p:attrNameLst>
                                          <p:attrName>ppt_x</p:attrName>
                                        </p:attrNameLst>
                                      </p:cBhvr>
                                      <p:tavLst>
                                        <p:tav tm="0">
                                          <p:val>
                                            <p:strVal val="#ppt_x-#ppt_w*1.125000"/>
                                          </p:val>
                                        </p:tav>
                                        <p:tav tm="100000">
                                          <p:val>
                                            <p:strVal val="#ppt_x"/>
                                          </p:val>
                                        </p:tav>
                                      </p:tavLst>
                                    </p:anim>
                                    <p:animEffect transition="in" filter="wipe(right)">
                                      <p:cBhvr>
                                        <p:cTn id="38" dur="500"/>
                                        <p:tgtEl>
                                          <p:spTgt spid="439"/>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38"/>
                                        </p:tgtEl>
                                        <p:attrNameLst>
                                          <p:attrName>style.visibility</p:attrName>
                                        </p:attrNameLst>
                                      </p:cBhvr>
                                      <p:to>
                                        <p:strVal val="visible"/>
                                      </p:to>
                                    </p:set>
                                    <p:anim calcmode="lin" valueType="num">
                                      <p:cBhvr additive="base">
                                        <p:cTn id="41" dur="500"/>
                                        <p:tgtEl>
                                          <p:spTgt spid="438"/>
                                        </p:tgtEl>
                                        <p:attrNameLst>
                                          <p:attrName>ppt_x</p:attrName>
                                        </p:attrNameLst>
                                      </p:cBhvr>
                                      <p:tavLst>
                                        <p:tav tm="0">
                                          <p:val>
                                            <p:strVal val="#ppt_x-#ppt_w*1.125000"/>
                                          </p:val>
                                        </p:tav>
                                        <p:tav tm="100000">
                                          <p:val>
                                            <p:strVal val="#ppt_x"/>
                                          </p:val>
                                        </p:tav>
                                      </p:tavLst>
                                    </p:anim>
                                    <p:animEffect transition="in" filter="wipe(right)">
                                      <p:cBhvr>
                                        <p:cTn id="42" dur="500"/>
                                        <p:tgtEl>
                                          <p:spTgt spid="438"/>
                                        </p:tgtEl>
                                      </p:cBhvr>
                                    </p:animEffect>
                                  </p:childTnLst>
                                </p:cTn>
                              </p:par>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12" presetClass="entr" presetSubtype="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ppt_x</p:attrName>
                                        </p:attrNameLst>
                                      </p:cBhvr>
                                      <p:tavLst>
                                        <p:tav tm="0">
                                          <p:val>
                                            <p:strVal val="#ppt_x+#ppt_w*1.125000"/>
                                          </p:val>
                                        </p:tav>
                                        <p:tav tm="100000">
                                          <p:val>
                                            <p:strVal val="#ppt_x"/>
                                          </p:val>
                                        </p:tav>
                                      </p:tavLst>
                                    </p:anim>
                                    <p:animEffect transition="in" filter="wipe(left)">
                                      <p:cBhvr>
                                        <p:cTn id="56" dur="500"/>
                                        <p:tgtEl>
                                          <p:spTgt spid="24"/>
                                        </p:tgtEl>
                                      </p:cBhvr>
                                    </p:animEffect>
                                  </p:childTnLst>
                                </p:cTn>
                              </p:par>
                              <p:par>
                                <p:cTn id="57" presetID="12" presetClass="entr" presetSubtype="2"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p:tgtEl>
                                          <p:spTgt spid="23"/>
                                        </p:tgtEl>
                                        <p:attrNameLst>
                                          <p:attrName>ppt_x</p:attrName>
                                        </p:attrNameLst>
                                      </p:cBhvr>
                                      <p:tavLst>
                                        <p:tav tm="0">
                                          <p:val>
                                            <p:strVal val="#ppt_x+#ppt_w*1.125000"/>
                                          </p:val>
                                        </p:tav>
                                        <p:tav tm="100000">
                                          <p:val>
                                            <p:strVal val="#ppt_x"/>
                                          </p:val>
                                        </p:tav>
                                      </p:tavLst>
                                    </p:anim>
                                    <p:animEffect transition="in" filter="wipe(left)">
                                      <p:cBhvr>
                                        <p:cTn id="60" dur="500"/>
                                        <p:tgtEl>
                                          <p:spTgt spid="23"/>
                                        </p:tgtEl>
                                      </p:cBhvr>
                                    </p:animEffect>
                                  </p:childTnLst>
                                </p:cTn>
                              </p:par>
                              <p:par>
                                <p:cTn id="61" presetID="12" presetClass="entr" presetSubtype="2"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p:tgtEl>
                                          <p:spTgt spid="21"/>
                                        </p:tgtEl>
                                        <p:attrNameLst>
                                          <p:attrName>ppt_x</p:attrName>
                                        </p:attrNameLst>
                                      </p:cBhvr>
                                      <p:tavLst>
                                        <p:tav tm="0">
                                          <p:val>
                                            <p:strVal val="#ppt_x+#ppt_w*1.125000"/>
                                          </p:val>
                                        </p:tav>
                                        <p:tav tm="100000">
                                          <p:val>
                                            <p:strVal val="#ppt_x"/>
                                          </p:val>
                                        </p:tav>
                                      </p:tavLst>
                                    </p:anim>
                                    <p:animEffect transition="in" filter="wipe(left)">
                                      <p:cBhvr>
                                        <p:cTn id="64" dur="500"/>
                                        <p:tgtEl>
                                          <p:spTgt spid="21"/>
                                        </p:tgtEl>
                                      </p:cBhvr>
                                    </p:animEffect>
                                  </p:childTnLst>
                                </p:cTn>
                              </p:par>
                              <p:par>
                                <p:cTn id="65" presetID="12" presetClass="entr" presetSubtype="2"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p:tgtEl>
                                          <p:spTgt spid="25"/>
                                        </p:tgtEl>
                                        <p:attrNameLst>
                                          <p:attrName>ppt_x</p:attrName>
                                        </p:attrNameLst>
                                      </p:cBhvr>
                                      <p:tavLst>
                                        <p:tav tm="0">
                                          <p:val>
                                            <p:strVal val="#ppt_x+#ppt_w*1.125000"/>
                                          </p:val>
                                        </p:tav>
                                        <p:tav tm="100000">
                                          <p:val>
                                            <p:strVal val="#ppt_x"/>
                                          </p:val>
                                        </p:tav>
                                      </p:tavLst>
                                    </p:anim>
                                    <p:animEffect transition="in" filter="wipe(left)">
                                      <p:cBhvr>
                                        <p:cTn id="68" dur="500"/>
                                        <p:tgtEl>
                                          <p:spTgt spid="25"/>
                                        </p:tgtEl>
                                      </p:cBhvr>
                                    </p:animEffect>
                                  </p:childTnLst>
                                </p:cTn>
                              </p:par>
                              <p:par>
                                <p:cTn id="69" presetID="12" presetClass="entr" presetSubtype="2"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p:tgtEl>
                                          <p:spTgt spid="22"/>
                                        </p:tgtEl>
                                        <p:attrNameLst>
                                          <p:attrName>ppt_x</p:attrName>
                                        </p:attrNameLst>
                                      </p:cBhvr>
                                      <p:tavLst>
                                        <p:tav tm="0">
                                          <p:val>
                                            <p:strVal val="#ppt_x+#ppt_w*1.125000"/>
                                          </p:val>
                                        </p:tav>
                                        <p:tav tm="100000">
                                          <p:val>
                                            <p:strVal val="#ppt_x"/>
                                          </p:val>
                                        </p:tav>
                                      </p:tavLst>
                                    </p:anim>
                                    <p:animEffect transition="in" filter="wipe(left)">
                                      <p:cBhvr>
                                        <p:cTn id="72" dur="500"/>
                                        <p:tgtEl>
                                          <p:spTgt spid="22"/>
                                        </p:tgtEl>
                                      </p:cBhvr>
                                    </p:animEffect>
                                  </p:childTnLst>
                                </p:cTn>
                              </p:par>
                              <p:par>
                                <p:cTn id="73" presetID="12" presetClass="entr" presetSubtype="2"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p:tgtEl>
                                          <p:spTgt spid="20"/>
                                        </p:tgtEl>
                                        <p:attrNameLst>
                                          <p:attrName>ppt_x</p:attrName>
                                        </p:attrNameLst>
                                      </p:cBhvr>
                                      <p:tavLst>
                                        <p:tav tm="0">
                                          <p:val>
                                            <p:strVal val="#ppt_x+#ppt_w*1.125000"/>
                                          </p:val>
                                        </p:tav>
                                        <p:tav tm="100000">
                                          <p:val>
                                            <p:strVal val="#ppt_x"/>
                                          </p:val>
                                        </p:tav>
                                      </p:tavLst>
                                    </p:anim>
                                    <p:animEffect transition="in" filter="wipe(left)">
                                      <p:cBhvr>
                                        <p:cTn id="76" dur="500"/>
                                        <p:tgtEl>
                                          <p:spTgt spid="20"/>
                                        </p:tgtEl>
                                      </p:cBhvr>
                                    </p:animEffect>
                                  </p:childTnLst>
                                </p:cTn>
                              </p:par>
                              <p:par>
                                <p:cTn id="77" presetID="12" presetClass="entr" presetSubtype="2"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p:tgtEl>
                                          <p:spTgt spid="26"/>
                                        </p:tgtEl>
                                        <p:attrNameLst>
                                          <p:attrName>ppt_x</p:attrName>
                                        </p:attrNameLst>
                                      </p:cBhvr>
                                      <p:tavLst>
                                        <p:tav tm="0">
                                          <p:val>
                                            <p:strVal val="#ppt_x+#ppt_w*1.125000"/>
                                          </p:val>
                                        </p:tav>
                                        <p:tav tm="100000">
                                          <p:val>
                                            <p:strVal val="#ppt_x"/>
                                          </p:val>
                                        </p:tav>
                                      </p:tavLst>
                                    </p:anim>
                                    <p:animEffect transition="in" filter="wipe(left)">
                                      <p:cBhvr>
                                        <p:cTn id="80" dur="500"/>
                                        <p:tgtEl>
                                          <p:spTgt spid="26"/>
                                        </p:tgtEl>
                                      </p:cBhvr>
                                    </p:animEffect>
                                  </p:childTnLst>
                                </p:cTn>
                              </p:par>
                            </p:childTnLst>
                          </p:cTn>
                        </p:par>
                        <p:par>
                          <p:cTn id="81" fill="hold">
                            <p:stCondLst>
                              <p:cond delay="500"/>
                            </p:stCondLst>
                            <p:childTnLst>
                              <p:par>
                                <p:cTn id="82" presetID="22" presetClass="entr" presetSubtype="4"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6" grpId="0"/>
      <p:bldP spid="437" grpId="0"/>
      <p:bldP spid="438" grpId="0"/>
      <p:bldP spid="439" grpId="0"/>
      <p:bldP spid="27"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8B4D89E7-7ADF-30B1-062F-DE0B41398F4D}"/>
              </a:ext>
            </a:extLst>
          </p:cNvPr>
          <p:cNvGrpSpPr/>
          <p:nvPr/>
        </p:nvGrpSpPr>
        <p:grpSpPr>
          <a:xfrm>
            <a:off x="1140490" y="3080076"/>
            <a:ext cx="6863019" cy="3511524"/>
            <a:chOff x="1140490" y="3080076"/>
            <a:chExt cx="6863019" cy="3511524"/>
          </a:xfrm>
        </p:grpSpPr>
        <p:grpSp>
          <p:nvGrpSpPr>
            <p:cNvPr id="16" name="グループ化 15">
              <a:extLst>
                <a:ext uri="{FF2B5EF4-FFF2-40B4-BE49-F238E27FC236}">
                  <a16:creationId xmlns:a16="http://schemas.microsoft.com/office/drawing/2014/main" id="{A38F5B09-DADE-397C-3D24-74835F47F47A}"/>
                </a:ext>
              </a:extLst>
            </p:cNvPr>
            <p:cNvGrpSpPr/>
            <p:nvPr/>
          </p:nvGrpSpPr>
          <p:grpSpPr>
            <a:xfrm>
              <a:off x="1140490" y="3080076"/>
              <a:ext cx="6863019" cy="3511524"/>
              <a:chOff x="1140490" y="3080076"/>
              <a:chExt cx="6863019" cy="3511524"/>
            </a:xfrm>
          </p:grpSpPr>
          <p:sp>
            <p:nvSpPr>
              <p:cNvPr id="3" name="正方形/長方形 2">
                <a:extLst>
                  <a:ext uri="{FF2B5EF4-FFF2-40B4-BE49-F238E27FC236}">
                    <a16:creationId xmlns:a16="http://schemas.microsoft.com/office/drawing/2014/main" id="{2D0D63A2-6FC8-CB78-353F-ED4042CC8A7E}"/>
                  </a:ext>
                </a:extLst>
              </p:cNvPr>
              <p:cNvSpPr/>
              <p:nvPr/>
            </p:nvSpPr>
            <p:spPr>
              <a:xfrm>
                <a:off x="1140490" y="3080076"/>
                <a:ext cx="6863019" cy="351152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5" name="テキスト ボックス 494">
                <a:extLst>
                  <a:ext uri="{FF2B5EF4-FFF2-40B4-BE49-F238E27FC236}">
                    <a16:creationId xmlns:a16="http://schemas.microsoft.com/office/drawing/2014/main" id="{28BAE7AF-E866-9E4A-AFEF-ECACA1E92F09}"/>
                  </a:ext>
                </a:extLst>
              </p:cNvPr>
              <p:cNvSpPr txBox="1"/>
              <p:nvPr/>
            </p:nvSpPr>
            <p:spPr>
              <a:xfrm>
                <a:off x="1261714" y="6185729"/>
                <a:ext cx="6623861" cy="369332"/>
              </a:xfrm>
              <a:prstGeom prst="rect">
                <a:avLst/>
              </a:prstGeom>
              <a:noFill/>
            </p:spPr>
            <p:txBody>
              <a:bodyPr wrap="square" rtlCol="0">
                <a:spAutoFit/>
              </a:bodyPr>
              <a:lstStyle/>
              <a:p>
                <a:pPr algn="ct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サービスとコストパフォーマンス、安定稼働</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1" name="テキスト ボックス 290">
                <a:extLst>
                  <a:ext uri="{FF2B5EF4-FFF2-40B4-BE49-F238E27FC236}">
                    <a16:creationId xmlns:a16="http://schemas.microsoft.com/office/drawing/2014/main" id="{5FF2AF84-4F8E-5B4C-8C1E-607E780DE7C3}"/>
                  </a:ext>
                </a:extLst>
              </p:cNvPr>
              <p:cNvSpPr txBox="1"/>
              <p:nvPr/>
            </p:nvSpPr>
            <p:spPr>
              <a:xfrm>
                <a:off x="1715744" y="5730613"/>
                <a:ext cx="1620958"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構築や運用管理</a:t>
                </a:r>
              </a:p>
            </p:txBody>
          </p:sp>
          <p:sp>
            <p:nvSpPr>
              <p:cNvPr id="11" name="テキスト ボックス 10">
                <a:extLst>
                  <a:ext uri="{FF2B5EF4-FFF2-40B4-BE49-F238E27FC236}">
                    <a16:creationId xmlns:a16="http://schemas.microsoft.com/office/drawing/2014/main" id="{DFFFB222-C1AC-F545-223F-72E286834BB4}"/>
                  </a:ext>
                </a:extLst>
              </p:cNvPr>
              <p:cNvSpPr txBox="1"/>
              <p:nvPr/>
            </p:nvSpPr>
            <p:spPr>
              <a:xfrm>
                <a:off x="3749780" y="5688070"/>
                <a:ext cx="2031325"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安定稼働、状態監視、障害対応</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セキュリティ対策、環境整備</a:t>
                </a:r>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28BF5C6-A991-9C58-4BB2-85639DD1F6AA}"/>
                  </a:ext>
                </a:extLst>
              </p:cNvPr>
              <p:cNvSpPr txBox="1"/>
              <p:nvPr/>
            </p:nvSpPr>
            <p:spPr>
              <a:xfrm>
                <a:off x="6551992" y="5617898"/>
                <a:ext cx="1304850" cy="400110"/>
              </a:xfrm>
              <a:prstGeom prst="rect">
                <a:avLst/>
              </a:prstGeom>
              <a:noFill/>
            </p:spPr>
            <p:txBody>
              <a:bodyPr wrap="square">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高度な専門スキル</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・技術力が必要</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8" name="図形グループ 98">
              <a:extLst>
                <a:ext uri="{FF2B5EF4-FFF2-40B4-BE49-F238E27FC236}">
                  <a16:creationId xmlns:a16="http://schemas.microsoft.com/office/drawing/2014/main" id="{00E21653-7C40-CB8C-9F06-C7FA2A8989EE}"/>
                </a:ext>
              </a:extLst>
            </p:cNvPr>
            <p:cNvGrpSpPr/>
            <p:nvPr/>
          </p:nvGrpSpPr>
          <p:grpSpPr>
            <a:xfrm>
              <a:off x="6376260" y="5570399"/>
              <a:ext cx="302372" cy="329491"/>
              <a:chOff x="2667295" y="1059799"/>
              <a:chExt cx="681672" cy="722281"/>
            </a:xfrm>
          </p:grpSpPr>
          <p:sp>
            <p:nvSpPr>
              <p:cNvPr id="12" name="角丸四角形 11">
                <a:extLst>
                  <a:ext uri="{FF2B5EF4-FFF2-40B4-BE49-F238E27FC236}">
                    <a16:creationId xmlns:a16="http://schemas.microsoft.com/office/drawing/2014/main" id="{954E1E31-E880-EF04-BD1B-D75CC3EB29F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1814D543-845F-1C79-1DF7-BFB14C5567A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 name="図形グループ 133">
              <a:extLst>
                <a:ext uri="{FF2B5EF4-FFF2-40B4-BE49-F238E27FC236}">
                  <a16:creationId xmlns:a16="http://schemas.microsoft.com/office/drawing/2014/main" id="{80803E2F-3EC8-7082-1698-C523551560C2}"/>
                </a:ext>
              </a:extLst>
            </p:cNvPr>
            <p:cNvGrpSpPr/>
            <p:nvPr/>
          </p:nvGrpSpPr>
          <p:grpSpPr>
            <a:xfrm>
              <a:off x="6432461" y="5660292"/>
              <a:ext cx="189970" cy="398964"/>
              <a:chOff x="1946324" y="4125162"/>
              <a:chExt cx="969964" cy="2007872"/>
            </a:xfrm>
          </p:grpSpPr>
          <p:sp>
            <p:nvSpPr>
              <p:cNvPr id="22" name="円/楕円 21">
                <a:extLst>
                  <a:ext uri="{FF2B5EF4-FFF2-40B4-BE49-F238E27FC236}">
                    <a16:creationId xmlns:a16="http://schemas.microsoft.com/office/drawing/2014/main" id="{443DE73D-6CF5-E139-EA9F-AAE087A766F3}"/>
                  </a:ext>
                </a:extLst>
              </p:cNvPr>
              <p:cNvSpPr/>
              <p:nvPr/>
            </p:nvSpPr>
            <p:spPr>
              <a:xfrm>
                <a:off x="1946324" y="4125162"/>
                <a:ext cx="969962" cy="920750"/>
              </a:xfrm>
              <a:prstGeom prst="ellipse">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ABBC403B-DF5D-8259-0492-4C17FA17C2A1}"/>
                  </a:ext>
                </a:extLst>
              </p:cNvPr>
              <p:cNvSpPr/>
              <p:nvPr/>
            </p:nvSpPr>
            <p:spPr>
              <a:xfrm rot="16200000">
                <a:off x="1887746" y="5104491"/>
                <a:ext cx="1087122" cy="969963"/>
              </a:xfrm>
              <a:prstGeom prst="flowChartDelay">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5" name="グループ化 14">
            <a:extLst>
              <a:ext uri="{FF2B5EF4-FFF2-40B4-BE49-F238E27FC236}">
                <a16:creationId xmlns:a16="http://schemas.microsoft.com/office/drawing/2014/main" id="{9D5FBF15-3A1C-DEF2-E04D-E1BDA32CFD4B}"/>
              </a:ext>
            </a:extLst>
          </p:cNvPr>
          <p:cNvGrpSpPr/>
          <p:nvPr/>
        </p:nvGrpSpPr>
        <p:grpSpPr>
          <a:xfrm>
            <a:off x="1242398" y="3317470"/>
            <a:ext cx="6643178" cy="666523"/>
            <a:chOff x="1261715" y="3317470"/>
            <a:chExt cx="6643178" cy="666523"/>
          </a:xfrm>
        </p:grpSpPr>
        <p:sp>
          <p:nvSpPr>
            <p:cNvPr id="234" name="正方形/長方形 233">
              <a:extLst>
                <a:ext uri="{FF2B5EF4-FFF2-40B4-BE49-F238E27FC236}">
                  <a16:creationId xmlns:a16="http://schemas.microsoft.com/office/drawing/2014/main" id="{0693DE31-08FB-724B-AA4E-A1DF0B27277E}"/>
                </a:ext>
              </a:extLst>
            </p:cNvPr>
            <p:cNvSpPr/>
            <p:nvPr/>
          </p:nvSpPr>
          <p:spPr>
            <a:xfrm>
              <a:off x="1261715" y="3317470"/>
              <a:ext cx="6643178" cy="6665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テキスト ボックス 496">
              <a:extLst>
                <a:ext uri="{FF2B5EF4-FFF2-40B4-BE49-F238E27FC236}">
                  <a16:creationId xmlns:a16="http://schemas.microsoft.com/office/drawing/2014/main" id="{623DCDCD-25CA-C649-847C-99C845B15225}"/>
                </a:ext>
              </a:extLst>
            </p:cNvPr>
            <p:cNvSpPr txBox="1"/>
            <p:nvPr/>
          </p:nvSpPr>
          <p:spPr>
            <a:xfrm>
              <a:off x="1773029" y="3471211"/>
              <a:ext cx="4153701"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r>
                <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OS</a:t>
              </a: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による</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ソフトウエア化</a:t>
              </a:r>
              <a:endPar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33101DB-A40E-34E2-D191-09534DC26953}"/>
                </a:ext>
              </a:extLst>
            </p:cNvPr>
            <p:cNvSpPr txBox="1"/>
            <p:nvPr/>
          </p:nvSpPr>
          <p:spPr>
            <a:xfrm>
              <a:off x="6027150" y="3400984"/>
              <a:ext cx="1834121" cy="553998"/>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仮想化や自動化の技術を使い</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使いたい機能や性能の自由な組合せや変更を実現</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a:t>ソフトウェア化とクラウド・コンピューティング</a:t>
            </a:r>
          </a:p>
        </p:txBody>
      </p:sp>
      <p:sp>
        <p:nvSpPr>
          <p:cNvPr id="221" name="正方形/長方形 220">
            <a:extLst>
              <a:ext uri="{FF2B5EF4-FFF2-40B4-BE49-F238E27FC236}">
                <a16:creationId xmlns:a16="http://schemas.microsoft.com/office/drawing/2014/main" id="{EA42D0DE-E460-DC49-BE2C-3C91A445E156}"/>
              </a:ext>
            </a:extLst>
          </p:cNvPr>
          <p:cNvSpPr/>
          <p:nvPr/>
        </p:nvSpPr>
        <p:spPr>
          <a:xfrm>
            <a:off x="1242397" y="4050268"/>
            <a:ext cx="6648720" cy="130603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286" name="正方形/長方形 285">
            <a:extLst>
              <a:ext uri="{FF2B5EF4-FFF2-40B4-BE49-F238E27FC236}">
                <a16:creationId xmlns:a16="http://schemas.microsoft.com/office/drawing/2014/main" id="{73F9D832-8842-5243-9187-20D9418B21E4}"/>
              </a:ext>
            </a:extLst>
          </p:cNvPr>
          <p:cNvSpPr/>
          <p:nvPr/>
        </p:nvSpPr>
        <p:spPr>
          <a:xfrm>
            <a:off x="1283161" y="4089446"/>
            <a:ext cx="6558794" cy="8437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テキスト ボックス 287">
            <a:extLst>
              <a:ext uri="{FF2B5EF4-FFF2-40B4-BE49-F238E27FC236}">
                <a16:creationId xmlns:a16="http://schemas.microsoft.com/office/drawing/2014/main" id="{A8DDD728-3AC3-1D4C-BB28-3C4DB537DF4A}"/>
              </a:ext>
            </a:extLst>
          </p:cNvPr>
          <p:cNvSpPr txBox="1"/>
          <p:nvPr/>
        </p:nvSpPr>
        <p:spPr>
          <a:xfrm>
            <a:off x="1361581" y="5002985"/>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インフラストラクチャー</a:t>
            </a:r>
          </a:p>
        </p:txBody>
      </p:sp>
      <p:sp>
        <p:nvSpPr>
          <p:cNvPr id="289" name="テキスト ボックス 288">
            <a:extLst>
              <a:ext uri="{FF2B5EF4-FFF2-40B4-BE49-F238E27FC236}">
                <a16:creationId xmlns:a16="http://schemas.microsoft.com/office/drawing/2014/main" id="{99FAEAB0-50F3-2341-80E6-8D3832874B50}"/>
              </a:ext>
            </a:extLst>
          </p:cNvPr>
          <p:cNvSpPr txBox="1"/>
          <p:nvPr/>
        </p:nvSpPr>
        <p:spPr>
          <a:xfrm>
            <a:off x="1361581" y="4557286"/>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プラットフォーム</a:t>
            </a:r>
          </a:p>
        </p:txBody>
      </p:sp>
      <p:sp>
        <p:nvSpPr>
          <p:cNvPr id="285" name="正方形/長方形 284">
            <a:extLst>
              <a:ext uri="{FF2B5EF4-FFF2-40B4-BE49-F238E27FC236}">
                <a16:creationId xmlns:a16="http://schemas.microsoft.com/office/drawing/2014/main" id="{D1C50CB3-CAFB-7245-8942-7DADA3D092B4}"/>
              </a:ext>
            </a:extLst>
          </p:cNvPr>
          <p:cNvSpPr/>
          <p:nvPr/>
        </p:nvSpPr>
        <p:spPr>
          <a:xfrm>
            <a:off x="1334665" y="4116895"/>
            <a:ext cx="6473055" cy="39498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テキスト ボックス 289">
            <a:extLst>
              <a:ext uri="{FF2B5EF4-FFF2-40B4-BE49-F238E27FC236}">
                <a16:creationId xmlns:a16="http://schemas.microsoft.com/office/drawing/2014/main" id="{967F166A-3BDC-7D45-84D0-10EC5007FB84}"/>
              </a:ext>
            </a:extLst>
          </p:cNvPr>
          <p:cNvSpPr txBox="1"/>
          <p:nvPr/>
        </p:nvSpPr>
        <p:spPr>
          <a:xfrm>
            <a:off x="1361581" y="4143359"/>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p>
        </p:txBody>
      </p:sp>
      <p:sp>
        <p:nvSpPr>
          <p:cNvPr id="293" name="テキスト ボックス 292">
            <a:extLst>
              <a:ext uri="{FF2B5EF4-FFF2-40B4-BE49-F238E27FC236}">
                <a16:creationId xmlns:a16="http://schemas.microsoft.com/office/drawing/2014/main" id="{DF6957FA-FB36-144A-A668-C56A8BAEEB8E}"/>
              </a:ext>
            </a:extLst>
          </p:cNvPr>
          <p:cNvSpPr txBox="1"/>
          <p:nvPr/>
        </p:nvSpPr>
        <p:spPr>
          <a:xfrm>
            <a:off x="6007833" y="4147885"/>
            <a:ext cx="1834121" cy="400110"/>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4" name="テキスト ボックス 293">
            <a:extLst>
              <a:ext uri="{FF2B5EF4-FFF2-40B4-BE49-F238E27FC236}">
                <a16:creationId xmlns:a16="http://schemas.microsoft.com/office/drawing/2014/main" id="{35430961-3193-FD48-B377-51A1D8AE8909}"/>
              </a:ext>
            </a:extLst>
          </p:cNvPr>
          <p:cNvSpPr txBox="1"/>
          <p:nvPr/>
        </p:nvSpPr>
        <p:spPr>
          <a:xfrm>
            <a:off x="5605444" y="4544933"/>
            <a:ext cx="2236510"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97" name="テキスト ボックス 296">
            <a:extLst>
              <a:ext uri="{FF2B5EF4-FFF2-40B4-BE49-F238E27FC236}">
                <a16:creationId xmlns:a16="http://schemas.microsoft.com/office/drawing/2014/main" id="{66463779-BA7F-0641-A18E-CE0B0BEFD511}"/>
              </a:ext>
            </a:extLst>
          </p:cNvPr>
          <p:cNvSpPr txBox="1"/>
          <p:nvPr/>
        </p:nvSpPr>
        <p:spPr>
          <a:xfrm>
            <a:off x="6018467" y="4956195"/>
            <a:ext cx="1851853"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B9DA443-4039-0909-99E3-84A6AF1CE848}"/>
              </a:ext>
            </a:extLst>
          </p:cNvPr>
          <p:cNvSpPr txBox="1"/>
          <p:nvPr/>
        </p:nvSpPr>
        <p:spPr>
          <a:xfrm>
            <a:off x="3730464" y="4536789"/>
            <a:ext cx="1915909"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オペレーティングシステム</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データベース管理システム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003A52-F733-3A8C-C0A6-1185C8C3967D}"/>
              </a:ext>
            </a:extLst>
          </p:cNvPr>
          <p:cNvSpPr txBox="1"/>
          <p:nvPr/>
        </p:nvSpPr>
        <p:spPr>
          <a:xfrm>
            <a:off x="3730464" y="4127970"/>
            <a:ext cx="1454244"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販売管理システム</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会計管理システム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20EA9B2-FAC3-41D9-EF4B-D4A7DE85412E}"/>
              </a:ext>
            </a:extLst>
          </p:cNvPr>
          <p:cNvSpPr txBox="1"/>
          <p:nvPr/>
        </p:nvSpPr>
        <p:spPr>
          <a:xfrm>
            <a:off x="3730463" y="4986973"/>
            <a:ext cx="1915909"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サーバー、ストレージ</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データセンター、通信回線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7" name="グループ化 6">
            <a:extLst>
              <a:ext uri="{FF2B5EF4-FFF2-40B4-BE49-F238E27FC236}">
                <a16:creationId xmlns:a16="http://schemas.microsoft.com/office/drawing/2014/main" id="{DE1A829D-806E-AEB5-59D7-02F91ECF56C6}"/>
              </a:ext>
            </a:extLst>
          </p:cNvPr>
          <p:cNvGrpSpPr/>
          <p:nvPr/>
        </p:nvGrpSpPr>
        <p:grpSpPr>
          <a:xfrm>
            <a:off x="1114741" y="803517"/>
            <a:ext cx="6891542" cy="2472870"/>
            <a:chOff x="1114741" y="803517"/>
            <a:chExt cx="6891542" cy="2472870"/>
          </a:xfrm>
        </p:grpSpPr>
        <p:grpSp>
          <p:nvGrpSpPr>
            <p:cNvPr id="20" name="グループ化 19">
              <a:extLst>
                <a:ext uri="{FF2B5EF4-FFF2-40B4-BE49-F238E27FC236}">
                  <a16:creationId xmlns:a16="http://schemas.microsoft.com/office/drawing/2014/main" id="{5F584041-ACBB-84A5-B097-AB19C21269CB}"/>
                </a:ext>
              </a:extLst>
            </p:cNvPr>
            <p:cNvGrpSpPr/>
            <p:nvPr/>
          </p:nvGrpSpPr>
          <p:grpSpPr>
            <a:xfrm>
              <a:off x="1114741" y="803517"/>
              <a:ext cx="6891542" cy="2472870"/>
              <a:chOff x="1114741" y="803517"/>
              <a:chExt cx="6891542" cy="2472870"/>
            </a:xfrm>
          </p:grpSpPr>
          <p:sp>
            <p:nvSpPr>
              <p:cNvPr id="496" name="正方形/長方形 495">
                <a:extLst>
                  <a:ext uri="{FF2B5EF4-FFF2-40B4-BE49-F238E27FC236}">
                    <a16:creationId xmlns:a16="http://schemas.microsoft.com/office/drawing/2014/main" id="{53209C1F-D1DE-DD4A-961D-CF066AA5ECD3}"/>
                  </a:ext>
                </a:extLst>
              </p:cNvPr>
              <p:cNvSpPr/>
              <p:nvPr/>
            </p:nvSpPr>
            <p:spPr>
              <a:xfrm>
                <a:off x="1140490" y="803517"/>
                <a:ext cx="6859420" cy="126151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1" name="角丸四角形 500">
                <a:extLst>
                  <a:ext uri="{FF2B5EF4-FFF2-40B4-BE49-F238E27FC236}">
                    <a16:creationId xmlns:a16="http://schemas.microsoft.com/office/drawing/2014/main" id="{C562DB55-21BC-F043-B2F2-AB5549CCDE6A}"/>
                  </a:ext>
                </a:extLst>
              </p:cNvPr>
              <p:cNvSpPr/>
              <p:nvPr/>
            </p:nvSpPr>
            <p:spPr>
              <a:xfrm>
                <a:off x="1114741" y="2769514"/>
                <a:ext cx="6885169" cy="50687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2800" dirty="0">
                  <a:solidFill>
                    <a:srgbClr val="0000FF"/>
                  </a:solidFill>
                  <a:latin typeface="Meiryo" panose="020B0604030504040204" pitchFamily="34" charset="-128"/>
                  <a:ea typeface="Meiryo" panose="020B0604030504040204" pitchFamily="34" charset="-128"/>
                  <a:cs typeface="ＭＳ Ｐゴシック"/>
                </a:endParaRPr>
              </a:p>
            </p:txBody>
          </p:sp>
          <p:sp>
            <p:nvSpPr>
              <p:cNvPr id="502" name="正方形/長方形 501">
                <a:extLst>
                  <a:ext uri="{FF2B5EF4-FFF2-40B4-BE49-F238E27FC236}">
                    <a16:creationId xmlns:a16="http://schemas.microsoft.com/office/drawing/2014/main" id="{755036F3-2CA7-3345-AE1D-211EC13E75EF}"/>
                  </a:ext>
                </a:extLst>
              </p:cNvPr>
              <p:cNvSpPr/>
              <p:nvPr/>
            </p:nvSpPr>
            <p:spPr>
              <a:xfrm>
                <a:off x="3710225" y="2847562"/>
                <a:ext cx="1723549" cy="400110"/>
              </a:xfrm>
              <a:prstGeom prst="rect">
                <a:avLst/>
              </a:prstGeom>
            </p:spPr>
            <p:txBody>
              <a:bodyPr wrap="none">
                <a:spAutoFit/>
              </a:bodyPr>
              <a:lstStyle/>
              <a:p>
                <a:pPr algn="ctr"/>
                <a:r>
                  <a:rPr lang="ja-JP" altLang="en-US" sz="200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rPr>
                  <a:t>ネットワーク</a:t>
                </a:r>
                <a:endParaRPr lang="en-US" altLang="ja-JP" sz="2000" dirty="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endParaRPr>
              </a:p>
            </p:txBody>
          </p:sp>
          <p:sp>
            <p:nvSpPr>
              <p:cNvPr id="19" name="三角形 18">
                <a:extLst>
                  <a:ext uri="{FF2B5EF4-FFF2-40B4-BE49-F238E27FC236}">
                    <a16:creationId xmlns:a16="http://schemas.microsoft.com/office/drawing/2014/main" id="{2CB8857C-C17F-06CA-3B60-D42670FA71F6}"/>
                  </a:ext>
                </a:extLst>
              </p:cNvPr>
              <p:cNvSpPr/>
              <p:nvPr/>
            </p:nvSpPr>
            <p:spPr>
              <a:xfrm rot="10800000">
                <a:off x="1140490" y="2047125"/>
                <a:ext cx="6865793" cy="800437"/>
              </a:xfrm>
              <a:prstGeom prs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テキスト ボックス 499">
                <a:extLst>
                  <a:ext uri="{FF2B5EF4-FFF2-40B4-BE49-F238E27FC236}">
                    <a16:creationId xmlns:a16="http://schemas.microsoft.com/office/drawing/2014/main" id="{DFB5F49C-249F-BB44-AF6F-B1BBFA74935A}"/>
                  </a:ext>
                </a:extLst>
              </p:cNvPr>
              <p:cNvSpPr txBox="1"/>
              <p:nvPr/>
            </p:nvSpPr>
            <p:spPr>
              <a:xfrm>
                <a:off x="2293973" y="1627752"/>
                <a:ext cx="4556054"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いつでも／どこでも</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サービスとして利用</a:t>
                </a:r>
              </a:p>
            </p:txBody>
          </p:sp>
        </p:grpSp>
        <p:pic>
          <p:nvPicPr>
            <p:cNvPr id="24" name="図 23" descr="アイコン&#10;&#10;自動的に生成された説明">
              <a:extLst>
                <a:ext uri="{FF2B5EF4-FFF2-40B4-BE49-F238E27FC236}">
                  <a16:creationId xmlns:a16="http://schemas.microsoft.com/office/drawing/2014/main" id="{26C7011A-C09A-8535-0EFF-C1FB7EFB02A4}"/>
                </a:ext>
              </a:extLst>
            </p:cNvPr>
            <p:cNvPicPr>
              <a:picLocks noChangeAspect="1"/>
            </p:cNvPicPr>
            <p:nvPr/>
          </p:nvPicPr>
          <p:blipFill>
            <a:blip r:embed="rId3"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2370851" y="1048865"/>
              <a:ext cx="593604" cy="416221"/>
            </a:xfrm>
            <a:prstGeom prst="rect">
              <a:avLst/>
            </a:prstGeom>
            <a:effectLst>
              <a:outerShdw blurRad="50800" dist="38100" dir="2700000" algn="tl" rotWithShape="0">
                <a:prstClr val="black">
                  <a:alpha val="40000"/>
                </a:prstClr>
              </a:outerShdw>
            </a:effectLst>
          </p:spPr>
        </p:pic>
        <p:pic>
          <p:nvPicPr>
            <p:cNvPr id="25" name="図 24" descr="アイコン&#10;&#10;自動的に生成された説明">
              <a:extLst>
                <a:ext uri="{FF2B5EF4-FFF2-40B4-BE49-F238E27FC236}">
                  <a16:creationId xmlns:a16="http://schemas.microsoft.com/office/drawing/2014/main" id="{38EB93D9-468F-22F0-516C-0BEDC166A4DC}"/>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6183304" y="1029609"/>
              <a:ext cx="582486" cy="437376"/>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F525EE94-2EE0-590A-1E11-6F6AE998969E}"/>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3303962" y="888014"/>
              <a:ext cx="695537" cy="695537"/>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40E159BC-A1B8-0FE5-D6B7-5556B3396C6A}"/>
                </a:ext>
              </a:extLst>
            </p:cNvPr>
            <p:cNvPicPr>
              <a:picLocks noChangeAspect="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5204805" y="909206"/>
              <a:ext cx="695538" cy="695538"/>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21B5AC5E-59AD-255A-3968-A2D7CFE5A85C}"/>
                </a:ext>
              </a:extLst>
            </p:cNvPr>
            <p:cNvPicPr>
              <a:picLocks noChangeAspect="1"/>
            </p:cNvPicPr>
            <p:nvPr/>
          </p:nvPicPr>
          <p:blipFill>
            <a:blip r:embed="rId7"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4194816" y="879792"/>
              <a:ext cx="754368" cy="75436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3910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グループ化 70">
            <a:extLst>
              <a:ext uri="{FF2B5EF4-FFF2-40B4-BE49-F238E27FC236}">
                <a16:creationId xmlns:a16="http://schemas.microsoft.com/office/drawing/2014/main" id="{83647CAB-46C5-2C05-5C7F-07B9DEFA6864}"/>
              </a:ext>
            </a:extLst>
          </p:cNvPr>
          <p:cNvGrpSpPr/>
          <p:nvPr/>
        </p:nvGrpSpPr>
        <p:grpSpPr>
          <a:xfrm>
            <a:off x="329965" y="1529884"/>
            <a:ext cx="6665922" cy="1498751"/>
            <a:chOff x="329965" y="1620624"/>
            <a:chExt cx="6665922" cy="1498751"/>
          </a:xfrm>
        </p:grpSpPr>
        <p:sp>
          <p:nvSpPr>
            <p:cNvPr id="5" name="正方形/長方形 4">
              <a:extLst>
                <a:ext uri="{FF2B5EF4-FFF2-40B4-BE49-F238E27FC236}">
                  <a16:creationId xmlns:a16="http://schemas.microsoft.com/office/drawing/2014/main" id="{BE8862BB-6ACA-7A90-9A54-8C292E4026D3}"/>
                </a:ext>
              </a:extLst>
            </p:cNvPr>
            <p:cNvSpPr/>
            <p:nvPr/>
          </p:nvSpPr>
          <p:spPr>
            <a:xfrm>
              <a:off x="329965" y="1620624"/>
              <a:ext cx="6665922" cy="14987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290084F-7FF2-DBD5-98E5-DD673F95DE97}"/>
                </a:ext>
              </a:extLst>
            </p:cNvPr>
            <p:cNvSpPr txBox="1"/>
            <p:nvPr/>
          </p:nvSpPr>
          <p:spPr>
            <a:xfrm>
              <a:off x="2430247" y="1888478"/>
              <a:ext cx="4134466" cy="523220"/>
            </a:xfrm>
            <a:prstGeom prst="rect">
              <a:avLst/>
            </a:prstGeom>
            <a:noFill/>
          </p:spPr>
          <p:txBody>
            <a:bodyPr wrap="none" rtlCol="0">
              <a:spAutoFit/>
            </a:bodyPr>
            <a:lstStyle/>
            <a:p>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バーチャル（仮想）世界</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D12E2AD-2BB7-5D9F-CF54-B4736DFC5993}"/>
                </a:ext>
              </a:extLst>
            </p:cNvPr>
            <p:cNvSpPr txBox="1"/>
            <p:nvPr/>
          </p:nvSpPr>
          <p:spPr>
            <a:xfrm>
              <a:off x="2443071" y="2360011"/>
              <a:ext cx="4108817" cy="369332"/>
            </a:xfrm>
            <a:prstGeom prst="rect">
              <a:avLst/>
            </a:prstGeom>
            <a:noFill/>
          </p:spPr>
          <p:txBody>
            <a:bodyPr wrap="none" rtlCol="0">
              <a:spAutoFit/>
            </a:bodyPr>
            <a:lstStyle/>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現実と変わらない体験を実現する世界</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CE8F131-5D24-646E-7A02-9FC9771B123E}"/>
                </a:ext>
              </a:extLst>
            </p:cNvPr>
            <p:cNvSpPr txBox="1"/>
            <p:nvPr/>
          </p:nvSpPr>
          <p:spPr>
            <a:xfrm>
              <a:off x="508417" y="1768033"/>
              <a:ext cx="151836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クラウドコンピューティング</a:t>
              </a:r>
            </a:p>
          </p:txBody>
        </p:sp>
        <p:pic>
          <p:nvPicPr>
            <p:cNvPr id="61" name="図 60" descr="図形&#10;&#10;低い精度で自動的に生成された説明">
              <a:extLst>
                <a:ext uri="{FF2B5EF4-FFF2-40B4-BE49-F238E27FC236}">
                  <a16:creationId xmlns:a16="http://schemas.microsoft.com/office/drawing/2014/main" id="{04F3FA57-C105-4C8F-E312-13B49BFFFF1C}"/>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a:xfrm>
              <a:off x="809251" y="2097378"/>
              <a:ext cx="852025" cy="841561"/>
            </a:xfrm>
            <a:prstGeom prst="rect">
              <a:avLst/>
            </a:prstGeom>
            <a:effectLst>
              <a:outerShdw blurRad="50800" dist="38100" dir="2700000" algn="tl" rotWithShape="0">
                <a:prstClr val="black">
                  <a:alpha val="40000"/>
                </a:prstClr>
              </a:outerShdw>
            </a:effectLst>
          </p:spPr>
        </p:pic>
      </p:grpSp>
      <p:sp>
        <p:nvSpPr>
          <p:cNvPr id="4" name="正方形/長方形 3">
            <a:extLst>
              <a:ext uri="{FF2B5EF4-FFF2-40B4-BE49-F238E27FC236}">
                <a16:creationId xmlns:a16="http://schemas.microsoft.com/office/drawing/2014/main" id="{833D9D9C-C55C-D3DB-0D65-EDF4E3D8D4AF}"/>
              </a:ext>
            </a:extLst>
          </p:cNvPr>
          <p:cNvSpPr/>
          <p:nvPr/>
        </p:nvSpPr>
        <p:spPr>
          <a:xfrm>
            <a:off x="329966" y="3155655"/>
            <a:ext cx="6665922" cy="30701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3948384-F761-B28C-AC84-47CF39129A5F}"/>
              </a:ext>
            </a:extLst>
          </p:cNvPr>
          <p:cNvSpPr>
            <a:spLocks noGrp="1"/>
          </p:cNvSpPr>
          <p:nvPr>
            <p:ph type="title"/>
          </p:nvPr>
        </p:nvSpPr>
        <p:spPr/>
        <p:txBody>
          <a:bodyPr/>
          <a:lstStyle/>
          <a:p>
            <a:r>
              <a:rPr kumimoji="1" lang="ja-JP" altLang="en-US" dirty="0"/>
              <a:t>ソフトウェアが再構築するコンピューティング</a:t>
            </a:r>
          </a:p>
        </p:txBody>
      </p:sp>
      <p:sp>
        <p:nvSpPr>
          <p:cNvPr id="3" name="正方形/長方形 2">
            <a:extLst>
              <a:ext uri="{FF2B5EF4-FFF2-40B4-BE49-F238E27FC236}">
                <a16:creationId xmlns:a16="http://schemas.microsoft.com/office/drawing/2014/main" id="{A7C8ABB8-5A1C-FC12-2CA9-D0C867791760}"/>
              </a:ext>
            </a:extLst>
          </p:cNvPr>
          <p:cNvSpPr/>
          <p:nvPr/>
        </p:nvSpPr>
        <p:spPr>
          <a:xfrm>
            <a:off x="385666" y="4638173"/>
            <a:ext cx="6550539" cy="14987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0E9BF6CC-8427-909B-7681-D8EE583A4CF1}"/>
              </a:ext>
            </a:extLst>
          </p:cNvPr>
          <p:cNvSpPr txBox="1"/>
          <p:nvPr/>
        </p:nvSpPr>
        <p:spPr>
          <a:xfrm>
            <a:off x="2430247" y="5019160"/>
            <a:ext cx="3416321" cy="523220"/>
          </a:xfrm>
          <a:prstGeom prst="rect">
            <a:avLst/>
          </a:prstGeom>
          <a:noFill/>
        </p:spPr>
        <p:txBody>
          <a:bodyPr wrap="none" rtlCol="0">
            <a:spAutoFit/>
          </a:bodyPr>
          <a:lstStyle/>
          <a:p>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リアル（現実）世界</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0B83228-BF25-1EAE-E2D5-F071D2EA918F}"/>
              </a:ext>
            </a:extLst>
          </p:cNvPr>
          <p:cNvSpPr txBox="1"/>
          <p:nvPr/>
        </p:nvSpPr>
        <p:spPr>
          <a:xfrm>
            <a:off x="2430247" y="5520102"/>
            <a:ext cx="3647152" cy="369332"/>
          </a:xfrm>
          <a:prstGeom prst="rect">
            <a:avLst/>
          </a:prstGeom>
          <a:noFill/>
        </p:spPr>
        <p:txBody>
          <a:bodyPr wrap="none" rtlCol="0">
            <a:spAutoFit/>
          </a:bodyPr>
          <a:lstStyle/>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現実の物理法則に支配された世界</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BE49D614-9FC9-64ED-B329-BBD04058B645}"/>
              </a:ext>
            </a:extLst>
          </p:cNvPr>
          <p:cNvSpPr txBox="1"/>
          <p:nvPr/>
        </p:nvSpPr>
        <p:spPr>
          <a:xfrm>
            <a:off x="635899" y="4750626"/>
            <a:ext cx="131318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自社所有コンピューター</a:t>
            </a:r>
          </a:p>
        </p:txBody>
      </p:sp>
      <p:sp>
        <p:nvSpPr>
          <p:cNvPr id="12" name="上矢印 11">
            <a:extLst>
              <a:ext uri="{FF2B5EF4-FFF2-40B4-BE49-F238E27FC236}">
                <a16:creationId xmlns:a16="http://schemas.microsoft.com/office/drawing/2014/main" id="{618D4BE8-004C-6F25-D1EC-B103F4F9ED58}"/>
              </a:ext>
            </a:extLst>
          </p:cNvPr>
          <p:cNvSpPr/>
          <p:nvPr/>
        </p:nvSpPr>
        <p:spPr>
          <a:xfrm>
            <a:off x="2523918" y="2737842"/>
            <a:ext cx="719617" cy="2138400"/>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6FD2F154-D2E3-D6AD-5B45-D6EEBC93D09B}"/>
              </a:ext>
            </a:extLst>
          </p:cNvPr>
          <p:cNvSpPr/>
          <p:nvPr/>
        </p:nvSpPr>
        <p:spPr>
          <a:xfrm flipV="1">
            <a:off x="4018669" y="2737842"/>
            <a:ext cx="719617" cy="2138400"/>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四角形吹き出し 13">
            <a:extLst>
              <a:ext uri="{FF2B5EF4-FFF2-40B4-BE49-F238E27FC236}">
                <a16:creationId xmlns:a16="http://schemas.microsoft.com/office/drawing/2014/main" id="{7B519C35-5728-523D-8E48-B9A5EFF37820}"/>
              </a:ext>
            </a:extLst>
          </p:cNvPr>
          <p:cNvSpPr/>
          <p:nvPr/>
        </p:nvSpPr>
        <p:spPr>
          <a:xfrm>
            <a:off x="329966" y="1065043"/>
            <a:ext cx="4408319" cy="424373"/>
          </a:xfrm>
          <a:prstGeom prst="wedgeRectCallout">
            <a:avLst>
              <a:gd name="adj1" fmla="val -6282"/>
              <a:gd name="adj2" fmla="val 79736"/>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666769A3-25F1-7834-C09D-816C9FD3D14B}"/>
              </a:ext>
            </a:extLst>
          </p:cNvPr>
          <p:cNvSpPr txBox="1"/>
          <p:nvPr/>
        </p:nvSpPr>
        <p:spPr>
          <a:xfrm>
            <a:off x="352083" y="1112813"/>
            <a:ext cx="4386202"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Virtual〜</a:t>
            </a:r>
            <a:r>
              <a:rPr kumimoji="1" lang="ja-JP" altLang="en-US">
                <a:solidFill>
                  <a:schemeClr val="bg1"/>
                </a:solidFill>
                <a:latin typeface="Meiryo" panose="020B0604030504040204" pitchFamily="34" charset="-128"/>
                <a:ea typeface="Meiryo" panose="020B0604030504040204" pitchFamily="34" charset="-128"/>
              </a:rPr>
              <a:t>：本物ではないが本物と同じ</a:t>
            </a:r>
            <a:r>
              <a:rPr kumimoji="1" lang="en-US" altLang="ja-JP" dirty="0">
                <a:solidFill>
                  <a:schemeClr val="bg1"/>
                </a:solidFill>
                <a:latin typeface="Meiryo" panose="020B0604030504040204" pitchFamily="34" charset="-128"/>
                <a:ea typeface="Meiryo" panose="020B0604030504040204" pitchFamily="34" charset="-128"/>
              </a:rPr>
              <a:t>〜</a:t>
            </a:r>
          </a:p>
        </p:txBody>
      </p:sp>
      <p:pic>
        <p:nvPicPr>
          <p:cNvPr id="59" name="図 58" descr="黒い背景に白い文字がある&#10;&#10;低い精度で自動的に生成された説明">
            <a:extLst>
              <a:ext uri="{FF2B5EF4-FFF2-40B4-BE49-F238E27FC236}">
                <a16:creationId xmlns:a16="http://schemas.microsoft.com/office/drawing/2014/main" id="{3BC783EB-0404-9AFD-485C-A2BA9010EC50}"/>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09643" y="5078523"/>
            <a:ext cx="851633" cy="938938"/>
          </a:xfrm>
          <a:prstGeom prst="rect">
            <a:avLst/>
          </a:prstGeom>
          <a:effectLst>
            <a:outerShdw blurRad="50800" dist="38100" dir="2700000" algn="tl" rotWithShape="0">
              <a:prstClr val="black">
                <a:alpha val="40000"/>
              </a:prstClr>
            </a:outerShdw>
          </a:effectLst>
        </p:spPr>
      </p:pic>
      <p:grpSp>
        <p:nvGrpSpPr>
          <p:cNvPr id="70" name="グループ化 69">
            <a:extLst>
              <a:ext uri="{FF2B5EF4-FFF2-40B4-BE49-F238E27FC236}">
                <a16:creationId xmlns:a16="http://schemas.microsoft.com/office/drawing/2014/main" id="{EFE88A2A-9810-54BA-F180-5A79FD6E62DC}"/>
              </a:ext>
            </a:extLst>
          </p:cNvPr>
          <p:cNvGrpSpPr/>
          <p:nvPr/>
        </p:nvGrpSpPr>
        <p:grpSpPr>
          <a:xfrm>
            <a:off x="682483" y="3264219"/>
            <a:ext cx="6100238" cy="1333315"/>
            <a:chOff x="682483" y="3354959"/>
            <a:chExt cx="6100238" cy="1333315"/>
          </a:xfrm>
        </p:grpSpPr>
        <p:sp>
          <p:nvSpPr>
            <p:cNvPr id="10" name="テキスト ボックス 9">
              <a:extLst>
                <a:ext uri="{FF2B5EF4-FFF2-40B4-BE49-F238E27FC236}">
                  <a16:creationId xmlns:a16="http://schemas.microsoft.com/office/drawing/2014/main" id="{8A59E492-2F10-688B-BDA2-8B9CF80BEFFC}"/>
                </a:ext>
              </a:extLst>
            </p:cNvPr>
            <p:cNvSpPr txBox="1"/>
            <p:nvPr/>
          </p:nvSpPr>
          <p:spPr>
            <a:xfrm>
              <a:off x="2443071" y="3354959"/>
              <a:ext cx="2339102" cy="523220"/>
            </a:xfrm>
            <a:prstGeom prst="rect">
              <a:avLst/>
            </a:prstGeom>
            <a:noFill/>
          </p:spPr>
          <p:txBody>
            <a:bodyPr wrap="none" rtlCol="0">
              <a:spAutoFit/>
            </a:bodyPr>
            <a:lstStyle/>
            <a:p>
              <a:r>
                <a:rPr lang="ja-JP" altLang="en-US"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endParaRPr kumimoji="1" lang="ja-JP" altLang="en-US"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F3ACE893-B74C-2BBD-8C00-7491BB35BFF6}"/>
                </a:ext>
              </a:extLst>
            </p:cNvPr>
            <p:cNvSpPr txBox="1"/>
            <p:nvPr/>
          </p:nvSpPr>
          <p:spPr>
            <a:xfrm>
              <a:off x="2443071" y="4041943"/>
              <a:ext cx="4339650" cy="646331"/>
            </a:xfrm>
            <a:prstGeom prst="rect">
              <a:avLst/>
            </a:prstGeom>
            <a:noFill/>
          </p:spPr>
          <p:txBody>
            <a:bodyPr wrap="none" rtlCol="0">
              <a:spAutoFit/>
            </a:bodyPr>
            <a:lstStyle/>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現実世界の情報を削減／圧縮／抽象化</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効率化・最適化・利便性向上を実現</a:t>
              </a:r>
            </a:p>
          </p:txBody>
        </p:sp>
        <p:sp>
          <p:nvSpPr>
            <p:cNvPr id="62" name="テキスト ボックス 61">
              <a:extLst>
                <a:ext uri="{FF2B5EF4-FFF2-40B4-BE49-F238E27FC236}">
                  <a16:creationId xmlns:a16="http://schemas.microsoft.com/office/drawing/2014/main" id="{39308284-FAC0-231F-F3DC-3007E72F3C3B}"/>
                </a:ext>
              </a:extLst>
            </p:cNvPr>
            <p:cNvSpPr txBox="1"/>
            <p:nvPr/>
          </p:nvSpPr>
          <p:spPr>
            <a:xfrm>
              <a:off x="2581151" y="3718582"/>
              <a:ext cx="2159566" cy="307777"/>
            </a:xfrm>
            <a:prstGeom prst="rect">
              <a:avLst/>
            </a:prstGeom>
            <a:noFill/>
          </p:spPr>
          <p:txBody>
            <a:bodyPr wrap="none" rtlCol="0">
              <a:spAutoFit/>
            </a:bodyPr>
            <a:lstStyle/>
            <a:p>
              <a:pPr algn="ctr"/>
              <a:r>
                <a:rPr lang="ja-JP" altLang="en-US"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仮想化とソフトウェア化</a:t>
              </a:r>
              <a:endParaRPr kumimoji="1" lang="ja-JP" altLang="en-US"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65" name="図 64" descr="図形&#10;&#10;中程度の精度で自動的に生成された説明">
              <a:extLst>
                <a:ext uri="{FF2B5EF4-FFF2-40B4-BE49-F238E27FC236}">
                  <a16:creationId xmlns:a16="http://schemas.microsoft.com/office/drawing/2014/main" id="{4A704946-B2A7-7B23-840C-0E34B41148D3}"/>
                </a:ext>
              </a:extLst>
            </p:cNvPr>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682483" y="3569888"/>
              <a:ext cx="1066301" cy="816272"/>
            </a:xfrm>
            <a:prstGeom prst="rect">
              <a:avLst/>
            </a:prstGeom>
            <a:effectLst>
              <a:outerShdw blurRad="50800" dist="38100" dir="2700000" algn="tl" rotWithShape="0">
                <a:prstClr val="black">
                  <a:alpha val="40000"/>
                </a:prstClr>
              </a:outerShdw>
            </a:effectLst>
          </p:spPr>
        </p:pic>
      </p:grpSp>
      <p:sp>
        <p:nvSpPr>
          <p:cNvPr id="66" name="テキスト ボックス 65">
            <a:extLst>
              <a:ext uri="{FF2B5EF4-FFF2-40B4-BE49-F238E27FC236}">
                <a16:creationId xmlns:a16="http://schemas.microsoft.com/office/drawing/2014/main" id="{4616A9A5-3126-5010-2804-6FBC6BA39308}"/>
              </a:ext>
            </a:extLst>
          </p:cNvPr>
          <p:cNvSpPr txBox="1"/>
          <p:nvPr/>
        </p:nvSpPr>
        <p:spPr>
          <a:xfrm>
            <a:off x="7451173" y="1707237"/>
            <a:ext cx="1107996" cy="923330"/>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コスパ</a:t>
            </a:r>
            <a:endParaRPr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スピード</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最新</a:t>
            </a:r>
            <a:endParaRPr kumimoji="1" lang="en-US" altLang="ja-JP" dirty="0">
              <a:solidFill>
                <a:srgbClr val="0070C0"/>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77D2C3C3-6CA6-72B0-5899-CC9AC67BF1C2}"/>
              </a:ext>
            </a:extLst>
          </p:cNvPr>
          <p:cNvSpPr txBox="1"/>
          <p:nvPr/>
        </p:nvSpPr>
        <p:spPr>
          <a:xfrm>
            <a:off x="7335757" y="5019160"/>
            <a:ext cx="1338829" cy="923330"/>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コスト</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手間と制約</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レガシー</a:t>
            </a:r>
            <a:endParaRPr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68" name="三角形 67">
            <a:extLst>
              <a:ext uri="{FF2B5EF4-FFF2-40B4-BE49-F238E27FC236}">
                <a16:creationId xmlns:a16="http://schemas.microsoft.com/office/drawing/2014/main" id="{7B9FC072-4522-2129-825D-43BC2979C483}"/>
              </a:ext>
            </a:extLst>
          </p:cNvPr>
          <p:cNvSpPr/>
          <p:nvPr/>
        </p:nvSpPr>
        <p:spPr>
          <a:xfrm>
            <a:off x="7645363" y="2737843"/>
            <a:ext cx="719617" cy="2012783"/>
          </a:xfrm>
          <a:prstGeom prst="triangl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1121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p:cTn id="20" dur="500" fill="hold"/>
                                        <p:tgtEl>
                                          <p:spTgt spid="71"/>
                                        </p:tgtEl>
                                        <p:attrNameLst>
                                          <p:attrName>ppt_w</p:attrName>
                                        </p:attrNameLst>
                                      </p:cBhvr>
                                      <p:tavLst>
                                        <p:tav tm="0">
                                          <p:val>
                                            <p:fltVal val="0"/>
                                          </p:val>
                                        </p:tav>
                                        <p:tav tm="100000">
                                          <p:val>
                                            <p:strVal val="#ppt_w"/>
                                          </p:val>
                                        </p:tav>
                                      </p:tavLst>
                                    </p:anim>
                                    <p:anim calcmode="lin" valueType="num">
                                      <p:cBhvr>
                                        <p:cTn id="21" dur="500" fill="hold"/>
                                        <p:tgtEl>
                                          <p:spTgt spid="71"/>
                                        </p:tgtEl>
                                        <p:attrNameLst>
                                          <p:attrName>ppt_h</p:attrName>
                                        </p:attrNameLst>
                                      </p:cBhvr>
                                      <p:tavLst>
                                        <p:tav tm="0">
                                          <p:val>
                                            <p:fltVal val="0"/>
                                          </p:val>
                                        </p:tav>
                                        <p:tav tm="100000">
                                          <p:val>
                                            <p:strVal val="#ppt_h"/>
                                          </p:val>
                                        </p:tav>
                                      </p:tavLst>
                                    </p:anim>
                                    <p:animEffect transition="in" filter="fade">
                                      <p:cBhvr>
                                        <p:cTn id="22" dur="500"/>
                                        <p:tgtEl>
                                          <p:spTgt spid="71"/>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500" fill="hold"/>
                                        <p:tgtEl>
                                          <p:spTgt spid="67"/>
                                        </p:tgtEl>
                                        <p:attrNameLst>
                                          <p:attrName>ppt_w</p:attrName>
                                        </p:attrNameLst>
                                      </p:cBhvr>
                                      <p:tavLst>
                                        <p:tav tm="0">
                                          <p:val>
                                            <p:fltVal val="0"/>
                                          </p:val>
                                        </p:tav>
                                        <p:tav tm="100000">
                                          <p:val>
                                            <p:strVal val="#ppt_w"/>
                                          </p:val>
                                        </p:tav>
                                      </p:tavLst>
                                    </p:anim>
                                    <p:anim calcmode="lin" valueType="num">
                                      <p:cBhvr>
                                        <p:cTn id="32" dur="500" fill="hold"/>
                                        <p:tgtEl>
                                          <p:spTgt spid="67"/>
                                        </p:tgtEl>
                                        <p:attrNameLst>
                                          <p:attrName>ppt_h</p:attrName>
                                        </p:attrNameLst>
                                      </p:cBhvr>
                                      <p:tavLst>
                                        <p:tav tm="0">
                                          <p:val>
                                            <p:fltVal val="0"/>
                                          </p:val>
                                        </p:tav>
                                        <p:tav tm="100000">
                                          <p:val>
                                            <p:strVal val="#ppt_h"/>
                                          </p:val>
                                        </p:tav>
                                      </p:tavLst>
                                    </p:anim>
                                    <p:animEffect transition="in" filter="fade">
                                      <p:cBhvr>
                                        <p:cTn id="33" dur="500"/>
                                        <p:tgtEl>
                                          <p:spTgt spid="67"/>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down)">
                                      <p:cBhvr>
                                        <p:cTn id="37" dur="500"/>
                                        <p:tgtEl>
                                          <p:spTgt spid="68"/>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Effect transition="in" filter="fade">
                                      <p:cBhvr>
                                        <p:cTn id="4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66" grpId="0"/>
      <p:bldP spid="67" grpId="0"/>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ソフトウェア化するインフラ</a:t>
            </a:r>
            <a:br>
              <a:rPr lang="en-US" altLang="ja-JP" sz="4000" dirty="0">
                <a:solidFill>
                  <a:srgbClr val="FFFFFF"/>
                </a:solidFill>
                <a:latin typeface="Meiryo" panose="020B0604030504040204" pitchFamily="34" charset="-128"/>
                <a:ea typeface="Meiryo" panose="020B0604030504040204" pitchFamily="34" charset="-128"/>
                <a:cs typeface="Arial"/>
              </a:rPr>
            </a:br>
            <a:r>
              <a:rPr lang="en-US" altLang="ja-JP" sz="2000" dirty="0">
                <a:solidFill>
                  <a:srgbClr val="FFFFFF"/>
                </a:solidFill>
                <a:latin typeface="Meiryo" panose="020B0604030504040204" pitchFamily="34" charset="-128"/>
                <a:ea typeface="Meiryo" panose="020B0604030504040204" pitchFamily="34" charset="-128"/>
                <a:cs typeface="Arial"/>
              </a:rPr>
              <a:t>SDI/Software Defined Infrastructure</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4836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65151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latin typeface="メイリオ" panose="020B0604030504040204" pitchFamily="50" charset="-128"/>
                <a:ea typeface="メイリオ" panose="020B0604030504040204" pitchFamily="50" charset="-128"/>
              </a:rPr>
              <a:t>仮想化の種類</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システム資源の構成要素から考える</a:t>
            </a:r>
            <a:r>
              <a:rPr lang="en-US" altLang="ja-JP" sz="2800" dirty="0">
                <a:latin typeface="メイリオ" panose="020B0604030504040204" pitchFamily="50" charset="-128"/>
                <a:ea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cs typeface="Arial"/>
              </a:rPr>
              <a:t>仮想</a:t>
            </a:r>
            <a:r>
              <a:rPr lang="en-US" altLang="ja-JP" sz="1050" dirty="0">
                <a:solidFill>
                  <a:schemeClr val="bg1"/>
                </a:solidFill>
                <a:latin typeface="メイリオ" panose="020B0604030504040204" pitchFamily="50" charset="-128"/>
                <a:ea typeface="メイリオ" panose="020B0604030504040204" pitchFamily="50" charset="-128"/>
                <a:cs typeface="Arial"/>
              </a:rPr>
              <a:t>LAN(VLAN</a:t>
            </a: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rPr>
              <a:t>ブロック・レベル</a:t>
            </a: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コンテナ方式</a:t>
            </a:r>
            <a:r>
              <a:rPr lang="en-US" altLang="ja-JP" sz="1050" dirty="0">
                <a:solidFill>
                  <a:schemeClr val="bg1"/>
                </a:solidFill>
                <a:latin typeface="メイリオ" panose="020B0604030504040204" pitchFamily="50" charset="-128"/>
                <a:ea typeface="メイリオ" panose="020B0604030504040204" pitchFamily="50" charset="-128"/>
              </a:rPr>
              <a:t>/OS</a:t>
            </a:r>
            <a:r>
              <a:rPr lang="ja-JP" altLang="en-US" sz="1050" dirty="0">
                <a:solidFill>
                  <a:schemeClr val="bg1"/>
                </a:solidFill>
                <a:latin typeface="メイリオ" panose="020B0604030504040204" pitchFamily="50" charset="-128"/>
                <a:ea typeface="メイリオ" panose="020B0604030504040204"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仮想</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ブレード</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976468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正方形/長方形 443">
            <a:extLst>
              <a:ext uri="{FF2B5EF4-FFF2-40B4-BE49-F238E27FC236}">
                <a16:creationId xmlns:a16="http://schemas.microsoft.com/office/drawing/2014/main" id="{8AA81435-0440-2248-8027-8C7DB313E821}"/>
              </a:ext>
            </a:extLst>
          </p:cNvPr>
          <p:cNvSpPr/>
          <p:nvPr/>
        </p:nvSpPr>
        <p:spPr>
          <a:xfrm>
            <a:off x="226490" y="3845020"/>
            <a:ext cx="4325936" cy="2776472"/>
          </a:xfrm>
          <a:prstGeom prst="rect">
            <a:avLst/>
          </a:prstGeom>
          <a:solidFill>
            <a:srgbClr val="FFC000">
              <a:alpha val="5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440" name="正方形/長方形 439">
            <a:extLst>
              <a:ext uri="{FF2B5EF4-FFF2-40B4-BE49-F238E27FC236}">
                <a16:creationId xmlns:a16="http://schemas.microsoft.com/office/drawing/2014/main" id="{FA208A20-537A-3049-855A-0A2D68E0E6F4}"/>
              </a:ext>
            </a:extLst>
          </p:cNvPr>
          <p:cNvSpPr/>
          <p:nvPr/>
        </p:nvSpPr>
        <p:spPr>
          <a:xfrm>
            <a:off x="4572000" y="3845020"/>
            <a:ext cx="4396326" cy="2776472"/>
          </a:xfrm>
          <a:prstGeom prst="rect">
            <a:avLst/>
          </a:prstGeom>
          <a:solidFill>
            <a:schemeClr val="accent5">
              <a:lumMod val="40000"/>
              <a:lumOff val="6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D31A343-2220-BE4B-B0B6-F784BDC798D5}"/>
              </a:ext>
            </a:extLst>
          </p:cNvPr>
          <p:cNvSpPr/>
          <p:nvPr/>
        </p:nvSpPr>
        <p:spPr>
          <a:xfrm>
            <a:off x="226490" y="744711"/>
            <a:ext cx="8741836" cy="2776472"/>
          </a:xfrm>
          <a:prstGeom prst="rect">
            <a:avLst/>
          </a:prstGeom>
          <a:solidFill>
            <a:schemeClr val="accent4">
              <a:lumMod val="60000"/>
              <a:lumOff val="4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右矢印 63"/>
          <p:cNvSpPr/>
          <p:nvPr/>
        </p:nvSpPr>
        <p:spPr>
          <a:xfrm>
            <a:off x="867064" y="3132047"/>
            <a:ext cx="1290457" cy="235573"/>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システム利用形態</a:t>
            </a:r>
            <a:r>
              <a:rPr kumimoji="1" lang="ja-JP" altLang="en-US"/>
              <a:t>の</a:t>
            </a:r>
            <a:r>
              <a:rPr kumimoji="1" lang="ja-JP" altLang="en-US" dirty="0"/>
              <a:t>歴史的変遷</a:t>
            </a:r>
          </a:p>
        </p:txBody>
      </p:sp>
      <p:sp>
        <p:nvSpPr>
          <p:cNvPr id="5" name="正方形/長方形 4"/>
          <p:cNvSpPr/>
          <p:nvPr/>
        </p:nvSpPr>
        <p:spPr>
          <a:xfrm>
            <a:off x="3393676"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1185" y="133310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501960" y="2075232"/>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3507974"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4285515"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5069072"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59469"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337010"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120567"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3501960" y="2976326"/>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0" name="角丸四角形 1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22"/>
            <p:cNvGrpSpPr/>
            <p:nvPr/>
          </p:nvGrpSpPr>
          <p:grpSpPr>
            <a:xfrm>
              <a:off x="695604" y="2996289"/>
              <a:ext cx="150692" cy="345179"/>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7" name="図形グループ 26"/>
          <p:cNvGrpSpPr/>
          <p:nvPr/>
        </p:nvGrpSpPr>
        <p:grpSpPr>
          <a:xfrm>
            <a:off x="4392294" y="2975823"/>
            <a:ext cx="398531" cy="455164"/>
            <a:chOff x="565484" y="2886304"/>
            <a:chExt cx="398531" cy="455164"/>
          </a:xfrm>
        </p:grpSpPr>
        <p:grpSp>
          <p:nvGrpSpPr>
            <p:cNvPr id="28" name="図形グループ 27"/>
            <p:cNvGrpSpPr/>
            <p:nvPr/>
          </p:nvGrpSpPr>
          <p:grpSpPr>
            <a:xfrm>
              <a:off x="565484" y="2886304"/>
              <a:ext cx="398531" cy="387786"/>
              <a:chOff x="758730" y="3198675"/>
              <a:chExt cx="702795" cy="688305"/>
            </a:xfrm>
          </p:grpSpPr>
          <p:sp>
            <p:nvSpPr>
              <p:cNvPr id="32" name="角丸四角形 3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台形 3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図形グループ 28"/>
            <p:cNvGrpSpPr/>
            <p:nvPr/>
          </p:nvGrpSpPr>
          <p:grpSpPr>
            <a:xfrm>
              <a:off x="695604" y="2996289"/>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5" name="図形グループ 34"/>
          <p:cNvGrpSpPr/>
          <p:nvPr/>
        </p:nvGrpSpPr>
        <p:grpSpPr>
          <a:xfrm>
            <a:off x="5251068" y="2976326"/>
            <a:ext cx="398531" cy="455164"/>
            <a:chOff x="565484" y="2886304"/>
            <a:chExt cx="398531" cy="455164"/>
          </a:xfrm>
        </p:grpSpPr>
        <p:grpSp>
          <p:nvGrpSpPr>
            <p:cNvPr id="36" name="図形グループ 35"/>
            <p:cNvGrpSpPr/>
            <p:nvPr/>
          </p:nvGrpSpPr>
          <p:grpSpPr>
            <a:xfrm>
              <a:off x="565484" y="2886304"/>
              <a:ext cx="398531" cy="387786"/>
              <a:chOff x="758730" y="3198675"/>
              <a:chExt cx="702795" cy="688305"/>
            </a:xfrm>
          </p:grpSpPr>
          <p:sp>
            <p:nvSpPr>
              <p:cNvPr id="40" name="角丸四角形 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台形 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95604" y="2996289"/>
              <a:ext cx="150692" cy="345179"/>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5" name="図形グループ 44"/>
          <p:cNvGrpSpPr/>
          <p:nvPr/>
        </p:nvGrpSpPr>
        <p:grpSpPr>
          <a:xfrm>
            <a:off x="694101" y="3036524"/>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1186318" y="3036524"/>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1655595" y="3036524"/>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フローチャート: 複数書類 56"/>
          <p:cNvSpPr/>
          <p:nvPr/>
        </p:nvSpPr>
        <p:spPr>
          <a:xfrm>
            <a:off x="2194277" y="3036523"/>
            <a:ext cx="512831" cy="400800"/>
          </a:xfrm>
          <a:prstGeom prst="flowChartMultidocument">
            <a:avLst/>
          </a:prstGeom>
          <a:solidFill>
            <a:srgbClr val="FFFBD2"/>
          </a:solidFill>
          <a:ln>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カード 57"/>
          <p:cNvSpPr/>
          <p:nvPr/>
        </p:nvSpPr>
        <p:spPr>
          <a:xfrm>
            <a:off x="760219"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400" dirty="0">
              <a:solidFill>
                <a:srgbClr val="FFFFFF"/>
              </a:solidFill>
              <a:latin typeface="ＭＳ Ｐゴシック"/>
              <a:ea typeface="ＭＳ Ｐゴシック"/>
              <a:cs typeface="ＭＳ Ｐゴシック"/>
            </a:endParaRPr>
          </a:p>
        </p:txBody>
      </p:sp>
      <p:sp>
        <p:nvSpPr>
          <p:cNvPr id="59" name="フローチャート: カード 58"/>
          <p:cNvSpPr/>
          <p:nvPr/>
        </p:nvSpPr>
        <p:spPr>
          <a:xfrm>
            <a:off x="1238685"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カード 59"/>
          <p:cNvSpPr/>
          <p:nvPr/>
        </p:nvSpPr>
        <p:spPr>
          <a:xfrm>
            <a:off x="1718503"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四角形吹き出し 60"/>
          <p:cNvSpPr/>
          <p:nvPr/>
        </p:nvSpPr>
        <p:spPr>
          <a:xfrm>
            <a:off x="853312" y="2911080"/>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3</a:t>
            </a:r>
            <a:endParaRPr kumimoji="1" lang="ja-JP" altLang="en-US" sz="800" dirty="0">
              <a:solidFill>
                <a:srgbClr val="FFFFFF"/>
              </a:solidFill>
              <a:latin typeface="ＭＳ Ｐゴシック"/>
              <a:ea typeface="ＭＳ Ｐゴシック"/>
              <a:cs typeface="ＭＳ Ｐゴシック"/>
            </a:endParaRPr>
          </a:p>
        </p:txBody>
      </p:sp>
      <p:sp>
        <p:nvSpPr>
          <p:cNvPr id="62" name="四角形吹き出し 61"/>
          <p:cNvSpPr/>
          <p:nvPr/>
        </p:nvSpPr>
        <p:spPr>
          <a:xfrm>
            <a:off x="1340651"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a:t>
            </a:r>
            <a:endParaRPr kumimoji="1" lang="ja-JP" altLang="en-US" sz="800" dirty="0">
              <a:solidFill>
                <a:srgbClr val="FFFFFF"/>
              </a:solidFill>
              <a:latin typeface="ＭＳ Ｐゴシック"/>
              <a:ea typeface="ＭＳ Ｐゴシック"/>
              <a:cs typeface="ＭＳ Ｐゴシック"/>
            </a:endParaRPr>
          </a:p>
        </p:txBody>
      </p:sp>
      <p:sp>
        <p:nvSpPr>
          <p:cNvPr id="63" name="四角形吹き出し 62"/>
          <p:cNvSpPr/>
          <p:nvPr/>
        </p:nvSpPr>
        <p:spPr>
          <a:xfrm>
            <a:off x="1812595"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1</a:t>
            </a:r>
            <a:endParaRPr kumimoji="1" lang="ja-JP" altLang="en-US" sz="800" dirty="0">
              <a:solidFill>
                <a:srgbClr val="FFFFFF"/>
              </a:solidFill>
              <a:latin typeface="ＭＳ Ｐゴシック"/>
              <a:ea typeface="ＭＳ Ｐゴシック"/>
              <a:cs typeface="ＭＳ Ｐゴシック"/>
            </a:endParaRPr>
          </a:p>
        </p:txBody>
      </p:sp>
      <p:sp>
        <p:nvSpPr>
          <p:cNvPr id="65" name="環状矢印 64"/>
          <p:cNvSpPr/>
          <p:nvPr/>
        </p:nvSpPr>
        <p:spPr>
          <a:xfrm>
            <a:off x="1903191" y="2261633"/>
            <a:ext cx="638129" cy="1324177"/>
          </a:xfrm>
          <a:prstGeom prst="circularArrow">
            <a:avLst>
              <a:gd name="adj1" fmla="val 12500"/>
              <a:gd name="adj2" fmla="val 1142319"/>
              <a:gd name="adj3" fmla="val 20457681"/>
              <a:gd name="adj4" fmla="val 12788449"/>
              <a:gd name="adj5" fmla="val 125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5" idx="2"/>
            <a:endCxn id="20" idx="0"/>
          </p:cNvCxnSpPr>
          <p:nvPr/>
        </p:nvCxnSpPr>
        <p:spPr>
          <a:xfrm flipH="1">
            <a:off x="3692985" y="2472274"/>
            <a:ext cx="891817" cy="504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直線コネクタ 67"/>
          <p:cNvCxnSpPr>
            <a:stCxn id="5" idx="2"/>
            <a:endCxn id="32" idx="0"/>
          </p:cNvCxnSpPr>
          <p:nvPr/>
        </p:nvCxnSpPr>
        <p:spPr>
          <a:xfrm flipH="1">
            <a:off x="4583319" y="2472274"/>
            <a:ext cx="1483"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5" idx="2"/>
            <a:endCxn id="40" idx="0"/>
          </p:cNvCxnSpPr>
          <p:nvPr/>
        </p:nvCxnSpPr>
        <p:spPr>
          <a:xfrm>
            <a:off x="4584802" y="2472274"/>
            <a:ext cx="857291" cy="504052"/>
          </a:xfrm>
          <a:prstGeom prst="line">
            <a:avLst/>
          </a:prstGeom>
        </p:spPr>
        <p:style>
          <a:lnRef idx="2">
            <a:schemeClr val="accent1"/>
          </a:lnRef>
          <a:fillRef idx="0">
            <a:schemeClr val="accent1"/>
          </a:fillRef>
          <a:effectRef idx="1">
            <a:schemeClr val="accent1"/>
          </a:effectRef>
          <a:fontRef idx="minor">
            <a:schemeClr val="tx1"/>
          </a:fontRef>
        </p:style>
      </p:cxnSp>
      <p:sp>
        <p:nvSpPr>
          <p:cNvPr id="258" name="下矢印 257"/>
          <p:cNvSpPr/>
          <p:nvPr/>
        </p:nvSpPr>
        <p:spPr>
          <a:xfrm rot="16200000">
            <a:off x="2797004" y="1801118"/>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下矢印 260"/>
          <p:cNvSpPr/>
          <p:nvPr/>
        </p:nvSpPr>
        <p:spPr>
          <a:xfrm rot="16200000">
            <a:off x="5739495" y="1801251"/>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テキスト ボックス 262"/>
          <p:cNvSpPr txBox="1"/>
          <p:nvPr/>
        </p:nvSpPr>
        <p:spPr>
          <a:xfrm>
            <a:off x="344059" y="1074236"/>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1950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／バッチ</a:t>
            </a:r>
          </a:p>
        </p:txBody>
      </p:sp>
      <p:sp>
        <p:nvSpPr>
          <p:cNvPr id="264" name="テキスト ボックス 263"/>
          <p:cNvSpPr txBox="1"/>
          <p:nvPr/>
        </p:nvSpPr>
        <p:spPr>
          <a:xfrm>
            <a:off x="3280535" y="1074236"/>
            <a:ext cx="2569934"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1960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／タイムシェアリング</a:t>
            </a:r>
          </a:p>
        </p:txBody>
      </p:sp>
      <p:sp>
        <p:nvSpPr>
          <p:cNvPr id="269" name="テキスト ボックス 268"/>
          <p:cNvSpPr txBox="1"/>
          <p:nvPr/>
        </p:nvSpPr>
        <p:spPr>
          <a:xfrm>
            <a:off x="349190" y="2502783"/>
            <a:ext cx="992579" cy="230832"/>
          </a:xfrm>
          <a:prstGeom prst="rect">
            <a:avLst/>
          </a:prstGeom>
          <a:noFill/>
        </p:spPr>
        <p:txBody>
          <a:bodyPr wrap="none" rtlCol="0">
            <a:spAutoFit/>
          </a:bodyPr>
          <a:lstStyle/>
          <a:p>
            <a:r>
              <a:rPr kumimoji="1" lang="ja-JP" altLang="en-US" sz="900">
                <a:solidFill>
                  <a:srgbClr val="002060"/>
                </a:solidFill>
                <a:latin typeface="Meiryo" charset="-128"/>
                <a:ea typeface="Meiryo" charset="-128"/>
                <a:cs typeface="Meiryo" charset="-128"/>
              </a:rPr>
              <a:t>メインフレーム</a:t>
            </a:r>
            <a:endParaRPr kumimoji="1" lang="ja-JP" altLang="en-US" sz="900" dirty="0">
              <a:solidFill>
                <a:srgbClr val="002060"/>
              </a:solidFill>
              <a:latin typeface="Meiryo" charset="-128"/>
              <a:ea typeface="Meiryo" charset="-128"/>
              <a:cs typeface="Meiryo" charset="-128"/>
            </a:endParaRPr>
          </a:p>
        </p:txBody>
      </p:sp>
      <p:sp>
        <p:nvSpPr>
          <p:cNvPr id="270" name="テキスト ボックス 269"/>
          <p:cNvSpPr txBox="1"/>
          <p:nvPr/>
        </p:nvSpPr>
        <p:spPr>
          <a:xfrm>
            <a:off x="3292510"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kumimoji="1" lang="ja-JP" altLang="en-US" sz="900" dirty="0">
              <a:solidFill>
                <a:srgbClr val="002060"/>
              </a:solidFill>
              <a:latin typeface="Meiryo" charset="-128"/>
              <a:ea typeface="Meiryo" charset="-128"/>
              <a:cs typeface="Meiryo" charset="-128"/>
            </a:endParaRPr>
          </a:p>
        </p:txBody>
      </p:sp>
      <p:sp>
        <p:nvSpPr>
          <p:cNvPr id="255" name="正方形/長方形 254">
            <a:extLst>
              <a:ext uri="{FF2B5EF4-FFF2-40B4-BE49-F238E27FC236}">
                <a16:creationId xmlns:a16="http://schemas.microsoft.com/office/drawing/2014/main" id="{34A2FC99-C03C-C64C-9BB8-DABB395ED60F}"/>
              </a:ext>
            </a:extLst>
          </p:cNvPr>
          <p:cNvSpPr/>
          <p:nvPr/>
        </p:nvSpPr>
        <p:spPr>
          <a:xfrm>
            <a:off x="6363695"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a:extLst>
              <a:ext uri="{FF2B5EF4-FFF2-40B4-BE49-F238E27FC236}">
                <a16:creationId xmlns:a16="http://schemas.microsoft.com/office/drawing/2014/main" id="{E49398E5-46C5-5341-AB4E-924C064F4EAC}"/>
              </a:ext>
            </a:extLst>
          </p:cNvPr>
          <p:cNvSpPr/>
          <p:nvPr/>
        </p:nvSpPr>
        <p:spPr>
          <a:xfrm>
            <a:off x="6472632"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a:extLst>
              <a:ext uri="{FF2B5EF4-FFF2-40B4-BE49-F238E27FC236}">
                <a16:creationId xmlns:a16="http://schemas.microsoft.com/office/drawing/2014/main" id="{6536A428-54A3-5349-B38E-838FA9558397}"/>
              </a:ext>
            </a:extLst>
          </p:cNvPr>
          <p:cNvSpPr/>
          <p:nvPr/>
        </p:nvSpPr>
        <p:spPr>
          <a:xfrm>
            <a:off x="7258545" y="1511629"/>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正方形/長方形 273">
            <a:extLst>
              <a:ext uri="{FF2B5EF4-FFF2-40B4-BE49-F238E27FC236}">
                <a16:creationId xmlns:a16="http://schemas.microsoft.com/office/drawing/2014/main" id="{40CA4837-3E0D-9045-BB7D-CD1B9DA4DD8D}"/>
              </a:ext>
            </a:extLst>
          </p:cNvPr>
          <p:cNvSpPr/>
          <p:nvPr/>
        </p:nvSpPr>
        <p:spPr>
          <a:xfrm>
            <a:off x="8033314"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正方形/長方形 275">
            <a:extLst>
              <a:ext uri="{FF2B5EF4-FFF2-40B4-BE49-F238E27FC236}">
                <a16:creationId xmlns:a16="http://schemas.microsoft.com/office/drawing/2014/main" id="{A0A3DDA5-4703-BA4B-BCB4-185C67CF2E33}"/>
              </a:ext>
            </a:extLst>
          </p:cNvPr>
          <p:cNvSpPr/>
          <p:nvPr/>
        </p:nvSpPr>
        <p:spPr>
          <a:xfrm>
            <a:off x="6502546"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277" name="正方形/長方形 276">
            <a:extLst>
              <a:ext uri="{FF2B5EF4-FFF2-40B4-BE49-F238E27FC236}">
                <a16:creationId xmlns:a16="http://schemas.microsoft.com/office/drawing/2014/main" id="{BC795349-5250-D741-BC90-8C2848E94C5B}"/>
              </a:ext>
            </a:extLst>
          </p:cNvPr>
          <p:cNvSpPr/>
          <p:nvPr/>
        </p:nvSpPr>
        <p:spPr>
          <a:xfrm>
            <a:off x="6502547" y="1624744"/>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8" name="正方形/長方形 277">
            <a:extLst>
              <a:ext uri="{FF2B5EF4-FFF2-40B4-BE49-F238E27FC236}">
                <a16:creationId xmlns:a16="http://schemas.microsoft.com/office/drawing/2014/main" id="{A4989B26-116E-E34B-AB0A-9F948FA0B5CF}"/>
              </a:ext>
            </a:extLst>
          </p:cNvPr>
          <p:cNvSpPr/>
          <p:nvPr/>
        </p:nvSpPr>
        <p:spPr>
          <a:xfrm>
            <a:off x="7290831" y="1624744"/>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9" name="正方形/長方形 278">
            <a:extLst>
              <a:ext uri="{FF2B5EF4-FFF2-40B4-BE49-F238E27FC236}">
                <a16:creationId xmlns:a16="http://schemas.microsoft.com/office/drawing/2014/main" id="{C6F4F48C-AD8E-D44F-882A-8A0C965D097F}"/>
              </a:ext>
            </a:extLst>
          </p:cNvPr>
          <p:cNvSpPr/>
          <p:nvPr/>
        </p:nvSpPr>
        <p:spPr>
          <a:xfrm>
            <a:off x="8071322" y="1624744"/>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280" name="図形グループ 182">
            <a:extLst>
              <a:ext uri="{FF2B5EF4-FFF2-40B4-BE49-F238E27FC236}">
                <a16:creationId xmlns:a16="http://schemas.microsoft.com/office/drawing/2014/main" id="{8808E1DC-4432-534F-8B5A-F9E3B818001F}"/>
              </a:ext>
            </a:extLst>
          </p:cNvPr>
          <p:cNvGrpSpPr/>
          <p:nvPr/>
        </p:nvGrpSpPr>
        <p:grpSpPr>
          <a:xfrm>
            <a:off x="6472218" y="2975823"/>
            <a:ext cx="398531" cy="455164"/>
            <a:chOff x="565484" y="2886304"/>
            <a:chExt cx="398531" cy="455164"/>
          </a:xfrm>
        </p:grpSpPr>
        <p:grpSp>
          <p:nvGrpSpPr>
            <p:cNvPr id="281" name="図形グループ 183">
              <a:extLst>
                <a:ext uri="{FF2B5EF4-FFF2-40B4-BE49-F238E27FC236}">
                  <a16:creationId xmlns:a16="http://schemas.microsoft.com/office/drawing/2014/main" id="{32A032B5-A945-8345-BC0E-76CE8720AD6E}"/>
                </a:ext>
              </a:extLst>
            </p:cNvPr>
            <p:cNvGrpSpPr/>
            <p:nvPr/>
          </p:nvGrpSpPr>
          <p:grpSpPr>
            <a:xfrm>
              <a:off x="565484" y="2886304"/>
              <a:ext cx="398531" cy="387786"/>
              <a:chOff x="758730" y="3198675"/>
              <a:chExt cx="702795" cy="688305"/>
            </a:xfrm>
          </p:grpSpPr>
          <p:sp>
            <p:nvSpPr>
              <p:cNvPr id="285" name="角丸四角形 284">
                <a:extLst>
                  <a:ext uri="{FF2B5EF4-FFF2-40B4-BE49-F238E27FC236}">
                    <a16:creationId xmlns:a16="http://schemas.microsoft.com/office/drawing/2014/main" id="{2E44AE4C-2FFA-CD4A-B1AE-01F8AFEBAF0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角丸四角形 285">
                <a:extLst>
                  <a:ext uri="{FF2B5EF4-FFF2-40B4-BE49-F238E27FC236}">
                    <a16:creationId xmlns:a16="http://schemas.microsoft.com/office/drawing/2014/main" id="{3842C718-95DB-9649-B1DF-FF874965777D}"/>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台形 286">
                <a:extLst>
                  <a:ext uri="{FF2B5EF4-FFF2-40B4-BE49-F238E27FC236}">
                    <a16:creationId xmlns:a16="http://schemas.microsoft.com/office/drawing/2014/main" id="{824DBCE6-F0EE-4D42-8019-182D985E8C6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184">
              <a:extLst>
                <a:ext uri="{FF2B5EF4-FFF2-40B4-BE49-F238E27FC236}">
                  <a16:creationId xmlns:a16="http://schemas.microsoft.com/office/drawing/2014/main" id="{8BD524F2-040F-4443-BBE5-4A67170F2F5B}"/>
                </a:ext>
              </a:extLst>
            </p:cNvPr>
            <p:cNvGrpSpPr/>
            <p:nvPr/>
          </p:nvGrpSpPr>
          <p:grpSpPr>
            <a:xfrm>
              <a:off x="695604" y="2996289"/>
              <a:ext cx="150692" cy="345179"/>
              <a:chOff x="1946324" y="4125162"/>
              <a:chExt cx="969964" cy="2007872"/>
            </a:xfrm>
          </p:grpSpPr>
          <p:sp>
            <p:nvSpPr>
              <p:cNvPr id="283" name="円/楕円 282">
                <a:extLst>
                  <a:ext uri="{FF2B5EF4-FFF2-40B4-BE49-F238E27FC236}">
                    <a16:creationId xmlns:a16="http://schemas.microsoft.com/office/drawing/2014/main" id="{447142BD-A94A-C344-887B-CF1D912F35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a:extLst>
                  <a:ext uri="{FF2B5EF4-FFF2-40B4-BE49-F238E27FC236}">
                    <a16:creationId xmlns:a16="http://schemas.microsoft.com/office/drawing/2014/main" id="{F7F4044E-8F3D-DC40-A9CA-8869397FFB3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88" name="図形グループ 190">
            <a:extLst>
              <a:ext uri="{FF2B5EF4-FFF2-40B4-BE49-F238E27FC236}">
                <a16:creationId xmlns:a16="http://schemas.microsoft.com/office/drawing/2014/main" id="{5A3B61C2-A707-3042-B955-C5734021A1A9}"/>
              </a:ext>
            </a:extLst>
          </p:cNvPr>
          <p:cNvGrpSpPr/>
          <p:nvPr/>
        </p:nvGrpSpPr>
        <p:grpSpPr>
          <a:xfrm>
            <a:off x="7367447" y="2990223"/>
            <a:ext cx="398531" cy="455164"/>
            <a:chOff x="565484" y="2886304"/>
            <a:chExt cx="398531" cy="455164"/>
          </a:xfrm>
        </p:grpSpPr>
        <p:grpSp>
          <p:nvGrpSpPr>
            <p:cNvPr id="289" name="図形グループ 191">
              <a:extLst>
                <a:ext uri="{FF2B5EF4-FFF2-40B4-BE49-F238E27FC236}">
                  <a16:creationId xmlns:a16="http://schemas.microsoft.com/office/drawing/2014/main" id="{D1FCC558-0779-DF44-8DD4-56266047F145}"/>
                </a:ext>
              </a:extLst>
            </p:cNvPr>
            <p:cNvGrpSpPr/>
            <p:nvPr/>
          </p:nvGrpSpPr>
          <p:grpSpPr>
            <a:xfrm>
              <a:off x="565484" y="2886304"/>
              <a:ext cx="398531" cy="387786"/>
              <a:chOff x="758730" y="3198675"/>
              <a:chExt cx="702795" cy="688305"/>
            </a:xfrm>
          </p:grpSpPr>
          <p:sp>
            <p:nvSpPr>
              <p:cNvPr id="293" name="角丸四角形 292">
                <a:extLst>
                  <a:ext uri="{FF2B5EF4-FFF2-40B4-BE49-F238E27FC236}">
                    <a16:creationId xmlns:a16="http://schemas.microsoft.com/office/drawing/2014/main" id="{3945C32E-0481-0142-8A4C-124FFC92D9E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角丸四角形 293">
                <a:extLst>
                  <a:ext uri="{FF2B5EF4-FFF2-40B4-BE49-F238E27FC236}">
                    <a16:creationId xmlns:a16="http://schemas.microsoft.com/office/drawing/2014/main" id="{68D46DD4-8A9C-4046-A4DD-DF397A5AF60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台形 294">
                <a:extLst>
                  <a:ext uri="{FF2B5EF4-FFF2-40B4-BE49-F238E27FC236}">
                    <a16:creationId xmlns:a16="http://schemas.microsoft.com/office/drawing/2014/main" id="{C8403E9F-9139-5F43-BA3F-603C41685B5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0" name="図形グループ 192">
              <a:extLst>
                <a:ext uri="{FF2B5EF4-FFF2-40B4-BE49-F238E27FC236}">
                  <a16:creationId xmlns:a16="http://schemas.microsoft.com/office/drawing/2014/main" id="{77E082BD-AD9C-294A-BBA5-2EFE93FBA656}"/>
                </a:ext>
              </a:extLst>
            </p:cNvPr>
            <p:cNvGrpSpPr/>
            <p:nvPr/>
          </p:nvGrpSpPr>
          <p:grpSpPr>
            <a:xfrm>
              <a:off x="695604" y="2996289"/>
              <a:ext cx="150692" cy="345179"/>
              <a:chOff x="1946324" y="4125162"/>
              <a:chExt cx="969964" cy="2007872"/>
            </a:xfrm>
          </p:grpSpPr>
          <p:sp>
            <p:nvSpPr>
              <p:cNvPr id="291" name="円/楕円 290">
                <a:extLst>
                  <a:ext uri="{FF2B5EF4-FFF2-40B4-BE49-F238E27FC236}">
                    <a16:creationId xmlns:a16="http://schemas.microsoft.com/office/drawing/2014/main" id="{F7C49151-0D88-8242-88EE-04DD9DD3AF0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フローチャート: 論理積ゲート 291">
                <a:extLst>
                  <a:ext uri="{FF2B5EF4-FFF2-40B4-BE49-F238E27FC236}">
                    <a16:creationId xmlns:a16="http://schemas.microsoft.com/office/drawing/2014/main" id="{E295FEA6-916C-E946-B9A7-267613FC46F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96" name="図形グループ 198">
            <a:extLst>
              <a:ext uri="{FF2B5EF4-FFF2-40B4-BE49-F238E27FC236}">
                <a16:creationId xmlns:a16="http://schemas.microsoft.com/office/drawing/2014/main" id="{BB9DB98C-5590-C94A-86E6-CE14569A556A}"/>
              </a:ext>
            </a:extLst>
          </p:cNvPr>
          <p:cNvGrpSpPr/>
          <p:nvPr/>
        </p:nvGrpSpPr>
        <p:grpSpPr>
          <a:xfrm>
            <a:off x="8221326" y="2975823"/>
            <a:ext cx="398531" cy="455164"/>
            <a:chOff x="565484" y="2886304"/>
            <a:chExt cx="398531" cy="455164"/>
          </a:xfrm>
        </p:grpSpPr>
        <p:grpSp>
          <p:nvGrpSpPr>
            <p:cNvPr id="297" name="図形グループ 199">
              <a:extLst>
                <a:ext uri="{FF2B5EF4-FFF2-40B4-BE49-F238E27FC236}">
                  <a16:creationId xmlns:a16="http://schemas.microsoft.com/office/drawing/2014/main" id="{B207742A-5C33-4D4A-ABCC-C63041E79A92}"/>
                </a:ext>
              </a:extLst>
            </p:cNvPr>
            <p:cNvGrpSpPr/>
            <p:nvPr/>
          </p:nvGrpSpPr>
          <p:grpSpPr>
            <a:xfrm>
              <a:off x="565484" y="2886304"/>
              <a:ext cx="398531" cy="387786"/>
              <a:chOff x="758730" y="3198675"/>
              <a:chExt cx="702795" cy="688305"/>
            </a:xfrm>
          </p:grpSpPr>
          <p:sp>
            <p:nvSpPr>
              <p:cNvPr id="301" name="角丸四角形 300">
                <a:extLst>
                  <a:ext uri="{FF2B5EF4-FFF2-40B4-BE49-F238E27FC236}">
                    <a16:creationId xmlns:a16="http://schemas.microsoft.com/office/drawing/2014/main" id="{9560EC83-FC9B-4E4A-981A-91682C64C12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角丸四角形 301">
                <a:extLst>
                  <a:ext uri="{FF2B5EF4-FFF2-40B4-BE49-F238E27FC236}">
                    <a16:creationId xmlns:a16="http://schemas.microsoft.com/office/drawing/2014/main" id="{4E80A4B2-70E8-C14A-80BC-886FF0A17B2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台形 302">
                <a:extLst>
                  <a:ext uri="{FF2B5EF4-FFF2-40B4-BE49-F238E27FC236}">
                    <a16:creationId xmlns:a16="http://schemas.microsoft.com/office/drawing/2014/main" id="{69F0A983-60E1-274B-91ED-095FC645E168}"/>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00">
              <a:extLst>
                <a:ext uri="{FF2B5EF4-FFF2-40B4-BE49-F238E27FC236}">
                  <a16:creationId xmlns:a16="http://schemas.microsoft.com/office/drawing/2014/main" id="{DE2A0BB2-642A-8544-9BBA-4A148BB68ACE}"/>
                </a:ext>
              </a:extLst>
            </p:cNvPr>
            <p:cNvGrpSpPr/>
            <p:nvPr/>
          </p:nvGrpSpPr>
          <p:grpSpPr>
            <a:xfrm>
              <a:off x="695604" y="2996289"/>
              <a:ext cx="150692" cy="345179"/>
              <a:chOff x="1946324" y="4125162"/>
              <a:chExt cx="969964" cy="2007872"/>
            </a:xfrm>
          </p:grpSpPr>
          <p:sp>
            <p:nvSpPr>
              <p:cNvPr id="299" name="円/楕円 298">
                <a:extLst>
                  <a:ext uri="{FF2B5EF4-FFF2-40B4-BE49-F238E27FC236}">
                    <a16:creationId xmlns:a16="http://schemas.microsoft.com/office/drawing/2014/main" id="{6C1CB587-058B-1846-8FA5-E4326EC082B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フローチャート: 論理積ゲート 299">
                <a:extLst>
                  <a:ext uri="{FF2B5EF4-FFF2-40B4-BE49-F238E27FC236}">
                    <a16:creationId xmlns:a16="http://schemas.microsoft.com/office/drawing/2014/main" id="{E553B70C-0C5C-8547-9F40-75B0FAD4133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04" name="直線コネクタ 303">
            <a:extLst>
              <a:ext uri="{FF2B5EF4-FFF2-40B4-BE49-F238E27FC236}">
                <a16:creationId xmlns:a16="http://schemas.microsoft.com/office/drawing/2014/main" id="{1B3E0EA7-64D6-6242-A93F-3CDC8FB014AF}"/>
              </a:ext>
            </a:extLst>
          </p:cNvPr>
          <p:cNvCxnSpPr>
            <a:stCxn id="255" idx="2"/>
            <a:endCxn id="285" idx="0"/>
          </p:cNvCxnSpPr>
          <p:nvPr/>
        </p:nvCxnSpPr>
        <p:spPr>
          <a:xfrm flipH="1">
            <a:off x="6663243" y="2472274"/>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直線コネクタ 304">
            <a:extLst>
              <a:ext uri="{FF2B5EF4-FFF2-40B4-BE49-F238E27FC236}">
                <a16:creationId xmlns:a16="http://schemas.microsoft.com/office/drawing/2014/main" id="{587B5E8D-77DF-0648-999F-A195AAF49DB0}"/>
              </a:ext>
            </a:extLst>
          </p:cNvPr>
          <p:cNvCxnSpPr>
            <a:stCxn id="255" idx="2"/>
            <a:endCxn id="293" idx="0"/>
          </p:cNvCxnSpPr>
          <p:nvPr/>
        </p:nvCxnSpPr>
        <p:spPr>
          <a:xfrm>
            <a:off x="7554821" y="2472274"/>
            <a:ext cx="3651" cy="517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直線コネクタ 305">
            <a:extLst>
              <a:ext uri="{FF2B5EF4-FFF2-40B4-BE49-F238E27FC236}">
                <a16:creationId xmlns:a16="http://schemas.microsoft.com/office/drawing/2014/main" id="{374D6784-C955-D04D-A353-A6BE391B49BA}"/>
              </a:ext>
            </a:extLst>
          </p:cNvPr>
          <p:cNvCxnSpPr>
            <a:stCxn id="255" idx="2"/>
            <a:endCxn id="301" idx="0"/>
          </p:cNvCxnSpPr>
          <p:nvPr/>
        </p:nvCxnSpPr>
        <p:spPr>
          <a:xfrm>
            <a:off x="7554821" y="2472274"/>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07" name="正方形/長方形 306">
            <a:extLst>
              <a:ext uri="{FF2B5EF4-FFF2-40B4-BE49-F238E27FC236}">
                <a16:creationId xmlns:a16="http://schemas.microsoft.com/office/drawing/2014/main" id="{5BE34F12-706D-FF4A-AE33-A779FD80D3CF}"/>
              </a:ext>
            </a:extLst>
          </p:cNvPr>
          <p:cNvSpPr/>
          <p:nvPr/>
        </p:nvSpPr>
        <p:spPr>
          <a:xfrm>
            <a:off x="7291372" y="1874800"/>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8" name="正方形/長方形 307">
            <a:extLst>
              <a:ext uri="{FF2B5EF4-FFF2-40B4-BE49-F238E27FC236}">
                <a16:creationId xmlns:a16="http://schemas.microsoft.com/office/drawing/2014/main" id="{3843FB52-5F4A-0E46-8E87-5065D477AD39}"/>
              </a:ext>
            </a:extLst>
          </p:cNvPr>
          <p:cNvSpPr/>
          <p:nvPr/>
        </p:nvSpPr>
        <p:spPr>
          <a:xfrm>
            <a:off x="8067882"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9" name="テキスト ボックス 308">
            <a:extLst>
              <a:ext uri="{FF2B5EF4-FFF2-40B4-BE49-F238E27FC236}">
                <a16:creationId xmlns:a16="http://schemas.microsoft.com/office/drawing/2014/main" id="{9847A6D5-74E5-F748-AE01-0D2ECFC39B99}"/>
              </a:ext>
            </a:extLst>
          </p:cNvPr>
          <p:cNvSpPr txBox="1"/>
          <p:nvPr/>
        </p:nvSpPr>
        <p:spPr>
          <a:xfrm>
            <a:off x="6569930" y="2115076"/>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10" name="テキスト ボックス 309">
            <a:extLst>
              <a:ext uri="{FF2B5EF4-FFF2-40B4-BE49-F238E27FC236}">
                <a16:creationId xmlns:a16="http://schemas.microsoft.com/office/drawing/2014/main" id="{14F2142C-B975-0C47-91CA-3AADFC71F6F4}"/>
              </a:ext>
            </a:extLst>
          </p:cNvPr>
          <p:cNvSpPr txBox="1"/>
          <p:nvPr/>
        </p:nvSpPr>
        <p:spPr>
          <a:xfrm>
            <a:off x="7343763" y="2102767"/>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1" name="テキスト ボックス 310">
            <a:extLst>
              <a:ext uri="{FF2B5EF4-FFF2-40B4-BE49-F238E27FC236}">
                <a16:creationId xmlns:a16="http://schemas.microsoft.com/office/drawing/2014/main" id="{6FD81E5E-AAEB-2740-B568-DF647DB28F96}"/>
              </a:ext>
            </a:extLst>
          </p:cNvPr>
          <p:cNvSpPr txBox="1"/>
          <p:nvPr/>
        </p:nvSpPr>
        <p:spPr>
          <a:xfrm>
            <a:off x="8128046" y="2114403"/>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2" name="テキスト ボックス 311">
            <a:extLst>
              <a:ext uri="{FF2B5EF4-FFF2-40B4-BE49-F238E27FC236}">
                <a16:creationId xmlns:a16="http://schemas.microsoft.com/office/drawing/2014/main" id="{2E1DC95E-CBFC-FA4C-B343-772532CAE2FA}"/>
              </a:ext>
            </a:extLst>
          </p:cNvPr>
          <p:cNvSpPr txBox="1"/>
          <p:nvPr/>
        </p:nvSpPr>
        <p:spPr>
          <a:xfrm>
            <a:off x="6244503" y="1070927"/>
            <a:ext cx="2723823"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1970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13" name="テキスト ボックス 312">
            <a:extLst>
              <a:ext uri="{FF2B5EF4-FFF2-40B4-BE49-F238E27FC236}">
                <a16:creationId xmlns:a16="http://schemas.microsoft.com/office/drawing/2014/main" id="{0895CF2F-5BFC-7348-B0EB-2EA3A6FD4252}"/>
              </a:ext>
            </a:extLst>
          </p:cNvPr>
          <p:cNvSpPr txBox="1"/>
          <p:nvPr/>
        </p:nvSpPr>
        <p:spPr>
          <a:xfrm>
            <a:off x="6244503"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p:txBody>
      </p:sp>
      <p:sp>
        <p:nvSpPr>
          <p:cNvPr id="314" name="正方形/長方形 313">
            <a:extLst>
              <a:ext uri="{FF2B5EF4-FFF2-40B4-BE49-F238E27FC236}">
                <a16:creationId xmlns:a16="http://schemas.microsoft.com/office/drawing/2014/main" id="{500542AD-A218-024C-97F4-8711959C774F}"/>
              </a:ext>
            </a:extLst>
          </p:cNvPr>
          <p:cNvSpPr/>
          <p:nvPr/>
        </p:nvSpPr>
        <p:spPr>
          <a:xfrm>
            <a:off x="6363695"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a:extLst>
              <a:ext uri="{FF2B5EF4-FFF2-40B4-BE49-F238E27FC236}">
                <a16:creationId xmlns:a16="http://schemas.microsoft.com/office/drawing/2014/main" id="{4B09FC11-C85B-1B4A-854E-F255B13FCCE8}"/>
              </a:ext>
            </a:extLst>
          </p:cNvPr>
          <p:cNvSpPr/>
          <p:nvPr/>
        </p:nvSpPr>
        <p:spPr>
          <a:xfrm>
            <a:off x="7184800" y="4146527"/>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a:extLst>
              <a:ext uri="{FF2B5EF4-FFF2-40B4-BE49-F238E27FC236}">
                <a16:creationId xmlns:a16="http://schemas.microsoft.com/office/drawing/2014/main" id="{CBF7627A-FBEC-CC43-BA56-E65342A1843A}"/>
              </a:ext>
            </a:extLst>
          </p:cNvPr>
          <p:cNvSpPr/>
          <p:nvPr/>
        </p:nvSpPr>
        <p:spPr>
          <a:xfrm>
            <a:off x="7995273"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a:extLst>
              <a:ext uri="{FF2B5EF4-FFF2-40B4-BE49-F238E27FC236}">
                <a16:creationId xmlns:a16="http://schemas.microsoft.com/office/drawing/2014/main" id="{E3F0AFAC-6EE2-3F4A-B9A2-15E7337058C7}"/>
              </a:ext>
            </a:extLst>
          </p:cNvPr>
          <p:cNvSpPr/>
          <p:nvPr/>
        </p:nvSpPr>
        <p:spPr>
          <a:xfrm>
            <a:off x="6402398"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18" name="正方形/長方形 317">
            <a:extLst>
              <a:ext uri="{FF2B5EF4-FFF2-40B4-BE49-F238E27FC236}">
                <a16:creationId xmlns:a16="http://schemas.microsoft.com/office/drawing/2014/main" id="{1CBDD27B-6B61-314C-83E1-7B69D03F4CFC}"/>
              </a:ext>
            </a:extLst>
          </p:cNvPr>
          <p:cNvSpPr/>
          <p:nvPr/>
        </p:nvSpPr>
        <p:spPr>
          <a:xfrm>
            <a:off x="6399077" y="4336479"/>
            <a:ext cx="692826"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19" name="正方形/長方形 318">
            <a:extLst>
              <a:ext uri="{FF2B5EF4-FFF2-40B4-BE49-F238E27FC236}">
                <a16:creationId xmlns:a16="http://schemas.microsoft.com/office/drawing/2014/main" id="{6282CB18-59BD-A448-A478-5DCAE6F8B02B}"/>
              </a:ext>
            </a:extLst>
          </p:cNvPr>
          <p:cNvSpPr/>
          <p:nvPr/>
        </p:nvSpPr>
        <p:spPr>
          <a:xfrm>
            <a:off x="7220176" y="4336248"/>
            <a:ext cx="68245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20" name="正方形/長方形 319">
            <a:extLst>
              <a:ext uri="{FF2B5EF4-FFF2-40B4-BE49-F238E27FC236}">
                <a16:creationId xmlns:a16="http://schemas.microsoft.com/office/drawing/2014/main" id="{0B573045-3D54-D248-B636-BF6CEB4537EC}"/>
              </a:ext>
            </a:extLst>
          </p:cNvPr>
          <p:cNvSpPr/>
          <p:nvPr/>
        </p:nvSpPr>
        <p:spPr>
          <a:xfrm>
            <a:off x="8043749" y="4336479"/>
            <a:ext cx="66787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21" name="図形グループ 139">
            <a:extLst>
              <a:ext uri="{FF2B5EF4-FFF2-40B4-BE49-F238E27FC236}">
                <a16:creationId xmlns:a16="http://schemas.microsoft.com/office/drawing/2014/main" id="{E147E933-F71C-7546-8EE5-A22218A359B3}"/>
              </a:ext>
            </a:extLst>
          </p:cNvPr>
          <p:cNvGrpSpPr/>
          <p:nvPr/>
        </p:nvGrpSpPr>
        <p:grpSpPr>
          <a:xfrm>
            <a:off x="6472217" y="5804936"/>
            <a:ext cx="398531" cy="455164"/>
            <a:chOff x="565484" y="2886304"/>
            <a:chExt cx="398531" cy="455164"/>
          </a:xfrm>
        </p:grpSpPr>
        <p:grpSp>
          <p:nvGrpSpPr>
            <p:cNvPr id="322" name="図形グループ 140">
              <a:extLst>
                <a:ext uri="{FF2B5EF4-FFF2-40B4-BE49-F238E27FC236}">
                  <a16:creationId xmlns:a16="http://schemas.microsoft.com/office/drawing/2014/main" id="{3565CE83-BDC0-DE46-AF85-3B710D613170}"/>
                </a:ext>
              </a:extLst>
            </p:cNvPr>
            <p:cNvGrpSpPr/>
            <p:nvPr/>
          </p:nvGrpSpPr>
          <p:grpSpPr>
            <a:xfrm>
              <a:off x="565484" y="2886304"/>
              <a:ext cx="398531" cy="387786"/>
              <a:chOff x="758730" y="3198675"/>
              <a:chExt cx="702795" cy="688305"/>
            </a:xfrm>
          </p:grpSpPr>
          <p:sp>
            <p:nvSpPr>
              <p:cNvPr id="326" name="角丸四角形 325">
                <a:extLst>
                  <a:ext uri="{FF2B5EF4-FFF2-40B4-BE49-F238E27FC236}">
                    <a16:creationId xmlns:a16="http://schemas.microsoft.com/office/drawing/2014/main" id="{522FD8D9-7D69-F446-813F-472AB7838C31}"/>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角丸四角形 326">
                <a:extLst>
                  <a:ext uri="{FF2B5EF4-FFF2-40B4-BE49-F238E27FC236}">
                    <a16:creationId xmlns:a16="http://schemas.microsoft.com/office/drawing/2014/main" id="{8A46E52B-D1B0-0645-89E9-9937045B160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台形 327">
                <a:extLst>
                  <a:ext uri="{FF2B5EF4-FFF2-40B4-BE49-F238E27FC236}">
                    <a16:creationId xmlns:a16="http://schemas.microsoft.com/office/drawing/2014/main" id="{6DA352FF-CF34-4F49-A060-38F5BEA987C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3" name="図形グループ 141">
              <a:extLst>
                <a:ext uri="{FF2B5EF4-FFF2-40B4-BE49-F238E27FC236}">
                  <a16:creationId xmlns:a16="http://schemas.microsoft.com/office/drawing/2014/main" id="{33F7787D-A627-614C-9351-37F236936814}"/>
                </a:ext>
              </a:extLst>
            </p:cNvPr>
            <p:cNvGrpSpPr/>
            <p:nvPr/>
          </p:nvGrpSpPr>
          <p:grpSpPr>
            <a:xfrm>
              <a:off x="695604" y="2996289"/>
              <a:ext cx="150692" cy="345179"/>
              <a:chOff x="1946324" y="4125162"/>
              <a:chExt cx="969964" cy="2007872"/>
            </a:xfrm>
          </p:grpSpPr>
          <p:sp>
            <p:nvSpPr>
              <p:cNvPr id="324" name="円/楕円 323">
                <a:extLst>
                  <a:ext uri="{FF2B5EF4-FFF2-40B4-BE49-F238E27FC236}">
                    <a16:creationId xmlns:a16="http://schemas.microsoft.com/office/drawing/2014/main" id="{17A7CDE2-35E2-204D-88AF-9795CD1447C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フローチャート: 論理積ゲート 324">
                <a:extLst>
                  <a:ext uri="{FF2B5EF4-FFF2-40B4-BE49-F238E27FC236}">
                    <a16:creationId xmlns:a16="http://schemas.microsoft.com/office/drawing/2014/main" id="{B255F3B6-BC5A-294C-B333-0674B68A794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29" name="図形グループ 147">
            <a:extLst>
              <a:ext uri="{FF2B5EF4-FFF2-40B4-BE49-F238E27FC236}">
                <a16:creationId xmlns:a16="http://schemas.microsoft.com/office/drawing/2014/main" id="{5A812F26-0F08-9041-BD5F-7F7218B68171}"/>
              </a:ext>
            </a:extLst>
          </p:cNvPr>
          <p:cNvGrpSpPr/>
          <p:nvPr/>
        </p:nvGrpSpPr>
        <p:grpSpPr>
          <a:xfrm>
            <a:off x="7368814" y="5804433"/>
            <a:ext cx="398531" cy="455164"/>
            <a:chOff x="565484" y="2886304"/>
            <a:chExt cx="398531" cy="455164"/>
          </a:xfrm>
        </p:grpSpPr>
        <p:grpSp>
          <p:nvGrpSpPr>
            <p:cNvPr id="330" name="図形グループ 148">
              <a:extLst>
                <a:ext uri="{FF2B5EF4-FFF2-40B4-BE49-F238E27FC236}">
                  <a16:creationId xmlns:a16="http://schemas.microsoft.com/office/drawing/2014/main" id="{2C707527-7EC8-1C46-B621-CDCD56B26B74}"/>
                </a:ext>
              </a:extLst>
            </p:cNvPr>
            <p:cNvGrpSpPr/>
            <p:nvPr/>
          </p:nvGrpSpPr>
          <p:grpSpPr>
            <a:xfrm>
              <a:off x="565484" y="2886304"/>
              <a:ext cx="398531" cy="387786"/>
              <a:chOff x="758730" y="3198675"/>
              <a:chExt cx="702795" cy="688305"/>
            </a:xfrm>
          </p:grpSpPr>
          <p:sp>
            <p:nvSpPr>
              <p:cNvPr id="334" name="角丸四角形 333">
                <a:extLst>
                  <a:ext uri="{FF2B5EF4-FFF2-40B4-BE49-F238E27FC236}">
                    <a16:creationId xmlns:a16="http://schemas.microsoft.com/office/drawing/2014/main" id="{31C71346-D73A-644F-936E-CC681287D5C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角丸四角形 334">
                <a:extLst>
                  <a:ext uri="{FF2B5EF4-FFF2-40B4-BE49-F238E27FC236}">
                    <a16:creationId xmlns:a16="http://schemas.microsoft.com/office/drawing/2014/main" id="{3AA16A00-6B35-6E49-878A-782A5034E6C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台形 335">
                <a:extLst>
                  <a:ext uri="{FF2B5EF4-FFF2-40B4-BE49-F238E27FC236}">
                    <a16:creationId xmlns:a16="http://schemas.microsoft.com/office/drawing/2014/main" id="{3931DC11-E60F-7046-9BDC-66F0913F6A02}"/>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149">
              <a:extLst>
                <a:ext uri="{FF2B5EF4-FFF2-40B4-BE49-F238E27FC236}">
                  <a16:creationId xmlns:a16="http://schemas.microsoft.com/office/drawing/2014/main" id="{7E657A84-471B-6C41-856F-C0480D4202D8}"/>
                </a:ext>
              </a:extLst>
            </p:cNvPr>
            <p:cNvGrpSpPr/>
            <p:nvPr/>
          </p:nvGrpSpPr>
          <p:grpSpPr>
            <a:xfrm>
              <a:off x="695604" y="2996289"/>
              <a:ext cx="150692" cy="345179"/>
              <a:chOff x="1946324" y="4125162"/>
              <a:chExt cx="969964" cy="2007872"/>
            </a:xfrm>
          </p:grpSpPr>
          <p:sp>
            <p:nvSpPr>
              <p:cNvPr id="332" name="円/楕円 331">
                <a:extLst>
                  <a:ext uri="{FF2B5EF4-FFF2-40B4-BE49-F238E27FC236}">
                    <a16:creationId xmlns:a16="http://schemas.microsoft.com/office/drawing/2014/main" id="{E33B61B1-5AB6-4543-B346-8A70D11E7E9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フローチャート: 論理積ゲート 332">
                <a:extLst>
                  <a:ext uri="{FF2B5EF4-FFF2-40B4-BE49-F238E27FC236}">
                    <a16:creationId xmlns:a16="http://schemas.microsoft.com/office/drawing/2014/main" id="{9CF63057-CF7B-9647-A35B-84DBEE9F5E1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37" name="図形グループ 155">
            <a:extLst>
              <a:ext uri="{FF2B5EF4-FFF2-40B4-BE49-F238E27FC236}">
                <a16:creationId xmlns:a16="http://schemas.microsoft.com/office/drawing/2014/main" id="{C506807D-61E5-684D-9B4D-60C7B4B2CAEC}"/>
              </a:ext>
            </a:extLst>
          </p:cNvPr>
          <p:cNvGrpSpPr/>
          <p:nvPr/>
        </p:nvGrpSpPr>
        <p:grpSpPr>
          <a:xfrm>
            <a:off x="8221325" y="5804936"/>
            <a:ext cx="398531" cy="455164"/>
            <a:chOff x="565484" y="2886304"/>
            <a:chExt cx="398531" cy="455164"/>
          </a:xfrm>
        </p:grpSpPr>
        <p:grpSp>
          <p:nvGrpSpPr>
            <p:cNvPr id="338" name="図形グループ 156">
              <a:extLst>
                <a:ext uri="{FF2B5EF4-FFF2-40B4-BE49-F238E27FC236}">
                  <a16:creationId xmlns:a16="http://schemas.microsoft.com/office/drawing/2014/main" id="{92B7638C-9C35-744B-B5B8-A8662750A183}"/>
                </a:ext>
              </a:extLst>
            </p:cNvPr>
            <p:cNvGrpSpPr/>
            <p:nvPr/>
          </p:nvGrpSpPr>
          <p:grpSpPr>
            <a:xfrm>
              <a:off x="565484" y="2886304"/>
              <a:ext cx="398531" cy="387786"/>
              <a:chOff x="758730" y="3198675"/>
              <a:chExt cx="702795" cy="688305"/>
            </a:xfrm>
          </p:grpSpPr>
          <p:sp>
            <p:nvSpPr>
              <p:cNvPr id="342" name="角丸四角形 341">
                <a:extLst>
                  <a:ext uri="{FF2B5EF4-FFF2-40B4-BE49-F238E27FC236}">
                    <a16:creationId xmlns:a16="http://schemas.microsoft.com/office/drawing/2014/main" id="{70597E3D-2A3B-444F-9FE7-1AE89E712E9F}"/>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3" name="角丸四角形 342">
                <a:extLst>
                  <a:ext uri="{FF2B5EF4-FFF2-40B4-BE49-F238E27FC236}">
                    <a16:creationId xmlns:a16="http://schemas.microsoft.com/office/drawing/2014/main" id="{4EA21404-DCBF-B745-9ECB-1211085C79A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台形 343">
                <a:extLst>
                  <a:ext uri="{FF2B5EF4-FFF2-40B4-BE49-F238E27FC236}">
                    <a16:creationId xmlns:a16="http://schemas.microsoft.com/office/drawing/2014/main" id="{30A6470F-F43F-844E-A0F1-807358ADB46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157">
              <a:extLst>
                <a:ext uri="{FF2B5EF4-FFF2-40B4-BE49-F238E27FC236}">
                  <a16:creationId xmlns:a16="http://schemas.microsoft.com/office/drawing/2014/main" id="{BA2B6151-A541-1B44-8643-08CE9412DC36}"/>
                </a:ext>
              </a:extLst>
            </p:cNvPr>
            <p:cNvGrpSpPr/>
            <p:nvPr/>
          </p:nvGrpSpPr>
          <p:grpSpPr>
            <a:xfrm>
              <a:off x="695604" y="2996289"/>
              <a:ext cx="150692" cy="345179"/>
              <a:chOff x="1946324" y="4125162"/>
              <a:chExt cx="969964" cy="2007872"/>
            </a:xfrm>
          </p:grpSpPr>
          <p:sp>
            <p:nvSpPr>
              <p:cNvPr id="340" name="円/楕円 339">
                <a:extLst>
                  <a:ext uri="{FF2B5EF4-FFF2-40B4-BE49-F238E27FC236}">
                    <a16:creationId xmlns:a16="http://schemas.microsoft.com/office/drawing/2014/main" id="{1A0BD8C0-61E8-EF4B-89D2-DEE1FA8770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フローチャート: 論理積ゲート 340">
                <a:extLst>
                  <a:ext uri="{FF2B5EF4-FFF2-40B4-BE49-F238E27FC236}">
                    <a16:creationId xmlns:a16="http://schemas.microsoft.com/office/drawing/2014/main" id="{FC3661F0-C9D5-3344-A48A-73EBEB9DD71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45" name="直線コネクタ 344">
            <a:extLst>
              <a:ext uri="{FF2B5EF4-FFF2-40B4-BE49-F238E27FC236}">
                <a16:creationId xmlns:a16="http://schemas.microsoft.com/office/drawing/2014/main" id="{872BA6A3-3021-CA4B-B6A2-1FDC4636608F}"/>
              </a:ext>
            </a:extLst>
          </p:cNvPr>
          <p:cNvCxnSpPr>
            <a:stCxn id="314" idx="2"/>
            <a:endCxn id="326" idx="0"/>
          </p:cNvCxnSpPr>
          <p:nvPr/>
        </p:nvCxnSpPr>
        <p:spPr>
          <a:xfrm flipH="1">
            <a:off x="6663242" y="5297474"/>
            <a:ext cx="75790" cy="5074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直線コネクタ 345">
            <a:extLst>
              <a:ext uri="{FF2B5EF4-FFF2-40B4-BE49-F238E27FC236}">
                <a16:creationId xmlns:a16="http://schemas.microsoft.com/office/drawing/2014/main" id="{1E626D41-331B-A44B-BC44-363F76609614}"/>
              </a:ext>
            </a:extLst>
          </p:cNvPr>
          <p:cNvCxnSpPr>
            <a:cxnSpLocks/>
            <a:stCxn id="315" idx="2"/>
            <a:endCxn id="334" idx="0"/>
          </p:cNvCxnSpPr>
          <p:nvPr/>
        </p:nvCxnSpPr>
        <p:spPr>
          <a:xfrm flipH="1">
            <a:off x="7559839" y="5293859"/>
            <a:ext cx="298" cy="51057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7" name="直線コネクタ 346">
            <a:extLst>
              <a:ext uri="{FF2B5EF4-FFF2-40B4-BE49-F238E27FC236}">
                <a16:creationId xmlns:a16="http://schemas.microsoft.com/office/drawing/2014/main" id="{A101771B-F2BD-944C-93A3-BD5AF35D3AD5}"/>
              </a:ext>
            </a:extLst>
          </p:cNvPr>
          <p:cNvCxnSpPr>
            <a:stCxn id="316" idx="2"/>
            <a:endCxn id="342" idx="0"/>
          </p:cNvCxnSpPr>
          <p:nvPr/>
        </p:nvCxnSpPr>
        <p:spPr>
          <a:xfrm>
            <a:off x="8370610" y="5297474"/>
            <a:ext cx="41740" cy="507462"/>
          </a:xfrm>
          <a:prstGeom prst="line">
            <a:avLst/>
          </a:prstGeom>
        </p:spPr>
        <p:style>
          <a:lnRef idx="2">
            <a:schemeClr val="accent1"/>
          </a:lnRef>
          <a:fillRef idx="0">
            <a:schemeClr val="accent1"/>
          </a:fillRef>
          <a:effectRef idx="1">
            <a:schemeClr val="accent1"/>
          </a:effectRef>
          <a:fontRef idx="minor">
            <a:schemeClr val="tx1"/>
          </a:fontRef>
        </p:style>
      </p:cxnSp>
      <p:sp>
        <p:nvSpPr>
          <p:cNvPr id="348" name="正方形/長方形 347">
            <a:extLst>
              <a:ext uri="{FF2B5EF4-FFF2-40B4-BE49-F238E27FC236}">
                <a16:creationId xmlns:a16="http://schemas.microsoft.com/office/drawing/2014/main" id="{A39FD8A3-2FF7-4D46-ADF8-88A89CF2589C}"/>
              </a:ext>
            </a:extLst>
          </p:cNvPr>
          <p:cNvSpPr/>
          <p:nvPr/>
        </p:nvSpPr>
        <p:spPr>
          <a:xfrm>
            <a:off x="7221961" y="4885466"/>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49" name="正方形/長方形 348">
            <a:extLst>
              <a:ext uri="{FF2B5EF4-FFF2-40B4-BE49-F238E27FC236}">
                <a16:creationId xmlns:a16="http://schemas.microsoft.com/office/drawing/2014/main" id="{49521FC3-B776-5345-9818-4266514473D0}"/>
              </a:ext>
            </a:extLst>
          </p:cNvPr>
          <p:cNvSpPr/>
          <p:nvPr/>
        </p:nvSpPr>
        <p:spPr>
          <a:xfrm>
            <a:off x="8038630"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0" name="テキスト ボックス 349">
            <a:extLst>
              <a:ext uri="{FF2B5EF4-FFF2-40B4-BE49-F238E27FC236}">
                <a16:creationId xmlns:a16="http://schemas.microsoft.com/office/drawing/2014/main" id="{3F94E4E3-2632-F94D-8EA5-9D9AC5BF61AF}"/>
              </a:ext>
            </a:extLst>
          </p:cNvPr>
          <p:cNvSpPr txBox="1"/>
          <p:nvPr/>
        </p:nvSpPr>
        <p:spPr>
          <a:xfrm>
            <a:off x="6249819" y="3891269"/>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1980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分散化</a:t>
            </a:r>
            <a:endParaRPr kumimoji="1" lang="ja-JP" altLang="en-US" sz="1200" dirty="0">
              <a:solidFill>
                <a:srgbClr val="002060"/>
              </a:solidFill>
              <a:latin typeface="Meiryo" charset="-128"/>
              <a:ea typeface="Meiryo" charset="-128"/>
              <a:cs typeface="Meiryo" charset="-128"/>
            </a:endParaRPr>
          </a:p>
        </p:txBody>
      </p:sp>
      <p:sp>
        <p:nvSpPr>
          <p:cNvPr id="351" name="テキスト ボックス 350">
            <a:extLst>
              <a:ext uri="{FF2B5EF4-FFF2-40B4-BE49-F238E27FC236}">
                <a16:creationId xmlns:a16="http://schemas.microsoft.com/office/drawing/2014/main" id="{EEE2636A-0A0E-8D4D-B65B-CABFAF0FD71C}"/>
              </a:ext>
            </a:extLst>
          </p:cNvPr>
          <p:cNvSpPr txBox="1"/>
          <p:nvPr/>
        </p:nvSpPr>
        <p:spPr>
          <a:xfrm>
            <a:off x="6709340" y="5328052"/>
            <a:ext cx="792205" cy="369332"/>
          </a:xfrm>
          <a:prstGeom prst="rect">
            <a:avLst/>
          </a:prstGeom>
          <a:noFill/>
        </p:spPr>
        <p:txBody>
          <a:bodyPr wrap="none" rtlCol="0">
            <a:spAutoFit/>
          </a:bodyPr>
          <a:lstStyle/>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p:txBody>
      </p:sp>
      <p:sp>
        <p:nvSpPr>
          <p:cNvPr id="352" name="正方形/長方形 351">
            <a:extLst>
              <a:ext uri="{FF2B5EF4-FFF2-40B4-BE49-F238E27FC236}">
                <a16:creationId xmlns:a16="http://schemas.microsoft.com/office/drawing/2014/main" id="{93D986CC-D09F-8C4D-9CF0-7F9038AFD6BA}"/>
              </a:ext>
            </a:extLst>
          </p:cNvPr>
          <p:cNvSpPr/>
          <p:nvPr/>
        </p:nvSpPr>
        <p:spPr>
          <a:xfrm>
            <a:off x="3379112"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a:extLst>
              <a:ext uri="{FF2B5EF4-FFF2-40B4-BE49-F238E27FC236}">
                <a16:creationId xmlns:a16="http://schemas.microsoft.com/office/drawing/2014/main" id="{718C9D5A-0AC1-FA42-94A9-EC0B5489007C}"/>
              </a:ext>
            </a:extLst>
          </p:cNvPr>
          <p:cNvSpPr/>
          <p:nvPr/>
        </p:nvSpPr>
        <p:spPr>
          <a:xfrm>
            <a:off x="3488049"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正方形/長方形 353">
            <a:extLst>
              <a:ext uri="{FF2B5EF4-FFF2-40B4-BE49-F238E27FC236}">
                <a16:creationId xmlns:a16="http://schemas.microsoft.com/office/drawing/2014/main" id="{BF6C0B46-B481-424A-8168-7939AFF22531}"/>
              </a:ext>
            </a:extLst>
          </p:cNvPr>
          <p:cNvSpPr/>
          <p:nvPr/>
        </p:nvSpPr>
        <p:spPr>
          <a:xfrm>
            <a:off x="4273962" y="4341706"/>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正方形/長方形 354">
            <a:extLst>
              <a:ext uri="{FF2B5EF4-FFF2-40B4-BE49-F238E27FC236}">
                <a16:creationId xmlns:a16="http://schemas.microsoft.com/office/drawing/2014/main" id="{E557D5CA-A716-6B4F-AC47-EFCF58C2D0CF}"/>
              </a:ext>
            </a:extLst>
          </p:cNvPr>
          <p:cNvSpPr/>
          <p:nvPr/>
        </p:nvSpPr>
        <p:spPr>
          <a:xfrm>
            <a:off x="5048731"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正方形/長方形 355">
            <a:extLst>
              <a:ext uri="{FF2B5EF4-FFF2-40B4-BE49-F238E27FC236}">
                <a16:creationId xmlns:a16="http://schemas.microsoft.com/office/drawing/2014/main" id="{09AA09A8-8559-A04F-8214-D9D908AC7691}"/>
              </a:ext>
            </a:extLst>
          </p:cNvPr>
          <p:cNvSpPr/>
          <p:nvPr/>
        </p:nvSpPr>
        <p:spPr>
          <a:xfrm>
            <a:off x="3517963"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7" name="正方形/長方形 356">
            <a:extLst>
              <a:ext uri="{FF2B5EF4-FFF2-40B4-BE49-F238E27FC236}">
                <a16:creationId xmlns:a16="http://schemas.microsoft.com/office/drawing/2014/main" id="{57C20E68-48C8-2E40-8BDA-94DB043B3971}"/>
              </a:ext>
            </a:extLst>
          </p:cNvPr>
          <p:cNvSpPr/>
          <p:nvPr/>
        </p:nvSpPr>
        <p:spPr>
          <a:xfrm>
            <a:off x="3517964" y="4454821"/>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8" name="正方形/長方形 357">
            <a:extLst>
              <a:ext uri="{FF2B5EF4-FFF2-40B4-BE49-F238E27FC236}">
                <a16:creationId xmlns:a16="http://schemas.microsoft.com/office/drawing/2014/main" id="{FB6B0FB7-F3FD-904F-AB6D-45CD829DE290}"/>
              </a:ext>
            </a:extLst>
          </p:cNvPr>
          <p:cNvSpPr/>
          <p:nvPr/>
        </p:nvSpPr>
        <p:spPr>
          <a:xfrm>
            <a:off x="4306248" y="4454821"/>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9" name="正方形/長方形 358">
            <a:extLst>
              <a:ext uri="{FF2B5EF4-FFF2-40B4-BE49-F238E27FC236}">
                <a16:creationId xmlns:a16="http://schemas.microsoft.com/office/drawing/2014/main" id="{00E2516D-EFF2-8343-BAB7-403195D6979D}"/>
              </a:ext>
            </a:extLst>
          </p:cNvPr>
          <p:cNvSpPr/>
          <p:nvPr/>
        </p:nvSpPr>
        <p:spPr>
          <a:xfrm>
            <a:off x="5086739" y="4454821"/>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60" name="図形グループ 78">
            <a:extLst>
              <a:ext uri="{FF2B5EF4-FFF2-40B4-BE49-F238E27FC236}">
                <a16:creationId xmlns:a16="http://schemas.microsoft.com/office/drawing/2014/main" id="{FFA9BEA7-290B-9B49-870A-5B6D9ED9C968}"/>
              </a:ext>
            </a:extLst>
          </p:cNvPr>
          <p:cNvGrpSpPr/>
          <p:nvPr/>
        </p:nvGrpSpPr>
        <p:grpSpPr>
          <a:xfrm>
            <a:off x="3487635" y="5805900"/>
            <a:ext cx="398531" cy="455164"/>
            <a:chOff x="565484" y="2886304"/>
            <a:chExt cx="398531" cy="455164"/>
          </a:xfrm>
        </p:grpSpPr>
        <p:grpSp>
          <p:nvGrpSpPr>
            <p:cNvPr id="361" name="図形グループ 79">
              <a:extLst>
                <a:ext uri="{FF2B5EF4-FFF2-40B4-BE49-F238E27FC236}">
                  <a16:creationId xmlns:a16="http://schemas.microsoft.com/office/drawing/2014/main" id="{3BBB80CC-0526-984E-8CE1-6D9AA2F1ABA5}"/>
                </a:ext>
              </a:extLst>
            </p:cNvPr>
            <p:cNvGrpSpPr/>
            <p:nvPr/>
          </p:nvGrpSpPr>
          <p:grpSpPr>
            <a:xfrm>
              <a:off x="565484" y="2886304"/>
              <a:ext cx="398531" cy="387786"/>
              <a:chOff x="758730" y="3198675"/>
              <a:chExt cx="702795" cy="688305"/>
            </a:xfrm>
          </p:grpSpPr>
          <p:sp>
            <p:nvSpPr>
              <p:cNvPr id="365" name="角丸四角形 364">
                <a:extLst>
                  <a:ext uri="{FF2B5EF4-FFF2-40B4-BE49-F238E27FC236}">
                    <a16:creationId xmlns:a16="http://schemas.microsoft.com/office/drawing/2014/main" id="{30890EFA-7265-6644-8044-5BAF44230B6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529B985-42E8-9D4E-B325-BAEAD189528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台形 366">
                <a:extLst>
                  <a:ext uri="{FF2B5EF4-FFF2-40B4-BE49-F238E27FC236}">
                    <a16:creationId xmlns:a16="http://schemas.microsoft.com/office/drawing/2014/main" id="{7B27E53E-50FF-1147-9C12-19F167D9988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2" name="図形グループ 80">
              <a:extLst>
                <a:ext uri="{FF2B5EF4-FFF2-40B4-BE49-F238E27FC236}">
                  <a16:creationId xmlns:a16="http://schemas.microsoft.com/office/drawing/2014/main" id="{B686E4C5-CB9A-004D-9738-1D78389926C2}"/>
                </a:ext>
              </a:extLst>
            </p:cNvPr>
            <p:cNvGrpSpPr/>
            <p:nvPr/>
          </p:nvGrpSpPr>
          <p:grpSpPr>
            <a:xfrm>
              <a:off x="695604" y="2996289"/>
              <a:ext cx="150692" cy="345179"/>
              <a:chOff x="1946324" y="4125162"/>
              <a:chExt cx="969964" cy="2007872"/>
            </a:xfrm>
          </p:grpSpPr>
          <p:sp>
            <p:nvSpPr>
              <p:cNvPr id="363" name="円/楕円 362">
                <a:extLst>
                  <a:ext uri="{FF2B5EF4-FFF2-40B4-BE49-F238E27FC236}">
                    <a16:creationId xmlns:a16="http://schemas.microsoft.com/office/drawing/2014/main" id="{6CCFECC2-60FF-3048-AA3C-1D014364798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フローチャート: 論理積ゲート 363">
                <a:extLst>
                  <a:ext uri="{FF2B5EF4-FFF2-40B4-BE49-F238E27FC236}">
                    <a16:creationId xmlns:a16="http://schemas.microsoft.com/office/drawing/2014/main" id="{44B18998-F430-6C43-A4D1-52D2F5A7F82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68" name="図形グループ 86">
            <a:extLst>
              <a:ext uri="{FF2B5EF4-FFF2-40B4-BE49-F238E27FC236}">
                <a16:creationId xmlns:a16="http://schemas.microsoft.com/office/drawing/2014/main" id="{3414EF32-FF38-8441-B39D-B271E9E1C968}"/>
              </a:ext>
            </a:extLst>
          </p:cNvPr>
          <p:cNvGrpSpPr/>
          <p:nvPr/>
        </p:nvGrpSpPr>
        <p:grpSpPr>
          <a:xfrm>
            <a:off x="4377969" y="5805397"/>
            <a:ext cx="398531" cy="455164"/>
            <a:chOff x="565484" y="2886304"/>
            <a:chExt cx="398531" cy="455164"/>
          </a:xfrm>
        </p:grpSpPr>
        <p:grpSp>
          <p:nvGrpSpPr>
            <p:cNvPr id="369" name="図形グループ 87">
              <a:extLst>
                <a:ext uri="{FF2B5EF4-FFF2-40B4-BE49-F238E27FC236}">
                  <a16:creationId xmlns:a16="http://schemas.microsoft.com/office/drawing/2014/main" id="{2146A42D-B46C-F048-B552-BF48317D009C}"/>
                </a:ext>
              </a:extLst>
            </p:cNvPr>
            <p:cNvGrpSpPr/>
            <p:nvPr/>
          </p:nvGrpSpPr>
          <p:grpSpPr>
            <a:xfrm>
              <a:off x="565484" y="2886304"/>
              <a:ext cx="398531" cy="387786"/>
              <a:chOff x="758730" y="3198675"/>
              <a:chExt cx="702795" cy="688305"/>
            </a:xfrm>
          </p:grpSpPr>
          <p:sp>
            <p:nvSpPr>
              <p:cNvPr id="373" name="角丸四角形 372">
                <a:extLst>
                  <a:ext uri="{FF2B5EF4-FFF2-40B4-BE49-F238E27FC236}">
                    <a16:creationId xmlns:a16="http://schemas.microsoft.com/office/drawing/2014/main" id="{A985949D-6AF5-B44F-B3FD-85EB72E6465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a:extLst>
                  <a:ext uri="{FF2B5EF4-FFF2-40B4-BE49-F238E27FC236}">
                    <a16:creationId xmlns:a16="http://schemas.microsoft.com/office/drawing/2014/main" id="{EDE28819-0585-424B-A314-3D07F97719D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台形 374">
                <a:extLst>
                  <a:ext uri="{FF2B5EF4-FFF2-40B4-BE49-F238E27FC236}">
                    <a16:creationId xmlns:a16="http://schemas.microsoft.com/office/drawing/2014/main" id="{6C0F4AEA-7FB2-DA40-BA18-B7BFE61485F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0" name="図形グループ 88">
              <a:extLst>
                <a:ext uri="{FF2B5EF4-FFF2-40B4-BE49-F238E27FC236}">
                  <a16:creationId xmlns:a16="http://schemas.microsoft.com/office/drawing/2014/main" id="{5445C0C6-31A3-BE48-B568-F896335BBA90}"/>
                </a:ext>
              </a:extLst>
            </p:cNvPr>
            <p:cNvGrpSpPr/>
            <p:nvPr/>
          </p:nvGrpSpPr>
          <p:grpSpPr>
            <a:xfrm>
              <a:off x="695604" y="2996289"/>
              <a:ext cx="150692" cy="345179"/>
              <a:chOff x="1946324" y="4125162"/>
              <a:chExt cx="969964" cy="2007872"/>
            </a:xfrm>
          </p:grpSpPr>
          <p:sp>
            <p:nvSpPr>
              <p:cNvPr id="371" name="円/楕円 370">
                <a:extLst>
                  <a:ext uri="{FF2B5EF4-FFF2-40B4-BE49-F238E27FC236}">
                    <a16:creationId xmlns:a16="http://schemas.microsoft.com/office/drawing/2014/main" id="{B3F534BB-AA27-DC4F-A0A7-DA017036A3D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フローチャート: 論理積ゲート 371">
                <a:extLst>
                  <a:ext uri="{FF2B5EF4-FFF2-40B4-BE49-F238E27FC236}">
                    <a16:creationId xmlns:a16="http://schemas.microsoft.com/office/drawing/2014/main" id="{7C4380B0-CB04-A64E-BD9C-4E65A81291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76" name="図形グループ 94">
            <a:extLst>
              <a:ext uri="{FF2B5EF4-FFF2-40B4-BE49-F238E27FC236}">
                <a16:creationId xmlns:a16="http://schemas.microsoft.com/office/drawing/2014/main" id="{576E0D76-8A04-2447-9584-FDE59585EE7A}"/>
              </a:ext>
            </a:extLst>
          </p:cNvPr>
          <p:cNvGrpSpPr/>
          <p:nvPr/>
        </p:nvGrpSpPr>
        <p:grpSpPr>
          <a:xfrm>
            <a:off x="5236743" y="5805900"/>
            <a:ext cx="398531" cy="455164"/>
            <a:chOff x="565484" y="2886304"/>
            <a:chExt cx="398531" cy="455164"/>
          </a:xfrm>
        </p:grpSpPr>
        <p:grpSp>
          <p:nvGrpSpPr>
            <p:cNvPr id="377" name="図形グループ 95">
              <a:extLst>
                <a:ext uri="{FF2B5EF4-FFF2-40B4-BE49-F238E27FC236}">
                  <a16:creationId xmlns:a16="http://schemas.microsoft.com/office/drawing/2014/main" id="{DEDDAD04-2966-9446-B627-D434514C9E25}"/>
                </a:ext>
              </a:extLst>
            </p:cNvPr>
            <p:cNvGrpSpPr/>
            <p:nvPr/>
          </p:nvGrpSpPr>
          <p:grpSpPr>
            <a:xfrm>
              <a:off x="565484" y="2886304"/>
              <a:ext cx="398531" cy="387786"/>
              <a:chOff x="758730" y="3198675"/>
              <a:chExt cx="702795" cy="688305"/>
            </a:xfrm>
          </p:grpSpPr>
          <p:sp>
            <p:nvSpPr>
              <p:cNvPr id="381" name="角丸四角形 380">
                <a:extLst>
                  <a:ext uri="{FF2B5EF4-FFF2-40B4-BE49-F238E27FC236}">
                    <a16:creationId xmlns:a16="http://schemas.microsoft.com/office/drawing/2014/main" id="{FE566585-FCA4-9641-AD86-3E112E72A187}"/>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角丸四角形 381">
                <a:extLst>
                  <a:ext uri="{FF2B5EF4-FFF2-40B4-BE49-F238E27FC236}">
                    <a16:creationId xmlns:a16="http://schemas.microsoft.com/office/drawing/2014/main" id="{D067CC08-D5A4-C84E-B7D8-F546D2DD042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台形 382">
                <a:extLst>
                  <a:ext uri="{FF2B5EF4-FFF2-40B4-BE49-F238E27FC236}">
                    <a16:creationId xmlns:a16="http://schemas.microsoft.com/office/drawing/2014/main" id="{04A1B78D-54A5-284B-858D-1DCD3FA1345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8" name="図形グループ 96">
              <a:extLst>
                <a:ext uri="{FF2B5EF4-FFF2-40B4-BE49-F238E27FC236}">
                  <a16:creationId xmlns:a16="http://schemas.microsoft.com/office/drawing/2014/main" id="{19180A23-7D8E-3D4F-B2AC-C38AACDF5E12}"/>
                </a:ext>
              </a:extLst>
            </p:cNvPr>
            <p:cNvGrpSpPr/>
            <p:nvPr/>
          </p:nvGrpSpPr>
          <p:grpSpPr>
            <a:xfrm>
              <a:off x="695604" y="2996289"/>
              <a:ext cx="150692" cy="345179"/>
              <a:chOff x="1946324" y="4125162"/>
              <a:chExt cx="969964" cy="2007872"/>
            </a:xfrm>
          </p:grpSpPr>
          <p:sp>
            <p:nvSpPr>
              <p:cNvPr id="379" name="円/楕円 378">
                <a:extLst>
                  <a:ext uri="{FF2B5EF4-FFF2-40B4-BE49-F238E27FC236}">
                    <a16:creationId xmlns:a16="http://schemas.microsoft.com/office/drawing/2014/main" id="{DA395883-9A37-0B44-ABF4-D27FBAE37C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フローチャート: 論理積ゲート 379">
                <a:extLst>
                  <a:ext uri="{FF2B5EF4-FFF2-40B4-BE49-F238E27FC236}">
                    <a16:creationId xmlns:a16="http://schemas.microsoft.com/office/drawing/2014/main" id="{40C8D45C-2F61-4C49-BCFE-E18437472EB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84" name="直線コネクタ 383">
            <a:extLst>
              <a:ext uri="{FF2B5EF4-FFF2-40B4-BE49-F238E27FC236}">
                <a16:creationId xmlns:a16="http://schemas.microsoft.com/office/drawing/2014/main" id="{BB47718A-01AC-1249-8D91-920708707166}"/>
              </a:ext>
            </a:extLst>
          </p:cNvPr>
          <p:cNvCxnSpPr>
            <a:stCxn id="352" idx="2"/>
            <a:endCxn id="365" idx="0"/>
          </p:cNvCxnSpPr>
          <p:nvPr/>
        </p:nvCxnSpPr>
        <p:spPr>
          <a:xfrm flipH="1">
            <a:off x="3678660" y="5302351"/>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5" name="直線コネクタ 384">
            <a:extLst>
              <a:ext uri="{FF2B5EF4-FFF2-40B4-BE49-F238E27FC236}">
                <a16:creationId xmlns:a16="http://schemas.microsoft.com/office/drawing/2014/main" id="{4CAB898B-705F-5244-BBB4-D53B2FABFBE6}"/>
              </a:ext>
            </a:extLst>
          </p:cNvPr>
          <p:cNvCxnSpPr>
            <a:stCxn id="352" idx="2"/>
            <a:endCxn id="373" idx="0"/>
          </p:cNvCxnSpPr>
          <p:nvPr/>
        </p:nvCxnSpPr>
        <p:spPr>
          <a:xfrm flipH="1">
            <a:off x="4568994" y="5302351"/>
            <a:ext cx="1244" cy="503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6" name="直線コネクタ 385">
            <a:extLst>
              <a:ext uri="{FF2B5EF4-FFF2-40B4-BE49-F238E27FC236}">
                <a16:creationId xmlns:a16="http://schemas.microsoft.com/office/drawing/2014/main" id="{40B6120F-DBE2-824F-8A6C-132F508BEFC3}"/>
              </a:ext>
            </a:extLst>
          </p:cNvPr>
          <p:cNvCxnSpPr>
            <a:stCxn id="352" idx="2"/>
            <a:endCxn id="381" idx="0"/>
          </p:cNvCxnSpPr>
          <p:nvPr/>
        </p:nvCxnSpPr>
        <p:spPr>
          <a:xfrm>
            <a:off x="4570238" y="5302351"/>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87" name="正方形/長方形 386">
            <a:extLst>
              <a:ext uri="{FF2B5EF4-FFF2-40B4-BE49-F238E27FC236}">
                <a16:creationId xmlns:a16="http://schemas.microsoft.com/office/drawing/2014/main" id="{D2B0138F-B765-9140-83DB-574B33D19309}"/>
              </a:ext>
            </a:extLst>
          </p:cNvPr>
          <p:cNvSpPr/>
          <p:nvPr/>
        </p:nvSpPr>
        <p:spPr>
          <a:xfrm>
            <a:off x="4306789" y="4704877"/>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8" name="正方形/長方形 387">
            <a:extLst>
              <a:ext uri="{FF2B5EF4-FFF2-40B4-BE49-F238E27FC236}">
                <a16:creationId xmlns:a16="http://schemas.microsoft.com/office/drawing/2014/main" id="{61A80793-65B0-3440-8602-71D6FA280EC1}"/>
              </a:ext>
            </a:extLst>
          </p:cNvPr>
          <p:cNvSpPr/>
          <p:nvPr/>
        </p:nvSpPr>
        <p:spPr>
          <a:xfrm>
            <a:off x="5083299"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9" name="テキスト ボックス 388">
            <a:extLst>
              <a:ext uri="{FF2B5EF4-FFF2-40B4-BE49-F238E27FC236}">
                <a16:creationId xmlns:a16="http://schemas.microsoft.com/office/drawing/2014/main" id="{E6A152CC-4B12-6149-BB0E-E3A7AE354C9C}"/>
              </a:ext>
            </a:extLst>
          </p:cNvPr>
          <p:cNvSpPr txBox="1"/>
          <p:nvPr/>
        </p:nvSpPr>
        <p:spPr>
          <a:xfrm>
            <a:off x="3585347" y="4945153"/>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90" name="テキスト ボックス 389">
            <a:extLst>
              <a:ext uri="{FF2B5EF4-FFF2-40B4-BE49-F238E27FC236}">
                <a16:creationId xmlns:a16="http://schemas.microsoft.com/office/drawing/2014/main" id="{1AF92150-DFA0-7544-A4F5-383FF9466B96}"/>
              </a:ext>
            </a:extLst>
          </p:cNvPr>
          <p:cNvSpPr txBox="1"/>
          <p:nvPr/>
        </p:nvSpPr>
        <p:spPr>
          <a:xfrm>
            <a:off x="4359180" y="4932844"/>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1" name="テキスト ボックス 390">
            <a:extLst>
              <a:ext uri="{FF2B5EF4-FFF2-40B4-BE49-F238E27FC236}">
                <a16:creationId xmlns:a16="http://schemas.microsoft.com/office/drawing/2014/main" id="{0237666F-F186-9B40-939C-C643C6002F9F}"/>
              </a:ext>
            </a:extLst>
          </p:cNvPr>
          <p:cNvSpPr txBox="1"/>
          <p:nvPr/>
        </p:nvSpPr>
        <p:spPr>
          <a:xfrm>
            <a:off x="5143463" y="4944480"/>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2" name="テキスト ボックス 391">
            <a:extLst>
              <a:ext uri="{FF2B5EF4-FFF2-40B4-BE49-F238E27FC236}">
                <a16:creationId xmlns:a16="http://schemas.microsoft.com/office/drawing/2014/main" id="{C2DAD3D8-61F8-6A48-A4E5-5956CBE4A24D}"/>
              </a:ext>
            </a:extLst>
          </p:cNvPr>
          <p:cNvSpPr txBox="1"/>
          <p:nvPr/>
        </p:nvSpPr>
        <p:spPr>
          <a:xfrm>
            <a:off x="3262122" y="3891269"/>
            <a:ext cx="2723823" cy="276999"/>
          </a:xfrm>
          <a:prstGeom prst="rect">
            <a:avLst/>
          </a:prstGeom>
          <a:noFill/>
        </p:spPr>
        <p:txBody>
          <a:bodyPr wrap="none" rtlCol="0">
            <a:spAutoFit/>
          </a:bodyPr>
          <a:lstStyle/>
          <a:p>
            <a:r>
              <a:rPr lang="en-US" altLang="ja-JP" sz="1200" dirty="0">
                <a:solidFill>
                  <a:srgbClr val="002060"/>
                </a:solidFill>
                <a:latin typeface="Meiryo" charset="-128"/>
                <a:ea typeface="Meiryo" charset="-128"/>
                <a:cs typeface="Meiryo" charset="-128"/>
              </a:rPr>
              <a:t>200</a:t>
            </a:r>
            <a:r>
              <a:rPr kumimoji="1" lang="en-US" altLang="ja-JP" sz="1200" dirty="0">
                <a:solidFill>
                  <a:srgbClr val="002060"/>
                </a:solidFill>
                <a:latin typeface="Meiryo" charset="-128"/>
                <a:ea typeface="Meiryo" charset="-128"/>
                <a:cs typeface="Meiryo" charset="-128"/>
              </a:rPr>
              <a:t>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93" name="テキスト ボックス 392">
            <a:extLst>
              <a:ext uri="{FF2B5EF4-FFF2-40B4-BE49-F238E27FC236}">
                <a16:creationId xmlns:a16="http://schemas.microsoft.com/office/drawing/2014/main" id="{0494ECD4-3277-4844-8E7A-F269385B8524}"/>
              </a:ext>
            </a:extLst>
          </p:cNvPr>
          <p:cNvSpPr txBox="1"/>
          <p:nvPr/>
        </p:nvSpPr>
        <p:spPr>
          <a:xfrm>
            <a:off x="3264834" y="5310767"/>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(IaaS)</a:t>
            </a:r>
          </a:p>
        </p:txBody>
      </p:sp>
      <p:sp>
        <p:nvSpPr>
          <p:cNvPr id="394" name="正方形/長方形 393">
            <a:extLst>
              <a:ext uri="{FF2B5EF4-FFF2-40B4-BE49-F238E27FC236}">
                <a16:creationId xmlns:a16="http://schemas.microsoft.com/office/drawing/2014/main" id="{87C28763-90AC-5B43-B166-01DECCA8869A}"/>
              </a:ext>
            </a:extLst>
          </p:cNvPr>
          <p:cNvSpPr/>
          <p:nvPr/>
        </p:nvSpPr>
        <p:spPr>
          <a:xfrm>
            <a:off x="455265"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5" name="正方形/長方形 394">
            <a:extLst>
              <a:ext uri="{FF2B5EF4-FFF2-40B4-BE49-F238E27FC236}">
                <a16:creationId xmlns:a16="http://schemas.microsoft.com/office/drawing/2014/main" id="{983E0E70-2DF2-EB45-B99F-4B5F9158141B}"/>
              </a:ext>
            </a:extLst>
          </p:cNvPr>
          <p:cNvSpPr/>
          <p:nvPr/>
        </p:nvSpPr>
        <p:spPr>
          <a:xfrm>
            <a:off x="556505" y="4910808"/>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396" name="正方形/長方形 395">
            <a:extLst>
              <a:ext uri="{FF2B5EF4-FFF2-40B4-BE49-F238E27FC236}">
                <a16:creationId xmlns:a16="http://schemas.microsoft.com/office/drawing/2014/main" id="{DB2EBE27-94DE-FB49-B96C-05A1FCE0C7C5}"/>
              </a:ext>
            </a:extLst>
          </p:cNvPr>
          <p:cNvSpPr/>
          <p:nvPr/>
        </p:nvSpPr>
        <p:spPr>
          <a:xfrm>
            <a:off x="547718" y="4343642"/>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7" name="正方形/長方形 396">
            <a:extLst>
              <a:ext uri="{FF2B5EF4-FFF2-40B4-BE49-F238E27FC236}">
                <a16:creationId xmlns:a16="http://schemas.microsoft.com/office/drawing/2014/main" id="{FC5C1113-C023-F14A-907E-08817B79C18E}"/>
              </a:ext>
            </a:extLst>
          </p:cNvPr>
          <p:cNvSpPr/>
          <p:nvPr/>
        </p:nvSpPr>
        <p:spPr>
          <a:xfrm>
            <a:off x="2017332"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8" name="正方形/長方形 397">
            <a:extLst>
              <a:ext uri="{FF2B5EF4-FFF2-40B4-BE49-F238E27FC236}">
                <a16:creationId xmlns:a16="http://schemas.microsoft.com/office/drawing/2014/main" id="{7D62E0E3-CA73-0946-A97A-7309AB11738D}"/>
              </a:ext>
            </a:extLst>
          </p:cNvPr>
          <p:cNvSpPr/>
          <p:nvPr/>
        </p:nvSpPr>
        <p:spPr>
          <a:xfrm>
            <a:off x="1286918"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9" name="正方形/長方形 398">
            <a:extLst>
              <a:ext uri="{FF2B5EF4-FFF2-40B4-BE49-F238E27FC236}">
                <a16:creationId xmlns:a16="http://schemas.microsoft.com/office/drawing/2014/main" id="{7CEC16BF-F2C6-7F42-939F-893623E48912}"/>
              </a:ext>
            </a:extLst>
          </p:cNvPr>
          <p:cNvSpPr/>
          <p:nvPr/>
        </p:nvSpPr>
        <p:spPr>
          <a:xfrm>
            <a:off x="646608" y="4382703"/>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0" name="正方形/長方形 399">
            <a:extLst>
              <a:ext uri="{FF2B5EF4-FFF2-40B4-BE49-F238E27FC236}">
                <a16:creationId xmlns:a16="http://schemas.microsoft.com/office/drawing/2014/main" id="{239F805E-78A0-184C-953A-ACE0ED2128A8}"/>
              </a:ext>
            </a:extLst>
          </p:cNvPr>
          <p:cNvSpPr/>
          <p:nvPr/>
        </p:nvSpPr>
        <p:spPr>
          <a:xfrm>
            <a:off x="645219" y="4548522"/>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1" name="正方形/長方形 400">
            <a:extLst>
              <a:ext uri="{FF2B5EF4-FFF2-40B4-BE49-F238E27FC236}">
                <a16:creationId xmlns:a16="http://schemas.microsoft.com/office/drawing/2014/main" id="{C50147D3-72A2-F044-BD60-1BACAE57E87C}"/>
              </a:ext>
            </a:extLst>
          </p:cNvPr>
          <p:cNvSpPr/>
          <p:nvPr/>
        </p:nvSpPr>
        <p:spPr>
          <a:xfrm>
            <a:off x="1388250"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2" name="正方形/長方形 401">
            <a:extLst>
              <a:ext uri="{FF2B5EF4-FFF2-40B4-BE49-F238E27FC236}">
                <a16:creationId xmlns:a16="http://schemas.microsoft.com/office/drawing/2014/main" id="{6AE68461-3F4E-CC49-AD3A-6AC5DAD050EB}"/>
              </a:ext>
            </a:extLst>
          </p:cNvPr>
          <p:cNvSpPr/>
          <p:nvPr/>
        </p:nvSpPr>
        <p:spPr>
          <a:xfrm>
            <a:off x="1386861"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3" name="正方形/長方形 402">
            <a:extLst>
              <a:ext uri="{FF2B5EF4-FFF2-40B4-BE49-F238E27FC236}">
                <a16:creationId xmlns:a16="http://schemas.microsoft.com/office/drawing/2014/main" id="{D7EF0404-86A5-A749-8EE3-9DD6D489D330}"/>
              </a:ext>
            </a:extLst>
          </p:cNvPr>
          <p:cNvSpPr/>
          <p:nvPr/>
        </p:nvSpPr>
        <p:spPr>
          <a:xfrm>
            <a:off x="2112988"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4" name="正方形/長方形 403">
            <a:extLst>
              <a:ext uri="{FF2B5EF4-FFF2-40B4-BE49-F238E27FC236}">
                <a16:creationId xmlns:a16="http://schemas.microsoft.com/office/drawing/2014/main" id="{5AF6464F-93F8-6F44-ADF7-B5ED8423BAA7}"/>
              </a:ext>
            </a:extLst>
          </p:cNvPr>
          <p:cNvSpPr/>
          <p:nvPr/>
        </p:nvSpPr>
        <p:spPr>
          <a:xfrm>
            <a:off x="2111599"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5" name="テキスト ボックス 404">
            <a:extLst>
              <a:ext uri="{FF2B5EF4-FFF2-40B4-BE49-F238E27FC236}">
                <a16:creationId xmlns:a16="http://schemas.microsoft.com/office/drawing/2014/main" id="{999CAD30-E9D6-A84C-9E0E-4B60C2BAE6AE}"/>
              </a:ext>
            </a:extLst>
          </p:cNvPr>
          <p:cNvSpPr txBox="1"/>
          <p:nvPr/>
        </p:nvSpPr>
        <p:spPr>
          <a:xfrm>
            <a:off x="552060"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6" name="テキスト ボックス 405">
            <a:extLst>
              <a:ext uri="{FF2B5EF4-FFF2-40B4-BE49-F238E27FC236}">
                <a16:creationId xmlns:a16="http://schemas.microsoft.com/office/drawing/2014/main" id="{3AA99D4B-073E-034C-A25A-4D16DB50C775}"/>
              </a:ext>
            </a:extLst>
          </p:cNvPr>
          <p:cNvSpPr txBox="1"/>
          <p:nvPr/>
        </p:nvSpPr>
        <p:spPr>
          <a:xfrm>
            <a:off x="1284696"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7" name="テキスト ボックス 406">
            <a:extLst>
              <a:ext uri="{FF2B5EF4-FFF2-40B4-BE49-F238E27FC236}">
                <a16:creationId xmlns:a16="http://schemas.microsoft.com/office/drawing/2014/main" id="{6205BE24-F2E6-B148-A870-99EAAB782B09}"/>
              </a:ext>
            </a:extLst>
          </p:cNvPr>
          <p:cNvSpPr txBox="1"/>
          <p:nvPr/>
        </p:nvSpPr>
        <p:spPr>
          <a:xfrm>
            <a:off x="2024309" y="4664563"/>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grpSp>
        <p:nvGrpSpPr>
          <p:cNvPr id="408" name="図形グループ 227">
            <a:extLst>
              <a:ext uri="{FF2B5EF4-FFF2-40B4-BE49-F238E27FC236}">
                <a16:creationId xmlns:a16="http://schemas.microsoft.com/office/drawing/2014/main" id="{5D2E825B-1D71-EA46-A187-446F2B19CDBB}"/>
              </a:ext>
            </a:extLst>
          </p:cNvPr>
          <p:cNvGrpSpPr/>
          <p:nvPr/>
        </p:nvGrpSpPr>
        <p:grpSpPr>
          <a:xfrm>
            <a:off x="553771" y="5799173"/>
            <a:ext cx="398531" cy="455164"/>
            <a:chOff x="565484" y="2886304"/>
            <a:chExt cx="398531" cy="455164"/>
          </a:xfrm>
        </p:grpSpPr>
        <p:grpSp>
          <p:nvGrpSpPr>
            <p:cNvPr id="409" name="図形グループ 228">
              <a:extLst>
                <a:ext uri="{FF2B5EF4-FFF2-40B4-BE49-F238E27FC236}">
                  <a16:creationId xmlns:a16="http://schemas.microsoft.com/office/drawing/2014/main" id="{FB152433-E20B-5D41-A196-21AAA583CEB0}"/>
                </a:ext>
              </a:extLst>
            </p:cNvPr>
            <p:cNvGrpSpPr/>
            <p:nvPr/>
          </p:nvGrpSpPr>
          <p:grpSpPr>
            <a:xfrm>
              <a:off x="565484" y="2886304"/>
              <a:ext cx="398531" cy="387786"/>
              <a:chOff x="758730" y="3198675"/>
              <a:chExt cx="702795" cy="688305"/>
            </a:xfrm>
          </p:grpSpPr>
          <p:sp>
            <p:nvSpPr>
              <p:cNvPr id="413" name="角丸四角形 412">
                <a:extLst>
                  <a:ext uri="{FF2B5EF4-FFF2-40B4-BE49-F238E27FC236}">
                    <a16:creationId xmlns:a16="http://schemas.microsoft.com/office/drawing/2014/main" id="{D6C79A9E-2129-264A-A37F-72F2DA12B9A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角丸四角形 413">
                <a:extLst>
                  <a:ext uri="{FF2B5EF4-FFF2-40B4-BE49-F238E27FC236}">
                    <a16:creationId xmlns:a16="http://schemas.microsoft.com/office/drawing/2014/main" id="{051D1BEC-DBB9-F644-A906-635E2848658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台形 414">
                <a:extLst>
                  <a:ext uri="{FF2B5EF4-FFF2-40B4-BE49-F238E27FC236}">
                    <a16:creationId xmlns:a16="http://schemas.microsoft.com/office/drawing/2014/main" id="{CE632782-8EFC-D146-BD4F-DD4AAE9A469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0" name="図形グループ 229">
              <a:extLst>
                <a:ext uri="{FF2B5EF4-FFF2-40B4-BE49-F238E27FC236}">
                  <a16:creationId xmlns:a16="http://schemas.microsoft.com/office/drawing/2014/main" id="{5A8955CE-A80E-4543-8698-99B45AF1FB6C}"/>
                </a:ext>
              </a:extLst>
            </p:cNvPr>
            <p:cNvGrpSpPr/>
            <p:nvPr/>
          </p:nvGrpSpPr>
          <p:grpSpPr>
            <a:xfrm>
              <a:off x="695604" y="2996289"/>
              <a:ext cx="150692" cy="345179"/>
              <a:chOff x="1946324" y="4125162"/>
              <a:chExt cx="969964" cy="2007872"/>
            </a:xfrm>
          </p:grpSpPr>
          <p:sp>
            <p:nvSpPr>
              <p:cNvPr id="411" name="円/楕円 410">
                <a:extLst>
                  <a:ext uri="{FF2B5EF4-FFF2-40B4-BE49-F238E27FC236}">
                    <a16:creationId xmlns:a16="http://schemas.microsoft.com/office/drawing/2014/main" id="{27B91D43-F0A3-7B47-BE0C-9C39C53B99C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2" name="フローチャート: 論理積ゲート 411">
                <a:extLst>
                  <a:ext uri="{FF2B5EF4-FFF2-40B4-BE49-F238E27FC236}">
                    <a16:creationId xmlns:a16="http://schemas.microsoft.com/office/drawing/2014/main" id="{AC8BA2ED-6ED6-8D4B-8D33-4E887A02D1A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16" name="図形グループ 235">
            <a:extLst>
              <a:ext uri="{FF2B5EF4-FFF2-40B4-BE49-F238E27FC236}">
                <a16:creationId xmlns:a16="http://schemas.microsoft.com/office/drawing/2014/main" id="{099A2A61-58B2-2C41-BC09-CBF64BA2FE71}"/>
              </a:ext>
            </a:extLst>
          </p:cNvPr>
          <p:cNvGrpSpPr/>
          <p:nvPr/>
        </p:nvGrpSpPr>
        <p:grpSpPr>
          <a:xfrm>
            <a:off x="1425316" y="5798670"/>
            <a:ext cx="398531" cy="455164"/>
            <a:chOff x="565484" y="2886304"/>
            <a:chExt cx="398531" cy="455164"/>
          </a:xfrm>
        </p:grpSpPr>
        <p:grpSp>
          <p:nvGrpSpPr>
            <p:cNvPr id="417" name="図形グループ 236">
              <a:extLst>
                <a:ext uri="{FF2B5EF4-FFF2-40B4-BE49-F238E27FC236}">
                  <a16:creationId xmlns:a16="http://schemas.microsoft.com/office/drawing/2014/main" id="{BFDF00ED-6E68-8B4C-BBA1-7A1C74198786}"/>
                </a:ext>
              </a:extLst>
            </p:cNvPr>
            <p:cNvGrpSpPr/>
            <p:nvPr/>
          </p:nvGrpSpPr>
          <p:grpSpPr>
            <a:xfrm>
              <a:off x="565484" y="2886304"/>
              <a:ext cx="398531" cy="387786"/>
              <a:chOff x="758730" y="3198675"/>
              <a:chExt cx="702795" cy="688305"/>
            </a:xfrm>
          </p:grpSpPr>
          <p:sp>
            <p:nvSpPr>
              <p:cNvPr id="421" name="角丸四角形 420">
                <a:extLst>
                  <a:ext uri="{FF2B5EF4-FFF2-40B4-BE49-F238E27FC236}">
                    <a16:creationId xmlns:a16="http://schemas.microsoft.com/office/drawing/2014/main" id="{C8D73DA1-00AD-2C46-82DC-96B24221B2C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角丸四角形 421">
                <a:extLst>
                  <a:ext uri="{FF2B5EF4-FFF2-40B4-BE49-F238E27FC236}">
                    <a16:creationId xmlns:a16="http://schemas.microsoft.com/office/drawing/2014/main" id="{411860C4-C251-D64D-A1B5-540071747A6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台形 422">
                <a:extLst>
                  <a:ext uri="{FF2B5EF4-FFF2-40B4-BE49-F238E27FC236}">
                    <a16:creationId xmlns:a16="http://schemas.microsoft.com/office/drawing/2014/main" id="{BFE92738-C075-9843-BE55-29714593A8E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8" name="図形グループ 237">
              <a:extLst>
                <a:ext uri="{FF2B5EF4-FFF2-40B4-BE49-F238E27FC236}">
                  <a16:creationId xmlns:a16="http://schemas.microsoft.com/office/drawing/2014/main" id="{411B4CA4-6CD9-2E40-891F-5B3DBD4B4369}"/>
                </a:ext>
              </a:extLst>
            </p:cNvPr>
            <p:cNvGrpSpPr/>
            <p:nvPr/>
          </p:nvGrpSpPr>
          <p:grpSpPr>
            <a:xfrm>
              <a:off x="695604" y="2996289"/>
              <a:ext cx="150692" cy="345179"/>
              <a:chOff x="1946324" y="4125162"/>
              <a:chExt cx="969964" cy="2007872"/>
            </a:xfrm>
          </p:grpSpPr>
          <p:sp>
            <p:nvSpPr>
              <p:cNvPr id="419" name="円/楕円 418">
                <a:extLst>
                  <a:ext uri="{FF2B5EF4-FFF2-40B4-BE49-F238E27FC236}">
                    <a16:creationId xmlns:a16="http://schemas.microsoft.com/office/drawing/2014/main" id="{CF130F34-2EDB-E049-A927-FC03FCEAAB1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0" name="フローチャート: 論理積ゲート 419">
                <a:extLst>
                  <a:ext uri="{FF2B5EF4-FFF2-40B4-BE49-F238E27FC236}">
                    <a16:creationId xmlns:a16="http://schemas.microsoft.com/office/drawing/2014/main" id="{14ABDF21-1705-7A47-A794-2867D54C87A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24" name="図形グループ 243">
            <a:extLst>
              <a:ext uri="{FF2B5EF4-FFF2-40B4-BE49-F238E27FC236}">
                <a16:creationId xmlns:a16="http://schemas.microsoft.com/office/drawing/2014/main" id="{5CFCD905-5779-AE49-BF70-34EF2A8FA03B}"/>
              </a:ext>
            </a:extLst>
          </p:cNvPr>
          <p:cNvGrpSpPr/>
          <p:nvPr/>
        </p:nvGrpSpPr>
        <p:grpSpPr>
          <a:xfrm>
            <a:off x="2302879" y="5799173"/>
            <a:ext cx="398531" cy="455164"/>
            <a:chOff x="565484" y="2886304"/>
            <a:chExt cx="398531" cy="455164"/>
          </a:xfrm>
        </p:grpSpPr>
        <p:grpSp>
          <p:nvGrpSpPr>
            <p:cNvPr id="425" name="図形グループ 244">
              <a:extLst>
                <a:ext uri="{FF2B5EF4-FFF2-40B4-BE49-F238E27FC236}">
                  <a16:creationId xmlns:a16="http://schemas.microsoft.com/office/drawing/2014/main" id="{E9778E5E-7AFE-664C-A204-4089FD488688}"/>
                </a:ext>
              </a:extLst>
            </p:cNvPr>
            <p:cNvGrpSpPr/>
            <p:nvPr/>
          </p:nvGrpSpPr>
          <p:grpSpPr>
            <a:xfrm>
              <a:off x="565484" y="2886304"/>
              <a:ext cx="398531" cy="387786"/>
              <a:chOff x="758730" y="3198675"/>
              <a:chExt cx="702795" cy="688305"/>
            </a:xfrm>
          </p:grpSpPr>
          <p:sp>
            <p:nvSpPr>
              <p:cNvPr id="429" name="角丸四角形 428">
                <a:extLst>
                  <a:ext uri="{FF2B5EF4-FFF2-40B4-BE49-F238E27FC236}">
                    <a16:creationId xmlns:a16="http://schemas.microsoft.com/office/drawing/2014/main" id="{F3031B61-2E21-0641-902E-68E865E2912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角丸四角形 429">
                <a:extLst>
                  <a:ext uri="{FF2B5EF4-FFF2-40B4-BE49-F238E27FC236}">
                    <a16:creationId xmlns:a16="http://schemas.microsoft.com/office/drawing/2014/main" id="{6D0A8265-62F7-1340-BB9A-8A5D13FB761B}"/>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台形 430">
                <a:extLst>
                  <a:ext uri="{FF2B5EF4-FFF2-40B4-BE49-F238E27FC236}">
                    <a16:creationId xmlns:a16="http://schemas.microsoft.com/office/drawing/2014/main" id="{15EB7C6A-0ABE-5946-A4F9-C813303B813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6" name="図形グループ 245">
              <a:extLst>
                <a:ext uri="{FF2B5EF4-FFF2-40B4-BE49-F238E27FC236}">
                  <a16:creationId xmlns:a16="http://schemas.microsoft.com/office/drawing/2014/main" id="{2AA39577-EA10-C348-B725-86A5CB4589F8}"/>
                </a:ext>
              </a:extLst>
            </p:cNvPr>
            <p:cNvGrpSpPr/>
            <p:nvPr/>
          </p:nvGrpSpPr>
          <p:grpSpPr>
            <a:xfrm>
              <a:off x="695604" y="2996289"/>
              <a:ext cx="150692" cy="345179"/>
              <a:chOff x="1946324" y="4125162"/>
              <a:chExt cx="969964" cy="2007872"/>
            </a:xfrm>
          </p:grpSpPr>
          <p:sp>
            <p:nvSpPr>
              <p:cNvPr id="427" name="円/楕円 426">
                <a:extLst>
                  <a:ext uri="{FF2B5EF4-FFF2-40B4-BE49-F238E27FC236}">
                    <a16:creationId xmlns:a16="http://schemas.microsoft.com/office/drawing/2014/main" id="{60E2425F-F6AA-2D49-A2B0-6EFF5364D6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8" name="フローチャート: 論理積ゲート 427">
                <a:extLst>
                  <a:ext uri="{FF2B5EF4-FFF2-40B4-BE49-F238E27FC236}">
                    <a16:creationId xmlns:a16="http://schemas.microsoft.com/office/drawing/2014/main" id="{0D178911-1B57-FC46-86F5-06568A3617D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432" name="直線コネクタ 431">
            <a:extLst>
              <a:ext uri="{FF2B5EF4-FFF2-40B4-BE49-F238E27FC236}">
                <a16:creationId xmlns:a16="http://schemas.microsoft.com/office/drawing/2014/main" id="{4301AAF7-07D4-C741-B608-555BCEBA5888}"/>
              </a:ext>
            </a:extLst>
          </p:cNvPr>
          <p:cNvCxnSpPr>
            <a:stCxn id="394" idx="2"/>
            <a:endCxn id="413" idx="0"/>
          </p:cNvCxnSpPr>
          <p:nvPr/>
        </p:nvCxnSpPr>
        <p:spPr>
          <a:xfrm flipH="1">
            <a:off x="744796" y="5302351"/>
            <a:ext cx="901595" cy="496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3" name="直線コネクタ 432">
            <a:extLst>
              <a:ext uri="{FF2B5EF4-FFF2-40B4-BE49-F238E27FC236}">
                <a16:creationId xmlns:a16="http://schemas.microsoft.com/office/drawing/2014/main" id="{DA2DBB51-BC24-3C4E-AA29-621D4B430984}"/>
              </a:ext>
            </a:extLst>
          </p:cNvPr>
          <p:cNvCxnSpPr>
            <a:stCxn id="394" idx="2"/>
            <a:endCxn id="421" idx="0"/>
          </p:cNvCxnSpPr>
          <p:nvPr/>
        </p:nvCxnSpPr>
        <p:spPr>
          <a:xfrm flipH="1">
            <a:off x="1616341" y="5302351"/>
            <a:ext cx="30050" cy="496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直線コネクタ 433">
            <a:extLst>
              <a:ext uri="{FF2B5EF4-FFF2-40B4-BE49-F238E27FC236}">
                <a16:creationId xmlns:a16="http://schemas.microsoft.com/office/drawing/2014/main" id="{D50FF905-3397-9F41-B798-EC3085006CEE}"/>
              </a:ext>
            </a:extLst>
          </p:cNvPr>
          <p:cNvCxnSpPr>
            <a:stCxn id="394" idx="2"/>
            <a:endCxn id="429" idx="0"/>
          </p:cNvCxnSpPr>
          <p:nvPr/>
        </p:nvCxnSpPr>
        <p:spPr>
          <a:xfrm>
            <a:off x="1646391" y="5302351"/>
            <a:ext cx="847513" cy="496822"/>
          </a:xfrm>
          <a:prstGeom prst="line">
            <a:avLst/>
          </a:prstGeom>
        </p:spPr>
        <p:style>
          <a:lnRef idx="2">
            <a:schemeClr val="accent1"/>
          </a:lnRef>
          <a:fillRef idx="0">
            <a:schemeClr val="accent1"/>
          </a:fillRef>
          <a:effectRef idx="1">
            <a:schemeClr val="accent1"/>
          </a:effectRef>
          <a:fontRef idx="minor">
            <a:schemeClr val="tx1"/>
          </a:fontRef>
        </p:style>
      </p:cxnSp>
      <p:sp>
        <p:nvSpPr>
          <p:cNvPr id="435" name="テキスト ボックス 434">
            <a:extLst>
              <a:ext uri="{FF2B5EF4-FFF2-40B4-BE49-F238E27FC236}">
                <a16:creationId xmlns:a16="http://schemas.microsoft.com/office/drawing/2014/main" id="{CC534EBD-7630-0746-8F85-70ED647F0CFD}"/>
              </a:ext>
            </a:extLst>
          </p:cNvPr>
          <p:cNvSpPr txBox="1"/>
          <p:nvPr/>
        </p:nvSpPr>
        <p:spPr>
          <a:xfrm>
            <a:off x="340987" y="3939882"/>
            <a:ext cx="1492716"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2015〜</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コンテナ</a:t>
            </a:r>
            <a:endParaRPr kumimoji="1" lang="ja-JP" altLang="en-US" sz="1200" dirty="0">
              <a:solidFill>
                <a:srgbClr val="002060"/>
              </a:solidFill>
              <a:latin typeface="Meiryo" charset="-128"/>
              <a:ea typeface="Meiryo" charset="-128"/>
              <a:cs typeface="Meiryo" charset="-128"/>
            </a:endParaRPr>
          </a:p>
        </p:txBody>
      </p:sp>
      <p:sp>
        <p:nvSpPr>
          <p:cNvPr id="436" name="テキスト ボックス 435">
            <a:extLst>
              <a:ext uri="{FF2B5EF4-FFF2-40B4-BE49-F238E27FC236}">
                <a16:creationId xmlns:a16="http://schemas.microsoft.com/office/drawing/2014/main" id="{E58229D9-235F-A64A-8DB1-46719FFD5C69}"/>
              </a:ext>
            </a:extLst>
          </p:cNvPr>
          <p:cNvSpPr txBox="1"/>
          <p:nvPr/>
        </p:nvSpPr>
        <p:spPr>
          <a:xfrm>
            <a:off x="340987" y="5360779"/>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(PaaS)</a:t>
            </a:r>
          </a:p>
        </p:txBody>
      </p:sp>
      <p:sp>
        <p:nvSpPr>
          <p:cNvPr id="437" name="下矢印 436">
            <a:extLst>
              <a:ext uri="{FF2B5EF4-FFF2-40B4-BE49-F238E27FC236}">
                <a16:creationId xmlns:a16="http://schemas.microsoft.com/office/drawing/2014/main" id="{8FB7436F-CA96-F146-AA07-5BA665F788F9}"/>
              </a:ext>
            </a:extLst>
          </p:cNvPr>
          <p:cNvSpPr/>
          <p:nvPr/>
        </p:nvSpPr>
        <p:spPr>
          <a:xfrm rot="5400000" flipH="1">
            <a:off x="2794397" y="4583106"/>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下矢印 437">
            <a:extLst>
              <a:ext uri="{FF2B5EF4-FFF2-40B4-BE49-F238E27FC236}">
                <a16:creationId xmlns:a16="http://schemas.microsoft.com/office/drawing/2014/main" id="{79DF5883-646A-5B4F-87CB-68911B06B770}"/>
              </a:ext>
            </a:extLst>
          </p:cNvPr>
          <p:cNvSpPr/>
          <p:nvPr/>
        </p:nvSpPr>
        <p:spPr>
          <a:xfrm rot="5400000" flipH="1">
            <a:off x="5736888" y="4583239"/>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下矢印 438">
            <a:extLst>
              <a:ext uri="{FF2B5EF4-FFF2-40B4-BE49-F238E27FC236}">
                <a16:creationId xmlns:a16="http://schemas.microsoft.com/office/drawing/2014/main" id="{FA47250A-9549-614F-B375-8776C5140E3C}"/>
              </a:ext>
            </a:extLst>
          </p:cNvPr>
          <p:cNvSpPr/>
          <p:nvPr/>
        </p:nvSpPr>
        <p:spPr>
          <a:xfrm>
            <a:off x="7233302" y="3506311"/>
            <a:ext cx="683538" cy="39650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テキスト ボックス 440">
            <a:extLst>
              <a:ext uri="{FF2B5EF4-FFF2-40B4-BE49-F238E27FC236}">
                <a16:creationId xmlns:a16="http://schemas.microsoft.com/office/drawing/2014/main" id="{66973EF6-C55B-0C40-A1B9-FB8556D6FA0E}"/>
              </a:ext>
            </a:extLst>
          </p:cNvPr>
          <p:cNvSpPr txBox="1"/>
          <p:nvPr/>
        </p:nvSpPr>
        <p:spPr>
          <a:xfrm>
            <a:off x="3327304" y="757921"/>
            <a:ext cx="2492990"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メインフレームの時代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2" name="テキスト ボックス 441">
            <a:extLst>
              <a:ext uri="{FF2B5EF4-FFF2-40B4-BE49-F238E27FC236}">
                <a16:creationId xmlns:a16="http://schemas.microsoft.com/office/drawing/2014/main" id="{F6341C78-1158-5E47-800F-2F3265A10A80}"/>
              </a:ext>
            </a:extLst>
          </p:cNvPr>
          <p:cNvSpPr txBox="1"/>
          <p:nvPr/>
        </p:nvSpPr>
        <p:spPr>
          <a:xfrm>
            <a:off x="5495276" y="6336150"/>
            <a:ext cx="2954655"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オープン・システムの時代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5" name="テキスト ボックス 444">
            <a:extLst>
              <a:ext uri="{FF2B5EF4-FFF2-40B4-BE49-F238E27FC236}">
                <a16:creationId xmlns:a16="http://schemas.microsoft.com/office/drawing/2014/main" id="{B4C41403-34F1-C849-8797-603585B0192C}"/>
              </a:ext>
            </a:extLst>
          </p:cNvPr>
          <p:cNvSpPr txBox="1"/>
          <p:nvPr/>
        </p:nvSpPr>
        <p:spPr>
          <a:xfrm>
            <a:off x="1513590" y="6332359"/>
            <a:ext cx="1800494"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クラウドの時代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 name="正方形/長方形 3">
            <a:extLst>
              <a:ext uri="{FF2B5EF4-FFF2-40B4-BE49-F238E27FC236}">
                <a16:creationId xmlns:a16="http://schemas.microsoft.com/office/drawing/2014/main" id="{CDFCD83B-D2C4-CC42-ACE1-87FCB338383C}"/>
              </a:ext>
            </a:extLst>
          </p:cNvPr>
          <p:cNvSpPr/>
          <p:nvPr/>
        </p:nvSpPr>
        <p:spPr>
          <a:xfrm>
            <a:off x="581012" y="1891153"/>
            <a:ext cx="552180" cy="392489"/>
          </a:xfrm>
          <a:prstGeom prst="rect">
            <a:avLst/>
          </a:prstGeom>
          <a:solidFill>
            <a:schemeClr val="tx2">
              <a:lumMod val="50000"/>
              <a:alpha val="5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0" name="正方形/長方形 239">
            <a:extLst>
              <a:ext uri="{FF2B5EF4-FFF2-40B4-BE49-F238E27FC236}">
                <a16:creationId xmlns:a16="http://schemas.microsoft.com/office/drawing/2014/main" id="{F5131260-C3AF-2D4F-8C70-6CDFC8425397}"/>
              </a:ext>
            </a:extLst>
          </p:cNvPr>
          <p:cNvSpPr/>
          <p:nvPr/>
        </p:nvSpPr>
        <p:spPr>
          <a:xfrm>
            <a:off x="1363021" y="1952067"/>
            <a:ext cx="552180" cy="194224"/>
          </a:xfrm>
          <a:prstGeom prst="rect">
            <a:avLst/>
          </a:prstGeom>
          <a:solidFill>
            <a:srgbClr val="0432FF">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1" name="正方形/長方形 240">
            <a:extLst>
              <a:ext uri="{FF2B5EF4-FFF2-40B4-BE49-F238E27FC236}">
                <a16:creationId xmlns:a16="http://schemas.microsoft.com/office/drawing/2014/main" id="{E4A84025-000E-274C-9EC4-9AFEA44E0CC4}"/>
              </a:ext>
            </a:extLst>
          </p:cNvPr>
          <p:cNvSpPr/>
          <p:nvPr/>
        </p:nvSpPr>
        <p:spPr>
          <a:xfrm>
            <a:off x="2148246" y="2075847"/>
            <a:ext cx="552180" cy="211173"/>
          </a:xfrm>
          <a:prstGeom prst="rect">
            <a:avLst/>
          </a:prstGeom>
          <a:solidFill>
            <a:srgbClr val="0070C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855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946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DB770AF-6780-E369-50F9-3D300C8ABD7E}"/>
              </a:ext>
            </a:extLst>
          </p:cNvPr>
          <p:cNvSpPr txBox="1"/>
          <p:nvPr/>
        </p:nvSpPr>
        <p:spPr>
          <a:xfrm>
            <a:off x="338592" y="1341438"/>
            <a:ext cx="8578608" cy="5078313"/>
          </a:xfrm>
          <a:prstGeom prst="rect">
            <a:avLst/>
          </a:prstGeom>
          <a:noFill/>
        </p:spPr>
        <p:txBody>
          <a:bodyPr wrap="square">
            <a:spAutoFit/>
          </a:bodyPr>
          <a:lstStyle/>
          <a:p>
            <a:pPr marL="342900" indent="-342900">
              <a:buFont typeface="+mj-lt"/>
              <a:buAutoNum type="arabicPeriod"/>
            </a:pPr>
            <a:r>
              <a:rPr lang="ja-JP" altLang="en-US">
                <a:latin typeface="Meiryo" panose="020B0604030504040204" pitchFamily="34" charset="-128"/>
                <a:ea typeface="Meiryo" panose="020B0604030504040204" pitchFamily="34" charset="-128"/>
              </a:rPr>
              <a:t>政府情報システムは「クラウド・バイ・デフォルト原則）」を決定、民間企業の基幹業務システム、さらには銀行のシステムでもクラウド・サービス利用が拡大している。なぜいまこのような状況になっているのか。</a:t>
            </a: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en-US" altLang="ja-JP" dirty="0">
              <a:latin typeface="Meiryo" panose="020B0604030504040204" pitchFamily="34" charset="-128"/>
              <a:ea typeface="Meiryo" panose="020B0604030504040204" pitchFamily="34" charset="-128"/>
            </a:endParaRPr>
          </a:p>
          <a:p>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r>
              <a:rPr lang="ja-JP" altLang="en-US">
                <a:latin typeface="Meiryo" panose="020B0604030504040204" pitchFamily="34" charset="-128"/>
                <a:ea typeface="Meiryo" panose="020B0604030504040204" pitchFamily="34" charset="-128"/>
              </a:rPr>
              <a:t>コンテナの利用が拡大している理由。</a:t>
            </a:r>
            <a:endParaRPr lang="en-US" altLang="ja-JP" dirty="0">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r>
              <a:rPr lang="ja-JP" altLang="en-US">
                <a:latin typeface="Meiryo" panose="020B0604030504040204" pitchFamily="34" charset="-128"/>
                <a:ea typeface="Meiryo" panose="020B0604030504040204" pitchFamily="34" charset="-128"/>
              </a:rPr>
              <a:t>コンテナやサーバーレス、ローコード開発などのクラウド・サービスが充実しつつる。その背景にある、ユーザー・ニーズはどこにあるのか。</a:t>
            </a: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a:p>
            <a:pPr marL="342900" indent="-342900">
              <a:buFont typeface="+mj-lt"/>
              <a:buAutoNum type="arabicPeriod"/>
            </a:pPr>
            <a:endParaRPr lang="ja-JP" altLang="en-US">
              <a:latin typeface="Meiryo" panose="020B0604030504040204" pitchFamily="34" charset="-128"/>
              <a:ea typeface="Meiryo" panose="020B0604030504040204" pitchFamily="34" charset="-128"/>
            </a:endParaRPr>
          </a:p>
        </p:txBody>
      </p:sp>
      <p:sp>
        <p:nvSpPr>
          <p:cNvPr id="6" name="タイトル 5">
            <a:extLst>
              <a:ext uri="{FF2B5EF4-FFF2-40B4-BE49-F238E27FC236}">
                <a16:creationId xmlns:a16="http://schemas.microsoft.com/office/drawing/2014/main" id="{A6BF792E-6F1B-2D1C-6AD8-ED13DD40045F}"/>
              </a:ext>
            </a:extLst>
          </p:cNvPr>
          <p:cNvSpPr>
            <a:spLocks noGrp="1"/>
          </p:cNvSpPr>
          <p:nvPr>
            <p:ph type="title"/>
          </p:nvPr>
        </p:nvSpPr>
        <p:spPr/>
        <p:txBody>
          <a:bodyPr/>
          <a:lstStyle/>
          <a:p>
            <a:r>
              <a:rPr lang="ja-JP" altLang="en-US"/>
              <a:t>事前課題への私的な回答</a:t>
            </a:r>
          </a:p>
        </p:txBody>
      </p:sp>
    </p:spTree>
    <p:extLst>
      <p:ext uri="{BB962C8B-B14F-4D97-AF65-F5344CB8AC3E}">
        <p14:creationId xmlns:p14="http://schemas.microsoft.com/office/powerpoint/2010/main" val="28540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2618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891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6393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par>
                          <p:cTn id="195" fill="hold">
                            <p:stCondLst>
                              <p:cond delay="500"/>
                            </p:stCondLst>
                            <p:childTnLst>
                              <p:par>
                                <p:cTn id="196" presetID="1" presetClass="exit" presetSubtype="0" fill="hold" nodeType="afterEffect">
                                  <p:stCondLst>
                                    <p:cond delay="0"/>
                                  </p:stCondLst>
                                  <p:childTnLst>
                                    <p:set>
                                      <p:cBhvr>
                                        <p:cTn id="197" dur="1" fill="hold">
                                          <p:stCondLst>
                                            <p:cond delay="0"/>
                                          </p:stCondLst>
                                        </p:cTn>
                                        <p:tgtEl>
                                          <p:spTgt spid="40"/>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A20BF9FE-0A6C-BD41-9287-728C607E4255}"/>
              </a:ext>
            </a:extLst>
          </p:cNvPr>
          <p:cNvSpPr/>
          <p:nvPr/>
        </p:nvSpPr>
        <p:spPr>
          <a:xfrm>
            <a:off x="700303" y="1225592"/>
            <a:ext cx="7734599" cy="166059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5A72B09-575A-1344-9725-33B74406B37A}"/>
              </a:ext>
            </a:extLst>
          </p:cNvPr>
          <p:cNvSpPr/>
          <p:nvPr/>
        </p:nvSpPr>
        <p:spPr>
          <a:xfrm>
            <a:off x="2194569" y="3071281"/>
            <a:ext cx="4767538" cy="10647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116C54A1-1C6F-CA42-9E05-6AB5B26B5541}"/>
              </a:ext>
            </a:extLst>
          </p:cNvPr>
          <p:cNvSpPr/>
          <p:nvPr/>
        </p:nvSpPr>
        <p:spPr>
          <a:xfrm>
            <a:off x="2194569" y="5396346"/>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3ADBFB43-161F-3246-B5B2-30688A2CAB55}"/>
              </a:ext>
            </a:extLst>
          </p:cNvPr>
          <p:cNvSpPr/>
          <p:nvPr/>
        </p:nvSpPr>
        <p:spPr>
          <a:xfrm>
            <a:off x="2194570" y="4232035"/>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D3911AF5-3B68-E047-A0E0-5811B9FD7C73}"/>
              </a:ext>
            </a:extLst>
          </p:cNvPr>
          <p:cNvPicPr>
            <a:picLocks noChangeAspect="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857631" y="5948356"/>
            <a:ext cx="393957" cy="393957"/>
          </a:xfrm>
          <a:prstGeom prst="rect">
            <a:avLst/>
          </a:prstGeom>
        </p:spPr>
      </p:pic>
      <p:pic>
        <p:nvPicPr>
          <p:cNvPr id="47" name="図 46">
            <a:extLst>
              <a:ext uri="{FF2B5EF4-FFF2-40B4-BE49-F238E27FC236}">
                <a16:creationId xmlns:a16="http://schemas.microsoft.com/office/drawing/2014/main" id="{9135DBB5-2915-C442-A69F-1F3CCD71DB6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462951" y="6034885"/>
            <a:ext cx="421690" cy="421690"/>
          </a:xfrm>
          <a:prstGeom prst="rect">
            <a:avLst/>
          </a:prstGeom>
        </p:spPr>
      </p:pic>
      <p:sp>
        <p:nvSpPr>
          <p:cNvPr id="2" name="タイトル 1">
            <a:extLst>
              <a:ext uri="{FF2B5EF4-FFF2-40B4-BE49-F238E27FC236}">
                <a16:creationId xmlns:a16="http://schemas.microsoft.com/office/drawing/2014/main" id="{DA1E4350-4BCC-DA4D-9590-A65BF2C64EDC}"/>
              </a:ext>
            </a:extLst>
          </p:cNvPr>
          <p:cNvSpPr>
            <a:spLocks noGrp="1"/>
          </p:cNvSpPr>
          <p:nvPr>
            <p:ph type="title"/>
          </p:nvPr>
        </p:nvSpPr>
        <p:spPr>
          <a:xfrm>
            <a:off x="457200" y="274638"/>
            <a:ext cx="8686800" cy="416221"/>
          </a:xfrm>
        </p:spPr>
        <p:txBody>
          <a:bodyPr/>
          <a:lstStyle/>
          <a:p>
            <a:r>
              <a:rPr kumimoji="1" lang="ja-JP" altLang="en-US"/>
              <a:t>モビリティの高いコンテナ</a:t>
            </a:r>
          </a:p>
        </p:txBody>
      </p:sp>
      <p:sp>
        <p:nvSpPr>
          <p:cNvPr id="3" name="スライド番号プレースホルダー 2">
            <a:extLst>
              <a:ext uri="{FF2B5EF4-FFF2-40B4-BE49-F238E27FC236}">
                <a16:creationId xmlns:a16="http://schemas.microsoft.com/office/drawing/2014/main" id="{B6541E02-40B9-AF44-BB5B-C6690B0B30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grpSp>
        <p:nvGrpSpPr>
          <p:cNvPr id="4" name="図形グループ 100">
            <a:extLst>
              <a:ext uri="{FF2B5EF4-FFF2-40B4-BE49-F238E27FC236}">
                <a16:creationId xmlns:a16="http://schemas.microsoft.com/office/drawing/2014/main" id="{CE27E8E2-3115-D14D-923C-19071ADAEC31}"/>
              </a:ext>
            </a:extLst>
          </p:cNvPr>
          <p:cNvGrpSpPr/>
          <p:nvPr/>
        </p:nvGrpSpPr>
        <p:grpSpPr>
          <a:xfrm>
            <a:off x="4295301" y="6000608"/>
            <a:ext cx="324650" cy="265447"/>
            <a:chOff x="-62676" y="3965594"/>
            <a:chExt cx="679541" cy="593816"/>
          </a:xfrm>
        </p:grpSpPr>
        <p:sp>
          <p:nvSpPr>
            <p:cNvPr id="5" name="角丸四角形 4">
              <a:extLst>
                <a:ext uri="{FF2B5EF4-FFF2-40B4-BE49-F238E27FC236}">
                  <a16:creationId xmlns:a16="http://schemas.microsoft.com/office/drawing/2014/main" id="{1185D9BE-6A5B-B84B-AB97-40F9AEFF1723}"/>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D9C83143-E30F-A14B-968B-634BB296B9C2}"/>
                </a:ext>
              </a:extLst>
            </p:cNvPr>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 name="図形グループ 103">
            <a:extLst>
              <a:ext uri="{FF2B5EF4-FFF2-40B4-BE49-F238E27FC236}">
                <a16:creationId xmlns:a16="http://schemas.microsoft.com/office/drawing/2014/main" id="{F7CC3AED-A57C-844E-8D35-A67BCCB940E4}"/>
              </a:ext>
            </a:extLst>
          </p:cNvPr>
          <p:cNvGrpSpPr/>
          <p:nvPr/>
        </p:nvGrpSpPr>
        <p:grpSpPr>
          <a:xfrm>
            <a:off x="4262340" y="5820846"/>
            <a:ext cx="203710" cy="404575"/>
            <a:chOff x="1140657" y="4229811"/>
            <a:chExt cx="341289" cy="550466"/>
          </a:xfrm>
        </p:grpSpPr>
        <p:sp>
          <p:nvSpPr>
            <p:cNvPr id="8" name="角丸四角形 7">
              <a:extLst>
                <a:ext uri="{FF2B5EF4-FFF2-40B4-BE49-F238E27FC236}">
                  <a16:creationId xmlns:a16="http://schemas.microsoft.com/office/drawing/2014/main" id="{6BC7D254-A406-BC40-AA11-4A63CC7131C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9686F59B-327C-9F4A-AC2D-223EBBACECB2}"/>
                </a:ext>
              </a:extLst>
            </p:cNvPr>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 name="図形グループ 107">
            <a:extLst>
              <a:ext uri="{FF2B5EF4-FFF2-40B4-BE49-F238E27FC236}">
                <a16:creationId xmlns:a16="http://schemas.microsoft.com/office/drawing/2014/main" id="{C84020A1-7A30-9B4A-B417-A12697E2EF18}"/>
              </a:ext>
            </a:extLst>
          </p:cNvPr>
          <p:cNvGrpSpPr/>
          <p:nvPr/>
        </p:nvGrpSpPr>
        <p:grpSpPr>
          <a:xfrm>
            <a:off x="4636485" y="5961661"/>
            <a:ext cx="269638" cy="317989"/>
            <a:chOff x="6373788" y="4940591"/>
            <a:chExt cx="499492" cy="545661"/>
          </a:xfrm>
        </p:grpSpPr>
        <p:sp>
          <p:nvSpPr>
            <p:cNvPr id="11" name="角丸四角形 10">
              <a:extLst>
                <a:ext uri="{FF2B5EF4-FFF2-40B4-BE49-F238E27FC236}">
                  <a16:creationId xmlns:a16="http://schemas.microsoft.com/office/drawing/2014/main" id="{910C0165-9B78-B840-A6BB-CACA1D82CAB7}"/>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92F1096B-4DF4-E740-A401-C4E6E51E2961}"/>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a:extLst>
                <a:ext uri="{FF2B5EF4-FFF2-40B4-BE49-F238E27FC236}">
                  <a16:creationId xmlns:a16="http://schemas.microsoft.com/office/drawing/2014/main" id="{3AF788B8-9840-364B-9D31-157537BDE53E}"/>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a:extLst>
              <a:ext uri="{FF2B5EF4-FFF2-40B4-BE49-F238E27FC236}">
                <a16:creationId xmlns:a16="http://schemas.microsoft.com/office/drawing/2014/main" id="{9C91776D-9AC3-A449-BC3D-C39710DB923D}"/>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521135" y="5678348"/>
            <a:ext cx="479373" cy="479373"/>
          </a:xfrm>
          <a:prstGeom prst="rect">
            <a:avLst/>
          </a:prstGeom>
        </p:spPr>
      </p:pic>
      <p:grpSp>
        <p:nvGrpSpPr>
          <p:cNvPr id="15" name="図形グループ 114">
            <a:extLst>
              <a:ext uri="{FF2B5EF4-FFF2-40B4-BE49-F238E27FC236}">
                <a16:creationId xmlns:a16="http://schemas.microsoft.com/office/drawing/2014/main" id="{B7969CB4-1027-9547-AFDE-427CAA9C6ABE}"/>
              </a:ext>
            </a:extLst>
          </p:cNvPr>
          <p:cNvGrpSpPr/>
          <p:nvPr/>
        </p:nvGrpSpPr>
        <p:grpSpPr>
          <a:xfrm>
            <a:off x="5047111" y="5842991"/>
            <a:ext cx="351043" cy="416882"/>
            <a:chOff x="921147" y="2673903"/>
            <a:chExt cx="2035043" cy="2195257"/>
          </a:xfrm>
        </p:grpSpPr>
        <p:sp>
          <p:nvSpPr>
            <p:cNvPr id="16" name="台形 15">
              <a:extLst>
                <a:ext uri="{FF2B5EF4-FFF2-40B4-BE49-F238E27FC236}">
                  <a16:creationId xmlns:a16="http://schemas.microsoft.com/office/drawing/2014/main" id="{94DCA067-6A56-F149-8DAC-1492594CD567}"/>
                </a:ext>
              </a:extLst>
            </p:cNvPr>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040A293-29D1-E345-A7F6-4B8FFFC90F70}"/>
                </a:ext>
              </a:extLst>
            </p:cNvPr>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17">
              <a:extLst>
                <a:ext uri="{FF2B5EF4-FFF2-40B4-BE49-F238E27FC236}">
                  <a16:creationId xmlns:a16="http://schemas.microsoft.com/office/drawing/2014/main" id="{BA401E31-095E-024E-9E52-0C841C143D78}"/>
                </a:ext>
              </a:extLst>
            </p:cNvPr>
            <p:cNvGrpSpPr/>
            <p:nvPr/>
          </p:nvGrpSpPr>
          <p:grpSpPr>
            <a:xfrm rot="18523230">
              <a:off x="289583" y="3305467"/>
              <a:ext cx="1602719" cy="339591"/>
              <a:chOff x="1084045" y="2295821"/>
              <a:chExt cx="1399064" cy="288032"/>
            </a:xfrm>
          </p:grpSpPr>
          <p:grpSp>
            <p:nvGrpSpPr>
              <p:cNvPr id="23" name="図形グループ 122">
                <a:extLst>
                  <a:ext uri="{FF2B5EF4-FFF2-40B4-BE49-F238E27FC236}">
                    <a16:creationId xmlns:a16="http://schemas.microsoft.com/office/drawing/2014/main" id="{0AE653C0-7B75-B44B-8B5D-D5D0F702E720}"/>
                  </a:ext>
                </a:extLst>
              </p:cNvPr>
              <p:cNvGrpSpPr/>
              <p:nvPr/>
            </p:nvGrpSpPr>
            <p:grpSpPr>
              <a:xfrm>
                <a:off x="1084045" y="2295821"/>
                <a:ext cx="1399064" cy="288032"/>
                <a:chOff x="531457" y="2456892"/>
                <a:chExt cx="1399064" cy="288032"/>
              </a:xfrm>
            </p:grpSpPr>
            <p:sp>
              <p:nvSpPr>
                <p:cNvPr id="25" name="正方形/長方形 24">
                  <a:extLst>
                    <a:ext uri="{FF2B5EF4-FFF2-40B4-BE49-F238E27FC236}">
                      <a16:creationId xmlns:a16="http://schemas.microsoft.com/office/drawing/2014/main" id="{740E81CB-F330-6E44-B569-FA0ED2D8C459}"/>
                    </a:ext>
                  </a:extLst>
                </p:cNvPr>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3DBA66D7-46C2-504F-9586-064107FEAE97}"/>
                    </a:ext>
                  </a:extLst>
                </p:cNvPr>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楕円 23">
                <a:extLst>
                  <a:ext uri="{FF2B5EF4-FFF2-40B4-BE49-F238E27FC236}">
                    <a16:creationId xmlns:a16="http://schemas.microsoft.com/office/drawing/2014/main" id="{74D781D7-BE80-F84D-9D4B-CB206F96D561}"/>
                  </a:ext>
                </a:extLst>
              </p:cNvPr>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円/楕円 18">
              <a:extLst>
                <a:ext uri="{FF2B5EF4-FFF2-40B4-BE49-F238E27FC236}">
                  <a16:creationId xmlns:a16="http://schemas.microsoft.com/office/drawing/2014/main" id="{57CECA03-EB3F-294F-961E-D0327FAEDB2D}"/>
                </a:ext>
              </a:extLst>
            </p:cNvPr>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71609B9B-32B3-074E-8CA6-ED488B1D00C4}"/>
                </a:ext>
              </a:extLst>
            </p:cNvPr>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5A7501C-53EF-054E-BB2C-F83F599B0C65}"/>
                </a:ext>
              </a:extLst>
            </p:cNvPr>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a:extLst>
                <a:ext uri="{FF2B5EF4-FFF2-40B4-BE49-F238E27FC236}">
                  <a16:creationId xmlns:a16="http://schemas.microsoft.com/office/drawing/2014/main" id="{0BFDCC3F-4465-5449-9E5D-BDAAB50A9BE8}"/>
                </a:ext>
              </a:extLst>
            </p:cNvPr>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96">
            <a:extLst>
              <a:ext uri="{FF2B5EF4-FFF2-40B4-BE49-F238E27FC236}">
                <a16:creationId xmlns:a16="http://schemas.microsoft.com/office/drawing/2014/main" id="{CFB5B036-5F92-BC43-BEF1-8CC3439040EC}"/>
              </a:ext>
            </a:extLst>
          </p:cNvPr>
          <p:cNvGrpSpPr/>
          <p:nvPr/>
        </p:nvGrpSpPr>
        <p:grpSpPr>
          <a:xfrm>
            <a:off x="4514882" y="5834667"/>
            <a:ext cx="115615" cy="261494"/>
            <a:chOff x="5118100" y="4941610"/>
            <a:chExt cx="190500" cy="405090"/>
          </a:xfrm>
        </p:grpSpPr>
        <p:sp>
          <p:nvSpPr>
            <p:cNvPr id="28" name="正方形/長方形 27">
              <a:extLst>
                <a:ext uri="{FF2B5EF4-FFF2-40B4-BE49-F238E27FC236}">
                  <a16:creationId xmlns:a16="http://schemas.microsoft.com/office/drawing/2014/main" id="{623A0779-46BF-A44C-9933-FA14CF757F0E}"/>
                </a:ext>
              </a:extLst>
            </p:cNvPr>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6DD2DFD-0948-E14D-8C84-866CA3AADA78}"/>
                </a:ext>
              </a:extLst>
            </p:cNvPr>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0F6BAADE-DD43-AB4D-AAB0-349727555B43}"/>
                </a:ext>
              </a:extLst>
            </p:cNvPr>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正方形/長方形 30">
            <a:extLst>
              <a:ext uri="{FF2B5EF4-FFF2-40B4-BE49-F238E27FC236}">
                <a16:creationId xmlns:a16="http://schemas.microsoft.com/office/drawing/2014/main" id="{CB998BF8-C6B3-E446-AAAE-6BB6A141A9B9}"/>
              </a:ext>
            </a:extLst>
          </p:cNvPr>
          <p:cNvSpPr/>
          <p:nvPr/>
        </p:nvSpPr>
        <p:spPr>
          <a:xfrm>
            <a:off x="3985597" y="578570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D10DEFB3-E0C4-604C-966A-B7CEDEF81693}"/>
              </a:ext>
            </a:extLst>
          </p:cNvPr>
          <p:cNvSpPr/>
          <p:nvPr/>
        </p:nvSpPr>
        <p:spPr>
          <a:xfrm>
            <a:off x="3684475" y="612100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1AE1CD7C-5BE7-3840-88F2-FDC184C3AAC5}"/>
              </a:ext>
            </a:extLst>
          </p:cNvPr>
          <p:cNvSpPr/>
          <p:nvPr/>
        </p:nvSpPr>
        <p:spPr>
          <a:xfrm>
            <a:off x="4051478" y="593751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0C3542-26F6-4146-B1A8-9069C19853BC}"/>
              </a:ext>
            </a:extLst>
          </p:cNvPr>
          <p:cNvSpPr/>
          <p:nvPr/>
        </p:nvSpPr>
        <p:spPr>
          <a:xfrm>
            <a:off x="4700316" y="58411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381967-69DE-AB47-9D45-4AA974B21F7A}"/>
              </a:ext>
            </a:extLst>
          </p:cNvPr>
          <p:cNvSpPr/>
          <p:nvPr/>
        </p:nvSpPr>
        <p:spPr>
          <a:xfrm>
            <a:off x="5275566" y="584892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a:extLst>
              <a:ext uri="{FF2B5EF4-FFF2-40B4-BE49-F238E27FC236}">
                <a16:creationId xmlns:a16="http://schemas.microsoft.com/office/drawing/2014/main" id="{69D12DDB-80DF-7743-BADC-F1F79BDA5821}"/>
              </a:ext>
            </a:extLst>
          </p:cNvPr>
          <p:cNvPicPr>
            <a:picLocks noChangeAspect="1"/>
          </p:cNvPicPr>
          <p:nvPr/>
        </p:nvPicPr>
        <p:blipFill>
          <a:blip r:embed="rId7"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4099353" y="4340601"/>
            <a:ext cx="952500" cy="952500"/>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115BF21-C280-7F4F-9351-3C42DB2BAD11}"/>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4046955" y="3071281"/>
            <a:ext cx="1064758" cy="106475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813D1B51-FEE9-4747-893E-A89FF397F3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9820" y="1506786"/>
            <a:ext cx="1820685" cy="1207996"/>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85514BE4-194A-954F-B417-30117D6293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0419" y="1506786"/>
            <a:ext cx="1820685" cy="1207996"/>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6FFBBA5B-7667-5943-95CA-A62E8B0DD3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1018" y="1506786"/>
            <a:ext cx="1820685" cy="1207996"/>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A18AFFB5-F196-5542-9B6E-172878881B35}"/>
              </a:ext>
            </a:extLst>
          </p:cNvPr>
          <p:cNvSpPr/>
          <p:nvPr/>
        </p:nvSpPr>
        <p:spPr>
          <a:xfrm>
            <a:off x="4856515"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83CA0E2F-BC56-D544-B02D-6CF59FCB0F1E}"/>
              </a:ext>
            </a:extLst>
          </p:cNvPr>
          <p:cNvSpPr/>
          <p:nvPr/>
        </p:nvSpPr>
        <p:spPr>
          <a:xfrm>
            <a:off x="4855003"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860B16B4-F3D6-884D-AF03-BADB6B9509BB}"/>
              </a:ext>
            </a:extLst>
          </p:cNvPr>
          <p:cNvSpPr/>
          <p:nvPr/>
        </p:nvSpPr>
        <p:spPr>
          <a:xfrm>
            <a:off x="4856515"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C55ADF50-B7DF-8843-BC6F-761DF77BE11B}"/>
              </a:ext>
            </a:extLst>
          </p:cNvPr>
          <p:cNvSpPr/>
          <p:nvPr/>
        </p:nvSpPr>
        <p:spPr>
          <a:xfrm>
            <a:off x="4310717" y="601918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E9DEAC9-416E-CC47-B139-66BEBDFD9954}"/>
              </a:ext>
            </a:extLst>
          </p:cNvPr>
          <p:cNvSpPr/>
          <p:nvPr/>
        </p:nvSpPr>
        <p:spPr>
          <a:xfrm>
            <a:off x="4995797"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10CA1B7-C769-D149-95E5-F1EED8B82540}"/>
              </a:ext>
            </a:extLst>
          </p:cNvPr>
          <p:cNvSpPr/>
          <p:nvPr/>
        </p:nvSpPr>
        <p:spPr>
          <a:xfrm>
            <a:off x="4994285"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060B1BA7-2672-0649-B4F1-912F65CACEEB}"/>
              </a:ext>
            </a:extLst>
          </p:cNvPr>
          <p:cNvSpPr/>
          <p:nvPr/>
        </p:nvSpPr>
        <p:spPr>
          <a:xfrm>
            <a:off x="4995797"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5EF3CE4-0F16-1D48-B916-F53225D34A48}"/>
              </a:ext>
            </a:extLst>
          </p:cNvPr>
          <p:cNvSpPr/>
          <p:nvPr/>
        </p:nvSpPr>
        <p:spPr>
          <a:xfrm>
            <a:off x="5152906"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9C204A5D-F38E-5748-8EE6-3AC52A2AC3E0}"/>
              </a:ext>
            </a:extLst>
          </p:cNvPr>
          <p:cNvSpPr/>
          <p:nvPr/>
        </p:nvSpPr>
        <p:spPr>
          <a:xfrm>
            <a:off x="5151394"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0EE03EB-210B-1348-9DE0-518EAE4363A7}"/>
              </a:ext>
            </a:extLst>
          </p:cNvPr>
          <p:cNvSpPr/>
          <p:nvPr/>
        </p:nvSpPr>
        <p:spPr>
          <a:xfrm>
            <a:off x="5152906"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B0DBC8C-4D23-2347-BBEB-8F094DAA8DD9}"/>
              </a:ext>
            </a:extLst>
          </p:cNvPr>
          <p:cNvSpPr/>
          <p:nvPr/>
        </p:nvSpPr>
        <p:spPr>
          <a:xfrm>
            <a:off x="5292188"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395E3D7-9BBB-EB48-BDA1-ECF42DC88B94}"/>
              </a:ext>
            </a:extLst>
          </p:cNvPr>
          <p:cNvSpPr/>
          <p:nvPr/>
        </p:nvSpPr>
        <p:spPr>
          <a:xfrm>
            <a:off x="5290676"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0D8CE4C4-EE7E-9343-A9C1-9527EDC84DD4}"/>
              </a:ext>
            </a:extLst>
          </p:cNvPr>
          <p:cNvSpPr/>
          <p:nvPr/>
        </p:nvSpPr>
        <p:spPr>
          <a:xfrm>
            <a:off x="5292188"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04290EF-0334-ED45-87D1-5437959067A1}"/>
              </a:ext>
            </a:extLst>
          </p:cNvPr>
          <p:cNvSpPr/>
          <p:nvPr/>
        </p:nvSpPr>
        <p:spPr>
          <a:xfrm>
            <a:off x="5153627"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6D35AF95-9344-524C-83A8-BEA3BA776F11}"/>
              </a:ext>
            </a:extLst>
          </p:cNvPr>
          <p:cNvSpPr/>
          <p:nvPr/>
        </p:nvSpPr>
        <p:spPr>
          <a:xfrm>
            <a:off x="5154929"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C06D95A-8769-0844-8CE1-DFD23B1F2C87}"/>
              </a:ext>
            </a:extLst>
          </p:cNvPr>
          <p:cNvSpPr/>
          <p:nvPr/>
        </p:nvSpPr>
        <p:spPr>
          <a:xfrm>
            <a:off x="5292909"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3640F45E-AEA4-2C4C-9C31-CFCEDB639B5C}"/>
              </a:ext>
            </a:extLst>
          </p:cNvPr>
          <p:cNvSpPr/>
          <p:nvPr/>
        </p:nvSpPr>
        <p:spPr>
          <a:xfrm>
            <a:off x="5294211"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B82BEEF0-0BD7-9742-8791-D16D4EF5499A}"/>
              </a:ext>
            </a:extLst>
          </p:cNvPr>
          <p:cNvSpPr/>
          <p:nvPr/>
        </p:nvSpPr>
        <p:spPr>
          <a:xfrm>
            <a:off x="724762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EFA69A88-8D28-F54F-94BC-CAFA2A6B6DCC}"/>
              </a:ext>
            </a:extLst>
          </p:cNvPr>
          <p:cNvSpPr/>
          <p:nvPr/>
        </p:nvSpPr>
        <p:spPr>
          <a:xfrm>
            <a:off x="724610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B0390FD9-D9DA-F04B-9257-69AFE2BB5170}"/>
              </a:ext>
            </a:extLst>
          </p:cNvPr>
          <p:cNvSpPr/>
          <p:nvPr/>
        </p:nvSpPr>
        <p:spPr>
          <a:xfrm>
            <a:off x="724762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FAB43AC9-2317-F24F-976A-101C8441427F}"/>
              </a:ext>
            </a:extLst>
          </p:cNvPr>
          <p:cNvSpPr/>
          <p:nvPr/>
        </p:nvSpPr>
        <p:spPr>
          <a:xfrm>
            <a:off x="7386902"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3D4A9CD-375E-1C48-B5B4-34C459E5CE22}"/>
              </a:ext>
            </a:extLst>
          </p:cNvPr>
          <p:cNvSpPr/>
          <p:nvPr/>
        </p:nvSpPr>
        <p:spPr>
          <a:xfrm>
            <a:off x="7385390"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76191AC2-C4A5-FE42-AD46-302A8E9AAEA5}"/>
              </a:ext>
            </a:extLst>
          </p:cNvPr>
          <p:cNvSpPr/>
          <p:nvPr/>
        </p:nvSpPr>
        <p:spPr>
          <a:xfrm>
            <a:off x="7386902"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2239F7B3-A2F1-AE4C-813B-0E6B22B11936}"/>
              </a:ext>
            </a:extLst>
          </p:cNvPr>
          <p:cNvSpPr/>
          <p:nvPr/>
        </p:nvSpPr>
        <p:spPr>
          <a:xfrm>
            <a:off x="696361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C0830A5-7564-BB47-8BD0-E18476CA0C49}"/>
              </a:ext>
            </a:extLst>
          </p:cNvPr>
          <p:cNvSpPr/>
          <p:nvPr/>
        </p:nvSpPr>
        <p:spPr>
          <a:xfrm>
            <a:off x="696210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FA3061D-BE88-8040-B920-819FF0FBF5C7}"/>
              </a:ext>
            </a:extLst>
          </p:cNvPr>
          <p:cNvSpPr/>
          <p:nvPr/>
        </p:nvSpPr>
        <p:spPr>
          <a:xfrm>
            <a:off x="696361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C271DE21-4BE1-0547-AADA-C7221C11376C}"/>
              </a:ext>
            </a:extLst>
          </p:cNvPr>
          <p:cNvSpPr/>
          <p:nvPr/>
        </p:nvSpPr>
        <p:spPr>
          <a:xfrm>
            <a:off x="710290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9F8F92EC-4F6E-3047-939F-954C48C6AD17}"/>
              </a:ext>
            </a:extLst>
          </p:cNvPr>
          <p:cNvSpPr/>
          <p:nvPr/>
        </p:nvSpPr>
        <p:spPr>
          <a:xfrm>
            <a:off x="710138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208D0837-0F45-9F4D-B887-A7DF37234D56}"/>
              </a:ext>
            </a:extLst>
          </p:cNvPr>
          <p:cNvSpPr/>
          <p:nvPr/>
        </p:nvSpPr>
        <p:spPr>
          <a:xfrm>
            <a:off x="710290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D90C170F-1399-AB47-8D26-0EACAE577A13}"/>
              </a:ext>
            </a:extLst>
          </p:cNvPr>
          <p:cNvSpPr/>
          <p:nvPr/>
        </p:nvSpPr>
        <p:spPr>
          <a:xfrm>
            <a:off x="460211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983123C-2C91-5747-9577-8DD6F9038EFD}"/>
              </a:ext>
            </a:extLst>
          </p:cNvPr>
          <p:cNvSpPr/>
          <p:nvPr/>
        </p:nvSpPr>
        <p:spPr>
          <a:xfrm>
            <a:off x="460060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E240C161-8ABE-4F4D-9693-62694F45A774}"/>
              </a:ext>
            </a:extLst>
          </p:cNvPr>
          <p:cNvSpPr/>
          <p:nvPr/>
        </p:nvSpPr>
        <p:spPr>
          <a:xfrm>
            <a:off x="460211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AD9A2E99-BB84-C849-B4C6-7E266DB661A4}"/>
              </a:ext>
            </a:extLst>
          </p:cNvPr>
          <p:cNvSpPr/>
          <p:nvPr/>
        </p:nvSpPr>
        <p:spPr>
          <a:xfrm>
            <a:off x="474139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1EB8E06E-D07C-9144-A37B-199A79A9F10F}"/>
              </a:ext>
            </a:extLst>
          </p:cNvPr>
          <p:cNvSpPr/>
          <p:nvPr/>
        </p:nvSpPr>
        <p:spPr>
          <a:xfrm>
            <a:off x="473988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51282DAA-E14C-D344-ADCF-9DB5F445A2B8}"/>
              </a:ext>
            </a:extLst>
          </p:cNvPr>
          <p:cNvSpPr/>
          <p:nvPr/>
        </p:nvSpPr>
        <p:spPr>
          <a:xfrm>
            <a:off x="474139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8496D878-20D1-2143-95BE-88A2D3A9DE8A}"/>
              </a:ext>
            </a:extLst>
          </p:cNvPr>
          <p:cNvSpPr/>
          <p:nvPr/>
        </p:nvSpPr>
        <p:spPr>
          <a:xfrm>
            <a:off x="4318114"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0E38158C-A975-3E40-8C9F-11AE894D0FF4}"/>
              </a:ext>
            </a:extLst>
          </p:cNvPr>
          <p:cNvSpPr/>
          <p:nvPr/>
        </p:nvSpPr>
        <p:spPr>
          <a:xfrm>
            <a:off x="4316602"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719DDD69-2DC9-1F45-8663-BBE3492BBA85}"/>
              </a:ext>
            </a:extLst>
          </p:cNvPr>
          <p:cNvSpPr/>
          <p:nvPr/>
        </p:nvSpPr>
        <p:spPr>
          <a:xfrm>
            <a:off x="4318114"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8371071-4DD9-1840-B93E-5815F83FAD5E}"/>
              </a:ext>
            </a:extLst>
          </p:cNvPr>
          <p:cNvSpPr/>
          <p:nvPr/>
        </p:nvSpPr>
        <p:spPr>
          <a:xfrm>
            <a:off x="445739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1D7BC4-4D18-7540-91A5-575E6EE1EB60}"/>
              </a:ext>
            </a:extLst>
          </p:cNvPr>
          <p:cNvSpPr/>
          <p:nvPr/>
        </p:nvSpPr>
        <p:spPr>
          <a:xfrm>
            <a:off x="445588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68F47A5B-FA69-4A40-A285-18C35A2FCBCD}"/>
              </a:ext>
            </a:extLst>
          </p:cNvPr>
          <p:cNvSpPr/>
          <p:nvPr/>
        </p:nvSpPr>
        <p:spPr>
          <a:xfrm>
            <a:off x="445739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F35EE511-3BFF-124E-9F86-7B1BBD1EEC84}"/>
              </a:ext>
            </a:extLst>
          </p:cNvPr>
          <p:cNvSpPr/>
          <p:nvPr/>
        </p:nvSpPr>
        <p:spPr>
          <a:xfrm>
            <a:off x="192898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6AF748AF-39E5-6D46-B952-29A19B3B51C4}"/>
              </a:ext>
            </a:extLst>
          </p:cNvPr>
          <p:cNvSpPr/>
          <p:nvPr/>
        </p:nvSpPr>
        <p:spPr>
          <a:xfrm>
            <a:off x="192747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B79E6412-FE6C-4446-A775-43CC09F87CEF}"/>
              </a:ext>
            </a:extLst>
          </p:cNvPr>
          <p:cNvSpPr/>
          <p:nvPr/>
        </p:nvSpPr>
        <p:spPr>
          <a:xfrm>
            <a:off x="192898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16C7C294-44A2-C74B-9495-BB4CEBF43F11}"/>
              </a:ext>
            </a:extLst>
          </p:cNvPr>
          <p:cNvSpPr/>
          <p:nvPr/>
        </p:nvSpPr>
        <p:spPr>
          <a:xfrm>
            <a:off x="2068270"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E14E4D9C-21C1-824C-BF18-D46E82CF97CA}"/>
              </a:ext>
            </a:extLst>
          </p:cNvPr>
          <p:cNvSpPr/>
          <p:nvPr/>
        </p:nvSpPr>
        <p:spPr>
          <a:xfrm>
            <a:off x="2066758"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4969DBF2-1E4D-6F4C-8B01-8399DF72FBEF}"/>
              </a:ext>
            </a:extLst>
          </p:cNvPr>
          <p:cNvSpPr/>
          <p:nvPr/>
        </p:nvSpPr>
        <p:spPr>
          <a:xfrm>
            <a:off x="2068270"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962677F-4058-7742-9D97-210E47C2259B}"/>
              </a:ext>
            </a:extLst>
          </p:cNvPr>
          <p:cNvSpPr/>
          <p:nvPr/>
        </p:nvSpPr>
        <p:spPr>
          <a:xfrm>
            <a:off x="1644986"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2EECB69-BD12-B842-A6D9-4E2550976EE3}"/>
              </a:ext>
            </a:extLst>
          </p:cNvPr>
          <p:cNvSpPr/>
          <p:nvPr/>
        </p:nvSpPr>
        <p:spPr>
          <a:xfrm>
            <a:off x="1643474"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A1069256-03EB-F549-A10B-FCC396C72020}"/>
              </a:ext>
            </a:extLst>
          </p:cNvPr>
          <p:cNvSpPr/>
          <p:nvPr/>
        </p:nvSpPr>
        <p:spPr>
          <a:xfrm>
            <a:off x="1644986"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B9D2292F-3DD1-B74D-879D-F7047FDB2CBD}"/>
              </a:ext>
            </a:extLst>
          </p:cNvPr>
          <p:cNvSpPr/>
          <p:nvPr/>
        </p:nvSpPr>
        <p:spPr>
          <a:xfrm>
            <a:off x="178426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E428DBBF-B95C-FF41-A3D9-3C14B0289337}"/>
              </a:ext>
            </a:extLst>
          </p:cNvPr>
          <p:cNvSpPr/>
          <p:nvPr/>
        </p:nvSpPr>
        <p:spPr>
          <a:xfrm>
            <a:off x="178275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22D14C2-A6B1-5845-900A-FDF6D9258E9F}"/>
              </a:ext>
            </a:extLst>
          </p:cNvPr>
          <p:cNvSpPr/>
          <p:nvPr/>
        </p:nvSpPr>
        <p:spPr>
          <a:xfrm>
            <a:off x="178426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67D08B2B-2709-6949-9AFB-51E09B9A0672}"/>
              </a:ext>
            </a:extLst>
          </p:cNvPr>
          <p:cNvSpPr txBox="1"/>
          <p:nvPr/>
        </p:nvSpPr>
        <p:spPr>
          <a:xfrm>
            <a:off x="2242065" y="5474291"/>
            <a:ext cx="902811" cy="307777"/>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デバイス</a:t>
            </a:r>
          </a:p>
        </p:txBody>
      </p:sp>
      <p:sp>
        <p:nvSpPr>
          <p:cNvPr id="106" name="テキスト ボックス 105">
            <a:extLst>
              <a:ext uri="{FF2B5EF4-FFF2-40B4-BE49-F238E27FC236}">
                <a16:creationId xmlns:a16="http://schemas.microsoft.com/office/drawing/2014/main" id="{0670C2FA-901B-C143-AF3D-D12835C8B104}"/>
              </a:ext>
            </a:extLst>
          </p:cNvPr>
          <p:cNvSpPr txBox="1"/>
          <p:nvPr/>
        </p:nvSpPr>
        <p:spPr>
          <a:xfrm>
            <a:off x="2236674" y="4305563"/>
            <a:ext cx="902811"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エッジ</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4DEFF0D5-D8AC-1A4A-9949-B7D41CFAFEF7}"/>
              </a:ext>
            </a:extLst>
          </p:cNvPr>
          <p:cNvSpPr txBox="1"/>
          <p:nvPr/>
        </p:nvSpPr>
        <p:spPr>
          <a:xfrm>
            <a:off x="2242065" y="3149517"/>
            <a:ext cx="1261884"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オンプレミス</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E06FF04A-EC5D-EB44-86E9-A5D1FA8DD857}"/>
              </a:ext>
            </a:extLst>
          </p:cNvPr>
          <p:cNvSpPr txBox="1"/>
          <p:nvPr/>
        </p:nvSpPr>
        <p:spPr>
          <a:xfrm>
            <a:off x="700303" y="1299220"/>
            <a:ext cx="902811" cy="307777"/>
          </a:xfrm>
          <a:prstGeom prst="rect">
            <a:avLst/>
          </a:prstGeom>
          <a:noFill/>
        </p:spPr>
        <p:txBody>
          <a:bodyPr wrap="none" rtlCol="0">
            <a:spAutoFit/>
          </a:bodyPr>
          <a:lstStyle/>
          <a:p>
            <a:r>
              <a:rPr kumimoji="1" lang="ja-JP" altLang="en-US" sz="1400" b="1">
                <a:solidFill>
                  <a:srgbClr val="002060"/>
                </a:solidFill>
                <a:latin typeface="Meiryo" panose="020B0604030504040204" pitchFamily="34" charset="-128"/>
                <a:ea typeface="Meiryo" panose="020B0604030504040204" pitchFamily="34" charset="-128"/>
              </a:rPr>
              <a:t>クラウド</a:t>
            </a:r>
          </a:p>
        </p:txBody>
      </p:sp>
      <p:sp>
        <p:nvSpPr>
          <p:cNvPr id="109" name="上下矢印 108">
            <a:extLst>
              <a:ext uri="{FF2B5EF4-FFF2-40B4-BE49-F238E27FC236}">
                <a16:creationId xmlns:a16="http://schemas.microsoft.com/office/drawing/2014/main" id="{62CC6B2A-17B0-A148-8DB8-6A627A37652B}"/>
              </a:ext>
            </a:extLst>
          </p:cNvPr>
          <p:cNvSpPr/>
          <p:nvPr/>
        </p:nvSpPr>
        <p:spPr>
          <a:xfrm>
            <a:off x="4415400" y="3989253"/>
            <a:ext cx="313199" cy="464743"/>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上下矢印 109">
            <a:extLst>
              <a:ext uri="{FF2B5EF4-FFF2-40B4-BE49-F238E27FC236}">
                <a16:creationId xmlns:a16="http://schemas.microsoft.com/office/drawing/2014/main" id="{6F9ED937-ABA2-0845-907F-9CC8BB98104A}"/>
              </a:ext>
            </a:extLst>
          </p:cNvPr>
          <p:cNvSpPr/>
          <p:nvPr/>
        </p:nvSpPr>
        <p:spPr>
          <a:xfrm>
            <a:off x="4415400" y="2532912"/>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上下矢印 110">
            <a:extLst>
              <a:ext uri="{FF2B5EF4-FFF2-40B4-BE49-F238E27FC236}">
                <a16:creationId xmlns:a16="http://schemas.microsoft.com/office/drawing/2014/main" id="{1E19656D-5365-5F49-9B88-40DA47ED29B5}"/>
              </a:ext>
            </a:extLst>
          </p:cNvPr>
          <p:cNvSpPr/>
          <p:nvPr/>
        </p:nvSpPr>
        <p:spPr>
          <a:xfrm>
            <a:off x="4415400" y="5205748"/>
            <a:ext cx="313199" cy="58009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上下矢印 111">
            <a:extLst>
              <a:ext uri="{FF2B5EF4-FFF2-40B4-BE49-F238E27FC236}">
                <a16:creationId xmlns:a16="http://schemas.microsoft.com/office/drawing/2014/main" id="{656B36F0-262F-1C41-96B3-2F35DFB45474}"/>
              </a:ext>
            </a:extLst>
          </p:cNvPr>
          <p:cNvSpPr/>
          <p:nvPr/>
        </p:nvSpPr>
        <p:spPr>
          <a:xfrm rot="16200000">
            <a:off x="309258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上下矢印 112">
            <a:extLst>
              <a:ext uri="{FF2B5EF4-FFF2-40B4-BE49-F238E27FC236}">
                <a16:creationId xmlns:a16="http://schemas.microsoft.com/office/drawing/2014/main" id="{F7115DB5-6DD0-5E4C-8397-E805C9317836}"/>
              </a:ext>
            </a:extLst>
          </p:cNvPr>
          <p:cNvSpPr/>
          <p:nvPr/>
        </p:nvSpPr>
        <p:spPr>
          <a:xfrm rot="16200000">
            <a:off x="573446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上下矢印 113">
            <a:extLst>
              <a:ext uri="{FF2B5EF4-FFF2-40B4-BE49-F238E27FC236}">
                <a16:creationId xmlns:a16="http://schemas.microsoft.com/office/drawing/2014/main" id="{ECCB2E6B-960E-7647-ADCF-8AD7D459B9D2}"/>
              </a:ext>
            </a:extLst>
          </p:cNvPr>
          <p:cNvSpPr/>
          <p:nvPr/>
        </p:nvSpPr>
        <p:spPr>
          <a:xfrm rot="18064598">
            <a:off x="3342118" y="2109539"/>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下矢印 114">
            <a:extLst>
              <a:ext uri="{FF2B5EF4-FFF2-40B4-BE49-F238E27FC236}">
                <a16:creationId xmlns:a16="http://schemas.microsoft.com/office/drawing/2014/main" id="{3AA06983-6DE3-5345-8353-3E0E1D3E5460}"/>
              </a:ext>
            </a:extLst>
          </p:cNvPr>
          <p:cNvSpPr/>
          <p:nvPr/>
        </p:nvSpPr>
        <p:spPr>
          <a:xfrm rot="3535402" flipH="1">
            <a:off x="5459969" y="2109195"/>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56A9990C-8CFB-8944-8E9C-849566F9F9C2}"/>
              </a:ext>
            </a:extLst>
          </p:cNvPr>
          <p:cNvSpPr txBox="1"/>
          <p:nvPr/>
        </p:nvSpPr>
        <p:spPr>
          <a:xfrm>
            <a:off x="513433" y="815726"/>
            <a:ext cx="812434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ハードウェアや</a:t>
            </a:r>
            <a:r>
              <a:rPr lang="en-US" altLang="ja-JP" dirty="0">
                <a:latin typeface="Meiryo" panose="020B0604030504040204" pitchFamily="34" charset="-128"/>
                <a:ea typeface="Meiryo" panose="020B0604030504040204" pitchFamily="34" charset="-128"/>
              </a:rPr>
              <a:t>OS</a:t>
            </a:r>
            <a:r>
              <a:rPr lang="ja-JP" altLang="en-US">
                <a:latin typeface="Meiryo" panose="020B0604030504040204" pitchFamily="34" charset="-128"/>
                <a:ea typeface="Meiryo" panose="020B0604030504040204" pitchFamily="34" charset="-128"/>
              </a:rPr>
              <a:t>に依存することなく</a:t>
            </a:r>
            <a:r>
              <a:rPr kumimoji="1" lang="ja-JP" altLang="en-US">
                <a:latin typeface="Meiryo" panose="020B0604030504040204" pitchFamily="34" charset="-128"/>
                <a:ea typeface="Meiryo" panose="020B0604030504040204" pitchFamily="34" charset="-128"/>
              </a:rPr>
              <a:t>ソフトウェア機能を配置・移動できる</a:t>
            </a:r>
          </a:p>
        </p:txBody>
      </p:sp>
    </p:spTree>
    <p:extLst>
      <p:ext uri="{BB962C8B-B14F-4D97-AF65-F5344CB8AC3E}">
        <p14:creationId xmlns:p14="http://schemas.microsoft.com/office/powerpoint/2010/main" val="170259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196295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8201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lang="ja-JP" altLang="en-US" dirty="0"/>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2204976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クライアント仮想化</a:t>
            </a:r>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154660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35256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と</a:t>
            </a:r>
            <a:r>
              <a:rPr lang="en-US" altLang="ja-JP" sz="2800" dirty="0">
                <a:ea typeface="ＭＳ Ｐゴシック" pitchFamily="50" charset="-128"/>
              </a:rPr>
              <a:t>NFV</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Meiryo" charset="-128"/>
                <a:ea typeface="Meiryo" charset="-128"/>
                <a:cs typeface="Meiryo" charset="-128"/>
              </a:rPr>
              <a:t>QoS</a:t>
            </a:r>
            <a:r>
              <a:rPr kumimoji="0" lang="ja-JP" altLang="en-US" sz="800" b="0" i="0" u="none" strike="noStrike" cap="none" normalizeH="0" baseline="0" dirty="0">
                <a:ln>
                  <a:noFill/>
                </a:ln>
                <a:solidFill>
                  <a:srgbClr val="FFFFFF"/>
                </a:solidFill>
                <a:effectLst/>
                <a:latin typeface="Meiryo" charset="-128"/>
                <a:ea typeface="Meiryo" charset="-128"/>
                <a:cs typeface="Meiryo"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64" name="テキスト ボックス 63"/>
          <p:cNvSpPr txBox="1"/>
          <p:nvPr/>
        </p:nvSpPr>
        <p:spPr>
          <a:xfrm>
            <a:off x="1282860" y="820240"/>
            <a:ext cx="2262159"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従来のネットワーク</a:t>
            </a:r>
          </a:p>
        </p:txBody>
      </p:sp>
      <p:grpSp>
        <p:nvGrpSpPr>
          <p:cNvPr id="3" name="図形グループ 2"/>
          <p:cNvGrpSpPr/>
          <p:nvPr/>
        </p:nvGrpSpPr>
        <p:grpSpPr>
          <a:xfrm>
            <a:off x="4508702" y="820240"/>
            <a:ext cx="4266810" cy="5732960"/>
            <a:chOff x="4508702" y="820240"/>
            <a:chExt cx="4266810"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物理構成に関係なく、ソフトウエア設定で機能を構成</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Meiryo" charset="-128"/>
                  <a:ea typeface="Meiryo" charset="-128"/>
                  <a:cs typeface="Meiryo" charset="-128"/>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04" name="図 30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物理</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latin typeface="Meiryo" charset="-128"/>
                  <a:ea typeface="Meiryo" charset="-128"/>
                  <a:cs typeface="Meiryo" charset="-128"/>
                </a:rPr>
                <a:t>集中</a:t>
              </a:r>
              <a:r>
                <a:rPr kumimoji="1" lang="ja-JP" altLang="en-US" sz="1200" dirty="0">
                  <a:latin typeface="Meiryo" charset="-128"/>
                  <a:ea typeface="Meiryo" charset="-128"/>
                  <a:cs typeface="Meiryo" charset="-128"/>
                </a:rPr>
                <a:t>制御</a:t>
              </a:r>
            </a:p>
          </p:txBody>
        </p:sp>
        <p:sp>
          <p:nvSpPr>
            <p:cNvPr id="325" name="テキスト ボックス 324"/>
            <p:cNvSpPr txBox="1"/>
            <p:nvPr/>
          </p:nvSpPr>
          <p:spPr>
            <a:xfrm>
              <a:off x="4508702" y="820240"/>
              <a:ext cx="4266810" cy="369332"/>
            </a:xfrm>
            <a:prstGeom prst="rect">
              <a:avLst/>
            </a:prstGeom>
            <a:noFill/>
          </p:spPr>
          <p:txBody>
            <a:bodyPr wrap="none" rtlCol="0">
              <a:spAutoFit/>
            </a:bodyPr>
            <a:lstStyle/>
            <a:p>
              <a:pPr algn="ctr"/>
              <a:r>
                <a:rPr kumimoji="1" lang="en-US" altLang="ja-JP" dirty="0">
                  <a:solidFill>
                    <a:srgbClr val="0000FF"/>
                  </a:solidFill>
                  <a:latin typeface="Meiryo" charset="-128"/>
                  <a:ea typeface="Meiryo" charset="-128"/>
                  <a:cs typeface="Meiryo" charset="-128"/>
                </a:rPr>
                <a:t>SDN(Software Defined Networking) </a:t>
              </a:r>
              <a:endParaRPr kumimoji="1" lang="ja-JP" altLang="en-US" dirty="0">
                <a:solidFill>
                  <a:srgbClr val="0000FF"/>
                </a:solidFill>
                <a:latin typeface="Meiryo" charset="-128"/>
                <a:ea typeface="Meiryo" charset="-128"/>
                <a:cs typeface="Meiryo" charset="-128"/>
              </a:endParaRPr>
            </a:p>
          </p:txBody>
        </p:sp>
      </p:grpSp>
    </p:spTree>
    <p:extLst>
      <p:ext uri="{BB962C8B-B14F-4D97-AF65-F5344CB8AC3E}">
        <p14:creationId xmlns:p14="http://schemas.microsoft.com/office/powerpoint/2010/main" val="64845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クラウドを理解するために</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知っておきたい基礎知識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74166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クラウドの役割と</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effectLst/>
                <a:latin typeface="Meiryo" panose="020B0604030504040204" pitchFamily="34" charset="-128"/>
                <a:ea typeface="Meiryo" panose="020B0604030504040204" pitchFamily="34" charset="-128"/>
                <a:cs typeface="Arial"/>
              </a:rPr>
              <a:t>コンピューティングの新しい常識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82228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422 CIS">
            <a:extLst>
              <a:ext uri="{FF2B5EF4-FFF2-40B4-BE49-F238E27FC236}">
                <a16:creationId xmlns:a16="http://schemas.microsoft.com/office/drawing/2014/main" id="{9654005C-7E2D-82FF-AAF2-0084F5DA1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35" b="4681"/>
          <a:stretch/>
        </p:blipFill>
        <p:spPr bwMode="auto">
          <a:xfrm>
            <a:off x="247060" y="880922"/>
            <a:ext cx="8649880" cy="4741665"/>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D3CE81C-2A5D-B887-3798-1A00233D8620}"/>
              </a:ext>
            </a:extLst>
          </p:cNvPr>
          <p:cNvSpPr>
            <a:spLocks noGrp="1"/>
          </p:cNvSpPr>
          <p:nvPr>
            <p:ph type="title"/>
          </p:nvPr>
        </p:nvSpPr>
        <p:spPr>
          <a:xfrm>
            <a:off x="173566" y="221004"/>
            <a:ext cx="8796867" cy="472903"/>
          </a:xfrm>
        </p:spPr>
        <p:txBody>
          <a:bodyPr/>
          <a:lstStyle/>
          <a:p>
            <a:r>
              <a:rPr lang="en-US" altLang="ja-JP" sz="2400" b="1" i="0" dirty="0">
                <a:solidFill>
                  <a:srgbClr val="000000"/>
                </a:solidFill>
                <a:effectLst/>
                <a:latin typeface="Meiryo" panose="020B0604030504040204" pitchFamily="34" charset="-128"/>
                <a:ea typeface="Meiryo" panose="020B0604030504040204" pitchFamily="34" charset="-128"/>
              </a:rPr>
              <a:t>2023</a:t>
            </a:r>
            <a:r>
              <a:rPr lang="ja-JP" altLang="en-US" sz="2400" b="1" i="0">
                <a:solidFill>
                  <a:srgbClr val="000000"/>
                </a:solidFill>
                <a:effectLst/>
                <a:latin typeface="Meiryo" panose="020B0604030504040204" pitchFamily="34" charset="-128"/>
                <a:ea typeface="Meiryo" panose="020B0604030504040204" pitchFamily="34" charset="-128"/>
              </a:rPr>
              <a:t>年</a:t>
            </a:r>
            <a:r>
              <a:rPr lang="en-US" altLang="ja-JP" sz="2400" b="1" dirty="0">
                <a:solidFill>
                  <a:srgbClr val="000000"/>
                </a:solidFill>
              </a:rPr>
              <a:t>4</a:t>
            </a:r>
            <a:r>
              <a:rPr lang="en" altLang="ja-JP" sz="2400" b="1" i="0" dirty="0">
                <a:solidFill>
                  <a:srgbClr val="000000"/>
                </a:solidFill>
                <a:effectLst/>
                <a:latin typeface="Meiryo" panose="020B0604030504040204" pitchFamily="34" charset="-128"/>
                <a:ea typeface="Meiryo" panose="020B0604030504040204" pitchFamily="34" charset="-128"/>
              </a:rPr>
              <a:t>Q</a:t>
            </a:r>
            <a:r>
              <a:rPr lang="ja-JP" altLang="en-US" sz="2400" b="1" i="0">
                <a:solidFill>
                  <a:srgbClr val="000000"/>
                </a:solidFill>
                <a:effectLst/>
                <a:latin typeface="Meiryo" panose="020B0604030504040204" pitchFamily="34" charset="-128"/>
                <a:ea typeface="Meiryo" panose="020B0604030504040204" pitchFamily="34" charset="-128"/>
              </a:rPr>
              <a:t>の世界クラウド市場</a:t>
            </a:r>
            <a:br>
              <a:rPr lang="en-US" altLang="ja-JP" sz="1600" b="1" i="0" dirty="0">
                <a:solidFill>
                  <a:srgbClr val="000000"/>
                </a:solidFill>
                <a:effectLst/>
                <a:latin typeface="Meiryo" panose="020B0604030504040204" pitchFamily="34" charset="-128"/>
                <a:ea typeface="Meiryo" panose="020B0604030504040204" pitchFamily="34" charset="-128"/>
              </a:rPr>
            </a:br>
            <a:r>
              <a:rPr lang="en-US" altLang="ja-JP" sz="1200" b="0" i="0" dirty="0">
                <a:solidFill>
                  <a:srgbClr val="212529"/>
                </a:solidFill>
                <a:effectLst/>
              </a:rPr>
              <a:t>2021</a:t>
            </a:r>
            <a:r>
              <a:rPr lang="ja-JP" altLang="en-US" sz="1200" b="0" i="0">
                <a:solidFill>
                  <a:srgbClr val="212529"/>
                </a:solidFill>
                <a:effectLst/>
              </a:rPr>
              <a:t>年から</a:t>
            </a:r>
            <a:r>
              <a:rPr lang="en-US" altLang="ja-JP" sz="1200" b="0" i="0" dirty="0">
                <a:solidFill>
                  <a:srgbClr val="212529"/>
                </a:solidFill>
                <a:effectLst/>
              </a:rPr>
              <a:t>100</a:t>
            </a:r>
            <a:r>
              <a:rPr lang="ja-JP" altLang="en-US" sz="1200" b="0" i="0">
                <a:solidFill>
                  <a:srgbClr val="212529"/>
                </a:solidFill>
                <a:effectLst/>
              </a:rPr>
              <a:t>億ドル増加、マイクロソフトが市場シェアを拡大</a:t>
            </a:r>
            <a:endParaRPr lang="ja-JP" altLang="en-US" sz="1200"/>
          </a:p>
        </p:txBody>
      </p:sp>
      <p:sp>
        <p:nvSpPr>
          <p:cNvPr id="3" name="テキスト ボックス 2">
            <a:extLst>
              <a:ext uri="{FF2B5EF4-FFF2-40B4-BE49-F238E27FC236}">
                <a16:creationId xmlns:a16="http://schemas.microsoft.com/office/drawing/2014/main" id="{AADB29E7-64E9-02E4-3B6A-2AB4FBC035E0}"/>
              </a:ext>
            </a:extLst>
          </p:cNvPr>
          <p:cNvSpPr txBox="1"/>
          <p:nvPr/>
        </p:nvSpPr>
        <p:spPr>
          <a:xfrm>
            <a:off x="6858180" y="324575"/>
            <a:ext cx="2059021" cy="369332"/>
          </a:xfrm>
          <a:prstGeom prst="rect">
            <a:avLst/>
          </a:prstGeom>
          <a:noFill/>
        </p:spPr>
        <p:txBody>
          <a:bodyPr wrap="square">
            <a:spAutoFit/>
          </a:bodyPr>
          <a:lstStyle/>
          <a:p>
            <a:r>
              <a:rPr lang="en" altLang="ja-JP" sz="1800" i="0" dirty="0">
                <a:solidFill>
                  <a:srgbClr val="000000"/>
                </a:solidFill>
                <a:effectLst/>
                <a:latin typeface="Meiryo" panose="020B0604030504040204" pitchFamily="34" charset="-128"/>
                <a:ea typeface="Meiryo" panose="020B0604030504040204" pitchFamily="34" charset="-128"/>
                <a:hlinkClick r:id="rId3"/>
              </a:rPr>
              <a:t>Synergy </a:t>
            </a:r>
            <a:r>
              <a:rPr lang="en-US" altLang="ja-JP" sz="1800" i="0" dirty="0">
                <a:solidFill>
                  <a:srgbClr val="000000"/>
                </a:solidFill>
                <a:effectLst/>
                <a:latin typeface="Meiryo" panose="020B0604030504040204" pitchFamily="34" charset="-128"/>
                <a:ea typeface="Meiryo" panose="020B0604030504040204" pitchFamily="34" charset="-128"/>
                <a:hlinkClick r:id="rId3"/>
              </a:rPr>
              <a:t>Reserch</a:t>
            </a:r>
            <a:endParaRPr lang="ja-JP" altLang="en-US"/>
          </a:p>
        </p:txBody>
      </p:sp>
      <p:sp>
        <p:nvSpPr>
          <p:cNvPr id="5" name="テキスト ボックス 4">
            <a:extLst>
              <a:ext uri="{FF2B5EF4-FFF2-40B4-BE49-F238E27FC236}">
                <a16:creationId xmlns:a16="http://schemas.microsoft.com/office/drawing/2014/main" id="{09BB8701-459D-DE2E-B027-BBA3707456BE}"/>
              </a:ext>
            </a:extLst>
          </p:cNvPr>
          <p:cNvSpPr txBox="1"/>
          <p:nvPr/>
        </p:nvSpPr>
        <p:spPr>
          <a:xfrm>
            <a:off x="6358798" y="742423"/>
            <a:ext cx="2554802" cy="276999"/>
          </a:xfrm>
          <a:prstGeom prst="rect">
            <a:avLst/>
          </a:prstGeom>
          <a:noFill/>
        </p:spPr>
        <p:txBody>
          <a:bodyPr wrap="none" rtlCol="0">
            <a:spAutoFit/>
          </a:bodyPr>
          <a:lstStyle/>
          <a:p>
            <a:pPr algn="r"/>
            <a:r>
              <a:rPr kumimoji="1" lang="en-US" altLang="ja-JP" sz="1200" dirty="0" err="1">
                <a:latin typeface="Meiryo" panose="020B0604030504040204" pitchFamily="34" charset="-128"/>
                <a:ea typeface="Meiryo" panose="020B0604030504040204" pitchFamily="34" charset="-128"/>
              </a:rPr>
              <a:t>IaaS,PaaS,Hosted</a:t>
            </a:r>
            <a:r>
              <a:rPr kumimoji="1" lang="en-US" altLang="ja-JP" sz="1200" dirty="0">
                <a:latin typeface="Meiryo" panose="020B0604030504040204" pitchFamily="34" charset="-128"/>
                <a:ea typeface="Meiryo" panose="020B0604030504040204" pitchFamily="34" charset="-128"/>
              </a:rPr>
              <a:t> Private Cloud</a:t>
            </a:r>
            <a:endParaRPr kumimoji="1" lang="ja-JP" altLang="en-US" sz="120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DDB62A48-9367-89C2-A6C9-203445D1EB68}"/>
              </a:ext>
            </a:extLst>
          </p:cNvPr>
          <p:cNvSpPr txBox="1"/>
          <p:nvPr/>
        </p:nvSpPr>
        <p:spPr>
          <a:xfrm>
            <a:off x="293540" y="5702428"/>
            <a:ext cx="8556920" cy="830997"/>
          </a:xfrm>
          <a:prstGeom prst="rect">
            <a:avLst/>
          </a:prstGeom>
          <a:noFill/>
        </p:spPr>
        <p:txBody>
          <a:bodyPr wrap="square">
            <a:spAutoFit/>
          </a:bodyPr>
          <a:lstStyle/>
          <a:p>
            <a:r>
              <a:rPr lang="ja-JP" altLang="en-US" sz="1200" b="0" i="0">
                <a:effectLst/>
                <a:latin typeface="Meiryo" panose="020B0604030504040204" pitchFamily="34" charset="-128"/>
                <a:ea typeface="Meiryo" panose="020B0604030504040204" pitchFamily="34" charset="-128"/>
              </a:rPr>
              <a:t>第</a:t>
            </a:r>
            <a:r>
              <a:rPr lang="en-US" altLang="ja-JP" sz="1200" b="0" i="0" dirty="0">
                <a:effectLst/>
                <a:latin typeface="Meiryo" panose="020B0604030504040204" pitchFamily="34" charset="-128"/>
                <a:ea typeface="Meiryo" panose="020B0604030504040204" pitchFamily="34" charset="-128"/>
              </a:rPr>
              <a:t>4</a:t>
            </a:r>
            <a:r>
              <a:rPr lang="ja-JP" altLang="en-US" sz="1200" b="0" i="0">
                <a:effectLst/>
                <a:latin typeface="Meiryo" panose="020B0604030504040204" pitchFamily="34" charset="-128"/>
                <a:ea typeface="Meiryo" panose="020B0604030504040204" pitchFamily="34" charset="-128"/>
              </a:rPr>
              <a:t>四半期の全世界のクラウドインフラサービスへの企業支出は</a:t>
            </a:r>
            <a:r>
              <a:rPr lang="en-US" altLang="ja-JP" sz="1200" b="0" i="0" dirty="0">
                <a:effectLst/>
                <a:latin typeface="Meiryo" panose="020B0604030504040204" pitchFamily="34" charset="-128"/>
                <a:ea typeface="Meiryo" panose="020B0604030504040204" pitchFamily="34" charset="-128"/>
              </a:rPr>
              <a:t>610</a:t>
            </a:r>
            <a:r>
              <a:rPr lang="ja-JP" altLang="en-US" sz="1200" b="0" i="0">
                <a:effectLst/>
                <a:latin typeface="Meiryo" panose="020B0604030504040204" pitchFamily="34" charset="-128"/>
                <a:ea typeface="Meiryo" panose="020B0604030504040204" pitchFamily="34" charset="-128"/>
              </a:rPr>
              <a:t>億ドルを超え、前年同期から</a:t>
            </a:r>
            <a:r>
              <a:rPr lang="en-US" altLang="ja-JP" sz="1200" b="0" i="0" dirty="0">
                <a:effectLst/>
                <a:latin typeface="Meiryo" panose="020B0604030504040204" pitchFamily="34" charset="-128"/>
                <a:ea typeface="Meiryo" panose="020B0604030504040204" pitchFamily="34" charset="-128"/>
              </a:rPr>
              <a:t>100</a:t>
            </a:r>
            <a:r>
              <a:rPr lang="ja-JP" altLang="en-US" sz="1200" b="0" i="0">
                <a:effectLst/>
                <a:latin typeface="Meiryo" panose="020B0604030504040204" pitchFamily="34" charset="-128"/>
                <a:ea typeface="Meiryo" panose="020B0604030504040204" pitchFamily="34" charset="-128"/>
              </a:rPr>
              <a:t>億ドル以上増加したが、成長率は低下している。ドル高と中国市場の制約が成長を阻害し、米国市場の成長率は</a:t>
            </a:r>
            <a:r>
              <a:rPr lang="en-US" altLang="ja-JP" sz="1200" b="0" i="0" dirty="0">
                <a:effectLst/>
                <a:latin typeface="Meiryo" panose="020B0604030504040204" pitchFamily="34" charset="-128"/>
                <a:ea typeface="Meiryo" panose="020B0604030504040204" pitchFamily="34" charset="-128"/>
              </a:rPr>
              <a:t>27%</a:t>
            </a:r>
            <a:r>
              <a:rPr lang="ja-JP" altLang="en-US" sz="1200" b="0" i="0">
                <a:effectLst/>
                <a:latin typeface="Meiryo" panose="020B0604030504040204" pitchFamily="34" charset="-128"/>
                <a:ea typeface="Meiryo" panose="020B0604030504040204" pitchFamily="34" charset="-128"/>
              </a:rPr>
              <a:t>で、市場の大規模化と経済情勢が影響している。マイクロソフトの市場シェアは</a:t>
            </a:r>
            <a:r>
              <a:rPr lang="en-US" altLang="ja-JP" sz="1200" b="0" i="0" dirty="0">
                <a:effectLst/>
                <a:latin typeface="Meiryo" panose="020B0604030504040204" pitchFamily="34" charset="-128"/>
                <a:ea typeface="Meiryo" panose="020B0604030504040204" pitchFamily="34" charset="-128"/>
              </a:rPr>
              <a:t>23%</a:t>
            </a:r>
            <a:r>
              <a:rPr lang="ja-JP" altLang="en-US" sz="1200" b="0" i="0">
                <a:effectLst/>
                <a:latin typeface="Meiryo" panose="020B0604030504040204" pitchFamily="34" charset="-128"/>
                <a:ea typeface="Meiryo" panose="020B0604030504040204" pitchFamily="34" charset="-128"/>
              </a:rPr>
              <a:t>に上昇し、アマゾンとグーグルは安定したシェアを維持。</a:t>
            </a:r>
            <a:r>
              <a:rPr lang="en-US" altLang="ja-JP" sz="1200" b="0" i="0" dirty="0">
                <a:effectLst/>
                <a:latin typeface="Meiryo" panose="020B0604030504040204" pitchFamily="34" charset="-128"/>
                <a:ea typeface="Meiryo" panose="020B0604030504040204" pitchFamily="34" charset="-128"/>
              </a:rPr>
              <a:t>3</a:t>
            </a:r>
            <a:r>
              <a:rPr lang="ja-JP" altLang="en-US" sz="1200" b="0" i="0">
                <a:effectLst/>
                <a:latin typeface="Meiryo" panose="020B0604030504040204" pitchFamily="34" charset="-128"/>
                <a:ea typeface="Meiryo" panose="020B0604030504040204" pitchFamily="34" charset="-128"/>
              </a:rPr>
              <a:t>社の合計市場シェアは前年の</a:t>
            </a:r>
            <a:r>
              <a:rPr lang="en-US" altLang="ja-JP" sz="1200" b="0" i="0" dirty="0">
                <a:effectLst/>
                <a:latin typeface="Meiryo" panose="020B0604030504040204" pitchFamily="34" charset="-128"/>
                <a:ea typeface="Meiryo" panose="020B0604030504040204" pitchFamily="34" charset="-128"/>
              </a:rPr>
              <a:t>63%</a:t>
            </a:r>
            <a:r>
              <a:rPr lang="ja-JP" altLang="en-US" sz="1200" b="0" i="0">
                <a:effectLst/>
                <a:latin typeface="Meiryo" panose="020B0604030504040204" pitchFamily="34" charset="-128"/>
                <a:ea typeface="Meiryo" panose="020B0604030504040204" pitchFamily="34" charset="-128"/>
              </a:rPr>
              <a:t>から</a:t>
            </a:r>
            <a:r>
              <a:rPr lang="en-US" altLang="ja-JP" sz="1200" b="0" i="0" dirty="0">
                <a:effectLst/>
                <a:latin typeface="Meiryo" panose="020B0604030504040204" pitchFamily="34" charset="-128"/>
                <a:ea typeface="Meiryo" panose="020B0604030504040204" pitchFamily="34" charset="-128"/>
              </a:rPr>
              <a:t>66%</a:t>
            </a:r>
            <a:r>
              <a:rPr lang="ja-JP" altLang="en-US" sz="1200" b="0" i="0">
                <a:effectLst/>
                <a:latin typeface="Meiryo" panose="020B0604030504040204" pitchFamily="34" charset="-128"/>
                <a:ea typeface="Meiryo" panose="020B0604030504040204" pitchFamily="34" charset="-128"/>
              </a:rPr>
              <a:t>に増加した。</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46471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azon CloudFront エッジロケーション">
            <a:extLst>
              <a:ext uri="{FF2B5EF4-FFF2-40B4-BE49-F238E27FC236}">
                <a16:creationId xmlns:a16="http://schemas.microsoft.com/office/drawing/2014/main" id="{D9C5A023-3BD3-7AD4-1FA4-D51C30644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18318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4DD23F3-6236-A346-DF49-20BCFE00DB06}"/>
              </a:ext>
            </a:extLst>
          </p:cNvPr>
          <p:cNvSpPr>
            <a:spLocks noGrp="1"/>
          </p:cNvSpPr>
          <p:nvPr>
            <p:ph type="title"/>
          </p:nvPr>
        </p:nvSpPr>
        <p:spPr/>
        <p:txBody>
          <a:bodyPr/>
          <a:lstStyle/>
          <a:p>
            <a:r>
              <a:rPr lang="en-US" altLang="ja-JP" dirty="0"/>
              <a:t>Cloud DC Location Map: AWS</a:t>
            </a:r>
            <a:endParaRPr lang="ja-JP" altLang="en-US"/>
          </a:p>
        </p:txBody>
      </p:sp>
      <p:sp>
        <p:nvSpPr>
          <p:cNvPr id="4" name="テキスト ボックス 3">
            <a:extLst>
              <a:ext uri="{FF2B5EF4-FFF2-40B4-BE49-F238E27FC236}">
                <a16:creationId xmlns:a16="http://schemas.microsoft.com/office/drawing/2014/main" id="{E03AE2E4-FC88-A361-9F67-3658185207D9}"/>
              </a:ext>
            </a:extLst>
          </p:cNvPr>
          <p:cNvSpPr txBox="1"/>
          <p:nvPr/>
        </p:nvSpPr>
        <p:spPr>
          <a:xfrm>
            <a:off x="4338716" y="6281916"/>
            <a:ext cx="4578484" cy="215444"/>
          </a:xfrm>
          <a:prstGeom prst="rect">
            <a:avLst/>
          </a:prstGeom>
          <a:noFill/>
        </p:spPr>
        <p:txBody>
          <a:bodyPr wrap="square">
            <a:spAutoFit/>
          </a:bodyPr>
          <a:lstStyle/>
          <a:p>
            <a:pPr algn="r"/>
            <a:r>
              <a:rPr lang="ja-JP" altLang="en-US" sz="800">
                <a:hlinkClick r:id="rId3"/>
              </a:rPr>
              <a:t>https://cloud.google.com/about/locations?hl=ja</a:t>
            </a:r>
            <a:endParaRPr lang="ja-JP" altLang="en-US" sz="800"/>
          </a:p>
        </p:txBody>
      </p:sp>
    </p:spTree>
    <p:extLst>
      <p:ext uri="{BB962C8B-B14F-4D97-AF65-F5344CB8AC3E}">
        <p14:creationId xmlns:p14="http://schemas.microsoft.com/office/powerpoint/2010/main" val="103530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B246E9-B0D6-7703-6FD1-C6F9BC5A1494}"/>
              </a:ext>
            </a:extLst>
          </p:cNvPr>
          <p:cNvSpPr>
            <a:spLocks noGrp="1"/>
          </p:cNvSpPr>
          <p:nvPr>
            <p:ph type="title"/>
          </p:nvPr>
        </p:nvSpPr>
        <p:spPr/>
        <p:txBody>
          <a:bodyPr/>
          <a:lstStyle/>
          <a:p>
            <a:r>
              <a:rPr lang="en-US" altLang="ja-JP" dirty="0"/>
              <a:t>Cloud DC Location Map: Microsoft Azure</a:t>
            </a:r>
            <a:endParaRPr kumimoji="1" lang="ja-JP" altLang="en-US"/>
          </a:p>
        </p:txBody>
      </p:sp>
      <p:pic>
        <p:nvPicPr>
          <p:cNvPr id="4098" name="Picture 2" descr="Diagram of Microsoft global network.">
            <a:extLst>
              <a:ext uri="{FF2B5EF4-FFF2-40B4-BE49-F238E27FC236}">
                <a16:creationId xmlns:a16="http://schemas.microsoft.com/office/drawing/2014/main" id="{35526260-1424-399A-0B49-1CF4549F3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565"/>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zure Global Network map.">
            <a:extLst>
              <a:ext uri="{FF2B5EF4-FFF2-40B4-BE49-F238E27FC236}">
                <a16:creationId xmlns:a16="http://schemas.microsoft.com/office/drawing/2014/main" id="{C2AAD476-36CA-7A0F-2370-32AB336A5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84" t="78964" r="6596" b="4297"/>
          <a:stretch/>
        </p:blipFill>
        <p:spPr bwMode="auto">
          <a:xfrm>
            <a:off x="6636532" y="5894961"/>
            <a:ext cx="2280668" cy="31006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A9AF1E4-FB2B-B4FA-39FF-C65BC04D0445}"/>
              </a:ext>
            </a:extLst>
          </p:cNvPr>
          <p:cNvSpPr txBox="1"/>
          <p:nvPr/>
        </p:nvSpPr>
        <p:spPr>
          <a:xfrm>
            <a:off x="2120809" y="6376156"/>
            <a:ext cx="6796391" cy="215444"/>
          </a:xfrm>
          <a:prstGeom prst="rect">
            <a:avLst/>
          </a:prstGeom>
          <a:noFill/>
        </p:spPr>
        <p:txBody>
          <a:bodyPr wrap="square">
            <a:spAutoFit/>
          </a:bodyPr>
          <a:lstStyle/>
          <a:p>
            <a:pPr algn="r"/>
            <a:r>
              <a:rPr lang="ja-JP" altLang="en-US" sz="800">
                <a:hlinkClick r:id="rId4"/>
              </a:rPr>
              <a:t>https://azure.microsoft.com/en-us/blog/advancing-global-network-reliability-through-intelligent-software-part-1-of-2/</a:t>
            </a:r>
            <a:endParaRPr lang="ja-JP" altLang="en-US" sz="800"/>
          </a:p>
        </p:txBody>
      </p:sp>
    </p:spTree>
    <p:extLst>
      <p:ext uri="{BB962C8B-B14F-4D97-AF65-F5344CB8AC3E}">
        <p14:creationId xmlns:p14="http://schemas.microsoft.com/office/powerpoint/2010/main" val="1007586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リージョン マップ">
            <a:extLst>
              <a:ext uri="{FF2B5EF4-FFF2-40B4-BE49-F238E27FC236}">
                <a16:creationId xmlns:a16="http://schemas.microsoft.com/office/drawing/2014/main" id="{C2B0915D-9D1A-F39E-4417-115152439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07768E-C9CE-0978-1A36-CA5CA409BCC6}"/>
              </a:ext>
            </a:extLst>
          </p:cNvPr>
          <p:cNvSpPr>
            <a:spLocks noGrp="1"/>
          </p:cNvSpPr>
          <p:nvPr>
            <p:ph type="title"/>
          </p:nvPr>
        </p:nvSpPr>
        <p:spPr/>
        <p:txBody>
          <a:bodyPr/>
          <a:lstStyle/>
          <a:p>
            <a:r>
              <a:rPr lang="en-US" altLang="ja-JP" dirty="0"/>
              <a:t>Cloud DC Location Map: Google</a:t>
            </a:r>
            <a:endParaRPr lang="ja-JP" altLang="en-US"/>
          </a:p>
        </p:txBody>
      </p:sp>
      <p:sp>
        <p:nvSpPr>
          <p:cNvPr id="4" name="テキスト ボックス 3">
            <a:extLst>
              <a:ext uri="{FF2B5EF4-FFF2-40B4-BE49-F238E27FC236}">
                <a16:creationId xmlns:a16="http://schemas.microsoft.com/office/drawing/2014/main" id="{428D5ABE-6E5E-D019-AE24-4E898C5CD23D}"/>
              </a:ext>
            </a:extLst>
          </p:cNvPr>
          <p:cNvSpPr txBox="1"/>
          <p:nvPr/>
        </p:nvSpPr>
        <p:spPr>
          <a:xfrm>
            <a:off x="2049473" y="6231896"/>
            <a:ext cx="6867727" cy="215444"/>
          </a:xfrm>
          <a:prstGeom prst="rect">
            <a:avLst/>
          </a:prstGeom>
          <a:noFill/>
        </p:spPr>
        <p:txBody>
          <a:bodyPr wrap="square">
            <a:spAutoFit/>
          </a:bodyPr>
          <a:lstStyle/>
          <a:p>
            <a:pPr algn="r"/>
            <a:r>
              <a:rPr lang="ja-JP" altLang="en-US" sz="800">
                <a:hlinkClick r:id="rId3"/>
              </a:rPr>
              <a:t>https://aws.amazon.com/jp/cloudfront/features/?whats-new-cloudfront.sort-by=item.additionalFields.postDateTime&amp;whats-new-cloudfront.sort-order=desc</a:t>
            </a:r>
            <a:endParaRPr lang="ja-JP" altLang="en-US" sz="800"/>
          </a:p>
        </p:txBody>
      </p:sp>
      <p:pic>
        <p:nvPicPr>
          <p:cNvPr id="6" name="図 5" descr="テキスト が含まれている画像&#10;&#10;自動的に生成された説明">
            <a:extLst>
              <a:ext uri="{FF2B5EF4-FFF2-40B4-BE49-F238E27FC236}">
                <a16:creationId xmlns:a16="http://schemas.microsoft.com/office/drawing/2014/main" id="{7DB0384D-BB2E-7133-88D6-3023BC311D86}"/>
              </a:ext>
            </a:extLst>
          </p:cNvPr>
          <p:cNvPicPr>
            <a:picLocks noChangeAspect="1"/>
          </p:cNvPicPr>
          <p:nvPr/>
        </p:nvPicPr>
        <p:blipFill>
          <a:blip r:embed="rId4"/>
          <a:stretch>
            <a:fillRect/>
          </a:stretch>
        </p:blipFill>
        <p:spPr>
          <a:xfrm>
            <a:off x="5537032" y="5572125"/>
            <a:ext cx="3380168" cy="446042"/>
          </a:xfrm>
          <a:prstGeom prst="rect">
            <a:avLst/>
          </a:prstGeom>
        </p:spPr>
      </p:pic>
    </p:spTree>
    <p:extLst>
      <p:ext uri="{BB962C8B-B14F-4D97-AF65-F5344CB8AC3E}">
        <p14:creationId xmlns:p14="http://schemas.microsoft.com/office/powerpoint/2010/main" val="3838569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76A8E6-7D50-F53B-11C5-B05D5D32C39C}"/>
              </a:ext>
            </a:extLst>
          </p:cNvPr>
          <p:cNvSpPr>
            <a:spLocks noGrp="1"/>
          </p:cNvSpPr>
          <p:nvPr>
            <p:ph type="title"/>
          </p:nvPr>
        </p:nvSpPr>
        <p:spPr/>
        <p:txBody>
          <a:bodyPr/>
          <a:lstStyle/>
          <a:p>
            <a:r>
              <a:rPr kumimoji="1" lang="ja-JP" altLang="en-US"/>
              <a:t>日本の金融機関におけるクラウド利用状況</a:t>
            </a:r>
          </a:p>
        </p:txBody>
      </p:sp>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7F93DF0D-516E-CFBB-03EC-BAB52EFC09BE}"/>
              </a:ext>
            </a:extLst>
          </p:cNvPr>
          <p:cNvPicPr>
            <a:picLocks noChangeAspect="1"/>
          </p:cNvPicPr>
          <p:nvPr/>
        </p:nvPicPr>
        <p:blipFill>
          <a:blip r:embed="rId2"/>
          <a:stretch>
            <a:fillRect/>
          </a:stretch>
        </p:blipFill>
        <p:spPr>
          <a:xfrm>
            <a:off x="685800" y="893806"/>
            <a:ext cx="7772400" cy="5333999"/>
          </a:xfrm>
          <a:prstGeom prst="rect">
            <a:avLst/>
          </a:prstGeom>
        </p:spPr>
      </p:pic>
      <p:sp>
        <p:nvSpPr>
          <p:cNvPr id="6" name="テキスト ボックス 5">
            <a:extLst>
              <a:ext uri="{FF2B5EF4-FFF2-40B4-BE49-F238E27FC236}">
                <a16:creationId xmlns:a16="http://schemas.microsoft.com/office/drawing/2014/main" id="{EECB7C23-9C3E-77D7-5C58-584FF3EFE8D3}"/>
              </a:ext>
            </a:extLst>
          </p:cNvPr>
          <p:cNvSpPr txBox="1"/>
          <p:nvPr/>
        </p:nvSpPr>
        <p:spPr>
          <a:xfrm>
            <a:off x="2925659" y="6315879"/>
            <a:ext cx="5991541" cy="246221"/>
          </a:xfrm>
          <a:prstGeom prst="rect">
            <a:avLst/>
          </a:prstGeom>
          <a:noFill/>
        </p:spPr>
        <p:txBody>
          <a:bodyPr wrap="square">
            <a:spAutoFit/>
          </a:bodyPr>
          <a:lstStyle/>
          <a:p>
            <a:pPr algn="r" fontAlgn="base"/>
            <a:r>
              <a:rPr lang="en-US" altLang="ja-JP" sz="1000" i="0" dirty="0">
                <a:solidFill>
                  <a:srgbClr val="231815"/>
                </a:solidFill>
                <a:effectLst/>
                <a:latin typeface="Meiryo" panose="020B0604030504040204" pitchFamily="34" charset="-128"/>
                <a:ea typeface="Meiryo" panose="020B0604030504040204" pitchFamily="34" charset="-128"/>
                <a:hlinkClick r:id="rId3"/>
              </a:rPr>
              <a:t>2024</a:t>
            </a:r>
            <a:r>
              <a:rPr lang="ja-JP" altLang="en-US" sz="1000" i="0">
                <a:solidFill>
                  <a:srgbClr val="231815"/>
                </a:solidFill>
                <a:effectLst/>
                <a:latin typeface="Meiryo" panose="020B0604030504040204" pitchFamily="34" charset="-128"/>
                <a:ea typeface="Meiryo" panose="020B0604030504040204" pitchFamily="34" charset="-128"/>
                <a:hlinkClick r:id="rId3"/>
              </a:rPr>
              <a:t>年</a:t>
            </a:r>
            <a:r>
              <a:rPr lang="en-US" altLang="ja-JP" sz="1000" i="0" dirty="0">
                <a:solidFill>
                  <a:srgbClr val="231815"/>
                </a:solidFill>
                <a:effectLst/>
                <a:latin typeface="Meiryo" panose="020B0604030504040204" pitchFamily="34" charset="-128"/>
                <a:ea typeface="Meiryo" panose="020B0604030504040204" pitchFamily="34" charset="-128"/>
                <a:hlinkClick r:id="rId3"/>
              </a:rPr>
              <a:t>1</a:t>
            </a:r>
            <a:r>
              <a:rPr lang="ja-JP" altLang="en-US" sz="1000" i="0">
                <a:solidFill>
                  <a:srgbClr val="231815"/>
                </a:solidFill>
                <a:effectLst/>
                <a:latin typeface="Meiryo" panose="020B0604030504040204" pitchFamily="34" charset="-128"/>
                <a:ea typeface="Meiryo" panose="020B0604030504040204" pitchFamily="34" charset="-128"/>
                <a:hlinkClick r:id="rId3"/>
              </a:rPr>
              <a:t>月</a:t>
            </a:r>
            <a:r>
              <a:rPr lang="en-US" altLang="ja-JP" sz="1000" i="0" dirty="0">
                <a:solidFill>
                  <a:srgbClr val="231815"/>
                </a:solidFill>
                <a:effectLst/>
                <a:latin typeface="Meiryo" panose="020B0604030504040204" pitchFamily="34" charset="-128"/>
                <a:ea typeface="Meiryo" panose="020B0604030504040204" pitchFamily="34" charset="-128"/>
                <a:hlinkClick r:id="rId3"/>
              </a:rPr>
              <a:t>30</a:t>
            </a:r>
            <a:r>
              <a:rPr lang="ja-JP" altLang="en-US" sz="1000" i="0">
                <a:solidFill>
                  <a:srgbClr val="231815"/>
                </a:solidFill>
                <a:effectLst/>
                <a:latin typeface="Meiryo" panose="020B0604030504040204" pitchFamily="34" charset="-128"/>
                <a:ea typeface="Meiryo" panose="020B0604030504040204" pitchFamily="34" charset="-128"/>
                <a:hlinkClick r:id="rId3"/>
              </a:rPr>
              <a:t>日・金融機関におけるクラウドサービスの利用状況と利用上の課題について／日本銀行</a:t>
            </a:r>
            <a:endParaRPr lang="ja-JP" altLang="en-US" sz="1000" i="0">
              <a:solidFill>
                <a:srgbClr val="231815"/>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50785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27716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15873F9-0DAB-4ADD-94B3-9370476882B2}"/>
              </a:ext>
            </a:extLst>
          </p:cNvPr>
          <p:cNvSpPr txBox="1"/>
          <p:nvPr/>
        </p:nvSpPr>
        <p:spPr>
          <a:xfrm>
            <a:off x="6098521" y="5615044"/>
            <a:ext cx="1107997"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選定中</a:t>
            </a:r>
          </a:p>
        </p:txBody>
      </p:sp>
    </p:spTree>
    <p:extLst>
      <p:ext uri="{BB962C8B-B14F-4D97-AF65-F5344CB8AC3E}">
        <p14:creationId xmlns:p14="http://schemas.microsoft.com/office/powerpoint/2010/main" val="3435743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panose="020B0604030504040204" pitchFamily="34" charset="-128"/>
                <a:ea typeface="Meiryo" panose="020B0604030504040204" pitchFamily="34" charset="-128"/>
                <a:cs typeface="Arial"/>
              </a:rPr>
              <a:t>何のために</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クラウドを使うのか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421358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61D0-C2CA-E4FB-F0A8-3F44010DABA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97644F-238D-992F-A630-B1E21DE33888}"/>
              </a:ext>
            </a:extLst>
          </p:cNvPr>
          <p:cNvSpPr>
            <a:spLocks noGrp="1"/>
          </p:cNvSpPr>
          <p:nvPr>
            <p:ph type="title"/>
          </p:nvPr>
        </p:nvSpPr>
        <p:spPr/>
        <p:txBody>
          <a:bodyPr/>
          <a:lstStyle/>
          <a:p>
            <a:r>
              <a:rPr kumimoji="1" lang="ja-JP" altLang="en-US" sz="2400"/>
              <a:t>クラウドを使う理由</a:t>
            </a:r>
          </a:p>
        </p:txBody>
      </p:sp>
      <p:sp>
        <p:nvSpPr>
          <p:cNvPr id="496" name="正方形/長方形 495">
            <a:extLst>
              <a:ext uri="{FF2B5EF4-FFF2-40B4-BE49-F238E27FC236}">
                <a16:creationId xmlns:a16="http://schemas.microsoft.com/office/drawing/2014/main" id="{9605E035-066C-675C-34D2-CA72B457C53C}"/>
              </a:ext>
            </a:extLst>
          </p:cNvPr>
          <p:cNvSpPr/>
          <p:nvPr/>
        </p:nvSpPr>
        <p:spPr>
          <a:xfrm>
            <a:off x="230400" y="867909"/>
            <a:ext cx="8686800" cy="55613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テキスト ボックス 499">
            <a:extLst>
              <a:ext uri="{FF2B5EF4-FFF2-40B4-BE49-F238E27FC236}">
                <a16:creationId xmlns:a16="http://schemas.microsoft.com/office/drawing/2014/main" id="{37085916-91D2-53F6-A86C-122B1F3E4713}"/>
              </a:ext>
            </a:extLst>
          </p:cNvPr>
          <p:cNvSpPr txBox="1"/>
          <p:nvPr/>
        </p:nvSpPr>
        <p:spPr>
          <a:xfrm>
            <a:off x="626849" y="2315794"/>
            <a:ext cx="7890302"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いつでも／どこでも</a:t>
            </a:r>
            <a:r>
              <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5CDB160D-D4C3-C4CC-D5E8-613A92EDF1B8}"/>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nvGrpSpPr>
          <p:cNvPr id="5" name="グループ化 4">
            <a:extLst>
              <a:ext uri="{FF2B5EF4-FFF2-40B4-BE49-F238E27FC236}">
                <a16:creationId xmlns:a16="http://schemas.microsoft.com/office/drawing/2014/main" id="{F59975B9-620F-0D12-4B38-0C0F1FD7998D}"/>
              </a:ext>
            </a:extLst>
          </p:cNvPr>
          <p:cNvGrpSpPr/>
          <p:nvPr/>
        </p:nvGrpSpPr>
        <p:grpSpPr>
          <a:xfrm>
            <a:off x="4662613" y="2958087"/>
            <a:ext cx="4005830" cy="1210596"/>
            <a:chOff x="4662614" y="2996927"/>
            <a:chExt cx="4005830" cy="1210596"/>
          </a:xfrm>
        </p:grpSpPr>
        <p:sp>
          <p:nvSpPr>
            <p:cNvPr id="27" name="正方形/長方形 26">
              <a:extLst>
                <a:ext uri="{FF2B5EF4-FFF2-40B4-BE49-F238E27FC236}">
                  <a16:creationId xmlns:a16="http://schemas.microsoft.com/office/drawing/2014/main" id="{01F9BE22-7A66-098A-01A0-B72BEAD67C99}"/>
                </a:ext>
              </a:extLst>
            </p:cNvPr>
            <p:cNvSpPr/>
            <p:nvPr/>
          </p:nvSpPr>
          <p:spPr>
            <a:xfrm>
              <a:off x="4662614"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5EF4775F-2022-C845-497C-382BC29E754C}"/>
                </a:ext>
              </a:extLst>
            </p:cNvPr>
            <p:cNvSpPr txBox="1"/>
            <p:nvPr/>
          </p:nvSpPr>
          <p:spPr>
            <a:xfrm>
              <a:off x="5217562" y="3117128"/>
              <a:ext cx="2749471"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圧倒的スピードの獲得</a:t>
              </a:r>
            </a:p>
          </p:txBody>
        </p:sp>
        <p:sp>
          <p:nvSpPr>
            <p:cNvPr id="32" name="テキスト ボックス 31">
              <a:extLst>
                <a:ext uri="{FF2B5EF4-FFF2-40B4-BE49-F238E27FC236}">
                  <a16:creationId xmlns:a16="http://schemas.microsoft.com/office/drawing/2014/main" id="{4DBCBE19-C2F5-6C54-5359-FF0A6DCADDC3}"/>
                </a:ext>
              </a:extLst>
            </p:cNvPr>
            <p:cNvSpPr txBox="1"/>
            <p:nvPr/>
          </p:nvSpPr>
          <p:spPr>
            <a:xfrm>
              <a:off x="5063686" y="3507561"/>
              <a:ext cx="3057247"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インフラ構築やアプリ開発なし</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でユーザーニーズに即応できる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2685B943-572F-9415-7559-19F818D9FB29}"/>
              </a:ext>
            </a:extLst>
          </p:cNvPr>
          <p:cNvGrpSpPr/>
          <p:nvPr/>
        </p:nvGrpSpPr>
        <p:grpSpPr>
          <a:xfrm>
            <a:off x="425672" y="4288884"/>
            <a:ext cx="8242771" cy="831884"/>
            <a:chOff x="450614" y="5431787"/>
            <a:chExt cx="8242771" cy="831884"/>
          </a:xfrm>
        </p:grpSpPr>
        <p:sp>
          <p:nvSpPr>
            <p:cNvPr id="191" name="正方形/長方形 190">
              <a:extLst>
                <a:ext uri="{FF2B5EF4-FFF2-40B4-BE49-F238E27FC236}">
                  <a16:creationId xmlns:a16="http://schemas.microsoft.com/office/drawing/2014/main" id="{FB76ADC8-CDBB-1F35-38BB-AF82A5EA41AC}"/>
                </a:ext>
              </a:extLst>
            </p:cNvPr>
            <p:cNvSpPr/>
            <p:nvPr/>
          </p:nvSpPr>
          <p:spPr>
            <a:xfrm>
              <a:off x="475555" y="5431787"/>
              <a:ext cx="8192888" cy="83188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5BE487C9-7F5B-CE1A-A112-DBD6DD9F4123}"/>
                </a:ext>
              </a:extLst>
            </p:cNvPr>
            <p:cNvSpPr txBox="1"/>
            <p:nvPr/>
          </p:nvSpPr>
          <p:spPr>
            <a:xfrm>
              <a:off x="3325504" y="5543217"/>
              <a:ext cx="2492990"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資産から経費へ転換</a:t>
              </a:r>
            </a:p>
          </p:txBody>
        </p:sp>
        <p:sp>
          <p:nvSpPr>
            <p:cNvPr id="34" name="テキスト ボックス 33">
              <a:extLst>
                <a:ext uri="{FF2B5EF4-FFF2-40B4-BE49-F238E27FC236}">
                  <a16:creationId xmlns:a16="http://schemas.microsoft.com/office/drawing/2014/main" id="{55EF4492-E773-CC4B-1C80-35736794635B}"/>
                </a:ext>
              </a:extLst>
            </p:cNvPr>
            <p:cNvSpPr txBox="1"/>
            <p:nvPr/>
          </p:nvSpPr>
          <p:spPr>
            <a:xfrm>
              <a:off x="450614" y="5900726"/>
              <a:ext cx="8242771"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予測できない変化へのリスクを減らし、柔軟・迅速な対応を実現する</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pic>
        <p:nvPicPr>
          <p:cNvPr id="28" name="図 27" descr="アイコン&#10;&#10;自動的に生成された説明">
            <a:extLst>
              <a:ext uri="{FF2B5EF4-FFF2-40B4-BE49-F238E27FC236}">
                <a16:creationId xmlns:a16="http://schemas.microsoft.com/office/drawing/2014/main" id="{C7450164-9749-C8F7-0532-D93E1BB894AB}"/>
              </a:ext>
            </a:extLst>
          </p:cNvPr>
          <p:cNvPicPr>
            <a:picLocks noChangeAspect="1"/>
          </p:cNvPicPr>
          <p:nvPr/>
        </p:nvPicPr>
        <p:blipFill>
          <a:blip r:embed="rId2"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744660" y="1480119"/>
            <a:ext cx="817883" cy="573480"/>
          </a:xfrm>
          <a:prstGeom prst="rect">
            <a:avLst/>
          </a:prstGeom>
          <a:effectLst>
            <a:outerShdw blurRad="50800" dist="38100" dir="2700000" algn="tl" rotWithShape="0">
              <a:prstClr val="black">
                <a:alpha val="40000"/>
              </a:prstClr>
            </a:outerShdw>
          </a:effectLst>
        </p:spPr>
      </p:pic>
      <p:pic>
        <p:nvPicPr>
          <p:cNvPr id="30" name="図 29" descr="アイコン&#10;&#10;自動的に生成された説明">
            <a:extLst>
              <a:ext uri="{FF2B5EF4-FFF2-40B4-BE49-F238E27FC236}">
                <a16:creationId xmlns:a16="http://schemas.microsoft.com/office/drawing/2014/main" id="{9C31B144-F985-B444-6021-F4D0C6B21769}"/>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7454069" y="1486866"/>
            <a:ext cx="802565" cy="602628"/>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F0A05038-5316-5584-E8FA-429D1C81B1B2}"/>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214656" y="1280026"/>
            <a:ext cx="958329" cy="958329"/>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9B639B5C-B503-3527-6C38-8DB5CFDB5078}"/>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5772563" y="1314783"/>
            <a:ext cx="958330" cy="958330"/>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A7EB4F68-7559-10E3-CE0E-C0A33348D036}"/>
              </a:ext>
            </a:extLst>
          </p:cNvPr>
          <p:cNvPicPr>
            <a:picLocks noChangeAspect="1"/>
          </p:cNvPicPr>
          <p:nvPr/>
        </p:nvPicPr>
        <p:blipFill>
          <a:blip r:embed="rId6" cstate="print">
            <a:clrChange>
              <a:clrFrom>
                <a:srgbClr val="FEFEFE"/>
              </a:clrFrom>
              <a:clrTo>
                <a:srgbClr val="FEFEFE">
                  <a:alpha val="0"/>
                </a:srgbClr>
              </a:clrTo>
            </a:clrChange>
            <a:lum bright="70000" contrast="-70000"/>
            <a:extLst>
              <a:ext uri="{28A0092B-C50C-407E-A947-70E740481C1C}">
                <a14:useLocalDpi xmlns:a14="http://schemas.microsoft.com/office/drawing/2010/main"/>
              </a:ext>
            </a:extLst>
          </a:blip>
          <a:stretch>
            <a:fillRect/>
          </a:stretch>
        </p:blipFill>
        <p:spPr>
          <a:xfrm>
            <a:off x="4192663" y="1314783"/>
            <a:ext cx="1039387" cy="1039387"/>
          </a:xfrm>
          <a:prstGeom prst="rect">
            <a:avLst/>
          </a:prstGeom>
          <a:effectLst>
            <a:outerShdw blurRad="50800" dist="38100" dir="2700000" algn="tl" rotWithShape="0">
              <a:prstClr val="black">
                <a:alpha val="40000"/>
              </a:prstClr>
            </a:outerShdw>
          </a:effectLst>
        </p:spPr>
      </p:pic>
      <p:grpSp>
        <p:nvGrpSpPr>
          <p:cNvPr id="11" name="グループ化 10">
            <a:extLst>
              <a:ext uri="{FF2B5EF4-FFF2-40B4-BE49-F238E27FC236}">
                <a16:creationId xmlns:a16="http://schemas.microsoft.com/office/drawing/2014/main" id="{B4C2CB91-75A4-7869-80B1-6CA55AC650DD}"/>
              </a:ext>
            </a:extLst>
          </p:cNvPr>
          <p:cNvGrpSpPr/>
          <p:nvPr/>
        </p:nvGrpSpPr>
        <p:grpSpPr>
          <a:xfrm>
            <a:off x="475557" y="2958087"/>
            <a:ext cx="4005830" cy="1210596"/>
            <a:chOff x="475556" y="2996927"/>
            <a:chExt cx="4005830" cy="1210596"/>
          </a:xfrm>
        </p:grpSpPr>
        <p:sp>
          <p:nvSpPr>
            <p:cNvPr id="12" name="正方形/長方形 11">
              <a:extLst>
                <a:ext uri="{FF2B5EF4-FFF2-40B4-BE49-F238E27FC236}">
                  <a16:creationId xmlns:a16="http://schemas.microsoft.com/office/drawing/2014/main" id="{EF992AF5-74CE-9934-FFED-EF82DC1B12D3}"/>
                </a:ext>
              </a:extLst>
            </p:cNvPr>
            <p:cNvSpPr/>
            <p:nvPr/>
          </p:nvSpPr>
          <p:spPr>
            <a:xfrm>
              <a:off x="475556"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E12FF89-B567-AFC0-4719-CB30416AFE52}"/>
                </a:ext>
              </a:extLst>
            </p:cNvPr>
            <p:cNvSpPr txBox="1"/>
            <p:nvPr/>
          </p:nvSpPr>
          <p:spPr>
            <a:xfrm>
              <a:off x="1488456" y="3122096"/>
              <a:ext cx="198002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最新技術の活用</a:t>
              </a:r>
            </a:p>
          </p:txBody>
        </p:sp>
        <p:sp>
          <p:nvSpPr>
            <p:cNvPr id="14" name="テキスト ボックス 13">
              <a:extLst>
                <a:ext uri="{FF2B5EF4-FFF2-40B4-BE49-F238E27FC236}">
                  <a16:creationId xmlns:a16="http://schemas.microsoft.com/office/drawing/2014/main" id="{4AA02DA7-7ED8-7548-A312-F135BD7BC006}"/>
                </a:ext>
              </a:extLst>
            </p:cNvPr>
            <p:cNvSpPr txBox="1"/>
            <p:nvPr/>
          </p:nvSpPr>
          <p:spPr>
            <a:xfrm>
              <a:off x="1052448" y="3507561"/>
              <a:ext cx="2852063"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準備や運用の手間をかけずに</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最新技術を使うことができる</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24CE744D-B620-4B20-33E1-100CDF78C405}"/>
              </a:ext>
            </a:extLst>
          </p:cNvPr>
          <p:cNvGrpSpPr/>
          <p:nvPr/>
        </p:nvGrpSpPr>
        <p:grpSpPr>
          <a:xfrm>
            <a:off x="425672" y="5243388"/>
            <a:ext cx="8242771" cy="831884"/>
            <a:chOff x="450614" y="5431787"/>
            <a:chExt cx="8242771" cy="831884"/>
          </a:xfrm>
        </p:grpSpPr>
        <p:sp>
          <p:nvSpPr>
            <p:cNvPr id="16" name="正方形/長方形 15">
              <a:extLst>
                <a:ext uri="{FF2B5EF4-FFF2-40B4-BE49-F238E27FC236}">
                  <a16:creationId xmlns:a16="http://schemas.microsoft.com/office/drawing/2014/main" id="{42AA7B96-1522-AB4B-7CC0-F12A0E6C53BE}"/>
                </a:ext>
              </a:extLst>
            </p:cNvPr>
            <p:cNvSpPr/>
            <p:nvPr/>
          </p:nvSpPr>
          <p:spPr>
            <a:xfrm>
              <a:off x="475555" y="5431787"/>
              <a:ext cx="8192888" cy="83188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793E0DAE-4204-22B5-EB79-0B37D2F4EC87}"/>
                </a:ext>
              </a:extLst>
            </p:cNvPr>
            <p:cNvSpPr txBox="1"/>
            <p:nvPr/>
          </p:nvSpPr>
          <p:spPr>
            <a:xfrm>
              <a:off x="3710228" y="5543217"/>
              <a:ext cx="172354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コストの削減</a:t>
              </a:r>
            </a:p>
          </p:txBody>
        </p:sp>
        <p:sp>
          <p:nvSpPr>
            <p:cNvPr id="18" name="テキスト ボックス 17">
              <a:extLst>
                <a:ext uri="{FF2B5EF4-FFF2-40B4-BE49-F238E27FC236}">
                  <a16:creationId xmlns:a16="http://schemas.microsoft.com/office/drawing/2014/main" id="{9E4C28AA-AC88-8B94-C727-FDC0AF81C1F8}"/>
                </a:ext>
              </a:extLst>
            </p:cNvPr>
            <p:cNvSpPr txBox="1"/>
            <p:nvPr/>
          </p:nvSpPr>
          <p:spPr>
            <a:xfrm>
              <a:off x="450614" y="5900726"/>
              <a:ext cx="8242771"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構築や運用、保守にかかるコストの劇的な削減</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8" name="四角形吹き出し 7">
            <a:extLst>
              <a:ext uri="{FF2B5EF4-FFF2-40B4-BE49-F238E27FC236}">
                <a16:creationId xmlns:a16="http://schemas.microsoft.com/office/drawing/2014/main" id="{3561DA09-1B5D-30B8-3AFC-504AE71F9988}"/>
              </a:ext>
            </a:extLst>
          </p:cNvPr>
          <p:cNvSpPr/>
          <p:nvPr/>
        </p:nvSpPr>
        <p:spPr>
          <a:xfrm>
            <a:off x="7712035" y="5986028"/>
            <a:ext cx="1329543" cy="301702"/>
          </a:xfrm>
          <a:prstGeom prst="wedgeRectCallout">
            <a:avLst>
              <a:gd name="adj1" fmla="val -46583"/>
              <a:gd name="adj2" fmla="val -109062"/>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bg1"/>
                </a:solidFill>
                <a:latin typeface="Meiryo" panose="020B0604030504040204" pitchFamily="34" charset="-128"/>
                <a:ea typeface="Meiryo" panose="020B0604030504040204" pitchFamily="34" charset="-128"/>
                <a:cs typeface="ＭＳ Ｐゴシック"/>
              </a:rPr>
              <a:t>使い方による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68380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情報システムの構造</a:t>
            </a:r>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a:solidFill>
                  <a:srgbClr val="00B050"/>
                </a:solidFill>
                <a:latin typeface="Meiryo" charset="-128"/>
                <a:ea typeface="Meiryo" charset="-128"/>
                <a:cs typeface="Meiryo" charset="-128"/>
              </a:rPr>
              <a:t>業務</a:t>
            </a:r>
            <a:endParaRPr kumimoji="1" lang="ja-JP" altLang="en-US" sz="2000" b="1" dirty="0">
              <a:solidFill>
                <a:srgbClr val="00B050"/>
              </a:solidFill>
              <a:latin typeface="Meiryo" charset="-128"/>
              <a:ea typeface="Meiryo" charset="-128"/>
              <a:cs typeface="Meiryo" charset="-128"/>
            </a:endParaRP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1C1934F-2CD4-DA21-B5CF-D5B1FEB74CB8}"/>
              </a:ext>
            </a:extLst>
          </p:cNvPr>
          <p:cNvSpPr txBox="1"/>
          <p:nvPr/>
        </p:nvSpPr>
        <p:spPr>
          <a:xfrm>
            <a:off x="4580470" y="3352075"/>
            <a:ext cx="377539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生産管理システム、経費精算システム、文書管理システムなど</a:t>
            </a:r>
          </a:p>
        </p:txBody>
      </p:sp>
      <p:sp>
        <p:nvSpPr>
          <p:cNvPr id="64" name="テキスト ボックス 63">
            <a:extLst>
              <a:ext uri="{FF2B5EF4-FFF2-40B4-BE49-F238E27FC236}">
                <a16:creationId xmlns:a16="http://schemas.microsoft.com/office/drawing/2014/main" id="{DCE352FC-B3D3-04EF-610E-EEDD28CB8231}"/>
              </a:ext>
            </a:extLst>
          </p:cNvPr>
          <p:cNvSpPr txBox="1"/>
          <p:nvPr/>
        </p:nvSpPr>
        <p:spPr>
          <a:xfrm>
            <a:off x="4580470" y="4551349"/>
            <a:ext cx="377539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データベース管理システム、オペレーティング・システムなど</a:t>
            </a:r>
          </a:p>
        </p:txBody>
      </p:sp>
      <p:sp>
        <p:nvSpPr>
          <p:cNvPr id="70" name="テキスト ボックス 69">
            <a:extLst>
              <a:ext uri="{FF2B5EF4-FFF2-40B4-BE49-F238E27FC236}">
                <a16:creationId xmlns:a16="http://schemas.microsoft.com/office/drawing/2014/main" id="{4776FF19-3A2F-764A-87F0-C48574A3717B}"/>
              </a:ext>
            </a:extLst>
          </p:cNvPr>
          <p:cNvSpPr txBox="1"/>
          <p:nvPr/>
        </p:nvSpPr>
        <p:spPr>
          <a:xfrm>
            <a:off x="4580470" y="5748745"/>
            <a:ext cx="403187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サーバー、ストレージ、データセンター、電源設備、通信回線など</a:t>
            </a:r>
          </a:p>
        </p:txBody>
      </p:sp>
      <p:sp>
        <p:nvSpPr>
          <p:cNvPr id="71" name="テキスト ボックス 70">
            <a:extLst>
              <a:ext uri="{FF2B5EF4-FFF2-40B4-BE49-F238E27FC236}">
                <a16:creationId xmlns:a16="http://schemas.microsoft.com/office/drawing/2014/main" id="{5FC1B58C-C49A-91EB-CE70-F52498A05D12}"/>
              </a:ext>
            </a:extLst>
          </p:cNvPr>
          <p:cNvSpPr txBox="1"/>
          <p:nvPr/>
        </p:nvSpPr>
        <p:spPr>
          <a:xfrm>
            <a:off x="4585403" y="2655478"/>
            <a:ext cx="3882899"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72" name="テキスト ボックス 71">
            <a:extLst>
              <a:ext uri="{FF2B5EF4-FFF2-40B4-BE49-F238E27FC236}">
                <a16:creationId xmlns:a16="http://schemas.microsoft.com/office/drawing/2014/main" id="{5E512131-E163-5CE5-5299-1E23CE125BB5}"/>
              </a:ext>
            </a:extLst>
          </p:cNvPr>
          <p:cNvSpPr txBox="1"/>
          <p:nvPr/>
        </p:nvSpPr>
        <p:spPr>
          <a:xfrm>
            <a:off x="4577584" y="3865167"/>
            <a:ext cx="3890718"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アプリケーションで共通に使う機能を提供する</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73" name="テキスト ボックス 72">
            <a:extLst>
              <a:ext uri="{FF2B5EF4-FFF2-40B4-BE49-F238E27FC236}">
                <a16:creationId xmlns:a16="http://schemas.microsoft.com/office/drawing/2014/main" id="{F997C6F4-27D8-A46A-F950-C185B2C772C2}"/>
              </a:ext>
            </a:extLst>
          </p:cNvPr>
          <p:cNvSpPr txBox="1"/>
          <p:nvPr/>
        </p:nvSpPr>
        <p:spPr>
          <a:xfrm>
            <a:off x="4585402" y="5063437"/>
            <a:ext cx="3882900"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74038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AF2791-A404-8C2C-5D92-09208793F494}"/>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274475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677566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正方形/長方形 130">
            <a:extLst>
              <a:ext uri="{FF2B5EF4-FFF2-40B4-BE49-F238E27FC236}">
                <a16:creationId xmlns:a16="http://schemas.microsoft.com/office/drawing/2014/main" id="{2B7BE6B0-04F4-1548-8323-BC5185F909B2}"/>
              </a:ext>
            </a:extLst>
          </p:cNvPr>
          <p:cNvSpPr/>
          <p:nvPr/>
        </p:nvSpPr>
        <p:spPr>
          <a:xfrm>
            <a:off x="271975" y="1208634"/>
            <a:ext cx="2222663" cy="480294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B1777B67-8DD0-8249-983E-9D68975DD2DE}"/>
              </a:ext>
            </a:extLst>
          </p:cNvPr>
          <p:cNvSpPr/>
          <p:nvPr/>
        </p:nvSpPr>
        <p:spPr>
          <a:xfrm>
            <a:off x="2565848" y="1208634"/>
            <a:ext cx="6310412" cy="480294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C34217C-4F57-E544-B5F1-3C67AA27BA80}"/>
              </a:ext>
            </a:extLst>
          </p:cNvPr>
          <p:cNvSpPr>
            <a:spLocks noGrp="1"/>
          </p:cNvSpPr>
          <p:nvPr>
            <p:ph type="title"/>
          </p:nvPr>
        </p:nvSpPr>
        <p:spPr/>
        <p:txBody>
          <a:bodyPr/>
          <a:lstStyle/>
          <a:p>
            <a:r>
              <a:rPr kumimoji="1" lang="ja-JP" altLang="en-US"/>
              <a:t>クラウド・サービスの「作り方」による費用の違い</a:t>
            </a:r>
          </a:p>
        </p:txBody>
      </p:sp>
      <p:sp>
        <p:nvSpPr>
          <p:cNvPr id="60" name="テキスト ボックス 59">
            <a:extLst>
              <a:ext uri="{FF2B5EF4-FFF2-40B4-BE49-F238E27FC236}">
                <a16:creationId xmlns:a16="http://schemas.microsoft.com/office/drawing/2014/main" id="{A4AFFBE6-B274-D044-9647-02BF9FBE6CEA}"/>
              </a:ext>
            </a:extLst>
          </p:cNvPr>
          <p:cNvSpPr txBox="1"/>
          <p:nvPr/>
        </p:nvSpPr>
        <p:spPr>
          <a:xfrm>
            <a:off x="432788" y="2541540"/>
            <a:ext cx="1906291"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サーバー（</a:t>
            </a:r>
            <a:r>
              <a:rPr kumimoji="1" lang="ja-JP" altLang="en-US" sz="1000" b="1">
                <a:latin typeface="Meiryo" panose="020B0604030504040204" pitchFamily="34" charset="-128"/>
                <a:ea typeface="Meiryo" panose="020B0604030504040204" pitchFamily="34" charset="-128"/>
              </a:rPr>
              <a:t>物理マシン</a:t>
            </a:r>
            <a:r>
              <a:rPr kumimoji="1" lang="ja-JP" altLang="en-US" sz="1000">
                <a:latin typeface="Meiryo" panose="020B0604030504040204" pitchFamily="34" charset="-128"/>
                <a:ea typeface="Meiryo" panose="020B0604030504040204" pitchFamily="34" charset="-128"/>
              </a:rPr>
              <a:t>）</a:t>
            </a:r>
            <a:r>
              <a:rPr kumimoji="1" lang="en-US" altLang="ja-JP" sz="1000" dirty="0">
                <a:latin typeface="Meiryo" panose="020B0604030504040204" pitchFamily="34" charset="-128"/>
                <a:ea typeface="Meiryo" panose="020B0604030504040204" pitchFamily="34" charset="-128"/>
              </a:rPr>
              <a:t>×9</a:t>
            </a:r>
            <a:r>
              <a:rPr lang="ja-JP" altLang="en-US" sz="1000">
                <a:latin typeface="Meiryo" panose="020B0604030504040204" pitchFamily="34" charset="-128"/>
                <a:ea typeface="Meiryo" panose="020B0604030504040204" pitchFamily="34" charset="-128"/>
              </a:rPr>
              <a:t>台</a:t>
            </a:r>
            <a:endParaRPr kumimoji="1" lang="ja-JP" altLang="en-US" sz="1000">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5E9CF49A-7AA8-734C-9AF0-214754B8235B}"/>
              </a:ext>
            </a:extLst>
          </p:cNvPr>
          <p:cNvGrpSpPr/>
          <p:nvPr/>
        </p:nvGrpSpPr>
        <p:grpSpPr>
          <a:xfrm>
            <a:off x="517571" y="2138267"/>
            <a:ext cx="1744394" cy="345922"/>
            <a:chOff x="525194" y="1308295"/>
            <a:chExt cx="1363263" cy="214624"/>
          </a:xfrm>
          <a:solidFill>
            <a:schemeClr val="tx1">
              <a:lumMod val="65000"/>
              <a:lumOff val="35000"/>
            </a:schemeClr>
          </a:solidFill>
        </p:grpSpPr>
        <p:sp>
          <p:nvSpPr>
            <p:cNvPr id="91" name="直方体 90">
              <a:extLst>
                <a:ext uri="{FF2B5EF4-FFF2-40B4-BE49-F238E27FC236}">
                  <a16:creationId xmlns:a16="http://schemas.microsoft.com/office/drawing/2014/main" id="{B62BC684-811B-EC48-90FA-40C3B3232C0D}"/>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直方体 91">
              <a:extLst>
                <a:ext uri="{FF2B5EF4-FFF2-40B4-BE49-F238E27FC236}">
                  <a16:creationId xmlns:a16="http://schemas.microsoft.com/office/drawing/2014/main" id="{56F6E1CA-91A4-634B-865A-A302FFB384FC}"/>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直方体 92">
              <a:extLst>
                <a:ext uri="{FF2B5EF4-FFF2-40B4-BE49-F238E27FC236}">
                  <a16:creationId xmlns:a16="http://schemas.microsoft.com/office/drawing/2014/main" id="{731CEFAF-68FE-7742-8923-F66730FCF50F}"/>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直方体 93">
              <a:extLst>
                <a:ext uri="{FF2B5EF4-FFF2-40B4-BE49-F238E27FC236}">
                  <a16:creationId xmlns:a16="http://schemas.microsoft.com/office/drawing/2014/main" id="{636C84D9-7BC7-E744-A60E-59B90845D246}"/>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直方体 94">
              <a:extLst>
                <a:ext uri="{FF2B5EF4-FFF2-40B4-BE49-F238E27FC236}">
                  <a16:creationId xmlns:a16="http://schemas.microsoft.com/office/drawing/2014/main" id="{EA1B58AE-C37F-8B4C-AB14-9CBC2069DC42}"/>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直方体 95">
              <a:extLst>
                <a:ext uri="{FF2B5EF4-FFF2-40B4-BE49-F238E27FC236}">
                  <a16:creationId xmlns:a16="http://schemas.microsoft.com/office/drawing/2014/main" id="{B5E2D912-1C85-454F-8D5B-FBB9E49FE331}"/>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直方体 96">
              <a:extLst>
                <a:ext uri="{FF2B5EF4-FFF2-40B4-BE49-F238E27FC236}">
                  <a16:creationId xmlns:a16="http://schemas.microsoft.com/office/drawing/2014/main" id="{5D3BE9AE-5EB3-914B-8D20-7644E429441C}"/>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直方体 97">
              <a:extLst>
                <a:ext uri="{FF2B5EF4-FFF2-40B4-BE49-F238E27FC236}">
                  <a16:creationId xmlns:a16="http://schemas.microsoft.com/office/drawing/2014/main" id="{01C2F897-7E61-284D-931D-A6E462D115C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直方体 98">
              <a:extLst>
                <a:ext uri="{FF2B5EF4-FFF2-40B4-BE49-F238E27FC236}">
                  <a16:creationId xmlns:a16="http://schemas.microsoft.com/office/drawing/2014/main" id="{99166E38-25DF-CE42-B454-8DAED295B463}"/>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3" name="テキスト ボックス 122">
            <a:extLst>
              <a:ext uri="{FF2B5EF4-FFF2-40B4-BE49-F238E27FC236}">
                <a16:creationId xmlns:a16="http://schemas.microsoft.com/office/drawing/2014/main" id="{9DC1D7AC-EA63-8245-826C-EDB18B83A773}"/>
              </a:ext>
            </a:extLst>
          </p:cNvPr>
          <p:cNvSpPr txBox="1"/>
          <p:nvPr/>
        </p:nvSpPr>
        <p:spPr>
          <a:xfrm>
            <a:off x="430599" y="3209097"/>
            <a:ext cx="2185214"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＋設置場所（場所</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電源</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空調等）</a:t>
            </a:r>
          </a:p>
        </p:txBody>
      </p:sp>
      <p:sp>
        <p:nvSpPr>
          <p:cNvPr id="124" name="テキスト ボックス 123">
            <a:extLst>
              <a:ext uri="{FF2B5EF4-FFF2-40B4-BE49-F238E27FC236}">
                <a16:creationId xmlns:a16="http://schemas.microsoft.com/office/drawing/2014/main" id="{0949AA14-FC93-E94D-817A-C2AE6C59BBDA}"/>
              </a:ext>
            </a:extLst>
          </p:cNvPr>
          <p:cNvSpPr txBox="1"/>
          <p:nvPr/>
        </p:nvSpPr>
        <p:spPr>
          <a:xfrm>
            <a:off x="432788" y="4398635"/>
            <a:ext cx="1877437"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：数千万円</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年間使用料　：　ー</a:t>
            </a:r>
            <a:endParaRPr lang="en-US" altLang="ja-JP" sz="1200" dirty="0">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5892683B-7258-A144-99EB-5A63E04F44BB}"/>
              </a:ext>
            </a:extLst>
          </p:cNvPr>
          <p:cNvSpPr txBox="1"/>
          <p:nvPr/>
        </p:nvSpPr>
        <p:spPr>
          <a:xfrm>
            <a:off x="355843" y="1336983"/>
            <a:ext cx="2031326"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ハードウェアを所有</a:t>
            </a:r>
          </a:p>
        </p:txBody>
      </p:sp>
      <p:sp>
        <p:nvSpPr>
          <p:cNvPr id="134" name="テキスト ボックス 133">
            <a:extLst>
              <a:ext uri="{FF2B5EF4-FFF2-40B4-BE49-F238E27FC236}">
                <a16:creationId xmlns:a16="http://schemas.microsoft.com/office/drawing/2014/main" id="{AFB5BE3D-D702-BA45-A272-AD6CF6355EA8}"/>
              </a:ext>
            </a:extLst>
          </p:cNvPr>
          <p:cNvSpPr txBox="1"/>
          <p:nvPr/>
        </p:nvSpPr>
        <p:spPr>
          <a:xfrm>
            <a:off x="4397615" y="1336983"/>
            <a:ext cx="2646878"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クラウド・サービスを使用</a:t>
            </a:r>
          </a:p>
        </p:txBody>
      </p:sp>
      <p:grpSp>
        <p:nvGrpSpPr>
          <p:cNvPr id="155" name="グループ化 154">
            <a:extLst>
              <a:ext uri="{FF2B5EF4-FFF2-40B4-BE49-F238E27FC236}">
                <a16:creationId xmlns:a16="http://schemas.microsoft.com/office/drawing/2014/main" id="{5701CB73-6478-B149-82A6-7DDF69888922}"/>
              </a:ext>
            </a:extLst>
          </p:cNvPr>
          <p:cNvGrpSpPr/>
          <p:nvPr/>
        </p:nvGrpSpPr>
        <p:grpSpPr>
          <a:xfrm>
            <a:off x="2586828" y="1753367"/>
            <a:ext cx="2246128" cy="3476264"/>
            <a:chOff x="2586828" y="1668965"/>
            <a:chExt cx="2246128" cy="3476264"/>
          </a:xfrm>
        </p:grpSpPr>
        <p:grpSp>
          <p:nvGrpSpPr>
            <p:cNvPr id="40" name="グループ化 39">
              <a:extLst>
                <a:ext uri="{FF2B5EF4-FFF2-40B4-BE49-F238E27FC236}">
                  <a16:creationId xmlns:a16="http://schemas.microsoft.com/office/drawing/2014/main" id="{3C89E5F0-DC30-B948-AA5D-5624EAE97AB6}"/>
                </a:ext>
              </a:extLst>
            </p:cNvPr>
            <p:cNvGrpSpPr/>
            <p:nvPr/>
          </p:nvGrpSpPr>
          <p:grpSpPr>
            <a:xfrm>
              <a:off x="2671611" y="2053865"/>
              <a:ext cx="1744394" cy="345922"/>
              <a:chOff x="525194" y="1308295"/>
              <a:chExt cx="1363263" cy="214624"/>
            </a:xfrm>
            <a:solidFill>
              <a:schemeClr val="accent6"/>
            </a:solidFill>
          </p:grpSpPr>
          <p:sp>
            <p:nvSpPr>
              <p:cNvPr id="41" name="直方体 40">
                <a:extLst>
                  <a:ext uri="{FF2B5EF4-FFF2-40B4-BE49-F238E27FC236}">
                    <a16:creationId xmlns:a16="http://schemas.microsoft.com/office/drawing/2014/main" id="{528EAFF7-C869-454C-B7AB-0F7F986789AA}"/>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直方体 41">
                <a:extLst>
                  <a:ext uri="{FF2B5EF4-FFF2-40B4-BE49-F238E27FC236}">
                    <a16:creationId xmlns:a16="http://schemas.microsoft.com/office/drawing/2014/main" id="{C264DBE5-373C-BD42-BAFE-E02A54B5E162}"/>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直方体 42">
                <a:extLst>
                  <a:ext uri="{FF2B5EF4-FFF2-40B4-BE49-F238E27FC236}">
                    <a16:creationId xmlns:a16="http://schemas.microsoft.com/office/drawing/2014/main" id="{02483942-8B21-504F-B857-591DA1A4A9C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直方体 43">
                <a:extLst>
                  <a:ext uri="{FF2B5EF4-FFF2-40B4-BE49-F238E27FC236}">
                    <a16:creationId xmlns:a16="http://schemas.microsoft.com/office/drawing/2014/main" id="{9C77050F-C8B0-014C-98C5-0DC2C155CC9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直方体 44">
                <a:extLst>
                  <a:ext uri="{FF2B5EF4-FFF2-40B4-BE49-F238E27FC236}">
                    <a16:creationId xmlns:a16="http://schemas.microsoft.com/office/drawing/2014/main" id="{5F66AF9D-C8BA-F348-ABA8-819124D94346}"/>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方体 45">
                <a:extLst>
                  <a:ext uri="{FF2B5EF4-FFF2-40B4-BE49-F238E27FC236}">
                    <a16:creationId xmlns:a16="http://schemas.microsoft.com/office/drawing/2014/main" id="{CF189007-DB8B-0742-BB14-02AB3863C882}"/>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直方体 46">
                <a:extLst>
                  <a:ext uri="{FF2B5EF4-FFF2-40B4-BE49-F238E27FC236}">
                    <a16:creationId xmlns:a16="http://schemas.microsoft.com/office/drawing/2014/main" id="{FE55E24C-67A9-A04D-9C70-B0530A7EC4E0}"/>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直方体 47">
                <a:extLst>
                  <a:ext uri="{FF2B5EF4-FFF2-40B4-BE49-F238E27FC236}">
                    <a16:creationId xmlns:a16="http://schemas.microsoft.com/office/drawing/2014/main" id="{2583F82A-DECF-DB49-BD3F-5FEC21A521B2}"/>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直方体 48">
                <a:extLst>
                  <a:ext uri="{FF2B5EF4-FFF2-40B4-BE49-F238E27FC236}">
                    <a16:creationId xmlns:a16="http://schemas.microsoft.com/office/drawing/2014/main" id="{8035B484-0383-1440-868E-CD960D4B65EF}"/>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0" name="テキスト ボックス 119">
              <a:extLst>
                <a:ext uri="{FF2B5EF4-FFF2-40B4-BE49-F238E27FC236}">
                  <a16:creationId xmlns:a16="http://schemas.microsoft.com/office/drawing/2014/main" id="{091CEC85-3124-974E-B680-D372C23A8892}"/>
                </a:ext>
              </a:extLst>
            </p:cNvPr>
            <p:cNvSpPr txBox="1"/>
            <p:nvPr/>
          </p:nvSpPr>
          <p:spPr>
            <a:xfrm>
              <a:off x="2586828" y="2457138"/>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×9</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5" name="テキスト ボックス 124">
              <a:extLst>
                <a:ext uri="{FF2B5EF4-FFF2-40B4-BE49-F238E27FC236}">
                  <a16:creationId xmlns:a16="http://schemas.microsoft.com/office/drawing/2014/main" id="{C52F84E2-C5CE-AC44-A93B-985F189EBD00}"/>
                </a:ext>
              </a:extLst>
            </p:cNvPr>
            <p:cNvSpPr txBox="1"/>
            <p:nvPr/>
          </p:nvSpPr>
          <p:spPr>
            <a:xfrm>
              <a:off x="2586828" y="3124695"/>
              <a:ext cx="2246128"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26" name="テキスト ボックス 125">
              <a:extLst>
                <a:ext uri="{FF2B5EF4-FFF2-40B4-BE49-F238E27FC236}">
                  <a16:creationId xmlns:a16="http://schemas.microsoft.com/office/drawing/2014/main" id="{019C5224-7C95-5045-B9F6-A486A5CD63BA}"/>
                </a:ext>
              </a:extLst>
            </p:cNvPr>
            <p:cNvSpPr txBox="1"/>
            <p:nvPr/>
          </p:nvSpPr>
          <p:spPr>
            <a:xfrm>
              <a:off x="2586828"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年間使用料　：</a:t>
              </a:r>
              <a:r>
                <a:rPr lang="en-US" altLang="ja-JP" sz="1200" b="1" dirty="0">
                  <a:latin typeface="Meiryo" panose="020B0604030504040204" pitchFamily="34" charset="-128"/>
                  <a:ea typeface="Meiryo" panose="020B0604030504040204" pitchFamily="34" charset="-128"/>
                </a:rPr>
                <a:t>254,980</a:t>
              </a:r>
              <a:r>
                <a:rPr lang="ja-JP" altLang="en-US" sz="1200" b="1">
                  <a:latin typeface="Meiryo" panose="020B0604030504040204" pitchFamily="34" charset="-128"/>
                  <a:ea typeface="Meiryo" panose="020B0604030504040204" pitchFamily="34" charset="-128"/>
                </a:rPr>
                <a:t>円</a:t>
              </a:r>
              <a:endParaRPr lang="en-US" altLang="ja-JP" sz="1200" b="1" dirty="0">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815355DC-B95C-7349-A7BE-6ABD752E82D9}"/>
                </a:ext>
              </a:extLst>
            </p:cNvPr>
            <p:cNvSpPr txBox="1"/>
            <p:nvPr/>
          </p:nvSpPr>
          <p:spPr>
            <a:xfrm>
              <a:off x="2611112" y="2671717"/>
              <a:ext cx="1936199" cy="369332"/>
            </a:xfrm>
            <a:prstGeom prst="rect">
              <a:avLst/>
            </a:prstGeom>
            <a:noFill/>
          </p:spPr>
          <p:txBody>
            <a:bodyPr wrap="square" rtlCol="0">
              <a:spAutoFit/>
            </a:bodyPr>
            <a:lstStyle/>
            <a:p>
              <a:r>
                <a:rPr kumimoji="1" lang="ja-JP" altLang="en-US" sz="900">
                  <a:solidFill>
                    <a:srgbClr val="0070C0"/>
                  </a:solidFill>
                  <a:latin typeface="Meiryo" panose="020B0604030504040204" pitchFamily="34" charset="-128"/>
                  <a:ea typeface="Meiryo" panose="020B0604030504040204" pitchFamily="34" charset="-128"/>
                </a:rPr>
                <a:t>ハードウェアを</a:t>
              </a:r>
              <a:r>
                <a:rPr kumimoji="1" lang="ja-JP" altLang="en-US" sz="900" b="1">
                  <a:solidFill>
                    <a:srgbClr val="0070C0"/>
                  </a:solidFill>
                  <a:latin typeface="Meiryo" panose="020B0604030504040204" pitchFamily="34" charset="-128"/>
                  <a:ea typeface="Meiryo" panose="020B0604030504040204" pitchFamily="34" charset="-128"/>
                </a:rPr>
                <a:t>所有する場合と変わらないシステム構成と運用方法</a:t>
              </a:r>
            </a:p>
          </p:txBody>
        </p:sp>
        <p:sp>
          <p:nvSpPr>
            <p:cNvPr id="138" name="テキスト ボックス 137">
              <a:extLst>
                <a:ext uri="{FF2B5EF4-FFF2-40B4-BE49-F238E27FC236}">
                  <a16:creationId xmlns:a16="http://schemas.microsoft.com/office/drawing/2014/main" id="{9A87AC57-82FB-B74A-9692-96F3AF83671F}"/>
                </a:ext>
              </a:extLst>
            </p:cNvPr>
            <p:cNvSpPr txBox="1"/>
            <p:nvPr/>
          </p:nvSpPr>
          <p:spPr>
            <a:xfrm>
              <a:off x="2721480" y="1668965"/>
              <a:ext cx="1665841"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実行環境を移行しただけ</a:t>
              </a:r>
            </a:p>
          </p:txBody>
        </p:sp>
      </p:grpSp>
      <p:grpSp>
        <p:nvGrpSpPr>
          <p:cNvPr id="152" name="グループ化 151">
            <a:extLst>
              <a:ext uri="{FF2B5EF4-FFF2-40B4-BE49-F238E27FC236}">
                <a16:creationId xmlns:a16="http://schemas.microsoft.com/office/drawing/2014/main" id="{ECE080C1-3158-B74C-BABE-C9A131374513}"/>
              </a:ext>
            </a:extLst>
          </p:cNvPr>
          <p:cNvGrpSpPr/>
          <p:nvPr/>
        </p:nvGrpSpPr>
        <p:grpSpPr>
          <a:xfrm>
            <a:off x="355843" y="3933874"/>
            <a:ext cx="6388203" cy="360746"/>
            <a:chOff x="355843" y="3849472"/>
            <a:chExt cx="6388203" cy="360746"/>
          </a:xfrm>
        </p:grpSpPr>
        <p:sp>
          <p:nvSpPr>
            <p:cNvPr id="143" name="正方形/長方形 142">
              <a:extLst>
                <a:ext uri="{FF2B5EF4-FFF2-40B4-BE49-F238E27FC236}">
                  <a16:creationId xmlns:a16="http://schemas.microsoft.com/office/drawing/2014/main" id="{6813B015-8B65-A649-A5F7-12CA2F0BC778}"/>
                </a:ext>
              </a:extLst>
            </p:cNvPr>
            <p:cNvSpPr/>
            <p:nvPr/>
          </p:nvSpPr>
          <p:spPr>
            <a:xfrm>
              <a:off x="355843" y="3849472"/>
              <a:ext cx="6388203" cy="360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71E87178-02A8-A748-91F8-D695EA6F9801}"/>
                </a:ext>
              </a:extLst>
            </p:cNvPr>
            <p:cNvSpPr txBox="1"/>
            <p:nvPr/>
          </p:nvSpPr>
          <p:spPr>
            <a:xfrm>
              <a:off x="1677925" y="3905173"/>
              <a:ext cx="37240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システムの構成や運用方法などの設計・方式は同じ</a:t>
              </a:r>
            </a:p>
          </p:txBody>
        </p:sp>
      </p:grpSp>
      <p:grpSp>
        <p:nvGrpSpPr>
          <p:cNvPr id="153" name="グループ化 152">
            <a:extLst>
              <a:ext uri="{FF2B5EF4-FFF2-40B4-BE49-F238E27FC236}">
                <a16:creationId xmlns:a16="http://schemas.microsoft.com/office/drawing/2014/main" id="{C17EF901-A3A6-B74E-ACDB-0C1285140086}"/>
              </a:ext>
            </a:extLst>
          </p:cNvPr>
          <p:cNvGrpSpPr/>
          <p:nvPr/>
        </p:nvGrpSpPr>
        <p:grpSpPr>
          <a:xfrm>
            <a:off x="6764962" y="3933874"/>
            <a:ext cx="2053212" cy="360746"/>
            <a:chOff x="6764962" y="3849472"/>
            <a:chExt cx="2053212" cy="360746"/>
          </a:xfrm>
        </p:grpSpPr>
        <p:sp>
          <p:nvSpPr>
            <p:cNvPr id="145" name="正方形/長方形 144">
              <a:extLst>
                <a:ext uri="{FF2B5EF4-FFF2-40B4-BE49-F238E27FC236}">
                  <a16:creationId xmlns:a16="http://schemas.microsoft.com/office/drawing/2014/main" id="{87C37C9E-CAB1-9247-9C63-C8C624211611}"/>
                </a:ext>
              </a:extLst>
            </p:cNvPr>
            <p:cNvSpPr/>
            <p:nvPr/>
          </p:nvSpPr>
          <p:spPr>
            <a:xfrm>
              <a:off x="6764962" y="3849472"/>
              <a:ext cx="2032296" cy="360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523D1275-DE9C-3948-93F8-B656B6501507}"/>
                </a:ext>
              </a:extLst>
            </p:cNvPr>
            <p:cNvSpPr txBox="1"/>
            <p:nvPr/>
          </p:nvSpPr>
          <p:spPr>
            <a:xfrm>
              <a:off x="6786849" y="3891345"/>
              <a:ext cx="2031325"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まったく異なる設計・方式</a:t>
              </a:r>
            </a:p>
          </p:txBody>
        </p:sp>
      </p:grpSp>
      <p:grpSp>
        <p:nvGrpSpPr>
          <p:cNvPr id="154" name="グループ化 153">
            <a:extLst>
              <a:ext uri="{FF2B5EF4-FFF2-40B4-BE49-F238E27FC236}">
                <a16:creationId xmlns:a16="http://schemas.microsoft.com/office/drawing/2014/main" id="{BF0F5D89-977D-DE4D-ABD4-9404143344AF}"/>
              </a:ext>
            </a:extLst>
          </p:cNvPr>
          <p:cNvGrpSpPr/>
          <p:nvPr/>
        </p:nvGrpSpPr>
        <p:grpSpPr>
          <a:xfrm>
            <a:off x="358946" y="5344162"/>
            <a:ext cx="8438311" cy="404202"/>
            <a:chOff x="358946" y="5259760"/>
            <a:chExt cx="8438311" cy="404202"/>
          </a:xfrm>
        </p:grpSpPr>
        <p:sp>
          <p:nvSpPr>
            <p:cNvPr id="147" name="正方形/長方形 146">
              <a:extLst>
                <a:ext uri="{FF2B5EF4-FFF2-40B4-BE49-F238E27FC236}">
                  <a16:creationId xmlns:a16="http://schemas.microsoft.com/office/drawing/2014/main" id="{C02C1DE2-8019-A047-9865-F4BC94DE156E}"/>
                </a:ext>
              </a:extLst>
            </p:cNvPr>
            <p:cNvSpPr/>
            <p:nvPr/>
          </p:nvSpPr>
          <p:spPr>
            <a:xfrm>
              <a:off x="358946" y="5259760"/>
              <a:ext cx="8438311" cy="40420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テキスト ボックス 147">
              <a:extLst>
                <a:ext uri="{FF2B5EF4-FFF2-40B4-BE49-F238E27FC236}">
                  <a16:creationId xmlns:a16="http://schemas.microsoft.com/office/drawing/2014/main" id="{4E0C2CF6-9235-3543-BCD3-78920DE8D67A}"/>
                </a:ext>
              </a:extLst>
            </p:cNvPr>
            <p:cNvSpPr txBox="1"/>
            <p:nvPr/>
          </p:nvSpPr>
          <p:spPr>
            <a:xfrm>
              <a:off x="753642" y="5294630"/>
              <a:ext cx="757130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アンケート入力・集計・レポートのサービスとして、できることは同じ</a:t>
              </a:r>
            </a:p>
          </p:txBody>
        </p:sp>
      </p:grpSp>
      <p:grpSp>
        <p:nvGrpSpPr>
          <p:cNvPr id="156" name="グループ化 155">
            <a:extLst>
              <a:ext uri="{FF2B5EF4-FFF2-40B4-BE49-F238E27FC236}">
                <a16:creationId xmlns:a16="http://schemas.microsoft.com/office/drawing/2014/main" id="{C03DC462-2D44-FA46-9606-0D2B96C8B110}"/>
              </a:ext>
            </a:extLst>
          </p:cNvPr>
          <p:cNvGrpSpPr/>
          <p:nvPr/>
        </p:nvGrpSpPr>
        <p:grpSpPr>
          <a:xfrm>
            <a:off x="4555820" y="1753367"/>
            <a:ext cx="2350035" cy="3476264"/>
            <a:chOff x="4555820" y="1668965"/>
            <a:chExt cx="2350035" cy="3476264"/>
          </a:xfrm>
        </p:grpSpPr>
        <p:grpSp>
          <p:nvGrpSpPr>
            <p:cNvPr id="110" name="グループ化 109">
              <a:extLst>
                <a:ext uri="{FF2B5EF4-FFF2-40B4-BE49-F238E27FC236}">
                  <a16:creationId xmlns:a16="http://schemas.microsoft.com/office/drawing/2014/main" id="{C6DA4AD1-E890-0F45-888A-9BDB52DE0AC9}"/>
                </a:ext>
              </a:extLst>
            </p:cNvPr>
            <p:cNvGrpSpPr/>
            <p:nvPr/>
          </p:nvGrpSpPr>
          <p:grpSpPr>
            <a:xfrm>
              <a:off x="4759362" y="2053865"/>
              <a:ext cx="1744394" cy="345922"/>
              <a:chOff x="525194" y="1308295"/>
              <a:chExt cx="1363263" cy="214624"/>
            </a:xfrm>
            <a:solidFill>
              <a:schemeClr val="accent6"/>
            </a:solidFill>
          </p:grpSpPr>
          <p:sp>
            <p:nvSpPr>
              <p:cNvPr id="111" name="直方体 110">
                <a:extLst>
                  <a:ext uri="{FF2B5EF4-FFF2-40B4-BE49-F238E27FC236}">
                    <a16:creationId xmlns:a16="http://schemas.microsoft.com/office/drawing/2014/main" id="{1E5642FD-E362-B04E-9C8A-CC82229FDA02}"/>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直方体 111">
                <a:extLst>
                  <a:ext uri="{FF2B5EF4-FFF2-40B4-BE49-F238E27FC236}">
                    <a16:creationId xmlns:a16="http://schemas.microsoft.com/office/drawing/2014/main" id="{F5FC7EA0-D610-094E-B3EC-766700593274}"/>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直方体 112">
                <a:extLst>
                  <a:ext uri="{FF2B5EF4-FFF2-40B4-BE49-F238E27FC236}">
                    <a16:creationId xmlns:a16="http://schemas.microsoft.com/office/drawing/2014/main" id="{4F219595-99B5-4D4C-AECC-FD9C3EF14B7B}"/>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直方体 113">
                <a:extLst>
                  <a:ext uri="{FF2B5EF4-FFF2-40B4-BE49-F238E27FC236}">
                    <a16:creationId xmlns:a16="http://schemas.microsoft.com/office/drawing/2014/main" id="{CB936535-CD33-F248-A401-F53F33BC116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直方体 114">
                <a:extLst>
                  <a:ext uri="{FF2B5EF4-FFF2-40B4-BE49-F238E27FC236}">
                    <a16:creationId xmlns:a16="http://schemas.microsoft.com/office/drawing/2014/main" id="{A3628352-A185-BF4C-BB9D-EB68F3AD9282}"/>
                  </a:ext>
                </a:extLst>
              </p:cNvPr>
              <p:cNvSpPr/>
              <p:nvPr/>
            </p:nvSpPr>
            <p:spPr>
              <a:xfrm>
                <a:off x="1110045"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直方体 115">
                <a:extLst>
                  <a:ext uri="{FF2B5EF4-FFF2-40B4-BE49-F238E27FC236}">
                    <a16:creationId xmlns:a16="http://schemas.microsoft.com/office/drawing/2014/main" id="{DB70138E-CAED-C84C-8676-C90D9C23C04A}"/>
                  </a:ext>
                </a:extLst>
              </p:cNvPr>
              <p:cNvSpPr/>
              <p:nvPr/>
            </p:nvSpPr>
            <p:spPr>
              <a:xfrm>
                <a:off x="1255411"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直方体 116">
                <a:extLst>
                  <a:ext uri="{FF2B5EF4-FFF2-40B4-BE49-F238E27FC236}">
                    <a16:creationId xmlns:a16="http://schemas.microsoft.com/office/drawing/2014/main" id="{CB76B7DC-B6E6-CA45-AB13-0B614EA50A10}"/>
                  </a:ext>
                </a:extLst>
              </p:cNvPr>
              <p:cNvSpPr/>
              <p:nvPr/>
            </p:nvSpPr>
            <p:spPr>
              <a:xfrm>
                <a:off x="1405466"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直方体 117">
                <a:extLst>
                  <a:ext uri="{FF2B5EF4-FFF2-40B4-BE49-F238E27FC236}">
                    <a16:creationId xmlns:a16="http://schemas.microsoft.com/office/drawing/2014/main" id="{01F79F24-760C-744D-B585-48CC516E1694}"/>
                  </a:ext>
                </a:extLst>
              </p:cNvPr>
              <p:cNvSpPr/>
              <p:nvPr/>
            </p:nvSpPr>
            <p:spPr>
              <a:xfrm>
                <a:off x="1550832"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直方体 118">
                <a:extLst>
                  <a:ext uri="{FF2B5EF4-FFF2-40B4-BE49-F238E27FC236}">
                    <a16:creationId xmlns:a16="http://schemas.microsoft.com/office/drawing/2014/main" id="{84D9F9E0-0F52-2C4A-9973-1B03C50EA256}"/>
                  </a:ext>
                </a:extLst>
              </p:cNvPr>
              <p:cNvSpPr/>
              <p:nvPr/>
            </p:nvSpPr>
            <p:spPr>
              <a:xfrm>
                <a:off x="1700887"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1" name="テキスト ボックス 120">
              <a:extLst>
                <a:ext uri="{FF2B5EF4-FFF2-40B4-BE49-F238E27FC236}">
                  <a16:creationId xmlns:a16="http://schemas.microsoft.com/office/drawing/2014/main" id="{333872CE-7E80-384F-81DB-2D3D904E2E93}"/>
                </a:ext>
              </a:extLst>
            </p:cNvPr>
            <p:cNvSpPr txBox="1"/>
            <p:nvPr/>
          </p:nvSpPr>
          <p:spPr>
            <a:xfrm>
              <a:off x="4704900" y="2489962"/>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×4</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DB2AA7F6-1B13-C847-B71C-8570A5703217}"/>
                </a:ext>
              </a:extLst>
            </p:cNvPr>
            <p:cNvSpPr txBox="1"/>
            <p:nvPr/>
          </p:nvSpPr>
          <p:spPr>
            <a:xfrm>
              <a:off x="4704900"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年間使用料　：</a:t>
              </a:r>
              <a:r>
                <a:rPr lang="en-US" altLang="ja-JP" sz="1200" b="1" dirty="0">
                  <a:solidFill>
                    <a:srgbClr val="0070C0"/>
                  </a:solidFill>
                  <a:latin typeface="Meiryo" panose="020B0604030504040204" pitchFamily="34" charset="-128"/>
                  <a:ea typeface="Meiryo" panose="020B0604030504040204" pitchFamily="34" charset="-128"/>
                </a:rPr>
                <a:t>198,691</a:t>
              </a:r>
              <a:r>
                <a:rPr lang="ja-JP" altLang="en-US" sz="1200" b="1">
                  <a:solidFill>
                    <a:srgbClr val="0070C0"/>
                  </a:solidFill>
                  <a:latin typeface="Meiryo" panose="020B0604030504040204" pitchFamily="34" charset="-128"/>
                  <a:ea typeface="Meiryo" panose="020B0604030504040204" pitchFamily="34" charset="-128"/>
                </a:rPr>
                <a:t>円</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DAED12E7-E5DC-E84F-9212-C11BACF4472A}"/>
                </a:ext>
              </a:extLst>
            </p:cNvPr>
            <p:cNvSpPr txBox="1"/>
            <p:nvPr/>
          </p:nvSpPr>
          <p:spPr>
            <a:xfrm>
              <a:off x="4703008" y="3127119"/>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△インフラ、</a:t>
              </a:r>
              <a:r>
                <a:rPr lang="en-US" altLang="ja-JP" sz="1000" dirty="0">
                  <a:solidFill>
                    <a:srgbClr val="0070C0"/>
                  </a:solidFill>
                  <a:latin typeface="Meiryo" panose="020B0604030504040204" pitchFamily="34" charset="-128"/>
                  <a:ea typeface="Meiryo" panose="020B0604030504040204" pitchFamily="34" charset="-128"/>
                </a:rPr>
                <a:t>DB</a:t>
              </a:r>
              <a:r>
                <a:rPr lang="ja-JP" altLang="en-US" sz="1000">
                  <a:solidFill>
                    <a:srgbClr val="0070C0"/>
                  </a:solidFill>
                  <a:latin typeface="Meiryo" panose="020B0604030504040204" pitchFamily="34" charset="-128"/>
                  <a:ea typeface="Meiryo" panose="020B0604030504040204" pitchFamily="34" charset="-128"/>
                </a:rPr>
                <a:t>などの環境構築</a:t>
              </a:r>
              <a:endParaRPr lang="en-US" altLang="ja-JP" sz="1000" dirty="0">
                <a:solidFill>
                  <a:srgbClr val="0070C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a:t>
              </a:r>
              <a:r>
                <a:rPr lang="en-US" altLang="ja-JP" sz="1000" dirty="0">
                  <a:solidFill>
                    <a:srgbClr val="0070C0"/>
                  </a:solidFill>
                  <a:latin typeface="Meiryo" panose="020B0604030504040204" pitchFamily="34" charset="-128"/>
                  <a:ea typeface="Meiryo" panose="020B0604030504040204" pitchFamily="34" charset="-128"/>
                </a:rPr>
                <a:t> </a:t>
              </a:r>
              <a:r>
                <a:rPr lang="ja-JP" altLang="en-US" sz="1000">
                  <a:solidFill>
                    <a:srgbClr val="0070C0"/>
                  </a:solidFill>
                  <a:latin typeface="Meiryo" panose="020B0604030504040204" pitchFamily="34" charset="-128"/>
                  <a:ea typeface="Meiryo" panose="020B0604030504040204" pitchFamily="34" charset="-128"/>
                </a:rPr>
                <a:t>運用管理業務</a:t>
              </a:r>
              <a:endParaRPr lang="en-US" altLang="ja-JP" sz="1000" dirty="0">
                <a:solidFill>
                  <a:srgbClr val="0070C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6" name="テキスト ボックス 135">
              <a:extLst>
                <a:ext uri="{FF2B5EF4-FFF2-40B4-BE49-F238E27FC236}">
                  <a16:creationId xmlns:a16="http://schemas.microsoft.com/office/drawing/2014/main" id="{7D84621D-4F71-FA46-82F5-97870DEF14B9}"/>
                </a:ext>
              </a:extLst>
            </p:cNvPr>
            <p:cNvSpPr txBox="1"/>
            <p:nvPr/>
          </p:nvSpPr>
          <p:spPr>
            <a:xfrm>
              <a:off x="4703008" y="2667890"/>
              <a:ext cx="1936199" cy="369332"/>
            </a:xfrm>
            <a:prstGeom prst="rect">
              <a:avLst/>
            </a:prstGeom>
            <a:noFill/>
          </p:spPr>
          <p:txBody>
            <a:bodyPr wrap="square" rtlCol="0">
              <a:spAutoFit/>
            </a:bodyPr>
            <a:lstStyle/>
            <a:p>
              <a:r>
                <a:rPr kumimoji="1" lang="ja-JP" altLang="en-US" sz="900" b="1">
                  <a:solidFill>
                    <a:srgbClr val="0070C0"/>
                  </a:solidFill>
                  <a:latin typeface="Meiryo" panose="020B0604030504040204" pitchFamily="34" charset="-128"/>
                  <a:ea typeface="Meiryo" panose="020B0604030504040204" pitchFamily="34" charset="-128"/>
                </a:rPr>
                <a:t>無償の</a:t>
              </a:r>
              <a:r>
                <a:rPr kumimoji="1" lang="en-US" altLang="ja-JP" sz="900" dirty="0">
                  <a:solidFill>
                    <a:srgbClr val="0070C0"/>
                  </a:solidFill>
                  <a:latin typeface="Meiryo" panose="020B0604030504040204" pitchFamily="34" charset="-128"/>
                  <a:ea typeface="Meiryo" panose="020B0604030504040204" pitchFamily="34" charset="-128"/>
                </a:rPr>
                <a:t>DNS</a:t>
              </a:r>
              <a:r>
                <a:rPr kumimoji="1" lang="ja-JP" altLang="en-US" sz="900">
                  <a:solidFill>
                    <a:srgbClr val="0070C0"/>
                  </a:solidFill>
                  <a:latin typeface="Meiryo" panose="020B0604030504040204" pitchFamily="34" charset="-128"/>
                  <a:ea typeface="Meiryo" panose="020B0604030504040204" pitchFamily="34" charset="-128"/>
                </a:rPr>
                <a:t>や監視、</a:t>
              </a:r>
              <a:r>
                <a:rPr kumimoji="1" lang="ja-JP" altLang="en-US" sz="900" b="1">
                  <a:solidFill>
                    <a:srgbClr val="0070C0"/>
                  </a:solidFill>
                  <a:latin typeface="Meiryo" panose="020B0604030504040204" pitchFamily="34" charset="-128"/>
                  <a:ea typeface="Meiryo" panose="020B0604030504040204" pitchFamily="34" charset="-128"/>
                </a:rPr>
                <a:t>低料金</a:t>
              </a:r>
              <a:r>
                <a:rPr kumimoji="1" lang="ja-JP" altLang="en-US" sz="900">
                  <a:solidFill>
                    <a:srgbClr val="0070C0"/>
                  </a:solidFill>
                  <a:latin typeface="Meiryo" panose="020B0604030504040204" pitchFamily="34" charset="-128"/>
                  <a:ea typeface="Meiryo" panose="020B0604030504040204" pitchFamily="34" charset="-128"/>
                </a:rPr>
                <a:t>のデータベースなどのサービスを利用</a:t>
              </a:r>
            </a:p>
          </p:txBody>
        </p:sp>
        <p:sp>
          <p:nvSpPr>
            <p:cNvPr id="140" name="テキスト ボックス 139">
              <a:extLst>
                <a:ext uri="{FF2B5EF4-FFF2-40B4-BE49-F238E27FC236}">
                  <a16:creationId xmlns:a16="http://schemas.microsoft.com/office/drawing/2014/main" id="{2A8EB1CA-031A-2847-BE54-A9791FD39EE1}"/>
                </a:ext>
              </a:extLst>
            </p:cNvPr>
            <p:cNvSpPr txBox="1"/>
            <p:nvPr/>
          </p:nvSpPr>
          <p:spPr>
            <a:xfrm>
              <a:off x="4555820" y="1668965"/>
              <a:ext cx="2204450"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一部をクラウドのサービスに代替</a:t>
              </a:r>
            </a:p>
          </p:txBody>
        </p:sp>
        <p:sp>
          <p:nvSpPr>
            <p:cNvPr id="149" name="乗算記号 148">
              <a:extLst>
                <a:ext uri="{FF2B5EF4-FFF2-40B4-BE49-F238E27FC236}">
                  <a16:creationId xmlns:a16="http://schemas.microsoft.com/office/drawing/2014/main" id="{3C1A10D2-BDC9-B440-AE37-52A18654B109}"/>
                </a:ext>
              </a:extLst>
            </p:cNvPr>
            <p:cNvSpPr/>
            <p:nvPr/>
          </p:nvSpPr>
          <p:spPr>
            <a:xfrm>
              <a:off x="5171805" y="1967498"/>
              <a:ext cx="1642398"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1B54D68C-45C2-EC43-A5EC-16CD61AF1E50}"/>
              </a:ext>
            </a:extLst>
          </p:cNvPr>
          <p:cNvGrpSpPr/>
          <p:nvPr/>
        </p:nvGrpSpPr>
        <p:grpSpPr>
          <a:xfrm>
            <a:off x="6219230" y="1753367"/>
            <a:ext cx="2927273" cy="3476264"/>
            <a:chOff x="6219230" y="1668965"/>
            <a:chExt cx="2927273" cy="3476264"/>
          </a:xfrm>
        </p:grpSpPr>
        <p:grpSp>
          <p:nvGrpSpPr>
            <p:cNvPr id="100" name="グループ化 99">
              <a:extLst>
                <a:ext uri="{FF2B5EF4-FFF2-40B4-BE49-F238E27FC236}">
                  <a16:creationId xmlns:a16="http://schemas.microsoft.com/office/drawing/2014/main" id="{7A32522E-EE96-CB43-9209-4594B153A844}"/>
                </a:ext>
              </a:extLst>
            </p:cNvPr>
            <p:cNvGrpSpPr/>
            <p:nvPr/>
          </p:nvGrpSpPr>
          <p:grpSpPr>
            <a:xfrm>
              <a:off x="6827853" y="2053865"/>
              <a:ext cx="1744394" cy="345922"/>
              <a:chOff x="525194" y="1308295"/>
              <a:chExt cx="1363263" cy="214624"/>
            </a:xfrm>
            <a:solidFill>
              <a:schemeClr val="bg1">
                <a:lumMod val="85000"/>
              </a:schemeClr>
            </a:solidFill>
          </p:grpSpPr>
          <p:sp>
            <p:nvSpPr>
              <p:cNvPr id="101" name="直方体 100">
                <a:extLst>
                  <a:ext uri="{FF2B5EF4-FFF2-40B4-BE49-F238E27FC236}">
                    <a16:creationId xmlns:a16="http://schemas.microsoft.com/office/drawing/2014/main" id="{E97919FB-0D30-CD4B-8C88-BD0ACA5F6F74}"/>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直方体 101">
                <a:extLst>
                  <a:ext uri="{FF2B5EF4-FFF2-40B4-BE49-F238E27FC236}">
                    <a16:creationId xmlns:a16="http://schemas.microsoft.com/office/drawing/2014/main" id="{EC77441C-918E-444F-900F-F299F7236C38}"/>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直方体 102">
                <a:extLst>
                  <a:ext uri="{FF2B5EF4-FFF2-40B4-BE49-F238E27FC236}">
                    <a16:creationId xmlns:a16="http://schemas.microsoft.com/office/drawing/2014/main" id="{39E8A2BD-EBB4-5F4F-9A5C-3C1D4D081DA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直方体 103">
                <a:extLst>
                  <a:ext uri="{FF2B5EF4-FFF2-40B4-BE49-F238E27FC236}">
                    <a16:creationId xmlns:a16="http://schemas.microsoft.com/office/drawing/2014/main" id="{FDC29DD4-296D-5945-934F-7F0C1ADA0D29}"/>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直方体 104">
                <a:extLst>
                  <a:ext uri="{FF2B5EF4-FFF2-40B4-BE49-F238E27FC236}">
                    <a16:creationId xmlns:a16="http://schemas.microsoft.com/office/drawing/2014/main" id="{566B3C21-4D6B-A841-AB2D-45FCBE86FC4E}"/>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直方体 105">
                <a:extLst>
                  <a:ext uri="{FF2B5EF4-FFF2-40B4-BE49-F238E27FC236}">
                    <a16:creationId xmlns:a16="http://schemas.microsoft.com/office/drawing/2014/main" id="{73700EAC-BBD3-2B4E-8F73-E0D95D123510}"/>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直方体 106">
                <a:extLst>
                  <a:ext uri="{FF2B5EF4-FFF2-40B4-BE49-F238E27FC236}">
                    <a16:creationId xmlns:a16="http://schemas.microsoft.com/office/drawing/2014/main" id="{2E7FDA82-68E7-2C43-9647-18CB99BA2A77}"/>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直方体 107">
                <a:extLst>
                  <a:ext uri="{FF2B5EF4-FFF2-40B4-BE49-F238E27FC236}">
                    <a16:creationId xmlns:a16="http://schemas.microsoft.com/office/drawing/2014/main" id="{A9F07EB4-02F8-724B-B48F-919916E7E22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直方体 108">
                <a:extLst>
                  <a:ext uri="{FF2B5EF4-FFF2-40B4-BE49-F238E27FC236}">
                    <a16:creationId xmlns:a16="http://schemas.microsoft.com/office/drawing/2014/main" id="{D68FB5EC-E559-3248-A0D5-BF3B651E98F5}"/>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 name="テキスト ボックス 121">
              <a:extLst>
                <a:ext uri="{FF2B5EF4-FFF2-40B4-BE49-F238E27FC236}">
                  <a16:creationId xmlns:a16="http://schemas.microsoft.com/office/drawing/2014/main" id="{B3ACABAB-59A0-4C46-BDDB-72C4E84969FD}"/>
                </a:ext>
              </a:extLst>
            </p:cNvPr>
            <p:cNvSpPr txBox="1"/>
            <p:nvPr/>
          </p:nvSpPr>
          <p:spPr>
            <a:xfrm>
              <a:off x="6797754" y="2475894"/>
              <a:ext cx="1851789" cy="246221"/>
            </a:xfrm>
            <a:prstGeom prst="rect">
              <a:avLst/>
            </a:prstGeom>
            <a:noFill/>
          </p:spPr>
          <p:txBody>
            <a:bodyPr wrap="none" rtlCol="0">
              <a:spAutoFit/>
            </a:bodyPr>
            <a:lstStyle/>
            <a:p>
              <a:r>
                <a:rPr kumimoji="1" lang="ja-JP" altLang="en-US" sz="1000">
                  <a:solidFill>
                    <a:srgbClr val="C00000"/>
                  </a:solidFill>
                  <a:latin typeface="Meiryo" panose="020B0604030504040204" pitchFamily="34" charset="-128"/>
                  <a:ea typeface="Meiryo" panose="020B0604030504040204" pitchFamily="34" charset="-128"/>
                </a:rPr>
                <a:t>サーバーの構築・運用は不要</a:t>
              </a:r>
            </a:p>
          </p:txBody>
        </p:sp>
        <p:sp>
          <p:nvSpPr>
            <p:cNvPr id="128" name="テキスト ボックス 127">
              <a:extLst>
                <a:ext uri="{FF2B5EF4-FFF2-40B4-BE49-F238E27FC236}">
                  <a16:creationId xmlns:a16="http://schemas.microsoft.com/office/drawing/2014/main" id="{0E6FE8AF-FE25-2E4E-8350-A041B64EB784}"/>
                </a:ext>
              </a:extLst>
            </p:cNvPr>
            <p:cNvSpPr txBox="1"/>
            <p:nvPr/>
          </p:nvSpPr>
          <p:spPr>
            <a:xfrm>
              <a:off x="6797754" y="4314232"/>
              <a:ext cx="1728358"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C00000"/>
                  </a:solidFill>
                  <a:latin typeface="Meiryo" panose="020B0604030504040204" pitchFamily="34" charset="-128"/>
                  <a:ea typeface="Meiryo" panose="020B0604030504040204" pitchFamily="34" charset="-128"/>
                </a:rPr>
                <a:t>年間使用料　：</a:t>
              </a:r>
              <a:r>
                <a:rPr lang="en-US" altLang="ja-JP" sz="1200" b="1" dirty="0">
                  <a:solidFill>
                    <a:srgbClr val="C00000"/>
                  </a:solidFill>
                  <a:latin typeface="Meiryo" panose="020B0604030504040204" pitchFamily="34" charset="-128"/>
                  <a:ea typeface="Meiryo" panose="020B0604030504040204" pitchFamily="34" charset="-128"/>
                </a:rPr>
                <a:t>907</a:t>
              </a:r>
              <a:r>
                <a:rPr lang="ja-JP" altLang="en-US" sz="1200" b="1">
                  <a:solidFill>
                    <a:srgbClr val="C00000"/>
                  </a:solidFill>
                  <a:latin typeface="Meiryo" panose="020B0604030504040204" pitchFamily="34" charset="-128"/>
                  <a:ea typeface="Meiryo" panose="020B0604030504040204" pitchFamily="34" charset="-128"/>
                </a:rPr>
                <a:t>円</a:t>
              </a:r>
              <a:endParaRPr lang="en-US" altLang="ja-JP" sz="1200" b="1" dirty="0">
                <a:solidFill>
                  <a:srgbClr val="C00000"/>
                </a:solidFill>
                <a:latin typeface="Meiryo" panose="020B0604030504040204" pitchFamily="34" charset="-128"/>
                <a:ea typeface="Meiryo" panose="020B0604030504040204" pitchFamily="34" charset="-128"/>
              </a:endParaRPr>
            </a:p>
          </p:txBody>
        </p:sp>
        <p:sp>
          <p:nvSpPr>
            <p:cNvPr id="130" name="テキスト ボックス 129">
              <a:extLst>
                <a:ext uri="{FF2B5EF4-FFF2-40B4-BE49-F238E27FC236}">
                  <a16:creationId xmlns:a16="http://schemas.microsoft.com/office/drawing/2014/main" id="{A692B140-F18A-A04A-95F2-1559B38E2093}"/>
                </a:ext>
              </a:extLst>
            </p:cNvPr>
            <p:cNvSpPr txBox="1"/>
            <p:nvPr/>
          </p:nvSpPr>
          <p:spPr>
            <a:xfrm>
              <a:off x="6789634" y="3120218"/>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インフラ、</a:t>
              </a:r>
              <a:r>
                <a:rPr lang="en-US" altLang="ja-JP" sz="1000" dirty="0">
                  <a:solidFill>
                    <a:srgbClr val="FF0000"/>
                  </a:solidFill>
                  <a:latin typeface="Meiryo" panose="020B0604030504040204" pitchFamily="34" charset="-128"/>
                  <a:ea typeface="Meiryo" panose="020B0604030504040204" pitchFamily="34" charset="-128"/>
                </a:rPr>
                <a:t>DB</a:t>
              </a:r>
              <a:r>
                <a:rPr lang="ja-JP" altLang="en-US" sz="1000">
                  <a:solidFill>
                    <a:srgbClr val="FF0000"/>
                  </a:solidFill>
                  <a:latin typeface="Meiryo" panose="020B0604030504040204" pitchFamily="34" charset="-128"/>
                  <a:ea typeface="Meiryo" panose="020B0604030504040204" pitchFamily="34" charset="-128"/>
                </a:rPr>
                <a:t>などの環境構築</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運用管理業務</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7" name="テキスト ボックス 136">
              <a:extLst>
                <a:ext uri="{FF2B5EF4-FFF2-40B4-BE49-F238E27FC236}">
                  <a16:creationId xmlns:a16="http://schemas.microsoft.com/office/drawing/2014/main" id="{4E8175B6-8C4F-7548-A97A-03D03E3634D9}"/>
                </a:ext>
              </a:extLst>
            </p:cNvPr>
            <p:cNvSpPr txBox="1"/>
            <p:nvPr/>
          </p:nvSpPr>
          <p:spPr>
            <a:xfrm>
              <a:off x="6789634" y="2673806"/>
              <a:ext cx="1936199" cy="369332"/>
            </a:xfrm>
            <a:prstGeom prst="rect">
              <a:avLst/>
            </a:prstGeom>
            <a:noFill/>
          </p:spPr>
          <p:txBody>
            <a:bodyPr wrap="square" rtlCol="0">
              <a:spAutoFit/>
            </a:bodyPr>
            <a:lstStyle/>
            <a:p>
              <a:r>
                <a:rPr kumimoji="1" lang="ja-JP" altLang="en-US" sz="900" b="1" u="sng">
                  <a:solidFill>
                    <a:srgbClr val="C00000"/>
                  </a:solidFill>
                  <a:latin typeface="Meiryo" panose="020B0604030504040204" pitchFamily="34" charset="-128"/>
                  <a:ea typeface="Meiryo" panose="020B0604030504040204" pitchFamily="34" charset="-128"/>
                </a:rPr>
                <a:t>サーバーレス方式</a:t>
              </a:r>
              <a:r>
                <a:rPr kumimoji="1" lang="ja-JP" altLang="en-US" sz="900">
                  <a:solidFill>
                    <a:srgbClr val="C00000"/>
                  </a:solidFill>
                  <a:latin typeface="Meiryo" panose="020B0604030504040204" pitchFamily="34" charset="-128"/>
                  <a:ea typeface="Meiryo" panose="020B0604030504040204" pitchFamily="34" charset="-128"/>
                </a:rPr>
                <a:t>と言われるまったく異なる実行方式を採用</a:t>
              </a:r>
            </a:p>
          </p:txBody>
        </p:sp>
        <p:sp>
          <p:nvSpPr>
            <p:cNvPr id="141" name="テキスト ボックス 140">
              <a:extLst>
                <a:ext uri="{FF2B5EF4-FFF2-40B4-BE49-F238E27FC236}">
                  <a16:creationId xmlns:a16="http://schemas.microsoft.com/office/drawing/2014/main" id="{6A55B0E4-10F2-7444-89EB-EEC6710F2C8F}"/>
                </a:ext>
              </a:extLst>
            </p:cNvPr>
            <p:cNvSpPr txBox="1"/>
            <p:nvPr/>
          </p:nvSpPr>
          <p:spPr>
            <a:xfrm>
              <a:off x="6727460" y="1668965"/>
              <a:ext cx="2069797"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クラウド・ネイティブで再構築</a:t>
              </a:r>
            </a:p>
          </p:txBody>
        </p:sp>
        <p:sp>
          <p:nvSpPr>
            <p:cNvPr id="150" name="乗算記号 149">
              <a:extLst>
                <a:ext uri="{FF2B5EF4-FFF2-40B4-BE49-F238E27FC236}">
                  <a16:creationId xmlns:a16="http://schemas.microsoft.com/office/drawing/2014/main" id="{B6278817-8689-BF40-9AFF-294241584150}"/>
                </a:ext>
              </a:extLst>
            </p:cNvPr>
            <p:cNvSpPr/>
            <p:nvPr/>
          </p:nvSpPr>
          <p:spPr>
            <a:xfrm>
              <a:off x="6219230" y="1970959"/>
              <a:ext cx="2927273"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1" name="テキスト ボックス 150">
            <a:extLst>
              <a:ext uri="{FF2B5EF4-FFF2-40B4-BE49-F238E27FC236}">
                <a16:creationId xmlns:a16="http://schemas.microsoft.com/office/drawing/2014/main" id="{61E95AD8-0BA6-5D4A-8852-56294FDAAC0F}"/>
              </a:ext>
            </a:extLst>
          </p:cNvPr>
          <p:cNvSpPr txBox="1"/>
          <p:nvPr/>
        </p:nvSpPr>
        <p:spPr>
          <a:xfrm>
            <a:off x="403406" y="2760965"/>
            <a:ext cx="1936199" cy="369332"/>
          </a:xfrm>
          <a:prstGeom prst="rect">
            <a:avLst/>
          </a:prstGeom>
          <a:noFill/>
        </p:spPr>
        <p:txBody>
          <a:bodyPr wrap="square" rtlCol="0">
            <a:spAutoFit/>
          </a:bodyPr>
          <a:lstStyle/>
          <a:p>
            <a:r>
              <a:rPr kumimoji="1" lang="ja-JP" altLang="en-US" sz="900" b="1">
                <a:latin typeface="Meiryo" panose="020B0604030504040204" pitchFamily="34" charset="-128"/>
                <a:ea typeface="Meiryo" panose="020B0604030504040204" pitchFamily="34" charset="-128"/>
              </a:rPr>
              <a:t>ハードウェアを所有</a:t>
            </a:r>
            <a:r>
              <a:rPr kumimoji="1" lang="ja-JP" altLang="en-US" sz="900">
                <a:latin typeface="Meiryo" panose="020B0604030504040204" pitchFamily="34" charset="-128"/>
                <a:ea typeface="Meiryo" panose="020B0604030504040204" pitchFamily="34" charset="-128"/>
              </a:rPr>
              <a:t>し、</a:t>
            </a:r>
            <a:r>
              <a:rPr kumimoji="1" lang="ja-JP" altLang="en-US" sz="900" b="1">
                <a:latin typeface="Meiryo" panose="020B0604030504040204" pitchFamily="34" charset="-128"/>
                <a:ea typeface="Meiryo" panose="020B0604030504040204" pitchFamily="34" charset="-128"/>
              </a:rPr>
              <a:t>設置場所とその運営も自社責任</a:t>
            </a:r>
          </a:p>
        </p:txBody>
      </p:sp>
    </p:spTree>
    <p:extLst>
      <p:ext uri="{BB962C8B-B14F-4D97-AF65-F5344CB8AC3E}">
        <p14:creationId xmlns:p14="http://schemas.microsoft.com/office/powerpoint/2010/main" val="667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p:cTn id="15" dur="500" fill="hold"/>
                                        <p:tgtEl>
                                          <p:spTgt spid="154"/>
                                        </p:tgtEl>
                                        <p:attrNameLst>
                                          <p:attrName>ppt_w</p:attrName>
                                        </p:attrNameLst>
                                      </p:cBhvr>
                                      <p:tavLst>
                                        <p:tav tm="0">
                                          <p:val>
                                            <p:fltVal val="0"/>
                                          </p:val>
                                        </p:tav>
                                        <p:tav tm="100000">
                                          <p:val>
                                            <p:strVal val="#ppt_w"/>
                                          </p:val>
                                        </p:tav>
                                      </p:tavLst>
                                    </p:anim>
                                    <p:anim calcmode="lin" valueType="num">
                                      <p:cBhvr>
                                        <p:cTn id="16" dur="500" fill="hold"/>
                                        <p:tgtEl>
                                          <p:spTgt spid="154"/>
                                        </p:tgtEl>
                                        <p:attrNameLst>
                                          <p:attrName>ppt_h</p:attrName>
                                        </p:attrNameLst>
                                      </p:cBhvr>
                                      <p:tavLst>
                                        <p:tav tm="0">
                                          <p:val>
                                            <p:fltVal val="0"/>
                                          </p:val>
                                        </p:tav>
                                        <p:tav tm="100000">
                                          <p:val>
                                            <p:strVal val="#ppt_h"/>
                                          </p:val>
                                        </p:tav>
                                      </p:tavLst>
                                    </p:anim>
                                    <p:animEffect transition="in" filter="fade">
                                      <p:cBhvr>
                                        <p:cTn id="17" dur="500"/>
                                        <p:tgtEl>
                                          <p:spTgt spid="15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2"/>
                                        </p:tgtEl>
                                        <p:attrNameLst>
                                          <p:attrName>style.visibility</p:attrName>
                                        </p:attrNameLst>
                                      </p:cBhvr>
                                      <p:to>
                                        <p:strVal val="visible"/>
                                      </p:to>
                                    </p:set>
                                    <p:anim calcmode="lin" valueType="num">
                                      <p:cBhvr>
                                        <p:cTn id="30" dur="500" fill="hold"/>
                                        <p:tgtEl>
                                          <p:spTgt spid="152"/>
                                        </p:tgtEl>
                                        <p:attrNameLst>
                                          <p:attrName>ppt_w</p:attrName>
                                        </p:attrNameLst>
                                      </p:cBhvr>
                                      <p:tavLst>
                                        <p:tav tm="0">
                                          <p:val>
                                            <p:fltVal val="0"/>
                                          </p:val>
                                        </p:tav>
                                        <p:tav tm="100000">
                                          <p:val>
                                            <p:strVal val="#ppt_w"/>
                                          </p:val>
                                        </p:tav>
                                      </p:tavLst>
                                    </p:anim>
                                    <p:anim calcmode="lin" valueType="num">
                                      <p:cBhvr>
                                        <p:cTn id="31" dur="500" fill="hold"/>
                                        <p:tgtEl>
                                          <p:spTgt spid="152"/>
                                        </p:tgtEl>
                                        <p:attrNameLst>
                                          <p:attrName>ppt_h</p:attrName>
                                        </p:attrNameLst>
                                      </p:cBhvr>
                                      <p:tavLst>
                                        <p:tav tm="0">
                                          <p:val>
                                            <p:fltVal val="0"/>
                                          </p:val>
                                        </p:tav>
                                        <p:tav tm="100000">
                                          <p:val>
                                            <p:strVal val="#ppt_h"/>
                                          </p:val>
                                        </p:tav>
                                      </p:tavLst>
                                    </p:anim>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500"/>
                                        <p:tgtEl>
                                          <p:spTgt spid="1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867141" cy="416221"/>
          </a:xfrm>
        </p:spPr>
        <p:txBody>
          <a:bodyPr lIns="0" rIns="0"/>
          <a:lstStyle/>
          <a:p>
            <a:r>
              <a:rPr kumimoji="1" lang="ja-JP" altLang="en-US" sz="2000" dirty="0"/>
              <a:t>構築事例：</a:t>
            </a:r>
            <a:r>
              <a:rPr kumimoji="1" lang="ja-JP" altLang="en-US" sz="2700" dirty="0"/>
              <a:t>従来型の</a:t>
            </a:r>
            <a:r>
              <a:rPr kumimoji="1" lang="en-US" altLang="ja-JP" sz="2700" dirty="0"/>
              <a:t>Web</a:t>
            </a:r>
            <a:r>
              <a:rPr kumimoji="1" lang="ja-JP" altLang="en-US" sz="2700" dirty="0"/>
              <a:t>アプリケーション・アーキテクチャ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91739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000" dirty="0"/>
              <a:t>構築事例：</a:t>
            </a:r>
            <a:r>
              <a:rPr kumimoji="1" lang="en-US" altLang="ja-JP" sz="2700" dirty="0"/>
              <a:t>AWS</a:t>
            </a:r>
            <a:r>
              <a:rPr kumimoji="1" lang="ja-JP" altLang="en-US" sz="2700" dirty="0"/>
              <a:t>サービスを活かしたアーキテクチャ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SQL</a:t>
            </a:r>
            <a:r>
              <a:rPr lang="ja-JP" altLang="en-US" sz="800" dirty="0">
                <a:solidFill>
                  <a:schemeClr val="accent6">
                    <a:lumMod val="50000"/>
                  </a:schemeClr>
                </a:solidFill>
                <a:latin typeface="Meiryo" charset="-128"/>
                <a:ea typeface="Meiryo" charset="-128"/>
                <a:cs typeface="Meiryo" charset="-128"/>
              </a:rPr>
              <a:t> </a:t>
            </a:r>
            <a:r>
              <a:rPr lang="en-US" altLang="ja-JP" sz="800" dirty="0">
                <a:solidFill>
                  <a:schemeClr val="accent6">
                    <a:lumMod val="50000"/>
                  </a:schemeClr>
                </a:solidFill>
                <a:latin typeface="Meiryo" charset="-128"/>
                <a:ea typeface="Meiryo" charset="-128"/>
                <a:cs typeface="Meiryo" charset="-128"/>
              </a:rPr>
              <a:t>Server</a:t>
            </a:r>
            <a:r>
              <a:rPr lang="ja-JP" altLang="en-US" sz="800" dirty="0">
                <a:solidFill>
                  <a:schemeClr val="accent6">
                    <a:lumMod val="50000"/>
                  </a:schemeClr>
                </a:solidFill>
                <a:latin typeface="Meiryo" charset="-128"/>
                <a:ea typeface="Meiryo" charset="-128"/>
                <a:cs typeface="Meiryo" charset="-128"/>
              </a:rPr>
              <a:t>等のライセンス料込</a:t>
            </a: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EC2</a:t>
            </a:r>
            <a:r>
              <a:rPr lang="ja-JP" altLang="en-US" sz="800" dirty="0">
                <a:solidFill>
                  <a:schemeClr val="accent6">
                    <a:lumMod val="50000"/>
                  </a:schemeClr>
                </a:solidFill>
                <a:latin typeface="Meiryo" charset="-128"/>
                <a:ea typeface="Meiryo" charset="-128"/>
                <a:cs typeface="Meiryo" charset="-128"/>
              </a:rPr>
              <a:t>の接続先を変更するだけ</a:t>
            </a:r>
          </a:p>
          <a:p>
            <a:r>
              <a:rPr lang="ja-JP" altLang="en-US" sz="1400" dirty="0">
                <a:solidFill>
                  <a:schemeClr val="accent6">
                    <a:lumMod val="50000"/>
                  </a:schemeClr>
                </a:solidFill>
                <a:latin typeface="Meiryo" charset="-128"/>
                <a:ea typeface="Meiryo" charset="-128"/>
                <a:cs typeface="Meiryo" charset="-128"/>
              </a:rPr>
              <a:t>冗長構成は</a:t>
            </a:r>
            <a:r>
              <a:rPr lang="en-US" altLang="ja-JP" sz="1400" dirty="0">
                <a:solidFill>
                  <a:schemeClr val="accent6">
                    <a:lumMod val="50000"/>
                  </a:schemeClr>
                </a:solidFill>
                <a:latin typeface="Meiryo" charset="-128"/>
                <a:ea typeface="Meiryo" charset="-128"/>
                <a:cs typeface="Meiryo" charset="-128"/>
              </a:rPr>
              <a:t>Multi-AZ</a:t>
            </a:r>
            <a:r>
              <a:rPr lang="ja-JP" altLang="en-US" sz="1400" dirty="0">
                <a:solidFill>
                  <a:schemeClr val="accent6">
                    <a:lumMod val="50000"/>
                  </a:schemeClr>
                </a:solidFill>
                <a:latin typeface="Meiryo" charset="-128"/>
                <a:ea typeface="Meiryo" charset="-128"/>
                <a:cs typeface="Meiryo" charset="-128"/>
              </a:rPr>
              <a:t>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49775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1" y="266400"/>
            <a:ext cx="8913600" cy="416221"/>
          </a:xfrm>
        </p:spPr>
        <p:txBody>
          <a:bodyPr lIns="0" rIns="0"/>
          <a:lstStyle/>
          <a:p>
            <a:r>
              <a:rPr kumimoji="1" lang="ja-JP" altLang="en-US" sz="2000" dirty="0"/>
              <a:t>構築事例：</a:t>
            </a:r>
            <a:r>
              <a:rPr kumimoji="1" lang="en-US" altLang="ja-JP" sz="2700" dirty="0"/>
              <a:t>AWS</a:t>
            </a:r>
            <a:r>
              <a:rPr kumimoji="1" lang="ja-JP" altLang="en-US" sz="2700" dirty="0"/>
              <a:t>サービスを最大限活かしたアーキテクチャ</a:t>
            </a:r>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876161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2017911E-B69D-F145-AE31-FE8C604513B2}"/>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1751926" y="1089630"/>
            <a:ext cx="1524000" cy="152400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BB27F431-C29D-5748-BAFA-A08CBC50C2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15064" y="1177324"/>
            <a:ext cx="1286977" cy="1286977"/>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F652AACC-663A-5740-92D2-03BA0C0B4EC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87425" y="1349837"/>
            <a:ext cx="1114464" cy="1114464"/>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F327F8D2-FEB2-CD4D-A53B-170D84BBFAB6}"/>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29528" y="1349837"/>
            <a:ext cx="1114464" cy="11144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676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6F0C5-1C6C-EB02-F749-532B274F5FB2}"/>
              </a:ext>
            </a:extLst>
          </p:cNvPr>
          <p:cNvSpPr>
            <a:spLocks noGrp="1"/>
          </p:cNvSpPr>
          <p:nvPr>
            <p:ph type="title"/>
          </p:nvPr>
        </p:nvSpPr>
        <p:spPr/>
        <p:txBody>
          <a:bodyPr/>
          <a:lstStyle/>
          <a:p>
            <a:r>
              <a:rPr kumimoji="1" lang="ja-JP" altLang="en-US"/>
              <a:t>家電を買うときに発電器を買うことはない</a:t>
            </a:r>
          </a:p>
        </p:txBody>
      </p:sp>
      <p:sp>
        <p:nvSpPr>
          <p:cNvPr id="10" name="加算記号 9">
            <a:extLst>
              <a:ext uri="{FF2B5EF4-FFF2-40B4-BE49-F238E27FC236}">
                <a16:creationId xmlns:a16="http://schemas.microsoft.com/office/drawing/2014/main" id="{FADE4BEB-5257-168F-4D18-62AF2BF5E65B}"/>
              </a:ext>
            </a:extLst>
          </p:cNvPr>
          <p:cNvSpPr/>
          <p:nvPr/>
        </p:nvSpPr>
        <p:spPr>
          <a:xfrm>
            <a:off x="4023855" y="4578772"/>
            <a:ext cx="1096290" cy="1097280"/>
          </a:xfrm>
          <a:prstGeom prst="mathPlus">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A375AAC6-E28A-D84B-98A9-5E2973FB450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789733" y="3971172"/>
            <a:ext cx="2275459" cy="2275459"/>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73158B64-07AC-0C0A-B1B5-D724355F70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6802" y="4260099"/>
            <a:ext cx="2029408" cy="2029408"/>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A4576102-C94F-86E6-AD4C-6EED1581759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0901" y="1402663"/>
            <a:ext cx="2656325" cy="2656325"/>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44CCD62E-B5D2-0AF8-62DA-0FEAB7057B97}"/>
              </a:ext>
            </a:extLst>
          </p:cNvPr>
          <p:cNvSpPr txBox="1"/>
          <p:nvPr/>
        </p:nvSpPr>
        <p:spPr>
          <a:xfrm>
            <a:off x="1339649" y="1528871"/>
            <a:ext cx="1338828"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家電量販店</a:t>
            </a:r>
          </a:p>
        </p:txBody>
      </p:sp>
      <p:grpSp>
        <p:nvGrpSpPr>
          <p:cNvPr id="25" name="グループ化 24">
            <a:extLst>
              <a:ext uri="{FF2B5EF4-FFF2-40B4-BE49-F238E27FC236}">
                <a16:creationId xmlns:a16="http://schemas.microsoft.com/office/drawing/2014/main" id="{51DE4F80-C41E-BB92-09C7-658FB3128608}"/>
              </a:ext>
            </a:extLst>
          </p:cNvPr>
          <p:cNvGrpSpPr/>
          <p:nvPr/>
        </p:nvGrpSpPr>
        <p:grpSpPr>
          <a:xfrm>
            <a:off x="4495985" y="1207100"/>
            <a:ext cx="3634580" cy="2843308"/>
            <a:chOff x="4464883" y="1127864"/>
            <a:chExt cx="3634580" cy="2843308"/>
          </a:xfrm>
        </p:grpSpPr>
        <p:sp>
          <p:nvSpPr>
            <p:cNvPr id="9" name="円/楕円 8">
              <a:extLst>
                <a:ext uri="{FF2B5EF4-FFF2-40B4-BE49-F238E27FC236}">
                  <a16:creationId xmlns:a16="http://schemas.microsoft.com/office/drawing/2014/main" id="{E250DD39-ECCC-7961-026F-9371C99ACE86}"/>
                </a:ext>
              </a:extLst>
            </p:cNvPr>
            <p:cNvSpPr/>
            <p:nvPr/>
          </p:nvSpPr>
          <p:spPr>
            <a:xfrm>
              <a:off x="5324810" y="2408716"/>
              <a:ext cx="2774653" cy="1299533"/>
            </a:xfrm>
            <a:prstGeom prst="ellipse">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A161D2E6-0700-0E64-82E6-6A51882FC85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78747" y="1127864"/>
              <a:ext cx="2320716" cy="2320716"/>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B530FDC-F9D7-166B-E9EF-E86736F848CA}"/>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4464883" y="2546008"/>
              <a:ext cx="1425164" cy="1425164"/>
            </a:xfrm>
            <a:prstGeom prst="rect">
              <a:avLst/>
            </a:prstGeom>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E1C591E1-5EDE-43F6-3E25-145A73104CDC}"/>
                </a:ext>
              </a:extLst>
            </p:cNvPr>
            <p:cNvSpPr txBox="1"/>
            <p:nvPr/>
          </p:nvSpPr>
          <p:spPr>
            <a:xfrm>
              <a:off x="6472161" y="3177279"/>
              <a:ext cx="877163"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発電所</a:t>
              </a:r>
            </a:p>
          </p:txBody>
        </p:sp>
      </p:grpSp>
      <p:sp>
        <p:nvSpPr>
          <p:cNvPr id="11" name="乗算記号 10">
            <a:extLst>
              <a:ext uri="{FF2B5EF4-FFF2-40B4-BE49-F238E27FC236}">
                <a16:creationId xmlns:a16="http://schemas.microsoft.com/office/drawing/2014/main" id="{5BFAFA07-2621-3AF0-C953-73BA141A9A55}"/>
              </a:ext>
            </a:extLst>
          </p:cNvPr>
          <p:cNvSpPr/>
          <p:nvPr/>
        </p:nvSpPr>
        <p:spPr>
          <a:xfrm>
            <a:off x="4817285" y="3448580"/>
            <a:ext cx="3468442" cy="3287964"/>
          </a:xfrm>
          <a:prstGeom prst="mathMultiply">
            <a:avLst>
              <a:gd name="adj1" fmla="val 17134"/>
            </a:avLst>
          </a:prstGeom>
          <a:solidFill>
            <a:srgbClr val="FF0000">
              <a:alpha val="4797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グループ化 14">
            <a:extLst>
              <a:ext uri="{FF2B5EF4-FFF2-40B4-BE49-F238E27FC236}">
                <a16:creationId xmlns:a16="http://schemas.microsoft.com/office/drawing/2014/main" id="{E3D3E0EF-0EB8-89D6-0544-D42F896A1565}"/>
              </a:ext>
            </a:extLst>
          </p:cNvPr>
          <p:cNvGrpSpPr/>
          <p:nvPr/>
        </p:nvGrpSpPr>
        <p:grpSpPr>
          <a:xfrm>
            <a:off x="4093857" y="228734"/>
            <a:ext cx="5517154" cy="3557808"/>
            <a:chOff x="4070156" y="128579"/>
            <a:chExt cx="5517154" cy="3557808"/>
          </a:xfrm>
        </p:grpSpPr>
        <p:pic>
          <p:nvPicPr>
            <p:cNvPr id="13" name="図 12">
              <a:extLst>
                <a:ext uri="{FF2B5EF4-FFF2-40B4-BE49-F238E27FC236}">
                  <a16:creationId xmlns:a16="http://schemas.microsoft.com/office/drawing/2014/main" id="{8CFD0C58-F9B1-4A76-F08F-ED7B0439CCE4}"/>
                </a:ext>
              </a:extLst>
            </p:cNvPr>
            <p:cNvPicPr>
              <a:picLocks noChangeAspect="1"/>
            </p:cNvPicPr>
            <p:nvPr/>
          </p:nvPicPr>
          <p:blipFill>
            <a:blip r:embed="rId7"/>
            <a:stretch>
              <a:fillRect/>
            </a:stretch>
          </p:blipFill>
          <p:spPr>
            <a:xfrm>
              <a:off x="4070156" y="128579"/>
              <a:ext cx="5517154" cy="3557808"/>
            </a:xfrm>
            <a:prstGeom prst="rect">
              <a:avLst/>
            </a:prstGeom>
          </p:spPr>
        </p:pic>
        <p:sp>
          <p:nvSpPr>
            <p:cNvPr id="14" name="テキスト ボックス 13">
              <a:extLst>
                <a:ext uri="{FF2B5EF4-FFF2-40B4-BE49-F238E27FC236}">
                  <a16:creationId xmlns:a16="http://schemas.microsoft.com/office/drawing/2014/main" id="{DEE90F15-0B70-8BEA-7459-54B36309CBFC}"/>
                </a:ext>
              </a:extLst>
            </p:cNvPr>
            <p:cNvSpPr txBox="1"/>
            <p:nvPr/>
          </p:nvSpPr>
          <p:spPr>
            <a:xfrm>
              <a:off x="5286470" y="1502200"/>
              <a:ext cx="2904343" cy="584775"/>
            </a:xfrm>
            <a:prstGeom prst="rect">
              <a:avLst/>
            </a:prstGeom>
            <a:noFill/>
          </p:spPr>
          <p:txBody>
            <a:bodyPr wrap="square" rtlCol="0">
              <a:spAutoFit/>
            </a:bodyPr>
            <a:lstStyle/>
            <a:p>
              <a:pPr algn="ctr"/>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grpSp>
      <p:pic>
        <p:nvPicPr>
          <p:cNvPr id="26" name="図 25">
            <a:extLst>
              <a:ext uri="{FF2B5EF4-FFF2-40B4-BE49-F238E27FC236}">
                <a16:creationId xmlns:a16="http://schemas.microsoft.com/office/drawing/2014/main" id="{284B6429-BD0B-FA12-D967-7FACDA17763E}"/>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2477696" y="2963234"/>
            <a:ext cx="2174347" cy="21743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17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クラウドの役割と</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a:solidFill>
                  <a:srgbClr val="FFFFFF"/>
                </a:solidFill>
                <a:latin typeface="Meiryo" panose="020B0604030504040204" pitchFamily="34" charset="-128"/>
                <a:ea typeface="Meiryo" panose="020B0604030504040204" pitchFamily="34" charset="-128"/>
                <a:cs typeface="Arial"/>
              </a:rPr>
              <a:t>コンピューティングの新しい常識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39143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86570" y="4368799"/>
            <a:ext cx="8223250" cy="134359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Meiryo" panose="020B0604030504040204" pitchFamily="34" charset="-128"/>
                <a:ea typeface="Meiryo" panose="020B0604030504040204" pitchFamily="34" charset="-128"/>
                <a:cs typeface="ＭＳ Ｐゴシック"/>
              </a:rPr>
              <a:t>ネットワーク</a:t>
            </a:r>
            <a:endParaRPr lang="en-US" altLang="ja-JP" sz="3600" dirty="0">
              <a:solidFill>
                <a:srgbClr val="0000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0000FF"/>
                </a:solidFill>
                <a:latin typeface="Meiryo" panose="020B0604030504040204" pitchFamily="34" charset="-128"/>
                <a:ea typeface="Meiryo" panose="020B0604030504040204" pitchFamily="34" charset="-128"/>
                <a:cs typeface="ＭＳ Ｐゴシック"/>
              </a:rPr>
              <a:t>インターネットや専用回線</a:t>
            </a:r>
            <a:endParaRPr kumimoji="1" lang="en-US" altLang="ja-JP" dirty="0">
              <a:solidFill>
                <a:srgbClr val="0000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タイトル 4"/>
          <p:cNvSpPr>
            <a:spLocks noGrp="1"/>
          </p:cNvSpPr>
          <p:nvPr>
            <p:ph type="title"/>
          </p:nvPr>
        </p:nvSpPr>
        <p:spPr/>
        <p:txBody>
          <a:bodyPr/>
          <a:lstStyle/>
          <a:p>
            <a:r>
              <a:rPr kumimoji="1" lang="ja-JP" altLang="en-US" dirty="0"/>
              <a:t>コレ一枚で</a:t>
            </a:r>
            <a:r>
              <a:rPr kumimoji="1" lang="ja-JP" altLang="en-US"/>
              <a:t>わかるクラウド・コンピューティング</a:t>
            </a:r>
            <a:endParaRPr kumimoji="1" lang="ja-JP" altLang="en-US" dirty="0"/>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角丸四角形 17"/>
          <p:cNvSpPr/>
          <p:nvPr/>
        </p:nvSpPr>
        <p:spPr>
          <a:xfrm>
            <a:off x="1004358" y="3543299"/>
            <a:ext cx="2881447" cy="59486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sp>
        <p:nvSpPr>
          <p:cNvPr id="19" name="角丸四角形 18"/>
          <p:cNvSpPr/>
          <p:nvPr/>
        </p:nvSpPr>
        <p:spPr>
          <a:xfrm>
            <a:off x="1004358" y="2514600"/>
            <a:ext cx="2881447" cy="5207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20" name="角丸四角形 19"/>
          <p:cNvSpPr/>
          <p:nvPr/>
        </p:nvSpPr>
        <p:spPr>
          <a:xfrm>
            <a:off x="1004358" y="1397000"/>
            <a:ext cx="2881447" cy="5334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Meiryo" panose="020B0604030504040204" pitchFamily="34" charset="-128"/>
                <a:ea typeface="Meiryo" panose="020B0604030504040204" pitchFamily="34" charset="-128"/>
                <a:cs typeface="ＭＳ Ｐゴシック"/>
              </a:rPr>
              <a:t>ネットワーク</a:t>
            </a:r>
            <a:endParaRPr kumimoji="1" lang="ja-JP" altLang="en-US" sz="1200" dirty="0">
              <a:solidFill>
                <a:srgbClr val="0000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データ</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lang="ja-JP" altLang="en-US" sz="800" dirty="0">
                <a:solidFill>
                  <a:srgbClr val="3366FF"/>
                </a:solidFill>
                <a:latin typeface="Meiryo" panose="020B0604030504040204" pitchFamily="34" charset="-128"/>
                <a:ea typeface="Meiryo" panose="020B0604030504040204" pitchFamily="34" charset="-128"/>
                <a:cs typeface="ＭＳ Ｐゴシック"/>
              </a:rPr>
              <a:t>開発環境</a:t>
            </a:r>
            <a:endParaRPr kumimoji="1" lang="ja-JP" altLang="en-US" sz="800" dirty="0">
              <a:solidFill>
                <a:srgbClr val="3366FF"/>
              </a:solidFill>
              <a:latin typeface="Meiryo" panose="020B0604030504040204" pitchFamily="34" charset="-128"/>
              <a:ea typeface="Meiryo" panose="020B0604030504040204" pitchFamily="34" charset="-128"/>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電子</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800" dirty="0">
                <a:solidFill>
                  <a:srgbClr val="33ACBD"/>
                </a:solidFill>
                <a:latin typeface="Meiryo" panose="020B0604030504040204" pitchFamily="34" charset="-128"/>
                <a:ea typeface="Meiryo" panose="020B0604030504040204" pitchFamily="34" charset="-128"/>
                <a:cs typeface="ＭＳ Ｐゴシック"/>
              </a:rPr>
              <a:t>SNS</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新聞</a:t>
            </a:r>
          </a:p>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ニュース</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2" name="正方形/長方形 31"/>
          <p:cNvSpPr/>
          <p:nvPr/>
        </p:nvSpPr>
        <p:spPr>
          <a:xfrm>
            <a:off x="5924550" y="1397000"/>
            <a:ext cx="817556"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a:solidFill>
                  <a:srgbClr val="33ACBD"/>
                </a:solidFill>
                <a:latin typeface="Meiryo" panose="020B0604030504040204" pitchFamily="34" charset="-128"/>
                <a:ea typeface="Meiryo" panose="020B0604030504040204" pitchFamily="34" charset="-128"/>
                <a:cs typeface="ＭＳ Ｐゴシック"/>
              </a:rPr>
              <a:t>ショッピング</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3" name="正方形/長方形 32"/>
          <p:cNvSpPr/>
          <p:nvPr/>
        </p:nvSpPr>
        <p:spPr>
          <a:xfrm>
            <a:off x="6785767"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金融取引</a:t>
            </a:r>
          </a:p>
        </p:txBody>
      </p:sp>
      <p:sp>
        <p:nvSpPr>
          <p:cNvPr id="34" name="正方形/長方形 33"/>
          <p:cNvSpPr/>
          <p:nvPr/>
        </p:nvSpPr>
        <p:spPr>
          <a:xfrm>
            <a:off x="7464427" y="1397000"/>
            <a:ext cx="52546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財務</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施設や設備</a:t>
            </a:r>
          </a:p>
        </p:txBody>
      </p:sp>
      <p:sp>
        <p:nvSpPr>
          <p:cNvPr id="38" name="Freeform 20">
            <a:extLst>
              <a:ext uri="{FF2B5EF4-FFF2-40B4-BE49-F238E27FC236}">
                <a16:creationId xmlns:a16="http://schemas.microsoft.com/office/drawing/2014/main" id="{EAE2642E-76E3-484C-BD57-B23434F02721}"/>
              </a:ext>
            </a:extLst>
          </p:cNvPr>
          <p:cNvSpPr>
            <a:spLocks noEditPoints="1"/>
          </p:cNvSpPr>
          <p:nvPr/>
        </p:nvSpPr>
        <p:spPr bwMode="black">
          <a:xfrm>
            <a:off x="5227942" y="5879093"/>
            <a:ext cx="409970" cy="33800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40" name="円/楕円 39">
            <a:extLst>
              <a:ext uri="{FF2B5EF4-FFF2-40B4-BE49-F238E27FC236}">
                <a16:creationId xmlns:a16="http://schemas.microsoft.com/office/drawing/2014/main" id="{716C566D-A516-4646-8B22-CF9E3DF535DB}"/>
              </a:ext>
            </a:extLst>
          </p:cNvPr>
          <p:cNvSpPr/>
          <p:nvPr/>
        </p:nvSpPr>
        <p:spPr>
          <a:xfrm>
            <a:off x="5491790" y="5998792"/>
            <a:ext cx="180560" cy="15131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A3F4F458-AB48-B642-B55C-E27EE1724C62}"/>
              </a:ext>
            </a:extLst>
          </p:cNvPr>
          <p:cNvSpPr/>
          <p:nvPr/>
        </p:nvSpPr>
        <p:spPr>
          <a:xfrm rot="16200000">
            <a:off x="5492744" y="6144085"/>
            <a:ext cx="178652" cy="180560"/>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188BCA30-2DD6-FB40-8C07-518DFC7228AC}"/>
              </a:ext>
            </a:extLst>
          </p:cNvPr>
          <p:cNvSpPr/>
          <p:nvPr/>
        </p:nvSpPr>
        <p:spPr>
          <a:xfrm flipH="1">
            <a:off x="5897907" y="5913951"/>
            <a:ext cx="245427" cy="316796"/>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a:extLst>
              <a:ext uri="{FF2B5EF4-FFF2-40B4-BE49-F238E27FC236}">
                <a16:creationId xmlns:a16="http://schemas.microsoft.com/office/drawing/2014/main" id="{57203B37-E748-504E-B825-355B1C4B37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66873" y="5840746"/>
            <a:ext cx="316209" cy="467104"/>
          </a:xfrm>
          <a:prstGeom prst="rect">
            <a:avLst/>
          </a:prstGeom>
        </p:spPr>
      </p:pic>
      <p:pic>
        <p:nvPicPr>
          <p:cNvPr id="45" name="図 44" descr="imgres.jpg">
            <a:extLst>
              <a:ext uri="{FF2B5EF4-FFF2-40B4-BE49-F238E27FC236}">
                <a16:creationId xmlns:a16="http://schemas.microsoft.com/office/drawing/2014/main" id="{2BD86B1E-7E8A-DA49-8925-00CB848A76C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85805" y="5883278"/>
            <a:ext cx="506460" cy="347608"/>
          </a:xfrm>
          <a:prstGeom prst="rect">
            <a:avLst/>
          </a:prstGeom>
          <a:effectLst>
            <a:outerShdw blurRad="50800" dist="76200" dir="2700000" algn="tl" rotWithShape="0">
              <a:prstClr val="black">
                <a:alpha val="40000"/>
              </a:prstClr>
            </a:outerShdw>
          </a:effectLst>
        </p:spPr>
      </p:pic>
      <p:pic>
        <p:nvPicPr>
          <p:cNvPr id="46" name="図 45">
            <a:extLst>
              <a:ext uri="{FF2B5EF4-FFF2-40B4-BE49-F238E27FC236}">
                <a16:creationId xmlns:a16="http://schemas.microsoft.com/office/drawing/2014/main" id="{8094BE7C-AA99-F449-8FCE-C60320A68C78}"/>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42698" y="5735350"/>
            <a:ext cx="681858" cy="68185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B5D03FB7-DE55-F447-AC2E-2C248239D36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05118" y="5880027"/>
            <a:ext cx="409970" cy="409970"/>
          </a:xfrm>
          <a:prstGeom prst="rect">
            <a:avLst/>
          </a:prstGeom>
          <a:effectLst>
            <a:outerShdw blurRad="50800" dist="38100" dir="2700000" algn="tl" rotWithShape="0">
              <a:prstClr val="black">
                <a:alpha val="40000"/>
              </a:prstClr>
            </a:outerShdw>
          </a:effectLst>
        </p:spPr>
      </p:pic>
      <p:sp>
        <p:nvSpPr>
          <p:cNvPr id="49" name="円/楕円 48">
            <a:extLst>
              <a:ext uri="{FF2B5EF4-FFF2-40B4-BE49-F238E27FC236}">
                <a16:creationId xmlns:a16="http://schemas.microsoft.com/office/drawing/2014/main" id="{172A5BDE-067B-F041-99B9-335B9A2EE976}"/>
              </a:ext>
            </a:extLst>
          </p:cNvPr>
          <p:cNvSpPr/>
          <p:nvPr/>
        </p:nvSpPr>
        <p:spPr>
          <a:xfrm>
            <a:off x="6035028" y="6029312"/>
            <a:ext cx="180560" cy="15131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F2C87205-A522-4A4D-9C61-942C58011FD3}"/>
              </a:ext>
            </a:extLst>
          </p:cNvPr>
          <p:cNvSpPr/>
          <p:nvPr/>
        </p:nvSpPr>
        <p:spPr>
          <a:xfrm rot="16200000">
            <a:off x="6035982" y="6174605"/>
            <a:ext cx="178652" cy="180560"/>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5569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8A5E3B13-124F-935D-D913-F938C35B73A6}"/>
              </a:ext>
            </a:extLst>
          </p:cNvPr>
          <p:cNvGrpSpPr/>
          <p:nvPr/>
        </p:nvGrpSpPr>
        <p:grpSpPr>
          <a:xfrm>
            <a:off x="3280661" y="1412776"/>
            <a:ext cx="2587483" cy="2808536"/>
            <a:chOff x="3280661" y="1412776"/>
            <a:chExt cx="2587483" cy="2808536"/>
          </a:xfrm>
        </p:grpSpPr>
        <p:sp>
          <p:nvSpPr>
            <p:cNvPr id="7" name="正方形/長方形 6"/>
            <p:cNvSpPr/>
            <p:nvPr/>
          </p:nvSpPr>
          <p:spPr>
            <a:xfrm>
              <a:off x="3280661" y="1412776"/>
              <a:ext cx="789686" cy="280853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15" name="正方形/長方形 14"/>
            <p:cNvSpPr/>
            <p:nvPr/>
          </p:nvSpPr>
          <p:spPr>
            <a:xfrm>
              <a:off x="4177157" y="1412776"/>
              <a:ext cx="789686" cy="280853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18" name="正方形/長方形 17"/>
            <p:cNvSpPr/>
            <p:nvPr/>
          </p:nvSpPr>
          <p:spPr>
            <a:xfrm>
              <a:off x="5078458" y="1412776"/>
              <a:ext cx="789686" cy="280853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44" name="テキスト ボックス 43"/>
            <p:cNvSpPr txBox="1"/>
            <p:nvPr/>
          </p:nvSpPr>
          <p:spPr>
            <a:xfrm rot="5400000">
              <a:off x="2835290" y="2141150"/>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sp>
          <p:nvSpPr>
            <p:cNvPr id="50" name="テキスト ボックス 49"/>
            <p:cNvSpPr txBox="1"/>
            <p:nvPr/>
          </p:nvSpPr>
          <p:spPr>
            <a:xfrm rot="5400000">
              <a:off x="3760303" y="2141148"/>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sp>
          <p:nvSpPr>
            <p:cNvPr id="51" name="テキスト ボックス 50"/>
            <p:cNvSpPr txBox="1"/>
            <p:nvPr/>
          </p:nvSpPr>
          <p:spPr>
            <a:xfrm rot="5400000">
              <a:off x="4662822" y="2122065"/>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grpSp>
      <p:sp>
        <p:nvSpPr>
          <p:cNvPr id="2" name="タイトル 1"/>
          <p:cNvSpPr>
            <a:spLocks noGrp="1"/>
          </p:cNvSpPr>
          <p:nvPr>
            <p:ph type="title"/>
          </p:nvPr>
        </p:nvSpPr>
        <p:spPr/>
        <p:txBody>
          <a:bodyPr/>
          <a:lstStyle/>
          <a:p>
            <a:r>
              <a:rPr kumimoji="1" lang="ja-JP" altLang="en-US"/>
              <a:t>プラットフォームの登場</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a:t>
            </a:fld>
            <a:endParaRPr kumimoji="1" lang="ja-JP" altLang="en-US"/>
          </a:p>
        </p:txBody>
      </p:sp>
      <p:sp>
        <p:nvSpPr>
          <p:cNvPr id="5" name="正方形/長方形 4"/>
          <p:cNvSpPr/>
          <p:nvPr/>
        </p:nvSpPr>
        <p:spPr>
          <a:xfrm>
            <a:off x="6034930" y="4286697"/>
            <a:ext cx="2582678" cy="7923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オペレーティング・システム</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FFFFFF"/>
                </a:solidFill>
                <a:latin typeface="Meiryo" charset="-128"/>
                <a:ea typeface="Meiryo" charset="-128"/>
                <a:cs typeface="Meiryo" charset="-128"/>
              </a:rPr>
              <a:t>ハードウェアを無駄なく・効率よく動かす</a:t>
            </a:r>
            <a:endParaRPr kumimoji="1" lang="en-US" altLang="ja-JP" sz="800" dirty="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a:solidFill>
                  <a:srgbClr val="FFFFFF"/>
                </a:solidFill>
                <a:latin typeface="Meiryo" charset="-128"/>
                <a:ea typeface="Meiryo" charset="-128"/>
                <a:cs typeface="Meiryo" charset="-128"/>
              </a:rPr>
              <a:t>アプリケーション</a:t>
            </a:r>
            <a:r>
              <a:rPr lang="ja-JP" altLang="en-US" sz="700" dirty="0">
                <a:solidFill>
                  <a:srgbClr val="FFFFFF"/>
                </a:solidFill>
                <a:latin typeface="Meiryo" charset="-128"/>
                <a:ea typeface="Meiryo" charset="-128"/>
                <a:cs typeface="Meiryo" charset="-128"/>
              </a:rPr>
              <a:t>から</a:t>
            </a:r>
            <a:r>
              <a:rPr lang="ja-JP" altLang="en-US" sz="800" dirty="0">
                <a:solidFill>
                  <a:srgbClr val="FFFFFF"/>
                </a:solidFill>
                <a:latin typeface="Meiryo" charset="-128"/>
                <a:ea typeface="Meiryo" charset="-128"/>
                <a:cs typeface="Meiryo" charset="-128"/>
              </a:rPr>
              <a:t>ハードウェアを簡単に使う</a:t>
            </a:r>
            <a:endParaRPr kumimoji="1" lang="ja-JP" altLang="en-US" sz="800" dirty="0">
              <a:solidFill>
                <a:srgbClr val="FFFFFF"/>
              </a:solidFill>
              <a:latin typeface="Meiryo" charset="-128"/>
              <a:ea typeface="Meiryo" charset="-128"/>
              <a:cs typeface="Meiryo" charset="-128"/>
            </a:endParaRPr>
          </a:p>
        </p:txBody>
      </p:sp>
      <p:sp>
        <p:nvSpPr>
          <p:cNvPr id="6" name="正方形/長方形 5"/>
          <p:cNvSpPr/>
          <p:nvPr/>
        </p:nvSpPr>
        <p:spPr>
          <a:xfrm>
            <a:off x="3285466" y="5180637"/>
            <a:ext cx="2582678"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ハードウェア</a:t>
            </a:r>
            <a:endParaRPr kumimoji="1" lang="en-US" altLang="ja-JP" sz="1200" dirty="0">
              <a:solidFill>
                <a:srgbClr val="FFFFFF"/>
              </a:solidFill>
              <a:latin typeface="Meiryo" charset="-128"/>
              <a:ea typeface="Meiryo" charset="-128"/>
              <a:cs typeface="Meiryo" charset="-128"/>
            </a:endParaRPr>
          </a:p>
        </p:txBody>
      </p:sp>
      <p:sp>
        <p:nvSpPr>
          <p:cNvPr id="20" name="正方形/長方形 19"/>
          <p:cNvSpPr/>
          <p:nvPr/>
        </p:nvSpPr>
        <p:spPr>
          <a:xfrm>
            <a:off x="534684" y="5180637"/>
            <a:ext cx="784881"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ウェア</a:t>
            </a:r>
          </a:p>
        </p:txBody>
      </p:sp>
      <p:sp>
        <p:nvSpPr>
          <p:cNvPr id="21" name="正方形/長方形 20"/>
          <p:cNvSpPr/>
          <p:nvPr/>
        </p:nvSpPr>
        <p:spPr>
          <a:xfrm>
            <a:off x="529879" y="1412776"/>
            <a:ext cx="789686" cy="367263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kumimoji="1" lang="en-US" altLang="ja-JP" sz="1200" dirty="0">
              <a:solidFill>
                <a:srgbClr val="FFFFFF"/>
              </a:solidFill>
              <a:latin typeface="Meiryo" charset="-128"/>
              <a:ea typeface="Meiryo" charset="-128"/>
              <a:cs typeface="Meiryo" charset="-128"/>
            </a:endParaRPr>
          </a:p>
        </p:txBody>
      </p:sp>
      <p:sp>
        <p:nvSpPr>
          <p:cNvPr id="22" name="正方形/長方形 21"/>
          <p:cNvSpPr/>
          <p:nvPr/>
        </p:nvSpPr>
        <p:spPr>
          <a:xfrm>
            <a:off x="1426375" y="1412776"/>
            <a:ext cx="789686" cy="367263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23" name="正方形/長方形 22"/>
          <p:cNvSpPr/>
          <p:nvPr/>
        </p:nvSpPr>
        <p:spPr>
          <a:xfrm>
            <a:off x="2327674" y="1412776"/>
            <a:ext cx="789686" cy="367263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grpSp>
        <p:nvGrpSpPr>
          <p:cNvPr id="10" name="グループ化 9">
            <a:extLst>
              <a:ext uri="{FF2B5EF4-FFF2-40B4-BE49-F238E27FC236}">
                <a16:creationId xmlns:a16="http://schemas.microsoft.com/office/drawing/2014/main" id="{7459C076-27D2-5949-72FF-B5B8A1096A52}"/>
              </a:ext>
            </a:extLst>
          </p:cNvPr>
          <p:cNvGrpSpPr/>
          <p:nvPr/>
        </p:nvGrpSpPr>
        <p:grpSpPr>
          <a:xfrm>
            <a:off x="6021768" y="3429112"/>
            <a:ext cx="2582678" cy="792312"/>
            <a:chOff x="6021768" y="3429112"/>
            <a:chExt cx="2582678" cy="792312"/>
          </a:xfrm>
        </p:grpSpPr>
        <p:sp>
          <p:nvSpPr>
            <p:cNvPr id="14" name="正方形/長方形 13"/>
            <p:cNvSpPr/>
            <p:nvPr/>
          </p:nvSpPr>
          <p:spPr>
            <a:xfrm>
              <a:off x="6021768" y="3429112"/>
              <a:ext cx="2582678" cy="79231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6125176" y="3789040"/>
              <a:ext cx="72008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6966229" y="3789040"/>
              <a:ext cx="72008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7785337" y="3789040"/>
              <a:ext cx="720080" cy="3600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6021768" y="3861048"/>
              <a:ext cx="2582678" cy="246221"/>
            </a:xfrm>
            <a:prstGeom prst="rect">
              <a:avLst/>
            </a:prstGeom>
          </p:spPr>
          <p:txBody>
            <a:bodyPr wrap="square">
              <a:spAutoFit/>
            </a:bodyPr>
            <a:lstStyle/>
            <a:p>
              <a:pPr algn="ctr"/>
              <a:r>
                <a:rPr lang="ja-JP" altLang="en-US" sz="1000" dirty="0">
                  <a:solidFill>
                    <a:srgbClr val="FFFFFF"/>
                  </a:solidFill>
                  <a:latin typeface="Meiryo" charset="-128"/>
                  <a:ea typeface="Meiryo" charset="-128"/>
                  <a:cs typeface="Meiryo" charset="-128"/>
                </a:rPr>
                <a:t>アプリケーションで共通に使う機能</a:t>
              </a:r>
            </a:p>
          </p:txBody>
        </p:sp>
        <p:sp>
          <p:nvSpPr>
            <p:cNvPr id="31" name="正方形/長方形 30"/>
            <p:cNvSpPr/>
            <p:nvPr/>
          </p:nvSpPr>
          <p:spPr>
            <a:xfrm>
              <a:off x="6021768" y="3487533"/>
              <a:ext cx="2582678" cy="276999"/>
            </a:xfrm>
            <a:prstGeom prst="rect">
              <a:avLst/>
            </a:prstGeom>
          </p:spPr>
          <p:txBody>
            <a:bodyPr wrap="square">
              <a:spAutoFit/>
            </a:bodyPr>
            <a:lstStyle/>
            <a:p>
              <a:pPr algn="ctr"/>
              <a:r>
                <a:rPr lang="ja-JP" altLang="en-US" sz="1200" dirty="0">
                  <a:solidFill>
                    <a:srgbClr val="FFFFFF"/>
                  </a:solidFill>
                  <a:latin typeface="Meiryo" charset="-128"/>
                  <a:ea typeface="Meiryo" charset="-128"/>
                  <a:cs typeface="Meiryo" charset="-128"/>
                </a:rPr>
                <a:t>ミドルウェア</a:t>
              </a:r>
            </a:p>
          </p:txBody>
        </p:sp>
      </p:grpSp>
      <p:sp>
        <p:nvSpPr>
          <p:cNvPr id="32" name="正方形/長方形 31"/>
          <p:cNvSpPr/>
          <p:nvPr/>
        </p:nvSpPr>
        <p:spPr>
          <a:xfrm>
            <a:off x="6034930" y="5174238"/>
            <a:ext cx="2582678"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ハードウェア</a:t>
            </a:r>
            <a:endParaRPr kumimoji="1" lang="en-US" altLang="ja-JP" sz="1200" dirty="0">
              <a:solidFill>
                <a:srgbClr val="FFFFFF"/>
              </a:solidFill>
              <a:latin typeface="Meiryo" charset="-128"/>
              <a:ea typeface="Meiryo" charset="-128"/>
              <a:cs typeface="Meiryo" charset="-128"/>
            </a:endParaRPr>
          </a:p>
        </p:txBody>
      </p:sp>
      <p:sp>
        <p:nvSpPr>
          <p:cNvPr id="33" name="正方形/長方形 32"/>
          <p:cNvSpPr/>
          <p:nvPr/>
        </p:nvSpPr>
        <p:spPr>
          <a:xfrm>
            <a:off x="1420529" y="5180525"/>
            <a:ext cx="784881"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ウェア</a:t>
            </a:r>
          </a:p>
        </p:txBody>
      </p:sp>
      <p:sp>
        <p:nvSpPr>
          <p:cNvPr id="34" name="正方形/長方形 33"/>
          <p:cNvSpPr/>
          <p:nvPr/>
        </p:nvSpPr>
        <p:spPr>
          <a:xfrm>
            <a:off x="2332479" y="5180525"/>
            <a:ext cx="784881" cy="79231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ハード</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ウェア</a:t>
            </a:r>
          </a:p>
        </p:txBody>
      </p:sp>
      <p:sp>
        <p:nvSpPr>
          <p:cNvPr id="36" name="正方形/長方形 35"/>
          <p:cNvSpPr/>
          <p:nvPr/>
        </p:nvSpPr>
        <p:spPr>
          <a:xfrm>
            <a:off x="3419872" y="3284984"/>
            <a:ext cx="2301820" cy="822285"/>
          </a:xfrm>
          <a:prstGeom prst="rect">
            <a:avLst/>
          </a:prstGeom>
          <a:solidFill>
            <a:schemeClr val="accent5">
              <a:lumMod val="40000"/>
              <a:lumOff val="60000"/>
              <a:alpha val="54902"/>
            </a:schemeClr>
          </a:solidFill>
          <a:ln>
            <a:solidFill>
              <a:schemeClr val="bg1">
                <a:lumMod val="95000"/>
                <a:alpha val="42745"/>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600">
                <a:solidFill>
                  <a:schemeClr val="bg1"/>
                </a:solidFill>
                <a:latin typeface="Meiryo" charset="-128"/>
                <a:ea typeface="Meiryo" charset="-128"/>
                <a:cs typeface="Meiryo" charset="-128"/>
              </a:rPr>
              <a:t>アプリケーションで</a:t>
            </a:r>
            <a:endParaRPr kumimoji="1" lang="en-US" altLang="ja-JP" sz="1600" dirty="0">
              <a:solidFill>
                <a:schemeClr val="bg1"/>
              </a:solidFill>
              <a:latin typeface="Meiryo" charset="-128"/>
              <a:ea typeface="Meiryo" charset="-128"/>
              <a:cs typeface="Meiryo" charset="-128"/>
            </a:endParaRPr>
          </a:p>
          <a:p>
            <a:pPr algn="ctr"/>
            <a:r>
              <a:rPr kumimoji="1" lang="ja-JP" altLang="en-US" sz="1600">
                <a:solidFill>
                  <a:schemeClr val="bg1"/>
                </a:solidFill>
                <a:latin typeface="Meiryo" charset="-128"/>
                <a:ea typeface="Meiryo" charset="-128"/>
                <a:cs typeface="Meiryo" charset="-128"/>
              </a:rPr>
              <a:t>共通</a:t>
            </a:r>
            <a:r>
              <a:rPr kumimoji="1" lang="ja-JP" altLang="en-US" sz="1600" dirty="0">
                <a:solidFill>
                  <a:schemeClr val="bg1"/>
                </a:solidFill>
                <a:latin typeface="Meiryo" charset="-128"/>
                <a:ea typeface="Meiryo" charset="-128"/>
                <a:cs typeface="Meiryo" charset="-128"/>
              </a:rPr>
              <a:t>で使う機能</a:t>
            </a:r>
          </a:p>
        </p:txBody>
      </p:sp>
      <p:sp>
        <p:nvSpPr>
          <p:cNvPr id="37" name="正方形/長方形 36"/>
          <p:cNvSpPr/>
          <p:nvPr/>
        </p:nvSpPr>
        <p:spPr>
          <a:xfrm>
            <a:off x="3285466" y="4293096"/>
            <a:ext cx="2582678" cy="7923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200" dirty="0">
                <a:solidFill>
                  <a:srgbClr val="FFFFFF"/>
                </a:solidFill>
                <a:latin typeface="Meiryo" charset="-128"/>
                <a:ea typeface="Meiryo" charset="-128"/>
                <a:cs typeface="Meiryo" charset="-128"/>
              </a:rPr>
              <a:t>オペレーティング・システム</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FFFFFF"/>
                </a:solidFill>
                <a:latin typeface="Meiryo" charset="-128"/>
                <a:ea typeface="Meiryo" charset="-128"/>
                <a:cs typeface="Meiryo" charset="-128"/>
              </a:rPr>
              <a:t>ハードウェアを無駄なく・効率よく動かす</a:t>
            </a:r>
            <a:endParaRPr kumimoji="1" lang="en-US" altLang="ja-JP" sz="800" dirty="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a:solidFill>
                  <a:srgbClr val="FFFFFF"/>
                </a:solidFill>
                <a:latin typeface="Meiryo" charset="-128"/>
                <a:ea typeface="Meiryo" charset="-128"/>
                <a:cs typeface="Meiryo" charset="-128"/>
              </a:rPr>
              <a:t>アプリケーション</a:t>
            </a:r>
            <a:r>
              <a:rPr lang="ja-JP" altLang="en-US" sz="700" dirty="0">
                <a:solidFill>
                  <a:srgbClr val="FFFFFF"/>
                </a:solidFill>
                <a:latin typeface="Meiryo" charset="-128"/>
                <a:ea typeface="Meiryo" charset="-128"/>
                <a:cs typeface="Meiryo" charset="-128"/>
              </a:rPr>
              <a:t>から</a:t>
            </a:r>
            <a:r>
              <a:rPr lang="ja-JP" altLang="en-US" sz="800" dirty="0">
                <a:solidFill>
                  <a:srgbClr val="FFFFFF"/>
                </a:solidFill>
                <a:latin typeface="Meiryo" charset="-128"/>
                <a:ea typeface="Meiryo" charset="-128"/>
                <a:cs typeface="Meiryo" charset="-128"/>
              </a:rPr>
              <a:t>ハードウェアを簡単に使う</a:t>
            </a:r>
            <a:endParaRPr kumimoji="1" lang="ja-JP" altLang="en-US" sz="800" dirty="0">
              <a:solidFill>
                <a:srgbClr val="FFFFFF"/>
              </a:solidFill>
              <a:latin typeface="Meiryo" charset="-128"/>
              <a:ea typeface="Meiryo" charset="-128"/>
              <a:cs typeface="Meiryo" charset="-128"/>
            </a:endParaRPr>
          </a:p>
        </p:txBody>
      </p:sp>
      <p:sp>
        <p:nvSpPr>
          <p:cNvPr id="38" name="正方形/長方形 37"/>
          <p:cNvSpPr/>
          <p:nvPr/>
        </p:nvSpPr>
        <p:spPr>
          <a:xfrm>
            <a:off x="676329" y="4107269"/>
            <a:ext cx="2304256" cy="806475"/>
          </a:xfrm>
          <a:prstGeom prst="rect">
            <a:avLst/>
          </a:prstGeom>
          <a:solidFill>
            <a:schemeClr val="accent3">
              <a:lumMod val="60000"/>
              <a:lumOff val="40000"/>
              <a:alpha val="54902"/>
            </a:schemeClr>
          </a:solidFill>
          <a:ln>
            <a:solidFill>
              <a:schemeClr val="bg1">
                <a:lumMod val="95000"/>
                <a:alpha val="42745"/>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600" dirty="0">
                <a:solidFill>
                  <a:schemeClr val="bg1"/>
                </a:solidFill>
                <a:latin typeface="Meiryo" charset="-128"/>
                <a:ea typeface="Meiryo" charset="-128"/>
                <a:cs typeface="Meiryo" charset="-128"/>
              </a:rPr>
              <a:t>ハードウェアを</a:t>
            </a:r>
            <a:endParaRPr kumimoji="1"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制御する機能</a:t>
            </a:r>
          </a:p>
        </p:txBody>
      </p:sp>
      <p:cxnSp>
        <p:nvCxnSpPr>
          <p:cNvPr id="40" name="直線矢印コネクタ 39"/>
          <p:cNvCxnSpPr/>
          <p:nvPr/>
        </p:nvCxnSpPr>
        <p:spPr>
          <a:xfrm>
            <a:off x="2980585" y="4107269"/>
            <a:ext cx="300076" cy="185827"/>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a:off x="2980585" y="4927568"/>
            <a:ext cx="300076" cy="14884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5722371" y="3269616"/>
            <a:ext cx="300076" cy="185827"/>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a:off x="5722371" y="4089915"/>
            <a:ext cx="300076" cy="148844"/>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529879" y="998842"/>
            <a:ext cx="1588897" cy="400110"/>
          </a:xfrm>
          <a:prstGeom prst="rect">
            <a:avLst/>
          </a:prstGeom>
          <a:noFill/>
        </p:spPr>
        <p:txBody>
          <a:bodyPr wrap="none" rtlCol="0">
            <a:spAutoFit/>
          </a:bodyPr>
          <a:lstStyle/>
          <a:p>
            <a:r>
              <a:rPr kumimoji="1" lang="en-US" altLang="ja-JP" sz="2000" dirty="0">
                <a:latin typeface="Meiryo" charset="-128"/>
                <a:ea typeface="Meiryo" charset="-128"/>
                <a:cs typeface="Meiryo" charset="-128"/>
              </a:rPr>
              <a:t>1950</a:t>
            </a:r>
            <a:r>
              <a:rPr kumimoji="1" lang="ja-JP" altLang="en-US" sz="2000" dirty="0">
                <a:latin typeface="Meiryo" charset="-128"/>
                <a:ea typeface="Meiryo" charset="-128"/>
                <a:cs typeface="Meiryo" charset="-128"/>
              </a:rPr>
              <a:t>年代</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
        <p:nvSpPr>
          <p:cNvPr id="48" name="テキスト ボックス 47"/>
          <p:cNvSpPr txBox="1"/>
          <p:nvPr/>
        </p:nvSpPr>
        <p:spPr>
          <a:xfrm>
            <a:off x="3280661" y="1012666"/>
            <a:ext cx="1588897" cy="400110"/>
          </a:xfrm>
          <a:prstGeom prst="rect">
            <a:avLst/>
          </a:prstGeom>
          <a:noFill/>
        </p:spPr>
        <p:txBody>
          <a:bodyPr wrap="none" rtlCol="0">
            <a:spAutoFit/>
          </a:bodyPr>
          <a:lstStyle/>
          <a:p>
            <a:r>
              <a:rPr kumimoji="1" lang="en-US" altLang="ja-JP" sz="2000">
                <a:latin typeface="Meiryo" charset="-128"/>
                <a:ea typeface="Meiryo" charset="-128"/>
                <a:cs typeface="Meiryo" charset="-128"/>
              </a:rPr>
              <a:t>1960</a:t>
            </a:r>
            <a:r>
              <a:rPr kumimoji="1" lang="ja-JP" altLang="en-US" sz="2000" dirty="0">
                <a:latin typeface="Meiryo" charset="-128"/>
                <a:ea typeface="Meiryo" charset="-128"/>
                <a:cs typeface="Meiryo" charset="-128"/>
              </a:rPr>
              <a:t>年代</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
        <p:nvSpPr>
          <p:cNvPr id="49" name="テキスト ボックス 48"/>
          <p:cNvSpPr txBox="1"/>
          <p:nvPr/>
        </p:nvSpPr>
        <p:spPr>
          <a:xfrm>
            <a:off x="6017006" y="1002105"/>
            <a:ext cx="1588897" cy="400110"/>
          </a:xfrm>
          <a:prstGeom prst="rect">
            <a:avLst/>
          </a:prstGeom>
          <a:noFill/>
        </p:spPr>
        <p:txBody>
          <a:bodyPr wrap="none" rtlCol="0">
            <a:spAutoFit/>
          </a:bodyPr>
          <a:lstStyle/>
          <a:p>
            <a:r>
              <a:rPr kumimoji="1" lang="en-US" altLang="ja-JP" sz="2000" dirty="0">
                <a:latin typeface="Meiryo" charset="-128"/>
                <a:ea typeface="Meiryo" charset="-128"/>
                <a:cs typeface="Meiryo" charset="-128"/>
              </a:rPr>
              <a:t>1970</a:t>
            </a:r>
            <a:r>
              <a:rPr kumimoji="1" lang="ja-JP" altLang="en-US" sz="2000" dirty="0">
                <a:latin typeface="Meiryo" charset="-128"/>
                <a:ea typeface="Meiryo" charset="-128"/>
                <a:cs typeface="Meiryo" charset="-128"/>
              </a:rPr>
              <a:t>年代</a:t>
            </a:r>
            <a:r>
              <a:rPr kumimoji="1" lang="en-US" altLang="ja-JP" sz="2000" dirty="0">
                <a:latin typeface="Meiryo" charset="-128"/>
                <a:ea typeface="Meiryo" charset="-128"/>
                <a:cs typeface="Meiryo" charset="-128"/>
              </a:rPr>
              <a:t>〜</a:t>
            </a:r>
            <a:endParaRPr kumimoji="1" lang="ja-JP" altLang="en-US" sz="2000" dirty="0">
              <a:latin typeface="Meiryo" charset="-128"/>
              <a:ea typeface="Meiryo" charset="-128"/>
              <a:cs typeface="Meiryo" charset="-128"/>
            </a:endParaRPr>
          </a:p>
        </p:txBody>
      </p:sp>
      <p:sp>
        <p:nvSpPr>
          <p:cNvPr id="12" name="テキスト ボックス 11"/>
          <p:cNvSpPr txBox="1"/>
          <p:nvPr/>
        </p:nvSpPr>
        <p:spPr>
          <a:xfrm rot="5400000">
            <a:off x="114243" y="2122065"/>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sp>
        <p:nvSpPr>
          <p:cNvPr id="42" name="テキスト ボックス 41"/>
          <p:cNvSpPr txBox="1"/>
          <p:nvPr/>
        </p:nvSpPr>
        <p:spPr>
          <a:xfrm rot="5400000">
            <a:off x="1002490" y="2122065"/>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sp>
        <p:nvSpPr>
          <p:cNvPr id="43" name="テキスト ボックス 42"/>
          <p:cNvSpPr txBox="1"/>
          <p:nvPr/>
        </p:nvSpPr>
        <p:spPr>
          <a:xfrm rot="5400000">
            <a:off x="1912038" y="2122065"/>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grpSp>
        <p:nvGrpSpPr>
          <p:cNvPr id="11" name="グループ化 10">
            <a:extLst>
              <a:ext uri="{FF2B5EF4-FFF2-40B4-BE49-F238E27FC236}">
                <a16:creationId xmlns:a16="http://schemas.microsoft.com/office/drawing/2014/main" id="{3FF7EBD0-6C86-B653-C7DE-974D2895FF0A}"/>
              </a:ext>
            </a:extLst>
          </p:cNvPr>
          <p:cNvGrpSpPr/>
          <p:nvPr/>
        </p:nvGrpSpPr>
        <p:grpSpPr>
          <a:xfrm>
            <a:off x="6021769" y="1412776"/>
            <a:ext cx="2582677" cy="1889841"/>
            <a:chOff x="6021769" y="1412776"/>
            <a:chExt cx="2582677" cy="1889841"/>
          </a:xfrm>
        </p:grpSpPr>
        <p:sp>
          <p:nvSpPr>
            <p:cNvPr id="13" name="正方形/長方形 12"/>
            <p:cNvSpPr/>
            <p:nvPr/>
          </p:nvSpPr>
          <p:spPr>
            <a:xfrm>
              <a:off x="6021769" y="1412776"/>
              <a:ext cx="789686" cy="188984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16" name="正方形/長方形 15"/>
            <p:cNvSpPr/>
            <p:nvPr/>
          </p:nvSpPr>
          <p:spPr>
            <a:xfrm>
              <a:off x="6918264" y="1412776"/>
              <a:ext cx="789686" cy="18898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17" name="正方形/長方形 16"/>
            <p:cNvSpPr/>
            <p:nvPr/>
          </p:nvSpPr>
          <p:spPr>
            <a:xfrm>
              <a:off x="7814760" y="1412776"/>
              <a:ext cx="789686" cy="188984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marL="266700"/>
              <a:endParaRPr lang="en-US" altLang="ja-JP" sz="1200" dirty="0">
                <a:solidFill>
                  <a:srgbClr val="FFFFFF"/>
                </a:solidFill>
                <a:latin typeface="Meiryo" charset="-128"/>
                <a:ea typeface="Meiryo" charset="-128"/>
                <a:cs typeface="Meiryo" charset="-128"/>
              </a:endParaRPr>
            </a:p>
          </p:txBody>
        </p:sp>
        <p:sp>
          <p:nvSpPr>
            <p:cNvPr id="52" name="テキスト ボックス 51"/>
            <p:cNvSpPr txBox="1"/>
            <p:nvPr/>
          </p:nvSpPr>
          <p:spPr>
            <a:xfrm rot="5400000">
              <a:off x="5571594" y="2141150"/>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sp>
          <p:nvSpPr>
            <p:cNvPr id="53" name="テキスト ボックス 52"/>
            <p:cNvSpPr txBox="1"/>
            <p:nvPr/>
          </p:nvSpPr>
          <p:spPr>
            <a:xfrm rot="5400000">
              <a:off x="6496607" y="2141148"/>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sp>
          <p:nvSpPr>
            <p:cNvPr id="54" name="テキスト ボックス 53"/>
            <p:cNvSpPr txBox="1"/>
            <p:nvPr/>
          </p:nvSpPr>
          <p:spPr>
            <a:xfrm rot="5400000">
              <a:off x="7399126" y="2122065"/>
              <a:ext cx="1620957"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アプリケーション</a:t>
              </a:r>
            </a:p>
          </p:txBody>
        </p:sp>
      </p:grpSp>
      <p:sp>
        <p:nvSpPr>
          <p:cNvPr id="4" name="正方形/長方形 3">
            <a:extLst>
              <a:ext uri="{FF2B5EF4-FFF2-40B4-BE49-F238E27FC236}">
                <a16:creationId xmlns:a16="http://schemas.microsoft.com/office/drawing/2014/main" id="{66B2E561-89E9-3354-F283-EDF387AD1932}"/>
              </a:ext>
            </a:extLst>
          </p:cNvPr>
          <p:cNvSpPr/>
          <p:nvPr/>
        </p:nvSpPr>
        <p:spPr>
          <a:xfrm>
            <a:off x="5923762" y="3374399"/>
            <a:ext cx="2766646" cy="1759720"/>
          </a:xfrm>
          <a:prstGeom prst="rect">
            <a:avLst/>
          </a:prstGeom>
          <a:no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A002F80-27D3-5E46-CAF6-F757036FEB71}"/>
              </a:ext>
            </a:extLst>
          </p:cNvPr>
          <p:cNvSpPr txBox="1"/>
          <p:nvPr/>
        </p:nvSpPr>
        <p:spPr>
          <a:xfrm>
            <a:off x="6297784" y="4091471"/>
            <a:ext cx="2031325" cy="369332"/>
          </a:xfrm>
          <a:prstGeom prst="rect">
            <a:avLst/>
          </a:prstGeom>
          <a:solidFill>
            <a:srgbClr val="FFFFFF">
              <a:alpha val="36078"/>
            </a:srgbClr>
          </a:solidFill>
          <a:effectLst>
            <a:outerShdw blurRad="50800" dist="38100" dir="2700000" algn="tl" rotWithShape="0">
              <a:schemeClr val="bg1">
                <a:alpha val="40000"/>
              </a:schemeClr>
            </a:outerShdw>
          </a:effectLst>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プラットフォーム</a:t>
            </a:r>
          </a:p>
        </p:txBody>
      </p:sp>
    </p:spTree>
    <p:extLst>
      <p:ext uri="{BB962C8B-B14F-4D97-AF65-F5344CB8AC3E}">
        <p14:creationId xmlns:p14="http://schemas.microsoft.com/office/powerpoint/2010/main" val="7449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par>
                                <p:cTn id="14" presetID="22" presetClass="entr" presetSubtype="8"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par>
                                <p:cTn id="42" presetID="22" presetClass="entr" presetSubtype="8"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left)">
                                      <p:cBhvr>
                                        <p:cTn id="44" dur="500"/>
                                        <p:tgtEl>
                                          <p:spTgt spid="46"/>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fltVal val="0"/>
                                          </p:val>
                                        </p:tav>
                                        <p:tav tm="100000">
                                          <p:val>
                                            <p:strVal val="#ppt_h"/>
                                          </p:val>
                                        </p:tav>
                                      </p:tavLst>
                                    </p:anim>
                                    <p:animEffect transition="in" filter="fade">
                                      <p:cBhvr>
                                        <p:cTn id="70" dur="500"/>
                                        <p:tgtEl>
                                          <p:spTgt spid="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2" grpId="0" animBg="1"/>
      <p:bldP spid="36" grpId="0" animBg="1"/>
      <p:bldP spid="37" grpId="0" animBg="1"/>
      <p:bldP spid="38" grpId="0" animBg="1"/>
      <p:bldP spid="4"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230400" y="266400"/>
            <a:ext cx="8856133" cy="416221"/>
          </a:xfrm>
        </p:spPr>
        <p:txBody>
          <a:bodyPr lIns="0" rIns="0"/>
          <a:lstStyle/>
          <a:p>
            <a:r>
              <a:rPr kumimoji="1" lang="ja-JP" altLang="en-US" sz="2700" dirty="0"/>
              <a:t>「クラウド・コンピューティング」という名称の由来</a:t>
            </a:r>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26" name="Freeform 20">
            <a:extLst>
              <a:ext uri="{FF2B5EF4-FFF2-40B4-BE49-F238E27FC236}">
                <a16:creationId xmlns:a16="http://schemas.microsoft.com/office/drawing/2014/main" id="{29625A57-B0BD-5540-83E7-78228FBAECF3}"/>
              </a:ext>
            </a:extLst>
          </p:cNvPr>
          <p:cNvSpPr>
            <a:spLocks noEditPoints="1"/>
          </p:cNvSpPr>
          <p:nvPr/>
        </p:nvSpPr>
        <p:spPr bwMode="black">
          <a:xfrm>
            <a:off x="5052970" y="4984146"/>
            <a:ext cx="375430" cy="326690"/>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7" name="図形グループ 34">
            <a:extLst>
              <a:ext uri="{FF2B5EF4-FFF2-40B4-BE49-F238E27FC236}">
                <a16:creationId xmlns:a16="http://schemas.microsoft.com/office/drawing/2014/main" id="{E9784832-743C-314A-A8EC-12BBDC676D55}"/>
              </a:ext>
            </a:extLst>
          </p:cNvPr>
          <p:cNvGrpSpPr/>
          <p:nvPr/>
        </p:nvGrpSpPr>
        <p:grpSpPr>
          <a:xfrm>
            <a:off x="5297490" y="5103844"/>
            <a:ext cx="165348" cy="318919"/>
            <a:chOff x="1946324" y="4125162"/>
            <a:chExt cx="969964" cy="2007872"/>
          </a:xfrm>
          <a:effectLst>
            <a:outerShdw blurRad="50800" dist="38100" dir="2700000" algn="tl" rotWithShape="0">
              <a:prstClr val="black">
                <a:alpha val="40000"/>
              </a:prstClr>
            </a:outerShdw>
          </a:effectLst>
        </p:grpSpPr>
        <p:sp>
          <p:nvSpPr>
            <p:cNvPr id="28" name="円/楕円 27">
              <a:extLst>
                <a:ext uri="{FF2B5EF4-FFF2-40B4-BE49-F238E27FC236}">
                  <a16:creationId xmlns:a16="http://schemas.microsoft.com/office/drawing/2014/main" id="{C47E4255-B4D6-6B4F-8A2F-EB489A3F744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a:extLst>
                <a:ext uri="{FF2B5EF4-FFF2-40B4-BE49-F238E27FC236}">
                  <a16:creationId xmlns:a16="http://schemas.microsoft.com/office/drawing/2014/main" id="{1E7838EF-4BCC-7544-B82B-F158A8376A5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123">
            <a:extLst>
              <a:ext uri="{FF2B5EF4-FFF2-40B4-BE49-F238E27FC236}">
                <a16:creationId xmlns:a16="http://schemas.microsoft.com/office/drawing/2014/main" id="{AE8F50ED-2555-B748-914A-17130EA83D43}"/>
              </a:ext>
            </a:extLst>
          </p:cNvPr>
          <p:cNvGrpSpPr/>
          <p:nvPr/>
        </p:nvGrpSpPr>
        <p:grpSpPr>
          <a:xfrm>
            <a:off x="5684001" y="4945798"/>
            <a:ext cx="289569" cy="427751"/>
            <a:chOff x="1140657" y="4229811"/>
            <a:chExt cx="341289" cy="550466"/>
          </a:xfrm>
        </p:grpSpPr>
        <p:sp>
          <p:nvSpPr>
            <p:cNvPr id="31" name="角丸四角形 30">
              <a:extLst>
                <a:ext uri="{FF2B5EF4-FFF2-40B4-BE49-F238E27FC236}">
                  <a16:creationId xmlns:a16="http://schemas.microsoft.com/office/drawing/2014/main" id="{0BE6A793-A416-A044-92D3-B317C0BF44FD}"/>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a:extLst>
                <a:ext uri="{FF2B5EF4-FFF2-40B4-BE49-F238E27FC236}">
                  <a16:creationId xmlns:a16="http://schemas.microsoft.com/office/drawing/2014/main" id="{78256868-6087-B247-8827-464F81878A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33" name="図 32" descr="imgres.jpg">
            <a:extLst>
              <a:ext uri="{FF2B5EF4-FFF2-40B4-BE49-F238E27FC236}">
                <a16:creationId xmlns:a16="http://schemas.microsoft.com/office/drawing/2014/main" id="{AAD89AEB-33BA-334E-A746-5AF6863F297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8961" y="4988330"/>
            <a:ext cx="463791" cy="318322"/>
          </a:xfrm>
          <a:prstGeom prst="rect">
            <a:avLst/>
          </a:prstGeom>
          <a:effectLst>
            <a:outerShdw blurRad="50800" dist="76200" dir="2700000" algn="tl" rotWithShape="0">
              <a:prstClr val="black">
                <a:alpha val="40000"/>
              </a:prstClr>
            </a:outerShdw>
          </a:effectLst>
        </p:spPr>
      </p:pic>
      <p:pic>
        <p:nvPicPr>
          <p:cNvPr id="34" name="図 33">
            <a:extLst>
              <a:ext uri="{FF2B5EF4-FFF2-40B4-BE49-F238E27FC236}">
                <a16:creationId xmlns:a16="http://schemas.microsoft.com/office/drawing/2014/main" id="{CAC06032-F490-6F4A-B1D0-78B35DE76F1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90632" y="4840402"/>
            <a:ext cx="624412" cy="624412"/>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F06FF3C3-C951-534D-9FDF-0703C54B13E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0146" y="4985079"/>
            <a:ext cx="375430" cy="375430"/>
          </a:xfrm>
          <a:prstGeom prst="rect">
            <a:avLst/>
          </a:prstGeom>
          <a:effectLst>
            <a:outerShdw blurRad="50800" dist="38100" dir="2700000" algn="tl" rotWithShape="0">
              <a:prstClr val="black">
                <a:alpha val="40000"/>
              </a:prstClr>
            </a:outerShdw>
          </a:effectLst>
        </p:spPr>
      </p:pic>
      <p:grpSp>
        <p:nvGrpSpPr>
          <p:cNvPr id="36" name="図形グループ 34">
            <a:extLst>
              <a:ext uri="{FF2B5EF4-FFF2-40B4-BE49-F238E27FC236}">
                <a16:creationId xmlns:a16="http://schemas.microsoft.com/office/drawing/2014/main" id="{E36E8984-0284-F54D-9C7E-0FE6A007CDC1}"/>
              </a:ext>
            </a:extLst>
          </p:cNvPr>
          <p:cNvGrpSpPr/>
          <p:nvPr/>
        </p:nvGrpSpPr>
        <p:grpSpPr>
          <a:xfrm>
            <a:off x="5840728" y="5134364"/>
            <a:ext cx="165348" cy="318919"/>
            <a:chOff x="1946324" y="4125162"/>
            <a:chExt cx="969964" cy="2007872"/>
          </a:xfrm>
          <a:effectLst>
            <a:outerShdw blurRad="50800" dist="38100" dir="2700000" algn="tl" rotWithShape="0">
              <a:prstClr val="black">
                <a:alpha val="40000"/>
              </a:prstClr>
            </a:outerShdw>
          </a:effectLst>
        </p:grpSpPr>
        <p:sp>
          <p:nvSpPr>
            <p:cNvPr id="37" name="円/楕円 36">
              <a:extLst>
                <a:ext uri="{FF2B5EF4-FFF2-40B4-BE49-F238E27FC236}">
                  <a16:creationId xmlns:a16="http://schemas.microsoft.com/office/drawing/2014/main" id="{4D4B1611-7521-6F4A-8D73-9E797C752D4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85FCCF48-C4C4-E84B-9C5B-F0E8191D6D1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349528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A2C15482-1BDF-894B-88BD-178B4EFC86FC}"/>
              </a:ext>
            </a:extLst>
          </p:cNvPr>
          <p:cNvSpPr/>
          <p:nvPr/>
        </p:nvSpPr>
        <p:spPr>
          <a:xfrm rot="10800000">
            <a:off x="1619672" y="1311673"/>
            <a:ext cx="5904656" cy="4356484"/>
          </a:xfrm>
          <a:prstGeom prst="triangle">
            <a:avLst/>
          </a:prstGeom>
          <a:solidFill>
            <a:schemeClr val="accent5">
              <a:lumMod val="20000"/>
              <a:lumOff val="80000"/>
            </a:schemeClr>
          </a:solidFill>
          <a:ln w="28575">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D74AD-6FFF-FC45-AF4B-E34D443871C2}"/>
              </a:ext>
            </a:extLst>
          </p:cNvPr>
          <p:cNvSpPr>
            <a:spLocks noGrp="1"/>
          </p:cNvSpPr>
          <p:nvPr>
            <p:ph type="title"/>
          </p:nvPr>
        </p:nvSpPr>
        <p:spPr/>
        <p:txBody>
          <a:bodyPr/>
          <a:lstStyle/>
          <a:p>
            <a:r>
              <a:rPr kumimoji="1" lang="ja-JP" altLang="en-US"/>
              <a:t>クラウドによる新しい</a:t>
            </a:r>
            <a:r>
              <a:rPr kumimoji="1" lang="en-US" altLang="ja-JP" dirty="0"/>
              <a:t>IT</a:t>
            </a:r>
            <a:r>
              <a:rPr kumimoji="1" lang="ja-JP" altLang="en-US"/>
              <a:t>利用のカタチ</a:t>
            </a:r>
          </a:p>
        </p:txBody>
      </p:sp>
      <p:sp>
        <p:nvSpPr>
          <p:cNvPr id="6" name="テキスト ボックス 5">
            <a:extLst>
              <a:ext uri="{FF2B5EF4-FFF2-40B4-BE49-F238E27FC236}">
                <a16:creationId xmlns:a16="http://schemas.microsoft.com/office/drawing/2014/main" id="{EAAE0530-CD42-CD45-93B8-830809FF5BF6}"/>
              </a:ext>
            </a:extLst>
          </p:cNvPr>
          <p:cNvSpPr txBox="1"/>
          <p:nvPr/>
        </p:nvSpPr>
        <p:spPr>
          <a:xfrm>
            <a:off x="2927341" y="950877"/>
            <a:ext cx="326243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スペース</a:t>
            </a:r>
            <a:r>
              <a:rPr lang="ja-JP" altLang="en-US" sz="2000">
                <a:solidFill>
                  <a:srgbClr val="0070C0"/>
                </a:solidFill>
                <a:latin typeface="Meiryo" panose="020B0604030504040204" pitchFamily="34" charset="-128"/>
                <a:ea typeface="Meiryo" panose="020B0604030504040204" pitchFamily="34" charset="-128"/>
              </a:rPr>
              <a:t>：設置場所の制約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D220B9A-8800-F443-847D-F448D2DFE8CE}"/>
              </a:ext>
            </a:extLst>
          </p:cNvPr>
          <p:cNvSpPr txBox="1"/>
          <p:nvPr/>
        </p:nvSpPr>
        <p:spPr>
          <a:xfrm rot="3371328">
            <a:off x="1003903" y="3364810"/>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ロケーション</a:t>
            </a:r>
            <a:r>
              <a:rPr lang="ja-JP" altLang="en-US" sz="2000">
                <a:solidFill>
                  <a:srgbClr val="0070C0"/>
                </a:solidFill>
                <a:latin typeface="Meiryo" panose="020B0604030504040204" pitchFamily="34" charset="-128"/>
                <a:ea typeface="Meiryo" panose="020B0604030504040204" pitchFamily="34" charset="-128"/>
              </a:rPr>
              <a:t>：利用場所の制約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2DDAE6B-819C-F246-BA1D-3DDA69502CA4}"/>
              </a:ext>
            </a:extLst>
          </p:cNvPr>
          <p:cNvSpPr txBox="1"/>
          <p:nvPr/>
        </p:nvSpPr>
        <p:spPr>
          <a:xfrm rot="18250960">
            <a:off x="4430317" y="3476666"/>
            <a:ext cx="3518912"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リソース</a:t>
            </a:r>
            <a:r>
              <a:rPr lang="ja-JP" altLang="en-US" sz="2000">
                <a:solidFill>
                  <a:srgbClr val="0070C0"/>
                </a:solidFill>
                <a:latin typeface="Meiryo" panose="020B0604030504040204" pitchFamily="34" charset="-128"/>
                <a:ea typeface="Meiryo" panose="020B0604030504040204" pitchFamily="34" charset="-128"/>
              </a:rPr>
              <a:t>：能力・容量の制約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618DC76-6756-0645-B484-B8CF4FC9E94D}"/>
              </a:ext>
            </a:extLst>
          </p:cNvPr>
          <p:cNvSpPr txBox="1"/>
          <p:nvPr/>
        </p:nvSpPr>
        <p:spPr>
          <a:xfrm>
            <a:off x="3658929" y="5697595"/>
            <a:ext cx="1826141" cy="892552"/>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コスト</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利用量・使う機能</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に応じた課金</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5E074D9-062F-FD43-B109-13BDE1F1E074}"/>
              </a:ext>
            </a:extLst>
          </p:cNvPr>
          <p:cNvSpPr txBox="1"/>
          <p:nvPr/>
        </p:nvSpPr>
        <p:spPr>
          <a:xfrm>
            <a:off x="213789" y="1096632"/>
            <a:ext cx="1467068" cy="892552"/>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アジリティ</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追加・変更</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の柔軟性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1CCB7C4-2D26-B445-AD3D-10377624CED6}"/>
              </a:ext>
            </a:extLst>
          </p:cNvPr>
          <p:cNvSpPr txBox="1"/>
          <p:nvPr/>
        </p:nvSpPr>
        <p:spPr>
          <a:xfrm>
            <a:off x="7524328" y="1096632"/>
            <a:ext cx="1210588" cy="892552"/>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スケール</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規模の伸縮</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弾力性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9D3130A-EF04-104F-B640-7AB11FBAADF9}"/>
              </a:ext>
            </a:extLst>
          </p:cNvPr>
          <p:cNvPicPr>
            <a:picLocks noChangeAspect="1"/>
          </p:cNvPicPr>
          <p:nvPr/>
        </p:nvPicPr>
        <p:blipFill>
          <a:blip r:embed="rId2"/>
          <a:stretch>
            <a:fillRect/>
          </a:stretch>
        </p:blipFill>
        <p:spPr>
          <a:xfrm>
            <a:off x="1895825" y="1263291"/>
            <a:ext cx="5517154" cy="3557808"/>
          </a:xfrm>
          <a:prstGeom prst="rect">
            <a:avLst/>
          </a:prstGeom>
        </p:spPr>
      </p:pic>
      <p:sp>
        <p:nvSpPr>
          <p:cNvPr id="13" name="テキスト ボックス 12">
            <a:extLst>
              <a:ext uri="{FF2B5EF4-FFF2-40B4-BE49-F238E27FC236}">
                <a16:creationId xmlns:a16="http://schemas.microsoft.com/office/drawing/2014/main" id="{0095F987-F0AF-1340-B0B9-1E8E9EB20F18}"/>
              </a:ext>
            </a:extLst>
          </p:cNvPr>
          <p:cNvSpPr txBox="1"/>
          <p:nvPr/>
        </p:nvSpPr>
        <p:spPr>
          <a:xfrm>
            <a:off x="3112139" y="2636912"/>
            <a:ext cx="2904343" cy="584775"/>
          </a:xfrm>
          <a:prstGeom prst="rect">
            <a:avLst/>
          </a:prstGeom>
          <a:noFill/>
        </p:spPr>
        <p:txBody>
          <a:bodyPr wrap="square" rtlCol="0">
            <a:spAutoFit/>
          </a:bodyPr>
          <a:lstStyle/>
          <a:p>
            <a:pPr algn="ctr"/>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362E710-A128-7240-9D1A-E9557ED9106B}"/>
              </a:ext>
            </a:extLst>
          </p:cNvPr>
          <p:cNvSpPr txBox="1"/>
          <p:nvPr/>
        </p:nvSpPr>
        <p:spPr>
          <a:xfrm>
            <a:off x="664273" y="4328254"/>
            <a:ext cx="2262158" cy="646331"/>
          </a:xfrm>
          <a:prstGeom prst="rect">
            <a:avLst/>
          </a:prstGeom>
          <a:noFill/>
        </p:spPr>
        <p:txBody>
          <a:bodyPr wrap="none" rtlCol="0">
            <a:spAutoFit/>
          </a:bodyPr>
          <a:lstStyle/>
          <a:p>
            <a:pPr algn="r"/>
            <a:r>
              <a:rPr lang="ja-JP" altLang="en-US" b="1">
                <a:solidFill>
                  <a:schemeClr val="accent6">
                    <a:lumMod val="75000"/>
                  </a:schemeClr>
                </a:solidFill>
                <a:latin typeface="Meiryo" panose="020B0604030504040204" pitchFamily="34" charset="-128"/>
                <a:ea typeface="Meiryo" panose="020B0604030504040204" pitchFamily="34" charset="-128"/>
              </a:rPr>
              <a:t>システム構築・運用</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の</a:t>
            </a:r>
            <a:r>
              <a:rPr kumimoji="1" lang="ja-JP" altLang="en-US" b="1">
                <a:solidFill>
                  <a:schemeClr val="accent6">
                    <a:lumMod val="75000"/>
                  </a:schemeClr>
                </a:solidFill>
                <a:latin typeface="Meiryo" panose="020B0604030504040204" pitchFamily="34" charset="-128"/>
                <a:ea typeface="Meiryo" panose="020B0604030504040204" pitchFamily="34" charset="-128"/>
              </a:rPr>
              <a:t>負担軽減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821AE19-BDE7-7543-A496-35F698C8BACB}"/>
              </a:ext>
            </a:extLst>
          </p:cNvPr>
          <p:cNvSpPr txBox="1"/>
          <p:nvPr/>
        </p:nvSpPr>
        <p:spPr>
          <a:xfrm>
            <a:off x="6016482" y="4328253"/>
            <a:ext cx="2492990" cy="646331"/>
          </a:xfrm>
          <a:prstGeom prst="rect">
            <a:avLst/>
          </a:prstGeom>
          <a:noFill/>
        </p:spPr>
        <p:txBody>
          <a:bodyPr wrap="none" rtlCol="0">
            <a:spAutoFit/>
          </a:bodyPr>
          <a:lstStyle/>
          <a:p>
            <a:r>
              <a:rPr lang="ja-JP" altLang="en-US" b="1">
                <a:solidFill>
                  <a:schemeClr val="accent6">
                    <a:lumMod val="75000"/>
                  </a:schemeClr>
                </a:solidFill>
                <a:latin typeface="Meiryo" panose="020B0604030504040204" pitchFamily="34" charset="-128"/>
                <a:ea typeface="Meiryo" panose="020B0604030504040204" pitchFamily="34" charset="-128"/>
              </a:rPr>
              <a:t>アプリケーション展開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r>
              <a:rPr lang="ja-JP" altLang="en-US" b="1">
                <a:solidFill>
                  <a:schemeClr val="accent6">
                    <a:lumMod val="75000"/>
                  </a:schemeClr>
                </a:solidFill>
                <a:latin typeface="Meiryo" panose="020B0604030504040204" pitchFamily="34" charset="-128"/>
                <a:ea typeface="Meiryo" panose="020B0604030504040204" pitchFamily="34" charset="-128"/>
              </a:rPr>
              <a:t>のスピードアップ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086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1"/>
            <a:ext cx="8686800" cy="416221"/>
          </a:xfrm>
        </p:spPr>
        <p:txBody>
          <a:bodyPr lIns="0" rIns="0"/>
          <a:lstStyle/>
          <a:p>
            <a:r>
              <a:rPr kumimoji="1" lang="ja-JP" altLang="en-US" sz="2700" dirty="0"/>
              <a:t>情報システム部門の現状から考えるクラウドへの期待</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6" name="テキスト ボックス 5"/>
          <p:cNvSpPr txBox="1"/>
          <p:nvPr/>
        </p:nvSpPr>
        <p:spPr>
          <a:xfrm>
            <a:off x="1164206" y="2249690"/>
            <a:ext cx="2518639" cy="307777"/>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7" name="テキスト ボックス 6"/>
          <p:cNvSpPr txBox="1"/>
          <p:nvPr/>
        </p:nvSpPr>
        <p:spPr>
          <a:xfrm>
            <a:off x="1164207" y="3634453"/>
            <a:ext cx="2518639" cy="615553"/>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endParaRPr kumimoji="1" lang="en-US" altLang="ja-JP" sz="14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r>
              <a:rPr kumimoji="1" lang="en-US" altLang="ja-JP" sz="2000" dirty="0">
                <a:solidFill>
                  <a:srgbClr val="FFFFFF"/>
                </a:solidFill>
                <a:latin typeface="メイリオ" panose="020B0604030504040204" pitchFamily="50" charset="-128"/>
                <a:ea typeface="メイリオ" panose="020B0604030504040204" pitchFamily="50" charset="-128"/>
                <a:cs typeface="ＭＳ Ｐゴシック"/>
              </a:rPr>
              <a:t>TCO</a:t>
            </a: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p>
        </p:txBody>
      </p:sp>
      <p:sp>
        <p:nvSpPr>
          <p:cNvPr id="8" name="テキスト ボックス 7"/>
          <p:cNvSpPr txBox="1"/>
          <p:nvPr/>
        </p:nvSpPr>
        <p:spPr>
          <a:xfrm>
            <a:off x="1175781" y="2552498"/>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20〜40%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9" name="テキスト ボックス 8"/>
          <p:cNvSpPr txBox="1"/>
          <p:nvPr/>
        </p:nvSpPr>
        <p:spPr>
          <a:xfrm>
            <a:off x="1175781" y="4127512"/>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60〜80%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34594" y="2960858"/>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16" name="テキスト ボックス 15"/>
          <p:cNvSpPr txBox="1"/>
          <p:nvPr/>
        </p:nvSpPr>
        <p:spPr>
          <a:xfrm>
            <a:off x="5534595" y="4499775"/>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IT</a:t>
            </a:r>
            <a:r>
              <a:rPr lang="ja-JP" altLang="en-US"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予算の増加は期待できない！</a:t>
            </a:r>
            <a:endPar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既存システムを</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維持するための</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メイリオ" panose="020B0604030504040204" pitchFamily="50" charset="-128"/>
                <a:ea typeface="メイリオ" panose="020B0604030504040204" pitchFamily="50" charset="-128"/>
                <a:cs typeface="ＭＳ Ｐゴシック"/>
              </a:rPr>
              <a:t>コスト削減</a:t>
            </a:r>
            <a:endPar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p:txBody>
      </p:sp>
      <p:sp>
        <p:nvSpPr>
          <p:cNvPr id="26" name="テキスト ボックス 25"/>
          <p:cNvSpPr txBox="1"/>
          <p:nvPr/>
        </p:nvSpPr>
        <p:spPr>
          <a:xfrm>
            <a:off x="865536" y="5417483"/>
            <a:ext cx="3172663"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latin typeface="メイリオ" panose="020B0604030504040204" pitchFamily="50" charset="-128"/>
                <a:ea typeface="メイリオ" panose="020B0604030504040204" pitchFamily="50" charset="-128"/>
              </a:rPr>
              <a:t>TCO</a:t>
            </a:r>
            <a:r>
              <a:rPr kumimoji="1" lang="ja-JP" altLang="en-US" sz="2800" dirty="0">
                <a:solidFill>
                  <a:srgbClr val="FF0000"/>
                </a:solidFill>
                <a:effectLst/>
                <a:latin typeface="メイリオ" panose="020B0604030504040204" pitchFamily="50" charset="-128"/>
                <a:ea typeface="メイリオ" panose="020B0604030504040204" pitchFamily="50" charset="-128"/>
              </a:rPr>
              <a:t>の上昇</a:t>
            </a:r>
            <a:endParaRPr kumimoji="1" lang="en-US" altLang="ja-JP" sz="2800" dirty="0">
              <a:solidFill>
                <a:srgbClr val="FF0000"/>
              </a:solidFill>
              <a:effectLst/>
              <a:latin typeface="メイリオ" panose="020B0604030504040204" pitchFamily="50" charset="-128"/>
              <a:ea typeface="メイリオ" panose="020B0604030504040204" pitchFamily="50" charset="-128"/>
            </a:endParaRPr>
          </a:p>
          <a:p>
            <a:pPr marL="457200" indent="-457200">
              <a:buFont typeface="Wingdings" charset="2"/>
              <a:buChar char="v"/>
            </a:pPr>
            <a:r>
              <a:rPr lang="en-US" altLang="ja-JP" sz="2800" dirty="0">
                <a:solidFill>
                  <a:srgbClr val="FF0000"/>
                </a:solidFill>
                <a:effectLst/>
                <a:latin typeface="メイリオ" panose="020B0604030504040204" pitchFamily="50" charset="-128"/>
                <a:ea typeface="メイリオ" panose="020B0604030504040204" pitchFamily="50" charset="-128"/>
              </a:rPr>
              <a:t>IT</a:t>
            </a:r>
            <a:r>
              <a:rPr lang="ja-JP" altLang="en-US" sz="2800" dirty="0">
                <a:solidFill>
                  <a:srgbClr val="FF0000"/>
                </a:solidFill>
                <a:effectLst/>
                <a:latin typeface="メイリオ" panose="020B0604030504040204" pitchFamily="50" charset="-128"/>
                <a:ea typeface="メイリオ" panose="020B0604030504040204" pitchFamily="50" charset="-128"/>
              </a:rPr>
              <a:t>予算の頭打ち</a:t>
            </a:r>
            <a:endParaRPr kumimoji="1" lang="ja-JP" altLang="en-US" sz="2800" dirty="0">
              <a:solidFill>
                <a:srgbClr val="FF0000"/>
              </a:solidFill>
              <a:effectLst/>
              <a:latin typeface="メイリオ" panose="020B0604030504040204" pitchFamily="50" charset="-128"/>
              <a:ea typeface="メイリオ" panose="020B0604030504040204" pitchFamily="50" charset="-128"/>
            </a:endParaRPr>
          </a:p>
        </p:txBody>
      </p:sp>
      <p:grpSp>
        <p:nvGrpSpPr>
          <p:cNvPr id="27" name="図形グループ 26"/>
          <p:cNvGrpSpPr/>
          <p:nvPr/>
        </p:nvGrpSpPr>
        <p:grpSpPr>
          <a:xfrm>
            <a:off x="4109274" y="5468192"/>
            <a:ext cx="4725960" cy="939891"/>
            <a:chOff x="3897590" y="1193709"/>
            <a:chExt cx="4725960" cy="939891"/>
          </a:xfrm>
        </p:grpSpPr>
        <p:sp>
          <p:nvSpPr>
            <p:cNvPr id="28" name="右矢印 27"/>
            <p:cNvSpPr/>
            <p:nvPr/>
          </p:nvSpPr>
          <p:spPr bwMode="auto">
            <a:xfrm>
              <a:off x="3897590" y="1219200"/>
              <a:ext cx="787562" cy="914400"/>
            </a:xfrm>
            <a:prstGeom prst="rightArrow">
              <a:avLst/>
            </a:prstGeom>
            <a:solidFill>
              <a:schemeClr val="accent4"/>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283899" y="1193709"/>
              <a:ext cx="4339651" cy="861774"/>
            </a:xfrm>
            <a:prstGeom prst="rect">
              <a:avLst/>
            </a:prstGeom>
            <a:noFill/>
          </p:spPr>
          <p:txBody>
            <a:bodyPr wrap="none" rtlCol="0">
              <a:spAutoFit/>
            </a:bodyPr>
            <a:lstStyle/>
            <a:p>
              <a:pPr algn="ctr"/>
              <a:r>
                <a:rPr kumimoji="1" lang="ja-JP" altLang="en-US" sz="3600" dirty="0">
                  <a:solidFill>
                    <a:srgbClr val="0000FF"/>
                  </a:solidFill>
                  <a:effectLst/>
                  <a:latin typeface="メイリオ" panose="020B0604030504040204" pitchFamily="50" charset="-128"/>
                  <a:ea typeface="メイリオ" panose="020B0604030504040204" pitchFamily="50" charset="-128"/>
                </a:rPr>
                <a:t>　クラウドへの期待</a:t>
              </a:r>
              <a:endParaRPr kumimoji="1" lang="en-US" altLang="ja-JP" sz="3600" dirty="0">
                <a:solidFill>
                  <a:srgbClr val="0000FF"/>
                </a:solidFill>
                <a:effectLst/>
                <a:latin typeface="メイリオ" panose="020B0604030504040204" pitchFamily="50" charset="-128"/>
                <a:ea typeface="メイリオ" panose="020B0604030504040204" pitchFamily="50" charset="-128"/>
              </a:endParaRPr>
            </a:p>
            <a:p>
              <a:r>
                <a:rPr kumimoji="1" lang="ja-JP" altLang="en-US" sz="1400" dirty="0">
                  <a:solidFill>
                    <a:srgbClr val="0000FF"/>
                  </a:solidFill>
                  <a:effectLst/>
                  <a:latin typeface="メイリオ" panose="020B0604030504040204" pitchFamily="50" charset="-128"/>
                  <a:ea typeface="メイリオ" panose="020B0604030504040204" pitchFamily="50" charset="-128"/>
                </a:rPr>
                <a:t>　　「所有」の限界、使えればいいという割り切り</a:t>
              </a:r>
              <a:endParaRPr kumimoji="1" lang="en-US" altLang="ja-JP" sz="1400" dirty="0">
                <a:solidFill>
                  <a:srgbClr val="0000FF"/>
                </a:solidFill>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3408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991600" cy="457198"/>
          </a:xfrm>
        </p:spPr>
        <p:txBody>
          <a:bodyPr lIns="0" rIns="0"/>
          <a:lstStyle/>
          <a:p>
            <a:r>
              <a:rPr kumimoji="1" lang="ja-JP" altLang="en-US" sz="2700" dirty="0"/>
              <a:t>クラウド</a:t>
            </a:r>
            <a:r>
              <a:rPr lang="ja-JP" altLang="en-US" sz="2700" dirty="0"/>
              <a:t>ならではの費用対効果の考え方</a:t>
            </a:r>
            <a:endParaRPr kumimoji="1" lang="ja-JP" altLang="en-US" sz="2700" dirty="0"/>
          </a:p>
        </p:txBody>
      </p:sp>
      <p:cxnSp>
        <p:nvCxnSpPr>
          <p:cNvPr id="22" name="直線矢印コネクタ 21"/>
          <p:cNvCxnSpPr>
            <a:cxnSpLocks/>
            <a:endCxn id="3" idx="2"/>
          </p:cNvCxnSpPr>
          <p:nvPr/>
        </p:nvCxnSpPr>
        <p:spPr bwMode="auto">
          <a:xfrm flipV="1">
            <a:off x="1114855" y="1522206"/>
            <a:ext cx="0" cy="4855398"/>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直線矢印コネクタ 26"/>
          <p:cNvCxnSpPr>
            <a:cxnSpLocks/>
            <a:endCxn id="5" idx="1"/>
          </p:cNvCxnSpPr>
          <p:nvPr/>
        </p:nvCxnSpPr>
        <p:spPr bwMode="auto">
          <a:xfrm flipV="1">
            <a:off x="1114855" y="6339503"/>
            <a:ext cx="7187664" cy="26752"/>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4" name="図形グループ 3"/>
          <p:cNvGrpSpPr/>
          <p:nvPr/>
        </p:nvGrpSpPr>
        <p:grpSpPr>
          <a:xfrm>
            <a:off x="1495855" y="3177204"/>
            <a:ext cx="6781800" cy="2895600"/>
            <a:chOff x="1676400" y="3048000"/>
            <a:chExt cx="67818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テキスト ボックス 35"/>
            <p:cNvSpPr txBox="1"/>
            <p:nvPr/>
          </p:nvSpPr>
          <p:spPr>
            <a:xfrm>
              <a:off x="1676400" y="4092714"/>
              <a:ext cx="2749471" cy="707886"/>
            </a:xfrm>
            <a:prstGeom prst="rect">
              <a:avLst/>
            </a:prstGeom>
            <a:noFill/>
          </p:spPr>
          <p:txBody>
            <a:bodyPr wrap="none" rtlCol="0">
              <a:spAutoFit/>
            </a:bodyPr>
            <a:lstStyle/>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システム関連機器の</a:t>
              </a:r>
              <a:endParaRPr lang="en-US" altLang="ja-JP" sz="2000" dirty="0">
                <a:solidFill>
                  <a:srgbClr val="FF66FF"/>
                </a:solidFill>
                <a:effectLst/>
                <a:latin typeface="Meiryo" panose="020B0604030504040204" pitchFamily="34" charset="-128"/>
                <a:ea typeface="Meiryo" panose="020B0604030504040204" pitchFamily="34" charset="-128"/>
                <a:cs typeface="HGP創英角ｺﾞｼｯｸUB"/>
              </a:endParaRPr>
            </a:p>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コストパフォーマンス</a:t>
              </a:r>
              <a:endParaRPr kumimoji="1" lang="ja-JP" altLang="en-US" sz="2000" dirty="0">
                <a:solidFill>
                  <a:srgbClr val="FF66FF"/>
                </a:solidFill>
                <a:effectLst/>
                <a:latin typeface="Meiryo" panose="020B0604030504040204" pitchFamily="34" charset="-128"/>
                <a:ea typeface="Meiryo" panose="020B0604030504040204" pitchFamily="34" charset="-128"/>
                <a:cs typeface="HGP創英角ｺﾞｼｯｸUB"/>
              </a:endParaRPr>
            </a:p>
          </p:txBody>
        </p:sp>
      </p:grpSp>
      <p:cxnSp>
        <p:nvCxnSpPr>
          <p:cNvPr id="15" name="直線矢印コネクタ 14"/>
          <p:cNvCxnSpPr/>
          <p:nvPr/>
        </p:nvCxnSpPr>
        <p:spPr bwMode="auto">
          <a:xfrm>
            <a:off x="1572055" y="2948604"/>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テキスト ボックス 25"/>
          <p:cNvSpPr txBox="1"/>
          <p:nvPr/>
        </p:nvSpPr>
        <p:spPr>
          <a:xfrm>
            <a:off x="6982255" y="2339004"/>
            <a:ext cx="1261884" cy="523220"/>
          </a:xfrm>
          <a:prstGeom prst="rect">
            <a:avLst/>
          </a:prstGeom>
          <a:noFill/>
        </p:spPr>
        <p:txBody>
          <a:bodyPr wrap="none" rtlCol="0">
            <a:spAutoFit/>
          </a:bodyPr>
          <a:lstStyle/>
          <a:p>
            <a:r>
              <a:rPr kumimoji="1" lang="ja-JP" altLang="en-US" sz="2800" dirty="0">
                <a:solidFill>
                  <a:srgbClr val="008000"/>
                </a:solidFill>
                <a:effectLst/>
                <a:latin typeface="Meiryo" panose="020B0604030504040204" pitchFamily="34" charset="-128"/>
                <a:ea typeface="Meiryo" panose="020B0604030504040204" pitchFamily="34" charset="-128"/>
                <a:cs typeface="HGP創英角ｺﾞｼｯｸUB"/>
              </a:rPr>
              <a:t>リース</a:t>
            </a:r>
          </a:p>
        </p:txBody>
      </p:sp>
      <p:sp>
        <p:nvSpPr>
          <p:cNvPr id="37" name="角丸四角形吹き出し 36"/>
          <p:cNvSpPr/>
          <p:nvPr/>
        </p:nvSpPr>
        <p:spPr bwMode="auto">
          <a:xfrm>
            <a:off x="4419600" y="1729404"/>
            <a:ext cx="2334055"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コストパフォーマンスが</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長期的に固定化</a:t>
            </a:r>
            <a:endPar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endParaRPr>
          </a:p>
        </p:txBody>
      </p:sp>
      <p:cxnSp>
        <p:nvCxnSpPr>
          <p:cNvPr id="28" name="直線矢印コネクタ 27"/>
          <p:cNvCxnSpPr/>
          <p:nvPr/>
        </p:nvCxnSpPr>
        <p:spPr bwMode="auto">
          <a:xfrm>
            <a:off x="1572055" y="2491404"/>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テキスト ボックス 30"/>
          <p:cNvSpPr txBox="1"/>
          <p:nvPr/>
        </p:nvSpPr>
        <p:spPr>
          <a:xfrm>
            <a:off x="6601255" y="4697890"/>
            <a:ext cx="1620957" cy="523220"/>
          </a:xfrm>
          <a:prstGeom prst="rect">
            <a:avLst/>
          </a:prstGeom>
          <a:noFill/>
        </p:spPr>
        <p:txBody>
          <a:bodyPr wrap="none" rtlCol="0">
            <a:spAutoFit/>
          </a:bodyPr>
          <a:lstStyle/>
          <a:p>
            <a:r>
              <a:rPr kumimoji="1" lang="ja-JP" altLang="en-US" sz="2800" dirty="0">
                <a:solidFill>
                  <a:srgbClr val="0000FF"/>
                </a:solidFill>
                <a:effectLst/>
                <a:latin typeface="Meiryo" panose="020B0604030504040204" pitchFamily="34" charset="-128"/>
                <a:ea typeface="Meiryo" panose="020B0604030504040204" pitchFamily="34" charset="-128"/>
                <a:cs typeface="HGP創英角ｺﾞｼｯｸUB"/>
              </a:rPr>
              <a:t>クラウド</a:t>
            </a:r>
          </a:p>
        </p:txBody>
      </p:sp>
      <p:sp>
        <p:nvSpPr>
          <p:cNvPr id="38" name="角丸四角形吹き出し 37"/>
          <p:cNvSpPr/>
          <p:nvPr/>
        </p:nvSpPr>
        <p:spPr bwMode="auto">
          <a:xfrm>
            <a:off x="3324655" y="5463204"/>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新機種追加、</a:t>
            </a: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新旧の入替え</a:t>
            </a:r>
            <a:r>
              <a:rPr kumimoji="0" lang="ja-JP" altLang="en-US" sz="1400" dirty="0">
                <a:solidFill>
                  <a:srgbClr val="FFFFFF"/>
                </a:solidFill>
                <a:latin typeface="Meiryo" panose="020B0604030504040204" pitchFamily="34" charset="-128"/>
                <a:ea typeface="Meiryo" panose="020B0604030504040204" pitchFamily="34" charset="-128"/>
              </a:rPr>
              <a:t>を繰り返し</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継続的にコストパフォーマンスを改善</a:t>
            </a:r>
          </a:p>
        </p:txBody>
      </p:sp>
      <p:sp>
        <p:nvSpPr>
          <p:cNvPr id="41" name="角丸四角形吹き出し 40"/>
          <p:cNvSpPr/>
          <p:nvPr/>
        </p:nvSpPr>
        <p:spPr bwMode="auto">
          <a:xfrm>
            <a:off x="2029255" y="1729404"/>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移行・環境変更に</a:t>
            </a:r>
            <a:endParaRPr kumimoji="0" lang="en-US" altLang="ja-JP"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かかる一時経費</a:t>
            </a:r>
          </a:p>
        </p:txBody>
      </p:sp>
      <p:cxnSp>
        <p:nvCxnSpPr>
          <p:cNvPr id="43" name="直線矢印コネクタ 42"/>
          <p:cNvCxnSpPr/>
          <p:nvPr/>
        </p:nvCxnSpPr>
        <p:spPr bwMode="auto">
          <a:xfrm>
            <a:off x="1648255" y="2577784"/>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上下矢印 5"/>
          <p:cNvSpPr/>
          <p:nvPr/>
        </p:nvSpPr>
        <p:spPr bwMode="auto">
          <a:xfrm>
            <a:off x="7668055" y="3101004"/>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grpSp>
        <p:nvGrpSpPr>
          <p:cNvPr id="10" name="図形グループ 9"/>
          <p:cNvGrpSpPr/>
          <p:nvPr/>
        </p:nvGrpSpPr>
        <p:grpSpPr>
          <a:xfrm>
            <a:off x="5305855" y="3405804"/>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02946" y="1138535"/>
              <a:ext cx="1114409" cy="400110"/>
            </a:xfrm>
            <a:prstGeom prst="rect">
              <a:avLst/>
            </a:prstGeom>
            <a:noFill/>
          </p:spPr>
          <p:txBody>
            <a:bodyPr wrap="none" rtlCol="0">
              <a:spAutoFit/>
            </a:bodyPr>
            <a:lstStyle/>
            <a:p>
              <a:pPr algn="ctr"/>
              <a:r>
                <a:rPr kumimoji="1" lang="en-US" altLang="ja-JP" sz="1000" dirty="0">
                  <a:solidFill>
                    <a:srgbClr val="0000FF"/>
                  </a:solidFill>
                  <a:latin typeface="Meiryo" panose="020B0604030504040204" pitchFamily="34" charset="-128"/>
                  <a:ea typeface="Meiryo" panose="020B0604030504040204" pitchFamily="34" charset="-128"/>
                </a:rPr>
                <a:t>2006/3/14〜</a:t>
              </a:r>
              <a:endParaRPr lang="en-US" altLang="ja-JP" sz="1000" dirty="0">
                <a:solidFill>
                  <a:srgbClr val="0000FF"/>
                </a:solidFill>
                <a:latin typeface="Meiryo" panose="020B0604030504040204" pitchFamily="34" charset="-128"/>
                <a:ea typeface="Meiryo" panose="020B0604030504040204" pitchFamily="34" charset="-128"/>
              </a:endParaRPr>
            </a:p>
            <a:p>
              <a:pPr algn="ctr"/>
              <a:r>
                <a:rPr lang="en-US" altLang="ja-JP" sz="1000" dirty="0">
                  <a:solidFill>
                    <a:srgbClr val="0000FF"/>
                  </a:solidFill>
                  <a:latin typeface="Meiryo" panose="020B0604030504040204" pitchFamily="34" charset="-128"/>
                  <a:ea typeface="Meiryo" panose="020B0604030504040204" pitchFamily="34" charset="-128"/>
                </a:rPr>
                <a:t>50</a:t>
              </a:r>
              <a:r>
                <a:rPr lang="ja-JP" altLang="en-US" sz="1000" dirty="0">
                  <a:solidFill>
                    <a:srgbClr val="0000FF"/>
                  </a:solidFill>
                  <a:latin typeface="Meiryo" panose="020B0604030504040204" pitchFamily="34" charset="-128"/>
                  <a:ea typeface="Meiryo" panose="020B0604030504040204" pitchFamily="34" charset="-128"/>
                </a:rPr>
                <a:t>回以上値下げ</a:t>
              </a:r>
              <a:endParaRPr kumimoji="1" lang="ja-JP" altLang="en-US" sz="1000" dirty="0">
                <a:solidFill>
                  <a:srgbClr val="0000FF"/>
                </a:solidFill>
                <a:latin typeface="Meiryo" panose="020B0604030504040204" pitchFamily="34" charset="-128"/>
                <a:ea typeface="Meiryo" panose="020B0604030504040204" pitchFamily="34" charset="-128"/>
              </a:endParaRPr>
            </a:p>
          </p:txBody>
        </p:sp>
      </p:grpSp>
      <p:pic>
        <p:nvPicPr>
          <p:cNvPr id="3" name="図 2">
            <a:extLst>
              <a:ext uri="{FF2B5EF4-FFF2-40B4-BE49-F238E27FC236}">
                <a16:creationId xmlns:a16="http://schemas.microsoft.com/office/drawing/2014/main" id="{5B0FD683-BC9E-BF4D-BF2B-EACFD6541B01}"/>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4760" y="742016"/>
            <a:ext cx="780190" cy="780190"/>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20364100-A0D5-3D4D-B53A-5B7CDD08672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302519" y="6034702"/>
            <a:ext cx="609601" cy="6096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244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08025" y="3739270"/>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徹底した標準化</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大量購入</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負荷の平準化</a:t>
              </a:r>
              <a:endParaRPr kumimoji="1" lang="ja-JP" altLang="en-US" sz="2000" dirty="0">
                <a:solidFill>
                  <a:schemeClr val="bg1"/>
                </a:solidFill>
                <a:latin typeface="Meiryo" panose="020B0604030504040204" pitchFamily="34" charset="-128"/>
                <a:ea typeface="Meiryo" panose="020B0604030504040204" pitchFamily="34" charset="-128"/>
                <a:cs typeface="メイリオ"/>
              </a:endParaRPr>
            </a:p>
          </p:txBody>
        </p:sp>
      </p:grpSp>
      <p:grpSp>
        <p:nvGrpSpPr>
          <p:cNvPr id="25" name="図形グループ 24"/>
          <p:cNvGrpSpPr/>
          <p:nvPr/>
        </p:nvGrpSpPr>
        <p:grpSpPr>
          <a:xfrm>
            <a:off x="4631531" y="3739270"/>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8" name="テキスト ボックス 17"/>
            <p:cNvSpPr txBox="1"/>
            <p:nvPr/>
          </p:nvSpPr>
          <p:spPr>
            <a:xfrm>
              <a:off x="5663237" y="2803627"/>
              <a:ext cx="2582758" cy="1081962"/>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Meiryo" panose="020B0604030504040204" pitchFamily="34" charset="-128"/>
                  <a:ea typeface="Meiryo" panose="020B0604030504040204" pitchFamily="34" charset="-128"/>
                  <a:cs typeface="メイリオ"/>
                </a:rPr>
                <a:t>API</a:t>
              </a:r>
              <a:r>
                <a:rPr kumimoji="1" lang="ja-JP" altLang="en-US" sz="2000" dirty="0">
                  <a:solidFill>
                    <a:schemeClr val="bg1"/>
                  </a:solidFill>
                  <a:latin typeface="Meiryo" panose="020B0604030504040204" pitchFamily="34" charset="-128"/>
                  <a:ea typeface="Meiryo" panose="020B0604030504040204" pitchFamily="34" charset="-128"/>
                  <a:cs typeface="メイリオ"/>
                </a:rPr>
                <a:t>の充実・整備</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セルフサービス化</a:t>
              </a: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機能のメニュー化</a:t>
              </a:r>
              <a:endParaRPr lang="en-US" altLang="ja-JP" sz="2000" dirty="0">
                <a:solidFill>
                  <a:schemeClr val="bg1"/>
                </a:solidFill>
                <a:latin typeface="Meiryo" panose="020B0604030504040204" pitchFamily="34" charset="-128"/>
                <a:ea typeface="Meiryo" panose="020B0604030504040204" pitchFamily="34" charset="-128"/>
                <a:cs typeface="メイリオ"/>
              </a:endParaRPr>
            </a:p>
          </p:txBody>
        </p:sp>
      </p:gr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クラウド・コンピューティングのビジネス・モデル</a:t>
            </a:r>
          </a:p>
        </p:txBody>
      </p:sp>
      <p:sp>
        <p:nvSpPr>
          <p:cNvPr id="11" name="正方形/長方形 10"/>
          <p:cNvSpPr/>
          <p:nvPr/>
        </p:nvSpPr>
        <p:spPr>
          <a:xfrm>
            <a:off x="708025" y="1345370"/>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Meiryo" panose="020B0604030504040204" pitchFamily="34" charset="-128"/>
                <a:ea typeface="Meiryo" panose="020B0604030504040204" pitchFamily="34" charset="-128"/>
                <a:cs typeface="メイリオ"/>
              </a:rPr>
              <a:t>クラウド・コンピューティング</a:t>
            </a:r>
            <a:endParaRPr lang="en-US" altLang="ja-JP" sz="3200" dirty="0">
              <a:solidFill>
                <a:srgbClr val="FFFFFF"/>
              </a:solidFill>
              <a:latin typeface="Meiryo" panose="020B0604030504040204" pitchFamily="34" charset="-128"/>
              <a:ea typeface="Meiryo" panose="020B0604030504040204" pitchFamily="34" charset="-128"/>
              <a:cs typeface="メイリオ"/>
            </a:endParaRPr>
          </a:p>
          <a:p>
            <a:pPr algn="ctr"/>
            <a:endParaRPr kumimoji="1" lang="ja-JP" altLang="en-US" sz="3200" dirty="0">
              <a:solidFill>
                <a:srgbClr val="FFFFFF"/>
              </a:solidFill>
              <a:latin typeface="Meiryo" panose="020B0604030504040204" pitchFamily="34" charset="-128"/>
              <a:ea typeface="Meiryo" panose="020B0604030504040204" pitchFamily="34" charset="-128"/>
              <a:cs typeface="メイリオ"/>
            </a:endParaRPr>
          </a:p>
        </p:txBody>
      </p:sp>
      <p:sp>
        <p:nvSpPr>
          <p:cNvPr id="12" name="正方形/長方形 11"/>
          <p:cNvSpPr/>
          <p:nvPr/>
        </p:nvSpPr>
        <p:spPr>
          <a:xfrm>
            <a:off x="3647282" y="4357786"/>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オンデマンド</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3" name="正方形/長方形 12"/>
          <p:cNvSpPr/>
          <p:nvPr/>
        </p:nvSpPr>
        <p:spPr>
          <a:xfrm>
            <a:off x="3647282" y="479815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従量課金</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4" name="正方形/長方形 13"/>
          <p:cNvSpPr/>
          <p:nvPr/>
        </p:nvSpPr>
        <p:spPr>
          <a:xfrm>
            <a:off x="3647282" y="3917070"/>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メイリオ"/>
              </a:rPr>
              <a:t>自動化・自律化</a:t>
            </a:r>
          </a:p>
        </p:txBody>
      </p:sp>
      <p:grpSp>
        <p:nvGrpSpPr>
          <p:cNvPr id="22" name="図形グループ 21"/>
          <p:cNvGrpSpPr/>
          <p:nvPr/>
        </p:nvGrpSpPr>
        <p:grpSpPr>
          <a:xfrm>
            <a:off x="708025" y="2469270"/>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Meiryo" panose="020B0604030504040204" pitchFamily="34" charset="-128"/>
                  <a:ea typeface="Meiryo" panose="020B0604030504040204" pitchFamily="34" charset="-128"/>
                  <a:cs typeface="メイリオ"/>
                </a:rPr>
                <a:t>システム資源</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a:p>
              <a:r>
                <a:rPr lang="ja-JP" altLang="en-US" sz="2800" dirty="0">
                  <a:solidFill>
                    <a:srgbClr val="FFFFFF"/>
                  </a:solidFill>
                  <a:latin typeface="Meiryo" panose="020B0604030504040204" pitchFamily="34" charset="-128"/>
                  <a:ea typeface="Meiryo" panose="020B0604030504040204" pitchFamily="34" charset="-128"/>
                  <a:cs typeface="メイリオ"/>
                </a:rPr>
                <a:t>の共同購買</a:t>
              </a:r>
              <a:endParaRPr kumimoji="1" lang="ja-JP" altLang="en-US" sz="28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3" name="図形グループ 22"/>
          <p:cNvGrpSpPr/>
          <p:nvPr/>
        </p:nvGrpSpPr>
        <p:grpSpPr>
          <a:xfrm>
            <a:off x="3997325" y="2469270"/>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Meiryo" panose="020B0604030504040204" pitchFamily="34" charset="-128"/>
                  <a:ea typeface="Meiryo" panose="020B0604030504040204" pitchFamily="34" charset="-128"/>
                  <a:cs typeface="メイリオ"/>
                </a:rPr>
                <a:t>サービス化</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p:txBody>
        </p:sp>
      </p:grpSp>
      <p:sp>
        <p:nvSpPr>
          <p:cNvPr id="19" name="正方形/長方形 18"/>
          <p:cNvSpPr/>
          <p:nvPr/>
        </p:nvSpPr>
        <p:spPr>
          <a:xfrm>
            <a:off x="13779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メイリオ"/>
              </a:rPr>
              <a:t>コスト</a:t>
            </a:r>
            <a:endParaRPr kumimoji="1" lang="ja-JP" altLang="en-US" sz="1600" dirty="0">
              <a:solidFill>
                <a:srgbClr val="FFFFFF"/>
              </a:solidFill>
              <a:latin typeface="Meiryo" panose="020B0604030504040204" pitchFamily="34" charset="-128"/>
              <a:ea typeface="Meiryo" panose="020B0604030504040204" pitchFamily="34" charset="-128"/>
              <a:cs typeface="メイリオ"/>
            </a:endParaRPr>
          </a:p>
        </p:txBody>
      </p:sp>
      <p:sp>
        <p:nvSpPr>
          <p:cNvPr id="20" name="正方形/長方形 19"/>
          <p:cNvSpPr/>
          <p:nvPr/>
        </p:nvSpPr>
        <p:spPr>
          <a:xfrm>
            <a:off x="36512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メイリオ"/>
              </a:rPr>
              <a:t>アジリティ</a:t>
            </a:r>
            <a:endParaRPr kumimoji="1" lang="ja-JP" altLang="en-US" sz="1600" dirty="0">
              <a:solidFill>
                <a:srgbClr val="FFFFFF"/>
              </a:solidFill>
              <a:latin typeface="Meiryo" panose="020B0604030504040204" pitchFamily="34" charset="-128"/>
              <a:ea typeface="Meiryo" panose="020B0604030504040204" pitchFamily="34" charset="-128"/>
              <a:cs typeface="メイリオ"/>
            </a:endParaRPr>
          </a:p>
        </p:txBody>
      </p:sp>
      <p:sp>
        <p:nvSpPr>
          <p:cNvPr id="21" name="正方形/長方形 20"/>
          <p:cNvSpPr/>
          <p:nvPr/>
        </p:nvSpPr>
        <p:spPr>
          <a:xfrm>
            <a:off x="5924183"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メイリオ"/>
              </a:rPr>
              <a:t>スケール</a:t>
            </a:r>
            <a:endParaRPr kumimoji="1" lang="ja-JP" altLang="en-US" sz="16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1377950" y="5283888"/>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メイリオ"/>
              </a:rPr>
              <a:t>仮想化とソフトウエア化の仕組み</a:t>
            </a:r>
            <a:endParaRPr lang="ja-JP" altLang="en-US" sz="2000" dirty="0">
              <a:solidFill>
                <a:srgbClr val="FFFF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95032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クラウドの定義</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77872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a:xfrm>
            <a:off x="230400" y="266400"/>
            <a:ext cx="8686800" cy="416221"/>
          </a:xfrm>
        </p:spPr>
        <p:txBody>
          <a:bodyPr/>
          <a:lstStyle/>
          <a:p>
            <a:pPr eaLnBrk="1" hangingPunct="1"/>
            <a:r>
              <a:rPr lang="ja-JP" altLang="en-US" sz="2700" dirty="0"/>
              <a:t>クラウドの定義／</a:t>
            </a:r>
            <a:r>
              <a:rPr lang="en-US" altLang="ja-JP" sz="2700" dirty="0"/>
              <a:t>NIST</a:t>
            </a:r>
            <a:r>
              <a:rPr lang="ja-JP" altLang="en-US" sz="27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cs typeface="ＤＦＰ太丸ゴシック体"/>
              </a:rPr>
              <a:t>サービス・モデル</a:t>
            </a:r>
            <a:endPar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5</a:t>
            </a: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9995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rPr>
              <a:t>米国国立標準技術研究所</a:t>
            </a:r>
            <a:endParaRPr lang="ja-JP" altLang="en-US" sz="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Meiryo" panose="020B0604030504040204" pitchFamily="34" charset="-128"/>
                <a:ea typeface="Meiryo" panose="020B0604030504040204" pitchFamily="34" charset="-128"/>
                <a:cs typeface="ＭＳ Ｐゴシック"/>
              </a:rPr>
              <a:t>(NIST</a:t>
            </a:r>
            <a:r>
              <a:rPr lang="ja-JP" altLang="en-US" sz="1200" dirty="0">
                <a:solidFill>
                  <a:srgbClr val="FFFFFF"/>
                </a:solidFill>
                <a:latin typeface="Meiryo" panose="020B0604030504040204" pitchFamily="34" charset="-128"/>
                <a:ea typeface="Meiryo" panose="020B0604030504040204" pitchFamily="34" charset="-128"/>
                <a:cs typeface="ＭＳ Ｐゴシック"/>
              </a:rPr>
              <a:t>の定義</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effectLst/>
              <a:latin typeface="Meiryo" panose="020B0604030504040204" pitchFamily="34" charset="-128"/>
              <a:ea typeface="Meiryo" panose="020B0604030504040204" pitchFamily="34" charset="-128"/>
              <a:cs typeface="ＭＳ Ｐゴシック"/>
            </a:endParaRPr>
          </a:p>
        </p:txBody>
      </p:sp>
      <p:sp>
        <p:nvSpPr>
          <p:cNvPr id="4" name="テキスト ボックス 3">
            <a:extLst>
              <a:ext uri="{FF2B5EF4-FFF2-40B4-BE49-F238E27FC236}">
                <a16:creationId xmlns:a16="http://schemas.microsoft.com/office/drawing/2014/main" id="{C166C629-E876-D511-0AFE-E8F7B0540422}"/>
              </a:ext>
            </a:extLst>
          </p:cNvPr>
          <p:cNvSpPr txBox="1"/>
          <p:nvPr/>
        </p:nvSpPr>
        <p:spPr>
          <a:xfrm>
            <a:off x="658122" y="775648"/>
            <a:ext cx="729687" cy="307777"/>
          </a:xfrm>
          <a:prstGeom prst="rect">
            <a:avLst/>
          </a:prstGeom>
          <a:noFill/>
        </p:spPr>
        <p:txBody>
          <a:bodyPr wrap="none" rtlCol="0">
            <a:spAutoFit/>
          </a:bodyPr>
          <a:lstStyle/>
          <a:p>
            <a:r>
              <a:rPr kumimoji="1" lang="en-US" altLang="ja-JP" sz="1400" dirty="0"/>
              <a:t>2009</a:t>
            </a:r>
            <a:r>
              <a:rPr kumimoji="1" lang="ja-JP" altLang="en-US" sz="1400"/>
              <a:t>年</a:t>
            </a:r>
          </a:p>
        </p:txBody>
      </p:sp>
    </p:spTree>
    <p:extLst>
      <p:ext uri="{BB962C8B-B14F-4D97-AF65-F5344CB8AC3E}">
        <p14:creationId xmlns:p14="http://schemas.microsoft.com/office/powerpoint/2010/main" val="38428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クラウドの定義／サービス・モデル </a:t>
            </a:r>
            <a:r>
              <a:rPr lang="en-US" altLang="ja-JP" sz="2700" dirty="0">
                <a:latin typeface="メイリオ" panose="020B0604030504040204" pitchFamily="50" charset="-128"/>
                <a:ea typeface="メイリオ" panose="020B0604030504040204" pitchFamily="50" charset="-128"/>
              </a:rPr>
              <a:t>(Service Model)</a:t>
            </a:r>
            <a:endParaRPr lang="ja-JP" altLang="en-US" sz="2700" dirty="0">
              <a:latin typeface="メイリオ" panose="020B0604030504040204" pitchFamily="50" charset="-128"/>
              <a:ea typeface="メイリオ" panose="020B0604030504040204" pitchFamily="50" charset="-128"/>
            </a:endParaRPr>
          </a:p>
        </p:txBody>
      </p:sp>
      <p:sp>
        <p:nvSpPr>
          <p:cNvPr id="72" name="AutoShape 41"/>
          <p:cNvSpPr>
            <a:spLocks noChangeArrowheads="1"/>
          </p:cNvSpPr>
          <p:nvPr/>
        </p:nvSpPr>
        <p:spPr bwMode="auto">
          <a:xfrm>
            <a:off x="2222222" y="1396276"/>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2222222" y="2320201"/>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2222222" y="3244126"/>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2222222" y="4168051"/>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6823059" y="1719739"/>
            <a:ext cx="1415772"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6639851" y="2691059"/>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6634644" y="3469554"/>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a:solidFill>
                  <a:srgbClr val="0432FF"/>
                </a:solidFill>
                <a:effectLst/>
                <a:latin typeface="Meiryo" charset="-128"/>
                <a:ea typeface="Meiryo" charset="-128"/>
                <a:cs typeface="Meiryo" charset="-128"/>
              </a:rPr>
              <a:t>システム（</a:t>
            </a:r>
            <a:r>
              <a:rPr lang="en-US" altLang="ja-JP" sz="1200" dirty="0">
                <a:solidFill>
                  <a:srgbClr val="0432FF"/>
                </a:solidFill>
                <a:effectLst/>
                <a:latin typeface="Meiryo" charset="-128"/>
                <a:ea typeface="Meiryo" charset="-128"/>
                <a:cs typeface="Meiryo" charset="-128"/>
              </a:rPr>
              <a:t>OS</a:t>
            </a:r>
            <a:r>
              <a:rPr lang="ja-JP" altLang="en-US" sz="1200">
                <a:solidFill>
                  <a:srgbClr val="0432FF"/>
                </a:solidFill>
                <a:effectLst/>
                <a:latin typeface="Meiryo" charset="-128"/>
                <a:ea typeface="Meiryo" charset="-128"/>
                <a:cs typeface="Meiryo" charset="-128"/>
              </a:rPr>
              <a:t>）</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6696313" y="4476383"/>
            <a:ext cx="1723549" cy="276999"/>
          </a:xfrm>
          <a:prstGeom prst="rect">
            <a:avLst/>
          </a:prstGeom>
          <a:noFill/>
          <a:ln w="9525">
            <a:noFill/>
            <a:miter lim="800000"/>
            <a:headEnd/>
            <a:tailEnd/>
          </a:ln>
        </p:spPr>
        <p:txBody>
          <a:bodyPr wrap="none">
            <a:spAutoFit/>
          </a:bodyPr>
          <a:lstStyle/>
          <a:p>
            <a:r>
              <a:rPr lang="ja-JP" altLang="en-US" sz="1200">
                <a:solidFill>
                  <a:schemeClr val="accent2">
                    <a:lumMod val="75000"/>
                  </a:schemeClr>
                </a:solidFill>
                <a:effectLst/>
                <a:latin typeface="Meiryo" charset="-128"/>
                <a:ea typeface="Meiryo" charset="-128"/>
                <a:cs typeface="Meiryo" charset="-128"/>
              </a:rPr>
              <a:t>インフラストラクチャ</a:t>
            </a:r>
            <a:endParaRPr lang="en-US" altLang="ja-JP" sz="1200" dirty="0">
              <a:solidFill>
                <a:schemeClr val="accent2">
                  <a:lumMod val="75000"/>
                </a:schemeClr>
              </a:solidFill>
              <a:effectLst/>
              <a:latin typeface="Meiryo" charset="-128"/>
              <a:ea typeface="Meiryo" charset="-128"/>
              <a:cs typeface="Meiryo" charset="-128"/>
            </a:endParaRPr>
          </a:p>
        </p:txBody>
      </p:sp>
      <p:sp>
        <p:nvSpPr>
          <p:cNvPr id="81" name="AutoShape 50"/>
          <p:cNvSpPr>
            <a:spLocks noChangeArrowheads="1"/>
          </p:cNvSpPr>
          <p:nvPr/>
        </p:nvSpPr>
        <p:spPr bwMode="auto">
          <a:xfrm>
            <a:off x="4037284" y="2398409"/>
            <a:ext cx="1278046" cy="2609165"/>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4074320" y="3022349"/>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5368596" y="1455272"/>
            <a:ext cx="1233299" cy="3543301"/>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5356245" y="2037222"/>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5444544" y="1618633"/>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5450038" y="5184377"/>
            <a:ext cx="1088427" cy="1235269"/>
          </a:xfrm>
          <a:prstGeom prst="homePlate">
            <a:avLst>
              <a:gd name="adj" fmla="val 26664"/>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5670884" y="5626407"/>
            <a:ext cx="633507" cy="553998"/>
          </a:xfrm>
          <a:prstGeom prst="rect">
            <a:avLst/>
          </a:prstGeom>
          <a:noFill/>
        </p:spPr>
        <p:txBody>
          <a:bodyPr wrap="none" rtlCol="0">
            <a:spAutoFit/>
          </a:bodyPr>
          <a:lstStyle/>
          <a:p>
            <a:pPr algn="ctr"/>
            <a:r>
              <a:rPr kumimoji="1" lang="en-US" altLang="ja-JP" sz="1000" dirty="0">
                <a:solidFill>
                  <a:schemeClr val="bg1"/>
                </a:solidFill>
              </a:rPr>
              <a:t>Zoom</a:t>
            </a:r>
          </a:p>
          <a:p>
            <a:pPr algn="ctr"/>
            <a:r>
              <a:rPr kumimoji="1" lang="en-US" altLang="ja-JP" sz="1000" dirty="0">
                <a:solidFill>
                  <a:schemeClr val="bg1"/>
                </a:solidFill>
              </a:rPr>
              <a:t>Gmail</a:t>
            </a:r>
          </a:p>
          <a:p>
            <a:pPr algn="ctr"/>
            <a:r>
              <a:rPr lang="en-US" altLang="ja-JP" sz="1000" dirty="0">
                <a:solidFill>
                  <a:schemeClr val="bg1"/>
                </a:solidFill>
              </a:rPr>
              <a:t>Dropbox</a:t>
            </a:r>
            <a:endParaRPr kumimoji="1" lang="ja-JP" altLang="en-US" sz="1000" dirty="0">
              <a:solidFill>
                <a:schemeClr val="bg1"/>
              </a:solidFill>
            </a:endParaRPr>
          </a:p>
        </p:txBody>
      </p:sp>
      <p:sp>
        <p:nvSpPr>
          <p:cNvPr id="100" name="ホームベース 99"/>
          <p:cNvSpPr/>
          <p:nvPr/>
        </p:nvSpPr>
        <p:spPr bwMode="auto">
          <a:xfrm rot="16200000">
            <a:off x="4110345" y="5184377"/>
            <a:ext cx="1088427" cy="1235269"/>
          </a:xfrm>
          <a:prstGeom prst="homePlate">
            <a:avLst>
              <a:gd name="adj" fmla="val 26664"/>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4069303"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2810853" y="5184376"/>
            <a:ext cx="1088427" cy="1235269"/>
          </a:xfrm>
          <a:prstGeom prst="homePlate">
            <a:avLst>
              <a:gd name="adj" fmla="val 26664"/>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2765118" y="5626406"/>
            <a:ext cx="1207583" cy="523220"/>
          </a:xfrm>
          <a:prstGeom prst="rect">
            <a:avLst/>
          </a:prstGeom>
          <a:noFill/>
        </p:spPr>
        <p:txBody>
          <a:bodyPr wrap="squar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flipH="1">
            <a:off x="1613055" y="1640528"/>
            <a:ext cx="3724694" cy="435420"/>
          </a:xfrm>
          <a:prstGeom prst="homePlate">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sp>
        <p:nvSpPr>
          <p:cNvPr id="95" name="ホームベース 94"/>
          <p:cNvSpPr/>
          <p:nvPr/>
        </p:nvSpPr>
        <p:spPr bwMode="auto">
          <a:xfrm flipH="1">
            <a:off x="1613056" y="3065897"/>
            <a:ext cx="2378766" cy="435420"/>
          </a:xfrm>
          <a:prstGeom prst="homePlate">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ミドルウェア</a:t>
            </a:r>
            <a:r>
              <a:rPr kumimoji="0" lang="en-US" altLang="ja-JP" sz="1400" b="0" i="0" u="none" strike="noStrike" cap="none" normalizeH="0" baseline="0" dirty="0">
                <a:ln>
                  <a:noFill/>
                </a:ln>
                <a:solidFill>
                  <a:schemeClr val="bg1"/>
                </a:solidFill>
                <a:effectLst/>
                <a:latin typeface="Meiryo" charset="-128"/>
                <a:ea typeface="Meiryo" charset="-128"/>
                <a:cs typeface="Meiryo" charset="-128"/>
              </a:rPr>
              <a:t> &amp; OS</a:t>
            </a:r>
            <a:endParaRPr kumimoji="0" lang="ja-JP" altLang="en-US"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flipH="1">
            <a:off x="1613056" y="4366822"/>
            <a:ext cx="1087904" cy="466116"/>
          </a:xfrm>
          <a:prstGeom prst="homePlate">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a:solidFill>
                  <a:schemeClr val="bg1"/>
                </a:solidFill>
                <a:latin typeface="Meiryo" charset="-128"/>
                <a:ea typeface="Meiryo" charset="-128"/>
                <a:cs typeface="Meiryo" charset="-128"/>
              </a:rPr>
              <a:t>設備</a:t>
            </a:r>
            <a:r>
              <a:rPr kumimoji="0" lang="en-US" altLang="ja-JP" sz="1000" dirty="0">
                <a:solidFill>
                  <a:schemeClr val="bg1"/>
                </a:solidFill>
                <a:latin typeface="Meiryo" charset="-128"/>
                <a:ea typeface="Meiryo" charset="-128"/>
                <a:cs typeface="Meiryo" charset="-128"/>
              </a:rPr>
              <a:t> &amp;</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a:solidFill>
                  <a:schemeClr val="bg1"/>
                </a:solidFill>
                <a:latin typeface="Meiryo" charset="-128"/>
                <a:ea typeface="Meiryo" charset="-128"/>
                <a:cs typeface="Meiryo" charset="-128"/>
              </a:rPr>
              <a:t>ハードウェア</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sp>
        <p:nvSpPr>
          <p:cNvPr id="33" name="AutoShape 43"/>
          <p:cNvSpPr>
            <a:spLocks noChangeArrowheads="1"/>
          </p:cNvSpPr>
          <p:nvPr/>
        </p:nvSpPr>
        <p:spPr bwMode="auto">
          <a:xfrm>
            <a:off x="8096590" y="2352242"/>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
        <p:nvSpPr>
          <p:cNvPr id="85" name="AutoShape 51"/>
          <p:cNvSpPr>
            <a:spLocks noChangeArrowheads="1"/>
          </p:cNvSpPr>
          <p:nvPr/>
        </p:nvSpPr>
        <p:spPr bwMode="auto">
          <a:xfrm>
            <a:off x="2737433" y="4233746"/>
            <a:ext cx="1254390" cy="771877"/>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2662335" y="4605069"/>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2" name="正方形/長方形 1">
            <a:extLst>
              <a:ext uri="{FF2B5EF4-FFF2-40B4-BE49-F238E27FC236}">
                <a16:creationId xmlns:a16="http://schemas.microsoft.com/office/drawing/2014/main" id="{91D847EC-88F3-4443-A737-0782E6D279BC}"/>
              </a:ext>
            </a:extLst>
          </p:cNvPr>
          <p:cNvSpPr/>
          <p:nvPr/>
        </p:nvSpPr>
        <p:spPr>
          <a:xfrm>
            <a:off x="2853446" y="4290226"/>
            <a:ext cx="967189" cy="469359"/>
          </a:xfrm>
          <a:prstGeom prst="rect">
            <a:avLst/>
          </a:prstGeom>
        </p:spPr>
        <p:txBody>
          <a:bodyPr wrap="none">
            <a:spAutoFit/>
          </a:bodyPr>
          <a:lstStyle/>
          <a:p>
            <a:pPr algn="ctr">
              <a:lnSpc>
                <a:spcPts val="2800"/>
              </a:lnSpc>
              <a:defRPr/>
            </a:pPr>
            <a:r>
              <a:rPr lang="en-US" altLang="ja-JP" sz="2800" dirty="0">
                <a:solidFill>
                  <a:srgbClr val="FFFFFF"/>
                </a:solidFill>
                <a:latin typeface="Meiryo" charset="-128"/>
                <a:ea typeface="Meiryo" charset="-128"/>
                <a:cs typeface="Meiryo" charset="-128"/>
              </a:rPr>
              <a:t>IaaS</a:t>
            </a:r>
          </a:p>
        </p:txBody>
      </p:sp>
      <p:sp>
        <p:nvSpPr>
          <p:cNvPr id="4" name="テキスト ボックス 3">
            <a:extLst>
              <a:ext uri="{FF2B5EF4-FFF2-40B4-BE49-F238E27FC236}">
                <a16:creationId xmlns:a16="http://schemas.microsoft.com/office/drawing/2014/main" id="{CA2BA110-AD1C-9230-47CA-A773A4573EDD}"/>
              </a:ext>
            </a:extLst>
          </p:cNvPr>
          <p:cNvSpPr txBox="1"/>
          <p:nvPr/>
        </p:nvSpPr>
        <p:spPr>
          <a:xfrm>
            <a:off x="4095091" y="2637949"/>
            <a:ext cx="1166302" cy="523220"/>
          </a:xfrm>
          <a:prstGeom prst="rect">
            <a:avLst/>
          </a:prstGeom>
          <a:noFill/>
        </p:spPr>
        <p:txBody>
          <a:bodyPr wrap="square">
            <a:spAutoFit/>
          </a:bodyPr>
          <a:lstStyle/>
          <a:p>
            <a:pPr algn="ctr">
              <a:defRPr/>
            </a:pPr>
            <a:r>
              <a:rPr lang="en-US" altLang="ja-JP" sz="2800" dirty="0">
                <a:solidFill>
                  <a:srgbClr val="FFFFFF"/>
                </a:solidFill>
                <a:latin typeface="Meiryo" charset="-128"/>
                <a:ea typeface="Meiryo" charset="-128"/>
                <a:cs typeface="Meiryo" charset="-128"/>
              </a:rPr>
              <a:t>PaaS</a:t>
            </a:r>
          </a:p>
        </p:txBody>
      </p:sp>
      <p:sp>
        <p:nvSpPr>
          <p:cNvPr id="3" name="テキスト ボックス 2">
            <a:extLst>
              <a:ext uri="{FF2B5EF4-FFF2-40B4-BE49-F238E27FC236}">
                <a16:creationId xmlns:a16="http://schemas.microsoft.com/office/drawing/2014/main" id="{2FED2A58-BDB6-0897-3940-27D656498C0A}"/>
              </a:ext>
            </a:extLst>
          </p:cNvPr>
          <p:cNvSpPr txBox="1"/>
          <p:nvPr/>
        </p:nvSpPr>
        <p:spPr>
          <a:xfrm>
            <a:off x="3967564" y="3698885"/>
            <a:ext cx="1396536" cy="1069524"/>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を開発・稼働させる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ための機能を提供</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開発環境、データベース</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セキュリティ</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ライブラリーなど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ABF3CDAF-0E12-8741-E268-BFC1077D577D}"/>
              </a:ext>
            </a:extLst>
          </p:cNvPr>
          <p:cNvSpPr txBox="1"/>
          <p:nvPr/>
        </p:nvSpPr>
        <p:spPr>
          <a:xfrm>
            <a:off x="5363310" y="2730719"/>
            <a:ext cx="1261884" cy="1192634"/>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を</a:t>
            </a:r>
            <a:r>
              <a:rPr lang="ja-JP" altLang="en-US" sz="1050">
                <a:solidFill>
                  <a:schemeClr val="bg1"/>
                </a:solidFill>
                <a:latin typeface="Meiryo" panose="020B0604030504040204" pitchFamily="34" charset="-128"/>
                <a:ea typeface="Meiryo" panose="020B0604030504040204" pitchFamily="34" charset="-128"/>
              </a:rPr>
              <a:t>利用できる</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サービスを提供を</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財務会計、</a:t>
            </a:r>
            <a:r>
              <a:rPr lang="en-US" altLang="ja-JP" sz="800" dirty="0">
                <a:solidFill>
                  <a:schemeClr val="bg1"/>
                </a:solidFill>
                <a:latin typeface="Meiryo" panose="020B0604030504040204" pitchFamily="34" charset="-128"/>
                <a:ea typeface="Meiryo" panose="020B0604030504040204" pitchFamily="34" charset="-128"/>
              </a:rPr>
              <a:t>Web</a:t>
            </a:r>
            <a:r>
              <a:rPr lang="ja-JP" altLang="en-US" sz="800">
                <a:solidFill>
                  <a:schemeClr val="bg1"/>
                </a:solidFill>
                <a:latin typeface="Meiryo" panose="020B0604030504040204" pitchFamily="34" charset="-128"/>
                <a:ea typeface="Meiryo" panose="020B0604030504040204" pitchFamily="34" charset="-128"/>
              </a:rPr>
              <a:t>会議</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広告宣伝、</a:t>
            </a:r>
            <a:r>
              <a:rPr lang="en-US" altLang="ja-JP" sz="800" dirty="0">
                <a:solidFill>
                  <a:schemeClr val="bg1"/>
                </a:solidFill>
                <a:latin typeface="Meiryo" panose="020B0604030504040204" pitchFamily="34" charset="-128"/>
                <a:ea typeface="Meiryo" panose="020B0604030504040204" pitchFamily="34" charset="-128"/>
              </a:rPr>
              <a:t>CRM/SFA</a:t>
            </a:r>
          </a:p>
          <a:p>
            <a:pPr algn="ctr"/>
            <a:r>
              <a:rPr lang="ja-JP" altLang="en-US" sz="800">
                <a:solidFill>
                  <a:schemeClr val="bg1"/>
                </a:solidFill>
                <a:latin typeface="Meiryo" panose="020B0604030504040204" pitchFamily="34" charset="-128"/>
                <a:ea typeface="Meiryo" panose="020B0604030504040204" pitchFamily="34" charset="-128"/>
              </a:rPr>
              <a:t>データ管理など</a:t>
            </a:r>
            <a:endParaRPr lang="en-US" altLang="ja-JP" sz="800" dirty="0">
              <a:solidFill>
                <a:schemeClr val="bg1"/>
              </a:solidFill>
              <a:latin typeface="Meiryo" panose="020B0604030504040204" pitchFamily="34" charset="-128"/>
              <a:ea typeface="Meiryo" panose="020B0604030504040204" pitchFamily="34" charset="-128"/>
            </a:endParaRPr>
          </a:p>
          <a:p>
            <a:pPr algn="ct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6" name="四角形吹き出し 5">
            <a:extLst>
              <a:ext uri="{FF2B5EF4-FFF2-40B4-BE49-F238E27FC236}">
                <a16:creationId xmlns:a16="http://schemas.microsoft.com/office/drawing/2014/main" id="{5444C8A1-C1BE-97F3-4399-8F080DB90E7A}"/>
              </a:ext>
            </a:extLst>
          </p:cNvPr>
          <p:cNvSpPr/>
          <p:nvPr/>
        </p:nvSpPr>
        <p:spPr>
          <a:xfrm>
            <a:off x="830638" y="5115508"/>
            <a:ext cx="1400051" cy="923926"/>
          </a:xfrm>
          <a:prstGeom prst="wedgeRectCallout">
            <a:avLst>
              <a:gd name="adj1" fmla="val 106983"/>
              <a:gd name="adj2" fmla="val -65355"/>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EFDF746-02D2-DF0A-FC30-F107019074D3}"/>
              </a:ext>
            </a:extLst>
          </p:cNvPr>
          <p:cNvSpPr txBox="1"/>
          <p:nvPr/>
        </p:nvSpPr>
        <p:spPr>
          <a:xfrm>
            <a:off x="839358" y="5210595"/>
            <a:ext cx="1401346" cy="784830"/>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IT</a:t>
            </a:r>
            <a:r>
              <a:rPr kumimoji="1" lang="ja-JP" altLang="en-US" sz="1050">
                <a:solidFill>
                  <a:schemeClr val="bg1"/>
                </a:solidFill>
                <a:latin typeface="Meiryo" panose="020B0604030504040204" pitchFamily="34" charset="-128"/>
                <a:ea typeface="Meiryo" panose="020B0604030504040204" pitchFamily="34" charset="-128"/>
              </a:rPr>
              <a:t>インフラに関わる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機能や性能の提供</a:t>
            </a:r>
            <a:endParaRPr lang="en-US" altLang="ja-JP" sz="1050" dirty="0">
              <a:solidFill>
                <a:schemeClr val="bg1"/>
              </a:solidFill>
              <a:latin typeface="Meiryo" panose="020B0604030504040204" pitchFamily="34" charset="-128"/>
              <a:ea typeface="Meiryo" panose="020B0604030504040204" pitchFamily="34" charset="-128"/>
            </a:endParaRPr>
          </a:p>
          <a:p>
            <a:pPr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en-US" altLang="ja-JP" sz="800" dirty="0">
                <a:solidFill>
                  <a:schemeClr val="bg1"/>
                </a:solidFill>
                <a:latin typeface="Meiryo" panose="020B0604030504040204" pitchFamily="34" charset="-128"/>
                <a:ea typeface="Meiryo" panose="020B0604030504040204" pitchFamily="34" charset="-128"/>
              </a:rPr>
              <a:t>CPU</a:t>
            </a:r>
            <a:r>
              <a:rPr lang="ja-JP" altLang="en-US" sz="800">
                <a:solidFill>
                  <a:schemeClr val="bg1"/>
                </a:solidFill>
                <a:latin typeface="Meiryo" panose="020B0604030504040204" pitchFamily="34" charset="-128"/>
                <a:ea typeface="Meiryo" panose="020B0604030504040204" pitchFamily="34" charset="-128"/>
              </a:rPr>
              <a:t>、ストレージ</a:t>
            </a:r>
            <a:endParaRPr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ネットワークなど</a:t>
            </a:r>
          </a:p>
        </p:txBody>
      </p:sp>
      <p:pic>
        <p:nvPicPr>
          <p:cNvPr id="11" name="図 10">
            <a:extLst>
              <a:ext uri="{FF2B5EF4-FFF2-40B4-BE49-F238E27FC236}">
                <a16:creationId xmlns:a16="http://schemas.microsoft.com/office/drawing/2014/main" id="{853CFA43-60D3-0B10-E43D-D844BF583D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296" y="1234075"/>
            <a:ext cx="1151654" cy="1151654"/>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37A7149E-F821-1D0B-B6DA-7CBCA48B8AB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296" y="2668299"/>
            <a:ext cx="1151654" cy="1151654"/>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B63B80F8-7EEC-B150-D123-53A576A3FC4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296" y="3954644"/>
            <a:ext cx="1151654" cy="11516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057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ja-JP" altLang="en-US" sz="2800">
                <a:ea typeface="ＭＳ Ｐゴシック" charset="-128"/>
              </a:rPr>
              <a:t>クラウド利用における責任の所在と狙い</a:t>
            </a:r>
            <a:endParaRPr kumimoji="1" lang="ja-JP" altLang="en-US" sz="2800" dirty="0"/>
          </a:p>
        </p:txBody>
      </p:sp>
      <p:sp>
        <p:nvSpPr>
          <p:cNvPr id="3" name="正方形/長方形 2"/>
          <p:cNvSpPr/>
          <p:nvPr/>
        </p:nvSpPr>
        <p:spPr bwMode="auto">
          <a:xfrm>
            <a:off x="254621" y="3246642"/>
            <a:ext cx="6447271" cy="106680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プラットフォーム</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4" name="正方形/長方形 3"/>
          <p:cNvSpPr/>
          <p:nvPr/>
        </p:nvSpPr>
        <p:spPr bwMode="auto">
          <a:xfrm>
            <a:off x="254621" y="2103642"/>
            <a:ext cx="6447271" cy="1066800"/>
          </a:xfrm>
          <a:prstGeom prst="rect">
            <a:avLst/>
          </a:prstGeom>
          <a:solidFill>
            <a:srgbClr val="0432F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dirty="0">
                <a:solidFill>
                  <a:schemeClr val="bg1"/>
                </a:solidFill>
                <a:effectLst>
                  <a:outerShdw blurRad="50800" dist="38100" dir="2700000" algn="tl" rotWithShape="0">
                    <a:prstClr val="black">
                      <a:alpha val="40000"/>
                    </a:prstClr>
                  </a:outerShdw>
                </a:effectLst>
                <a:latin typeface="メイリオ"/>
                <a:ea typeface="メイリオ"/>
                <a:cs typeface="メイリオ"/>
              </a:rPr>
              <a:t>アプリケーション</a:t>
            </a:r>
            <a:endParaRPr kumimoji="0" lang="en-US" altLang="ja-JP" sz="1600" b="1"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5" name="正方形/長方形 4"/>
          <p:cNvSpPr/>
          <p:nvPr/>
        </p:nvSpPr>
        <p:spPr bwMode="auto">
          <a:xfrm>
            <a:off x="254621" y="4389642"/>
            <a:ext cx="6447271" cy="1066800"/>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インフラストラクチャー</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7" name="AutoShape 50"/>
          <p:cNvSpPr>
            <a:spLocks noChangeArrowheads="1"/>
          </p:cNvSpPr>
          <p:nvPr/>
        </p:nvSpPr>
        <p:spPr bwMode="auto">
          <a:xfrm>
            <a:off x="4690538" y="3331119"/>
            <a:ext cx="888066" cy="2051895"/>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p:txBody>
      </p:sp>
      <p:sp>
        <p:nvSpPr>
          <p:cNvPr id="10" name="AutoShape 51"/>
          <p:cNvSpPr>
            <a:spLocks noChangeArrowheads="1"/>
          </p:cNvSpPr>
          <p:nvPr/>
        </p:nvSpPr>
        <p:spPr bwMode="auto">
          <a:xfrm>
            <a:off x="3773416" y="4465451"/>
            <a:ext cx="879057" cy="906943"/>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3" name="AutoShape 49"/>
          <p:cNvSpPr>
            <a:spLocks noChangeArrowheads="1"/>
          </p:cNvSpPr>
          <p:nvPr/>
        </p:nvSpPr>
        <p:spPr bwMode="auto">
          <a:xfrm>
            <a:off x="5625362" y="2177498"/>
            <a:ext cx="888066" cy="3194896"/>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6" name="AutoShape 50"/>
          <p:cNvSpPr>
            <a:spLocks noChangeArrowheads="1"/>
          </p:cNvSpPr>
          <p:nvPr/>
        </p:nvSpPr>
        <p:spPr bwMode="auto">
          <a:xfrm>
            <a:off x="4714176" y="5531757"/>
            <a:ext cx="888066" cy="379717"/>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PaaS</a:t>
            </a:r>
            <a:endParaRPr lang="en-US" altLang="ja-JP" sz="1200" dirty="0">
              <a:solidFill>
                <a:srgbClr val="FFFFFF"/>
              </a:solidFill>
              <a:latin typeface="メイリオ"/>
              <a:ea typeface="メイリオ"/>
              <a:cs typeface="メイリオ"/>
            </a:endParaRPr>
          </a:p>
        </p:txBody>
      </p:sp>
      <p:sp>
        <p:nvSpPr>
          <p:cNvPr id="17" name="AutoShape 51"/>
          <p:cNvSpPr>
            <a:spLocks noChangeArrowheads="1"/>
          </p:cNvSpPr>
          <p:nvPr/>
        </p:nvSpPr>
        <p:spPr bwMode="auto">
          <a:xfrm>
            <a:off x="3792466" y="5532251"/>
            <a:ext cx="879057" cy="377271"/>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IaaS</a:t>
            </a:r>
            <a:endParaRPr lang="en-US" altLang="ja-JP" sz="1200" dirty="0">
              <a:solidFill>
                <a:srgbClr val="FFFFFF"/>
              </a:solidFill>
              <a:latin typeface="メイリオ"/>
              <a:ea typeface="メイリオ"/>
              <a:cs typeface="メイリオ"/>
            </a:endParaRPr>
          </a:p>
        </p:txBody>
      </p:sp>
      <p:sp>
        <p:nvSpPr>
          <p:cNvPr id="18" name="AutoShape 49"/>
          <p:cNvSpPr>
            <a:spLocks noChangeArrowheads="1"/>
          </p:cNvSpPr>
          <p:nvPr/>
        </p:nvSpPr>
        <p:spPr bwMode="auto">
          <a:xfrm>
            <a:off x="5644412" y="5529804"/>
            <a:ext cx="888066" cy="379718"/>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SaaS</a:t>
            </a:r>
            <a:endParaRPr lang="en-US" altLang="ja-JP" sz="1200" dirty="0">
              <a:solidFill>
                <a:srgbClr val="FFFFFF"/>
              </a:solidFill>
              <a:latin typeface="メイリオ"/>
              <a:ea typeface="メイリオ"/>
              <a:cs typeface="メイリオ"/>
            </a:endParaRPr>
          </a:p>
        </p:txBody>
      </p:sp>
      <p:sp>
        <p:nvSpPr>
          <p:cNvPr id="19" name="AutoShape 49"/>
          <p:cNvSpPr>
            <a:spLocks noChangeArrowheads="1"/>
          </p:cNvSpPr>
          <p:nvPr/>
        </p:nvSpPr>
        <p:spPr bwMode="auto">
          <a:xfrm>
            <a:off x="2833800" y="2177889"/>
            <a:ext cx="888066" cy="3194896"/>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0" name="AutoShape 51"/>
          <p:cNvSpPr>
            <a:spLocks noChangeArrowheads="1"/>
          </p:cNvSpPr>
          <p:nvPr/>
        </p:nvSpPr>
        <p:spPr bwMode="auto">
          <a:xfrm>
            <a:off x="2843985" y="5532642"/>
            <a:ext cx="879057" cy="377271"/>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自社所有</a:t>
            </a:r>
            <a:endParaRPr lang="en-US" altLang="ja-JP" sz="1200" dirty="0">
              <a:solidFill>
                <a:srgbClr val="FFFFFF"/>
              </a:solidFill>
              <a:latin typeface="メイリオ"/>
              <a:ea typeface="メイリオ"/>
              <a:cs typeface="メイリオ"/>
            </a:endParaRPr>
          </a:p>
        </p:txBody>
      </p:sp>
      <p:sp>
        <p:nvSpPr>
          <p:cNvPr id="21" name="AutoShape 50"/>
          <p:cNvSpPr>
            <a:spLocks noChangeArrowheads="1"/>
          </p:cNvSpPr>
          <p:nvPr/>
        </p:nvSpPr>
        <p:spPr bwMode="auto">
          <a:xfrm>
            <a:off x="3763231" y="2179451"/>
            <a:ext cx="888066" cy="2051895"/>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2" name="AutoShape 51"/>
          <p:cNvSpPr>
            <a:spLocks noChangeArrowheads="1"/>
          </p:cNvSpPr>
          <p:nvPr/>
        </p:nvSpPr>
        <p:spPr bwMode="auto">
          <a:xfrm>
            <a:off x="4695126" y="2179451"/>
            <a:ext cx="879057" cy="906943"/>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3" name="テキスト ボックス 22">
            <a:extLst>
              <a:ext uri="{FF2B5EF4-FFF2-40B4-BE49-F238E27FC236}">
                <a16:creationId xmlns:a16="http://schemas.microsoft.com/office/drawing/2014/main" id="{7FA6E37D-FFF2-3444-882F-840CEF066660}"/>
              </a:ext>
            </a:extLst>
          </p:cNvPr>
          <p:cNvSpPr txBox="1"/>
          <p:nvPr/>
        </p:nvSpPr>
        <p:spPr>
          <a:xfrm>
            <a:off x="262440" y="2686675"/>
            <a:ext cx="1834121" cy="400110"/>
          </a:xfrm>
          <a:prstGeom prst="rect">
            <a:avLst/>
          </a:prstGeom>
          <a:noFill/>
        </p:spPr>
        <p:txBody>
          <a:bodyPr wrap="squar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4" name="テキスト ボックス 23">
            <a:extLst>
              <a:ext uri="{FF2B5EF4-FFF2-40B4-BE49-F238E27FC236}">
                <a16:creationId xmlns:a16="http://schemas.microsoft.com/office/drawing/2014/main" id="{3A8F68C7-3ECB-7946-A2A1-4BB7C803255A}"/>
              </a:ext>
            </a:extLst>
          </p:cNvPr>
          <p:cNvSpPr txBox="1"/>
          <p:nvPr/>
        </p:nvSpPr>
        <p:spPr>
          <a:xfrm>
            <a:off x="254621" y="3789477"/>
            <a:ext cx="2236510"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5" name="テキスト ボックス 24">
            <a:extLst>
              <a:ext uri="{FF2B5EF4-FFF2-40B4-BE49-F238E27FC236}">
                <a16:creationId xmlns:a16="http://schemas.microsoft.com/office/drawing/2014/main" id="{56FCBD1D-A5CE-A843-98A0-73726535EBAC}"/>
              </a:ext>
            </a:extLst>
          </p:cNvPr>
          <p:cNvSpPr txBox="1"/>
          <p:nvPr/>
        </p:nvSpPr>
        <p:spPr>
          <a:xfrm>
            <a:off x="262440" y="4948502"/>
            <a:ext cx="1851853"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9A1CFA3-96EA-D745-9EB5-51EE9B1912CC}"/>
              </a:ext>
            </a:extLst>
          </p:cNvPr>
          <p:cNvSpPr/>
          <p:nvPr/>
        </p:nvSpPr>
        <p:spPr bwMode="auto">
          <a:xfrm>
            <a:off x="254621" y="1443302"/>
            <a:ext cx="6447271" cy="622240"/>
          </a:xfrm>
          <a:prstGeom prst="rect">
            <a:avLst/>
          </a:prstGeom>
          <a:solidFill>
            <a:schemeClr val="accent3">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rPr>
              <a:t>業務プロセス／処理</a:t>
            </a: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27" name="AutoShape 51">
            <a:extLst>
              <a:ext uri="{FF2B5EF4-FFF2-40B4-BE49-F238E27FC236}">
                <a16:creationId xmlns:a16="http://schemas.microsoft.com/office/drawing/2014/main" id="{E493DB72-44FE-7F45-ADE1-E4418ACE5228}"/>
              </a:ext>
            </a:extLst>
          </p:cNvPr>
          <p:cNvSpPr>
            <a:spLocks noChangeArrowheads="1"/>
          </p:cNvSpPr>
          <p:nvPr/>
        </p:nvSpPr>
        <p:spPr bwMode="auto">
          <a:xfrm>
            <a:off x="5644412" y="152979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8" name="AutoShape 51">
            <a:extLst>
              <a:ext uri="{FF2B5EF4-FFF2-40B4-BE49-F238E27FC236}">
                <a16:creationId xmlns:a16="http://schemas.microsoft.com/office/drawing/2014/main" id="{8C94506B-A201-6746-AE3D-F1965F19B188}"/>
              </a:ext>
            </a:extLst>
          </p:cNvPr>
          <p:cNvSpPr>
            <a:spLocks noChangeArrowheads="1"/>
          </p:cNvSpPr>
          <p:nvPr/>
        </p:nvSpPr>
        <p:spPr bwMode="auto">
          <a:xfrm>
            <a:off x="4714176" y="1531751"/>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9" name="AutoShape 51">
            <a:extLst>
              <a:ext uri="{FF2B5EF4-FFF2-40B4-BE49-F238E27FC236}">
                <a16:creationId xmlns:a16="http://schemas.microsoft.com/office/drawing/2014/main" id="{54F95354-6ABD-3343-91CF-8C772D9028EC}"/>
              </a:ext>
            </a:extLst>
          </p:cNvPr>
          <p:cNvSpPr>
            <a:spLocks noChangeArrowheads="1"/>
          </p:cNvSpPr>
          <p:nvPr/>
        </p:nvSpPr>
        <p:spPr bwMode="auto">
          <a:xfrm>
            <a:off x="3768656" y="1531751"/>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30" name="AutoShape 51">
            <a:extLst>
              <a:ext uri="{FF2B5EF4-FFF2-40B4-BE49-F238E27FC236}">
                <a16:creationId xmlns:a16="http://schemas.microsoft.com/office/drawing/2014/main" id="{DC5D7B60-B29D-0348-912F-987D70128682}"/>
              </a:ext>
            </a:extLst>
          </p:cNvPr>
          <p:cNvSpPr>
            <a:spLocks noChangeArrowheads="1"/>
          </p:cNvSpPr>
          <p:nvPr/>
        </p:nvSpPr>
        <p:spPr bwMode="auto">
          <a:xfrm>
            <a:off x="2843985" y="1532142"/>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93C87424-2DB0-C349-B8A1-0778B74174B3}"/>
              </a:ext>
            </a:extLst>
          </p:cNvPr>
          <p:cNvSpPr txBox="1"/>
          <p:nvPr/>
        </p:nvSpPr>
        <p:spPr>
          <a:xfrm>
            <a:off x="7000840" y="3177771"/>
            <a:ext cx="1794081" cy="1223412"/>
          </a:xfrm>
          <a:prstGeom prst="rect">
            <a:avLst/>
          </a:prstGeom>
          <a:noFill/>
        </p:spPr>
        <p:txBody>
          <a:bodyPr wrap="none" rtlCol="0">
            <a:spAutoFit/>
          </a:bodyPr>
          <a:lstStyle/>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セキュリティ対策</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システム運用管理</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稼働</a:t>
            </a: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監視</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トラブル対応</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バックアップ</a:t>
            </a:r>
            <a:r>
              <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右中かっこ 7">
            <a:extLst>
              <a:ext uri="{FF2B5EF4-FFF2-40B4-BE49-F238E27FC236}">
                <a16:creationId xmlns:a16="http://schemas.microsoft.com/office/drawing/2014/main" id="{9E632F12-1F60-6740-AA5A-AE62304D3AB7}"/>
              </a:ext>
            </a:extLst>
          </p:cNvPr>
          <p:cNvSpPr/>
          <p:nvPr/>
        </p:nvSpPr>
        <p:spPr>
          <a:xfrm>
            <a:off x="6812376" y="2103642"/>
            <a:ext cx="114672" cy="3352800"/>
          </a:xfrm>
          <a:prstGeom prst="rightBrace">
            <a:avLst>
              <a:gd name="adj1" fmla="val 8333"/>
              <a:gd name="adj2" fmla="val 47094"/>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70B9F6-0BA1-B140-A023-C7CE7BB25B3F}"/>
              </a:ext>
            </a:extLst>
          </p:cNvPr>
          <p:cNvSpPr txBox="1"/>
          <p:nvPr/>
        </p:nvSpPr>
        <p:spPr>
          <a:xfrm>
            <a:off x="5676498" y="5998723"/>
            <a:ext cx="785793" cy="338554"/>
          </a:xfrm>
          <a:prstGeom prst="rect">
            <a:avLst/>
          </a:prstGeom>
          <a:noFill/>
        </p:spPr>
        <p:txBody>
          <a:bodyPr wrap="none" rtlCol="0">
            <a:spAutoFit/>
          </a:bodyPr>
          <a:lstStyle/>
          <a:p>
            <a:r>
              <a:rPr lang="en-US" altLang="ja-JP" sz="800" dirty="0">
                <a:solidFill>
                  <a:srgbClr val="0432FF"/>
                </a:solidFill>
                <a:latin typeface="Meiryo" panose="020B0604030504040204" pitchFamily="34" charset="-128"/>
                <a:ea typeface="Meiryo" panose="020B0604030504040204" pitchFamily="34" charset="-128"/>
              </a:rPr>
              <a:t>Software </a:t>
            </a:r>
          </a:p>
          <a:p>
            <a:r>
              <a:rPr lang="en-US" altLang="ja-JP" sz="800" dirty="0">
                <a:solidFill>
                  <a:srgbClr val="0432FF"/>
                </a:solidFill>
                <a:latin typeface="Meiryo" panose="020B0604030504040204" pitchFamily="34" charset="-128"/>
                <a:ea typeface="Meiryo" panose="020B0604030504040204" pitchFamily="34" charset="-128"/>
              </a:rPr>
              <a:t>as a Service</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811FA04-4577-5247-8EC2-71856D9C4107}"/>
              </a:ext>
            </a:extLst>
          </p:cNvPr>
          <p:cNvSpPr txBox="1"/>
          <p:nvPr/>
        </p:nvSpPr>
        <p:spPr>
          <a:xfrm>
            <a:off x="4741674" y="5998723"/>
            <a:ext cx="785793" cy="33855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Platform </a:t>
            </a:r>
          </a:p>
          <a:p>
            <a:r>
              <a:rPr lang="en-US" altLang="ja-JP" sz="800" dirty="0">
                <a:solidFill>
                  <a:srgbClr val="0070C0"/>
                </a:solidFill>
                <a:latin typeface="Meiryo" panose="020B0604030504040204" pitchFamily="34" charset="-128"/>
                <a:ea typeface="Meiryo" panose="020B0604030504040204" pitchFamily="34" charset="-128"/>
              </a:rPr>
              <a:t>as a Service</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EAD3E43-0CEA-284F-A9BE-C5931C3BCF76}"/>
              </a:ext>
            </a:extLst>
          </p:cNvPr>
          <p:cNvSpPr txBox="1"/>
          <p:nvPr/>
        </p:nvSpPr>
        <p:spPr>
          <a:xfrm>
            <a:off x="3773416" y="6003494"/>
            <a:ext cx="910827" cy="338554"/>
          </a:xfrm>
          <a:prstGeom prst="rect">
            <a:avLst/>
          </a:prstGeom>
          <a:noFill/>
        </p:spPr>
        <p:txBody>
          <a:bodyPr wrap="none" rtlCol="0">
            <a:spAutoFit/>
          </a:bodyPr>
          <a:lstStyle/>
          <a:p>
            <a:r>
              <a:rPr lang="en-US" altLang="ja-JP" sz="800" dirty="0">
                <a:solidFill>
                  <a:schemeClr val="accent2">
                    <a:lumMod val="75000"/>
                  </a:schemeClr>
                </a:solidFill>
                <a:latin typeface="Meiryo" panose="020B0604030504040204" pitchFamily="34" charset="-128"/>
                <a:ea typeface="Meiryo" panose="020B0604030504040204" pitchFamily="34" charset="-128"/>
              </a:rPr>
              <a:t>Infrastructure </a:t>
            </a:r>
          </a:p>
          <a:p>
            <a:r>
              <a:rPr lang="en-US" altLang="ja-JP" sz="800" dirty="0">
                <a:solidFill>
                  <a:schemeClr val="accent2">
                    <a:lumMod val="75000"/>
                  </a:schemeClr>
                </a:solidFill>
                <a:latin typeface="Meiryo" panose="020B0604030504040204" pitchFamily="34" charset="-128"/>
                <a:ea typeface="Meiryo" panose="020B0604030504040204" pitchFamily="34" charset="-128"/>
              </a:rPr>
              <a:t>as a Service</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D7D4908-D7D5-B143-860E-59132E189F80}"/>
              </a:ext>
            </a:extLst>
          </p:cNvPr>
          <p:cNvSpPr txBox="1"/>
          <p:nvPr/>
        </p:nvSpPr>
        <p:spPr>
          <a:xfrm>
            <a:off x="2705845" y="6302685"/>
            <a:ext cx="3883735" cy="307777"/>
          </a:xfrm>
          <a:prstGeom prst="rect">
            <a:avLst/>
          </a:prstGeom>
          <a:noFill/>
        </p:spPr>
        <p:txBody>
          <a:bodyPr wrap="square" rtlCol="0">
            <a:spAutoFit/>
          </a:bodyPr>
          <a:lstStyle/>
          <a:p>
            <a:pPr algn="ctr"/>
            <a:r>
              <a:rPr lang="ja-JP" altLang="en-US" sz="14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ユーザー負担：</a:t>
            </a:r>
            <a:r>
              <a:rPr lang="ja-JP" altLang="en-US" sz="1400">
                <a:solidFill>
                  <a:schemeClr val="tx1">
                    <a:lumMod val="65000"/>
                    <a:lumOff val="3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自社所有</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chemeClr val="accent2">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IaaS</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SaaS</a:t>
            </a:r>
            <a:endParaRPr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463F86B-44AB-E54B-B9E4-6D9C91349839}"/>
              </a:ext>
            </a:extLst>
          </p:cNvPr>
          <p:cNvSpPr txBox="1"/>
          <p:nvPr/>
        </p:nvSpPr>
        <p:spPr>
          <a:xfrm>
            <a:off x="6812376" y="970671"/>
            <a:ext cx="2018501" cy="430887"/>
          </a:xfrm>
          <a:prstGeom prst="rect">
            <a:avLst/>
          </a:prstGeom>
          <a:noFill/>
        </p:spPr>
        <p:txBody>
          <a:bodyPr wrap="none" rtlCol="0">
            <a:spAutoFit/>
          </a:bodyPr>
          <a:lstStyle/>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事業の効率化や競争力の向上</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のために経営資源を積極配分</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B3981D8E-BA50-1B4E-AC45-70E82E3A5080}"/>
              </a:ext>
            </a:extLst>
          </p:cNvPr>
          <p:cNvSpPr/>
          <p:nvPr/>
        </p:nvSpPr>
        <p:spPr bwMode="auto">
          <a:xfrm>
            <a:off x="262440" y="896250"/>
            <a:ext cx="6447271" cy="487325"/>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1" name="正方形/長方形 10">
            <a:extLst>
              <a:ext uri="{FF2B5EF4-FFF2-40B4-BE49-F238E27FC236}">
                <a16:creationId xmlns:a16="http://schemas.microsoft.com/office/drawing/2014/main" id="{9B805A95-8360-AD45-9739-1A458D230CE9}"/>
              </a:ext>
            </a:extLst>
          </p:cNvPr>
          <p:cNvSpPr/>
          <p:nvPr/>
        </p:nvSpPr>
        <p:spPr>
          <a:xfrm>
            <a:off x="3047493" y="997770"/>
            <a:ext cx="877163" cy="369332"/>
          </a:xfrm>
          <a:prstGeom prst="rect">
            <a:avLst/>
          </a:prstGeom>
        </p:spPr>
        <p:txBody>
          <a:bodyPr wrap="none">
            <a:spAutoFit/>
          </a:bodyPr>
          <a:lstStyle/>
          <a:p>
            <a:pPr algn="ctr" defTabSz="914400" fontAlgn="base">
              <a:spcBef>
                <a:spcPct val="20000"/>
              </a:spcBef>
              <a:spcAft>
                <a:spcPct val="0"/>
              </a:spcAft>
            </a:pPr>
            <a:r>
              <a:rPr kumimoji="0" lang="ja-JP" altLang="en-US">
                <a:solidFill>
                  <a:schemeClr val="bg1"/>
                </a:solidFill>
                <a:effectLst>
                  <a:outerShdw blurRad="50800" dist="38100" dir="2700000" algn="tl" rotWithShape="0">
                    <a:prstClr val="black">
                      <a:alpha val="40000"/>
                    </a:prstClr>
                  </a:outerShdw>
                </a:effectLst>
                <a:latin typeface="メイリオ"/>
                <a:ea typeface="メイリオ"/>
                <a:cs typeface="メイリオ"/>
              </a:rPr>
              <a:t>事　業</a:t>
            </a: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6D450371-B998-AA43-EDF8-E75D14590D91}"/>
              </a:ext>
            </a:extLst>
          </p:cNvPr>
          <p:cNvSpPr txBox="1"/>
          <p:nvPr/>
        </p:nvSpPr>
        <p:spPr>
          <a:xfrm>
            <a:off x="7000840" y="1465881"/>
            <a:ext cx="1838965" cy="577081"/>
          </a:xfrm>
          <a:prstGeom prst="rect">
            <a:avLst/>
          </a:prstGeom>
          <a:noFill/>
        </p:spPr>
        <p:txBody>
          <a:bodyPr wrap="none" rtlCol="0">
            <a:spAutoFit/>
          </a:bodyPr>
          <a:lstStyle/>
          <a:p>
            <a:pPr marL="171450" indent="-171450">
              <a:buFont typeface="Wingdings" pitchFamily="2" charset="2"/>
              <a:buChar char="Ø"/>
            </a:pPr>
            <a:r>
              <a:rPr kumimoji="1" lang="en-US" altLang="ja-JP" sz="1050" dirty="0">
                <a:solidFill>
                  <a:schemeClr val="accent3">
                    <a:lumMod val="75000"/>
                  </a:schemeClr>
                </a:solidFill>
                <a:latin typeface="Meiryo" panose="020B0604030504040204" pitchFamily="34" charset="-128"/>
                <a:ea typeface="Meiryo" panose="020B0604030504040204" pitchFamily="34" charset="-128"/>
              </a:rPr>
              <a:t>ID/</a:t>
            </a:r>
            <a:r>
              <a:rPr kumimoji="1" lang="ja-JP" altLang="en-US" sz="1050">
                <a:solidFill>
                  <a:schemeClr val="accent3">
                    <a:lumMod val="75000"/>
                  </a:schemeClr>
                </a:solidFill>
                <a:latin typeface="Meiryo" panose="020B0604030504040204" pitchFamily="34" charset="-128"/>
                <a:ea typeface="Meiryo" panose="020B0604030504040204" pitchFamily="34" charset="-128"/>
              </a:rPr>
              <a:t>パスワードの管理</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50">
                <a:solidFill>
                  <a:schemeClr val="accent3">
                    <a:lumMod val="75000"/>
                  </a:schemeClr>
                </a:solidFill>
                <a:latin typeface="Meiryo" panose="020B0604030504040204" pitchFamily="34" charset="-128"/>
                <a:ea typeface="Meiryo" panose="020B0604030504040204" pitchFamily="34" charset="-128"/>
              </a:rPr>
              <a:t>ユーザー権限の管理</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050">
                <a:solidFill>
                  <a:schemeClr val="accent3">
                    <a:lumMod val="75000"/>
                  </a:schemeClr>
                </a:solidFill>
                <a:latin typeface="Meiryo" panose="020B0604030504040204" pitchFamily="34" charset="-128"/>
                <a:ea typeface="Meiryo" panose="020B0604030504040204" pitchFamily="34" charset="-128"/>
              </a:rPr>
              <a:t>適切なシステム設定など</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9DC5B489-EDB9-3ECA-24D3-A69148109F80}"/>
              </a:ext>
            </a:extLst>
          </p:cNvPr>
          <p:cNvSpPr txBox="1"/>
          <p:nvPr/>
        </p:nvSpPr>
        <p:spPr>
          <a:xfrm>
            <a:off x="6980664" y="5017216"/>
            <a:ext cx="1879315" cy="830997"/>
          </a:xfrm>
          <a:prstGeom prst="rect">
            <a:avLst/>
          </a:prstGeom>
          <a:noFill/>
        </p:spPr>
        <p:txBody>
          <a:bodyPr wrap="square">
            <a:spAutoFit/>
          </a:bodyPr>
          <a:lstStyle/>
          <a:p>
            <a:r>
              <a:rPr lang="ja-JP" altLang="en-US" sz="1200" i="0">
                <a:solidFill>
                  <a:srgbClr val="0070C0"/>
                </a:solidFill>
                <a:effectLst/>
                <a:latin typeface="Meiryo" panose="020B0604030504040204" pitchFamily="34" charset="-128"/>
                <a:ea typeface="Meiryo" panose="020B0604030504040204" pitchFamily="34" charset="-128"/>
              </a:rPr>
              <a:t>クラウドサービスを使用するユーザー企業と提供するベンダー企業で責任範囲を共有</a:t>
            </a:r>
            <a:endParaRPr lang="ja-JP" altLang="en-US" sz="120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06B9D8AA-EAF0-A40E-46AD-0121BFD2CCD8}"/>
              </a:ext>
            </a:extLst>
          </p:cNvPr>
          <p:cNvSpPr txBox="1"/>
          <p:nvPr/>
        </p:nvSpPr>
        <p:spPr>
          <a:xfrm>
            <a:off x="6774935" y="4709439"/>
            <a:ext cx="2264337" cy="307777"/>
          </a:xfrm>
          <a:prstGeom prst="rect">
            <a:avLst/>
          </a:prstGeom>
          <a:noFill/>
        </p:spPr>
        <p:txBody>
          <a:bodyPr wrap="square">
            <a:spAutoFit/>
          </a:bodyPr>
          <a:lstStyle/>
          <a:p>
            <a:pPr algn="ctr" fontAlgn="base"/>
            <a:r>
              <a:rPr lang="ja-JP" altLang="en-US" sz="1400" b="1" i="0" u="sng">
                <a:solidFill>
                  <a:srgbClr val="0070C0"/>
                </a:solidFill>
                <a:effectLst/>
                <a:latin typeface="Meiryo" panose="020B0604030504040204" pitchFamily="34" charset="-128"/>
                <a:ea typeface="Meiryo" panose="020B0604030504040204" pitchFamily="34" charset="-128"/>
              </a:rPr>
              <a:t>共同責任範囲モデル</a:t>
            </a:r>
          </a:p>
        </p:txBody>
      </p:sp>
    </p:spTree>
    <p:extLst>
      <p:ext uri="{BB962C8B-B14F-4D97-AF65-F5344CB8AC3E}">
        <p14:creationId xmlns:p14="http://schemas.microsoft.com/office/powerpoint/2010/main" val="379744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2133600" y="1579865"/>
            <a:ext cx="2895600" cy="4648200"/>
          </a:xfrm>
          <a:prstGeom prst="rect">
            <a:avLst/>
          </a:prstGeom>
          <a:solidFill>
            <a:schemeClr val="accent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100" b="0" i="0" u="none" strike="noStrike" cap="none" normalizeH="0" baseline="0" dirty="0">
              <a:ln>
                <a:noFill/>
              </a:ln>
              <a:solidFill>
                <a:srgbClr val="FFFFFF"/>
              </a:solidFill>
              <a:effectLst/>
              <a:latin typeface="メイリオ"/>
              <a:ea typeface="メイリオ"/>
              <a:cs typeface="メイリオ"/>
            </a:endParaRPr>
          </a:p>
        </p:txBody>
      </p:sp>
      <p:sp>
        <p:nvSpPr>
          <p:cNvPr id="7" name="正方形/長方形 6"/>
          <p:cNvSpPr/>
          <p:nvPr/>
        </p:nvSpPr>
        <p:spPr bwMode="auto">
          <a:xfrm>
            <a:off x="5105399" y="1586215"/>
            <a:ext cx="2887663" cy="4648200"/>
          </a:xfrm>
          <a:prstGeom prst="rect">
            <a:avLst/>
          </a:prstGeom>
          <a:solidFill>
            <a:schemeClr val="tx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altLang="ja-JP" sz="1100" b="0" i="0" u="none" strike="noStrike" cap="none" normalizeH="0" baseline="0" dirty="0">
              <a:ln>
                <a:noFill/>
              </a:ln>
              <a:solidFill>
                <a:srgbClr val="FFFFFF"/>
              </a:solidFill>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a:t>仮想化と</a:t>
            </a:r>
            <a:r>
              <a:rPr kumimoji="1" lang="ja-JP" altLang="en-US" dirty="0"/>
              <a:t>クラウド</a:t>
            </a:r>
            <a:r>
              <a:rPr kumimoji="1" lang="en-US" altLang="ja-JP" dirty="0"/>
              <a:t>(</a:t>
            </a:r>
            <a:r>
              <a:rPr kumimoji="1" lang="en-US" altLang="ja-JP" dirty="0" err="1"/>
              <a:t>IaaS</a:t>
            </a:r>
            <a:r>
              <a:rPr kumimoji="1" lang="en-US" altLang="ja-JP" dirty="0"/>
              <a:t>)</a:t>
            </a:r>
            <a:r>
              <a:rPr kumimoji="1" lang="ja-JP" altLang="en-US" dirty="0"/>
              <a:t>との違い</a:t>
            </a:r>
          </a:p>
        </p:txBody>
      </p:sp>
      <p:sp>
        <p:nvSpPr>
          <p:cNvPr id="3" name="正方形/長方形 2"/>
          <p:cNvSpPr/>
          <p:nvPr/>
        </p:nvSpPr>
        <p:spPr bwMode="auto">
          <a:xfrm>
            <a:off x="771525" y="5167615"/>
            <a:ext cx="7305675" cy="990600"/>
          </a:xfrm>
          <a:prstGeom prst="rect">
            <a:avLst/>
          </a:prstGeom>
          <a:solidFill>
            <a:srgbClr val="660066">
              <a:alpha val="70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rgbClr val="FFFFFF"/>
                </a:solidFill>
                <a:effectLst/>
                <a:latin typeface="メイリオ"/>
                <a:ea typeface="メイリオ"/>
                <a:cs typeface="メイリオ"/>
              </a:rPr>
              <a:t>仮想化</a:t>
            </a:r>
          </a:p>
        </p:txBody>
      </p:sp>
      <p:sp>
        <p:nvSpPr>
          <p:cNvPr id="4" name="正方形/長方形 3"/>
          <p:cNvSpPr/>
          <p:nvPr/>
        </p:nvSpPr>
        <p:spPr bwMode="auto">
          <a:xfrm>
            <a:off x="771525" y="4094465"/>
            <a:ext cx="7305675" cy="990600"/>
          </a:xfrm>
          <a:prstGeom prst="rect">
            <a:avLst/>
          </a:prstGeom>
          <a:solidFill>
            <a:schemeClr val="accent3">
              <a:lumMod val="75000"/>
              <a:alpha val="7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a:ln>
                  <a:noFill/>
                </a:ln>
                <a:solidFill>
                  <a:srgbClr val="FFFFFF"/>
                </a:solidFill>
                <a:effectLst/>
                <a:latin typeface="メイリオ"/>
                <a:ea typeface="メイリオ"/>
                <a:cs typeface="メイリオ"/>
              </a:rPr>
              <a:t> </a:t>
            </a:r>
            <a:r>
              <a:rPr kumimoji="0" lang="ja-JP" altLang="en-US" sz="2000" b="0" i="0" u="none" strike="noStrike" cap="none" normalizeH="0" baseline="0" dirty="0">
                <a:ln>
                  <a:noFill/>
                </a:ln>
                <a:solidFill>
                  <a:srgbClr val="FFFFFF"/>
                </a:solidFill>
                <a:effectLst/>
                <a:latin typeface="メイリオ"/>
                <a:ea typeface="メイリオ"/>
                <a:cs typeface="メイリオ"/>
              </a:rPr>
              <a:t>運</a:t>
            </a:r>
            <a:r>
              <a:rPr kumimoji="0" lang="en-US" altLang="ja-JP" sz="2000" dirty="0">
                <a:solidFill>
                  <a:srgbClr val="FFFFFF"/>
                </a:solidFill>
                <a:latin typeface="メイリオ"/>
                <a:ea typeface="メイリオ"/>
                <a:cs typeface="メイリオ"/>
              </a:rPr>
              <a:t> </a:t>
            </a:r>
            <a:r>
              <a:rPr kumimoji="0" lang="ja-JP" altLang="en-US" sz="2000" b="0" i="0" u="none" strike="noStrike" cap="none" normalizeH="0" baseline="0" dirty="0">
                <a:ln>
                  <a:noFill/>
                </a:ln>
                <a:solidFill>
                  <a:srgbClr val="FFFFFF"/>
                </a:solidFill>
                <a:effectLst/>
                <a:latin typeface="メイリオ"/>
                <a:ea typeface="メイリオ"/>
                <a:cs typeface="メイリオ"/>
              </a:rPr>
              <a:t>用</a:t>
            </a:r>
            <a:endParaRPr kumimoji="0" lang="en-US" altLang="ja-JP" sz="2000" b="0" i="0" u="none" strike="noStrike" cap="none" normalizeH="0" baseline="0" dirty="0">
              <a:ln>
                <a:noFill/>
              </a:ln>
              <a:solidFill>
                <a:srgbClr val="FFFFFF"/>
              </a:solidFill>
              <a:effectLst/>
              <a:latin typeface="メイリオ"/>
              <a:ea typeface="メイリオ"/>
              <a:cs typeface="メイリオ"/>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FFFF"/>
                </a:solidFill>
                <a:latin typeface="メイリオ"/>
                <a:ea typeface="メイリオ"/>
                <a:cs typeface="メイリオ"/>
              </a:rPr>
              <a:t> </a:t>
            </a:r>
            <a:r>
              <a:rPr kumimoji="0" lang="ja-JP" altLang="en-US" sz="2000" dirty="0">
                <a:solidFill>
                  <a:srgbClr val="FFFFFF"/>
                </a:solidFill>
                <a:latin typeface="メイリオ"/>
                <a:ea typeface="メイリオ"/>
                <a:cs typeface="メイリオ"/>
              </a:rPr>
              <a:t>管</a:t>
            </a:r>
            <a:r>
              <a:rPr kumimoji="0" lang="en-US" altLang="ja-JP" sz="2000" dirty="0">
                <a:solidFill>
                  <a:srgbClr val="FFFFFF"/>
                </a:solidFill>
                <a:latin typeface="メイリオ"/>
                <a:ea typeface="メイリオ"/>
                <a:cs typeface="メイリオ"/>
              </a:rPr>
              <a:t> </a:t>
            </a:r>
            <a:r>
              <a:rPr kumimoji="0" lang="ja-JP" altLang="en-US" sz="2000" dirty="0">
                <a:solidFill>
                  <a:srgbClr val="FFFFFF"/>
                </a:solidFill>
                <a:latin typeface="メイリオ"/>
                <a:ea typeface="メイリオ"/>
                <a:cs typeface="メイリオ"/>
              </a:rPr>
              <a:t>理</a:t>
            </a:r>
            <a:endParaRPr kumimoji="0" lang="ja-JP" altLang="en-US" sz="2000" b="0" i="0" u="none" strike="noStrike" cap="none" normalizeH="0" baseline="0" dirty="0">
              <a:ln>
                <a:noFill/>
              </a:ln>
              <a:solidFill>
                <a:srgbClr val="FFFFFF"/>
              </a:solidFill>
              <a:effectLst/>
              <a:latin typeface="メイリオ"/>
              <a:ea typeface="メイリオ"/>
              <a:cs typeface="メイリオ"/>
            </a:endParaRPr>
          </a:p>
        </p:txBody>
      </p:sp>
      <p:sp>
        <p:nvSpPr>
          <p:cNvPr id="5" name="正方形/長方形 4"/>
          <p:cNvSpPr/>
          <p:nvPr/>
        </p:nvSpPr>
        <p:spPr bwMode="auto">
          <a:xfrm>
            <a:off x="771525" y="3034015"/>
            <a:ext cx="7305675" cy="990600"/>
          </a:xfrm>
          <a:prstGeom prst="rect">
            <a:avLst/>
          </a:prstGeom>
          <a:solidFill>
            <a:schemeClr val="accent6">
              <a:lumMod val="75000"/>
              <a:alpha val="7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a:ln>
                  <a:noFill/>
                </a:ln>
                <a:solidFill>
                  <a:srgbClr val="FFFFFF"/>
                </a:solidFill>
                <a:effectLst/>
                <a:latin typeface="メイリオ"/>
                <a:ea typeface="メイリオ"/>
                <a:cs typeface="メイリオ"/>
              </a:rPr>
              <a:t> </a:t>
            </a:r>
            <a:r>
              <a:rPr kumimoji="0" lang="ja-JP" altLang="en-US" sz="2000" b="0" i="0" u="none" strike="noStrike" cap="none" normalizeH="0" baseline="0" dirty="0">
                <a:ln>
                  <a:noFill/>
                </a:ln>
                <a:solidFill>
                  <a:srgbClr val="FFFFFF"/>
                </a:solidFill>
                <a:effectLst/>
                <a:latin typeface="メイリオ"/>
                <a:ea typeface="メイリオ"/>
                <a:cs typeface="メイリオ"/>
              </a:rPr>
              <a:t>調</a:t>
            </a:r>
            <a:r>
              <a:rPr kumimoji="0" lang="en-US" altLang="ja-JP" sz="2000" b="0" i="0" u="none" strike="noStrike" cap="none" normalizeH="0" baseline="0" dirty="0">
                <a:ln>
                  <a:noFill/>
                </a:ln>
                <a:solidFill>
                  <a:srgbClr val="FFFFFF"/>
                </a:solidFill>
                <a:effectLst/>
                <a:latin typeface="メイリオ"/>
                <a:ea typeface="メイリオ"/>
                <a:cs typeface="メイリオ"/>
              </a:rPr>
              <a:t> </a:t>
            </a:r>
            <a:r>
              <a:rPr kumimoji="0" lang="ja-JP" altLang="en-US" sz="2000" b="0" i="0" u="none" strike="noStrike" cap="none" normalizeH="0" baseline="0" dirty="0">
                <a:ln>
                  <a:noFill/>
                </a:ln>
                <a:solidFill>
                  <a:srgbClr val="FFFFFF"/>
                </a:solidFill>
                <a:effectLst/>
                <a:latin typeface="メイリオ"/>
                <a:ea typeface="メイリオ"/>
                <a:cs typeface="メイリオ"/>
              </a:rPr>
              <a:t>達</a:t>
            </a:r>
          </a:p>
        </p:txBody>
      </p:sp>
      <p:sp>
        <p:nvSpPr>
          <p:cNvPr id="8" name="角丸四角形 7"/>
          <p:cNvSpPr/>
          <p:nvPr/>
        </p:nvSpPr>
        <p:spPr bwMode="auto">
          <a:xfrm>
            <a:off x="2286000" y="5243815"/>
            <a:ext cx="5562600" cy="838200"/>
          </a:xfrm>
          <a:prstGeom prst="roundRect">
            <a:avLst>
              <a:gd name="adj" fmla="val 0"/>
            </a:avLst>
          </a:prstGeom>
          <a:solidFill>
            <a:schemeClr val="accent2">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800" b="0" i="0" u="none" strike="noStrike" cap="none" normalizeH="0" baseline="0" dirty="0">
                <a:ln>
                  <a:noFill/>
                </a:ln>
                <a:solidFill>
                  <a:srgbClr val="FFFFFF"/>
                </a:solidFill>
                <a:effectLst/>
                <a:latin typeface="メイリオ"/>
                <a:ea typeface="メイリオ"/>
                <a:cs typeface="メイリオ"/>
              </a:rPr>
              <a:t>インフラに関わるシステム資源を</a:t>
            </a:r>
            <a:endParaRPr kumimoji="0" lang="en-US" altLang="ja-JP" sz="1800" b="0" i="0" u="none" strike="noStrike" cap="none" normalizeH="0" baseline="0" dirty="0">
              <a:ln>
                <a:noFill/>
              </a:ln>
              <a:solidFill>
                <a:srgbClr val="FFFFFF"/>
              </a:solidFill>
              <a:effectLst/>
              <a:latin typeface="メイリオ"/>
              <a:ea typeface="メイリオ"/>
              <a:cs typeface="メイリオ"/>
            </a:endParaRPr>
          </a:p>
          <a:p>
            <a:pPr algn="ctr" defTabSz="914400" fontAlgn="base">
              <a:spcBef>
                <a:spcPct val="20000"/>
              </a:spcBef>
              <a:spcAft>
                <a:spcPct val="0"/>
              </a:spcAft>
            </a:pPr>
            <a:r>
              <a:rPr kumimoji="0" lang="ja-JP" altLang="en-US" dirty="0">
                <a:solidFill>
                  <a:srgbClr val="FFFFFF"/>
                </a:solidFill>
                <a:latin typeface="メイリオ"/>
                <a:ea typeface="メイリオ"/>
                <a:cs typeface="メイリオ"/>
              </a:rPr>
              <a:t>ソフトウェアの定義</a:t>
            </a:r>
            <a:r>
              <a:rPr kumimoji="0" lang="ja-JP" altLang="en-US" sz="1800" b="0" i="0" u="none" strike="noStrike" cap="none" normalizeH="0" baseline="0" dirty="0">
                <a:ln>
                  <a:noFill/>
                </a:ln>
                <a:solidFill>
                  <a:srgbClr val="FFFFFF"/>
                </a:solidFill>
                <a:effectLst/>
                <a:latin typeface="メイリオ"/>
                <a:ea typeface="メイリオ"/>
                <a:cs typeface="メイリオ"/>
              </a:rPr>
              <a:t>・設定により調達、構成変更</a:t>
            </a:r>
          </a:p>
        </p:txBody>
      </p:sp>
      <p:sp>
        <p:nvSpPr>
          <p:cNvPr id="9" name="角丸四角形 8"/>
          <p:cNvSpPr/>
          <p:nvPr/>
        </p:nvSpPr>
        <p:spPr bwMode="auto">
          <a:xfrm>
            <a:off x="5257800" y="3110215"/>
            <a:ext cx="2590800" cy="1922106"/>
          </a:xfrm>
          <a:prstGeom prst="roundRect">
            <a:avLst>
              <a:gd name="adj" fmla="val 0"/>
            </a:avLst>
          </a:prstGeom>
          <a:solidFill>
            <a:schemeClr val="accent2">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メイリオ"/>
                <a:ea typeface="メイリオ"/>
                <a:cs typeface="メイリオ"/>
              </a:rPr>
              <a:t>調達機能と</a:t>
            </a:r>
            <a:endParaRPr kumimoji="0" lang="en-US" altLang="ja-JP" sz="18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メイリオ"/>
                <a:ea typeface="メイリオ"/>
                <a:cs typeface="メイリオ"/>
              </a:rPr>
              <a:t>運用管理機能の</a:t>
            </a:r>
            <a:endParaRPr kumimoji="0" lang="en-US" altLang="ja-JP" sz="18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メイリオ"/>
                <a:ea typeface="メイリオ"/>
                <a:cs typeface="メイリオ"/>
              </a:rPr>
              <a:t>連携と自動化</a:t>
            </a:r>
          </a:p>
        </p:txBody>
      </p:sp>
      <p:sp>
        <p:nvSpPr>
          <p:cNvPr id="11" name="角丸四角形 10"/>
          <p:cNvSpPr/>
          <p:nvPr/>
        </p:nvSpPr>
        <p:spPr bwMode="auto">
          <a:xfrm>
            <a:off x="2286000" y="3103995"/>
            <a:ext cx="2590800" cy="1911220"/>
          </a:xfrm>
          <a:prstGeom prst="roundRect">
            <a:avLst>
              <a:gd name="adj" fmla="val 0"/>
            </a:avLst>
          </a:prstGeom>
          <a:solidFill>
            <a:schemeClr val="tx1">
              <a:lumMod val="50000"/>
              <a:lumOff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メイリオ"/>
                <a:ea typeface="メイリオ"/>
                <a:cs typeface="メイリオ"/>
              </a:rPr>
              <a:t>個別対応</a:t>
            </a:r>
            <a:endParaRPr kumimoji="0" lang="en-US" altLang="ja-JP" sz="18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a:solidFill>
                  <a:srgbClr val="FFFFFF"/>
                </a:solidFill>
                <a:latin typeface="メイリオ"/>
                <a:ea typeface="メイリオ"/>
                <a:cs typeface="メイリオ"/>
              </a:rPr>
              <a:t>自動化</a:t>
            </a:r>
            <a:r>
              <a:rPr kumimoji="0" lang="en-US" altLang="ja-JP" dirty="0">
                <a:solidFill>
                  <a:srgbClr val="FFFFFF"/>
                </a:solidFill>
                <a:latin typeface="メイリオ"/>
                <a:ea typeface="メイリオ"/>
                <a:cs typeface="メイリオ"/>
              </a:rPr>
              <a:t>/</a:t>
            </a:r>
            <a:r>
              <a:rPr kumimoji="0" lang="ja-JP" altLang="en-US" dirty="0">
                <a:solidFill>
                  <a:srgbClr val="FFFFFF"/>
                </a:solidFill>
                <a:latin typeface="メイリオ"/>
                <a:ea typeface="メイリオ"/>
                <a:cs typeface="メイリオ"/>
              </a:rPr>
              <a:t>人的作業</a:t>
            </a:r>
            <a:endParaRPr kumimoji="0" lang="ja-JP" altLang="en-US" b="0" i="0" u="none" strike="noStrike" cap="none" normalizeH="0" baseline="0" dirty="0">
              <a:ln>
                <a:noFill/>
              </a:ln>
              <a:solidFill>
                <a:srgbClr val="FFFFFF"/>
              </a:solidFill>
              <a:effectLst/>
              <a:latin typeface="メイリオ"/>
              <a:ea typeface="メイリオ"/>
              <a:cs typeface="メイリオ"/>
            </a:endParaRPr>
          </a:p>
        </p:txBody>
      </p:sp>
      <p:sp>
        <p:nvSpPr>
          <p:cNvPr id="12" name="角丸四角形 11"/>
          <p:cNvSpPr/>
          <p:nvPr/>
        </p:nvSpPr>
        <p:spPr bwMode="auto">
          <a:xfrm>
            <a:off x="2286001" y="2576815"/>
            <a:ext cx="5562600" cy="381000"/>
          </a:xfrm>
          <a:prstGeom prst="roundRect">
            <a:avLst>
              <a:gd name="adj" fmla="val 0"/>
            </a:avLst>
          </a:prstGeom>
          <a:solidFill>
            <a:srgbClr val="0070C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メイリオ"/>
                <a:ea typeface="メイリオ"/>
                <a:cs typeface="メイリオ"/>
              </a:rPr>
              <a:t>システム資源の利用効率向上</a:t>
            </a:r>
          </a:p>
        </p:txBody>
      </p:sp>
      <p:sp>
        <p:nvSpPr>
          <p:cNvPr id="13" name="角丸四角形 12"/>
          <p:cNvSpPr/>
          <p:nvPr/>
        </p:nvSpPr>
        <p:spPr bwMode="auto">
          <a:xfrm>
            <a:off x="3657600" y="2119615"/>
            <a:ext cx="4191000" cy="381000"/>
          </a:xfrm>
          <a:prstGeom prst="roundRect">
            <a:avLst>
              <a:gd name="adj" fmla="val 0"/>
            </a:avLst>
          </a:prstGeom>
          <a:solidFill>
            <a:srgbClr val="0070C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メイリオ"/>
                <a:ea typeface="メイリオ"/>
                <a:cs typeface="メイリオ"/>
              </a:rPr>
              <a:t>人的作業の負担軽減</a:t>
            </a:r>
          </a:p>
        </p:txBody>
      </p:sp>
      <p:sp>
        <p:nvSpPr>
          <p:cNvPr id="15" name="角丸四角形 14"/>
          <p:cNvSpPr/>
          <p:nvPr/>
        </p:nvSpPr>
        <p:spPr bwMode="auto">
          <a:xfrm>
            <a:off x="5257800" y="1662415"/>
            <a:ext cx="2590800" cy="381000"/>
          </a:xfrm>
          <a:prstGeom prst="roundRect">
            <a:avLst>
              <a:gd name="adj" fmla="val 0"/>
            </a:avLst>
          </a:prstGeom>
          <a:solidFill>
            <a:srgbClr val="0070C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メイリオ"/>
                <a:ea typeface="メイリオ"/>
                <a:cs typeface="メイリオ"/>
              </a:rPr>
              <a:t>調達・変更の俊敏性と生産性向上</a:t>
            </a:r>
          </a:p>
        </p:txBody>
      </p:sp>
      <p:sp>
        <p:nvSpPr>
          <p:cNvPr id="16" name="正方形/長方形 15"/>
          <p:cNvSpPr/>
          <p:nvPr/>
        </p:nvSpPr>
        <p:spPr bwMode="auto">
          <a:xfrm>
            <a:off x="2133600" y="1129015"/>
            <a:ext cx="2895600" cy="381000"/>
          </a:xfrm>
          <a:prstGeom prst="rect">
            <a:avLst/>
          </a:prstGeom>
          <a:solidFill>
            <a:schemeClr val="accent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a:ln>
                  <a:noFill/>
                </a:ln>
                <a:solidFill>
                  <a:srgbClr val="800000"/>
                </a:solidFill>
                <a:effectLst/>
                <a:latin typeface="メイリオ"/>
                <a:ea typeface="メイリオ"/>
                <a:cs typeface="メイリオ"/>
              </a:rPr>
              <a:t>仮想化</a:t>
            </a:r>
            <a:endParaRPr kumimoji="0" lang="ja-JP" altLang="en-US" sz="1600" b="0" i="0" u="none" strike="noStrike" cap="none" normalizeH="0" baseline="0" dirty="0">
              <a:ln>
                <a:noFill/>
              </a:ln>
              <a:solidFill>
                <a:srgbClr val="800000"/>
              </a:solidFill>
              <a:effectLst/>
              <a:latin typeface="メイリオ"/>
              <a:ea typeface="メイリオ"/>
              <a:cs typeface="メイリオ"/>
            </a:endParaRPr>
          </a:p>
        </p:txBody>
      </p:sp>
      <p:sp>
        <p:nvSpPr>
          <p:cNvPr id="17" name="正方形/長方形 16"/>
          <p:cNvSpPr/>
          <p:nvPr/>
        </p:nvSpPr>
        <p:spPr bwMode="auto">
          <a:xfrm>
            <a:off x="5105399" y="1129015"/>
            <a:ext cx="2887663" cy="381000"/>
          </a:xfrm>
          <a:prstGeom prst="rect">
            <a:avLst/>
          </a:prstGeom>
          <a:solidFill>
            <a:schemeClr val="tx2">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a:ln>
                  <a:noFill/>
                </a:ln>
                <a:solidFill>
                  <a:srgbClr val="0000FF"/>
                </a:solidFill>
                <a:effectLst/>
                <a:latin typeface="メイリオ"/>
                <a:ea typeface="メイリオ"/>
                <a:cs typeface="メイリオ"/>
              </a:rPr>
              <a:t>クラウド（</a:t>
            </a:r>
            <a:r>
              <a:rPr kumimoji="0" lang="en-US" altLang="ja-JP" sz="1600" b="0" i="0" u="none" strike="noStrike" cap="none" normalizeH="0" baseline="0" dirty="0">
                <a:ln>
                  <a:noFill/>
                </a:ln>
                <a:solidFill>
                  <a:srgbClr val="0000FF"/>
                </a:solidFill>
                <a:effectLst/>
                <a:latin typeface="メイリオ"/>
                <a:ea typeface="メイリオ"/>
                <a:cs typeface="メイリオ"/>
              </a:rPr>
              <a:t>IaaS</a:t>
            </a:r>
            <a:r>
              <a:rPr kumimoji="0" lang="ja-JP" altLang="en-US" sz="1600">
                <a:solidFill>
                  <a:srgbClr val="0000FF"/>
                </a:solidFill>
                <a:latin typeface="メイリオ"/>
                <a:ea typeface="メイリオ"/>
                <a:cs typeface="メイリオ"/>
              </a:rPr>
              <a:t>）</a:t>
            </a:r>
            <a:endParaRPr kumimoji="0" lang="ja-JP" altLang="en-US" sz="1600" b="0" i="0" u="none" strike="noStrike" cap="none" normalizeH="0" baseline="0" dirty="0">
              <a:ln>
                <a:noFill/>
              </a:ln>
              <a:solidFill>
                <a:srgbClr val="0000FF"/>
              </a:solidFill>
              <a:effectLst/>
              <a:latin typeface="メイリオ"/>
              <a:ea typeface="メイリオ"/>
              <a:cs typeface="メイリオ"/>
            </a:endParaRPr>
          </a:p>
        </p:txBody>
      </p:sp>
      <p:sp>
        <p:nvSpPr>
          <p:cNvPr id="18" name="上下矢印 17"/>
          <p:cNvSpPr/>
          <p:nvPr/>
        </p:nvSpPr>
        <p:spPr>
          <a:xfrm>
            <a:off x="6281733" y="4824849"/>
            <a:ext cx="585216" cy="491803"/>
          </a:xfrm>
          <a:prstGeom prst="upDownArrow">
            <a:avLst>
              <a:gd name="adj1" fmla="val 50000"/>
              <a:gd name="adj2" fmla="val 31916"/>
            </a:avLst>
          </a:prstGeom>
          <a:solidFill>
            <a:schemeClr val="accent2">
              <a:lumMod val="60000"/>
              <a:lumOff val="40000"/>
            </a:schemeClr>
          </a:solidFill>
          <a:ln w="28575" cmpd="sng">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latin typeface="メイリオ"/>
              <a:ea typeface="メイリオ"/>
              <a:cs typeface="メイリオ"/>
            </a:endParaRPr>
          </a:p>
        </p:txBody>
      </p:sp>
    </p:spTree>
    <p:extLst>
      <p:ext uri="{BB962C8B-B14F-4D97-AF65-F5344CB8AC3E}">
        <p14:creationId xmlns:p14="http://schemas.microsoft.com/office/powerpoint/2010/main" val="243229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36464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400">
                <a:ea typeface="ＭＳ Ｐゴシック" charset="-128"/>
              </a:rPr>
              <a:t>参考：クラウド</a:t>
            </a:r>
            <a:r>
              <a:rPr lang="ja-JP" altLang="en-US" sz="2400" dirty="0">
                <a:ea typeface="ＭＳ Ｐゴシック" charset="-128"/>
              </a:rPr>
              <a:t>の定義／サービス・モデル </a:t>
            </a:r>
            <a:r>
              <a:rPr lang="en-US" altLang="ja-JP" sz="2400" dirty="0">
                <a:ea typeface="ＭＳ Ｐゴシック" charset="-128"/>
              </a:rPr>
              <a:t>(Service Model)</a:t>
            </a:r>
            <a:endParaRPr lang="ja-JP" altLang="en-US" sz="2400" dirty="0">
              <a:ea typeface="ＭＳ Ｐゴシック" charset="-128"/>
            </a:endParaRP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14082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179448"/>
            <a:ext cx="8961704" cy="4981461"/>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39759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510839"/>
            <a:ext cx="1292507" cy="68476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31409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13421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参考：クラウド・サービスの区分</a:t>
            </a:r>
            <a:endParaRPr kumimoji="1" lang="ja-JP" altLang="en-US" sz="2400" dirty="0"/>
          </a:p>
        </p:txBody>
      </p:sp>
      <p:sp>
        <p:nvSpPr>
          <p:cNvPr id="63" name="正方形/長方形 62"/>
          <p:cNvSpPr/>
          <p:nvPr/>
        </p:nvSpPr>
        <p:spPr>
          <a:xfrm>
            <a:off x="2662244" y="465828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811309"/>
            <a:ext cx="2555575" cy="2746542"/>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818826"/>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811436"/>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812973"/>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811995"/>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804505"/>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151705" y="1226598"/>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10447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815185"/>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37087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472311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49316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284509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595338"/>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10813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21031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11250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816574"/>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588347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856028"/>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829442"/>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2D7AC34B-4BA5-F74A-90CC-40BADDFE17E3}"/>
              </a:ext>
            </a:extLst>
          </p:cNvPr>
          <p:cNvSpPr txBox="1"/>
          <p:nvPr/>
        </p:nvSpPr>
        <p:spPr>
          <a:xfrm>
            <a:off x="4216572" y="6239297"/>
            <a:ext cx="5240537" cy="400110"/>
          </a:xfrm>
          <a:prstGeom prst="rect">
            <a:avLst/>
          </a:prstGeom>
          <a:noFill/>
        </p:spPr>
        <p:txBody>
          <a:bodyPr wrap="none" rtlCol="0">
            <a:spAutoFit/>
          </a:bodyPr>
          <a:lstStyle/>
          <a:p>
            <a:r>
              <a:rPr lang="en-US" altLang="ja-JP" sz="1000" b="1" dirty="0">
                <a:solidFill>
                  <a:srgbClr val="7030A0"/>
                </a:solidFill>
                <a:latin typeface="Meiryo" charset="-128"/>
                <a:ea typeface="Meiryo" charset="-128"/>
                <a:cs typeface="Meiryo" charset="-128"/>
              </a:rPr>
              <a:t>CaaS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Container as a Service</a:t>
            </a:r>
            <a:r>
              <a:rPr lang="ja-JP" altLang="en-US" sz="1000" b="1">
                <a:solidFill>
                  <a:srgbClr val="7030A0"/>
                </a:solidFill>
                <a:latin typeface="Meiryo" charset="-128"/>
                <a:ea typeface="Meiryo" charset="-128"/>
                <a:cs typeface="Meiryo" charset="-128"/>
              </a:rPr>
              <a:t>（コンテナ管理機能が用意されているサービス）　　</a:t>
            </a:r>
            <a:endParaRPr lang="en-US" altLang="ja-JP" sz="1000" b="1" dirty="0">
              <a:solidFill>
                <a:srgbClr val="7030A0"/>
              </a:solidFill>
              <a:latin typeface="Meiryo" charset="-128"/>
              <a:ea typeface="Meiryo" charset="-128"/>
              <a:cs typeface="Meiryo" charset="-128"/>
            </a:endParaRPr>
          </a:p>
          <a:p>
            <a:r>
              <a:rPr lang="en-US" altLang="ja-JP" sz="1000" b="1" dirty="0" err="1">
                <a:solidFill>
                  <a:srgbClr val="7030A0"/>
                </a:solidFill>
                <a:latin typeface="Meiryo" charset="-128"/>
                <a:ea typeface="Meiryo" charset="-128"/>
                <a:cs typeface="Meiryo" charset="-128"/>
              </a:rPr>
              <a:t>FaaS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Function as a Service</a:t>
            </a:r>
            <a:r>
              <a:rPr lang="ja-JP" altLang="en-US" sz="1000" b="1">
                <a:solidFill>
                  <a:srgbClr val="7030A0"/>
                </a:solidFill>
                <a:latin typeface="Meiryo" charset="-128"/>
                <a:ea typeface="Meiryo" charset="-128"/>
                <a:cs typeface="Meiryo" charset="-128"/>
              </a:rPr>
              <a:t>（サーバーレスが使えるサービス）</a:t>
            </a:r>
            <a:r>
              <a:rPr lang="en-US" altLang="ja-JP" sz="1000" b="1" dirty="0">
                <a:solidFill>
                  <a:srgbClr val="7030A0"/>
                </a:solidFill>
                <a:latin typeface="Meiryo" charset="-128"/>
                <a:ea typeface="Meiryo" charset="-128"/>
                <a:cs typeface="Meiryo" charset="-128"/>
              </a:rPr>
              <a:t>  </a:t>
            </a:r>
            <a:endParaRPr kumimoji="1" lang="ja-JP" altLang="en-US" sz="1000" b="1" dirty="0">
              <a:solidFill>
                <a:srgbClr val="7030A0"/>
              </a:solidFill>
              <a:latin typeface="Meiryo" charset="-128"/>
              <a:ea typeface="Meiryo" charset="-128"/>
              <a:cs typeface="Meiryo" charset="-128"/>
            </a:endParaRPr>
          </a:p>
        </p:txBody>
      </p:sp>
    </p:spTree>
    <p:extLst>
      <p:ext uri="{BB962C8B-B14F-4D97-AF65-F5344CB8AC3E}">
        <p14:creationId xmlns:p14="http://schemas.microsoft.com/office/powerpoint/2010/main" val="3320969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230400" y="266402"/>
            <a:ext cx="8686800" cy="416221"/>
          </a:xfrm>
        </p:spPr>
        <p:txBody>
          <a:bodyPr lIns="0" rIns="0"/>
          <a:lstStyle/>
          <a:p>
            <a:r>
              <a:rPr lang="ja-JP" altLang="en-US" sz="2700" dirty="0"/>
              <a:t>クラウドの定義／配置モデル </a:t>
            </a:r>
            <a:r>
              <a:rPr lang="en-US" altLang="ja-JP" sz="2700" dirty="0"/>
              <a:t>(Deployment Model)</a:t>
            </a:r>
            <a:endParaRPr lang="ja-JP" altLang="en-US" sz="27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grpSp>
        <p:nvGrpSpPr>
          <p:cNvPr id="2" name="グループ化 1">
            <a:extLst>
              <a:ext uri="{FF2B5EF4-FFF2-40B4-BE49-F238E27FC236}">
                <a16:creationId xmlns:a16="http://schemas.microsoft.com/office/drawing/2014/main" id="{52EE1A45-038D-2F4D-9025-55FD7FE5D8AA}"/>
              </a:ext>
            </a:extLst>
          </p:cNvPr>
          <p:cNvGrpSpPr/>
          <p:nvPr/>
        </p:nvGrpSpPr>
        <p:grpSpPr>
          <a:xfrm>
            <a:off x="963496" y="816105"/>
            <a:ext cx="1567562" cy="669795"/>
            <a:chOff x="1033797" y="816105"/>
            <a:chExt cx="1567562" cy="669795"/>
          </a:xfrm>
        </p:grpSpPr>
        <p:pic>
          <p:nvPicPr>
            <p:cNvPr id="55" name="図 54">
              <a:extLst>
                <a:ext uri="{FF2B5EF4-FFF2-40B4-BE49-F238E27FC236}">
                  <a16:creationId xmlns:a16="http://schemas.microsoft.com/office/drawing/2014/main" id="{30DBC35B-01D2-D44F-962B-1D68E01F564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56" name="図 55">
              <a:extLst>
                <a:ext uri="{FF2B5EF4-FFF2-40B4-BE49-F238E27FC236}">
                  <a16:creationId xmlns:a16="http://schemas.microsoft.com/office/drawing/2014/main" id="{6EB41BD7-B00A-ED4E-B684-094141F2945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A6BD0302-973F-044F-B818-6A950D9E4D3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grpSp>
        <p:nvGrpSpPr>
          <p:cNvPr id="59" name="グループ化 58">
            <a:extLst>
              <a:ext uri="{FF2B5EF4-FFF2-40B4-BE49-F238E27FC236}">
                <a16:creationId xmlns:a16="http://schemas.microsoft.com/office/drawing/2014/main" id="{96FB1852-4AF1-0843-9B42-5D7F04A64BF6}"/>
              </a:ext>
            </a:extLst>
          </p:cNvPr>
          <p:cNvGrpSpPr/>
          <p:nvPr/>
        </p:nvGrpSpPr>
        <p:grpSpPr>
          <a:xfrm>
            <a:off x="3806682" y="824478"/>
            <a:ext cx="1567562" cy="669795"/>
            <a:chOff x="1033797" y="816105"/>
            <a:chExt cx="1567562" cy="669795"/>
          </a:xfrm>
        </p:grpSpPr>
        <p:pic>
          <p:nvPicPr>
            <p:cNvPr id="60" name="図 59">
              <a:extLst>
                <a:ext uri="{FF2B5EF4-FFF2-40B4-BE49-F238E27FC236}">
                  <a16:creationId xmlns:a16="http://schemas.microsoft.com/office/drawing/2014/main" id="{65AB632D-98BD-3E4D-809A-EEA1FB5921B9}"/>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0EA48D6E-44CF-3341-AB11-613EFCE326B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3DF0889F-A006-7B42-9F07-28355223496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grpSp>
        <p:nvGrpSpPr>
          <p:cNvPr id="63" name="グループ化 62">
            <a:extLst>
              <a:ext uri="{FF2B5EF4-FFF2-40B4-BE49-F238E27FC236}">
                <a16:creationId xmlns:a16="http://schemas.microsoft.com/office/drawing/2014/main" id="{4EF0EBD4-66F1-7A42-BFA7-F3FCD55BBDFC}"/>
              </a:ext>
            </a:extLst>
          </p:cNvPr>
          <p:cNvGrpSpPr/>
          <p:nvPr/>
        </p:nvGrpSpPr>
        <p:grpSpPr>
          <a:xfrm>
            <a:off x="5612526" y="829188"/>
            <a:ext cx="1567562" cy="669795"/>
            <a:chOff x="1033797" y="816105"/>
            <a:chExt cx="1567562" cy="669795"/>
          </a:xfrm>
        </p:grpSpPr>
        <p:pic>
          <p:nvPicPr>
            <p:cNvPr id="64" name="図 63">
              <a:extLst>
                <a:ext uri="{FF2B5EF4-FFF2-40B4-BE49-F238E27FC236}">
                  <a16:creationId xmlns:a16="http://schemas.microsoft.com/office/drawing/2014/main" id="{3E983AE6-19AA-BF4A-A6FA-5EE71444934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65" name="図 64">
              <a:extLst>
                <a:ext uri="{FF2B5EF4-FFF2-40B4-BE49-F238E27FC236}">
                  <a16:creationId xmlns:a16="http://schemas.microsoft.com/office/drawing/2014/main" id="{AED4F692-1B49-B744-8AFB-94670C60B74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66" name="図 65">
              <a:extLst>
                <a:ext uri="{FF2B5EF4-FFF2-40B4-BE49-F238E27FC236}">
                  <a16:creationId xmlns:a16="http://schemas.microsoft.com/office/drawing/2014/main" id="{A3306545-FBA9-4842-841E-087FFFBB113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grpSp>
        <p:nvGrpSpPr>
          <p:cNvPr id="67" name="グループ化 66">
            <a:extLst>
              <a:ext uri="{FF2B5EF4-FFF2-40B4-BE49-F238E27FC236}">
                <a16:creationId xmlns:a16="http://schemas.microsoft.com/office/drawing/2014/main" id="{A43F0628-A37B-6E47-8630-033C80181D31}"/>
              </a:ext>
            </a:extLst>
          </p:cNvPr>
          <p:cNvGrpSpPr/>
          <p:nvPr/>
        </p:nvGrpSpPr>
        <p:grpSpPr>
          <a:xfrm>
            <a:off x="7307861" y="824327"/>
            <a:ext cx="1567562" cy="669795"/>
            <a:chOff x="1033797" y="816105"/>
            <a:chExt cx="1567562" cy="669795"/>
          </a:xfrm>
        </p:grpSpPr>
        <p:pic>
          <p:nvPicPr>
            <p:cNvPr id="68" name="図 67">
              <a:extLst>
                <a:ext uri="{FF2B5EF4-FFF2-40B4-BE49-F238E27FC236}">
                  <a16:creationId xmlns:a16="http://schemas.microsoft.com/office/drawing/2014/main" id="{4F5EDE53-B120-9E43-B8EA-C265631E23F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3797" y="821260"/>
              <a:ext cx="664640" cy="664640"/>
            </a:xfrm>
            <a:prstGeom prst="rect">
              <a:avLst/>
            </a:prstGeom>
            <a:effectLst>
              <a:outerShdw blurRad="50800" dist="38100" dir="2700000" algn="tl" rotWithShape="0">
                <a:prstClr val="black">
                  <a:alpha val="40000"/>
                </a:prstClr>
              </a:outerShdw>
            </a:effectLst>
          </p:spPr>
        </p:pic>
        <p:pic>
          <p:nvPicPr>
            <p:cNvPr id="69" name="図 68">
              <a:extLst>
                <a:ext uri="{FF2B5EF4-FFF2-40B4-BE49-F238E27FC236}">
                  <a16:creationId xmlns:a16="http://schemas.microsoft.com/office/drawing/2014/main" id="{7E994E7D-E35D-D147-8F4D-E688667E3B7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90079" y="819682"/>
              <a:ext cx="664640" cy="664640"/>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6F75BF4D-8543-8A41-8AAB-6F7E488F018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6719" y="816105"/>
              <a:ext cx="664640" cy="66464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71716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panose="020B0604030504040204" pitchFamily="34" charset="-128"/>
              <a:ea typeface="Meiryo" panose="020B0604030504040204" pitchFamily="34" charset="-128"/>
              <a:cs typeface="Meiryo" charset="-128"/>
            </a:endParaRPr>
          </a:p>
          <a:p>
            <a:pPr>
              <a:spcBef>
                <a:spcPct val="20000"/>
              </a:spcBef>
              <a:defRPr/>
            </a:pPr>
            <a:endParaRPr lang="ja-JP" altLang="en-US" sz="1200" dirty="0">
              <a:solidFill>
                <a:srgbClr val="484848"/>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panose="020B0604030504040204" pitchFamily="34" charset="-128"/>
                <a:ea typeface="Meiryo" panose="020B0604030504040204" pitchFamily="34" charset="-128"/>
                <a:cs typeface="Meiryo" charset="-128"/>
              </a:rPr>
              <a:t>ハイブリッド</a:t>
            </a:r>
            <a:endParaRPr kumimoji="1" lang="en-US" altLang="ja-JP" sz="1800" dirty="0">
              <a:solidFill>
                <a:srgbClr val="000090"/>
              </a:solidFill>
              <a:latin typeface="Meiryo" panose="020B0604030504040204" pitchFamily="34" charset="-128"/>
              <a:ea typeface="Meiryo" panose="020B0604030504040204" pitchFamily="34" charset="-128"/>
              <a:cs typeface="Meiryo" charset="-128"/>
            </a:endParaRPr>
          </a:p>
          <a:p>
            <a:pPr algn="ctr"/>
            <a:r>
              <a:rPr lang="ja-JP" altLang="en-US" sz="1800" dirty="0">
                <a:solidFill>
                  <a:srgbClr val="000090"/>
                </a:solidFill>
                <a:latin typeface="Meiryo" panose="020B0604030504040204" pitchFamily="34" charset="-128"/>
                <a:ea typeface="Meiryo" panose="020B0604030504040204" pitchFamily="34" charset="-128"/>
                <a:cs typeface="Meiryo" charset="-128"/>
              </a:rPr>
              <a:t>クラウド</a:t>
            </a:r>
            <a:endParaRPr kumimoji="1" lang="ja-JP" altLang="en-US" sz="1800" dirty="0">
              <a:solidFill>
                <a:srgbClr val="000090"/>
              </a:solidFill>
              <a:latin typeface="Meiryo" panose="020B0604030504040204" pitchFamily="34" charset="-128"/>
              <a:ea typeface="Meiryo" panose="020B0604030504040204" pitchFamily="34"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パブリック</a:t>
            </a:r>
          </a:p>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プライベート</a:t>
            </a:r>
          </a:p>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699" name="Rectangle 6"/>
          <p:cNvSpPr>
            <a:spLocks noGrp="1" noChangeArrowheads="1"/>
          </p:cNvSpPr>
          <p:nvPr>
            <p:ph type="title"/>
          </p:nvPr>
        </p:nvSpPr>
        <p:spPr>
          <a:xfrm>
            <a:off x="230400" y="266400"/>
            <a:ext cx="8686800" cy="416221"/>
          </a:xfrm>
        </p:spPr>
        <p:txBody>
          <a:bodyPr lIns="0" rIns="0"/>
          <a:lstStyle/>
          <a:p>
            <a:pPr eaLnBrk="1" hangingPunct="1"/>
            <a:r>
              <a:rPr lang="ja-JP" altLang="en-US" sz="2700" dirty="0"/>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panose="020B0604030504040204" pitchFamily="34" charset="-128"/>
                <a:ea typeface="Meiryo" panose="020B0604030504040204" pitchFamily="34"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panose="020B0604030504040204" pitchFamily="34" charset="-128"/>
                <a:ea typeface="Meiryo" panose="020B0604030504040204" pitchFamily="34" charset="-128"/>
                <a:cs typeface="Meiryo" charset="-128"/>
              </a:rPr>
              <a:t>無人</a:t>
            </a:r>
          </a:p>
          <a:p>
            <a:pPr algn="ctr">
              <a:spcBef>
                <a:spcPts val="0"/>
              </a:spcBef>
            </a:pPr>
            <a:r>
              <a:rPr kumimoji="0" lang="ja-JP" altLang="en-US" sz="2800" dirty="0">
                <a:solidFill>
                  <a:schemeClr val="bg1"/>
                </a:solidFill>
                <a:latin typeface="Meiryo" panose="020B0604030504040204" pitchFamily="34" charset="-128"/>
                <a:ea typeface="Meiryo" panose="020B0604030504040204" pitchFamily="34" charset="-128"/>
                <a:cs typeface="Meiryo" charset="-128"/>
              </a:rPr>
              <a:t>システム</a:t>
            </a:r>
          </a:p>
          <a:p>
            <a:pPr algn="ctr">
              <a:spcBef>
                <a:spcPts val="0"/>
              </a:spcBef>
            </a:pPr>
            <a:r>
              <a:rPr kumimoji="0" lang="en-US" altLang="ja-JP" dirty="0">
                <a:solidFill>
                  <a:schemeClr val="bg1"/>
                </a:solidFill>
                <a:latin typeface="Meiryo" panose="020B0604030504040204" pitchFamily="34" charset="-128"/>
                <a:ea typeface="Meiryo" panose="020B0604030504040204" pitchFamily="34" charset="-128"/>
                <a:cs typeface="Meiryo" charset="-128"/>
              </a:rPr>
              <a:t>TCO</a:t>
            </a:r>
            <a:r>
              <a:rPr kumimoji="0" lang="ja-JP" altLang="en-US" dirty="0">
                <a:solidFill>
                  <a:schemeClr val="bg1"/>
                </a:solidFill>
                <a:latin typeface="Meiryo" panose="020B0604030504040204" pitchFamily="34" charset="-128"/>
                <a:ea typeface="Meiryo" panose="020B0604030504040204" pitchFamily="34" charset="-128"/>
                <a:cs typeface="Meiryo" charset="-128"/>
              </a:rPr>
              <a:t>の削減</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kumimoji="0" lang="ja-JP" altLang="en-US" dirty="0">
                <a:solidFill>
                  <a:schemeClr val="bg1"/>
                </a:solidFill>
                <a:latin typeface="Meiryo" panose="020B0604030504040204" pitchFamily="34" charset="-128"/>
                <a:ea typeface="Meiryo" panose="020B0604030504040204" pitchFamily="34" charset="-128"/>
                <a:cs typeface="Meiryo" charset="-128"/>
              </a:rPr>
              <a:t>人的ミスの回避</a:t>
            </a:r>
          </a:p>
          <a:p>
            <a:pPr algn="ctr">
              <a:spcBef>
                <a:spcPts val="0"/>
              </a:spcBef>
            </a:pPr>
            <a:r>
              <a:rPr kumimoji="0" lang="ja-JP" altLang="en-US" dirty="0">
                <a:solidFill>
                  <a:schemeClr val="bg1"/>
                </a:solidFill>
                <a:latin typeface="Meiryo" panose="020B0604030504040204" pitchFamily="34" charset="-128"/>
                <a:ea typeface="Meiryo" panose="020B0604030504040204" pitchFamily="34" charset="-128"/>
                <a:cs typeface="Meiryo" charset="-128"/>
              </a:rPr>
              <a:t>変更への即応</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ソフトウェア化された</a:t>
            </a:r>
            <a:endParaRPr lang="en-US" altLang="ja-JP" sz="1000" dirty="0">
              <a:solidFill>
                <a:srgbClr val="FFFFFF"/>
              </a:solidFill>
              <a:latin typeface="Meiryo" panose="020B0604030504040204" pitchFamily="34" charset="-128"/>
              <a:ea typeface="Meiryo" panose="020B0604030504040204" pitchFamily="34" charset="-128"/>
              <a:cs typeface="HGPSoeiKakugothicUB" charset="-128"/>
            </a:endParaRPr>
          </a:p>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インフラストラクチャ</a:t>
            </a:r>
            <a:endParaRPr lang="ja-JP" altLang="en-US" sz="1000" dirty="0">
              <a:solidFill>
                <a:srgbClr val="FFFFFF"/>
              </a:solidFill>
              <a:latin typeface="Meiryo" panose="020B0604030504040204" pitchFamily="34" charset="-128"/>
              <a:ea typeface="Meiryo" panose="020B0604030504040204" pitchFamily="34" charset="-128"/>
              <a:cs typeface="HGPSoeiKakugothicUB" charset="-128"/>
            </a:endParaRP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リソースの共有</a:t>
            </a:r>
          </a:p>
        </p:txBody>
      </p:sp>
      <p:sp>
        <p:nvSpPr>
          <p:cNvPr id="7" name="テキスト ボックス 6"/>
          <p:cNvSpPr txBox="1"/>
          <p:nvPr/>
        </p:nvSpPr>
        <p:spPr>
          <a:xfrm>
            <a:off x="6195374" y="6413153"/>
            <a:ext cx="2853666" cy="246221"/>
          </a:xfrm>
          <a:prstGeom prst="rect">
            <a:avLst/>
          </a:prstGeom>
          <a:noFill/>
        </p:spPr>
        <p:txBody>
          <a:bodyPr wrap="none" rtlCol="0">
            <a:spAutoFit/>
          </a:bodyPr>
          <a:lstStyle/>
          <a:p>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注：</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SaaS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や</a:t>
            </a:r>
            <a:r>
              <a:rPr kumimoji="1" lang="en-US" altLang="ja-JP" sz="1000" dirty="0" err="1">
                <a:solidFill>
                  <a:schemeClr val="accent3">
                    <a:lumMod val="50000"/>
                  </a:schemeClr>
                </a:solidFill>
                <a:latin typeface="Meiryo" panose="020B0604030504040204" pitchFamily="34" charset="-128"/>
                <a:ea typeface="Meiryo" panose="020B0604030504040204" pitchFamily="34" charset="-128"/>
                <a:cs typeface="Meiryo" charset="-128"/>
              </a:rPr>
              <a:t>PaaS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の</a:t>
            </a:r>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場合、絶対条件</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ではない。</a:t>
            </a:r>
          </a:p>
        </p:txBody>
      </p:sp>
      <p:cxnSp>
        <p:nvCxnSpPr>
          <p:cNvPr id="5" name="直線矢印コネクタ 4">
            <a:extLst>
              <a:ext uri="{FF2B5EF4-FFF2-40B4-BE49-F238E27FC236}">
                <a16:creationId xmlns:a16="http://schemas.microsoft.com/office/drawing/2014/main" id="{C2AEA436-BC15-3949-9FB9-2F9F75278D95}"/>
              </a:ext>
            </a:extLst>
          </p:cNvPr>
          <p:cNvCxnSpPr>
            <a:stCxn id="7" idx="1"/>
            <a:endCxn id="29703" idx="2"/>
          </p:cNvCxnSpPr>
          <p:nvPr/>
        </p:nvCxnSpPr>
        <p:spPr>
          <a:xfrm flipH="1" flipV="1">
            <a:off x="5976172" y="6185346"/>
            <a:ext cx="219202" cy="350918"/>
          </a:xfrm>
          <a:prstGeom prst="straightConnector1">
            <a:avLst/>
          </a:prstGeom>
          <a:ln w="6350">
            <a:solidFill>
              <a:srgbClr val="00905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5" name="図 24">
            <a:extLst>
              <a:ext uri="{FF2B5EF4-FFF2-40B4-BE49-F238E27FC236}">
                <a16:creationId xmlns:a16="http://schemas.microsoft.com/office/drawing/2014/main" id="{807F83AF-F440-9948-B051-675367D85E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968" y="4617849"/>
            <a:ext cx="1381931" cy="13819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326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正方形/長方形 152">
            <a:extLst>
              <a:ext uri="{FF2B5EF4-FFF2-40B4-BE49-F238E27FC236}">
                <a16:creationId xmlns:a16="http://schemas.microsoft.com/office/drawing/2014/main" id="{1EEDCAC3-DCA9-824C-8E85-AE54843C6037}"/>
              </a:ext>
            </a:extLst>
          </p:cNvPr>
          <p:cNvSpPr/>
          <p:nvPr/>
        </p:nvSpPr>
        <p:spPr>
          <a:xfrm>
            <a:off x="1066904" y="1313450"/>
            <a:ext cx="7010191" cy="2034750"/>
          </a:xfrm>
          <a:prstGeom prst="rect">
            <a:avLst/>
          </a:prstGeom>
          <a:solidFill>
            <a:srgbClr val="1F33E8">
              <a:alpha val="1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1FA814F-E8A3-5E41-9C6B-4AB7B92C909F}"/>
              </a:ext>
            </a:extLst>
          </p:cNvPr>
          <p:cNvSpPr/>
          <p:nvPr/>
        </p:nvSpPr>
        <p:spPr>
          <a:xfrm>
            <a:off x="3528436" y="1972329"/>
            <a:ext cx="2087128" cy="4125052"/>
          </a:xfrm>
          <a:prstGeom prst="rect">
            <a:avLst/>
          </a:prstGeom>
          <a:solidFill>
            <a:schemeClr val="accent3">
              <a:lumMod val="60000"/>
              <a:lumOff val="40000"/>
              <a:alpha val="156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5A5735-4C45-344F-B446-1E86A95746F9}"/>
              </a:ext>
            </a:extLst>
          </p:cNvPr>
          <p:cNvSpPr>
            <a:spLocks noGrp="1"/>
          </p:cNvSpPr>
          <p:nvPr>
            <p:ph type="title"/>
          </p:nvPr>
        </p:nvSpPr>
        <p:spPr/>
        <p:txBody>
          <a:bodyPr/>
          <a:lstStyle/>
          <a:p>
            <a:r>
              <a:rPr kumimoji="1" lang="ja-JP" altLang="en-US"/>
              <a:t>ハイブリッド・クラウドとマルチ・クラウド</a:t>
            </a:r>
          </a:p>
        </p:txBody>
      </p:sp>
      <p:pic>
        <p:nvPicPr>
          <p:cNvPr id="3" name="図 2" descr="cloud.png">
            <a:extLst>
              <a:ext uri="{FF2B5EF4-FFF2-40B4-BE49-F238E27FC236}">
                <a16:creationId xmlns:a16="http://schemas.microsoft.com/office/drawing/2014/main" id="{75DD5ECF-AAC1-A24C-BD08-0FC8028FE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1759" y="1813638"/>
            <a:ext cx="1475839" cy="1475839"/>
          </a:xfrm>
          <a:prstGeom prst="rect">
            <a:avLst/>
          </a:prstGeom>
          <a:effectLst>
            <a:outerShdw blurRad="50800" dist="38100" dir="2700000" algn="tl" rotWithShape="0">
              <a:prstClr val="black">
                <a:alpha val="40000"/>
              </a:prstClr>
            </a:outerShdw>
          </a:effectLst>
        </p:spPr>
      </p:pic>
      <p:pic>
        <p:nvPicPr>
          <p:cNvPr id="4" name="図 3" descr="cloud.png">
            <a:extLst>
              <a:ext uri="{FF2B5EF4-FFF2-40B4-BE49-F238E27FC236}">
                <a16:creationId xmlns:a16="http://schemas.microsoft.com/office/drawing/2014/main" id="{77FD8D5A-7D05-3145-B11A-B6227E1D8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080" y="1813638"/>
            <a:ext cx="1475839" cy="1475839"/>
          </a:xfrm>
          <a:prstGeom prst="rect">
            <a:avLst/>
          </a:prstGeom>
          <a:effectLst>
            <a:outerShdw blurRad="50800" dist="38100" dir="2700000" algn="tl" rotWithShape="0">
              <a:prstClr val="black">
                <a:alpha val="40000"/>
              </a:prstClr>
            </a:outerShdw>
          </a:effectLst>
        </p:spPr>
      </p:pic>
      <p:grpSp>
        <p:nvGrpSpPr>
          <p:cNvPr id="5" name="図形グループ 13">
            <a:extLst>
              <a:ext uri="{FF2B5EF4-FFF2-40B4-BE49-F238E27FC236}">
                <a16:creationId xmlns:a16="http://schemas.microsoft.com/office/drawing/2014/main" id="{FEA9A6D0-3E75-1740-A906-11281EEAD814}"/>
              </a:ext>
            </a:extLst>
          </p:cNvPr>
          <p:cNvGrpSpPr/>
          <p:nvPr/>
        </p:nvGrpSpPr>
        <p:grpSpPr>
          <a:xfrm>
            <a:off x="1957538" y="2706943"/>
            <a:ext cx="309971" cy="140029"/>
            <a:chOff x="6769100" y="1390650"/>
            <a:chExt cx="317500" cy="157483"/>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DDBBEFFB-BB0A-DA4D-A4E3-7A12FDD857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円/楕円 6">
              <a:extLst>
                <a:ext uri="{FF2B5EF4-FFF2-40B4-BE49-F238E27FC236}">
                  <a16:creationId xmlns:a16="http://schemas.microsoft.com/office/drawing/2014/main" id="{10622FDD-FE94-6D4F-B8FF-5F6A95DB5F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a:extLst>
                <a:ext uri="{FF2B5EF4-FFF2-40B4-BE49-F238E27FC236}">
                  <a16:creationId xmlns:a16="http://schemas.microsoft.com/office/drawing/2014/main" id="{34604D1E-5DB0-6A46-989D-E59AC24FA681}"/>
                </a:ext>
              </a:extLst>
            </p:cNvPr>
            <p:cNvCxnSpPr>
              <a:stCxn id="7" idx="6"/>
              <a:endCxn id="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17">
            <a:extLst>
              <a:ext uri="{FF2B5EF4-FFF2-40B4-BE49-F238E27FC236}">
                <a16:creationId xmlns:a16="http://schemas.microsoft.com/office/drawing/2014/main" id="{B3748BA2-63A9-1542-8140-C68163C1F851}"/>
              </a:ext>
            </a:extLst>
          </p:cNvPr>
          <p:cNvGrpSpPr/>
          <p:nvPr/>
        </p:nvGrpSpPr>
        <p:grpSpPr>
          <a:xfrm>
            <a:off x="2318559" y="2706943"/>
            <a:ext cx="309971" cy="140029"/>
            <a:chOff x="6769100" y="1390650"/>
            <a:chExt cx="317500" cy="157483"/>
          </a:xfrm>
          <a:effectLst>
            <a:outerShdw blurRad="50800" dist="38100" dir="2700000" algn="tl" rotWithShape="0">
              <a:prstClr val="black">
                <a:alpha val="40000"/>
              </a:prstClr>
            </a:outerShdw>
          </a:effectLst>
        </p:grpSpPr>
        <p:sp>
          <p:nvSpPr>
            <p:cNvPr id="10" name="正方形/長方形 9">
              <a:extLst>
                <a:ext uri="{FF2B5EF4-FFF2-40B4-BE49-F238E27FC236}">
                  <a16:creationId xmlns:a16="http://schemas.microsoft.com/office/drawing/2014/main" id="{DD4C5478-2171-8546-B4C1-78F9ECE4E85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円/楕円 10">
              <a:extLst>
                <a:ext uri="{FF2B5EF4-FFF2-40B4-BE49-F238E27FC236}">
                  <a16:creationId xmlns:a16="http://schemas.microsoft.com/office/drawing/2014/main" id="{10275307-576F-B94A-BC24-0B8E44DE09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 name="直線コネクタ 11">
              <a:extLst>
                <a:ext uri="{FF2B5EF4-FFF2-40B4-BE49-F238E27FC236}">
                  <a16:creationId xmlns:a16="http://schemas.microsoft.com/office/drawing/2014/main" id="{506FD3FD-7FBC-6E4C-B6A1-891F1252B63B}"/>
                </a:ext>
              </a:extLst>
            </p:cNvPr>
            <p:cNvCxnSpPr>
              <a:stCxn id="11" idx="6"/>
              <a:endCxn id="1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図形グループ 21">
            <a:extLst>
              <a:ext uri="{FF2B5EF4-FFF2-40B4-BE49-F238E27FC236}">
                <a16:creationId xmlns:a16="http://schemas.microsoft.com/office/drawing/2014/main" id="{4B8ED8C2-2B2A-4643-B3A1-F29FA798DFEB}"/>
              </a:ext>
            </a:extLst>
          </p:cNvPr>
          <p:cNvGrpSpPr/>
          <p:nvPr/>
        </p:nvGrpSpPr>
        <p:grpSpPr>
          <a:xfrm>
            <a:off x="2679581" y="2706943"/>
            <a:ext cx="309971" cy="140029"/>
            <a:chOff x="6769100" y="1390650"/>
            <a:chExt cx="317500" cy="157483"/>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B9186D04-877E-0941-B462-E7319CB28C1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円/楕円 14">
              <a:extLst>
                <a:ext uri="{FF2B5EF4-FFF2-40B4-BE49-F238E27FC236}">
                  <a16:creationId xmlns:a16="http://schemas.microsoft.com/office/drawing/2014/main" id="{33FB24F9-D867-2A47-8C52-DE098E5093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コネクタ 15">
              <a:extLst>
                <a:ext uri="{FF2B5EF4-FFF2-40B4-BE49-F238E27FC236}">
                  <a16:creationId xmlns:a16="http://schemas.microsoft.com/office/drawing/2014/main" id="{88F0190D-DCE2-744F-A932-C585BD77F8CC}"/>
                </a:ext>
              </a:extLst>
            </p:cNvPr>
            <p:cNvCxnSpPr>
              <a:stCxn id="15" idx="6"/>
              <a:endCxn id="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 name="図形グループ 25">
            <a:extLst>
              <a:ext uri="{FF2B5EF4-FFF2-40B4-BE49-F238E27FC236}">
                <a16:creationId xmlns:a16="http://schemas.microsoft.com/office/drawing/2014/main" id="{68594930-5255-8948-A658-C6440F32E268}"/>
              </a:ext>
            </a:extLst>
          </p:cNvPr>
          <p:cNvGrpSpPr/>
          <p:nvPr/>
        </p:nvGrpSpPr>
        <p:grpSpPr>
          <a:xfrm>
            <a:off x="1957538" y="2329278"/>
            <a:ext cx="309971" cy="140029"/>
            <a:chOff x="6769100" y="1390650"/>
            <a:chExt cx="317500" cy="157483"/>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ED4D519-8AA7-C342-AB8A-41CD19B079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円/楕円 18">
              <a:extLst>
                <a:ext uri="{FF2B5EF4-FFF2-40B4-BE49-F238E27FC236}">
                  <a16:creationId xmlns:a16="http://schemas.microsoft.com/office/drawing/2014/main" id="{D254BFC9-25FA-BD4D-9187-4EA849D25DA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 name="直線コネクタ 19">
              <a:extLst>
                <a:ext uri="{FF2B5EF4-FFF2-40B4-BE49-F238E27FC236}">
                  <a16:creationId xmlns:a16="http://schemas.microsoft.com/office/drawing/2014/main" id="{D701D106-42D0-7B4E-8B88-8632DD778878}"/>
                </a:ext>
              </a:extLst>
            </p:cNvPr>
            <p:cNvCxnSpPr>
              <a:stCxn id="19" idx="6"/>
              <a:endCxn id="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9">
            <a:extLst>
              <a:ext uri="{FF2B5EF4-FFF2-40B4-BE49-F238E27FC236}">
                <a16:creationId xmlns:a16="http://schemas.microsoft.com/office/drawing/2014/main" id="{E45A59A6-7A28-9842-8DAF-D15894BCD468}"/>
              </a:ext>
            </a:extLst>
          </p:cNvPr>
          <p:cNvGrpSpPr/>
          <p:nvPr/>
        </p:nvGrpSpPr>
        <p:grpSpPr>
          <a:xfrm>
            <a:off x="2318559" y="2329278"/>
            <a:ext cx="309971" cy="140029"/>
            <a:chOff x="6769100" y="1390650"/>
            <a:chExt cx="317500" cy="157483"/>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AB18B4A4-4834-DB49-8B72-8858815EDB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円/楕円 22">
              <a:extLst>
                <a:ext uri="{FF2B5EF4-FFF2-40B4-BE49-F238E27FC236}">
                  <a16:creationId xmlns:a16="http://schemas.microsoft.com/office/drawing/2014/main" id="{1745F9FA-9A81-5847-A7C3-6B99349592F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 name="直線コネクタ 23">
              <a:extLst>
                <a:ext uri="{FF2B5EF4-FFF2-40B4-BE49-F238E27FC236}">
                  <a16:creationId xmlns:a16="http://schemas.microsoft.com/office/drawing/2014/main" id="{7BDCFCBD-47EA-EA40-ABA6-92F1CF6F53E2}"/>
                </a:ext>
              </a:extLst>
            </p:cNvPr>
            <p:cNvCxnSpPr>
              <a:stCxn id="23" idx="6"/>
              <a:endCxn id="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3">
            <a:extLst>
              <a:ext uri="{FF2B5EF4-FFF2-40B4-BE49-F238E27FC236}">
                <a16:creationId xmlns:a16="http://schemas.microsoft.com/office/drawing/2014/main" id="{3C770444-B42D-A943-9520-904C9DB6BE47}"/>
              </a:ext>
            </a:extLst>
          </p:cNvPr>
          <p:cNvGrpSpPr/>
          <p:nvPr/>
        </p:nvGrpSpPr>
        <p:grpSpPr>
          <a:xfrm>
            <a:off x="2679581" y="2329278"/>
            <a:ext cx="309971" cy="140029"/>
            <a:chOff x="6769100" y="1390650"/>
            <a:chExt cx="317500" cy="157483"/>
          </a:xfrm>
          <a:effectLst>
            <a:outerShdw blurRad="50800" dist="38100" dir="2700000" algn="tl" rotWithShape="0">
              <a:prstClr val="black">
                <a:alpha val="40000"/>
              </a:prstClr>
            </a:outerShdw>
          </a:effectLst>
        </p:grpSpPr>
        <p:sp>
          <p:nvSpPr>
            <p:cNvPr id="26" name="正方形/長方形 25">
              <a:extLst>
                <a:ext uri="{FF2B5EF4-FFF2-40B4-BE49-F238E27FC236}">
                  <a16:creationId xmlns:a16="http://schemas.microsoft.com/office/drawing/2014/main" id="{FBC45953-8C58-AA4E-8B65-49BDB8B452F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円/楕円 26">
              <a:extLst>
                <a:ext uri="{FF2B5EF4-FFF2-40B4-BE49-F238E27FC236}">
                  <a16:creationId xmlns:a16="http://schemas.microsoft.com/office/drawing/2014/main" id="{859865BB-E6C1-5247-841A-B173AD0E18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 name="直線コネクタ 27">
              <a:extLst>
                <a:ext uri="{FF2B5EF4-FFF2-40B4-BE49-F238E27FC236}">
                  <a16:creationId xmlns:a16="http://schemas.microsoft.com/office/drawing/2014/main" id="{656B50E7-5F44-1A4A-BAB9-364D7077B737}"/>
                </a:ext>
              </a:extLst>
            </p:cNvPr>
            <p:cNvCxnSpPr>
              <a:stCxn id="27" idx="6"/>
              <a:endCxn id="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7">
            <a:extLst>
              <a:ext uri="{FF2B5EF4-FFF2-40B4-BE49-F238E27FC236}">
                <a16:creationId xmlns:a16="http://schemas.microsoft.com/office/drawing/2014/main" id="{76745388-0C84-EA44-8C6A-705E95A7B44A}"/>
              </a:ext>
            </a:extLst>
          </p:cNvPr>
          <p:cNvGrpSpPr/>
          <p:nvPr/>
        </p:nvGrpSpPr>
        <p:grpSpPr>
          <a:xfrm>
            <a:off x="1957538" y="2518948"/>
            <a:ext cx="309971" cy="140029"/>
            <a:chOff x="6769100" y="1390650"/>
            <a:chExt cx="317500" cy="157483"/>
          </a:xfrm>
          <a:effectLst>
            <a:outerShdw blurRad="50800" dist="38100" dir="2700000" algn="tl" rotWithShape="0">
              <a:prstClr val="black">
                <a:alpha val="40000"/>
              </a:prstClr>
            </a:outerShdw>
          </a:effectLst>
        </p:grpSpPr>
        <p:sp>
          <p:nvSpPr>
            <p:cNvPr id="30" name="正方形/長方形 29">
              <a:extLst>
                <a:ext uri="{FF2B5EF4-FFF2-40B4-BE49-F238E27FC236}">
                  <a16:creationId xmlns:a16="http://schemas.microsoft.com/office/drawing/2014/main" id="{899F3979-5994-F548-901D-37D28EA70B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円/楕円 30">
              <a:extLst>
                <a:ext uri="{FF2B5EF4-FFF2-40B4-BE49-F238E27FC236}">
                  <a16:creationId xmlns:a16="http://schemas.microsoft.com/office/drawing/2014/main" id="{82F55D17-F24A-674C-B77A-B8DCC8A531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 name="直線コネクタ 31">
              <a:extLst>
                <a:ext uri="{FF2B5EF4-FFF2-40B4-BE49-F238E27FC236}">
                  <a16:creationId xmlns:a16="http://schemas.microsoft.com/office/drawing/2014/main" id="{416AC4AE-B5C9-4446-8A47-D24E51324389}"/>
                </a:ext>
              </a:extLst>
            </p:cNvPr>
            <p:cNvCxnSpPr>
              <a:stCxn id="31" idx="6"/>
              <a:endCxn id="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1">
            <a:extLst>
              <a:ext uri="{FF2B5EF4-FFF2-40B4-BE49-F238E27FC236}">
                <a16:creationId xmlns:a16="http://schemas.microsoft.com/office/drawing/2014/main" id="{2B5CD266-D64A-B648-B1F0-CB655A2C8D06}"/>
              </a:ext>
            </a:extLst>
          </p:cNvPr>
          <p:cNvGrpSpPr/>
          <p:nvPr/>
        </p:nvGrpSpPr>
        <p:grpSpPr>
          <a:xfrm>
            <a:off x="2318559" y="2518948"/>
            <a:ext cx="309971" cy="140029"/>
            <a:chOff x="6769100" y="1390650"/>
            <a:chExt cx="317500" cy="157483"/>
          </a:xfrm>
          <a:effectLst>
            <a:outerShdw blurRad="50800" dist="38100" dir="2700000" algn="tl" rotWithShape="0">
              <a:prstClr val="black">
                <a:alpha val="40000"/>
              </a:prstClr>
            </a:outerShdw>
          </a:effectLst>
        </p:grpSpPr>
        <p:sp>
          <p:nvSpPr>
            <p:cNvPr id="34" name="正方形/長方形 33">
              <a:extLst>
                <a:ext uri="{FF2B5EF4-FFF2-40B4-BE49-F238E27FC236}">
                  <a16:creationId xmlns:a16="http://schemas.microsoft.com/office/drawing/2014/main" id="{3D31C3EE-8B0F-3748-88C8-B2ED77411B4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円/楕円 34">
              <a:extLst>
                <a:ext uri="{FF2B5EF4-FFF2-40B4-BE49-F238E27FC236}">
                  <a16:creationId xmlns:a16="http://schemas.microsoft.com/office/drawing/2014/main" id="{2721BC66-5036-BA4C-AAEC-2F2D097B03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 name="直線コネクタ 35">
              <a:extLst>
                <a:ext uri="{FF2B5EF4-FFF2-40B4-BE49-F238E27FC236}">
                  <a16:creationId xmlns:a16="http://schemas.microsoft.com/office/drawing/2014/main" id="{2E2D0EA4-FEA5-6E47-83D2-995ED32E32D6}"/>
                </a:ext>
              </a:extLst>
            </p:cNvPr>
            <p:cNvCxnSpPr>
              <a:stCxn id="35" idx="6"/>
              <a:endCxn id="3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 name="図形グループ 45">
            <a:extLst>
              <a:ext uri="{FF2B5EF4-FFF2-40B4-BE49-F238E27FC236}">
                <a16:creationId xmlns:a16="http://schemas.microsoft.com/office/drawing/2014/main" id="{8986E4B7-70FB-F845-987D-4B195FB9204A}"/>
              </a:ext>
            </a:extLst>
          </p:cNvPr>
          <p:cNvGrpSpPr/>
          <p:nvPr/>
        </p:nvGrpSpPr>
        <p:grpSpPr>
          <a:xfrm>
            <a:off x="2679581" y="2518948"/>
            <a:ext cx="309971" cy="140029"/>
            <a:chOff x="6769100" y="1390650"/>
            <a:chExt cx="317500" cy="157483"/>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94F0715A-3F44-8542-AE76-ADCDD5FB559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円/楕円 38">
              <a:extLst>
                <a:ext uri="{FF2B5EF4-FFF2-40B4-BE49-F238E27FC236}">
                  <a16:creationId xmlns:a16="http://schemas.microsoft.com/office/drawing/2014/main" id="{CC7BCD8C-31C7-E742-BE1F-D2E1D90B7D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 name="直線コネクタ 39">
              <a:extLst>
                <a:ext uri="{FF2B5EF4-FFF2-40B4-BE49-F238E27FC236}">
                  <a16:creationId xmlns:a16="http://schemas.microsoft.com/office/drawing/2014/main" id="{46D58453-FA2D-664C-B42F-6E9AA65D73B0}"/>
                </a:ext>
              </a:extLst>
            </p:cNvPr>
            <p:cNvCxnSpPr>
              <a:stCxn id="39" idx="6"/>
              <a:endCxn id="3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図形グループ 49">
            <a:extLst>
              <a:ext uri="{FF2B5EF4-FFF2-40B4-BE49-F238E27FC236}">
                <a16:creationId xmlns:a16="http://schemas.microsoft.com/office/drawing/2014/main" id="{73E799F0-B7C9-F14A-B662-B63EAD784C07}"/>
              </a:ext>
            </a:extLst>
          </p:cNvPr>
          <p:cNvGrpSpPr/>
          <p:nvPr/>
        </p:nvGrpSpPr>
        <p:grpSpPr>
          <a:xfrm>
            <a:off x="4039859" y="2706943"/>
            <a:ext cx="309971" cy="140029"/>
            <a:chOff x="6769100" y="1390650"/>
            <a:chExt cx="317500" cy="157483"/>
          </a:xfrm>
          <a:effectLst>
            <a:outerShdw blurRad="50800" dist="38100" dir="2700000" algn="tl" rotWithShape="0">
              <a:prstClr val="black">
                <a:alpha val="40000"/>
              </a:prstClr>
            </a:outerShdw>
          </a:effectLst>
        </p:grpSpPr>
        <p:sp>
          <p:nvSpPr>
            <p:cNvPr id="42" name="正方形/長方形 41">
              <a:extLst>
                <a:ext uri="{FF2B5EF4-FFF2-40B4-BE49-F238E27FC236}">
                  <a16:creationId xmlns:a16="http://schemas.microsoft.com/office/drawing/2014/main" id="{E7F5E7A3-7A44-1D4C-9564-5EAA0497C6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楕円 42">
              <a:extLst>
                <a:ext uri="{FF2B5EF4-FFF2-40B4-BE49-F238E27FC236}">
                  <a16:creationId xmlns:a16="http://schemas.microsoft.com/office/drawing/2014/main" id="{013B049B-5F69-C646-98C5-CEEA949C2D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 name="直線コネクタ 43">
              <a:extLst>
                <a:ext uri="{FF2B5EF4-FFF2-40B4-BE49-F238E27FC236}">
                  <a16:creationId xmlns:a16="http://schemas.microsoft.com/office/drawing/2014/main" id="{9062021D-1613-0B4A-8ECD-2CB647703F39}"/>
                </a:ext>
              </a:extLst>
            </p:cNvPr>
            <p:cNvCxnSpPr>
              <a:stCxn id="43" idx="6"/>
              <a:endCxn id="4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5" name="図形グループ 53">
            <a:extLst>
              <a:ext uri="{FF2B5EF4-FFF2-40B4-BE49-F238E27FC236}">
                <a16:creationId xmlns:a16="http://schemas.microsoft.com/office/drawing/2014/main" id="{AAD85B67-9572-6B40-8AFF-67C2CA632E43}"/>
              </a:ext>
            </a:extLst>
          </p:cNvPr>
          <p:cNvGrpSpPr/>
          <p:nvPr/>
        </p:nvGrpSpPr>
        <p:grpSpPr>
          <a:xfrm>
            <a:off x="4400880" y="2706943"/>
            <a:ext cx="309971" cy="140029"/>
            <a:chOff x="6769100" y="1390650"/>
            <a:chExt cx="317500" cy="157483"/>
          </a:xfrm>
          <a:effectLst>
            <a:outerShdw blurRad="50800" dist="38100" dir="2700000" algn="tl" rotWithShape="0">
              <a:prstClr val="black">
                <a:alpha val="40000"/>
              </a:prstClr>
            </a:outerShdw>
          </a:effectLst>
        </p:grpSpPr>
        <p:sp>
          <p:nvSpPr>
            <p:cNvPr id="46" name="正方形/長方形 45">
              <a:extLst>
                <a:ext uri="{FF2B5EF4-FFF2-40B4-BE49-F238E27FC236}">
                  <a16:creationId xmlns:a16="http://schemas.microsoft.com/office/drawing/2014/main" id="{4F15AEA9-4B27-8141-AE94-324319008F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円/楕円 46">
              <a:extLst>
                <a:ext uri="{FF2B5EF4-FFF2-40B4-BE49-F238E27FC236}">
                  <a16:creationId xmlns:a16="http://schemas.microsoft.com/office/drawing/2014/main" id="{0947D596-0B1B-B54C-8E14-E16E406B1F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8" name="直線コネクタ 47">
              <a:extLst>
                <a:ext uri="{FF2B5EF4-FFF2-40B4-BE49-F238E27FC236}">
                  <a16:creationId xmlns:a16="http://schemas.microsoft.com/office/drawing/2014/main" id="{3CC7B427-0B8C-7340-AB73-922FC2EA4B87}"/>
                </a:ext>
              </a:extLst>
            </p:cNvPr>
            <p:cNvCxnSpPr>
              <a:stCxn id="47" idx="6"/>
              <a:endCxn id="4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57">
            <a:extLst>
              <a:ext uri="{FF2B5EF4-FFF2-40B4-BE49-F238E27FC236}">
                <a16:creationId xmlns:a16="http://schemas.microsoft.com/office/drawing/2014/main" id="{E87CEB19-BEF6-1249-804C-48472E3CC1A7}"/>
              </a:ext>
            </a:extLst>
          </p:cNvPr>
          <p:cNvGrpSpPr/>
          <p:nvPr/>
        </p:nvGrpSpPr>
        <p:grpSpPr>
          <a:xfrm>
            <a:off x="4761902" y="2706943"/>
            <a:ext cx="309971" cy="140029"/>
            <a:chOff x="6769100" y="1390650"/>
            <a:chExt cx="317500" cy="157483"/>
          </a:xfrm>
          <a:effectLst>
            <a:outerShdw blurRad="50800" dist="38100" dir="2700000" algn="tl" rotWithShape="0">
              <a:prstClr val="black">
                <a:alpha val="40000"/>
              </a:prstClr>
            </a:outerShdw>
          </a:effectLst>
        </p:grpSpPr>
        <p:sp>
          <p:nvSpPr>
            <p:cNvPr id="50" name="正方形/長方形 49">
              <a:extLst>
                <a:ext uri="{FF2B5EF4-FFF2-40B4-BE49-F238E27FC236}">
                  <a16:creationId xmlns:a16="http://schemas.microsoft.com/office/drawing/2014/main" id="{C7C1D037-5682-604C-BB6C-B5978A13B8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円/楕円 50">
              <a:extLst>
                <a:ext uri="{FF2B5EF4-FFF2-40B4-BE49-F238E27FC236}">
                  <a16:creationId xmlns:a16="http://schemas.microsoft.com/office/drawing/2014/main" id="{EB4C8A55-4028-DE40-985D-3BB31ADAFB4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2" name="直線コネクタ 51">
              <a:extLst>
                <a:ext uri="{FF2B5EF4-FFF2-40B4-BE49-F238E27FC236}">
                  <a16:creationId xmlns:a16="http://schemas.microsoft.com/office/drawing/2014/main" id="{A3921026-EA8F-0D4B-96CD-EDFFD2FDA4A8}"/>
                </a:ext>
              </a:extLst>
            </p:cNvPr>
            <p:cNvCxnSpPr>
              <a:stCxn id="51" idx="6"/>
              <a:endCxn id="5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3" name="図形グループ 61">
            <a:extLst>
              <a:ext uri="{FF2B5EF4-FFF2-40B4-BE49-F238E27FC236}">
                <a16:creationId xmlns:a16="http://schemas.microsoft.com/office/drawing/2014/main" id="{A4F7C082-219B-BF48-8B6F-C4477231E46C}"/>
              </a:ext>
            </a:extLst>
          </p:cNvPr>
          <p:cNvGrpSpPr/>
          <p:nvPr/>
        </p:nvGrpSpPr>
        <p:grpSpPr>
          <a:xfrm>
            <a:off x="4039859" y="2329278"/>
            <a:ext cx="309971" cy="140029"/>
            <a:chOff x="6769100" y="1390650"/>
            <a:chExt cx="317500" cy="157483"/>
          </a:xfrm>
          <a:effectLst>
            <a:outerShdw blurRad="50800" dist="38100" dir="2700000" algn="tl" rotWithShape="0">
              <a:prstClr val="black">
                <a:alpha val="40000"/>
              </a:prstClr>
            </a:outerShdw>
          </a:effectLst>
        </p:grpSpPr>
        <p:sp>
          <p:nvSpPr>
            <p:cNvPr id="54" name="正方形/長方形 53">
              <a:extLst>
                <a:ext uri="{FF2B5EF4-FFF2-40B4-BE49-F238E27FC236}">
                  <a16:creationId xmlns:a16="http://schemas.microsoft.com/office/drawing/2014/main" id="{0943CD15-6B05-1549-9020-475177116F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円/楕円 54">
              <a:extLst>
                <a:ext uri="{FF2B5EF4-FFF2-40B4-BE49-F238E27FC236}">
                  <a16:creationId xmlns:a16="http://schemas.microsoft.com/office/drawing/2014/main" id="{634AFD61-AAE1-2442-9998-2632B6D211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6" name="直線コネクタ 55">
              <a:extLst>
                <a:ext uri="{FF2B5EF4-FFF2-40B4-BE49-F238E27FC236}">
                  <a16:creationId xmlns:a16="http://schemas.microsoft.com/office/drawing/2014/main" id="{9E4B1413-0D1E-CA4B-B83B-E617A659A401}"/>
                </a:ext>
              </a:extLst>
            </p:cNvPr>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7" name="図形グループ 65">
            <a:extLst>
              <a:ext uri="{FF2B5EF4-FFF2-40B4-BE49-F238E27FC236}">
                <a16:creationId xmlns:a16="http://schemas.microsoft.com/office/drawing/2014/main" id="{DBD71A29-DDA6-4F44-A104-C7BE41E74B60}"/>
              </a:ext>
            </a:extLst>
          </p:cNvPr>
          <p:cNvGrpSpPr/>
          <p:nvPr/>
        </p:nvGrpSpPr>
        <p:grpSpPr>
          <a:xfrm>
            <a:off x="4400880" y="2329278"/>
            <a:ext cx="309971" cy="140029"/>
            <a:chOff x="6769100" y="1390650"/>
            <a:chExt cx="317500" cy="157483"/>
          </a:xfrm>
          <a:effectLst>
            <a:outerShdw blurRad="50800" dist="38100" dir="2700000" algn="tl" rotWithShape="0">
              <a:prstClr val="black">
                <a:alpha val="40000"/>
              </a:prstClr>
            </a:outerShdw>
          </a:effectLst>
        </p:grpSpPr>
        <p:sp>
          <p:nvSpPr>
            <p:cNvPr id="58" name="正方形/長方形 57">
              <a:extLst>
                <a:ext uri="{FF2B5EF4-FFF2-40B4-BE49-F238E27FC236}">
                  <a16:creationId xmlns:a16="http://schemas.microsoft.com/office/drawing/2014/main" id="{BBDC90A0-5797-1548-BF21-61BFB92316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円/楕円 58">
              <a:extLst>
                <a:ext uri="{FF2B5EF4-FFF2-40B4-BE49-F238E27FC236}">
                  <a16:creationId xmlns:a16="http://schemas.microsoft.com/office/drawing/2014/main" id="{AC02552F-02C2-004B-B606-C75BA08C91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0" name="直線コネクタ 59">
              <a:extLst>
                <a:ext uri="{FF2B5EF4-FFF2-40B4-BE49-F238E27FC236}">
                  <a16:creationId xmlns:a16="http://schemas.microsoft.com/office/drawing/2014/main" id="{9D85C782-1E31-834E-A422-B88BDE0DE19E}"/>
                </a:ext>
              </a:extLst>
            </p:cNvPr>
            <p:cNvCxnSpPr>
              <a:stCxn id="59" idx="6"/>
              <a:endCxn id="5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1" name="図形グループ 69">
            <a:extLst>
              <a:ext uri="{FF2B5EF4-FFF2-40B4-BE49-F238E27FC236}">
                <a16:creationId xmlns:a16="http://schemas.microsoft.com/office/drawing/2014/main" id="{18CAE0C5-C165-1644-A816-D9B86BC295C4}"/>
              </a:ext>
            </a:extLst>
          </p:cNvPr>
          <p:cNvGrpSpPr/>
          <p:nvPr/>
        </p:nvGrpSpPr>
        <p:grpSpPr>
          <a:xfrm>
            <a:off x="4761902" y="2329278"/>
            <a:ext cx="309971" cy="140029"/>
            <a:chOff x="6769100" y="1390650"/>
            <a:chExt cx="317500" cy="157483"/>
          </a:xfrm>
          <a:effectLst>
            <a:outerShdw blurRad="50800" dist="38100" dir="2700000" algn="tl" rotWithShape="0">
              <a:prstClr val="black">
                <a:alpha val="40000"/>
              </a:prstClr>
            </a:outerShdw>
          </a:effectLst>
        </p:grpSpPr>
        <p:sp>
          <p:nvSpPr>
            <p:cNvPr id="62" name="正方形/長方形 61">
              <a:extLst>
                <a:ext uri="{FF2B5EF4-FFF2-40B4-BE49-F238E27FC236}">
                  <a16:creationId xmlns:a16="http://schemas.microsoft.com/office/drawing/2014/main" id="{22C45D87-7A81-6848-896C-474727E6627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円/楕円 62">
              <a:extLst>
                <a:ext uri="{FF2B5EF4-FFF2-40B4-BE49-F238E27FC236}">
                  <a16:creationId xmlns:a16="http://schemas.microsoft.com/office/drawing/2014/main" id="{0FDA07AC-558E-FD49-B011-177F5247BD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4" name="直線コネクタ 63">
              <a:extLst>
                <a:ext uri="{FF2B5EF4-FFF2-40B4-BE49-F238E27FC236}">
                  <a16:creationId xmlns:a16="http://schemas.microsoft.com/office/drawing/2014/main" id="{55619821-DEC8-4B48-A142-68000D7A6109}"/>
                </a:ext>
              </a:extLst>
            </p:cNvPr>
            <p:cNvCxnSpPr>
              <a:stCxn id="63" idx="6"/>
              <a:endCxn id="6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5" name="図形グループ 73">
            <a:extLst>
              <a:ext uri="{FF2B5EF4-FFF2-40B4-BE49-F238E27FC236}">
                <a16:creationId xmlns:a16="http://schemas.microsoft.com/office/drawing/2014/main" id="{96D60BEE-2E98-8246-81D2-23463F6269E2}"/>
              </a:ext>
            </a:extLst>
          </p:cNvPr>
          <p:cNvGrpSpPr/>
          <p:nvPr/>
        </p:nvGrpSpPr>
        <p:grpSpPr>
          <a:xfrm>
            <a:off x="4039859" y="2518948"/>
            <a:ext cx="309971" cy="140029"/>
            <a:chOff x="6769100" y="1390650"/>
            <a:chExt cx="317500" cy="157483"/>
          </a:xfrm>
          <a:effectLst>
            <a:outerShdw blurRad="50800" dist="38100" dir="2700000" algn="tl" rotWithShape="0">
              <a:prstClr val="black">
                <a:alpha val="40000"/>
              </a:prstClr>
            </a:outerShdw>
          </a:effectLst>
        </p:grpSpPr>
        <p:sp>
          <p:nvSpPr>
            <p:cNvPr id="66" name="正方形/長方形 65">
              <a:extLst>
                <a:ext uri="{FF2B5EF4-FFF2-40B4-BE49-F238E27FC236}">
                  <a16:creationId xmlns:a16="http://schemas.microsoft.com/office/drawing/2014/main" id="{0A46DFA2-2D0F-C04A-8A12-6D4B66478A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7" name="円/楕円 66">
              <a:extLst>
                <a:ext uri="{FF2B5EF4-FFF2-40B4-BE49-F238E27FC236}">
                  <a16:creationId xmlns:a16="http://schemas.microsoft.com/office/drawing/2014/main" id="{01FA8313-26E7-5E49-87C2-65110B2C268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8" name="直線コネクタ 67">
              <a:extLst>
                <a:ext uri="{FF2B5EF4-FFF2-40B4-BE49-F238E27FC236}">
                  <a16:creationId xmlns:a16="http://schemas.microsoft.com/office/drawing/2014/main" id="{C05C6C30-DD4F-5048-92BE-9B321B6A3C2B}"/>
                </a:ext>
              </a:extLst>
            </p:cNvPr>
            <p:cNvCxnSpPr>
              <a:stCxn id="67" idx="6"/>
              <a:endCxn id="6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77">
            <a:extLst>
              <a:ext uri="{FF2B5EF4-FFF2-40B4-BE49-F238E27FC236}">
                <a16:creationId xmlns:a16="http://schemas.microsoft.com/office/drawing/2014/main" id="{81EBB706-39FC-794F-A4CD-0311D8907A34}"/>
              </a:ext>
            </a:extLst>
          </p:cNvPr>
          <p:cNvGrpSpPr/>
          <p:nvPr/>
        </p:nvGrpSpPr>
        <p:grpSpPr>
          <a:xfrm>
            <a:off x="4400880" y="2518948"/>
            <a:ext cx="309971" cy="140029"/>
            <a:chOff x="6769100" y="1390650"/>
            <a:chExt cx="317500" cy="157483"/>
          </a:xfrm>
          <a:effectLst>
            <a:outerShdw blurRad="50800" dist="38100" dir="2700000" algn="tl" rotWithShape="0">
              <a:prstClr val="black">
                <a:alpha val="40000"/>
              </a:prstClr>
            </a:outerShdw>
          </a:effectLst>
        </p:grpSpPr>
        <p:sp>
          <p:nvSpPr>
            <p:cNvPr id="70" name="正方形/長方形 69">
              <a:extLst>
                <a:ext uri="{FF2B5EF4-FFF2-40B4-BE49-F238E27FC236}">
                  <a16:creationId xmlns:a16="http://schemas.microsoft.com/office/drawing/2014/main" id="{DD04C70E-B25E-0B45-8F53-D4C8CD6E413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円/楕円 70">
              <a:extLst>
                <a:ext uri="{FF2B5EF4-FFF2-40B4-BE49-F238E27FC236}">
                  <a16:creationId xmlns:a16="http://schemas.microsoft.com/office/drawing/2014/main" id="{36254362-44C1-7E4B-840D-BD15FE86AA8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2" name="直線コネクタ 71">
              <a:extLst>
                <a:ext uri="{FF2B5EF4-FFF2-40B4-BE49-F238E27FC236}">
                  <a16:creationId xmlns:a16="http://schemas.microsoft.com/office/drawing/2014/main" id="{505D0F09-5816-954C-841E-A5951ACB0F20}"/>
                </a:ext>
              </a:extLst>
            </p:cNvPr>
            <p:cNvCxnSpPr>
              <a:stCxn id="71" idx="6"/>
              <a:endCxn id="7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81">
            <a:extLst>
              <a:ext uri="{FF2B5EF4-FFF2-40B4-BE49-F238E27FC236}">
                <a16:creationId xmlns:a16="http://schemas.microsoft.com/office/drawing/2014/main" id="{9C0F5ECC-D85B-8148-AF65-9DE773ED794D}"/>
              </a:ext>
            </a:extLst>
          </p:cNvPr>
          <p:cNvGrpSpPr/>
          <p:nvPr/>
        </p:nvGrpSpPr>
        <p:grpSpPr>
          <a:xfrm>
            <a:off x="4761902" y="2518948"/>
            <a:ext cx="309971" cy="140029"/>
            <a:chOff x="6769100" y="1390650"/>
            <a:chExt cx="317500" cy="157483"/>
          </a:xfrm>
          <a:effectLst>
            <a:outerShdw blurRad="50800" dist="38100" dir="2700000" algn="tl" rotWithShape="0">
              <a:prstClr val="black">
                <a:alpha val="40000"/>
              </a:prstClr>
            </a:outerShdw>
          </a:effectLst>
        </p:grpSpPr>
        <p:sp>
          <p:nvSpPr>
            <p:cNvPr id="74" name="正方形/長方形 73">
              <a:extLst>
                <a:ext uri="{FF2B5EF4-FFF2-40B4-BE49-F238E27FC236}">
                  <a16:creationId xmlns:a16="http://schemas.microsoft.com/office/drawing/2014/main" id="{A8A7198F-1F5B-EE44-B1CC-3D8E22B7A2F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a:extLst>
                <a:ext uri="{FF2B5EF4-FFF2-40B4-BE49-F238E27FC236}">
                  <a16:creationId xmlns:a16="http://schemas.microsoft.com/office/drawing/2014/main" id="{251DB72C-5101-DD40-A82D-795208666F9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a:extLst>
                <a:ext uri="{FF2B5EF4-FFF2-40B4-BE49-F238E27FC236}">
                  <a16:creationId xmlns:a16="http://schemas.microsoft.com/office/drawing/2014/main" id="{0EC6E38D-5133-F045-B45F-CF87B46059EC}"/>
                </a:ext>
              </a:extLst>
            </p:cNvPr>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7" name="図 76" descr="cloud.png">
            <a:extLst>
              <a:ext uri="{FF2B5EF4-FFF2-40B4-BE49-F238E27FC236}">
                <a16:creationId xmlns:a16="http://schemas.microsoft.com/office/drawing/2014/main" id="{32F2860C-FB2F-7344-9AC9-A574ABAF6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402" y="1813638"/>
            <a:ext cx="1475839" cy="1475839"/>
          </a:xfrm>
          <a:prstGeom prst="rect">
            <a:avLst/>
          </a:prstGeom>
          <a:effectLst>
            <a:outerShdw blurRad="50800" dist="38100" dir="2700000" algn="tl" rotWithShape="0">
              <a:prstClr val="black">
                <a:alpha val="40000"/>
              </a:prstClr>
            </a:outerShdw>
          </a:effectLst>
        </p:spPr>
      </p:pic>
      <p:grpSp>
        <p:nvGrpSpPr>
          <p:cNvPr id="78" name="図形グループ 49">
            <a:extLst>
              <a:ext uri="{FF2B5EF4-FFF2-40B4-BE49-F238E27FC236}">
                <a16:creationId xmlns:a16="http://schemas.microsoft.com/office/drawing/2014/main" id="{5FE33313-0BB7-7E49-B80D-E239ED5FC9AF}"/>
              </a:ext>
            </a:extLst>
          </p:cNvPr>
          <p:cNvGrpSpPr/>
          <p:nvPr/>
        </p:nvGrpSpPr>
        <p:grpSpPr>
          <a:xfrm>
            <a:off x="6122181" y="2706943"/>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a:extLst>
                <a:ext uri="{FF2B5EF4-FFF2-40B4-BE49-F238E27FC236}">
                  <a16:creationId xmlns:a16="http://schemas.microsoft.com/office/drawing/2014/main" id="{9A20832B-4D1C-A840-B668-2237FC832D8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円/楕円 79">
              <a:extLst>
                <a:ext uri="{FF2B5EF4-FFF2-40B4-BE49-F238E27FC236}">
                  <a16:creationId xmlns:a16="http://schemas.microsoft.com/office/drawing/2014/main" id="{18609EED-67B0-A043-B6B8-9FA106D3940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1" name="直線コネクタ 80">
              <a:extLst>
                <a:ext uri="{FF2B5EF4-FFF2-40B4-BE49-F238E27FC236}">
                  <a16:creationId xmlns:a16="http://schemas.microsoft.com/office/drawing/2014/main" id="{8AB272AD-71B9-A846-B7BD-F2A9ABB87C3B}"/>
                </a:ext>
              </a:extLst>
            </p:cNvPr>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53">
            <a:extLst>
              <a:ext uri="{FF2B5EF4-FFF2-40B4-BE49-F238E27FC236}">
                <a16:creationId xmlns:a16="http://schemas.microsoft.com/office/drawing/2014/main" id="{69C32D40-C73E-2647-B244-7D63007192C2}"/>
              </a:ext>
            </a:extLst>
          </p:cNvPr>
          <p:cNvGrpSpPr/>
          <p:nvPr/>
        </p:nvGrpSpPr>
        <p:grpSpPr>
          <a:xfrm>
            <a:off x="6483202" y="2706943"/>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a:extLst>
                <a:ext uri="{FF2B5EF4-FFF2-40B4-BE49-F238E27FC236}">
                  <a16:creationId xmlns:a16="http://schemas.microsoft.com/office/drawing/2014/main" id="{1C387D2C-9F52-9140-93DF-9FEB0B0821D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4" name="円/楕円 83">
              <a:extLst>
                <a:ext uri="{FF2B5EF4-FFF2-40B4-BE49-F238E27FC236}">
                  <a16:creationId xmlns:a16="http://schemas.microsoft.com/office/drawing/2014/main" id="{7DA172D8-B85A-C84E-964E-E5E2E5E9F6F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5" name="直線コネクタ 84">
              <a:extLst>
                <a:ext uri="{FF2B5EF4-FFF2-40B4-BE49-F238E27FC236}">
                  <a16:creationId xmlns:a16="http://schemas.microsoft.com/office/drawing/2014/main" id="{63B597F5-EADC-5248-9617-129CBE80736A}"/>
                </a:ext>
              </a:extLst>
            </p:cNvPr>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6" name="図形グループ 57">
            <a:extLst>
              <a:ext uri="{FF2B5EF4-FFF2-40B4-BE49-F238E27FC236}">
                <a16:creationId xmlns:a16="http://schemas.microsoft.com/office/drawing/2014/main" id="{4F5658C0-4673-944C-98BE-300DC8D1413F}"/>
              </a:ext>
            </a:extLst>
          </p:cNvPr>
          <p:cNvGrpSpPr/>
          <p:nvPr/>
        </p:nvGrpSpPr>
        <p:grpSpPr>
          <a:xfrm>
            <a:off x="6844224" y="2706943"/>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a:extLst>
                <a:ext uri="{FF2B5EF4-FFF2-40B4-BE49-F238E27FC236}">
                  <a16:creationId xmlns:a16="http://schemas.microsoft.com/office/drawing/2014/main" id="{24357F43-B1C1-234C-9177-864CE304F9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円/楕円 87">
              <a:extLst>
                <a:ext uri="{FF2B5EF4-FFF2-40B4-BE49-F238E27FC236}">
                  <a16:creationId xmlns:a16="http://schemas.microsoft.com/office/drawing/2014/main" id="{E20B1D37-29F7-534C-B56A-EF51AB4BC0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9" name="直線コネクタ 88">
              <a:extLst>
                <a:ext uri="{FF2B5EF4-FFF2-40B4-BE49-F238E27FC236}">
                  <a16:creationId xmlns:a16="http://schemas.microsoft.com/office/drawing/2014/main" id="{64DDDC51-6328-A24E-A0BC-73235B6E0EFC}"/>
                </a:ext>
              </a:extLst>
            </p:cNvPr>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61">
            <a:extLst>
              <a:ext uri="{FF2B5EF4-FFF2-40B4-BE49-F238E27FC236}">
                <a16:creationId xmlns:a16="http://schemas.microsoft.com/office/drawing/2014/main" id="{1714E3DC-681D-8344-AAA6-E7B33F0BAA70}"/>
              </a:ext>
            </a:extLst>
          </p:cNvPr>
          <p:cNvGrpSpPr/>
          <p:nvPr/>
        </p:nvGrpSpPr>
        <p:grpSpPr>
          <a:xfrm>
            <a:off x="6122181" y="2329278"/>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a:extLst>
                <a:ext uri="{FF2B5EF4-FFF2-40B4-BE49-F238E27FC236}">
                  <a16:creationId xmlns:a16="http://schemas.microsoft.com/office/drawing/2014/main" id="{52CC1CFD-76A4-9842-8D17-7082C6CC9AB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円/楕円 91">
              <a:extLst>
                <a:ext uri="{FF2B5EF4-FFF2-40B4-BE49-F238E27FC236}">
                  <a16:creationId xmlns:a16="http://schemas.microsoft.com/office/drawing/2014/main" id="{4E0470DD-D959-284E-B009-F21867B231D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3" name="直線コネクタ 92">
              <a:extLst>
                <a:ext uri="{FF2B5EF4-FFF2-40B4-BE49-F238E27FC236}">
                  <a16:creationId xmlns:a16="http://schemas.microsoft.com/office/drawing/2014/main" id="{9217A6F6-7583-1B47-896F-FB5A237BE50C}"/>
                </a:ext>
              </a:extLst>
            </p:cNvPr>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4" name="図形グループ 65">
            <a:extLst>
              <a:ext uri="{FF2B5EF4-FFF2-40B4-BE49-F238E27FC236}">
                <a16:creationId xmlns:a16="http://schemas.microsoft.com/office/drawing/2014/main" id="{EA440ACF-78D8-5E49-A9E7-3D9B58C96988}"/>
              </a:ext>
            </a:extLst>
          </p:cNvPr>
          <p:cNvGrpSpPr/>
          <p:nvPr/>
        </p:nvGrpSpPr>
        <p:grpSpPr>
          <a:xfrm>
            <a:off x="6483202" y="2329278"/>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a:extLst>
                <a:ext uri="{FF2B5EF4-FFF2-40B4-BE49-F238E27FC236}">
                  <a16:creationId xmlns:a16="http://schemas.microsoft.com/office/drawing/2014/main" id="{8C2404D2-7E6D-F248-B783-FFA3833A7F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円/楕円 95">
              <a:extLst>
                <a:ext uri="{FF2B5EF4-FFF2-40B4-BE49-F238E27FC236}">
                  <a16:creationId xmlns:a16="http://schemas.microsoft.com/office/drawing/2014/main" id="{A922230D-FE00-E54C-AB21-4140F40C75C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7" name="直線コネクタ 96">
              <a:extLst>
                <a:ext uri="{FF2B5EF4-FFF2-40B4-BE49-F238E27FC236}">
                  <a16:creationId xmlns:a16="http://schemas.microsoft.com/office/drawing/2014/main" id="{B910B3CA-F34D-234F-A365-68A4EFA7E324}"/>
                </a:ext>
              </a:extLst>
            </p:cNvPr>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69">
            <a:extLst>
              <a:ext uri="{FF2B5EF4-FFF2-40B4-BE49-F238E27FC236}">
                <a16:creationId xmlns:a16="http://schemas.microsoft.com/office/drawing/2014/main" id="{F0A293CF-089C-4447-BF60-4EB0BE25FE77}"/>
              </a:ext>
            </a:extLst>
          </p:cNvPr>
          <p:cNvGrpSpPr/>
          <p:nvPr/>
        </p:nvGrpSpPr>
        <p:grpSpPr>
          <a:xfrm>
            <a:off x="6844224" y="2329278"/>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a:extLst>
                <a:ext uri="{FF2B5EF4-FFF2-40B4-BE49-F238E27FC236}">
                  <a16:creationId xmlns:a16="http://schemas.microsoft.com/office/drawing/2014/main" id="{2E05B226-AA3B-1040-A3C8-626CCC347C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円/楕円 99">
              <a:extLst>
                <a:ext uri="{FF2B5EF4-FFF2-40B4-BE49-F238E27FC236}">
                  <a16:creationId xmlns:a16="http://schemas.microsoft.com/office/drawing/2014/main" id="{AA9B91F5-5458-7F49-AFDC-2A3D499B71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1" name="直線コネクタ 100">
              <a:extLst>
                <a:ext uri="{FF2B5EF4-FFF2-40B4-BE49-F238E27FC236}">
                  <a16:creationId xmlns:a16="http://schemas.microsoft.com/office/drawing/2014/main" id="{EC26F9B0-522A-854A-81ED-32AA2567E91C}"/>
                </a:ext>
              </a:extLst>
            </p:cNvPr>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73">
            <a:extLst>
              <a:ext uri="{FF2B5EF4-FFF2-40B4-BE49-F238E27FC236}">
                <a16:creationId xmlns:a16="http://schemas.microsoft.com/office/drawing/2014/main" id="{0B02855C-2027-4049-BC53-76AC823D6920}"/>
              </a:ext>
            </a:extLst>
          </p:cNvPr>
          <p:cNvGrpSpPr/>
          <p:nvPr/>
        </p:nvGrpSpPr>
        <p:grpSpPr>
          <a:xfrm>
            <a:off x="6122181" y="2518948"/>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a:extLst>
                <a:ext uri="{FF2B5EF4-FFF2-40B4-BE49-F238E27FC236}">
                  <a16:creationId xmlns:a16="http://schemas.microsoft.com/office/drawing/2014/main" id="{96EF391D-4658-304C-8AB6-CB3BFB350D2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円/楕円 103">
              <a:extLst>
                <a:ext uri="{FF2B5EF4-FFF2-40B4-BE49-F238E27FC236}">
                  <a16:creationId xmlns:a16="http://schemas.microsoft.com/office/drawing/2014/main" id="{482F561C-031D-1840-8CD6-F2463CBD42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5" name="直線コネクタ 104">
              <a:extLst>
                <a:ext uri="{FF2B5EF4-FFF2-40B4-BE49-F238E27FC236}">
                  <a16:creationId xmlns:a16="http://schemas.microsoft.com/office/drawing/2014/main" id="{D15EF6AB-C66C-6847-9A32-9751FFBCA83C}"/>
                </a:ext>
              </a:extLst>
            </p:cNvPr>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77">
            <a:extLst>
              <a:ext uri="{FF2B5EF4-FFF2-40B4-BE49-F238E27FC236}">
                <a16:creationId xmlns:a16="http://schemas.microsoft.com/office/drawing/2014/main" id="{B5FB65F0-C0AF-0743-AD9F-87196BBDAA04}"/>
              </a:ext>
            </a:extLst>
          </p:cNvPr>
          <p:cNvGrpSpPr/>
          <p:nvPr/>
        </p:nvGrpSpPr>
        <p:grpSpPr>
          <a:xfrm>
            <a:off x="6483202" y="2518948"/>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a:extLst>
                <a:ext uri="{FF2B5EF4-FFF2-40B4-BE49-F238E27FC236}">
                  <a16:creationId xmlns:a16="http://schemas.microsoft.com/office/drawing/2014/main" id="{C88EE738-7B73-0747-B656-26B65C0E5A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円/楕円 107">
              <a:extLst>
                <a:ext uri="{FF2B5EF4-FFF2-40B4-BE49-F238E27FC236}">
                  <a16:creationId xmlns:a16="http://schemas.microsoft.com/office/drawing/2014/main" id="{26124C68-F206-F54D-BD84-BB253BFB33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a:extLst>
                <a:ext uri="{FF2B5EF4-FFF2-40B4-BE49-F238E27FC236}">
                  <a16:creationId xmlns:a16="http://schemas.microsoft.com/office/drawing/2014/main" id="{60282F9D-FB02-4141-8B5D-7C729833BA87}"/>
                </a:ext>
              </a:extLst>
            </p:cNvPr>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81">
            <a:extLst>
              <a:ext uri="{FF2B5EF4-FFF2-40B4-BE49-F238E27FC236}">
                <a16:creationId xmlns:a16="http://schemas.microsoft.com/office/drawing/2014/main" id="{520338F3-07F2-9F4E-B4F0-0B7B9BFBCF20}"/>
              </a:ext>
            </a:extLst>
          </p:cNvPr>
          <p:cNvGrpSpPr/>
          <p:nvPr/>
        </p:nvGrpSpPr>
        <p:grpSpPr>
          <a:xfrm>
            <a:off x="6844224" y="2518948"/>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a:extLst>
                <a:ext uri="{FF2B5EF4-FFF2-40B4-BE49-F238E27FC236}">
                  <a16:creationId xmlns:a16="http://schemas.microsoft.com/office/drawing/2014/main" id="{1A19E949-7199-D849-A174-7B914AC902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円/楕円 111">
              <a:extLst>
                <a:ext uri="{FF2B5EF4-FFF2-40B4-BE49-F238E27FC236}">
                  <a16:creationId xmlns:a16="http://schemas.microsoft.com/office/drawing/2014/main" id="{4992DE39-E5C5-0F45-877F-85B75CE14AD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3" name="直線コネクタ 112">
              <a:extLst>
                <a:ext uri="{FF2B5EF4-FFF2-40B4-BE49-F238E27FC236}">
                  <a16:creationId xmlns:a16="http://schemas.microsoft.com/office/drawing/2014/main" id="{5E040229-FB1F-E648-B477-A2F81210E282}"/>
                </a:ext>
              </a:extLst>
            </p:cNvPr>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4" name="図 113" descr="cloud.png">
            <a:extLst>
              <a:ext uri="{FF2B5EF4-FFF2-40B4-BE49-F238E27FC236}">
                <a16:creationId xmlns:a16="http://schemas.microsoft.com/office/drawing/2014/main" id="{EAD4FD2F-9BB4-F34B-8EA8-283120A186C5}"/>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3834080" y="4105790"/>
            <a:ext cx="1475839" cy="1475839"/>
          </a:xfrm>
          <a:prstGeom prst="rect">
            <a:avLst/>
          </a:prstGeom>
          <a:effectLst>
            <a:outerShdw blurRad="50800" dist="38100" dir="2700000" algn="tl" rotWithShape="0">
              <a:prstClr val="black">
                <a:alpha val="40000"/>
              </a:prstClr>
            </a:outerShdw>
          </a:effectLst>
        </p:spPr>
      </p:pic>
      <p:grpSp>
        <p:nvGrpSpPr>
          <p:cNvPr id="115" name="図形グループ 49">
            <a:extLst>
              <a:ext uri="{FF2B5EF4-FFF2-40B4-BE49-F238E27FC236}">
                <a16:creationId xmlns:a16="http://schemas.microsoft.com/office/drawing/2014/main" id="{17A8CFF5-F202-8F46-A0EA-BFC8A480F133}"/>
              </a:ext>
            </a:extLst>
          </p:cNvPr>
          <p:cNvGrpSpPr/>
          <p:nvPr/>
        </p:nvGrpSpPr>
        <p:grpSpPr>
          <a:xfrm>
            <a:off x="4039859" y="4999095"/>
            <a:ext cx="309971" cy="140029"/>
            <a:chOff x="6769100" y="1390650"/>
            <a:chExt cx="317500" cy="157483"/>
          </a:xfrm>
          <a:effectLst>
            <a:outerShdw blurRad="50800" dist="38100" dir="2700000" algn="tl" rotWithShape="0">
              <a:prstClr val="black">
                <a:alpha val="40000"/>
              </a:prstClr>
            </a:outerShdw>
          </a:effectLst>
        </p:grpSpPr>
        <p:sp>
          <p:nvSpPr>
            <p:cNvPr id="116" name="正方形/長方形 115">
              <a:extLst>
                <a:ext uri="{FF2B5EF4-FFF2-40B4-BE49-F238E27FC236}">
                  <a16:creationId xmlns:a16="http://schemas.microsoft.com/office/drawing/2014/main" id="{151FB5FA-E003-6E4A-8BBA-5965FC8030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円/楕円 116">
              <a:extLst>
                <a:ext uri="{FF2B5EF4-FFF2-40B4-BE49-F238E27FC236}">
                  <a16:creationId xmlns:a16="http://schemas.microsoft.com/office/drawing/2014/main" id="{76BB8510-A29B-E84A-871D-D07C66A28E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8" name="直線コネクタ 117">
              <a:extLst>
                <a:ext uri="{FF2B5EF4-FFF2-40B4-BE49-F238E27FC236}">
                  <a16:creationId xmlns:a16="http://schemas.microsoft.com/office/drawing/2014/main" id="{F5D5A27E-498D-F74B-A9CC-06F1CC35E0A2}"/>
                </a:ext>
              </a:extLst>
            </p:cNvPr>
            <p:cNvCxnSpPr>
              <a:stCxn id="117" idx="6"/>
              <a:endCxn id="11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53">
            <a:extLst>
              <a:ext uri="{FF2B5EF4-FFF2-40B4-BE49-F238E27FC236}">
                <a16:creationId xmlns:a16="http://schemas.microsoft.com/office/drawing/2014/main" id="{D26903BF-31D1-064D-9F87-64C35E1604F7}"/>
              </a:ext>
            </a:extLst>
          </p:cNvPr>
          <p:cNvGrpSpPr/>
          <p:nvPr/>
        </p:nvGrpSpPr>
        <p:grpSpPr>
          <a:xfrm>
            <a:off x="4400880" y="4999095"/>
            <a:ext cx="309971" cy="140029"/>
            <a:chOff x="6769100" y="1390650"/>
            <a:chExt cx="317500" cy="157483"/>
          </a:xfrm>
          <a:effectLst>
            <a:outerShdw blurRad="50800" dist="38100" dir="2700000" algn="tl" rotWithShape="0">
              <a:prstClr val="black">
                <a:alpha val="40000"/>
              </a:prstClr>
            </a:outerShdw>
          </a:effectLst>
        </p:grpSpPr>
        <p:sp>
          <p:nvSpPr>
            <p:cNvPr id="120" name="正方形/長方形 119">
              <a:extLst>
                <a:ext uri="{FF2B5EF4-FFF2-40B4-BE49-F238E27FC236}">
                  <a16:creationId xmlns:a16="http://schemas.microsoft.com/office/drawing/2014/main" id="{6B3628AC-583C-FE4E-8FE2-1BE55FFA5C4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1" name="円/楕円 120">
              <a:extLst>
                <a:ext uri="{FF2B5EF4-FFF2-40B4-BE49-F238E27FC236}">
                  <a16:creationId xmlns:a16="http://schemas.microsoft.com/office/drawing/2014/main" id="{CCC8FCE0-A9BD-0641-A89A-C4F6FDDCB1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2" name="直線コネクタ 121">
              <a:extLst>
                <a:ext uri="{FF2B5EF4-FFF2-40B4-BE49-F238E27FC236}">
                  <a16:creationId xmlns:a16="http://schemas.microsoft.com/office/drawing/2014/main" id="{056CF3D7-09C8-4F42-8D67-A4D88144C8E6}"/>
                </a:ext>
              </a:extLst>
            </p:cNvPr>
            <p:cNvCxnSpPr>
              <a:stCxn id="121" idx="6"/>
              <a:endCxn id="12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57">
            <a:extLst>
              <a:ext uri="{FF2B5EF4-FFF2-40B4-BE49-F238E27FC236}">
                <a16:creationId xmlns:a16="http://schemas.microsoft.com/office/drawing/2014/main" id="{F8E4F113-0066-7543-8EAD-6705BEE355B5}"/>
              </a:ext>
            </a:extLst>
          </p:cNvPr>
          <p:cNvGrpSpPr/>
          <p:nvPr/>
        </p:nvGrpSpPr>
        <p:grpSpPr>
          <a:xfrm>
            <a:off x="4761902" y="4999095"/>
            <a:ext cx="309971" cy="140029"/>
            <a:chOff x="6769100" y="1390650"/>
            <a:chExt cx="317500" cy="157483"/>
          </a:xfrm>
          <a:effectLst>
            <a:outerShdw blurRad="50800" dist="38100" dir="2700000" algn="tl" rotWithShape="0">
              <a:prstClr val="black">
                <a:alpha val="40000"/>
              </a:prstClr>
            </a:outerShdw>
          </a:effectLst>
        </p:grpSpPr>
        <p:sp>
          <p:nvSpPr>
            <p:cNvPr id="124" name="正方形/長方形 123">
              <a:extLst>
                <a:ext uri="{FF2B5EF4-FFF2-40B4-BE49-F238E27FC236}">
                  <a16:creationId xmlns:a16="http://schemas.microsoft.com/office/drawing/2014/main" id="{F15E982F-5AB8-4447-9ADD-653C6A2952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5" name="円/楕円 124">
              <a:extLst>
                <a:ext uri="{FF2B5EF4-FFF2-40B4-BE49-F238E27FC236}">
                  <a16:creationId xmlns:a16="http://schemas.microsoft.com/office/drawing/2014/main" id="{037F3BB0-A96E-D247-970D-E8F05134BF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6" name="直線コネクタ 125">
              <a:extLst>
                <a:ext uri="{FF2B5EF4-FFF2-40B4-BE49-F238E27FC236}">
                  <a16:creationId xmlns:a16="http://schemas.microsoft.com/office/drawing/2014/main" id="{F2ADDF66-53C7-D941-B7DB-37110977D247}"/>
                </a:ext>
              </a:extLst>
            </p:cNvPr>
            <p:cNvCxnSpPr>
              <a:stCxn id="125" idx="6"/>
              <a:endCxn id="12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 name="図形グループ 61">
            <a:extLst>
              <a:ext uri="{FF2B5EF4-FFF2-40B4-BE49-F238E27FC236}">
                <a16:creationId xmlns:a16="http://schemas.microsoft.com/office/drawing/2014/main" id="{B68BFD4D-3B43-9846-9DB8-0D98D9448F2D}"/>
              </a:ext>
            </a:extLst>
          </p:cNvPr>
          <p:cNvGrpSpPr/>
          <p:nvPr/>
        </p:nvGrpSpPr>
        <p:grpSpPr>
          <a:xfrm>
            <a:off x="4039859" y="4621430"/>
            <a:ext cx="309971" cy="140029"/>
            <a:chOff x="6769100" y="1390650"/>
            <a:chExt cx="317500" cy="157483"/>
          </a:xfrm>
          <a:effectLst>
            <a:outerShdw blurRad="50800" dist="38100" dir="2700000" algn="tl" rotWithShape="0">
              <a:prstClr val="black">
                <a:alpha val="40000"/>
              </a:prstClr>
            </a:outerShdw>
          </a:effectLst>
        </p:grpSpPr>
        <p:sp>
          <p:nvSpPr>
            <p:cNvPr id="128" name="正方形/長方形 127">
              <a:extLst>
                <a:ext uri="{FF2B5EF4-FFF2-40B4-BE49-F238E27FC236}">
                  <a16:creationId xmlns:a16="http://schemas.microsoft.com/office/drawing/2014/main" id="{61AB6D58-C03E-7D4F-9E2B-F6F335C2046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円/楕円 128">
              <a:extLst>
                <a:ext uri="{FF2B5EF4-FFF2-40B4-BE49-F238E27FC236}">
                  <a16:creationId xmlns:a16="http://schemas.microsoft.com/office/drawing/2014/main" id="{71EDF16B-B897-524F-9B06-30EBAD030B6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0" name="直線コネクタ 129">
              <a:extLst>
                <a:ext uri="{FF2B5EF4-FFF2-40B4-BE49-F238E27FC236}">
                  <a16:creationId xmlns:a16="http://schemas.microsoft.com/office/drawing/2014/main" id="{772E7545-02AF-DA4A-80E6-AA6B35373CE7}"/>
                </a:ext>
              </a:extLst>
            </p:cNvPr>
            <p:cNvCxnSpPr>
              <a:stCxn id="129" idx="6"/>
              <a:endCxn id="12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65">
            <a:extLst>
              <a:ext uri="{FF2B5EF4-FFF2-40B4-BE49-F238E27FC236}">
                <a16:creationId xmlns:a16="http://schemas.microsoft.com/office/drawing/2014/main" id="{F4ED6D12-4B3E-7245-A1A4-AA7E8446A19C}"/>
              </a:ext>
            </a:extLst>
          </p:cNvPr>
          <p:cNvGrpSpPr/>
          <p:nvPr/>
        </p:nvGrpSpPr>
        <p:grpSpPr>
          <a:xfrm>
            <a:off x="4400880" y="4621430"/>
            <a:ext cx="309971" cy="140029"/>
            <a:chOff x="6769100" y="1390650"/>
            <a:chExt cx="317500" cy="157483"/>
          </a:xfrm>
          <a:effectLst>
            <a:outerShdw blurRad="50800" dist="38100" dir="2700000" algn="tl" rotWithShape="0">
              <a:prstClr val="black">
                <a:alpha val="40000"/>
              </a:prstClr>
            </a:outerShdw>
          </a:effectLst>
        </p:grpSpPr>
        <p:sp>
          <p:nvSpPr>
            <p:cNvPr id="132" name="正方形/長方形 131">
              <a:extLst>
                <a:ext uri="{FF2B5EF4-FFF2-40B4-BE49-F238E27FC236}">
                  <a16:creationId xmlns:a16="http://schemas.microsoft.com/office/drawing/2014/main" id="{75C6EA7F-4391-3349-92F9-D8B82D1A472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円/楕円 132">
              <a:extLst>
                <a:ext uri="{FF2B5EF4-FFF2-40B4-BE49-F238E27FC236}">
                  <a16:creationId xmlns:a16="http://schemas.microsoft.com/office/drawing/2014/main" id="{88401B14-C375-CC45-9E60-F6822EFA51D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4" name="直線コネクタ 133">
              <a:extLst>
                <a:ext uri="{FF2B5EF4-FFF2-40B4-BE49-F238E27FC236}">
                  <a16:creationId xmlns:a16="http://schemas.microsoft.com/office/drawing/2014/main" id="{47159601-1A30-D84E-9C34-49F038693D4D}"/>
                </a:ext>
              </a:extLst>
            </p:cNvPr>
            <p:cNvCxnSpPr>
              <a:stCxn id="133" idx="6"/>
              <a:endCxn id="1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69">
            <a:extLst>
              <a:ext uri="{FF2B5EF4-FFF2-40B4-BE49-F238E27FC236}">
                <a16:creationId xmlns:a16="http://schemas.microsoft.com/office/drawing/2014/main" id="{2D033AF7-CAF9-1649-8A68-0B533E7CF07F}"/>
              </a:ext>
            </a:extLst>
          </p:cNvPr>
          <p:cNvGrpSpPr/>
          <p:nvPr/>
        </p:nvGrpSpPr>
        <p:grpSpPr>
          <a:xfrm>
            <a:off x="4761902" y="4621430"/>
            <a:ext cx="309971" cy="140029"/>
            <a:chOff x="6769100" y="1390650"/>
            <a:chExt cx="317500" cy="157483"/>
          </a:xfrm>
          <a:effectLst>
            <a:outerShdw blurRad="50800" dist="38100" dir="2700000" algn="tl" rotWithShape="0">
              <a:prstClr val="black">
                <a:alpha val="40000"/>
              </a:prstClr>
            </a:outerShdw>
          </a:effectLst>
        </p:grpSpPr>
        <p:sp>
          <p:nvSpPr>
            <p:cNvPr id="136" name="正方形/長方形 135">
              <a:extLst>
                <a:ext uri="{FF2B5EF4-FFF2-40B4-BE49-F238E27FC236}">
                  <a16:creationId xmlns:a16="http://schemas.microsoft.com/office/drawing/2014/main" id="{549A5E42-40D6-D94A-BF9F-7324A2BCFF0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円/楕円 136">
              <a:extLst>
                <a:ext uri="{FF2B5EF4-FFF2-40B4-BE49-F238E27FC236}">
                  <a16:creationId xmlns:a16="http://schemas.microsoft.com/office/drawing/2014/main" id="{7BFE1F02-06C7-3245-BC87-4B7EC1E97EB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8" name="直線コネクタ 137">
              <a:extLst>
                <a:ext uri="{FF2B5EF4-FFF2-40B4-BE49-F238E27FC236}">
                  <a16:creationId xmlns:a16="http://schemas.microsoft.com/office/drawing/2014/main" id="{1A131E90-B88B-1442-B748-A2DE2F93C581}"/>
                </a:ext>
              </a:extLst>
            </p:cNvPr>
            <p:cNvCxnSpPr>
              <a:stCxn id="137" idx="6"/>
              <a:endCxn id="1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9" name="図形グループ 73">
            <a:extLst>
              <a:ext uri="{FF2B5EF4-FFF2-40B4-BE49-F238E27FC236}">
                <a16:creationId xmlns:a16="http://schemas.microsoft.com/office/drawing/2014/main" id="{74E8AA0A-04FE-A042-9112-CEDDA3DD71FC}"/>
              </a:ext>
            </a:extLst>
          </p:cNvPr>
          <p:cNvGrpSpPr/>
          <p:nvPr/>
        </p:nvGrpSpPr>
        <p:grpSpPr>
          <a:xfrm>
            <a:off x="4039859" y="4811100"/>
            <a:ext cx="309971" cy="140029"/>
            <a:chOff x="6769100" y="1390650"/>
            <a:chExt cx="317500" cy="157483"/>
          </a:xfrm>
          <a:effectLst>
            <a:outerShdw blurRad="50800" dist="38100" dir="2700000" algn="tl" rotWithShape="0">
              <a:prstClr val="black">
                <a:alpha val="40000"/>
              </a:prstClr>
            </a:outerShdw>
          </a:effectLst>
        </p:grpSpPr>
        <p:sp>
          <p:nvSpPr>
            <p:cNvPr id="140" name="正方形/長方形 139">
              <a:extLst>
                <a:ext uri="{FF2B5EF4-FFF2-40B4-BE49-F238E27FC236}">
                  <a16:creationId xmlns:a16="http://schemas.microsoft.com/office/drawing/2014/main" id="{A65ADB2F-7792-1B47-8322-C672F2011F4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円/楕円 140">
              <a:extLst>
                <a:ext uri="{FF2B5EF4-FFF2-40B4-BE49-F238E27FC236}">
                  <a16:creationId xmlns:a16="http://schemas.microsoft.com/office/drawing/2014/main" id="{B8E598A6-D996-1A4D-BE56-92846961A7B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2" name="直線コネクタ 141">
              <a:extLst>
                <a:ext uri="{FF2B5EF4-FFF2-40B4-BE49-F238E27FC236}">
                  <a16:creationId xmlns:a16="http://schemas.microsoft.com/office/drawing/2014/main" id="{A17BC5B4-9959-A148-8CA3-51CD76BA427F}"/>
                </a:ext>
              </a:extLst>
            </p:cNvPr>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77">
            <a:extLst>
              <a:ext uri="{FF2B5EF4-FFF2-40B4-BE49-F238E27FC236}">
                <a16:creationId xmlns:a16="http://schemas.microsoft.com/office/drawing/2014/main" id="{BC94B14D-F377-BD4F-9846-7B452C17EF5E}"/>
              </a:ext>
            </a:extLst>
          </p:cNvPr>
          <p:cNvGrpSpPr/>
          <p:nvPr/>
        </p:nvGrpSpPr>
        <p:grpSpPr>
          <a:xfrm>
            <a:off x="4400880" y="4811100"/>
            <a:ext cx="309971" cy="140029"/>
            <a:chOff x="6769100" y="1390650"/>
            <a:chExt cx="317500" cy="157483"/>
          </a:xfrm>
          <a:effectLst>
            <a:outerShdw blurRad="50800" dist="38100" dir="2700000" algn="tl" rotWithShape="0">
              <a:prstClr val="black">
                <a:alpha val="40000"/>
              </a:prstClr>
            </a:outerShdw>
          </a:effectLst>
        </p:grpSpPr>
        <p:sp>
          <p:nvSpPr>
            <p:cNvPr id="144" name="正方形/長方形 143">
              <a:extLst>
                <a:ext uri="{FF2B5EF4-FFF2-40B4-BE49-F238E27FC236}">
                  <a16:creationId xmlns:a16="http://schemas.microsoft.com/office/drawing/2014/main" id="{71FDC3D6-A3CA-1644-9E97-0B9FA13A6A8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円/楕円 144">
              <a:extLst>
                <a:ext uri="{FF2B5EF4-FFF2-40B4-BE49-F238E27FC236}">
                  <a16:creationId xmlns:a16="http://schemas.microsoft.com/office/drawing/2014/main" id="{69EF0DEF-91CB-494A-BAC3-C3B55F75EA3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6" name="直線コネクタ 145">
              <a:extLst>
                <a:ext uri="{FF2B5EF4-FFF2-40B4-BE49-F238E27FC236}">
                  <a16:creationId xmlns:a16="http://schemas.microsoft.com/office/drawing/2014/main" id="{3E278B54-46AE-554D-802C-C251990A7B38}"/>
                </a:ext>
              </a:extLst>
            </p:cNvPr>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81">
            <a:extLst>
              <a:ext uri="{FF2B5EF4-FFF2-40B4-BE49-F238E27FC236}">
                <a16:creationId xmlns:a16="http://schemas.microsoft.com/office/drawing/2014/main" id="{F2BED378-B8D3-F748-A1F7-E65A558E0D0F}"/>
              </a:ext>
            </a:extLst>
          </p:cNvPr>
          <p:cNvGrpSpPr/>
          <p:nvPr/>
        </p:nvGrpSpPr>
        <p:grpSpPr>
          <a:xfrm>
            <a:off x="4761902" y="4811100"/>
            <a:ext cx="309971" cy="140029"/>
            <a:chOff x="6769100" y="1390650"/>
            <a:chExt cx="317500" cy="157483"/>
          </a:xfrm>
          <a:effectLst>
            <a:outerShdw blurRad="50800" dist="38100" dir="2700000" algn="tl" rotWithShape="0">
              <a:prstClr val="black">
                <a:alpha val="40000"/>
              </a:prstClr>
            </a:outerShdw>
          </a:effectLst>
        </p:grpSpPr>
        <p:sp>
          <p:nvSpPr>
            <p:cNvPr id="148" name="正方形/長方形 147">
              <a:extLst>
                <a:ext uri="{FF2B5EF4-FFF2-40B4-BE49-F238E27FC236}">
                  <a16:creationId xmlns:a16="http://schemas.microsoft.com/office/drawing/2014/main" id="{5973CE12-0737-1044-B015-359821E2FA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9" name="円/楕円 148">
              <a:extLst>
                <a:ext uri="{FF2B5EF4-FFF2-40B4-BE49-F238E27FC236}">
                  <a16:creationId xmlns:a16="http://schemas.microsoft.com/office/drawing/2014/main" id="{0CFC37DD-8A2B-004A-8925-DBC0822AC47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0" name="直線コネクタ 149">
              <a:extLst>
                <a:ext uri="{FF2B5EF4-FFF2-40B4-BE49-F238E27FC236}">
                  <a16:creationId xmlns:a16="http://schemas.microsoft.com/office/drawing/2014/main" id="{15625B6F-9273-484E-88FF-127B638E944C}"/>
                </a:ext>
              </a:extLst>
            </p:cNvPr>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2" name="上下矢印 151">
            <a:extLst>
              <a:ext uri="{FF2B5EF4-FFF2-40B4-BE49-F238E27FC236}">
                <a16:creationId xmlns:a16="http://schemas.microsoft.com/office/drawing/2014/main" id="{E3ED4EC8-2A68-674D-9720-6E4F0FC0EBC9}"/>
              </a:ext>
            </a:extLst>
          </p:cNvPr>
          <p:cNvSpPr/>
          <p:nvPr/>
        </p:nvSpPr>
        <p:spPr>
          <a:xfrm>
            <a:off x="4304924" y="3165773"/>
            <a:ext cx="534152" cy="107573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上下矢印 153">
            <a:extLst>
              <a:ext uri="{FF2B5EF4-FFF2-40B4-BE49-F238E27FC236}">
                <a16:creationId xmlns:a16="http://schemas.microsoft.com/office/drawing/2014/main" id="{469F7FC3-9995-E74C-A40E-04CFB9AD78B8}"/>
              </a:ext>
            </a:extLst>
          </p:cNvPr>
          <p:cNvSpPr/>
          <p:nvPr/>
        </p:nvSpPr>
        <p:spPr>
          <a:xfrm rot="19057366">
            <a:off x="3029384" y="3009500"/>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上下矢印 154">
            <a:extLst>
              <a:ext uri="{FF2B5EF4-FFF2-40B4-BE49-F238E27FC236}">
                <a16:creationId xmlns:a16="http://schemas.microsoft.com/office/drawing/2014/main" id="{AD81195C-5329-4B4A-9814-82804B799342}"/>
              </a:ext>
            </a:extLst>
          </p:cNvPr>
          <p:cNvSpPr/>
          <p:nvPr/>
        </p:nvSpPr>
        <p:spPr>
          <a:xfrm rot="2542634" flipH="1">
            <a:off x="5580463" y="3007589"/>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3AA4BC-A5E8-9D46-ABCB-663801BB8023}"/>
              </a:ext>
            </a:extLst>
          </p:cNvPr>
          <p:cNvSpPr txBox="1"/>
          <p:nvPr/>
        </p:nvSpPr>
        <p:spPr>
          <a:xfrm>
            <a:off x="1248012" y="6125612"/>
            <a:ext cx="6647975" cy="307777"/>
          </a:xfrm>
          <a:prstGeom prst="rect">
            <a:avLst/>
          </a:prstGeom>
          <a:noFill/>
        </p:spPr>
        <p:txBody>
          <a:bodyPr wrap="none" rtlCol="0">
            <a:spAutoFit/>
          </a:bodyPr>
          <a:lstStyle/>
          <a:p>
            <a:pPr algn="ctr"/>
            <a:r>
              <a:rPr kumimoji="1" lang="ja-JP" altLang="en-US" sz="1400" b="1" u="sng">
                <a:solidFill>
                  <a:schemeClr val="accent3">
                    <a:lumMod val="75000"/>
                  </a:schemeClr>
                </a:solidFill>
                <a:latin typeface="Meiryo" panose="020B0604030504040204" pitchFamily="34" charset="-128"/>
                <a:ea typeface="Meiryo" panose="020B0604030504040204" pitchFamily="34" charset="-128"/>
              </a:rPr>
              <a:t>プライベートとパプリックを組み合わせ</a:t>
            </a:r>
            <a:r>
              <a:rPr kumimoji="1" lang="ja-JP" altLang="en-US" sz="1400">
                <a:solidFill>
                  <a:schemeClr val="accent3">
                    <a:lumMod val="75000"/>
                  </a:schemeClr>
                </a:solidFill>
                <a:latin typeface="Meiryo" panose="020B0604030504040204" pitchFamily="34" charset="-128"/>
                <a:ea typeface="Meiryo" panose="020B0604030504040204" pitchFamily="34" charset="-128"/>
              </a:rPr>
              <a:t>、１つの仕組みとして機能させる使い方</a:t>
            </a:r>
          </a:p>
        </p:txBody>
      </p:sp>
      <p:sp>
        <p:nvSpPr>
          <p:cNvPr id="157" name="テキスト ボックス 156">
            <a:extLst>
              <a:ext uri="{FF2B5EF4-FFF2-40B4-BE49-F238E27FC236}">
                <a16:creationId xmlns:a16="http://schemas.microsoft.com/office/drawing/2014/main" id="{EA283BFE-51D7-CD4E-B816-0ED4C89FF2E3}"/>
              </a:ext>
            </a:extLst>
          </p:cNvPr>
          <p:cNvSpPr txBox="1"/>
          <p:nvPr/>
        </p:nvSpPr>
        <p:spPr>
          <a:xfrm>
            <a:off x="3787170" y="5417154"/>
            <a:ext cx="1569660" cy="646331"/>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ハイブリッド</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クラウド</a:t>
            </a:r>
          </a:p>
        </p:txBody>
      </p:sp>
      <p:sp>
        <p:nvSpPr>
          <p:cNvPr id="158" name="テキスト ボックス 157">
            <a:extLst>
              <a:ext uri="{FF2B5EF4-FFF2-40B4-BE49-F238E27FC236}">
                <a16:creationId xmlns:a16="http://schemas.microsoft.com/office/drawing/2014/main" id="{F8856DE0-6C2D-AB4F-A54B-741480F23B38}"/>
              </a:ext>
            </a:extLst>
          </p:cNvPr>
          <p:cNvSpPr txBox="1"/>
          <p:nvPr/>
        </p:nvSpPr>
        <p:spPr>
          <a:xfrm>
            <a:off x="1427549" y="1011952"/>
            <a:ext cx="6288901" cy="307777"/>
          </a:xfrm>
          <a:prstGeom prst="rect">
            <a:avLst/>
          </a:prstGeom>
          <a:noFill/>
        </p:spPr>
        <p:txBody>
          <a:bodyPr wrap="none" rtlCol="0">
            <a:spAutoFit/>
          </a:bodyPr>
          <a:lstStyle/>
          <a:p>
            <a:pPr algn="ctr"/>
            <a:r>
              <a:rPr kumimoji="1" lang="ja-JP" altLang="en-US" sz="1400" b="1" u="sng">
                <a:solidFill>
                  <a:srgbClr val="1F33E8"/>
                </a:solidFill>
                <a:latin typeface="Meiryo" panose="020B0604030504040204" pitchFamily="34" charset="-128"/>
                <a:ea typeface="Meiryo" panose="020B0604030504040204" pitchFamily="34" charset="-128"/>
              </a:rPr>
              <a:t>異なるパブリックを組み合わせ</a:t>
            </a:r>
            <a:r>
              <a:rPr kumimoji="1" lang="ja-JP" altLang="en-US" sz="1400">
                <a:solidFill>
                  <a:srgbClr val="1F33E8"/>
                </a:solidFill>
                <a:latin typeface="Meiryo" panose="020B0604030504040204" pitchFamily="34" charset="-128"/>
                <a:ea typeface="Meiryo" panose="020B0604030504040204" pitchFamily="34" charset="-128"/>
              </a:rPr>
              <a:t>、最適な機能やサービスを実現させる使い方</a:t>
            </a:r>
          </a:p>
        </p:txBody>
      </p:sp>
      <p:sp>
        <p:nvSpPr>
          <p:cNvPr id="159" name="テキスト ボックス 158">
            <a:extLst>
              <a:ext uri="{FF2B5EF4-FFF2-40B4-BE49-F238E27FC236}">
                <a16:creationId xmlns:a16="http://schemas.microsoft.com/office/drawing/2014/main" id="{ADAB3F67-D7D0-4140-8DF0-E5373BCD0FAB}"/>
              </a:ext>
            </a:extLst>
          </p:cNvPr>
          <p:cNvSpPr txBox="1"/>
          <p:nvPr/>
        </p:nvSpPr>
        <p:spPr>
          <a:xfrm>
            <a:off x="3556337" y="1402734"/>
            <a:ext cx="203132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951649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F1E533-A543-D4A7-02C3-80882EBAB6C9}"/>
              </a:ext>
            </a:extLst>
          </p:cNvPr>
          <p:cNvSpPr>
            <a:spLocks noGrp="1"/>
          </p:cNvSpPr>
          <p:nvPr>
            <p:ph type="title"/>
          </p:nvPr>
        </p:nvSpPr>
        <p:spPr/>
        <p:txBody>
          <a:bodyPr/>
          <a:lstStyle/>
          <a:p>
            <a:r>
              <a:rPr kumimoji="1" lang="ja-JP" altLang="en-US"/>
              <a:t>「所有する</a:t>
            </a:r>
            <a:r>
              <a:rPr kumimoji="1" lang="en-US" altLang="ja-JP" dirty="0"/>
              <a:t>IT</a:t>
            </a:r>
            <a:r>
              <a:rPr kumimoji="1" lang="ja-JP" altLang="en-US"/>
              <a:t>」から「所有しない</a:t>
            </a:r>
            <a:r>
              <a:rPr kumimoji="1" lang="en-US" altLang="ja-JP" dirty="0"/>
              <a:t>IT</a:t>
            </a:r>
            <a:r>
              <a:rPr kumimoji="1" lang="ja-JP" altLang="en-US"/>
              <a:t>」へ</a:t>
            </a:r>
          </a:p>
        </p:txBody>
      </p:sp>
      <p:sp>
        <p:nvSpPr>
          <p:cNvPr id="3" name="正方形/長方形 2">
            <a:extLst>
              <a:ext uri="{FF2B5EF4-FFF2-40B4-BE49-F238E27FC236}">
                <a16:creationId xmlns:a16="http://schemas.microsoft.com/office/drawing/2014/main" id="{85E70731-AD21-8D12-F5C2-7A89AB4C7994}"/>
              </a:ext>
            </a:extLst>
          </p:cNvPr>
          <p:cNvSpPr>
            <a:spLocks/>
          </p:cNvSpPr>
          <p:nvPr/>
        </p:nvSpPr>
        <p:spPr bwMode="auto">
          <a:xfrm>
            <a:off x="522058" y="2308945"/>
            <a:ext cx="3532584" cy="1296956"/>
          </a:xfrm>
          <a:prstGeom prst="rect">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ハードウェア</a:t>
            </a:r>
            <a:endParaRPr kumimoji="1" lang="ja-JP" altLang="en-US" sz="20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6" name="正方形/長方形 5">
            <a:extLst>
              <a:ext uri="{FF2B5EF4-FFF2-40B4-BE49-F238E27FC236}">
                <a16:creationId xmlns:a16="http://schemas.microsoft.com/office/drawing/2014/main" id="{5122E4C2-D1E4-F51E-DA95-F6D2E0481A76}"/>
              </a:ext>
            </a:extLst>
          </p:cNvPr>
          <p:cNvSpPr/>
          <p:nvPr/>
        </p:nvSpPr>
        <p:spPr bwMode="auto">
          <a:xfrm>
            <a:off x="5089360" y="995060"/>
            <a:ext cx="3532584" cy="2618326"/>
          </a:xfrm>
          <a:prstGeom prst="rect">
            <a:avLst/>
          </a:prstGeom>
          <a:solidFill>
            <a:srgbClr val="7030A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クラウド</a:t>
            </a: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en-US" altLang="ja-JP" sz="20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932472" fontAlgn="base">
              <a:lnSpc>
                <a:spcPct val="90000"/>
              </a:lnSpc>
              <a:spcBef>
                <a:spcPct val="0"/>
              </a:spcBef>
              <a:spcAft>
                <a:spcPct val="0"/>
              </a:spcAft>
            </a:pPr>
            <a:endParaRPr kumimoji="1" lang="ja-JP" altLang="en-US" sz="20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8" name="テキスト ボックス 7">
            <a:extLst>
              <a:ext uri="{FF2B5EF4-FFF2-40B4-BE49-F238E27FC236}">
                <a16:creationId xmlns:a16="http://schemas.microsoft.com/office/drawing/2014/main" id="{F8957662-243D-A70B-C1A1-D0A06DF89470}"/>
              </a:ext>
            </a:extLst>
          </p:cNvPr>
          <p:cNvSpPr txBox="1"/>
          <p:nvPr/>
        </p:nvSpPr>
        <p:spPr>
          <a:xfrm>
            <a:off x="415132" y="4811255"/>
            <a:ext cx="3765843" cy="1557349"/>
          </a:xfrm>
          <a:prstGeom prst="rect">
            <a:avLst/>
          </a:prstGeom>
          <a:noFill/>
        </p:spPr>
        <p:txBody>
          <a:bodyPr wrap="square" lIns="182880" tIns="146304" rIns="182880" bIns="146304" rtlCol="0">
            <a:spAutoFit/>
          </a:bodyPr>
          <a:lstStyle/>
          <a:p>
            <a:pPr marL="171450" indent="-171450">
              <a:spcAft>
                <a:spcPts val="600"/>
              </a:spcAft>
              <a:buFont typeface="Wingdings" pitchFamily="2" charset="2"/>
              <a:buChar char="ü"/>
            </a:pPr>
            <a:r>
              <a:rPr kumimoji="1" lang="ja-JP" altLang="en-US" sz="1200">
                <a:solidFill>
                  <a:srgbClr val="FF0000"/>
                </a:solidFill>
                <a:latin typeface="Meiryo" panose="020B0604030504040204" pitchFamily="34" charset="-128"/>
                <a:ea typeface="Meiryo" panose="020B0604030504040204" pitchFamily="34" charset="-128"/>
              </a:rPr>
              <a:t>負荷</a:t>
            </a:r>
            <a:r>
              <a:rPr lang="ja-JP" altLang="en-US" sz="1200">
                <a:solidFill>
                  <a:srgbClr val="FF0000"/>
                </a:solidFill>
                <a:latin typeface="Meiryo" panose="020B0604030504040204" pitchFamily="34" charset="-128"/>
                <a:ea typeface="Meiryo" panose="020B0604030504040204" pitchFamily="34" charset="-128"/>
              </a:rPr>
              <a:t>を正確に予測し、</a:t>
            </a:r>
            <a:r>
              <a:rPr kumimoji="1" lang="ja-JP" altLang="en-US" sz="1200">
                <a:solidFill>
                  <a:srgbClr val="FF0000"/>
                </a:solidFill>
                <a:latin typeface="Meiryo" panose="020B0604030504040204" pitchFamily="34" charset="-128"/>
                <a:ea typeface="Meiryo" panose="020B0604030504040204" pitchFamily="34" charset="-128"/>
              </a:rPr>
              <a:t>ピークに合わせてハードウェア</a:t>
            </a:r>
            <a:r>
              <a:rPr lang="ja-JP" altLang="en-US" sz="1200">
                <a:solidFill>
                  <a:srgbClr val="FF0000"/>
                </a:solidFill>
                <a:latin typeface="Meiryo" panose="020B0604030504040204" pitchFamily="34" charset="-128"/>
                <a:ea typeface="Meiryo" panose="020B0604030504040204" pitchFamily="34" charset="-128"/>
              </a:rPr>
              <a:t>能力を予め決定しなくてはならない</a:t>
            </a:r>
            <a:r>
              <a:rPr kumimoji="1" lang="ja-JP" altLang="en-US" sz="1200">
                <a:solidFill>
                  <a:srgbClr val="FF0000"/>
                </a:solidFill>
                <a:latin typeface="Meiryo" panose="020B0604030504040204" pitchFamily="34" charset="-128"/>
                <a:ea typeface="Meiryo" panose="020B0604030504040204" pitchFamily="34" charset="-128"/>
              </a:rPr>
              <a:t>。</a:t>
            </a:r>
            <a:endParaRPr kumimoji="1" lang="en-US" altLang="ja-JP" sz="1200" dirty="0">
              <a:solidFill>
                <a:srgbClr val="FF0000"/>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a:solidFill>
                  <a:srgbClr val="FF0000"/>
                </a:solidFill>
                <a:latin typeface="Meiryo" panose="020B0604030504040204" pitchFamily="34" charset="-128"/>
                <a:ea typeface="Meiryo" panose="020B0604030504040204" pitchFamily="34" charset="-128"/>
              </a:rPr>
              <a:t>ハードウェアやソフトウエアは、資産として所有しなくてはならない。</a:t>
            </a:r>
            <a:endParaRPr lang="en-US" altLang="ja-JP" sz="1200" dirty="0">
              <a:solidFill>
                <a:srgbClr val="FF0000"/>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a:solidFill>
                  <a:srgbClr val="FF0000"/>
                </a:solidFill>
                <a:latin typeface="Meiryo" panose="020B0604030504040204" pitchFamily="34" charset="-128"/>
                <a:ea typeface="Meiryo" panose="020B0604030504040204" pitchFamily="34" charset="-128"/>
              </a:rPr>
              <a:t>運用や管理は、各社個別の仕様なのでユーザーの責任で設計し、人手に頼ることも多い。</a:t>
            </a:r>
            <a:endParaRPr kumimoji="1" lang="ja-JP" altLang="en-US" sz="1200" dirty="0" err="1">
              <a:solidFill>
                <a:srgbClr val="FF000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D2CECC0-C13D-8352-8B69-4F8C4778FDD0}"/>
              </a:ext>
            </a:extLst>
          </p:cNvPr>
          <p:cNvSpPr txBox="1"/>
          <p:nvPr/>
        </p:nvSpPr>
        <p:spPr>
          <a:xfrm>
            <a:off x="4963026" y="4811255"/>
            <a:ext cx="3765844" cy="1557349"/>
          </a:xfrm>
          <a:prstGeom prst="rect">
            <a:avLst/>
          </a:prstGeom>
          <a:noFill/>
          <a:ln w="19050">
            <a:solidFill>
              <a:schemeClr val="bg1"/>
            </a:solidFill>
            <a:prstDash val="sysDot"/>
          </a:ln>
        </p:spPr>
        <p:txBody>
          <a:bodyPr wrap="square" lIns="182880" tIns="146304" rIns="182880" bIns="146304" rtlCol="0">
            <a:spAutoFit/>
          </a:bodyPr>
          <a:lstStyle/>
          <a:p>
            <a:pPr marL="171450" indent="-171450">
              <a:spcAft>
                <a:spcPts val="600"/>
              </a:spcAft>
              <a:buFont typeface="Wingdings" pitchFamily="2" charset="2"/>
              <a:buChar char="ü"/>
            </a:pPr>
            <a:r>
              <a:rPr kumimoji="1" lang="ja-JP" altLang="en-US" sz="1200">
                <a:solidFill>
                  <a:srgbClr val="0432FF"/>
                </a:solidFill>
                <a:latin typeface="Meiryo" panose="020B0604030504040204" pitchFamily="34" charset="-128"/>
                <a:ea typeface="Meiryo" panose="020B0604030504040204" pitchFamily="34" charset="-128"/>
              </a:rPr>
              <a:t>ハードウェア能力の制約がなくなり必要な時に必要な機能や能力だけを、組合せ利用できる。</a:t>
            </a:r>
            <a:endParaRPr kumimoji="1" lang="en-US" altLang="ja-JP" sz="1200" dirty="0">
              <a:solidFill>
                <a:srgbClr val="0432FF"/>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a:solidFill>
                  <a:srgbClr val="0432FF"/>
                </a:solidFill>
                <a:latin typeface="Meiryo" panose="020B0604030504040204" pitchFamily="34" charset="-128"/>
                <a:ea typeface="Meiryo" panose="020B0604030504040204" pitchFamily="34" charset="-128"/>
              </a:rPr>
              <a:t>ハードウェアやソフトウエアを資産として所有する必要がなく、経費で利用できる。</a:t>
            </a:r>
            <a:endParaRPr lang="en-US" altLang="ja-JP" sz="1200" dirty="0">
              <a:solidFill>
                <a:srgbClr val="0432FF"/>
              </a:solidFill>
              <a:latin typeface="Meiryo" panose="020B0604030504040204" pitchFamily="34" charset="-128"/>
              <a:ea typeface="Meiryo" panose="020B0604030504040204" pitchFamily="34" charset="-128"/>
            </a:endParaRPr>
          </a:p>
          <a:p>
            <a:pPr marL="171450" indent="-171450">
              <a:spcAft>
                <a:spcPts val="600"/>
              </a:spcAft>
              <a:buFont typeface="Wingdings" pitchFamily="2" charset="2"/>
              <a:buChar char="ü"/>
            </a:pPr>
            <a:r>
              <a:rPr lang="ja-JP" altLang="en-US" sz="1200">
                <a:solidFill>
                  <a:srgbClr val="0432FF"/>
                </a:solidFill>
                <a:latin typeface="Meiryo" panose="020B0604030504040204" pitchFamily="34" charset="-128"/>
                <a:ea typeface="Meiryo" panose="020B0604030504040204" pitchFamily="34" charset="-128"/>
              </a:rPr>
              <a:t>人手に頼っていた運用や管理を広範に自動化できる。</a:t>
            </a:r>
            <a:endParaRPr kumimoji="1" lang="ja-JP" altLang="en-US" sz="1200" dirty="0" err="1">
              <a:solidFill>
                <a:srgbClr val="0432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6A3349A0-DEB4-585C-88B5-3AEAB916EAE4}"/>
              </a:ext>
            </a:extLst>
          </p:cNvPr>
          <p:cNvSpPr>
            <a:spLocks/>
          </p:cNvSpPr>
          <p:nvPr/>
        </p:nvSpPr>
        <p:spPr bwMode="auto">
          <a:xfrm>
            <a:off x="522058" y="995060"/>
            <a:ext cx="3532584" cy="1296956"/>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20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ソフトウェア</a:t>
            </a:r>
            <a:endParaRPr kumimoji="1" lang="ja-JP" altLang="en-US" sz="20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5" name="正方形/長方形 14">
            <a:extLst>
              <a:ext uri="{FF2B5EF4-FFF2-40B4-BE49-F238E27FC236}">
                <a16:creationId xmlns:a16="http://schemas.microsoft.com/office/drawing/2014/main" id="{9BBE3AB6-D14A-6374-AE08-23F5C70C9DD3}"/>
              </a:ext>
            </a:extLst>
          </p:cNvPr>
          <p:cNvSpPr/>
          <p:nvPr/>
        </p:nvSpPr>
        <p:spPr bwMode="auto">
          <a:xfrm>
            <a:off x="5157815" y="1542682"/>
            <a:ext cx="3386741" cy="974048"/>
          </a:xfrm>
          <a:prstGeom prst="rect">
            <a:avLst/>
          </a:prstGeom>
          <a:solidFill>
            <a:schemeClr val="accent3">
              <a:lumMod val="75000"/>
            </a:schemeClr>
          </a:solidFill>
          <a:ln w="19050">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16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ソフトウェア機能</a:t>
            </a:r>
            <a:endParaRPr kumimoji="1" lang="ja-JP" altLang="en-US" sz="16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7" name="正方形/長方形 16">
            <a:extLst>
              <a:ext uri="{FF2B5EF4-FFF2-40B4-BE49-F238E27FC236}">
                <a16:creationId xmlns:a16="http://schemas.microsoft.com/office/drawing/2014/main" id="{E165F062-BB56-57C5-5CC9-0EF8CD9CF78E}"/>
              </a:ext>
            </a:extLst>
          </p:cNvPr>
          <p:cNvSpPr/>
          <p:nvPr/>
        </p:nvSpPr>
        <p:spPr bwMode="auto">
          <a:xfrm>
            <a:off x="5157815" y="2546226"/>
            <a:ext cx="3386741" cy="974048"/>
          </a:xfrm>
          <a:prstGeom prst="rect">
            <a:avLst/>
          </a:prstGeom>
          <a:solidFill>
            <a:srgbClr val="0070C0"/>
          </a:solidFill>
          <a:ln w="19050">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ja-JP" altLang="en-US" sz="16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ハードウェア能力</a:t>
            </a:r>
            <a:endParaRPr kumimoji="1" lang="ja-JP" altLang="en-US" sz="1600" b="1" dirty="0" err="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8" name="正方形/長方形 17">
            <a:extLst>
              <a:ext uri="{FF2B5EF4-FFF2-40B4-BE49-F238E27FC236}">
                <a16:creationId xmlns:a16="http://schemas.microsoft.com/office/drawing/2014/main" id="{72728447-3670-718E-CD14-1ED3F045AB49}"/>
              </a:ext>
            </a:extLst>
          </p:cNvPr>
          <p:cNvSpPr/>
          <p:nvPr/>
        </p:nvSpPr>
        <p:spPr>
          <a:xfrm>
            <a:off x="522058" y="3783195"/>
            <a:ext cx="3532584" cy="3680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51A8961D-05C9-635D-8406-D33F5FE36FC7}"/>
              </a:ext>
            </a:extLst>
          </p:cNvPr>
          <p:cNvSpPr/>
          <p:nvPr/>
        </p:nvSpPr>
        <p:spPr>
          <a:xfrm>
            <a:off x="5084893" y="3783195"/>
            <a:ext cx="3532584" cy="3680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4AC374B-EA69-7F5E-155F-7196E7890922}"/>
              </a:ext>
            </a:extLst>
          </p:cNvPr>
          <p:cNvSpPr/>
          <p:nvPr/>
        </p:nvSpPr>
        <p:spPr>
          <a:xfrm>
            <a:off x="5084892" y="4166615"/>
            <a:ext cx="3532583" cy="5861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5BAD52CC-4EFF-39B7-C127-58AFCA766994}"/>
              </a:ext>
            </a:extLst>
          </p:cNvPr>
          <p:cNvSpPr txBox="1"/>
          <p:nvPr/>
        </p:nvSpPr>
        <p:spPr>
          <a:xfrm>
            <a:off x="1679048" y="3812691"/>
            <a:ext cx="1218603"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所有する</a:t>
            </a:r>
            <a:r>
              <a:rPr lang="en-US" altLang="ja-JP" sz="1600" dirty="0">
                <a:solidFill>
                  <a:schemeClr val="bg1"/>
                </a:solidFill>
                <a:latin typeface="Meiryo" panose="020B0604030504040204" pitchFamily="34" charset="-128"/>
                <a:ea typeface="Meiryo" panose="020B0604030504040204" pitchFamily="34" charset="-128"/>
              </a:rPr>
              <a:t>IT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A5C6BE40-0EDC-5C44-9EDF-02ED198757F4}"/>
              </a:ext>
            </a:extLst>
          </p:cNvPr>
          <p:cNvSpPr/>
          <p:nvPr/>
        </p:nvSpPr>
        <p:spPr>
          <a:xfrm>
            <a:off x="522058" y="4186912"/>
            <a:ext cx="3532584" cy="58615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14FAEC96-6636-AE71-9FEF-72C7A5F53811}"/>
              </a:ext>
            </a:extLst>
          </p:cNvPr>
          <p:cNvSpPr txBox="1"/>
          <p:nvPr/>
        </p:nvSpPr>
        <p:spPr>
          <a:xfrm>
            <a:off x="1208349" y="4223654"/>
            <a:ext cx="2160000" cy="523220"/>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ハードウェア能力は固定</a:t>
            </a:r>
            <a:br>
              <a:rPr lang="en-US" altLang="ja-JP" sz="1400" dirty="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柔軟な追加や変更は困難</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2EE114EB-B4F8-A498-1AA1-1FBFF03419D6}"/>
              </a:ext>
            </a:extLst>
          </p:cNvPr>
          <p:cNvSpPr txBox="1"/>
          <p:nvPr/>
        </p:nvSpPr>
        <p:spPr>
          <a:xfrm>
            <a:off x="6139291" y="3812691"/>
            <a:ext cx="1423788"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所有しない</a:t>
            </a:r>
            <a:r>
              <a:rPr lang="en-US" altLang="ja-JP" sz="1600" dirty="0">
                <a:solidFill>
                  <a:schemeClr val="bg1"/>
                </a:solidFill>
                <a:latin typeface="Meiryo" panose="020B0604030504040204" pitchFamily="34" charset="-128"/>
                <a:ea typeface="Meiryo" panose="020B0604030504040204" pitchFamily="34" charset="-128"/>
              </a:rPr>
              <a:t>IT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DB9FE30C-6E7C-37F5-A65D-39F32643FE3C}"/>
              </a:ext>
            </a:extLst>
          </p:cNvPr>
          <p:cNvSpPr txBox="1"/>
          <p:nvPr/>
        </p:nvSpPr>
        <p:spPr>
          <a:xfrm>
            <a:off x="5084893" y="4209731"/>
            <a:ext cx="3532583" cy="523220"/>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ハードウェア能力の制約を解消</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柔軟な追加や変更が容易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9" name="右矢印 8">
            <a:extLst>
              <a:ext uri="{FF2B5EF4-FFF2-40B4-BE49-F238E27FC236}">
                <a16:creationId xmlns:a16="http://schemas.microsoft.com/office/drawing/2014/main" id="{D964E6CC-88AF-CE58-FA6E-24F3033857AD}"/>
              </a:ext>
            </a:extLst>
          </p:cNvPr>
          <p:cNvSpPr/>
          <p:nvPr/>
        </p:nvSpPr>
        <p:spPr>
          <a:xfrm>
            <a:off x="4246870" y="1932701"/>
            <a:ext cx="577232" cy="752669"/>
          </a:xfrm>
          <a:prstGeom prst="rightArrow">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75311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クラウド利用の方法と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知っておくべき限界</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663005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cloud.png">
            <a:extLst>
              <a:ext uri="{FF2B5EF4-FFF2-40B4-BE49-F238E27FC236}">
                <a16:creationId xmlns:a16="http://schemas.microsoft.com/office/drawing/2014/main" id="{279EA3A1-DE9F-B846-990F-22399413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クラウドの不得意を理解する</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67</a:t>
            </a:fld>
            <a:endParaRPr kumimoji="1" lang="ja-JP" altLang="en-US"/>
          </a:p>
        </p:txBody>
      </p:sp>
      <p:pic>
        <p:nvPicPr>
          <p:cNvPr id="1026" name="Picture 2" descr="世界地図のイラスト">
            <a:extLst>
              <a:ext uri="{FF2B5EF4-FFF2-40B4-BE49-F238E27FC236}">
                <a16:creationId xmlns:a16="http://schemas.microsoft.com/office/drawing/2014/main" id="{8DF01CB0-7D40-2441-8BEE-45FD8429D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6" y="934269"/>
            <a:ext cx="4422127" cy="2494079"/>
          </a:xfrm>
          <a:prstGeom prst="rect">
            <a:avLst/>
          </a:prstGeom>
          <a:noFill/>
          <a:extLst>
            <a:ext uri="{909E8E84-426E-40DD-AFC4-6F175D3DCCD1}">
              <a14:hiddenFill xmlns:a14="http://schemas.microsoft.com/office/drawing/2010/main">
                <a:solidFill>
                  <a:srgbClr val="FFFFFF"/>
                </a:solidFill>
              </a14:hiddenFill>
            </a:ext>
          </a:extLst>
        </p:spPr>
      </p:pic>
      <p:sp>
        <p:nvSpPr>
          <p:cNvPr id="14" name="円/楕円 13">
            <a:extLst>
              <a:ext uri="{FF2B5EF4-FFF2-40B4-BE49-F238E27FC236}">
                <a16:creationId xmlns:a16="http://schemas.microsoft.com/office/drawing/2014/main" id="{77386350-B4CB-A648-87A5-DEB5C8B270D6}"/>
              </a:ext>
            </a:extLst>
          </p:cNvPr>
          <p:cNvSpPr/>
          <p:nvPr/>
        </p:nvSpPr>
        <p:spPr>
          <a:xfrm>
            <a:off x="1978349" y="269099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7E2FD57D-713C-4348-AED2-2F961D5094BB}"/>
              </a:ext>
            </a:extLst>
          </p:cNvPr>
          <p:cNvSpPr/>
          <p:nvPr/>
        </p:nvSpPr>
        <p:spPr>
          <a:xfrm>
            <a:off x="401851" y="1613184"/>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463F8DE-C9BF-554E-8FA9-4324ECCB009E}"/>
              </a:ext>
            </a:extLst>
          </p:cNvPr>
          <p:cNvSpPr/>
          <p:nvPr/>
        </p:nvSpPr>
        <p:spPr>
          <a:xfrm>
            <a:off x="3338678" y="185071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A8576F3E-21EC-EA47-B855-320262372E8F}"/>
              </a:ext>
            </a:extLst>
          </p:cNvPr>
          <p:cNvSpPr/>
          <p:nvPr/>
        </p:nvSpPr>
        <p:spPr>
          <a:xfrm>
            <a:off x="2127534" y="1941939"/>
            <a:ext cx="182444" cy="1824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曲線コネクタ 22">
            <a:extLst>
              <a:ext uri="{FF2B5EF4-FFF2-40B4-BE49-F238E27FC236}">
                <a16:creationId xmlns:a16="http://schemas.microsoft.com/office/drawing/2014/main" id="{D57C7CF5-A11D-DF43-B723-7259AB592FEB}"/>
              </a:ext>
            </a:extLst>
          </p:cNvPr>
          <p:cNvCxnSpPr>
            <a:cxnSpLocks/>
            <a:stCxn id="46" idx="4"/>
            <a:endCxn id="14" idx="0"/>
          </p:cNvCxnSpPr>
          <p:nvPr/>
        </p:nvCxnSpPr>
        <p:spPr>
          <a:xfrm rot="5400000">
            <a:off x="1860857" y="2333098"/>
            <a:ext cx="566614" cy="149185"/>
          </a:xfrm>
          <a:prstGeom prst="curved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曲線コネクタ 46">
            <a:extLst>
              <a:ext uri="{FF2B5EF4-FFF2-40B4-BE49-F238E27FC236}">
                <a16:creationId xmlns:a16="http://schemas.microsoft.com/office/drawing/2014/main" id="{0A0ABF6F-5814-FE4A-AAB3-6A24BFAA0ACB}"/>
              </a:ext>
            </a:extLst>
          </p:cNvPr>
          <p:cNvCxnSpPr>
            <a:cxnSpLocks/>
            <a:stCxn id="46" idx="7"/>
            <a:endCxn id="45" idx="0"/>
          </p:cNvCxnSpPr>
          <p:nvPr/>
        </p:nvCxnSpPr>
        <p:spPr>
          <a:xfrm rot="5400000" flipH="1" flipV="1">
            <a:off x="2797610" y="1336367"/>
            <a:ext cx="117940" cy="1146640"/>
          </a:xfrm>
          <a:prstGeom prst="curvedConnector3">
            <a:avLst>
              <a:gd name="adj1" fmla="val 29382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曲線コネクタ 49">
            <a:extLst>
              <a:ext uri="{FF2B5EF4-FFF2-40B4-BE49-F238E27FC236}">
                <a16:creationId xmlns:a16="http://schemas.microsoft.com/office/drawing/2014/main" id="{4290F63B-3E5E-9840-AD94-81E40FE65238}"/>
              </a:ext>
            </a:extLst>
          </p:cNvPr>
          <p:cNvCxnSpPr>
            <a:cxnSpLocks/>
            <a:stCxn id="46" idx="1"/>
            <a:endCxn id="44" idx="0"/>
          </p:cNvCxnSpPr>
          <p:nvPr/>
        </p:nvCxnSpPr>
        <p:spPr>
          <a:xfrm rot="16200000" flipV="1">
            <a:off x="1145927" y="960331"/>
            <a:ext cx="355473" cy="1661179"/>
          </a:xfrm>
          <a:prstGeom prst="curvedConnector3">
            <a:avLst>
              <a:gd name="adj1" fmla="val 164309"/>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円柱 19">
            <a:extLst>
              <a:ext uri="{FF2B5EF4-FFF2-40B4-BE49-F238E27FC236}">
                <a16:creationId xmlns:a16="http://schemas.microsoft.com/office/drawing/2014/main" id="{4D0156C8-1814-0344-A6A8-566B0DF0BD83}"/>
              </a:ext>
            </a:extLst>
          </p:cNvPr>
          <p:cNvSpPr/>
          <p:nvPr/>
        </p:nvSpPr>
        <p:spPr>
          <a:xfrm>
            <a:off x="523478" y="4801078"/>
            <a:ext cx="3786022" cy="155027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 name="図 20" descr="cloud.png">
            <a:extLst>
              <a:ext uri="{FF2B5EF4-FFF2-40B4-BE49-F238E27FC236}">
                <a16:creationId xmlns:a16="http://schemas.microsoft.com/office/drawing/2014/main" id="{868C3554-38B5-3A46-A2A8-9D511EB8F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22" name="上矢印 21">
            <a:extLst>
              <a:ext uri="{FF2B5EF4-FFF2-40B4-BE49-F238E27FC236}">
                <a16:creationId xmlns:a16="http://schemas.microsoft.com/office/drawing/2014/main" id="{0A3C5E8B-AB1D-CD4D-AED1-CC46174AEB7F}"/>
              </a:ext>
            </a:extLst>
          </p:cNvPr>
          <p:cNvSpPr/>
          <p:nvPr/>
        </p:nvSpPr>
        <p:spPr>
          <a:xfrm>
            <a:off x="1905314" y="4342760"/>
            <a:ext cx="1022350" cy="62631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41A2E91-6019-3D4A-A004-A8E2EC06AEB8}"/>
              </a:ext>
            </a:extLst>
          </p:cNvPr>
          <p:cNvSpPr txBox="1"/>
          <p:nvPr/>
        </p:nvSpPr>
        <p:spPr>
          <a:xfrm>
            <a:off x="785273" y="5515148"/>
            <a:ext cx="326243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膨大なローカルデータ</a:t>
            </a:r>
          </a:p>
        </p:txBody>
      </p:sp>
      <p:sp>
        <p:nvSpPr>
          <p:cNvPr id="19" name="スライド番号プレースホルダー 2">
            <a:extLst>
              <a:ext uri="{FF2B5EF4-FFF2-40B4-BE49-F238E27FC236}">
                <a16:creationId xmlns:a16="http://schemas.microsoft.com/office/drawing/2014/main" id="{CE138C49-F35A-5563-2257-1F3CDE6F6D39}"/>
              </a:ext>
            </a:extLst>
          </p:cNvPr>
          <p:cNvSpPr txBox="1">
            <a:spLocks/>
          </p:cNvSpPr>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67</a:t>
            </a:fld>
            <a:endParaRPr lang="ja-JP" altLang="en-US"/>
          </a:p>
        </p:txBody>
      </p:sp>
      <p:sp>
        <p:nvSpPr>
          <p:cNvPr id="25" name="テキスト ボックス 24">
            <a:extLst>
              <a:ext uri="{FF2B5EF4-FFF2-40B4-BE49-F238E27FC236}">
                <a16:creationId xmlns:a16="http://schemas.microsoft.com/office/drawing/2014/main" id="{6397632E-1616-171F-4F8C-DC698A0B7A88}"/>
              </a:ext>
            </a:extLst>
          </p:cNvPr>
          <p:cNvSpPr txBox="1"/>
          <p:nvPr/>
        </p:nvSpPr>
        <p:spPr>
          <a:xfrm>
            <a:off x="4634093" y="953022"/>
            <a:ext cx="4366574" cy="1754326"/>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遅延時間</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短い遅延時間が求められる業務は、地理的距離の遠くなると不利なので、同一場所で完結させた方がいい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証券市場</a:t>
            </a:r>
            <a:r>
              <a:rPr lang="ja-JP" altLang="en-US" sz="1200">
                <a:latin typeface="Meiryo" panose="020B0604030504040204" pitchFamily="34" charset="-128"/>
                <a:ea typeface="Meiryo" panose="020B0604030504040204" pitchFamily="34" charset="-128"/>
              </a:rPr>
              <a:t>においてデータ基に</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秒で数千回の売買注文を行うような</a:t>
            </a:r>
            <a:r>
              <a:rPr kumimoji="1" lang="ja-JP" altLang="en-US" sz="1200">
                <a:latin typeface="Meiryo" panose="020B0604030504040204" pitchFamily="34" charset="-128"/>
                <a:ea typeface="Meiryo" panose="020B0604030504040204" pitchFamily="34" charset="-128"/>
              </a:rPr>
              <a:t>高頻度取引（</a:t>
            </a:r>
            <a:r>
              <a:rPr lang="en-US" altLang="ja-JP" sz="1200" dirty="0">
                <a:latin typeface="Meiryo" panose="020B0604030504040204" pitchFamily="34" charset="-128"/>
                <a:ea typeface="Meiryo" panose="020B0604030504040204" pitchFamily="34" charset="-128"/>
              </a:rPr>
              <a:t>HFT:</a:t>
            </a:r>
            <a:r>
              <a:rPr lang="en" altLang="ja-JP" sz="1200" dirty="0">
                <a:latin typeface="Meiryo" panose="020B0604030504040204" pitchFamily="34" charset="-128"/>
                <a:ea typeface="Meiryo" panose="020B0604030504040204" pitchFamily="34" charset="-128"/>
              </a:rPr>
              <a:t>High Frequency Trading</a:t>
            </a:r>
            <a:r>
              <a:rPr kumimoji="1" lang="ja-JP" altLang="en-US" sz="1200">
                <a:latin typeface="Meiryo" panose="020B0604030504040204" pitchFamily="34" charset="-128"/>
                <a:ea typeface="Meiryo" panose="020B0604030504040204" pitchFamily="34" charset="-128"/>
              </a:rPr>
              <a:t>）</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工場の製造現場で、直ちに良／不良を見分けて、不良品を排除する品質管理工程の自動化</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自動運転車の事故の回避判断と回避行動の連動　など</a:t>
            </a:r>
          </a:p>
        </p:txBody>
      </p:sp>
      <p:sp>
        <p:nvSpPr>
          <p:cNvPr id="26" name="テキスト ボックス 25">
            <a:extLst>
              <a:ext uri="{FF2B5EF4-FFF2-40B4-BE49-F238E27FC236}">
                <a16:creationId xmlns:a16="http://schemas.microsoft.com/office/drawing/2014/main" id="{036EDEB2-6EBF-562F-2FDC-752F14B17C0D}"/>
              </a:ext>
            </a:extLst>
          </p:cNvPr>
          <p:cNvSpPr txBox="1"/>
          <p:nvPr/>
        </p:nvSpPr>
        <p:spPr>
          <a:xfrm>
            <a:off x="4634093" y="4868443"/>
            <a:ext cx="4384909" cy="1692771"/>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大量データ</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現場で大量のデータが発生し、それを保管、処理しなければならない場合は、それらを全てクラウドに送り出すと、回線料金が莫大になるため、同じ場所で保管、処理させた方がいい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大量のセンサー・データを取得・利用して業務を行う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工場の機械の動作履歴を検査や改善のために使う業務</a:t>
            </a:r>
            <a:r>
              <a:rPr kumimoji="1" lang="ja-JP" altLang="en-US" sz="1200">
                <a:latin typeface="Meiryo" panose="020B0604030504040204" pitchFamily="34" charset="-128"/>
                <a:ea typeface="Meiryo" panose="020B0604030504040204" pitchFamily="34" charset="-128"/>
              </a:rPr>
              <a:t>など</a:t>
            </a:r>
          </a:p>
        </p:txBody>
      </p:sp>
      <p:sp>
        <p:nvSpPr>
          <p:cNvPr id="27" name="テキスト ボックス 26">
            <a:extLst>
              <a:ext uri="{FF2B5EF4-FFF2-40B4-BE49-F238E27FC236}">
                <a16:creationId xmlns:a16="http://schemas.microsoft.com/office/drawing/2014/main" id="{3408DDFB-676B-B54B-7628-6B8075929250}"/>
              </a:ext>
            </a:extLst>
          </p:cNvPr>
          <p:cNvSpPr txBox="1"/>
          <p:nvPr/>
        </p:nvSpPr>
        <p:spPr>
          <a:xfrm>
            <a:off x="4997161" y="3233121"/>
            <a:ext cx="3775393" cy="1384995"/>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日本を起点とした往復の信号遅延時間の目安</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アメリカ本土　</a:t>
            </a:r>
            <a:r>
              <a:rPr kumimoji="1" lang="en-US" altLang="ja-JP" sz="1400" dirty="0">
                <a:latin typeface="Meiryo" panose="020B0604030504040204" pitchFamily="34" charset="-128"/>
                <a:ea typeface="Meiryo" panose="020B0604030504040204" pitchFamily="34" charset="-128"/>
              </a:rPr>
              <a:t>			200m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東南アジア・オセアニア　</a:t>
            </a:r>
            <a:r>
              <a:rPr kumimoji="1" lang="en-US" altLang="ja-JP" sz="1400" dirty="0">
                <a:latin typeface="Meiryo" panose="020B0604030504040204" pitchFamily="34" charset="-128"/>
                <a:ea typeface="Meiryo" panose="020B0604030504040204" pitchFamily="34" charset="-128"/>
              </a:rPr>
              <a:t>	100m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東アジア　</a:t>
            </a:r>
            <a:r>
              <a:rPr lang="en-US" altLang="ja-JP" sz="1400" dirty="0">
                <a:latin typeface="Meiryo" panose="020B0604030504040204" pitchFamily="34" charset="-128"/>
                <a:ea typeface="Meiryo" panose="020B0604030504040204" pitchFamily="34" charset="-128"/>
              </a:rPr>
              <a:t>				  50m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国内　</a:t>
            </a:r>
            <a:r>
              <a:rPr kumimoji="1" lang="en-US" altLang="ja-JP" sz="1400" dirty="0">
                <a:latin typeface="Meiryo" panose="020B0604030504040204" pitchFamily="34" charset="-128"/>
                <a:ea typeface="Meiryo" panose="020B0604030504040204" pitchFamily="34" charset="-128"/>
              </a:rPr>
              <a:t>				   10〜30m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en-US" altLang="ja-JP" sz="1400" dirty="0">
                <a:latin typeface="Meiryo" panose="020B0604030504040204" pitchFamily="34" charset="-128"/>
                <a:ea typeface="Meiryo" panose="020B0604030504040204" pitchFamily="34" charset="-128"/>
              </a:rPr>
              <a:t>LAN 				     1m</a:t>
            </a:r>
            <a:r>
              <a:rPr lang="ja-JP" altLang="en-US" sz="1400">
                <a:latin typeface="Meiryo" panose="020B0604030504040204" pitchFamily="34" charset="-128"/>
                <a:ea typeface="Meiryo" panose="020B0604030504040204" pitchFamily="34" charset="-128"/>
              </a:rPr>
              <a:t>秒以下</a:t>
            </a:r>
            <a:endParaRPr kumimoji="1" lang="ja-JP" altLang="en-US" sz="1400">
              <a:latin typeface="Meiryo" panose="020B0604030504040204" pitchFamily="34" charset="-128"/>
              <a:ea typeface="Meiryo" panose="020B0604030504040204" pitchFamily="34" charset="-128"/>
            </a:endParaRPr>
          </a:p>
        </p:txBody>
      </p:sp>
      <p:grpSp>
        <p:nvGrpSpPr>
          <p:cNvPr id="28" name="グループ化 27">
            <a:extLst>
              <a:ext uri="{FF2B5EF4-FFF2-40B4-BE49-F238E27FC236}">
                <a16:creationId xmlns:a16="http://schemas.microsoft.com/office/drawing/2014/main" id="{DEA59FBD-CDA3-4E57-AB5F-6CAA684DFF59}"/>
              </a:ext>
            </a:extLst>
          </p:cNvPr>
          <p:cNvGrpSpPr/>
          <p:nvPr/>
        </p:nvGrpSpPr>
        <p:grpSpPr>
          <a:xfrm>
            <a:off x="4997161" y="2714821"/>
            <a:ext cx="3870169" cy="435022"/>
            <a:chOff x="1946211" y="4146764"/>
            <a:chExt cx="6795389" cy="544250"/>
          </a:xfrm>
        </p:grpSpPr>
        <p:cxnSp>
          <p:nvCxnSpPr>
            <p:cNvPr id="29" name="直線矢印コネクタ 28">
              <a:extLst>
                <a:ext uri="{FF2B5EF4-FFF2-40B4-BE49-F238E27FC236}">
                  <a16:creationId xmlns:a16="http://schemas.microsoft.com/office/drawing/2014/main" id="{8EDB9870-4778-4D53-64D7-96AE1E67419A}"/>
                </a:ext>
              </a:extLst>
            </p:cNvPr>
            <p:cNvCxnSpPr/>
            <p:nvPr/>
          </p:nvCxnSpPr>
          <p:spPr>
            <a:xfrm>
              <a:off x="2399541" y="4436018"/>
              <a:ext cx="5342602"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0" name="グラフィックス 29">
              <a:extLst>
                <a:ext uri="{FF2B5EF4-FFF2-40B4-BE49-F238E27FC236}">
                  <a16:creationId xmlns:a16="http://schemas.microsoft.com/office/drawing/2014/main" id="{F073AAED-F583-3596-8F10-ADC6FE863E5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44031" y="4210778"/>
              <a:ext cx="416222" cy="416222"/>
            </a:xfrm>
            <a:prstGeom prst="rect">
              <a:avLst/>
            </a:prstGeom>
          </p:spPr>
        </p:pic>
        <p:pic>
          <p:nvPicPr>
            <p:cNvPr id="31" name="グラフィックス 30">
              <a:extLst>
                <a:ext uri="{FF2B5EF4-FFF2-40B4-BE49-F238E27FC236}">
                  <a16:creationId xmlns:a16="http://schemas.microsoft.com/office/drawing/2014/main" id="{DB624450-0D03-ADF1-BD5E-C1414F42CCB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7732" y="4220819"/>
              <a:ext cx="416222" cy="416222"/>
            </a:xfrm>
            <a:prstGeom prst="rect">
              <a:avLst/>
            </a:prstGeom>
          </p:spPr>
        </p:pic>
        <p:pic>
          <p:nvPicPr>
            <p:cNvPr id="32" name="グラフィックス 31">
              <a:extLst>
                <a:ext uri="{FF2B5EF4-FFF2-40B4-BE49-F238E27FC236}">
                  <a16:creationId xmlns:a16="http://schemas.microsoft.com/office/drawing/2014/main" id="{BE4F735C-0A5C-344B-4526-EFC0A856BB5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946211" y="4210778"/>
              <a:ext cx="416222" cy="416222"/>
            </a:xfrm>
            <a:prstGeom prst="rect">
              <a:avLst/>
            </a:prstGeom>
          </p:spPr>
        </p:pic>
        <p:pic>
          <p:nvPicPr>
            <p:cNvPr id="33" name="グラフィックス 32">
              <a:extLst>
                <a:ext uri="{FF2B5EF4-FFF2-40B4-BE49-F238E27FC236}">
                  <a16:creationId xmlns:a16="http://schemas.microsoft.com/office/drawing/2014/main" id="{90AE238F-94A8-C5ED-EA40-24562D631ECD}"/>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95121" y="4210778"/>
              <a:ext cx="416222" cy="416222"/>
            </a:xfrm>
            <a:prstGeom prst="rect">
              <a:avLst/>
            </a:prstGeom>
          </p:spPr>
        </p:pic>
        <p:grpSp>
          <p:nvGrpSpPr>
            <p:cNvPr id="34" name="グループ化 33">
              <a:extLst>
                <a:ext uri="{FF2B5EF4-FFF2-40B4-BE49-F238E27FC236}">
                  <a16:creationId xmlns:a16="http://schemas.microsoft.com/office/drawing/2014/main" id="{5BC3ED11-F779-A9E7-F80A-7253B546F68D}"/>
                </a:ext>
              </a:extLst>
            </p:cNvPr>
            <p:cNvGrpSpPr/>
            <p:nvPr/>
          </p:nvGrpSpPr>
          <p:grpSpPr>
            <a:xfrm>
              <a:off x="7784671" y="4146764"/>
              <a:ext cx="956929" cy="544250"/>
              <a:chOff x="7166343" y="5055344"/>
              <a:chExt cx="956929" cy="544250"/>
            </a:xfrm>
            <a:solidFill>
              <a:schemeClr val="accent1"/>
            </a:solidFill>
          </p:grpSpPr>
          <p:sp>
            <p:nvSpPr>
              <p:cNvPr id="43" name="直方体 42">
                <a:extLst>
                  <a:ext uri="{FF2B5EF4-FFF2-40B4-BE49-F238E27FC236}">
                    <a16:creationId xmlns:a16="http://schemas.microsoft.com/office/drawing/2014/main" id="{1CEBC885-694C-7B4E-D8C7-D9038857BEE6}"/>
                  </a:ext>
                </a:extLst>
              </p:cNvPr>
              <p:cNvSpPr/>
              <p:nvPr/>
            </p:nvSpPr>
            <p:spPr>
              <a:xfrm>
                <a:off x="7166343"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48" name="直方体 47">
                <a:extLst>
                  <a:ext uri="{FF2B5EF4-FFF2-40B4-BE49-F238E27FC236}">
                    <a16:creationId xmlns:a16="http://schemas.microsoft.com/office/drawing/2014/main" id="{C2643BCA-AA45-9BD5-05E8-55325FCA7DF3}"/>
                  </a:ext>
                </a:extLst>
              </p:cNvPr>
              <p:cNvSpPr/>
              <p:nvPr/>
            </p:nvSpPr>
            <p:spPr>
              <a:xfrm>
                <a:off x="7481775"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49" name="直方体 48">
                <a:extLst>
                  <a:ext uri="{FF2B5EF4-FFF2-40B4-BE49-F238E27FC236}">
                    <a16:creationId xmlns:a16="http://schemas.microsoft.com/office/drawing/2014/main" id="{F5DE26F0-9029-37C2-2EFF-E4E0BB5A2124}"/>
                  </a:ext>
                </a:extLst>
              </p:cNvPr>
              <p:cNvSpPr/>
              <p:nvPr/>
            </p:nvSpPr>
            <p:spPr>
              <a:xfrm>
                <a:off x="7797207" y="5055344"/>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grpSp>
        <p:grpSp>
          <p:nvGrpSpPr>
            <p:cNvPr id="35" name="グループ化 34">
              <a:extLst>
                <a:ext uri="{FF2B5EF4-FFF2-40B4-BE49-F238E27FC236}">
                  <a16:creationId xmlns:a16="http://schemas.microsoft.com/office/drawing/2014/main" id="{CAA2CB6A-0623-D845-442D-4CC83D331FBC}"/>
                </a:ext>
              </a:extLst>
            </p:cNvPr>
            <p:cNvGrpSpPr/>
            <p:nvPr/>
          </p:nvGrpSpPr>
          <p:grpSpPr>
            <a:xfrm>
              <a:off x="5393103" y="4190661"/>
              <a:ext cx="497839" cy="456456"/>
              <a:chOff x="4480560" y="5093111"/>
              <a:chExt cx="497839" cy="456456"/>
            </a:xfrm>
          </p:grpSpPr>
          <p:cxnSp>
            <p:nvCxnSpPr>
              <p:cNvPr id="36" name="直線コネクタ 35">
                <a:extLst>
                  <a:ext uri="{FF2B5EF4-FFF2-40B4-BE49-F238E27FC236}">
                    <a16:creationId xmlns:a16="http://schemas.microsoft.com/office/drawing/2014/main" id="{8FCE933C-BFA5-44FB-AD74-35AA53B971D3}"/>
                  </a:ext>
                </a:extLst>
              </p:cNvPr>
              <p:cNvCxnSpPr>
                <a:cxnSpLocks/>
              </p:cNvCxnSpPr>
              <p:nvPr/>
            </p:nvCxnSpPr>
            <p:spPr>
              <a:xfrm>
                <a:off x="44805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BDCEC87F-B81B-2F94-25EA-91B2B3FE2CEF}"/>
                  </a:ext>
                </a:extLst>
              </p:cNvPr>
              <p:cNvCxnSpPr>
                <a:cxnSpLocks/>
              </p:cNvCxnSpPr>
              <p:nvPr/>
            </p:nvCxnSpPr>
            <p:spPr>
              <a:xfrm>
                <a:off x="44818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F0CF1E38-5E97-9481-ABB4-A27C7F9D1BDB}"/>
                  </a:ext>
                </a:extLst>
              </p:cNvPr>
              <p:cNvCxnSpPr>
                <a:cxnSpLocks/>
              </p:cNvCxnSpPr>
              <p:nvPr/>
            </p:nvCxnSpPr>
            <p:spPr>
              <a:xfrm flipV="1">
                <a:off x="45262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7A8D82FE-3BA4-3981-08F1-CDF3D2B901FB}"/>
                  </a:ext>
                </a:extLst>
              </p:cNvPr>
              <p:cNvCxnSpPr>
                <a:cxnSpLocks/>
              </p:cNvCxnSpPr>
              <p:nvPr/>
            </p:nvCxnSpPr>
            <p:spPr>
              <a:xfrm>
                <a:off x="48869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A4C77D85-31CF-4FF7-AF7C-05ABEEB29CE5}"/>
                  </a:ext>
                </a:extLst>
              </p:cNvPr>
              <p:cNvCxnSpPr>
                <a:cxnSpLocks/>
              </p:cNvCxnSpPr>
              <p:nvPr/>
            </p:nvCxnSpPr>
            <p:spPr>
              <a:xfrm>
                <a:off x="48882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62F4E637-B0AB-E03F-6FE9-84346E3A6208}"/>
                  </a:ext>
                </a:extLst>
              </p:cNvPr>
              <p:cNvCxnSpPr>
                <a:cxnSpLocks/>
              </p:cNvCxnSpPr>
              <p:nvPr/>
            </p:nvCxnSpPr>
            <p:spPr>
              <a:xfrm flipV="1">
                <a:off x="49326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フリーフォーム: 図形 34">
                <a:extLst>
                  <a:ext uri="{FF2B5EF4-FFF2-40B4-BE49-F238E27FC236}">
                    <a16:creationId xmlns:a16="http://schemas.microsoft.com/office/drawing/2014/main" id="{AC17C089-67B4-3ED6-059B-7369681F4743}"/>
                  </a:ext>
                </a:extLst>
              </p:cNvPr>
              <p:cNvSpPr/>
              <p:nvPr/>
            </p:nvSpPr>
            <p:spPr>
              <a:xfrm>
                <a:off x="4527550" y="5187950"/>
                <a:ext cx="412750" cy="50804"/>
              </a:xfrm>
              <a:custGeom>
                <a:avLst/>
                <a:gdLst>
                  <a:gd name="connsiteX0" fmla="*/ 0 w 412750"/>
                  <a:gd name="connsiteY0" fmla="*/ 0 h 50804"/>
                  <a:gd name="connsiteX1" fmla="*/ 187325 w 412750"/>
                  <a:gd name="connsiteY1" fmla="*/ 50800 h 50804"/>
                  <a:gd name="connsiteX2" fmla="*/ 412750 w 412750"/>
                  <a:gd name="connsiteY2" fmla="*/ 3175 h 50804"/>
                  <a:gd name="connsiteX3" fmla="*/ 412750 w 412750"/>
                  <a:gd name="connsiteY3" fmla="*/ 3175 h 50804"/>
                  <a:gd name="connsiteX4" fmla="*/ 412750 w 412750"/>
                  <a:gd name="connsiteY4" fmla="*/ 3175 h 5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0" h="50804">
                    <a:moveTo>
                      <a:pt x="0" y="0"/>
                    </a:moveTo>
                    <a:cubicBezTo>
                      <a:pt x="59266" y="25135"/>
                      <a:pt x="118533" y="50271"/>
                      <a:pt x="187325" y="50800"/>
                    </a:cubicBezTo>
                    <a:cubicBezTo>
                      <a:pt x="256117" y="51329"/>
                      <a:pt x="412750" y="3175"/>
                      <a:pt x="412750" y="3175"/>
                    </a:cubicBezTo>
                    <a:lnTo>
                      <a:pt x="412750" y="3175"/>
                    </a:lnTo>
                    <a:lnTo>
                      <a:pt x="412750" y="3175"/>
                    </a:lnTo>
                  </a:path>
                </a:pathLst>
              </a:custGeom>
              <a:noFill/>
              <a:ln w="9525">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6336159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6998B-C74E-644D-AD39-A8115FF36738}"/>
              </a:ext>
            </a:extLst>
          </p:cNvPr>
          <p:cNvSpPr>
            <a:spLocks noGrp="1"/>
          </p:cNvSpPr>
          <p:nvPr>
            <p:ph type="title"/>
          </p:nvPr>
        </p:nvSpPr>
        <p:spPr/>
        <p:txBody>
          <a:bodyPr/>
          <a:lstStyle/>
          <a:p>
            <a:r>
              <a:rPr kumimoji="1" lang="ja-JP" altLang="en-US"/>
              <a:t>オンプレとパブリック・クラウドの関係の推移</a:t>
            </a:r>
          </a:p>
        </p:txBody>
      </p:sp>
      <p:sp>
        <p:nvSpPr>
          <p:cNvPr id="4" name="正方形/長方形 3">
            <a:extLst>
              <a:ext uri="{FF2B5EF4-FFF2-40B4-BE49-F238E27FC236}">
                <a16:creationId xmlns:a16="http://schemas.microsoft.com/office/drawing/2014/main" id="{5F262C85-A60C-FC49-943D-D04CB16BBEEA}"/>
              </a:ext>
            </a:extLst>
          </p:cNvPr>
          <p:cNvSpPr/>
          <p:nvPr/>
        </p:nvSpPr>
        <p:spPr>
          <a:xfrm>
            <a:off x="651689" y="2042265"/>
            <a:ext cx="7898780" cy="253513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6EC0B7E-4376-5C4B-9A98-4DA31979608E}"/>
              </a:ext>
            </a:extLst>
          </p:cNvPr>
          <p:cNvSpPr/>
          <p:nvPr/>
        </p:nvSpPr>
        <p:spPr>
          <a:xfrm>
            <a:off x="659123" y="4613304"/>
            <a:ext cx="7898780" cy="122119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03C594FF-AE7F-284F-ABF9-C3AEA1BB6E74}"/>
              </a:ext>
            </a:extLst>
          </p:cNvPr>
          <p:cNvSpPr/>
          <p:nvPr/>
        </p:nvSpPr>
        <p:spPr>
          <a:xfrm>
            <a:off x="2578449" y="1341438"/>
            <a:ext cx="1919326" cy="5279071"/>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91B38A5-70EF-F74D-8541-D1056795907D}"/>
              </a:ext>
            </a:extLst>
          </p:cNvPr>
          <p:cNvSpPr/>
          <p:nvPr/>
        </p:nvSpPr>
        <p:spPr>
          <a:xfrm>
            <a:off x="4572000" y="1341438"/>
            <a:ext cx="1919326" cy="5279071"/>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7D88ED3-F8BE-414F-A667-9CECE193110D}"/>
              </a:ext>
            </a:extLst>
          </p:cNvPr>
          <p:cNvSpPr/>
          <p:nvPr/>
        </p:nvSpPr>
        <p:spPr>
          <a:xfrm>
            <a:off x="6565551" y="1341438"/>
            <a:ext cx="1919326" cy="5279071"/>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B2DE9F8-AB1E-564D-862D-3D9144268E58}"/>
              </a:ext>
            </a:extLst>
          </p:cNvPr>
          <p:cNvSpPr/>
          <p:nvPr/>
        </p:nvSpPr>
        <p:spPr>
          <a:xfrm>
            <a:off x="2672034" y="2917695"/>
            <a:ext cx="1717288" cy="3442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Hiragino Kaku Gothic Std W8" panose="020B0800000000000000" pitchFamily="34" charset="-128"/>
                <a:ea typeface="Hiragino Kaku Gothic Std W8" panose="020B0800000000000000" pitchFamily="34" charset="-128"/>
                <a:cs typeface="ＭＳ Ｐゴシック"/>
              </a:rPr>
              <a:t>S</a:t>
            </a:r>
            <a:r>
              <a:rPr kumimoji="1" lang="en-US" altLang="ja-JP" dirty="0">
                <a:solidFill>
                  <a:srgbClr val="FFFFFF"/>
                </a:solidFill>
                <a:latin typeface="Hiragino Kaku Gothic Std W8" panose="020B0800000000000000" pitchFamily="34" charset="-128"/>
                <a:ea typeface="Hiragino Kaku Gothic Std W8" panose="020B0800000000000000" pitchFamily="34" charset="-128"/>
                <a:cs typeface="ＭＳ Ｐゴシック"/>
              </a:rPr>
              <a:t>aaS</a:t>
            </a:r>
            <a:endParaRPr kumimoji="1" lang="ja-JP" altLang="en-US"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2" name="正方形/長方形 11">
            <a:extLst>
              <a:ext uri="{FF2B5EF4-FFF2-40B4-BE49-F238E27FC236}">
                <a16:creationId xmlns:a16="http://schemas.microsoft.com/office/drawing/2014/main" id="{1B4B70A6-0528-7E43-A2F3-4F98F7129C8D}"/>
              </a:ext>
            </a:extLst>
          </p:cNvPr>
          <p:cNvSpPr/>
          <p:nvPr/>
        </p:nvSpPr>
        <p:spPr>
          <a:xfrm>
            <a:off x="4662643" y="2917695"/>
            <a:ext cx="1717288" cy="3442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rgbClr val="FFFFFF"/>
                </a:solidFill>
                <a:latin typeface="Hiragino Kaku Gothic Std W8" panose="020B0800000000000000" pitchFamily="34" charset="-128"/>
                <a:ea typeface="Hiragino Kaku Gothic Std W8" panose="020B0800000000000000" pitchFamily="34" charset="-128"/>
              </a:rPr>
              <a:t>SaaS</a:t>
            </a:r>
            <a:endParaRPr lang="ja-JP" altLang="en-US"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14" name="正方形/長方形 13">
            <a:extLst>
              <a:ext uri="{FF2B5EF4-FFF2-40B4-BE49-F238E27FC236}">
                <a16:creationId xmlns:a16="http://schemas.microsoft.com/office/drawing/2014/main" id="{39CCFA1C-F241-734E-93EC-DB178E7BFCE1}"/>
              </a:ext>
            </a:extLst>
          </p:cNvPr>
          <p:cNvSpPr/>
          <p:nvPr/>
        </p:nvSpPr>
        <p:spPr>
          <a:xfrm>
            <a:off x="4662643" y="4090849"/>
            <a:ext cx="1717288" cy="34426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Hiragino Kaku Gothic Std W8" panose="020B0800000000000000" pitchFamily="34" charset="-128"/>
                <a:ea typeface="Hiragino Kaku Gothic Std W8" panose="020B0800000000000000" pitchFamily="34" charset="-128"/>
                <a:cs typeface="ＭＳ Ｐゴシック"/>
              </a:rPr>
              <a:t>IaaS</a:t>
            </a:r>
            <a:endParaRPr kumimoji="1" lang="ja-JP" altLang="en-US"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5" name="正方形/長方形 14">
            <a:extLst>
              <a:ext uri="{FF2B5EF4-FFF2-40B4-BE49-F238E27FC236}">
                <a16:creationId xmlns:a16="http://schemas.microsoft.com/office/drawing/2014/main" id="{5B4E876D-ED64-B840-A48D-48353A7BE4B3}"/>
              </a:ext>
            </a:extLst>
          </p:cNvPr>
          <p:cNvSpPr/>
          <p:nvPr/>
        </p:nvSpPr>
        <p:spPr>
          <a:xfrm>
            <a:off x="6647560" y="2917695"/>
            <a:ext cx="1717288" cy="3442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rgbClr val="FFFFFF"/>
                </a:solidFill>
                <a:latin typeface="Hiragino Kaku Gothic Std W8" panose="020B0800000000000000" pitchFamily="34" charset="-128"/>
                <a:ea typeface="Hiragino Kaku Gothic Std W8" panose="020B0800000000000000" pitchFamily="34" charset="-128"/>
              </a:rPr>
              <a:t>SaaS</a:t>
            </a:r>
            <a:endParaRPr lang="ja-JP" altLang="en-US"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16" name="正方形/長方形 15">
            <a:extLst>
              <a:ext uri="{FF2B5EF4-FFF2-40B4-BE49-F238E27FC236}">
                <a16:creationId xmlns:a16="http://schemas.microsoft.com/office/drawing/2014/main" id="{36AA0287-EDFD-DB4B-9970-0092C3F0DB76}"/>
              </a:ext>
            </a:extLst>
          </p:cNvPr>
          <p:cNvSpPr/>
          <p:nvPr/>
        </p:nvSpPr>
        <p:spPr>
          <a:xfrm>
            <a:off x="6647560" y="3696614"/>
            <a:ext cx="1717288" cy="34426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Hiragino Kaku Gothic Std W8" panose="020B0800000000000000" pitchFamily="34" charset="-128"/>
                <a:ea typeface="Hiragino Kaku Gothic Std W8" panose="020B0800000000000000" pitchFamily="34" charset="-128"/>
                <a:cs typeface="ＭＳ Ｐゴシック"/>
              </a:rPr>
              <a:t>PaaS</a:t>
            </a:r>
            <a:endParaRPr kumimoji="1" lang="ja-JP" altLang="en-US"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7" name="正方形/長方形 16">
            <a:extLst>
              <a:ext uri="{FF2B5EF4-FFF2-40B4-BE49-F238E27FC236}">
                <a16:creationId xmlns:a16="http://schemas.microsoft.com/office/drawing/2014/main" id="{69B45139-D07C-4D4E-9A91-16884028E3BF}"/>
              </a:ext>
            </a:extLst>
          </p:cNvPr>
          <p:cNvSpPr/>
          <p:nvPr/>
        </p:nvSpPr>
        <p:spPr>
          <a:xfrm>
            <a:off x="6647560" y="4090849"/>
            <a:ext cx="1717288" cy="344261"/>
          </a:xfrm>
          <a:prstGeom prst="rect">
            <a:avLst/>
          </a:prstGeom>
          <a:solidFill>
            <a:schemeClr val="tx2">
              <a:lumMod val="60000"/>
              <a:lumOff val="40000"/>
            </a:schemeClr>
          </a:solidFill>
          <a:ln w="28575">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rPr>
              <a:t>IaaS</a:t>
            </a:r>
            <a:endParaRPr lang="ja-JP" altLang="en-US"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endParaRPr>
          </a:p>
        </p:txBody>
      </p:sp>
      <p:sp>
        <p:nvSpPr>
          <p:cNvPr id="18" name="正方形/長方形 17">
            <a:extLst>
              <a:ext uri="{FF2B5EF4-FFF2-40B4-BE49-F238E27FC236}">
                <a16:creationId xmlns:a16="http://schemas.microsoft.com/office/drawing/2014/main" id="{D1D7414E-8C55-174D-A2A9-0D29B5443C5E}"/>
              </a:ext>
            </a:extLst>
          </p:cNvPr>
          <p:cNvSpPr/>
          <p:nvPr/>
        </p:nvSpPr>
        <p:spPr>
          <a:xfrm>
            <a:off x="2672034" y="4781025"/>
            <a:ext cx="1717288" cy="5010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Hiragino Kaku Gothic Std W8" panose="020B0800000000000000" pitchFamily="34" charset="-128"/>
                <a:ea typeface="Hiragino Kaku Gothic Std W8" panose="020B0800000000000000" pitchFamily="34" charset="-128"/>
                <a:cs typeface="ＭＳ Ｐゴシック"/>
              </a:rPr>
              <a:t>個別業務システム</a:t>
            </a:r>
            <a:endParaRPr kumimoji="1" lang="ja-JP" altLang="en-US" sz="12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9" name="正方形/長方形 18">
            <a:extLst>
              <a:ext uri="{FF2B5EF4-FFF2-40B4-BE49-F238E27FC236}">
                <a16:creationId xmlns:a16="http://schemas.microsoft.com/office/drawing/2014/main" id="{060517A0-2352-C945-BB22-265A09435B77}"/>
              </a:ext>
            </a:extLst>
          </p:cNvPr>
          <p:cNvSpPr/>
          <p:nvPr/>
        </p:nvSpPr>
        <p:spPr>
          <a:xfrm>
            <a:off x="5041068" y="4781025"/>
            <a:ext cx="960438" cy="5010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a:solidFill>
                  <a:srgbClr val="FFFFFF"/>
                </a:solidFill>
                <a:latin typeface="Hiragino Kaku Gothic Std W8" panose="020B0800000000000000" pitchFamily="34" charset="-128"/>
                <a:ea typeface="Hiragino Kaku Gothic Std W8" panose="020B0800000000000000" pitchFamily="34" charset="-128"/>
              </a:rPr>
              <a:t>個別業務</a:t>
            </a:r>
            <a:endParaRPr lang="en-US" altLang="ja-JP" sz="1200" dirty="0">
              <a:solidFill>
                <a:srgbClr val="FFFFFF"/>
              </a:solidFill>
              <a:latin typeface="Hiragino Kaku Gothic Std W8" panose="020B0800000000000000" pitchFamily="34" charset="-128"/>
              <a:ea typeface="Hiragino Kaku Gothic Std W8" panose="020B0800000000000000" pitchFamily="34" charset="-128"/>
            </a:endParaRPr>
          </a:p>
          <a:p>
            <a:pPr algn="ctr"/>
            <a:r>
              <a:rPr lang="ja-JP" altLang="en-US" sz="1200">
                <a:solidFill>
                  <a:srgbClr val="FFFFFF"/>
                </a:solidFill>
                <a:latin typeface="Hiragino Kaku Gothic Std W8" panose="020B0800000000000000" pitchFamily="34" charset="-128"/>
                <a:ea typeface="Hiragino Kaku Gothic Std W8" panose="020B0800000000000000" pitchFamily="34" charset="-128"/>
              </a:rPr>
              <a:t>システム</a:t>
            </a:r>
            <a:endParaRPr lang="ja-JP" altLang="en-US" sz="12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20" name="正方形/長方形 19">
            <a:extLst>
              <a:ext uri="{FF2B5EF4-FFF2-40B4-BE49-F238E27FC236}">
                <a16:creationId xmlns:a16="http://schemas.microsoft.com/office/drawing/2014/main" id="{572BDB4F-DC37-2E49-9D10-F997F76B39C2}"/>
              </a:ext>
            </a:extLst>
          </p:cNvPr>
          <p:cNvSpPr/>
          <p:nvPr/>
        </p:nvSpPr>
        <p:spPr>
          <a:xfrm>
            <a:off x="7037561" y="4759653"/>
            <a:ext cx="960438" cy="5010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Hiragino Kaku Gothic Std W8" panose="020B0800000000000000" pitchFamily="34" charset="-128"/>
                <a:ea typeface="Hiragino Kaku Gothic Std W8" panose="020B0800000000000000" pitchFamily="34" charset="-128"/>
                <a:cs typeface="ＭＳ Ｐゴシック"/>
              </a:rPr>
              <a:t>クラウド</a:t>
            </a:r>
            <a:endParaRPr kumimoji="1" lang="en-US" altLang="ja-JP" sz="1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a:p>
            <a:pPr algn="ctr"/>
            <a:r>
              <a:rPr lang="ja-JP" altLang="en-US" sz="800">
                <a:solidFill>
                  <a:srgbClr val="FFFFFF"/>
                </a:solidFill>
                <a:latin typeface="Hiragino Kaku Gothic ProN W3" panose="020B0300000000000000" pitchFamily="34" charset="-128"/>
                <a:ea typeface="Hiragino Kaku Gothic ProN W3" panose="020B0300000000000000" pitchFamily="34" charset="-128"/>
                <a:cs typeface="ＭＳ Ｐゴシック"/>
              </a:rPr>
              <a:t>アプライアンス</a:t>
            </a:r>
            <a:endParaRPr kumimoji="1" lang="ja-JP" altLang="en-US" sz="800" dirty="0">
              <a:solidFill>
                <a:srgbClr val="FFFFFF"/>
              </a:solidFill>
              <a:latin typeface="Hiragino Kaku Gothic ProN W3" panose="020B0300000000000000" pitchFamily="34" charset="-128"/>
              <a:ea typeface="Hiragino Kaku Gothic ProN W3" panose="020B0300000000000000" pitchFamily="34" charset="-128"/>
              <a:cs typeface="ＭＳ Ｐゴシック"/>
            </a:endParaRPr>
          </a:p>
        </p:txBody>
      </p:sp>
      <p:sp>
        <p:nvSpPr>
          <p:cNvPr id="22" name="テキスト ボックス 21">
            <a:extLst>
              <a:ext uri="{FF2B5EF4-FFF2-40B4-BE49-F238E27FC236}">
                <a16:creationId xmlns:a16="http://schemas.microsoft.com/office/drawing/2014/main" id="{08C986BA-6912-AC42-B1C7-2CF4CC5F11A0}"/>
              </a:ext>
            </a:extLst>
          </p:cNvPr>
          <p:cNvSpPr txBox="1"/>
          <p:nvPr/>
        </p:nvSpPr>
        <p:spPr>
          <a:xfrm>
            <a:off x="2753282" y="1407443"/>
            <a:ext cx="1569660" cy="646331"/>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独自性の低いアプリ</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kumimoji="1" lang="ja-JP" altLang="en-US" sz="1200">
                <a:solidFill>
                  <a:srgbClr val="0070C0"/>
                </a:solidFill>
                <a:latin typeface="Meiryo" panose="020B0604030504040204" pitchFamily="34" charset="-128"/>
                <a:ea typeface="Meiryo" panose="020B0604030504040204" pitchFamily="34" charset="-128"/>
              </a:rPr>
              <a:t>はクラウドへ移管</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kumimoji="1" lang="ja-JP" altLang="en-US" sz="1200">
                <a:solidFill>
                  <a:srgbClr val="0070C0"/>
                </a:solidFill>
                <a:latin typeface="Meiryo" panose="020B0604030504040204" pitchFamily="34" charset="-128"/>
                <a:ea typeface="Meiryo" panose="020B0604030504040204" pitchFamily="34" charset="-128"/>
              </a:rPr>
              <a:t>シャドー</a:t>
            </a:r>
            <a:r>
              <a:rPr kumimoji="1" lang="en-US" altLang="ja-JP" sz="1200" dirty="0">
                <a:solidFill>
                  <a:srgbClr val="0070C0"/>
                </a:solidFill>
                <a:latin typeface="Meiryo" panose="020B0604030504040204" pitchFamily="34" charset="-128"/>
                <a:ea typeface="Meiryo" panose="020B0604030504040204" pitchFamily="34" charset="-128"/>
              </a:rPr>
              <a:t>IT</a:t>
            </a:r>
            <a:r>
              <a:rPr kumimoji="1" lang="ja-JP" altLang="en-US" sz="1200">
                <a:solidFill>
                  <a:srgbClr val="0070C0"/>
                </a:solidFill>
                <a:latin typeface="Meiryo" panose="020B0604030504040204" pitchFamily="34" charset="-128"/>
                <a:ea typeface="Meiryo" panose="020B0604030504040204" pitchFamily="34" charset="-128"/>
              </a:rPr>
              <a:t>の拡大</a:t>
            </a:r>
          </a:p>
        </p:txBody>
      </p:sp>
      <p:sp>
        <p:nvSpPr>
          <p:cNvPr id="23" name="テキスト ボックス 22">
            <a:extLst>
              <a:ext uri="{FF2B5EF4-FFF2-40B4-BE49-F238E27FC236}">
                <a16:creationId xmlns:a16="http://schemas.microsoft.com/office/drawing/2014/main" id="{5EBB24AD-1FE6-234A-829F-79FFC6D42D57}"/>
              </a:ext>
            </a:extLst>
          </p:cNvPr>
          <p:cNvSpPr txBox="1"/>
          <p:nvPr/>
        </p:nvSpPr>
        <p:spPr>
          <a:xfrm>
            <a:off x="4606264" y="1383963"/>
            <a:ext cx="1897314" cy="646331"/>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独自業務の一部を</a:t>
            </a:r>
            <a:r>
              <a:rPr lang="en-US" altLang="ja-JP" sz="1200" dirty="0">
                <a:solidFill>
                  <a:srgbClr val="0070C0"/>
                </a:solidFill>
                <a:latin typeface="Meiryo" panose="020B0604030504040204" pitchFamily="34" charset="-128"/>
                <a:ea typeface="Meiryo" panose="020B0604030504040204" pitchFamily="34" charset="-128"/>
              </a:rPr>
              <a:t>IaaS</a:t>
            </a:r>
          </a:p>
          <a:p>
            <a:pPr algn="ctr"/>
            <a:r>
              <a:rPr kumimoji="1" lang="ja-JP" altLang="en-US" sz="1200">
                <a:solidFill>
                  <a:srgbClr val="0070C0"/>
                </a:solidFill>
                <a:latin typeface="Meiryo" panose="020B0604030504040204" pitchFamily="34" charset="-128"/>
                <a:ea typeface="Meiryo" panose="020B0604030504040204" pitchFamily="34" charset="-128"/>
              </a:rPr>
              <a:t>海外拠点／</a:t>
            </a:r>
            <a:r>
              <a:rPr kumimoji="1" lang="en-US" altLang="ja-JP" sz="1200" dirty="0">
                <a:solidFill>
                  <a:srgbClr val="0070C0"/>
                </a:solidFill>
                <a:latin typeface="Meiryo" panose="020B0604030504040204" pitchFamily="34" charset="-128"/>
                <a:ea typeface="Meiryo" panose="020B0604030504040204" pitchFamily="34" charset="-128"/>
              </a:rPr>
              <a:t>Web</a:t>
            </a:r>
            <a:r>
              <a:rPr kumimoji="1" lang="ja-JP" altLang="en-US" sz="1200">
                <a:solidFill>
                  <a:srgbClr val="0070C0"/>
                </a:solidFill>
                <a:latin typeface="Meiryo" panose="020B0604030504040204" pitchFamily="34" charset="-128"/>
                <a:ea typeface="Meiryo" panose="020B0604030504040204" pitchFamily="34" charset="-128"/>
              </a:rPr>
              <a:t>サービス</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kumimoji="1" lang="ja-JP" altLang="en-US" sz="1200">
                <a:solidFill>
                  <a:srgbClr val="0070C0"/>
                </a:solidFill>
                <a:latin typeface="Meiryo" panose="020B0604030504040204" pitchFamily="34" charset="-128"/>
                <a:ea typeface="Meiryo" panose="020B0604030504040204" pitchFamily="34" charset="-128"/>
              </a:rPr>
              <a:t>でのクラウド利用拡大</a:t>
            </a:r>
          </a:p>
        </p:txBody>
      </p:sp>
      <p:sp>
        <p:nvSpPr>
          <p:cNvPr id="25" name="テキスト ボックス 24">
            <a:extLst>
              <a:ext uri="{FF2B5EF4-FFF2-40B4-BE49-F238E27FC236}">
                <a16:creationId xmlns:a16="http://schemas.microsoft.com/office/drawing/2014/main" id="{D50E5AA5-977C-D04E-B7CB-3ECDE0E099F3}"/>
              </a:ext>
            </a:extLst>
          </p:cNvPr>
          <p:cNvSpPr txBox="1"/>
          <p:nvPr/>
        </p:nvSpPr>
        <p:spPr>
          <a:xfrm>
            <a:off x="6595250" y="5332082"/>
            <a:ext cx="1901483" cy="507831"/>
          </a:xfrm>
          <a:prstGeom prst="rect">
            <a:avLst/>
          </a:prstGeom>
          <a:noFill/>
        </p:spPr>
        <p:txBody>
          <a:bodyPr wrap="none" rtlCol="0">
            <a:spAutoFit/>
          </a:bodyPr>
          <a:lstStyle/>
          <a:p>
            <a:r>
              <a:rPr lang="en-US" altLang="ja-JP" sz="900" dirty="0">
                <a:solidFill>
                  <a:srgbClr val="0432FF"/>
                </a:solidFill>
                <a:latin typeface="Meiryo" panose="020B0604030504040204" pitchFamily="34" charset="-128"/>
                <a:ea typeface="Meiryo" panose="020B0604030504040204" pitchFamily="34" charset="-128"/>
              </a:rPr>
              <a:t>AWS Outposts</a:t>
            </a:r>
          </a:p>
          <a:p>
            <a:r>
              <a:rPr lang="en-US" altLang="ja-JP" sz="900" dirty="0">
                <a:solidFill>
                  <a:srgbClr val="0432FF"/>
                </a:solidFill>
                <a:latin typeface="Meiryo" panose="020B0604030504040204" pitchFamily="34" charset="-128"/>
                <a:ea typeface="Meiryo" panose="020B0604030504040204" pitchFamily="34" charset="-128"/>
              </a:rPr>
              <a:t>Google Distributed Cloud Edge</a:t>
            </a:r>
          </a:p>
          <a:p>
            <a:r>
              <a:rPr kumimoji="1" lang="en-US" altLang="ja-JP" sz="900" dirty="0">
                <a:solidFill>
                  <a:srgbClr val="0432FF"/>
                </a:solidFill>
                <a:latin typeface="Meiryo" panose="020B0604030504040204" pitchFamily="34" charset="-128"/>
                <a:ea typeface="Meiryo" panose="020B0604030504040204" pitchFamily="34" charset="-128"/>
              </a:rPr>
              <a:t>Azure Stack HCI </a:t>
            </a:r>
            <a:r>
              <a:rPr lang="ja-JP" altLang="en-US" sz="900">
                <a:solidFill>
                  <a:srgbClr val="0432FF"/>
                </a:solidFill>
                <a:latin typeface="Meiryo" panose="020B0604030504040204" pitchFamily="34" charset="-128"/>
                <a:ea typeface="Meiryo" panose="020B0604030504040204" pitchFamily="34" charset="-128"/>
              </a:rPr>
              <a:t>など</a:t>
            </a:r>
            <a:endParaRPr kumimoji="1" lang="ja-JP" altLang="en-US" sz="900">
              <a:solidFill>
                <a:srgbClr val="0432FF"/>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DEF6B094-654E-534C-88AE-364A34997073}"/>
              </a:ext>
            </a:extLst>
          </p:cNvPr>
          <p:cNvSpPr txBox="1"/>
          <p:nvPr/>
        </p:nvSpPr>
        <p:spPr>
          <a:xfrm>
            <a:off x="4928015" y="5332082"/>
            <a:ext cx="1186543" cy="507831"/>
          </a:xfrm>
          <a:prstGeom prst="rect">
            <a:avLst/>
          </a:prstGeom>
          <a:noFill/>
        </p:spPr>
        <p:txBody>
          <a:bodyPr wrap="none" rtlCol="0">
            <a:spAutoFit/>
          </a:bodyPr>
          <a:lstStyle/>
          <a:p>
            <a:r>
              <a:rPr lang="en-US" altLang="ja-JP" sz="900" dirty="0" err="1">
                <a:solidFill>
                  <a:schemeClr val="accent3">
                    <a:lumMod val="75000"/>
                  </a:schemeClr>
                </a:solidFill>
                <a:latin typeface="Meiryo" panose="020B0604030504040204" pitchFamily="34" charset="-128"/>
                <a:ea typeface="Meiryo" panose="020B0604030504040204" pitchFamily="34" charset="-128"/>
              </a:rPr>
              <a:t>Vmware</a:t>
            </a:r>
            <a:r>
              <a:rPr lang="en-US" altLang="ja-JP" sz="900" dirty="0">
                <a:solidFill>
                  <a:schemeClr val="accent3">
                    <a:lumMod val="75000"/>
                  </a:schemeClr>
                </a:solidFill>
                <a:latin typeface="Meiryo" panose="020B0604030504040204" pitchFamily="34" charset="-128"/>
                <a:ea typeface="Meiryo" panose="020B0604030504040204" pitchFamily="34" charset="-128"/>
              </a:rPr>
              <a:t> </a:t>
            </a:r>
            <a:r>
              <a:rPr lang="en-US" altLang="ja-JP" sz="900" dirty="0" err="1">
                <a:solidFill>
                  <a:schemeClr val="accent3">
                    <a:lumMod val="75000"/>
                  </a:schemeClr>
                </a:solidFill>
                <a:latin typeface="Meiryo" panose="020B0604030504040204" pitchFamily="34" charset="-128"/>
                <a:ea typeface="Meiryo" panose="020B0604030504040204" pitchFamily="34" charset="-128"/>
              </a:rPr>
              <a:t>ESXi</a:t>
            </a:r>
            <a:endParaRPr lang="en-US" altLang="ja-JP" sz="9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900" dirty="0">
                <a:solidFill>
                  <a:schemeClr val="accent3">
                    <a:lumMod val="75000"/>
                  </a:schemeClr>
                </a:solidFill>
                <a:latin typeface="Meiryo" panose="020B0604030504040204" pitchFamily="34" charset="-128"/>
                <a:ea typeface="Meiryo" panose="020B0604030504040204" pitchFamily="34" charset="-128"/>
              </a:rPr>
              <a:t>Microsoft </a:t>
            </a:r>
            <a:r>
              <a:rPr kumimoji="1" lang="en-US" altLang="ja-JP" sz="900" dirty="0" err="1">
                <a:solidFill>
                  <a:schemeClr val="accent3">
                    <a:lumMod val="75000"/>
                  </a:schemeClr>
                </a:solidFill>
                <a:latin typeface="Meiryo" panose="020B0604030504040204" pitchFamily="34" charset="-128"/>
                <a:ea typeface="Meiryo" panose="020B0604030504040204" pitchFamily="34" charset="-128"/>
              </a:rPr>
              <a:t>Hyper-v</a:t>
            </a:r>
            <a:endParaRPr kumimoji="1" lang="en-US" altLang="ja-JP" sz="900" dirty="0">
              <a:solidFill>
                <a:schemeClr val="accent3">
                  <a:lumMod val="75000"/>
                </a:schemeClr>
              </a:solidFill>
              <a:latin typeface="Meiryo" panose="020B0604030504040204" pitchFamily="34" charset="-128"/>
              <a:ea typeface="Meiryo" panose="020B0604030504040204" pitchFamily="34" charset="-128"/>
            </a:endParaRPr>
          </a:p>
          <a:p>
            <a:r>
              <a:rPr lang="en-US" altLang="ja-JP" sz="900" dirty="0">
                <a:solidFill>
                  <a:schemeClr val="accent3">
                    <a:lumMod val="75000"/>
                  </a:schemeClr>
                </a:solidFill>
                <a:latin typeface="Meiryo" panose="020B0604030504040204" pitchFamily="34" charset="-128"/>
                <a:ea typeface="Meiryo" panose="020B0604030504040204" pitchFamily="34" charset="-128"/>
              </a:rPr>
              <a:t>KVM </a:t>
            </a:r>
            <a:r>
              <a:rPr lang="ja-JP" altLang="en-US" sz="9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900">
              <a:solidFill>
                <a:schemeClr val="accent3">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A5A193A-AC1A-E140-857C-4EDDB374B5E8}"/>
              </a:ext>
            </a:extLst>
          </p:cNvPr>
          <p:cNvSpPr txBox="1"/>
          <p:nvPr/>
        </p:nvSpPr>
        <p:spPr>
          <a:xfrm>
            <a:off x="2906345" y="5336596"/>
            <a:ext cx="1186543" cy="507831"/>
          </a:xfrm>
          <a:prstGeom prst="rect">
            <a:avLst/>
          </a:prstGeom>
          <a:noFill/>
        </p:spPr>
        <p:txBody>
          <a:bodyPr wrap="none" rtlCol="0">
            <a:spAutoFit/>
          </a:bodyPr>
          <a:lstStyle/>
          <a:p>
            <a:r>
              <a:rPr lang="en-US" altLang="ja-JP" sz="900" dirty="0" err="1">
                <a:solidFill>
                  <a:schemeClr val="accent3">
                    <a:lumMod val="75000"/>
                  </a:schemeClr>
                </a:solidFill>
                <a:latin typeface="Meiryo" panose="020B0604030504040204" pitchFamily="34" charset="-128"/>
                <a:ea typeface="Meiryo" panose="020B0604030504040204" pitchFamily="34" charset="-128"/>
              </a:rPr>
              <a:t>Vmware</a:t>
            </a:r>
            <a:r>
              <a:rPr lang="en-US" altLang="ja-JP" sz="900" dirty="0">
                <a:solidFill>
                  <a:schemeClr val="accent3">
                    <a:lumMod val="75000"/>
                  </a:schemeClr>
                </a:solidFill>
                <a:latin typeface="Meiryo" panose="020B0604030504040204" pitchFamily="34" charset="-128"/>
                <a:ea typeface="Meiryo" panose="020B0604030504040204" pitchFamily="34" charset="-128"/>
              </a:rPr>
              <a:t> </a:t>
            </a:r>
            <a:r>
              <a:rPr lang="en-US" altLang="ja-JP" sz="900" dirty="0" err="1">
                <a:solidFill>
                  <a:schemeClr val="accent3">
                    <a:lumMod val="75000"/>
                  </a:schemeClr>
                </a:solidFill>
                <a:latin typeface="Meiryo" panose="020B0604030504040204" pitchFamily="34" charset="-128"/>
                <a:ea typeface="Meiryo" panose="020B0604030504040204" pitchFamily="34" charset="-128"/>
              </a:rPr>
              <a:t>ESXi</a:t>
            </a:r>
            <a:endParaRPr lang="en-US" altLang="ja-JP" sz="9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900" dirty="0">
                <a:solidFill>
                  <a:schemeClr val="accent3">
                    <a:lumMod val="75000"/>
                  </a:schemeClr>
                </a:solidFill>
                <a:latin typeface="Meiryo" panose="020B0604030504040204" pitchFamily="34" charset="-128"/>
                <a:ea typeface="Meiryo" panose="020B0604030504040204" pitchFamily="34" charset="-128"/>
              </a:rPr>
              <a:t>Microsoft </a:t>
            </a:r>
            <a:r>
              <a:rPr kumimoji="1" lang="en-US" altLang="ja-JP" sz="900" dirty="0" err="1">
                <a:solidFill>
                  <a:schemeClr val="accent3">
                    <a:lumMod val="75000"/>
                  </a:schemeClr>
                </a:solidFill>
                <a:latin typeface="Meiryo" panose="020B0604030504040204" pitchFamily="34" charset="-128"/>
                <a:ea typeface="Meiryo" panose="020B0604030504040204" pitchFamily="34" charset="-128"/>
              </a:rPr>
              <a:t>Hyper-v</a:t>
            </a:r>
            <a:endParaRPr kumimoji="1" lang="en-US" altLang="ja-JP" sz="900" dirty="0">
              <a:solidFill>
                <a:schemeClr val="accent3">
                  <a:lumMod val="75000"/>
                </a:schemeClr>
              </a:solidFill>
              <a:latin typeface="Meiryo" panose="020B0604030504040204" pitchFamily="34" charset="-128"/>
              <a:ea typeface="Meiryo" panose="020B0604030504040204" pitchFamily="34" charset="-128"/>
            </a:endParaRPr>
          </a:p>
          <a:p>
            <a:r>
              <a:rPr lang="en-US" altLang="ja-JP" sz="900" dirty="0">
                <a:solidFill>
                  <a:schemeClr val="accent3">
                    <a:lumMod val="75000"/>
                  </a:schemeClr>
                </a:solidFill>
                <a:latin typeface="Meiryo" panose="020B0604030504040204" pitchFamily="34" charset="-128"/>
                <a:ea typeface="Meiryo" panose="020B0604030504040204" pitchFamily="34" charset="-128"/>
              </a:rPr>
              <a:t>KVM </a:t>
            </a:r>
            <a:r>
              <a:rPr lang="ja-JP" altLang="en-US" sz="9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900">
              <a:solidFill>
                <a:schemeClr val="accent3">
                  <a:lumMod val="75000"/>
                </a:schemeClr>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77E0662A-C951-5F4C-9460-92C085E2B691}"/>
              </a:ext>
            </a:extLst>
          </p:cNvPr>
          <p:cNvSpPr/>
          <p:nvPr/>
        </p:nvSpPr>
        <p:spPr>
          <a:xfrm>
            <a:off x="6647560" y="3304949"/>
            <a:ext cx="1717288" cy="34426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Hiragino Kaku Gothic Std W8" panose="020B0800000000000000" pitchFamily="34" charset="-128"/>
                <a:ea typeface="Hiragino Kaku Gothic Std W8" panose="020B0800000000000000" pitchFamily="34" charset="-128"/>
                <a:cs typeface="ＭＳ Ｐゴシック"/>
              </a:rPr>
              <a:t>FaaS</a:t>
            </a:r>
            <a:endParaRPr kumimoji="1" lang="ja-JP" altLang="en-US"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30" name="テキスト ボックス 29">
            <a:extLst>
              <a:ext uri="{FF2B5EF4-FFF2-40B4-BE49-F238E27FC236}">
                <a16:creationId xmlns:a16="http://schemas.microsoft.com/office/drawing/2014/main" id="{CABE03F3-545F-1F49-A168-80F25A40D681}"/>
              </a:ext>
            </a:extLst>
          </p:cNvPr>
          <p:cNvSpPr txBox="1"/>
          <p:nvPr/>
        </p:nvSpPr>
        <p:spPr>
          <a:xfrm>
            <a:off x="903946" y="3075057"/>
            <a:ext cx="1467068" cy="707886"/>
          </a:xfrm>
          <a:prstGeom prst="rect">
            <a:avLst/>
          </a:prstGeom>
          <a:noFill/>
        </p:spPr>
        <p:txBody>
          <a:bodyPr wrap="none" rtlCol="0">
            <a:spAutoFit/>
          </a:bodyPr>
          <a:lstStyle/>
          <a:p>
            <a:pPr algn="ctr"/>
            <a:r>
              <a:rPr kumimoji="1" lang="ja-JP" altLang="en-US" sz="2000">
                <a:solidFill>
                  <a:srgbClr val="0070C0"/>
                </a:solidFill>
                <a:latin typeface="Hiragino Kaku Gothic Std W8" panose="020B0800000000000000" pitchFamily="34" charset="-128"/>
                <a:ea typeface="Hiragino Kaku Gothic Std W8" panose="020B0800000000000000" pitchFamily="34" charset="-128"/>
              </a:rPr>
              <a:t>パブリック</a:t>
            </a:r>
            <a:endParaRPr kumimoji="1" lang="en-US" altLang="ja-JP" sz="2000" dirty="0">
              <a:solidFill>
                <a:srgbClr val="0070C0"/>
              </a:solidFill>
              <a:latin typeface="Hiragino Kaku Gothic Std W8" panose="020B0800000000000000" pitchFamily="34" charset="-128"/>
              <a:ea typeface="Hiragino Kaku Gothic Std W8" panose="020B0800000000000000" pitchFamily="34" charset="-128"/>
            </a:endParaRPr>
          </a:p>
          <a:p>
            <a:pPr algn="ctr"/>
            <a:r>
              <a:rPr lang="ja-JP" altLang="en-US" sz="2000">
                <a:solidFill>
                  <a:srgbClr val="0070C0"/>
                </a:solidFill>
                <a:latin typeface="Hiragino Kaku Gothic Std W8" panose="020B0800000000000000" pitchFamily="34" charset="-128"/>
                <a:ea typeface="Hiragino Kaku Gothic Std W8" panose="020B0800000000000000" pitchFamily="34" charset="-128"/>
              </a:rPr>
              <a:t>クラウド</a:t>
            </a:r>
            <a:endParaRPr kumimoji="1" lang="ja-JP" altLang="en-US" sz="2000">
              <a:solidFill>
                <a:srgbClr val="0070C0"/>
              </a:solidFill>
              <a:latin typeface="Hiragino Kaku Gothic Std W8" panose="020B0800000000000000" pitchFamily="34" charset="-128"/>
              <a:ea typeface="Hiragino Kaku Gothic Std W8" panose="020B0800000000000000" pitchFamily="34" charset="-128"/>
            </a:endParaRPr>
          </a:p>
        </p:txBody>
      </p:sp>
      <p:sp>
        <p:nvSpPr>
          <p:cNvPr id="31" name="テキスト ボックス 30">
            <a:extLst>
              <a:ext uri="{FF2B5EF4-FFF2-40B4-BE49-F238E27FC236}">
                <a16:creationId xmlns:a16="http://schemas.microsoft.com/office/drawing/2014/main" id="{98AA68B7-F4B8-FF4A-BC47-5F3A77198092}"/>
              </a:ext>
            </a:extLst>
          </p:cNvPr>
          <p:cNvSpPr txBox="1"/>
          <p:nvPr/>
        </p:nvSpPr>
        <p:spPr>
          <a:xfrm>
            <a:off x="777312" y="5030033"/>
            <a:ext cx="1723549" cy="400110"/>
          </a:xfrm>
          <a:prstGeom prst="rect">
            <a:avLst/>
          </a:prstGeom>
          <a:noFill/>
        </p:spPr>
        <p:txBody>
          <a:bodyPr wrap="none" rtlCol="0">
            <a:spAutoFit/>
          </a:bodyPr>
          <a:lstStyle/>
          <a:p>
            <a:pPr algn="ctr"/>
            <a:r>
              <a:rPr kumimoji="1" lang="ja-JP" altLang="en-US" sz="2000">
                <a:solidFill>
                  <a:schemeClr val="accent3">
                    <a:lumMod val="75000"/>
                  </a:schemeClr>
                </a:solidFill>
                <a:latin typeface="Hiragino Kaku Gothic Std W8" panose="020B0800000000000000" pitchFamily="34" charset="-128"/>
                <a:ea typeface="Hiragino Kaku Gothic Std W8" panose="020B0800000000000000" pitchFamily="34" charset="-128"/>
              </a:rPr>
              <a:t>オンプレミス</a:t>
            </a:r>
          </a:p>
        </p:txBody>
      </p:sp>
      <p:sp>
        <p:nvSpPr>
          <p:cNvPr id="32" name="右矢印 31">
            <a:extLst>
              <a:ext uri="{FF2B5EF4-FFF2-40B4-BE49-F238E27FC236}">
                <a16:creationId xmlns:a16="http://schemas.microsoft.com/office/drawing/2014/main" id="{70ED30BB-BCC1-0F43-84DF-5190892194FD}"/>
              </a:ext>
            </a:extLst>
          </p:cNvPr>
          <p:cNvSpPr/>
          <p:nvPr/>
        </p:nvSpPr>
        <p:spPr>
          <a:xfrm>
            <a:off x="4401631" y="3666164"/>
            <a:ext cx="273321" cy="29619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C927E206-3244-CC4A-81BF-75D84AA23454}"/>
              </a:ext>
            </a:extLst>
          </p:cNvPr>
          <p:cNvSpPr/>
          <p:nvPr/>
        </p:nvSpPr>
        <p:spPr>
          <a:xfrm>
            <a:off x="6368907" y="3699965"/>
            <a:ext cx="273321" cy="29619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1778C59-95F1-B8B4-E71D-7E27001C206C}"/>
              </a:ext>
            </a:extLst>
          </p:cNvPr>
          <p:cNvSpPr txBox="1"/>
          <p:nvPr/>
        </p:nvSpPr>
        <p:spPr>
          <a:xfrm>
            <a:off x="2830226" y="5925318"/>
            <a:ext cx="1415772" cy="646331"/>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仮想と物理の混在</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latin typeface="Meiryo" panose="020B0604030504040204" pitchFamily="34" charset="-128"/>
                <a:ea typeface="Meiryo" panose="020B0604030504040204" pitchFamily="34" charset="-128"/>
              </a:rPr>
              <a:t>コストや運用管理</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セキュリティの壁</a:t>
            </a:r>
          </a:p>
        </p:txBody>
      </p:sp>
      <p:sp>
        <p:nvSpPr>
          <p:cNvPr id="11" name="テキスト ボックス 10">
            <a:extLst>
              <a:ext uri="{FF2B5EF4-FFF2-40B4-BE49-F238E27FC236}">
                <a16:creationId xmlns:a16="http://schemas.microsoft.com/office/drawing/2014/main" id="{E777CD6A-C702-0D78-8726-F9837563A9A1}"/>
              </a:ext>
            </a:extLst>
          </p:cNvPr>
          <p:cNvSpPr txBox="1"/>
          <p:nvPr/>
        </p:nvSpPr>
        <p:spPr>
          <a:xfrm>
            <a:off x="4693146" y="5931294"/>
            <a:ext cx="1723549" cy="646331"/>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仮想環境での利用拡大</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リース更改時に</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latin typeface="Meiryo" panose="020B0604030504040204" pitchFamily="34" charset="-128"/>
                <a:ea typeface="Meiryo" panose="020B0604030504040204" pitchFamily="34" charset="-128"/>
              </a:rPr>
              <a:t>クラウドが選択肢</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9BCDB647-ACF1-A787-D0C1-BBC4845960C9}"/>
              </a:ext>
            </a:extLst>
          </p:cNvPr>
          <p:cNvSpPr txBox="1"/>
          <p:nvPr/>
        </p:nvSpPr>
        <p:spPr>
          <a:xfrm>
            <a:off x="6640182" y="1383963"/>
            <a:ext cx="1723549" cy="646331"/>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基本はクラウド</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サービスの特性に応じ</a:t>
            </a:r>
            <a:endParaRPr lang="en-US" altLang="ja-JP" sz="1200" dirty="0">
              <a:solidFill>
                <a:srgbClr val="0070C0"/>
              </a:solidFill>
              <a:latin typeface="Meiryo" panose="020B0604030504040204" pitchFamily="34" charset="-128"/>
              <a:ea typeface="Meiryo" panose="020B0604030504040204" pitchFamily="34" charset="-128"/>
            </a:endParaRPr>
          </a:p>
          <a:p>
            <a:pPr algn="ctr"/>
            <a:r>
              <a:rPr kumimoji="1" lang="ja-JP" altLang="en-US" sz="1200">
                <a:solidFill>
                  <a:srgbClr val="0070C0"/>
                </a:solidFill>
                <a:latin typeface="Meiryo" panose="020B0604030504040204" pitchFamily="34" charset="-128"/>
                <a:ea typeface="Meiryo" panose="020B0604030504040204" pitchFamily="34" charset="-128"/>
              </a:rPr>
              <a:t>マルチクラウド</a:t>
            </a:r>
          </a:p>
        </p:txBody>
      </p:sp>
      <p:sp>
        <p:nvSpPr>
          <p:cNvPr id="21" name="テキスト ボックス 20">
            <a:extLst>
              <a:ext uri="{FF2B5EF4-FFF2-40B4-BE49-F238E27FC236}">
                <a16:creationId xmlns:a16="http://schemas.microsoft.com/office/drawing/2014/main" id="{5FD37F4D-AAAD-9E68-87E2-A8E66959D140}"/>
              </a:ext>
            </a:extLst>
          </p:cNvPr>
          <p:cNvSpPr txBox="1"/>
          <p:nvPr/>
        </p:nvSpPr>
        <p:spPr>
          <a:xfrm>
            <a:off x="6605550" y="5938275"/>
            <a:ext cx="1877437" cy="646331"/>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低遅延やローカル</a:t>
            </a:r>
            <a:r>
              <a:rPr lang="ja-JP" altLang="en-US" sz="1200">
                <a:solidFill>
                  <a:schemeClr val="accent3">
                    <a:lumMod val="75000"/>
                  </a:schemeClr>
                </a:solidFill>
                <a:latin typeface="Meiryo" panose="020B0604030504040204" pitchFamily="34" charset="-128"/>
                <a:ea typeface="Meiryo" panose="020B0604030504040204" pitchFamily="34" charset="-128"/>
              </a:rPr>
              <a:t>データ</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latin typeface="Meiryo" panose="020B0604030504040204" pitchFamily="34" charset="-128"/>
                <a:ea typeface="Meiryo" panose="020B0604030504040204" pitchFamily="34" charset="-128"/>
              </a:rPr>
              <a:t>の大量処理を要する場合</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latin typeface="Meiryo" panose="020B0604030504040204" pitchFamily="34" charset="-128"/>
                <a:ea typeface="Meiryo" panose="020B0604030504040204" pitchFamily="34" charset="-128"/>
              </a:rPr>
              <a:t>は</a:t>
            </a:r>
            <a:r>
              <a:rPr kumimoji="1" lang="ja-JP" altLang="en-US" sz="1200">
                <a:solidFill>
                  <a:schemeClr val="accent3">
                    <a:lumMod val="75000"/>
                  </a:schemeClr>
                </a:solidFill>
                <a:latin typeface="Meiryo" panose="020B0604030504040204" pitchFamily="34" charset="-128"/>
                <a:ea typeface="Meiryo" panose="020B0604030504040204" pitchFamily="34" charset="-128"/>
              </a:rPr>
              <a:t>オンプレミス</a:t>
            </a:r>
          </a:p>
        </p:txBody>
      </p:sp>
      <p:sp>
        <p:nvSpPr>
          <p:cNvPr id="34" name="正方形/長方形 33">
            <a:extLst>
              <a:ext uri="{FF2B5EF4-FFF2-40B4-BE49-F238E27FC236}">
                <a16:creationId xmlns:a16="http://schemas.microsoft.com/office/drawing/2014/main" id="{210C8FB6-B045-919C-58F5-1475BD13C3E6}"/>
              </a:ext>
            </a:extLst>
          </p:cNvPr>
          <p:cNvSpPr/>
          <p:nvPr/>
        </p:nvSpPr>
        <p:spPr>
          <a:xfrm>
            <a:off x="2668873" y="4083869"/>
            <a:ext cx="1717288" cy="344261"/>
          </a:xfrm>
          <a:prstGeom prst="rect">
            <a:avLst/>
          </a:prstGeom>
          <a:solidFill>
            <a:schemeClr val="tx2">
              <a:lumMod val="60000"/>
              <a:lumOff val="40000"/>
            </a:schemeClr>
          </a:solidFill>
          <a:ln w="28575">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rPr>
              <a:t>IaaS</a:t>
            </a:r>
            <a:endParaRPr lang="ja-JP" altLang="en-US"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endParaRPr>
          </a:p>
        </p:txBody>
      </p:sp>
      <p:sp>
        <p:nvSpPr>
          <p:cNvPr id="35" name="テキスト ボックス 34">
            <a:extLst>
              <a:ext uri="{FF2B5EF4-FFF2-40B4-BE49-F238E27FC236}">
                <a16:creationId xmlns:a16="http://schemas.microsoft.com/office/drawing/2014/main" id="{610768FB-74B0-C7FD-604D-E5E508BE108C}"/>
              </a:ext>
            </a:extLst>
          </p:cNvPr>
          <p:cNvSpPr txBox="1"/>
          <p:nvPr/>
        </p:nvSpPr>
        <p:spPr>
          <a:xfrm>
            <a:off x="2585466" y="2187023"/>
            <a:ext cx="1913508" cy="584775"/>
          </a:xfrm>
          <a:prstGeom prst="rect">
            <a:avLst/>
          </a:prstGeom>
          <a:noFill/>
        </p:spPr>
        <p:txBody>
          <a:bodyPr wrap="square" rtlCol="0">
            <a:spAutoFit/>
          </a:bodyPr>
          <a:lstStyle/>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先進ユーザーによる利用開始</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電子メールやファイル共有などの独自性の低いサービスの利用</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800" dirty="0">
                <a:solidFill>
                  <a:srgbClr val="0432FF"/>
                </a:solidFill>
                <a:latin typeface="Meiryo" panose="020B0604030504040204" pitchFamily="34" charset="-128"/>
                <a:ea typeface="Meiryo" panose="020B0604030504040204" pitchFamily="34" charset="-128"/>
              </a:rPr>
              <a:t>SFA/CRM</a:t>
            </a:r>
            <a:r>
              <a:rPr lang="ja-JP" altLang="en-US" sz="800">
                <a:solidFill>
                  <a:srgbClr val="0432FF"/>
                </a:solidFill>
                <a:latin typeface="Meiryo" panose="020B0604030504040204" pitchFamily="34" charset="-128"/>
                <a:ea typeface="Meiryo" panose="020B0604030504040204" pitchFamily="34" charset="-128"/>
              </a:rPr>
              <a:t>などのシャドー</a:t>
            </a:r>
            <a:r>
              <a:rPr lang="en-US" altLang="ja-JP" sz="800" dirty="0">
                <a:solidFill>
                  <a:srgbClr val="0432FF"/>
                </a:solidFill>
                <a:latin typeface="Meiryo" panose="020B0604030504040204" pitchFamily="34" charset="-128"/>
                <a:ea typeface="Meiryo" panose="020B0604030504040204" pitchFamily="34" charset="-128"/>
              </a:rPr>
              <a:t>IT</a:t>
            </a:r>
            <a:r>
              <a:rPr lang="ja-JP" altLang="en-US" sz="800">
                <a:solidFill>
                  <a:srgbClr val="0432FF"/>
                </a:solidFill>
                <a:latin typeface="Meiryo" panose="020B0604030504040204" pitchFamily="34" charset="-128"/>
                <a:ea typeface="Meiryo" panose="020B0604030504040204" pitchFamily="34" charset="-128"/>
              </a:rPr>
              <a:t>利用</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DD95128A-ED51-567F-B42F-5CED74F21CA7}"/>
              </a:ext>
            </a:extLst>
          </p:cNvPr>
          <p:cNvSpPr txBox="1"/>
          <p:nvPr/>
        </p:nvSpPr>
        <p:spPr>
          <a:xfrm>
            <a:off x="3111452" y="754852"/>
            <a:ext cx="883575" cy="369332"/>
          </a:xfrm>
          <a:prstGeom prst="rect">
            <a:avLst/>
          </a:prstGeom>
          <a:noFill/>
        </p:spPr>
        <p:txBody>
          <a:bodyPr wrap="none" rtlCol="0">
            <a:spAutoFit/>
          </a:bodyPr>
          <a:lstStyle/>
          <a:p>
            <a:r>
              <a:rPr kumimoji="1" lang="en-US" altLang="ja-JP" dirty="0">
                <a:solidFill>
                  <a:schemeClr val="accent6">
                    <a:lumMod val="75000"/>
                  </a:schemeClr>
                </a:solidFill>
              </a:rPr>
              <a:t>〜2010</a:t>
            </a:r>
            <a:endParaRPr kumimoji="1" lang="ja-JP" altLang="en-US">
              <a:solidFill>
                <a:schemeClr val="accent6">
                  <a:lumMod val="75000"/>
                </a:schemeClr>
              </a:solidFill>
            </a:endParaRPr>
          </a:p>
        </p:txBody>
      </p:sp>
      <p:sp>
        <p:nvSpPr>
          <p:cNvPr id="37" name="テキスト ボックス 36">
            <a:extLst>
              <a:ext uri="{FF2B5EF4-FFF2-40B4-BE49-F238E27FC236}">
                <a16:creationId xmlns:a16="http://schemas.microsoft.com/office/drawing/2014/main" id="{04F96263-B74D-9930-5527-A8BFA31186B0}"/>
              </a:ext>
            </a:extLst>
          </p:cNvPr>
          <p:cNvSpPr txBox="1"/>
          <p:nvPr/>
        </p:nvSpPr>
        <p:spPr>
          <a:xfrm>
            <a:off x="4873039" y="758473"/>
            <a:ext cx="1351653" cy="369332"/>
          </a:xfrm>
          <a:prstGeom prst="rect">
            <a:avLst/>
          </a:prstGeom>
          <a:noFill/>
        </p:spPr>
        <p:txBody>
          <a:bodyPr wrap="none" rtlCol="0">
            <a:spAutoFit/>
          </a:bodyPr>
          <a:lstStyle/>
          <a:p>
            <a:pPr algn="ctr"/>
            <a:r>
              <a:rPr kumimoji="1" lang="en-US" altLang="ja-JP" dirty="0">
                <a:solidFill>
                  <a:schemeClr val="accent6">
                    <a:lumMod val="75000"/>
                  </a:schemeClr>
                </a:solidFill>
              </a:rPr>
              <a:t>2010〜2020</a:t>
            </a:r>
            <a:endParaRPr kumimoji="1" lang="ja-JP" altLang="en-US">
              <a:solidFill>
                <a:schemeClr val="accent6">
                  <a:lumMod val="75000"/>
                </a:schemeClr>
              </a:solidFill>
            </a:endParaRPr>
          </a:p>
        </p:txBody>
      </p:sp>
      <p:sp>
        <p:nvSpPr>
          <p:cNvPr id="38" name="テキスト ボックス 37">
            <a:extLst>
              <a:ext uri="{FF2B5EF4-FFF2-40B4-BE49-F238E27FC236}">
                <a16:creationId xmlns:a16="http://schemas.microsoft.com/office/drawing/2014/main" id="{FF32D1EE-AC4C-E6D8-37BE-80F2D4289A54}"/>
              </a:ext>
            </a:extLst>
          </p:cNvPr>
          <p:cNvSpPr txBox="1"/>
          <p:nvPr/>
        </p:nvSpPr>
        <p:spPr>
          <a:xfrm>
            <a:off x="7060168" y="763962"/>
            <a:ext cx="883575" cy="369332"/>
          </a:xfrm>
          <a:prstGeom prst="rect">
            <a:avLst/>
          </a:prstGeom>
          <a:noFill/>
        </p:spPr>
        <p:txBody>
          <a:bodyPr wrap="none" rtlCol="0">
            <a:spAutoFit/>
          </a:bodyPr>
          <a:lstStyle/>
          <a:p>
            <a:r>
              <a:rPr kumimoji="1" lang="en-US" altLang="ja-JP" dirty="0">
                <a:solidFill>
                  <a:schemeClr val="accent6">
                    <a:lumMod val="75000"/>
                  </a:schemeClr>
                </a:solidFill>
              </a:rPr>
              <a:t>2020</a:t>
            </a:r>
            <a:r>
              <a:rPr lang="en-US" altLang="ja-JP" dirty="0">
                <a:solidFill>
                  <a:schemeClr val="accent6">
                    <a:lumMod val="75000"/>
                  </a:schemeClr>
                </a:solidFill>
              </a:rPr>
              <a:t>〜</a:t>
            </a:r>
            <a:endParaRPr kumimoji="1" lang="ja-JP" altLang="en-US">
              <a:solidFill>
                <a:schemeClr val="accent6">
                  <a:lumMod val="75000"/>
                </a:schemeClr>
              </a:solidFill>
            </a:endParaRPr>
          </a:p>
        </p:txBody>
      </p:sp>
      <p:sp>
        <p:nvSpPr>
          <p:cNvPr id="39" name="テキスト ボックス 38">
            <a:extLst>
              <a:ext uri="{FF2B5EF4-FFF2-40B4-BE49-F238E27FC236}">
                <a16:creationId xmlns:a16="http://schemas.microsoft.com/office/drawing/2014/main" id="{498447EB-3DDD-E2E5-73F6-B87AF9B54B28}"/>
              </a:ext>
            </a:extLst>
          </p:cNvPr>
          <p:cNvSpPr txBox="1"/>
          <p:nvPr/>
        </p:nvSpPr>
        <p:spPr>
          <a:xfrm>
            <a:off x="2614519" y="1046487"/>
            <a:ext cx="1877438"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「クラウドって？」時代</a:t>
            </a:r>
          </a:p>
        </p:txBody>
      </p:sp>
      <p:sp>
        <p:nvSpPr>
          <p:cNvPr id="40" name="テキスト ボックス 39">
            <a:extLst>
              <a:ext uri="{FF2B5EF4-FFF2-40B4-BE49-F238E27FC236}">
                <a16:creationId xmlns:a16="http://schemas.microsoft.com/office/drawing/2014/main" id="{9A2D5D86-1FF0-FE9D-9B60-9DF0C0432B1E}"/>
              </a:ext>
            </a:extLst>
          </p:cNvPr>
          <p:cNvSpPr txBox="1"/>
          <p:nvPr/>
        </p:nvSpPr>
        <p:spPr>
          <a:xfrm>
            <a:off x="4425550" y="1046487"/>
            <a:ext cx="2031325"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「クラウド使える？」時代</a:t>
            </a:r>
          </a:p>
        </p:txBody>
      </p:sp>
      <p:sp>
        <p:nvSpPr>
          <p:cNvPr id="41" name="テキスト ボックス 40">
            <a:extLst>
              <a:ext uri="{FF2B5EF4-FFF2-40B4-BE49-F238E27FC236}">
                <a16:creationId xmlns:a16="http://schemas.microsoft.com/office/drawing/2014/main" id="{8945410C-0E71-0101-03DA-0F8313C211F5}"/>
              </a:ext>
            </a:extLst>
          </p:cNvPr>
          <p:cNvSpPr txBox="1"/>
          <p:nvPr/>
        </p:nvSpPr>
        <p:spPr>
          <a:xfrm>
            <a:off x="6528606" y="1044462"/>
            <a:ext cx="1877438"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「クラウド前提！」時代</a:t>
            </a:r>
          </a:p>
        </p:txBody>
      </p:sp>
      <p:sp>
        <p:nvSpPr>
          <p:cNvPr id="42" name="テキスト ボックス 41">
            <a:extLst>
              <a:ext uri="{FF2B5EF4-FFF2-40B4-BE49-F238E27FC236}">
                <a16:creationId xmlns:a16="http://schemas.microsoft.com/office/drawing/2014/main" id="{1E708724-14A0-48C4-4780-0E634531BA58}"/>
              </a:ext>
            </a:extLst>
          </p:cNvPr>
          <p:cNvSpPr txBox="1"/>
          <p:nvPr/>
        </p:nvSpPr>
        <p:spPr>
          <a:xfrm>
            <a:off x="4608513" y="2131687"/>
            <a:ext cx="1913508" cy="707886"/>
          </a:xfrm>
          <a:prstGeom prst="rect">
            <a:avLst/>
          </a:prstGeom>
          <a:noFill/>
        </p:spPr>
        <p:txBody>
          <a:bodyPr wrap="square" rtlCol="0">
            <a:spAutoFit/>
          </a:bodyPr>
          <a:lstStyle/>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災害対応</a:t>
            </a:r>
            <a:r>
              <a:rPr lang="en-US" altLang="ja-JP" sz="800" dirty="0">
                <a:solidFill>
                  <a:srgbClr val="0432FF"/>
                </a:solidFill>
                <a:latin typeface="Meiryo" panose="020B0604030504040204" pitchFamily="34" charset="-128"/>
                <a:ea typeface="Meiryo" panose="020B0604030504040204" pitchFamily="34" charset="-128"/>
              </a:rPr>
              <a:t>/BCP</a:t>
            </a:r>
            <a:r>
              <a:rPr lang="ja-JP" altLang="en-US" sz="800">
                <a:solidFill>
                  <a:srgbClr val="0432FF"/>
                </a:solidFill>
                <a:latin typeface="Meiryo" panose="020B0604030504040204" pitchFamily="34" charset="-128"/>
                <a:ea typeface="Meiryo" panose="020B0604030504040204" pitchFamily="34" charset="-128"/>
              </a:rPr>
              <a:t>での利用拡大</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人材的制約やカントリーリスクのある海外拠点での利用拡大</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ユーザー企業の</a:t>
            </a:r>
            <a:r>
              <a:rPr lang="en-US" altLang="ja-JP" sz="800" dirty="0">
                <a:solidFill>
                  <a:srgbClr val="0432FF"/>
                </a:solidFill>
                <a:latin typeface="Meiryo" panose="020B0604030504040204" pitchFamily="34" charset="-128"/>
                <a:ea typeface="Meiryo" panose="020B0604030504040204" pitchFamily="34" charset="-128"/>
              </a:rPr>
              <a:t>Web</a:t>
            </a:r>
            <a:r>
              <a:rPr lang="ja-JP" altLang="en-US" sz="800">
                <a:solidFill>
                  <a:srgbClr val="0432FF"/>
                </a:solidFill>
                <a:latin typeface="Meiryo" panose="020B0604030504040204" pitchFamily="34" charset="-128"/>
                <a:ea typeface="Meiryo" panose="020B0604030504040204" pitchFamily="34" charset="-128"/>
              </a:rPr>
              <a:t>サービス提供環境としての利用拡大</a:t>
            </a:r>
            <a:endParaRPr lang="en-US" altLang="ja-JP" sz="800" dirty="0">
              <a:solidFill>
                <a:srgbClr val="0432FF"/>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D47CC80-9F0E-B0AD-A370-3BCB5603C449}"/>
              </a:ext>
            </a:extLst>
          </p:cNvPr>
          <p:cNvSpPr txBox="1"/>
          <p:nvPr/>
        </p:nvSpPr>
        <p:spPr>
          <a:xfrm>
            <a:off x="6605550" y="2060601"/>
            <a:ext cx="1913508" cy="830997"/>
          </a:xfrm>
          <a:prstGeom prst="rect">
            <a:avLst/>
          </a:prstGeom>
          <a:noFill/>
        </p:spPr>
        <p:txBody>
          <a:bodyPr wrap="square" rtlCol="0">
            <a:spAutoFit/>
          </a:bodyPr>
          <a:lstStyle/>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サーバーレスやコンテナ環境などクラウド・ネイティブ利用拡大</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800" dirty="0">
                <a:solidFill>
                  <a:srgbClr val="0432FF"/>
                </a:solidFill>
                <a:latin typeface="Meiryo" panose="020B0604030504040204" pitchFamily="34" charset="-128"/>
                <a:ea typeface="Meiryo" panose="020B0604030504040204" pitchFamily="34" charset="-128"/>
              </a:rPr>
              <a:t>AI</a:t>
            </a:r>
            <a:r>
              <a:rPr kumimoji="1" lang="ja-JP" altLang="en-US" sz="800">
                <a:solidFill>
                  <a:srgbClr val="0432FF"/>
                </a:solidFill>
                <a:latin typeface="Meiryo" panose="020B0604030504040204" pitchFamily="34" charset="-128"/>
                <a:ea typeface="Meiryo" panose="020B0604030504040204" pitchFamily="34" charset="-128"/>
              </a:rPr>
              <a:t>や</a:t>
            </a:r>
            <a:r>
              <a:rPr kumimoji="1" lang="en-US" altLang="ja-JP" sz="800" dirty="0">
                <a:solidFill>
                  <a:srgbClr val="0432FF"/>
                </a:solidFill>
                <a:latin typeface="Meiryo" panose="020B0604030504040204" pitchFamily="34" charset="-128"/>
                <a:ea typeface="Meiryo" panose="020B0604030504040204" pitchFamily="34" charset="-128"/>
              </a:rPr>
              <a:t>IoT</a:t>
            </a:r>
            <a:r>
              <a:rPr kumimoji="1" lang="ja-JP" altLang="en-US" sz="800">
                <a:solidFill>
                  <a:srgbClr val="0432FF"/>
                </a:solidFill>
                <a:latin typeface="Meiryo" panose="020B0604030504040204" pitchFamily="34" charset="-128"/>
                <a:ea typeface="Meiryo" panose="020B0604030504040204" pitchFamily="34" charset="-128"/>
              </a:rPr>
              <a:t>、アプリケーションなどの最新技術／サービスの利用拡大</a:t>
            </a:r>
            <a:endParaRPr kumimoji="1"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rgbClr val="0432FF"/>
                </a:solidFill>
                <a:latin typeface="Meiryo" panose="020B0604030504040204" pitchFamily="34" charset="-128"/>
                <a:ea typeface="Meiryo" panose="020B0604030504040204" pitchFamily="34" charset="-128"/>
              </a:rPr>
              <a:t>アジャイル開発や</a:t>
            </a:r>
            <a:r>
              <a:rPr lang="en-US" altLang="ja-JP" sz="800" dirty="0">
                <a:solidFill>
                  <a:srgbClr val="0432FF"/>
                </a:solidFill>
                <a:latin typeface="Meiryo" panose="020B0604030504040204" pitchFamily="34" charset="-128"/>
                <a:ea typeface="Meiryo" panose="020B0604030504040204" pitchFamily="34" charset="-128"/>
              </a:rPr>
              <a:t>DevOps</a:t>
            </a:r>
            <a:r>
              <a:rPr lang="ja-JP" altLang="en-US" sz="800">
                <a:solidFill>
                  <a:srgbClr val="0432FF"/>
                </a:solidFill>
                <a:latin typeface="Meiryo" panose="020B0604030504040204" pitchFamily="34" charset="-128"/>
                <a:ea typeface="Meiryo" panose="020B0604030504040204" pitchFamily="34" charset="-128"/>
              </a:rPr>
              <a:t>のためのプラットフォーム利用拡大</a:t>
            </a:r>
            <a:endParaRPr kumimoji="1" lang="ja-JP" altLang="en-US" sz="8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24029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2496254-D3FD-0F44-BDF8-894CBE384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60437" y="902273"/>
            <a:ext cx="1012046" cy="1357691"/>
          </a:xfrm>
          <a:prstGeom prst="rect">
            <a:avLst/>
          </a:prstGeom>
        </p:spPr>
      </p:pic>
      <p:sp>
        <p:nvSpPr>
          <p:cNvPr id="41" name="正方形/長方形 40">
            <a:extLst>
              <a:ext uri="{FF2B5EF4-FFF2-40B4-BE49-F238E27FC236}">
                <a16:creationId xmlns:a16="http://schemas.microsoft.com/office/drawing/2014/main" id="{D4FF88D3-1640-3941-8166-C3CEF82ED58D}"/>
              </a:ext>
            </a:extLst>
          </p:cNvPr>
          <p:cNvSpPr/>
          <p:nvPr/>
        </p:nvSpPr>
        <p:spPr>
          <a:xfrm>
            <a:off x="737698" y="897842"/>
            <a:ext cx="6491424" cy="368049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角丸四角形 23">
            <a:extLst>
              <a:ext uri="{FF2B5EF4-FFF2-40B4-BE49-F238E27FC236}">
                <a16:creationId xmlns:a16="http://schemas.microsoft.com/office/drawing/2014/main" id="{0CB63F14-D923-4240-BDC8-10B606019689}"/>
              </a:ext>
            </a:extLst>
          </p:cNvPr>
          <p:cNvSpPr/>
          <p:nvPr/>
        </p:nvSpPr>
        <p:spPr>
          <a:xfrm>
            <a:off x="6553346" y="4682335"/>
            <a:ext cx="1980220" cy="648072"/>
          </a:xfrm>
          <a:prstGeom prst="roundRect">
            <a:avLst>
              <a:gd name="adj" fmla="val 50000"/>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20A785D-272E-EB4E-812B-A5889F8E8D89}"/>
              </a:ext>
            </a:extLst>
          </p:cNvPr>
          <p:cNvSpPr>
            <a:spLocks noGrp="1"/>
          </p:cNvSpPr>
          <p:nvPr>
            <p:ph type="title"/>
          </p:nvPr>
        </p:nvSpPr>
        <p:spPr/>
        <p:txBody>
          <a:bodyPr/>
          <a:lstStyle/>
          <a:p>
            <a:r>
              <a:rPr kumimoji="1" lang="en-US" altLang="ja-JP" dirty="0"/>
              <a:t>AWS Outposts </a:t>
            </a:r>
            <a:r>
              <a:rPr kumimoji="1" lang="ja-JP" altLang="en-US" dirty="0"/>
              <a:t>の仕組み</a:t>
            </a:r>
          </a:p>
        </p:txBody>
      </p:sp>
      <p:sp>
        <p:nvSpPr>
          <p:cNvPr id="3" name="正方形/長方形 2">
            <a:extLst>
              <a:ext uri="{FF2B5EF4-FFF2-40B4-BE49-F238E27FC236}">
                <a16:creationId xmlns:a16="http://schemas.microsoft.com/office/drawing/2014/main" id="{D0A9EA60-731F-8C49-8DEF-AED7BDC0AF77}"/>
              </a:ext>
            </a:extLst>
          </p:cNvPr>
          <p:cNvSpPr/>
          <p:nvPr/>
        </p:nvSpPr>
        <p:spPr>
          <a:xfrm>
            <a:off x="953598" y="1404005"/>
            <a:ext cx="1980220" cy="310511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7A175FE-FF24-824C-A1D4-D7B1E0A62F7B}"/>
              </a:ext>
            </a:extLst>
          </p:cNvPr>
          <p:cNvSpPr/>
          <p:nvPr/>
        </p:nvSpPr>
        <p:spPr>
          <a:xfrm>
            <a:off x="3023828" y="1404005"/>
            <a:ext cx="1980220" cy="310511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3E0F525-CDB9-D84E-8827-0CA29BCD3574}"/>
              </a:ext>
            </a:extLst>
          </p:cNvPr>
          <p:cNvSpPr/>
          <p:nvPr/>
        </p:nvSpPr>
        <p:spPr>
          <a:xfrm>
            <a:off x="5094058" y="1404005"/>
            <a:ext cx="1980220" cy="310511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4A5A4C8-C7BE-2141-BF88-B01CD9F6C6B3}"/>
              </a:ext>
            </a:extLst>
          </p:cNvPr>
          <p:cNvSpPr/>
          <p:nvPr/>
        </p:nvSpPr>
        <p:spPr>
          <a:xfrm>
            <a:off x="230400" y="3058073"/>
            <a:ext cx="6926770" cy="1332148"/>
          </a:xfrm>
          <a:prstGeom prst="rect">
            <a:avLst/>
          </a:prstGeom>
          <a:solidFill>
            <a:srgbClr val="F79646">
              <a:alpha val="5607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8E637B6C-F772-F941-A237-4D818B662996}"/>
              </a:ext>
            </a:extLst>
          </p:cNvPr>
          <p:cNvSpPr/>
          <p:nvPr/>
        </p:nvSpPr>
        <p:spPr>
          <a:xfrm>
            <a:off x="991756" y="3348697"/>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F6A2C6BC-601C-F044-AF59-3B2B3FE196EA}"/>
              </a:ext>
            </a:extLst>
          </p:cNvPr>
          <p:cNvSpPr/>
          <p:nvPr/>
        </p:nvSpPr>
        <p:spPr>
          <a:xfrm>
            <a:off x="3068930" y="3354551"/>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F165A5-A858-C241-9275-F5F5AFF7B810}"/>
              </a:ext>
            </a:extLst>
          </p:cNvPr>
          <p:cNvSpPr/>
          <p:nvPr/>
        </p:nvSpPr>
        <p:spPr>
          <a:xfrm>
            <a:off x="5126330" y="3341851"/>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517BF7D-29FC-124F-8EE3-2BBAF07189C5}"/>
              </a:ext>
            </a:extLst>
          </p:cNvPr>
          <p:cNvSpPr txBox="1"/>
          <p:nvPr/>
        </p:nvSpPr>
        <p:spPr>
          <a:xfrm>
            <a:off x="302352" y="3536957"/>
            <a:ext cx="63511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VPC</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48032B2-3C4E-A147-BD5A-FD7218CB6B15}"/>
              </a:ext>
            </a:extLst>
          </p:cNvPr>
          <p:cNvSpPr txBox="1"/>
          <p:nvPr/>
        </p:nvSpPr>
        <p:spPr>
          <a:xfrm>
            <a:off x="1454633" y="353695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9596A96F-EA58-C54B-AFFC-D8D5764D0C87}"/>
              </a:ext>
            </a:extLst>
          </p:cNvPr>
          <p:cNvSpPr txBox="1"/>
          <p:nvPr/>
        </p:nvSpPr>
        <p:spPr>
          <a:xfrm>
            <a:off x="3524733" y="354965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14A866F-6E57-DE45-BB64-784938F56D43}"/>
              </a:ext>
            </a:extLst>
          </p:cNvPr>
          <p:cNvSpPr txBox="1"/>
          <p:nvPr/>
        </p:nvSpPr>
        <p:spPr>
          <a:xfrm>
            <a:off x="5588483" y="356870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8A3390B-A718-1442-B139-B5E15ED212C0}"/>
              </a:ext>
            </a:extLst>
          </p:cNvPr>
          <p:cNvSpPr txBox="1"/>
          <p:nvPr/>
        </p:nvSpPr>
        <p:spPr>
          <a:xfrm>
            <a:off x="1065836" y="1547500"/>
            <a:ext cx="49244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AZ</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C883E94-DFC6-9B42-BEC2-C6E0E468A0DA}"/>
              </a:ext>
            </a:extLst>
          </p:cNvPr>
          <p:cNvSpPr txBox="1"/>
          <p:nvPr/>
        </p:nvSpPr>
        <p:spPr>
          <a:xfrm>
            <a:off x="3129144" y="1547500"/>
            <a:ext cx="49244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AZ</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4FADE23-3130-684E-BE21-B37BEF27629E}"/>
              </a:ext>
            </a:extLst>
          </p:cNvPr>
          <p:cNvSpPr txBox="1"/>
          <p:nvPr/>
        </p:nvSpPr>
        <p:spPr>
          <a:xfrm>
            <a:off x="5323383" y="1556792"/>
            <a:ext cx="1521570" cy="369332"/>
          </a:xfrm>
          <a:prstGeom prst="rect">
            <a:avLst/>
          </a:prstGeom>
          <a:noFill/>
        </p:spPr>
        <p:txBody>
          <a:bodyPr wrap="none" rtlCol="0">
            <a:spAutoFit/>
          </a:bodyPr>
          <a:lstStyle/>
          <a:p>
            <a:pPr algn="ctr"/>
            <a:r>
              <a:rPr kumimoji="1" lang="en-US" altLang="ja-JP" dirty="0">
                <a:solidFill>
                  <a:schemeClr val="bg1"/>
                </a:solidFill>
              </a:rPr>
              <a:t>AWS Outposts</a:t>
            </a:r>
            <a:endParaRPr kumimoji="1" lang="ja-JP" altLang="en-US">
              <a:solidFill>
                <a:schemeClr val="bg1"/>
              </a:solidFill>
            </a:endParaRPr>
          </a:p>
        </p:txBody>
      </p:sp>
      <p:pic>
        <p:nvPicPr>
          <p:cNvPr id="20" name="図 19">
            <a:extLst>
              <a:ext uri="{FF2B5EF4-FFF2-40B4-BE49-F238E27FC236}">
                <a16:creationId xmlns:a16="http://schemas.microsoft.com/office/drawing/2014/main" id="{85AC1068-F705-F549-9CCB-C68ACF45CC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98732" y="4767088"/>
            <a:ext cx="496483" cy="496483"/>
          </a:xfrm>
          <a:prstGeom prst="rect">
            <a:avLst/>
          </a:prstGeom>
        </p:spPr>
      </p:pic>
      <p:pic>
        <p:nvPicPr>
          <p:cNvPr id="21" name="図 20">
            <a:extLst>
              <a:ext uri="{FF2B5EF4-FFF2-40B4-BE49-F238E27FC236}">
                <a16:creationId xmlns:a16="http://schemas.microsoft.com/office/drawing/2014/main" id="{53ECFA99-FABB-F84E-BA02-043D64B8BB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95215" y="4758130"/>
            <a:ext cx="496483" cy="496483"/>
          </a:xfrm>
          <a:prstGeom prst="rect">
            <a:avLst/>
          </a:prstGeom>
        </p:spPr>
      </p:pic>
      <p:pic>
        <p:nvPicPr>
          <p:cNvPr id="22" name="図 21">
            <a:extLst>
              <a:ext uri="{FF2B5EF4-FFF2-40B4-BE49-F238E27FC236}">
                <a16:creationId xmlns:a16="http://schemas.microsoft.com/office/drawing/2014/main" id="{E6752EA9-02D8-1A43-B464-13C6E99D1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794513" y="4767088"/>
            <a:ext cx="496483" cy="496483"/>
          </a:xfrm>
          <a:prstGeom prst="rect">
            <a:avLst/>
          </a:prstGeom>
        </p:spPr>
      </p:pic>
      <p:sp>
        <p:nvSpPr>
          <p:cNvPr id="26" name="角丸四角形 25">
            <a:extLst>
              <a:ext uri="{FF2B5EF4-FFF2-40B4-BE49-F238E27FC236}">
                <a16:creationId xmlns:a16="http://schemas.microsoft.com/office/drawing/2014/main" id="{1264EC6A-BE4B-0343-BDED-96839FA8040C}"/>
              </a:ext>
            </a:extLst>
          </p:cNvPr>
          <p:cNvSpPr/>
          <p:nvPr/>
        </p:nvSpPr>
        <p:spPr>
          <a:xfrm>
            <a:off x="953598" y="4686122"/>
            <a:ext cx="5165816" cy="648072"/>
          </a:xfrm>
          <a:prstGeom prst="roundRect">
            <a:avLst>
              <a:gd name="adj" fmla="val 5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方向矢印 26">
            <a:extLst>
              <a:ext uri="{FF2B5EF4-FFF2-40B4-BE49-F238E27FC236}">
                <a16:creationId xmlns:a16="http://schemas.microsoft.com/office/drawing/2014/main" id="{CE6D53E7-6368-BC4C-8308-763A49A292FC}"/>
              </a:ext>
            </a:extLst>
          </p:cNvPr>
          <p:cNvSpPr/>
          <p:nvPr/>
        </p:nvSpPr>
        <p:spPr>
          <a:xfrm rot="16200000">
            <a:off x="6825459" y="3836344"/>
            <a:ext cx="1112206" cy="615609"/>
          </a:xfrm>
          <a:prstGeom prst="lef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a:extLst>
              <a:ext uri="{FF2B5EF4-FFF2-40B4-BE49-F238E27FC236}">
                <a16:creationId xmlns:a16="http://schemas.microsoft.com/office/drawing/2014/main" id="{B785CE9F-6A40-0740-BCF5-09DBCE9AAB35}"/>
              </a:ext>
            </a:extLst>
          </p:cNvPr>
          <p:cNvSpPr/>
          <p:nvPr/>
        </p:nvSpPr>
        <p:spPr>
          <a:xfrm>
            <a:off x="1799692" y="406958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a:extLst>
              <a:ext uri="{FF2B5EF4-FFF2-40B4-BE49-F238E27FC236}">
                <a16:creationId xmlns:a16="http://schemas.microsoft.com/office/drawing/2014/main" id="{369AD210-C3D6-E74F-BA30-0CD992372A6C}"/>
              </a:ext>
            </a:extLst>
          </p:cNvPr>
          <p:cNvSpPr/>
          <p:nvPr/>
        </p:nvSpPr>
        <p:spPr>
          <a:xfrm>
            <a:off x="3882492" y="406958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下矢印 29">
            <a:extLst>
              <a:ext uri="{FF2B5EF4-FFF2-40B4-BE49-F238E27FC236}">
                <a16:creationId xmlns:a16="http://schemas.microsoft.com/office/drawing/2014/main" id="{3E758E03-FAEB-1D4D-BB5C-B3135A0B1B10}"/>
              </a:ext>
            </a:extLst>
          </p:cNvPr>
          <p:cNvSpPr/>
          <p:nvPr/>
        </p:nvSpPr>
        <p:spPr>
          <a:xfrm>
            <a:off x="5457292" y="406323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6FDA1BED-78AB-F841-8833-CCDD33C2D108}"/>
              </a:ext>
            </a:extLst>
          </p:cNvPr>
          <p:cNvSpPr/>
          <p:nvPr/>
        </p:nvSpPr>
        <p:spPr>
          <a:xfrm>
            <a:off x="5278097" y="1957379"/>
            <a:ext cx="1682634" cy="1015663"/>
          </a:xfrm>
          <a:prstGeom prst="rect">
            <a:avLst/>
          </a:prstGeom>
        </p:spPr>
        <p:txBody>
          <a:bodyPr wrap="square">
            <a:spAutoFit/>
          </a:bodyPr>
          <a:lstStyle/>
          <a:p>
            <a:r>
              <a:rPr lang="en" altLang="ja-JP" sz="1000" dirty="0">
                <a:solidFill>
                  <a:schemeClr val="bg1"/>
                </a:solidFill>
                <a:latin typeface="メイリオ" panose="020B0604030504040204" pitchFamily="50" charset="-128"/>
                <a:ea typeface="メイリオ" panose="020B0604030504040204" pitchFamily="50" charset="-128"/>
              </a:rPr>
              <a:t>Nitro Hypervisor</a:t>
            </a:r>
            <a:endParaRPr lang="en-US" altLang="ja-JP" sz="1000" dirty="0">
              <a:solidFill>
                <a:schemeClr val="bg1"/>
              </a:solidFill>
              <a:latin typeface="メイリオ" panose="020B0604030504040204" pitchFamily="50" charset="-128"/>
              <a:ea typeface="メイリオ" panose="020B0604030504040204" pitchFamily="50" charset="-128"/>
            </a:endParaRPr>
          </a:p>
          <a:p>
            <a:r>
              <a:rPr lang="en" altLang="ja-JP" sz="1000" dirty="0">
                <a:solidFill>
                  <a:schemeClr val="bg1"/>
                </a:solidFill>
                <a:latin typeface="メイリオ" panose="020B0604030504040204" pitchFamily="50" charset="-128"/>
                <a:ea typeface="メイリオ" panose="020B0604030504040204" pitchFamily="50" charset="-128"/>
              </a:rPr>
              <a:t>Amazon EC2</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EBS</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ECS</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EKS</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EMR</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Amazon RDS for PostgreSQL / MySQL</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Amazon S3</a:t>
            </a:r>
            <a:endParaRPr lang="ja-JP" altLang="en-US" sz="1000" b="0" i="0" dirty="0">
              <a:solidFill>
                <a:schemeClr val="bg1"/>
              </a:solidFill>
              <a:effectLst/>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131D09DF-3C29-0240-BE93-CB1029ACB930}"/>
              </a:ext>
            </a:extLst>
          </p:cNvPr>
          <p:cNvSpPr txBox="1"/>
          <p:nvPr/>
        </p:nvSpPr>
        <p:spPr>
          <a:xfrm>
            <a:off x="2036474" y="4834909"/>
            <a:ext cx="3692036" cy="369332"/>
          </a:xfrm>
          <a:prstGeom prst="rect">
            <a:avLst/>
          </a:prstGeom>
          <a:noFill/>
        </p:spPr>
        <p:txBody>
          <a:bodyPr wrap="none" rtlCol="0">
            <a:spAutoFit/>
          </a:bodyPr>
          <a:lstStyle/>
          <a:p>
            <a:pPr algn="ctr"/>
            <a:r>
              <a:rPr kumimoji="1" lang="ja-JP" altLang="en-US" dirty="0">
                <a:solidFill>
                  <a:schemeClr val="accent6">
                    <a:lumMod val="50000"/>
                  </a:schemeClr>
                </a:solidFill>
                <a:latin typeface="Meiryo" panose="020B0604030504040204" pitchFamily="34" charset="-128"/>
                <a:ea typeface="Meiryo" panose="020B0604030504040204" pitchFamily="34" charset="-128"/>
              </a:rPr>
              <a:t>ネットワーク（</a:t>
            </a:r>
            <a:r>
              <a:rPr kumimoji="1" lang="en-US" altLang="ja-JP" dirty="0">
                <a:solidFill>
                  <a:schemeClr val="accent6">
                    <a:lumMod val="50000"/>
                  </a:schemeClr>
                </a:solidFill>
                <a:latin typeface="Meiryo" panose="020B0604030504040204" pitchFamily="34" charset="-128"/>
                <a:ea typeface="Meiryo" panose="020B0604030504040204" pitchFamily="34" charset="-128"/>
              </a:rPr>
              <a:t>Direct Connect</a:t>
            </a:r>
            <a:r>
              <a:rPr kumimoji="1" lang="ja-JP" altLang="en-US" dirty="0">
                <a:solidFill>
                  <a:schemeClr val="accent6">
                    <a:lumMod val="50000"/>
                  </a:schemeClr>
                </a:solidFill>
                <a:latin typeface="Meiryo" panose="020B0604030504040204" pitchFamily="34" charset="-128"/>
                <a:ea typeface="Meiryo" panose="020B0604030504040204" pitchFamily="34" charset="-128"/>
              </a:rPr>
              <a:t>）</a:t>
            </a:r>
          </a:p>
        </p:txBody>
      </p:sp>
      <p:cxnSp>
        <p:nvCxnSpPr>
          <p:cNvPr id="34" name="カギ線コネクタ 33">
            <a:extLst>
              <a:ext uri="{FF2B5EF4-FFF2-40B4-BE49-F238E27FC236}">
                <a16:creationId xmlns:a16="http://schemas.microsoft.com/office/drawing/2014/main" id="{B522B898-950B-2E40-9A30-88520C9DB77B}"/>
              </a:ext>
            </a:extLst>
          </p:cNvPr>
          <p:cNvCxnSpPr>
            <a:cxnSpLocks/>
            <a:endCxn id="26" idx="2"/>
          </p:cNvCxnSpPr>
          <p:nvPr/>
        </p:nvCxnSpPr>
        <p:spPr>
          <a:xfrm rot="10800000">
            <a:off x="3536506" y="5334195"/>
            <a:ext cx="3618084" cy="408103"/>
          </a:xfrm>
          <a:prstGeom prst="bentConnector2">
            <a:avLst/>
          </a:prstGeom>
          <a:ln>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B3E362E9-4F7B-2647-A78F-13C670BEEFB8}"/>
              </a:ext>
            </a:extLst>
          </p:cNvPr>
          <p:cNvSpPr/>
          <p:nvPr/>
        </p:nvSpPr>
        <p:spPr>
          <a:xfrm>
            <a:off x="230400" y="6166957"/>
            <a:ext cx="8808962" cy="400110"/>
          </a:xfrm>
          <a:prstGeom prst="rect">
            <a:avLst/>
          </a:prstGeom>
        </p:spPr>
        <p:txBody>
          <a:bodyPr wrap="square">
            <a:spAutoFit/>
          </a:bodyPr>
          <a:lstStyle/>
          <a:p>
            <a:r>
              <a:rPr lang="en-US" altLang="ja-JP" sz="1000" b="1" dirty="0">
                <a:solidFill>
                  <a:srgbClr val="0070C0"/>
                </a:solidFill>
                <a:latin typeface="Meiryo" panose="020B0604030504040204" pitchFamily="34" charset="-128"/>
                <a:ea typeface="Meiryo" panose="020B0604030504040204" pitchFamily="34" charset="-128"/>
              </a:rPr>
              <a:t>AZ</a:t>
            </a:r>
            <a:r>
              <a:rPr lang="ja-JP" altLang="en-US" sz="1000" dirty="0">
                <a:solidFill>
                  <a:srgbClr val="0070C0"/>
                </a:solidFill>
                <a:latin typeface="Meiryo" panose="020B0604030504040204" pitchFamily="34" charset="-128"/>
                <a:ea typeface="Meiryo" panose="020B0604030504040204" pitchFamily="34" charset="-128"/>
              </a:rPr>
              <a:t>（</a:t>
            </a:r>
            <a:r>
              <a:rPr lang="en" altLang="ja-JP" sz="1000" dirty="0">
                <a:solidFill>
                  <a:srgbClr val="0070C0"/>
                </a:solidFill>
                <a:latin typeface="Meiryo" panose="020B0604030504040204" pitchFamily="34" charset="-128"/>
                <a:ea typeface="Meiryo" panose="020B0604030504040204" pitchFamily="34" charset="-128"/>
              </a:rPr>
              <a:t>Availability Zone</a:t>
            </a:r>
            <a:r>
              <a:rPr lang="ja-JP" altLang="en" sz="1000" dirty="0">
                <a:solidFill>
                  <a:srgbClr val="0070C0"/>
                </a:solidFill>
                <a:latin typeface="Meiryo" panose="020B0604030504040204" pitchFamily="34" charset="-128"/>
                <a:ea typeface="Meiryo" panose="020B0604030504040204" pitchFamily="34" charset="-128"/>
              </a:rPr>
              <a:t>）</a:t>
            </a:r>
            <a:r>
              <a:rPr lang="ja-JP" altLang="en-US" sz="1000" dirty="0">
                <a:solidFill>
                  <a:srgbClr val="333333"/>
                </a:solidFill>
                <a:latin typeface="Meiryo" panose="020B0604030504040204" pitchFamily="34" charset="-128"/>
                <a:ea typeface="Meiryo" panose="020B0604030504040204" pitchFamily="34" charset="-128"/>
              </a:rPr>
              <a:t>：設備の構成単位。各</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は一つあるいは複数のデータセンタから成り、</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同士は地震や台風などで同時に被災しにくいように、ある程度距離を離して設置。</a:t>
            </a:r>
            <a:r>
              <a:rPr lang="en" altLang="ja-JP" sz="1000" dirty="0">
                <a:solidFill>
                  <a:srgbClr val="333333"/>
                </a:solidFill>
                <a:latin typeface="Meiryo" panose="020B0604030504040204" pitchFamily="34" charset="-128"/>
                <a:ea typeface="Meiryo" panose="020B0604030504040204" pitchFamily="34" charset="-128"/>
              </a:rPr>
              <a:t>AWS</a:t>
            </a:r>
            <a:r>
              <a:rPr lang="ja-JP" altLang="en-US" sz="1000" dirty="0">
                <a:solidFill>
                  <a:srgbClr val="333333"/>
                </a:solidFill>
                <a:latin typeface="Meiryo" panose="020B0604030504040204" pitchFamily="34" charset="-128"/>
                <a:ea typeface="Meiryo" panose="020B0604030504040204" pitchFamily="34" charset="-128"/>
              </a:rPr>
              <a:t>の東京リージョンは</a:t>
            </a:r>
            <a:r>
              <a:rPr lang="en-US" altLang="ja-JP" sz="1000" dirty="0">
                <a:solidFill>
                  <a:srgbClr val="333333"/>
                </a:solidFill>
                <a:latin typeface="Meiryo" panose="020B0604030504040204" pitchFamily="34" charset="-128"/>
                <a:ea typeface="Meiryo" panose="020B0604030504040204" pitchFamily="34" charset="-128"/>
              </a:rPr>
              <a:t>4</a:t>
            </a:r>
            <a:r>
              <a:rPr lang="ja-JP" altLang="en-US" sz="1000" dirty="0">
                <a:solidFill>
                  <a:srgbClr val="333333"/>
                </a:solidFill>
                <a:latin typeface="Meiryo" panose="020B0604030504040204" pitchFamily="34" charset="-128"/>
                <a:ea typeface="Meiryo" panose="020B0604030504040204" pitchFamily="34" charset="-128"/>
              </a:rPr>
              <a:t>つの</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で構成する。</a:t>
            </a:r>
            <a:endParaRPr lang="ja-JP" altLang="en-US" sz="1000" dirty="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3D855C3-B135-A842-B2AB-5DA237970AEE}"/>
              </a:ext>
            </a:extLst>
          </p:cNvPr>
          <p:cNvSpPr txBox="1"/>
          <p:nvPr/>
        </p:nvSpPr>
        <p:spPr>
          <a:xfrm>
            <a:off x="7286033" y="2229231"/>
            <a:ext cx="1618384" cy="954107"/>
          </a:xfrm>
          <a:prstGeom prst="rect">
            <a:avLst/>
          </a:prstGeom>
          <a:noFill/>
        </p:spPr>
        <p:txBody>
          <a:bodyPr wrap="square" rtlCol="0">
            <a:spAutoFit/>
          </a:bodyPr>
          <a:lstStyle/>
          <a:p>
            <a:r>
              <a:rPr lang="en" altLang="ja-JP" sz="800" dirty="0">
                <a:latin typeface="Meiryo" panose="020B0604030504040204" pitchFamily="34" charset="-128"/>
                <a:ea typeface="Meiryo" panose="020B0604030504040204" pitchFamily="34" charset="-128"/>
              </a:rPr>
              <a:t>AWS</a:t>
            </a:r>
            <a:r>
              <a:rPr lang="ja-JP" altLang="en-US" sz="800" dirty="0">
                <a:latin typeface="Meiryo" panose="020B0604030504040204" pitchFamily="34" charset="-128"/>
                <a:ea typeface="Meiryo" panose="020B0604030504040204" pitchFamily="34" charset="-128"/>
              </a:rPr>
              <a:t>コンソールから構成パターン・カタログから注文すると</a:t>
            </a:r>
            <a:r>
              <a:rPr lang="en-US" altLang="ja-JP" sz="800" dirty="0">
                <a:latin typeface="Meiryo" panose="020B0604030504040204" pitchFamily="34" charset="-128"/>
                <a:ea typeface="Meiryo" panose="020B0604030504040204" pitchFamily="34" charset="-128"/>
              </a:rPr>
              <a:t>2</a:t>
            </a:r>
            <a:r>
              <a:rPr lang="ja-JP" altLang="en-US" sz="800" dirty="0">
                <a:latin typeface="Meiryo" panose="020B0604030504040204" pitchFamily="34" charset="-128"/>
                <a:ea typeface="Meiryo" panose="020B0604030504040204" pitchFamily="34" charset="-128"/>
              </a:rPr>
              <a:t>週間程度で</a:t>
            </a:r>
            <a:r>
              <a:rPr lang="en-US" altLang="ja-JP" sz="800" dirty="0">
                <a:latin typeface="Meiryo" panose="020B0604030504040204" pitchFamily="34" charset="-128"/>
                <a:ea typeface="Meiryo" panose="020B0604030504040204" pitchFamily="34" charset="-128"/>
              </a:rPr>
              <a:t>24</a:t>
            </a:r>
            <a:r>
              <a:rPr lang="ja-JP" altLang="en-US" sz="800" dirty="0">
                <a:latin typeface="Meiryo" panose="020B0604030504040204" pitchFamily="34" charset="-128"/>
                <a:ea typeface="Meiryo" panose="020B0604030504040204" pitchFamily="34" charset="-128"/>
              </a:rPr>
              <a:t>インチラックに収めた機器一式が届けられる。</a:t>
            </a:r>
            <a:endParaRPr lang="en-US" altLang="ja-JP" sz="800" dirty="0">
              <a:latin typeface="Meiryo" panose="020B0604030504040204" pitchFamily="34" charset="-128"/>
              <a:ea typeface="Meiryo" panose="020B0604030504040204" pitchFamily="34" charset="-128"/>
            </a:endParaRPr>
          </a:p>
          <a:p>
            <a:r>
              <a:rPr lang="en" altLang="ja-JP" sz="800" dirty="0">
                <a:latin typeface="Meiryo" panose="020B0604030504040204" pitchFamily="34" charset="-128"/>
                <a:ea typeface="Meiryo" panose="020B0604030504040204" pitchFamily="34" charset="-128"/>
              </a:rPr>
              <a:t>AWS</a:t>
            </a:r>
            <a:r>
              <a:rPr lang="ja-JP" altLang="en-US" sz="800" dirty="0">
                <a:latin typeface="Meiryo" panose="020B0604030504040204" pitchFamily="34" charset="-128"/>
                <a:ea typeface="Meiryo" panose="020B0604030504040204" pitchFamily="34" charset="-128"/>
              </a:rPr>
              <a:t>のスタッフがラックを設置し、電源とネットワークを接続すれば、使い始められる。</a:t>
            </a:r>
            <a:endParaRPr kumimoji="1" lang="ja-JP" altLang="en-US" sz="800" dirty="0">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3CE34C8A-A1B6-C846-AB80-875A893B0C17}"/>
              </a:ext>
            </a:extLst>
          </p:cNvPr>
          <p:cNvSpPr/>
          <p:nvPr/>
        </p:nvSpPr>
        <p:spPr>
          <a:xfrm>
            <a:off x="7875186" y="928900"/>
            <a:ext cx="1029231" cy="1077218"/>
          </a:xfrm>
          <a:prstGeom prst="rect">
            <a:avLst/>
          </a:prstGeom>
        </p:spPr>
        <p:txBody>
          <a:bodyPr wrap="square">
            <a:spAutoFit/>
          </a:bodyPr>
          <a:lstStyle/>
          <a:p>
            <a:r>
              <a:rPr lang="en" altLang="ja-JP" sz="800" dirty="0">
                <a:solidFill>
                  <a:srgbClr val="333333"/>
                </a:solidFill>
                <a:latin typeface="Meiryo" panose="020B0604030504040204" pitchFamily="34" charset="-128"/>
                <a:ea typeface="Meiryo" panose="020B0604030504040204" pitchFamily="34" charset="-128"/>
              </a:rPr>
              <a:t>AWS</a:t>
            </a:r>
            <a:r>
              <a:rPr lang="ja-JP" altLang="en-US" sz="800" dirty="0">
                <a:solidFill>
                  <a:srgbClr val="333333"/>
                </a:solidFill>
                <a:latin typeface="Meiryo" panose="020B0604030504040204" pitchFamily="34" charset="-128"/>
                <a:ea typeface="Meiryo" panose="020B0604030504040204" pitchFamily="34" charset="-128"/>
              </a:rPr>
              <a:t>がリモートで運用。ソフトのアップグレードやパッチ適用は基本的に無停止。仮想マシンの再起動が必要な場合は、その旨の通知</a:t>
            </a:r>
            <a:endParaRPr lang="ja-JP" altLang="en-US" sz="800" dirty="0">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7F9C1B0E-EF4B-8942-B024-F4016AB3BF48}"/>
              </a:ext>
            </a:extLst>
          </p:cNvPr>
          <p:cNvSpPr/>
          <p:nvPr/>
        </p:nvSpPr>
        <p:spPr>
          <a:xfrm>
            <a:off x="7791698" y="5672218"/>
            <a:ext cx="937230" cy="338554"/>
          </a:xfrm>
          <a:prstGeom prst="rect">
            <a:avLst/>
          </a:prstGeom>
        </p:spPr>
        <p:txBody>
          <a:bodyPr wrap="square">
            <a:spAutoFit/>
          </a:bodyPr>
          <a:lstStyle/>
          <a:p>
            <a:pPr algn="r"/>
            <a:r>
              <a:rPr lang="ja-JP" altLang="en-US" sz="800" b="1">
                <a:solidFill>
                  <a:srgbClr val="333333"/>
                </a:solidFill>
                <a:latin typeface="Meiryo" panose="020B0604030504040204" pitchFamily="34" charset="-128"/>
                <a:ea typeface="Meiryo" panose="020B0604030504040204" pitchFamily="34" charset="-128"/>
              </a:rPr>
              <a:t>マネージメント</a:t>
            </a:r>
            <a:endParaRPr lang="en-US" altLang="ja-JP" sz="800" b="1" dirty="0">
              <a:solidFill>
                <a:srgbClr val="333333"/>
              </a:solidFill>
              <a:latin typeface="Meiryo" panose="020B0604030504040204" pitchFamily="34" charset="-128"/>
              <a:ea typeface="Meiryo" panose="020B0604030504040204" pitchFamily="34" charset="-128"/>
            </a:endParaRPr>
          </a:p>
          <a:p>
            <a:pPr algn="r"/>
            <a:r>
              <a:rPr lang="ja-JP" altLang="en-US" sz="800" b="1">
                <a:solidFill>
                  <a:srgbClr val="333333"/>
                </a:solidFill>
                <a:latin typeface="Meiryo" panose="020B0604030504040204" pitchFamily="34" charset="-128"/>
                <a:ea typeface="Meiryo" panose="020B0604030504040204" pitchFamily="34" charset="-128"/>
              </a:rPr>
              <a:t>コンソール</a:t>
            </a:r>
            <a:endParaRPr lang="ja-JP" altLang="en-US" sz="80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9BC600F6-C393-2044-8342-D4C6B78338E0}"/>
              </a:ext>
            </a:extLst>
          </p:cNvPr>
          <p:cNvSpPr/>
          <p:nvPr/>
        </p:nvSpPr>
        <p:spPr>
          <a:xfrm>
            <a:off x="7666241" y="4222736"/>
            <a:ext cx="1217073" cy="461665"/>
          </a:xfrm>
          <a:prstGeom prst="rect">
            <a:avLst/>
          </a:prstGeom>
        </p:spPr>
        <p:txBody>
          <a:bodyPr wrap="square">
            <a:spAutoFit/>
          </a:bodyPr>
          <a:lstStyle/>
          <a:p>
            <a:pPr marL="171450" indent="-171450">
              <a:buFont typeface="Wingdings" pitchFamily="2" charset="2"/>
              <a:buChar char="l"/>
            </a:pPr>
            <a:r>
              <a:rPr lang="ja-JP" altLang="en-US" sz="800" dirty="0">
                <a:solidFill>
                  <a:schemeClr val="accent6">
                    <a:lumMod val="50000"/>
                  </a:schemeClr>
                </a:solidFill>
                <a:latin typeface="Meiryo" panose="020B0604030504040204" pitchFamily="34" charset="-128"/>
                <a:ea typeface="Meiryo" panose="020B0604030504040204" pitchFamily="34" charset="-128"/>
              </a:rPr>
              <a:t>低遅延処理</a:t>
            </a:r>
            <a:endParaRPr lang="en-US" altLang="ja-JP" sz="800" dirty="0">
              <a:solidFill>
                <a:schemeClr val="accent6">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800" dirty="0">
                <a:solidFill>
                  <a:schemeClr val="accent6">
                    <a:lumMod val="50000"/>
                  </a:schemeClr>
                </a:solidFill>
                <a:latin typeface="Meiryo" panose="020B0604030504040204" pitchFamily="34" charset="-128"/>
                <a:ea typeface="Meiryo" panose="020B0604030504040204" pitchFamily="34" charset="-128"/>
              </a:rPr>
              <a:t>ローカルでの</a:t>
            </a:r>
            <a:endParaRPr lang="en-US" altLang="ja-JP" sz="800" dirty="0">
              <a:solidFill>
                <a:schemeClr val="accent6">
                  <a:lumMod val="50000"/>
                </a:schemeClr>
              </a:solidFill>
              <a:latin typeface="Meiryo" panose="020B0604030504040204" pitchFamily="34" charset="-128"/>
              <a:ea typeface="Meiryo" panose="020B0604030504040204" pitchFamily="34" charset="-128"/>
            </a:endParaRPr>
          </a:p>
          <a:p>
            <a:r>
              <a:rPr lang="ja-JP" altLang="en-US" sz="800" dirty="0">
                <a:solidFill>
                  <a:schemeClr val="accent6">
                    <a:lumMod val="50000"/>
                  </a:schemeClr>
                </a:solidFill>
                <a:latin typeface="Meiryo" panose="020B0604030504040204" pitchFamily="34" charset="-128"/>
                <a:ea typeface="Meiryo" panose="020B0604030504040204" pitchFamily="34" charset="-128"/>
              </a:rPr>
              <a:t>　　大量データ処理</a:t>
            </a:r>
          </a:p>
        </p:txBody>
      </p:sp>
      <p:sp>
        <p:nvSpPr>
          <p:cNvPr id="42" name="テキスト ボックス 41">
            <a:extLst>
              <a:ext uri="{FF2B5EF4-FFF2-40B4-BE49-F238E27FC236}">
                <a16:creationId xmlns:a16="http://schemas.microsoft.com/office/drawing/2014/main" id="{8CCE25C5-3214-614F-9E95-B1083434A3A2}"/>
              </a:ext>
            </a:extLst>
          </p:cNvPr>
          <p:cNvSpPr txBox="1"/>
          <p:nvPr/>
        </p:nvSpPr>
        <p:spPr>
          <a:xfrm>
            <a:off x="908241" y="996671"/>
            <a:ext cx="3302186" cy="369332"/>
          </a:xfrm>
          <a:prstGeom prst="rect">
            <a:avLst/>
          </a:prstGeom>
          <a:noFill/>
        </p:spPr>
        <p:txBody>
          <a:bodyPr wrap="none" rtlCol="0">
            <a:spAutoFit/>
          </a:bodyPr>
          <a:lstStyle/>
          <a:p>
            <a:r>
              <a:rPr kumimoji="1" lang="en-US" altLang="ja-JP" dirty="0">
                <a:solidFill>
                  <a:schemeClr val="accent6">
                    <a:lumMod val="50000"/>
                  </a:schemeClr>
                </a:solidFill>
                <a:latin typeface="Meiryo" panose="020B0604030504040204" pitchFamily="34" charset="-128"/>
                <a:ea typeface="Meiryo" panose="020B0604030504040204" pitchFamily="34" charset="-128"/>
              </a:rPr>
              <a:t>AWS Region</a:t>
            </a:r>
            <a:r>
              <a:rPr kumimoji="1" lang="ja-JP" altLang="en-US" sz="1200" dirty="0">
                <a:solidFill>
                  <a:schemeClr val="accent6">
                    <a:lumMod val="50000"/>
                  </a:schemeClr>
                </a:solidFill>
                <a:latin typeface="Meiryo" panose="020B0604030504040204" pitchFamily="34" charset="-128"/>
                <a:ea typeface="Meiryo" panose="020B0604030504040204" pitchFamily="34" charset="-128"/>
              </a:rPr>
              <a:t>（地域の単位</a:t>
            </a:r>
            <a:r>
              <a:rPr lang="en-US" altLang="ja-JP" sz="1200" dirty="0">
                <a:solidFill>
                  <a:schemeClr val="accent6">
                    <a:lumMod val="50000"/>
                  </a:schemeClr>
                </a:solidFill>
                <a:latin typeface="Meiryo" panose="020B0604030504040204" pitchFamily="34" charset="-128"/>
                <a:ea typeface="Meiryo" panose="020B0604030504040204" pitchFamily="34" charset="-128"/>
              </a:rPr>
              <a:t> </a:t>
            </a:r>
            <a:r>
              <a:rPr lang="ja-JP" altLang="en-US" sz="1200" dirty="0">
                <a:solidFill>
                  <a:schemeClr val="accent6">
                    <a:lumMod val="50000"/>
                  </a:schemeClr>
                </a:solidFill>
                <a:latin typeface="Meiryo" panose="020B0604030504040204" pitchFamily="34" charset="-128"/>
                <a:ea typeface="Meiryo" panose="020B0604030504040204" pitchFamily="34" charset="-128"/>
              </a:rPr>
              <a:t>例：東京</a:t>
            </a:r>
            <a:r>
              <a:rPr kumimoji="1" lang="ja-JP" altLang="en-US" sz="1200" dirty="0">
                <a:solidFill>
                  <a:schemeClr val="accent6">
                    <a:lumMod val="50000"/>
                  </a:schemeClr>
                </a:solidFill>
                <a:latin typeface="Meiryo" panose="020B0604030504040204" pitchFamily="34" charset="-128"/>
                <a:ea typeface="Meiryo" panose="020B0604030504040204" pitchFamily="34" charset="-128"/>
              </a:rPr>
              <a:t>）</a:t>
            </a:r>
          </a:p>
        </p:txBody>
      </p:sp>
      <p:sp>
        <p:nvSpPr>
          <p:cNvPr id="43" name="テキスト ボックス 42">
            <a:extLst>
              <a:ext uri="{FF2B5EF4-FFF2-40B4-BE49-F238E27FC236}">
                <a16:creationId xmlns:a16="http://schemas.microsoft.com/office/drawing/2014/main" id="{753F57BE-6E89-D549-B8D0-48B4C353A51F}"/>
              </a:ext>
            </a:extLst>
          </p:cNvPr>
          <p:cNvSpPr txBox="1"/>
          <p:nvPr/>
        </p:nvSpPr>
        <p:spPr>
          <a:xfrm>
            <a:off x="7291687" y="3289956"/>
            <a:ext cx="1585285" cy="338554"/>
          </a:xfrm>
          <a:prstGeom prst="rect">
            <a:avLst/>
          </a:prstGeom>
          <a:noFill/>
        </p:spPr>
        <p:txBody>
          <a:bodyPr wrap="square" rtlCol="0">
            <a:spAutoFit/>
          </a:bodyPr>
          <a:lstStyle/>
          <a:p>
            <a:r>
              <a:rPr kumimoji="1" lang="en-US" altLang="ja-JP" sz="800" dirty="0" err="1">
                <a:solidFill>
                  <a:schemeClr val="accent2"/>
                </a:solidFill>
                <a:latin typeface="Meiryo" panose="020B0604030504040204" pitchFamily="34" charset="-128"/>
                <a:ea typeface="Meiryo" panose="020B0604030504040204" pitchFamily="34" charset="-128"/>
              </a:rPr>
              <a:t>Vmware</a:t>
            </a:r>
            <a:r>
              <a:rPr kumimoji="1" lang="en-US" altLang="ja-JP" sz="800" dirty="0">
                <a:solidFill>
                  <a:schemeClr val="accent2"/>
                </a:solidFill>
                <a:latin typeface="Meiryo" panose="020B0604030504040204" pitchFamily="34" charset="-128"/>
                <a:ea typeface="Meiryo" panose="020B0604030504040204" pitchFamily="34" charset="-128"/>
              </a:rPr>
              <a:t> Cloud for AWS </a:t>
            </a:r>
            <a:r>
              <a:rPr kumimoji="1" lang="en-US" altLang="ja-JP" sz="800" dirty="0" err="1">
                <a:solidFill>
                  <a:schemeClr val="accent2"/>
                </a:solidFill>
                <a:latin typeface="Meiryo" panose="020B0604030504040204" pitchFamily="34" charset="-128"/>
                <a:ea typeface="Meiryo" panose="020B0604030504040204" pitchFamily="34" charset="-128"/>
              </a:rPr>
              <a:t>Outopsts</a:t>
            </a:r>
            <a:r>
              <a:rPr kumimoji="1" lang="en-US" altLang="ja-JP" sz="800" dirty="0">
                <a:solidFill>
                  <a:schemeClr val="accent2"/>
                </a:solidFill>
                <a:latin typeface="Meiryo" panose="020B0604030504040204" pitchFamily="34" charset="-128"/>
                <a:ea typeface="Meiryo" panose="020B0604030504040204" pitchFamily="34" charset="-128"/>
              </a:rPr>
              <a:t> </a:t>
            </a:r>
            <a:r>
              <a:rPr kumimoji="1" lang="ja-JP" altLang="en-US" sz="800" dirty="0">
                <a:solidFill>
                  <a:schemeClr val="accent2"/>
                </a:solidFill>
                <a:latin typeface="Meiryo" panose="020B0604030504040204" pitchFamily="34" charset="-128"/>
                <a:ea typeface="Meiryo" panose="020B0604030504040204" pitchFamily="34" charset="-128"/>
              </a:rPr>
              <a:t>もある</a:t>
            </a:r>
            <a:r>
              <a:rPr kumimoji="1" lang="en-US" altLang="ja-JP" sz="800" dirty="0">
                <a:solidFill>
                  <a:schemeClr val="accent2"/>
                </a:solidFill>
                <a:latin typeface="Meiryo" panose="020B0604030504040204" pitchFamily="34" charset="-128"/>
                <a:ea typeface="Meiryo" panose="020B0604030504040204" pitchFamily="34" charset="-128"/>
              </a:rPr>
              <a:t> </a:t>
            </a:r>
            <a:endParaRPr kumimoji="1" lang="ja-JP" altLang="en-US" sz="800" dirty="0">
              <a:solidFill>
                <a:schemeClr val="accent2"/>
              </a:solidFill>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AE1C80AA-5CDB-DF94-B8EB-445D74212F7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17746" y="5334973"/>
            <a:ext cx="897428" cy="8974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364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117940"/>
            <a:ext cx="4168239" cy="515261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117940"/>
            <a:ext cx="2698175" cy="51526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04372" y="2704227"/>
            <a:ext cx="2492991" cy="276999"/>
          </a:xfrm>
          <a:prstGeom prst="rect">
            <a:avLst/>
          </a:prstGeom>
          <a:noFill/>
        </p:spPr>
        <p:txBody>
          <a:bodyPr wrap="none" rtlCol="0">
            <a:spAutoFit/>
          </a:bodyPr>
          <a:lstStyle/>
          <a:p>
            <a:pPr algn="ctr"/>
            <a:r>
              <a:rPr lang="ja-JP" altLang="en-US" sz="1200">
                <a:latin typeface="Meiryo" panose="020B0604030504040204" pitchFamily="34" charset="-128"/>
                <a:ea typeface="Meiryo" panose="020B0604030504040204" pitchFamily="34" charset="-128"/>
              </a:rPr>
              <a:t>コンピューターの</a:t>
            </a:r>
            <a:r>
              <a:rPr lang="ja-JP" altLang="en-US" sz="1200" dirty="0">
                <a:latin typeface="Meiryo" panose="020B0604030504040204" pitchFamily="34" charset="-128"/>
                <a:ea typeface="Meiryo" panose="020B0604030504040204" pitchFamily="34" charset="-128"/>
              </a:rPr>
              <a:t>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309282"/>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309283"/>
            <a:ext cx="1723549" cy="461665"/>
          </a:xfrm>
          <a:prstGeom prst="rect">
            <a:avLst/>
          </a:prstGeom>
        </p:spPr>
        <p:txBody>
          <a:bodyPr wrap="none">
            <a:spAutoFit/>
          </a:bodyPr>
          <a:lstStyle/>
          <a:p>
            <a:r>
              <a:rPr lang="ja-JP" altLang="en-US" sz="240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544286"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コンピューター･</a:t>
            </a:r>
            <a:r>
              <a:rPr kumimoji="1" lang="ja-JP" altLang="en-US" sz="1600" dirty="0">
                <a:latin typeface="Meiryo" panose="020B0604030504040204" pitchFamily="34" charset="-128"/>
                <a:ea typeface="Meiryo" panose="020B0604030504040204" pitchFamily="34" charset="-128"/>
              </a:rPr>
              <a:t>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63522" cy="338554"/>
          </a:xfrm>
          <a:prstGeom prst="rect">
            <a:avLst/>
          </a:prstGeom>
          <a:noFill/>
        </p:spPr>
        <p:txBody>
          <a:bodyPr wrap="none" rtlCol="0">
            <a:spAutoFit/>
          </a:bodyPr>
          <a:lstStyle/>
          <a:p>
            <a:r>
              <a:rPr kumimoji="1" lang="ja-JP" altLang="en-US" sz="1600" b="1" dirty="0">
                <a:latin typeface="Meiryo" panose="020B0604030504040204" pitchFamily="34" charset="-128"/>
                <a:ea typeface="Meiryo" panose="020B0604030504040204" pitchFamily="34" charset="-128"/>
              </a:rPr>
              <a:t>仮想マシン</a:t>
            </a:r>
            <a:r>
              <a:rPr lang="en-US" altLang="ja-JP" sz="1600" b="1" dirty="0">
                <a:latin typeface="Meiryo" panose="020B0604030504040204" pitchFamily="34" charset="-128"/>
                <a:ea typeface="Meiryo" panose="020B0604030504040204" pitchFamily="34" charset="-128"/>
              </a:rPr>
              <a:t>/</a:t>
            </a:r>
            <a:r>
              <a:rPr lang="ja-JP" altLang="en-US" sz="1600" b="1" dirty="0">
                <a:latin typeface="Meiryo" panose="020B0604030504040204" pitchFamily="34" charset="-128"/>
                <a:ea typeface="Meiryo" panose="020B0604030504040204" pitchFamily="34" charset="-128"/>
              </a:rPr>
              <a:t>仮想システム</a:t>
            </a:r>
            <a:endParaRPr kumimoji="1" lang="ja-JP" altLang="en-US" sz="1600" b="1"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79787" y="4141664"/>
            <a:ext cx="1430200"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仮想現実</a:t>
            </a:r>
            <a:r>
              <a:rPr lang="en-US" altLang="ja-JP" sz="1600" b="1" dirty="0">
                <a:latin typeface="Meiryo" panose="020B0604030504040204" pitchFamily="34" charset="-128"/>
                <a:ea typeface="Meiryo" panose="020B0604030504040204" pitchFamily="34" charset="-128"/>
              </a:rPr>
              <a:t>/VR</a:t>
            </a:r>
            <a:endParaRPr kumimoji="1" lang="ja-JP" altLang="en-US" sz="1600" b="1">
              <a:latin typeface="Meiryo" panose="020B0604030504040204" pitchFamily="34" charset="-128"/>
              <a:ea typeface="Meiryo" panose="020B0604030504040204" pitchFamily="34" charset="-128"/>
            </a:endParaRP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117939"/>
            <a:ext cx="1122434" cy="51526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117939"/>
            <a:ext cx="553998" cy="5152615"/>
          </a:xfrm>
          <a:prstGeom prst="rect">
            <a:avLst/>
          </a:prstGeom>
          <a:noFill/>
        </p:spPr>
        <p:txBody>
          <a:bodyPr vert="eaVert" wrap="squar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仮想化を実現するソフトウエア</a:t>
            </a:r>
          </a:p>
        </p:txBody>
      </p:sp>
      <p:pic>
        <p:nvPicPr>
          <p:cNvPr id="195" name="図 194">
            <a:extLst>
              <a:ext uri="{FF2B5EF4-FFF2-40B4-BE49-F238E27FC236}">
                <a16:creationId xmlns:a16="http://schemas.microsoft.com/office/drawing/2014/main" id="{83E3B24C-61D4-F14F-B886-2040CB0CD4B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58033" y="3276266"/>
            <a:ext cx="1261340" cy="1261340"/>
          </a:xfrm>
          <a:prstGeom prst="rect">
            <a:avLst/>
          </a:prstGeom>
          <a:effectLst>
            <a:outerShdw blurRad="50800" dist="38100" dir="2700000" algn="tl" rotWithShape="0">
              <a:prstClr val="black">
                <a:alpha val="40000"/>
              </a:prstClr>
            </a:outerShdw>
          </a:effectLst>
        </p:spPr>
      </p:pic>
      <p:pic>
        <p:nvPicPr>
          <p:cNvPr id="197" name="図 196">
            <a:extLst>
              <a:ext uri="{FF2B5EF4-FFF2-40B4-BE49-F238E27FC236}">
                <a16:creationId xmlns:a16="http://schemas.microsoft.com/office/drawing/2014/main" id="{A4425519-E661-294B-BC7C-3720AE5FAA8E}"/>
              </a:ext>
            </a:extLst>
          </p:cNvPr>
          <p:cNvPicPr>
            <a:picLocks noChangeAspect="1"/>
          </p:cNvPicPr>
          <p:nvPr/>
        </p:nvPicPr>
        <p:blipFill>
          <a:blip r:embed="rId3" cstate="print">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4821448" y="1766105"/>
            <a:ext cx="990101" cy="990101"/>
          </a:xfrm>
          <a:prstGeom prst="rect">
            <a:avLst/>
          </a:prstGeom>
          <a:effectLst>
            <a:outerShdw blurRad="50800" dist="38100" dir="2700000" algn="tl" rotWithShape="0">
              <a:prstClr val="black">
                <a:alpha val="40000"/>
              </a:prstClr>
            </a:outerShdw>
          </a:effectLst>
        </p:spPr>
      </p:pic>
      <p:pic>
        <p:nvPicPr>
          <p:cNvPr id="196" name="図 195">
            <a:extLst>
              <a:ext uri="{FF2B5EF4-FFF2-40B4-BE49-F238E27FC236}">
                <a16:creationId xmlns:a16="http://schemas.microsoft.com/office/drawing/2014/main" id="{F70CFCED-7FD3-6945-B281-4720FBFBC17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0563" y="2098031"/>
            <a:ext cx="796896" cy="796896"/>
          </a:xfrm>
          <a:prstGeom prst="rect">
            <a:avLst/>
          </a:prstGeom>
          <a:effectLst>
            <a:outerShdw blurRad="50800" dist="38100" dir="2700000" algn="tl" rotWithShape="0">
              <a:prstClr val="black">
                <a:alpha val="40000"/>
              </a:prstClr>
            </a:outerShdw>
          </a:effectLst>
        </p:spPr>
      </p:pic>
      <p:sp>
        <p:nvSpPr>
          <p:cNvPr id="177" name="テキスト ボックス 176">
            <a:extLst>
              <a:ext uri="{FF2B5EF4-FFF2-40B4-BE49-F238E27FC236}">
                <a16:creationId xmlns:a16="http://schemas.microsoft.com/office/drawing/2014/main" id="{658F9E88-BE61-6EF9-18D9-A7C88D17CCA4}"/>
              </a:ext>
            </a:extLst>
          </p:cNvPr>
          <p:cNvSpPr txBox="1"/>
          <p:nvPr/>
        </p:nvSpPr>
        <p:spPr>
          <a:xfrm>
            <a:off x="6583689" y="1293025"/>
            <a:ext cx="2156550"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本物ではないが</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本物と同じことができる</a:t>
            </a:r>
            <a:endParaRPr lang="ja-JP" altLang="en-US" sz="1200"/>
          </a:p>
        </p:txBody>
      </p:sp>
      <p:sp>
        <p:nvSpPr>
          <p:cNvPr id="178" name="テキスト ボックス 177">
            <a:extLst>
              <a:ext uri="{FF2B5EF4-FFF2-40B4-BE49-F238E27FC236}">
                <a16:creationId xmlns:a16="http://schemas.microsoft.com/office/drawing/2014/main" id="{9E6F56D9-098F-05AC-F3FC-F8E530C91AA0}"/>
              </a:ext>
            </a:extLst>
          </p:cNvPr>
          <p:cNvSpPr txBox="1"/>
          <p:nvPr/>
        </p:nvSpPr>
        <p:spPr>
          <a:xfrm>
            <a:off x="4893982" y="4635627"/>
            <a:ext cx="3819760" cy="1585049"/>
          </a:xfrm>
          <a:prstGeom prst="rect">
            <a:avLst/>
          </a:prstGeom>
          <a:noFill/>
        </p:spPr>
        <p:txBody>
          <a:bodyPr wrap="square">
            <a:spAutoFit/>
          </a:bodyPr>
          <a:lstStyle/>
          <a:p>
            <a:pPr algn="l"/>
            <a:r>
              <a:rPr lang="ja-JP" altLang="en-US" sz="1400" b="1" i="0">
                <a:solidFill>
                  <a:srgbClr val="202122"/>
                </a:solidFill>
                <a:effectLst/>
                <a:latin typeface="Meiryo" panose="020B0604030504040204" pitchFamily="34" charset="-128"/>
                <a:ea typeface="Meiryo" panose="020B0604030504040204" pitchFamily="34" charset="-128"/>
              </a:rPr>
              <a:t>仮想</a:t>
            </a:r>
            <a:r>
              <a:rPr lang="ja-JP" altLang="en-US" sz="1400" b="0" i="0">
                <a:solidFill>
                  <a:srgbClr val="202122"/>
                </a:solidFill>
                <a:effectLst/>
                <a:latin typeface="Meiryo" panose="020B0604030504040204" pitchFamily="34" charset="-128"/>
                <a:ea typeface="Meiryo" panose="020B0604030504040204" pitchFamily="34" charset="-128"/>
              </a:rPr>
              <a:t>（日本語）</a:t>
            </a:r>
            <a:endParaRPr lang="en-US" altLang="ja-JP" sz="1400" b="0" i="0" dirty="0">
              <a:solidFill>
                <a:srgbClr val="202122"/>
              </a:solidFill>
              <a:effectLst/>
              <a:latin typeface="Meiryo" panose="020B0604030504040204" pitchFamily="34" charset="-128"/>
              <a:ea typeface="Meiryo" panose="020B0604030504040204" pitchFamily="34" charset="-128"/>
            </a:endParaRPr>
          </a:p>
          <a:p>
            <a:pPr algn="l"/>
            <a:r>
              <a:rPr lang="en-US" altLang="ja-JP" sz="1400" b="0" i="0" dirty="0">
                <a:solidFill>
                  <a:srgbClr val="202122"/>
                </a:solidFill>
                <a:effectLst/>
                <a:latin typeface="Meiryo" panose="020B0604030504040204" pitchFamily="34" charset="-128"/>
                <a:ea typeface="Meiryo" panose="020B0604030504040204" pitchFamily="34" charset="-128"/>
              </a:rPr>
              <a:t>	</a:t>
            </a:r>
            <a:r>
              <a:rPr lang="ja-JP" altLang="en-US" sz="1400" b="0" i="0">
                <a:solidFill>
                  <a:srgbClr val="202122"/>
                </a:solidFill>
                <a:effectLst/>
                <a:latin typeface="Meiryo" panose="020B0604030504040204" pitchFamily="34" charset="-128"/>
                <a:ea typeface="Meiryo" panose="020B0604030504040204" pitchFamily="34" charset="-128"/>
              </a:rPr>
              <a:t>仮の想定、想像、実体のない存在</a:t>
            </a:r>
            <a:endParaRPr lang="en-US" altLang="ja-JP" sz="1400" b="0" i="0" dirty="0">
              <a:solidFill>
                <a:srgbClr val="202122"/>
              </a:solidFill>
              <a:effectLst/>
              <a:latin typeface="Meiryo" panose="020B0604030504040204" pitchFamily="34" charset="-128"/>
              <a:ea typeface="Meiryo" panose="020B0604030504040204" pitchFamily="34" charset="-128"/>
            </a:endParaRPr>
          </a:p>
          <a:p>
            <a:pPr algn="l"/>
            <a:r>
              <a:rPr lang="en" altLang="ja-JP" sz="1400" b="1" i="0" dirty="0">
                <a:solidFill>
                  <a:srgbClr val="202122"/>
                </a:solidFill>
                <a:effectLst/>
                <a:latin typeface="Meiryo" panose="020B0604030504040204" pitchFamily="34" charset="-128"/>
                <a:ea typeface="Meiryo" panose="020B0604030504040204" pitchFamily="34" charset="-128"/>
              </a:rPr>
              <a:t>Virtual </a:t>
            </a:r>
            <a:r>
              <a:rPr lang="ja-JP" altLang="en-US" sz="1400" b="0" i="0">
                <a:solidFill>
                  <a:srgbClr val="202122"/>
                </a:solidFill>
                <a:effectLst/>
                <a:latin typeface="Meiryo" panose="020B0604030504040204" pitchFamily="34" charset="-128"/>
                <a:ea typeface="Meiryo" panose="020B0604030504040204" pitchFamily="34" charset="-128"/>
              </a:rPr>
              <a:t>（英語）</a:t>
            </a:r>
            <a:endParaRPr lang="en" altLang="ja-JP" sz="1400" b="0" i="0" dirty="0">
              <a:solidFill>
                <a:srgbClr val="202122"/>
              </a:solidFill>
              <a:effectLst/>
              <a:latin typeface="Meiryo" panose="020B0604030504040204" pitchFamily="34" charset="-128"/>
              <a:ea typeface="Meiryo" panose="020B0604030504040204" pitchFamily="34" charset="-128"/>
            </a:endParaRPr>
          </a:p>
          <a:p>
            <a:pPr algn="l"/>
            <a:r>
              <a:rPr lang="en-US" altLang="ja-JP" sz="1400" b="0" i="0" dirty="0">
                <a:solidFill>
                  <a:srgbClr val="202122"/>
                </a:solidFill>
                <a:effectLst/>
                <a:latin typeface="Meiryo" panose="020B0604030504040204" pitchFamily="34" charset="-128"/>
                <a:ea typeface="Meiryo" panose="020B0604030504040204" pitchFamily="34" charset="-128"/>
              </a:rPr>
              <a:t>	</a:t>
            </a:r>
            <a:r>
              <a:rPr lang="ja-JP" altLang="en-US" sz="1400" b="0" i="0">
                <a:solidFill>
                  <a:srgbClr val="202122"/>
                </a:solidFill>
                <a:effectLst/>
                <a:latin typeface="Meiryo" panose="020B0604030504040204" pitchFamily="34" charset="-128"/>
                <a:ea typeface="Meiryo" panose="020B0604030504040204" pitchFamily="34" charset="-128"/>
              </a:rPr>
              <a:t>事実上の、実質上の、本物と同じ</a:t>
            </a:r>
            <a:endParaRPr lang="en-US" altLang="ja-JP" sz="1400" b="0" i="0" dirty="0">
              <a:solidFill>
                <a:srgbClr val="202122"/>
              </a:solidFill>
              <a:effectLst/>
              <a:latin typeface="Meiryo" panose="020B0604030504040204" pitchFamily="34" charset="-128"/>
              <a:ea typeface="Meiryo" panose="020B0604030504040204" pitchFamily="34" charset="-128"/>
            </a:endParaRPr>
          </a:p>
          <a:p>
            <a:pPr algn="l"/>
            <a:endParaRPr lang="ja-JP" altLang="en-US" sz="800" b="0" i="0">
              <a:solidFill>
                <a:srgbClr val="202122"/>
              </a:solidFill>
              <a:effectLst/>
              <a:latin typeface="Meiryo" panose="020B0604030504040204" pitchFamily="34" charset="-128"/>
              <a:ea typeface="Meiryo" panose="020B0604030504040204" pitchFamily="34" charset="-128"/>
            </a:endParaRPr>
          </a:p>
          <a:p>
            <a:pPr algn="l"/>
            <a:r>
              <a:rPr lang="ja-JP" altLang="en-US" sz="1100" b="0" i="0">
                <a:solidFill>
                  <a:srgbClr val="202122"/>
                </a:solidFill>
                <a:effectLst/>
                <a:latin typeface="Meiryo" panose="020B0604030504040204" pitchFamily="34" charset="-128"/>
                <a:ea typeface="Meiryo" panose="020B0604030504040204" pitchFamily="34" charset="-128"/>
              </a:rPr>
              <a:t>例えば、仮想現実（</a:t>
            </a:r>
            <a:r>
              <a:rPr lang="en" altLang="ja-JP" sz="1100" b="0" i="0" dirty="0">
                <a:solidFill>
                  <a:srgbClr val="202122"/>
                </a:solidFill>
                <a:effectLst/>
                <a:latin typeface="Meiryo" panose="020B0604030504040204" pitchFamily="34" charset="-128"/>
                <a:ea typeface="Meiryo" panose="020B0604030504040204" pitchFamily="34" charset="-128"/>
              </a:rPr>
              <a:t>Virtual reality</a:t>
            </a:r>
            <a:r>
              <a:rPr lang="ja-JP" altLang="en" sz="1100" b="0" i="0">
                <a:solidFill>
                  <a:srgbClr val="202122"/>
                </a:solidFill>
                <a:effectLst/>
                <a:latin typeface="Meiryo" panose="020B0604030504040204" pitchFamily="34" charset="-128"/>
                <a:ea typeface="Meiryo" panose="020B0604030504040204" pitchFamily="34" charset="-128"/>
              </a:rPr>
              <a:t>）</a:t>
            </a:r>
            <a:r>
              <a:rPr lang="ja-JP" altLang="en-US" sz="1100" b="0" i="0">
                <a:solidFill>
                  <a:srgbClr val="202122"/>
                </a:solidFill>
                <a:effectLst/>
                <a:latin typeface="Meiryo" panose="020B0604030504040204" pitchFamily="34" charset="-128"/>
                <a:ea typeface="Meiryo" panose="020B0604030504040204" pitchFamily="34" charset="-128"/>
              </a:rPr>
              <a:t>は、単なる「想像された現実」ではなく、「本当の現実とは異なるが事実上の現実」という意味になる。</a:t>
            </a:r>
          </a:p>
        </p:txBody>
      </p:sp>
    </p:spTree>
    <p:extLst>
      <p:ext uri="{BB962C8B-B14F-4D97-AF65-F5344CB8AC3E}">
        <p14:creationId xmlns:p14="http://schemas.microsoft.com/office/powerpoint/2010/main" val="3094629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a:extLst>
              <a:ext uri="{FF2B5EF4-FFF2-40B4-BE49-F238E27FC236}">
                <a16:creationId xmlns:a16="http://schemas.microsoft.com/office/drawing/2014/main" id="{07215EC1-8BBC-C74A-B164-DCF71E31B09C}"/>
              </a:ext>
            </a:extLst>
          </p:cNvPr>
          <p:cNvSpPr/>
          <p:nvPr/>
        </p:nvSpPr>
        <p:spPr>
          <a:xfrm rot="10800000" flipH="1">
            <a:off x="302148" y="933367"/>
            <a:ext cx="8539701" cy="5490344"/>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EC25F0F-7F29-4049-A37A-CE9034C089CE}"/>
              </a:ext>
            </a:extLst>
          </p:cNvPr>
          <p:cNvSpPr>
            <a:spLocks noGrp="1"/>
          </p:cNvSpPr>
          <p:nvPr>
            <p:ph type="title"/>
          </p:nvPr>
        </p:nvSpPr>
        <p:spPr/>
        <p:txBody>
          <a:bodyPr/>
          <a:lstStyle/>
          <a:p>
            <a:r>
              <a:rPr kumimoji="1" lang="ja-JP" altLang="en-US"/>
              <a:t>クラウド・ネイティブへのシフトが加速する</a:t>
            </a:r>
          </a:p>
        </p:txBody>
      </p:sp>
      <p:sp>
        <p:nvSpPr>
          <p:cNvPr id="4" name="直角三角形 3">
            <a:extLst>
              <a:ext uri="{FF2B5EF4-FFF2-40B4-BE49-F238E27FC236}">
                <a16:creationId xmlns:a16="http://schemas.microsoft.com/office/drawing/2014/main" id="{D2103C84-536F-9243-9A7B-6436053CCEA4}"/>
              </a:ext>
            </a:extLst>
          </p:cNvPr>
          <p:cNvSpPr/>
          <p:nvPr/>
        </p:nvSpPr>
        <p:spPr>
          <a:xfrm flipH="1">
            <a:off x="302149" y="981075"/>
            <a:ext cx="8539701" cy="5490344"/>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5408EF6-394C-F946-BF26-EF92A6DC75B1}"/>
              </a:ext>
            </a:extLst>
          </p:cNvPr>
          <p:cNvSpPr txBox="1"/>
          <p:nvPr/>
        </p:nvSpPr>
        <p:spPr>
          <a:xfrm>
            <a:off x="418035" y="1885144"/>
            <a:ext cx="4743093" cy="1631216"/>
          </a:xfrm>
          <a:prstGeom prst="rect">
            <a:avLst/>
          </a:prstGeom>
          <a:noFill/>
        </p:spPr>
        <p:txBody>
          <a:bodyPr wrap="none" rtlCol="0">
            <a:spAutoFit/>
          </a:bodyPr>
          <a:lstStyle/>
          <a:p>
            <a:pPr marL="447675" lvl="1" indent="-284163">
              <a:buFont typeface="Wingdings" pitchFamily="2" charset="2"/>
              <a:buChar char="Ø"/>
            </a:pPr>
            <a:r>
              <a:rPr kumimoji="1" lang="en-US" altLang="ja-JP" sz="2000" dirty="0">
                <a:solidFill>
                  <a:schemeClr val="bg1"/>
                </a:solidFill>
                <a:latin typeface="Meiryo" panose="020B0604030504040204" pitchFamily="34" charset="-128"/>
                <a:ea typeface="Meiryo" panose="020B0604030504040204" pitchFamily="34" charset="-128"/>
              </a:rPr>
              <a:t>Oracle Dedicated Region @Cloud</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Microsoft Azure Stack Hub</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IBM Cloud </a:t>
            </a:r>
            <a:r>
              <a:rPr lang="en-US" altLang="ja-JP" sz="2000" dirty="0" err="1">
                <a:solidFill>
                  <a:schemeClr val="bg1"/>
                </a:solidFill>
                <a:latin typeface="Meiryo" panose="020B0604030504040204" pitchFamily="34" charset="-128"/>
                <a:ea typeface="Meiryo" panose="020B0604030504040204" pitchFamily="34" charset="-128"/>
              </a:rPr>
              <a:t>Paks</a:t>
            </a:r>
            <a:endParaRPr lang="en-US" altLang="ja-JP" sz="2000" dirty="0">
              <a:solidFill>
                <a:schemeClr val="bg1"/>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Google GKE on-prem</a:t>
            </a:r>
            <a:endParaRPr lang="ja-JP" altLang="en-US" sz="20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314186F9-59AC-6346-874A-BAD78560F42D}"/>
              </a:ext>
            </a:extLst>
          </p:cNvPr>
          <p:cNvSpPr txBox="1"/>
          <p:nvPr/>
        </p:nvSpPr>
        <p:spPr>
          <a:xfrm>
            <a:off x="5544639" y="4480143"/>
            <a:ext cx="3081356" cy="1015663"/>
          </a:xfrm>
          <a:prstGeom prst="rect">
            <a:avLst/>
          </a:prstGeom>
          <a:noFill/>
        </p:spPr>
        <p:txBody>
          <a:bodyPr wrap="none" rtlCol="0">
            <a:spAutoFit/>
          </a:bodyPr>
          <a:lstStyle/>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Microsoft Azure Ark</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IBM Cloud Satellite</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Google Anthos</a:t>
            </a:r>
            <a:endParaRPr lang="ja-JP" altLang="en-US" sz="20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768A0EB0-6C56-E647-AC84-49B47BAA47DF}"/>
              </a:ext>
            </a:extLst>
          </p:cNvPr>
          <p:cNvSpPr txBox="1"/>
          <p:nvPr/>
        </p:nvSpPr>
        <p:spPr>
          <a:xfrm>
            <a:off x="418035" y="1124157"/>
            <a:ext cx="5314275" cy="707886"/>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オンプレミス環境にパブリック・クラウドと</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同等の環境を構築する製品やサービス</a:t>
            </a:r>
          </a:p>
        </p:txBody>
      </p:sp>
      <p:sp>
        <p:nvSpPr>
          <p:cNvPr id="9" name="テキスト ボックス 8">
            <a:extLst>
              <a:ext uri="{FF2B5EF4-FFF2-40B4-BE49-F238E27FC236}">
                <a16:creationId xmlns:a16="http://schemas.microsoft.com/office/drawing/2014/main" id="{22D90999-BB1D-5B47-BE10-C15EA2004EF3}"/>
              </a:ext>
            </a:extLst>
          </p:cNvPr>
          <p:cNvSpPr txBox="1"/>
          <p:nvPr/>
        </p:nvSpPr>
        <p:spPr>
          <a:xfrm>
            <a:off x="3824682" y="5590753"/>
            <a:ext cx="4801314" cy="707886"/>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オンプレミスとパブリック・クラウドを</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a:solidFill>
                  <a:schemeClr val="bg1"/>
                </a:solidFill>
                <a:latin typeface="Meiryo" panose="020B0604030504040204" pitchFamily="34" charset="-128"/>
                <a:ea typeface="Meiryo" panose="020B0604030504040204" pitchFamily="34" charset="-128"/>
              </a:rPr>
              <a:t>一元的に運用管理する</a:t>
            </a:r>
            <a:r>
              <a:rPr kumimoji="1" lang="ja-JP" altLang="en-US" sz="2000" b="1">
                <a:solidFill>
                  <a:schemeClr val="bg1"/>
                </a:solidFill>
                <a:latin typeface="Meiryo" panose="020B0604030504040204" pitchFamily="34" charset="-128"/>
                <a:ea typeface="Meiryo" panose="020B0604030504040204" pitchFamily="34" charset="-128"/>
              </a:rPr>
              <a:t>サービス</a:t>
            </a:r>
          </a:p>
        </p:txBody>
      </p:sp>
      <p:sp>
        <p:nvSpPr>
          <p:cNvPr id="14" name="環状矢印 13">
            <a:extLst>
              <a:ext uri="{FF2B5EF4-FFF2-40B4-BE49-F238E27FC236}">
                <a16:creationId xmlns:a16="http://schemas.microsoft.com/office/drawing/2014/main" id="{72C7AA76-6209-6241-8594-C6019CDC6AC9}"/>
              </a:ext>
            </a:extLst>
          </p:cNvPr>
          <p:cNvSpPr/>
          <p:nvPr/>
        </p:nvSpPr>
        <p:spPr>
          <a:xfrm>
            <a:off x="3756283" y="2833668"/>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4D7AB389-CEDF-7B4D-B7F6-2E8E80543F85}"/>
              </a:ext>
            </a:extLst>
          </p:cNvPr>
          <p:cNvSpPr/>
          <p:nvPr/>
        </p:nvSpPr>
        <p:spPr>
          <a:xfrm rot="5400000">
            <a:off x="3756282" y="290451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環状矢印 15">
            <a:extLst>
              <a:ext uri="{FF2B5EF4-FFF2-40B4-BE49-F238E27FC236}">
                <a16:creationId xmlns:a16="http://schemas.microsoft.com/office/drawing/2014/main" id="{688F5FF3-AACF-0844-AE9D-CFB5241A2421}"/>
              </a:ext>
            </a:extLst>
          </p:cNvPr>
          <p:cNvSpPr/>
          <p:nvPr/>
        </p:nvSpPr>
        <p:spPr>
          <a:xfrm rot="10800000">
            <a:off x="3708996" y="290193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環状矢印 16">
            <a:extLst>
              <a:ext uri="{FF2B5EF4-FFF2-40B4-BE49-F238E27FC236}">
                <a16:creationId xmlns:a16="http://schemas.microsoft.com/office/drawing/2014/main" id="{EBB08DB8-1BCE-C142-ABE1-9609F8BFD292}"/>
              </a:ext>
            </a:extLst>
          </p:cNvPr>
          <p:cNvSpPr/>
          <p:nvPr/>
        </p:nvSpPr>
        <p:spPr>
          <a:xfrm rot="16200000">
            <a:off x="3708997" y="285227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A5BF6ED-695D-1C4D-8A74-0ABAF812A2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2746" y="1394763"/>
            <a:ext cx="754669" cy="754669"/>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2180D9D7-12FE-D748-842C-7862545D09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4501" y="2108572"/>
            <a:ext cx="1230957" cy="1230957"/>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9C508BFA-525D-084A-8E56-87CFAAEA3A32}"/>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662746" y="2249713"/>
            <a:ext cx="843760" cy="843760"/>
          </a:xfrm>
          <a:prstGeom prst="rect">
            <a:avLst/>
          </a:prstGeom>
          <a:effectLst>
            <a:outerShdw blurRad="50800" dist="38100" dir="2700000" algn="tl" rotWithShape="0">
              <a:prstClr val="black">
                <a:alpha val="40000"/>
              </a:prstClr>
            </a:outerShdw>
          </a:effectLst>
        </p:spPr>
      </p:pic>
      <p:sp>
        <p:nvSpPr>
          <p:cNvPr id="12" name="下矢印 11">
            <a:extLst>
              <a:ext uri="{FF2B5EF4-FFF2-40B4-BE49-F238E27FC236}">
                <a16:creationId xmlns:a16="http://schemas.microsoft.com/office/drawing/2014/main" id="{2AC24641-DBB2-B44D-A439-DE7ED4F3B5C7}"/>
              </a:ext>
            </a:extLst>
          </p:cNvPr>
          <p:cNvSpPr/>
          <p:nvPr/>
        </p:nvSpPr>
        <p:spPr>
          <a:xfrm>
            <a:off x="5862471" y="2044526"/>
            <a:ext cx="234503" cy="34226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47DFB503-8640-B947-A183-7D17B92589FB}"/>
              </a:ext>
            </a:extLst>
          </p:cNvPr>
          <p:cNvSpPr/>
          <p:nvPr/>
        </p:nvSpPr>
        <p:spPr>
          <a:xfrm rot="10800000">
            <a:off x="6096973" y="2020672"/>
            <a:ext cx="234503" cy="34226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8E4D854A-2C7D-3E4B-B697-E7822DDDA8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7649" y="2076862"/>
            <a:ext cx="754669" cy="754669"/>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1E87DD5-7434-8A48-A9E5-29676A84DB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4927" y="3218108"/>
            <a:ext cx="754669" cy="754669"/>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F320EB37-8DAC-5B49-8516-7623C480D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25748" y="2698898"/>
            <a:ext cx="754669" cy="754669"/>
          </a:xfrm>
          <a:prstGeom prst="rect">
            <a:avLst/>
          </a:prstGeom>
          <a:effectLst>
            <a:outerShdw blurRad="50800" dist="38100" dir="2700000" algn="tl" rotWithShape="0">
              <a:prstClr val="black">
                <a:alpha val="40000"/>
              </a:prstClr>
            </a:outerShdw>
          </a:effectLst>
        </p:spPr>
      </p:pic>
      <p:sp>
        <p:nvSpPr>
          <p:cNvPr id="13" name="左右矢印 12">
            <a:extLst>
              <a:ext uri="{FF2B5EF4-FFF2-40B4-BE49-F238E27FC236}">
                <a16:creationId xmlns:a16="http://schemas.microsoft.com/office/drawing/2014/main" id="{2D6FE153-1D9C-A741-9C1E-8EDE232D680D}"/>
              </a:ext>
            </a:extLst>
          </p:cNvPr>
          <p:cNvSpPr/>
          <p:nvPr/>
        </p:nvSpPr>
        <p:spPr>
          <a:xfrm rot="20690184">
            <a:off x="6562931" y="2450423"/>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右矢印 23">
            <a:extLst>
              <a:ext uri="{FF2B5EF4-FFF2-40B4-BE49-F238E27FC236}">
                <a16:creationId xmlns:a16="http://schemas.microsoft.com/office/drawing/2014/main" id="{36A3A2A1-7F1B-2744-B67F-B420428AA3F3}"/>
              </a:ext>
            </a:extLst>
          </p:cNvPr>
          <p:cNvSpPr/>
          <p:nvPr/>
        </p:nvSpPr>
        <p:spPr>
          <a:xfrm rot="1088776">
            <a:off x="6617175" y="2850164"/>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右矢印 24">
            <a:extLst>
              <a:ext uri="{FF2B5EF4-FFF2-40B4-BE49-F238E27FC236}">
                <a16:creationId xmlns:a16="http://schemas.microsoft.com/office/drawing/2014/main" id="{6967786E-8DCA-144F-8780-C944E04618E3}"/>
              </a:ext>
            </a:extLst>
          </p:cNvPr>
          <p:cNvSpPr/>
          <p:nvPr/>
        </p:nvSpPr>
        <p:spPr>
          <a:xfrm rot="3198842">
            <a:off x="6219973" y="3107870"/>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99532C61-742A-3548-A97A-AFE1569BBC96}"/>
              </a:ext>
            </a:extLst>
          </p:cNvPr>
          <p:cNvSpPr txBox="1"/>
          <p:nvPr/>
        </p:nvSpPr>
        <p:spPr>
          <a:xfrm>
            <a:off x="5979722" y="1272123"/>
            <a:ext cx="1877437"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ハイブリッド・クラウド</a:t>
            </a:r>
          </a:p>
        </p:txBody>
      </p:sp>
      <p:sp>
        <p:nvSpPr>
          <p:cNvPr id="28" name="テキスト ボックス 27">
            <a:extLst>
              <a:ext uri="{FF2B5EF4-FFF2-40B4-BE49-F238E27FC236}">
                <a16:creationId xmlns:a16="http://schemas.microsoft.com/office/drawing/2014/main" id="{9C3892DC-A514-A24F-A6EC-D5FB44B25187}"/>
              </a:ext>
            </a:extLst>
          </p:cNvPr>
          <p:cNvSpPr txBox="1"/>
          <p:nvPr/>
        </p:nvSpPr>
        <p:spPr>
          <a:xfrm>
            <a:off x="7330630" y="3398543"/>
            <a:ext cx="1415772"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4139713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A424B5-13B9-1F4E-B47A-42532263D225}"/>
              </a:ext>
            </a:extLst>
          </p:cNvPr>
          <p:cNvSpPr>
            <a:spLocks noGrp="1"/>
          </p:cNvSpPr>
          <p:nvPr>
            <p:ph type="title"/>
          </p:nvPr>
        </p:nvSpPr>
        <p:spPr/>
        <p:txBody>
          <a:bodyPr/>
          <a:lstStyle/>
          <a:p>
            <a:r>
              <a:rPr kumimoji="1" lang="ja-JP" altLang="en-US"/>
              <a:t>クラウド利用の</a:t>
            </a:r>
            <a:r>
              <a:rPr kumimoji="1" lang="en-US" altLang="ja-JP" dirty="0"/>
              <a:t>3</a:t>
            </a:r>
            <a:r>
              <a:rPr kumimoji="1" lang="ja-JP" altLang="en-US"/>
              <a:t>原則</a:t>
            </a:r>
          </a:p>
        </p:txBody>
      </p:sp>
      <p:sp>
        <p:nvSpPr>
          <p:cNvPr id="3" name="テキスト ボックス 2">
            <a:extLst>
              <a:ext uri="{FF2B5EF4-FFF2-40B4-BE49-F238E27FC236}">
                <a16:creationId xmlns:a16="http://schemas.microsoft.com/office/drawing/2014/main" id="{B571CB94-D60E-BF42-869E-497B7606D369}"/>
              </a:ext>
            </a:extLst>
          </p:cNvPr>
          <p:cNvSpPr txBox="1"/>
          <p:nvPr/>
        </p:nvSpPr>
        <p:spPr>
          <a:xfrm>
            <a:off x="717550" y="1108075"/>
            <a:ext cx="3647152"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原則１：クラウド・ファースト</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B41BE95-F1F0-9B47-ADDF-8509164C7C0F}"/>
              </a:ext>
            </a:extLst>
          </p:cNvPr>
          <p:cNvSpPr txBox="1"/>
          <p:nvPr/>
        </p:nvSpPr>
        <p:spPr>
          <a:xfrm>
            <a:off x="717550" y="1477407"/>
            <a:ext cx="7712075" cy="954107"/>
          </a:xfrm>
          <a:prstGeom prst="rect">
            <a:avLst/>
          </a:prstGeom>
          <a:noFill/>
        </p:spPr>
        <p:txBody>
          <a:bodyPr wrap="square" rtlCol="0">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まずはクラウドを第１候補（クラウド・バイ・デフォルト）で考える。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自社で所有する場合をそのままに設計や運用をおこなうのではなく、クラウドにふさわしいお作法に則って、「使える」使い方を考えること。</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同じ操作や同じ使い勝手を優先せず、それ以上の成果が得られることを優先する。</a:t>
            </a:r>
            <a:endParaRPr kumimoji="1" lang="en-US" altLang="ja-JP" sz="140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9581EAD-185E-C643-A2AF-8A5D709BD7B1}"/>
              </a:ext>
            </a:extLst>
          </p:cNvPr>
          <p:cNvSpPr txBox="1"/>
          <p:nvPr/>
        </p:nvSpPr>
        <p:spPr>
          <a:xfrm>
            <a:off x="717550" y="2622018"/>
            <a:ext cx="3416320"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原則２：クラウド・ネイティブ</a:t>
            </a:r>
            <a:endParaRPr kumimoji="1" lang="en-US" altLang="ja-JP"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88A3204-BB84-1A4F-9B55-6B5B31138A71}"/>
              </a:ext>
            </a:extLst>
          </p:cNvPr>
          <p:cNvSpPr txBox="1"/>
          <p:nvPr/>
        </p:nvSpPr>
        <p:spPr>
          <a:xfrm>
            <a:off x="717550" y="2991350"/>
            <a:ext cx="7712075" cy="1384995"/>
          </a:xfrm>
          <a:prstGeom prst="rect">
            <a:avLst/>
          </a:prstGeom>
          <a:noFill/>
        </p:spPr>
        <p:txBody>
          <a:bodyPr wrap="square" rtlCol="0">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システムを開発・構築することではなく、業務上の成果をあげられるかを考え、開発しないクラウド利用（</a:t>
            </a:r>
            <a:r>
              <a:rPr lang="en-US" altLang="ja-JP" sz="1400" dirty="0">
                <a:latin typeface="Meiryo" panose="020B0604030504040204" pitchFamily="34" charset="-128"/>
                <a:ea typeface="Meiryo" panose="020B0604030504040204" pitchFamily="34" charset="-128"/>
              </a:rPr>
              <a:t>SaaS</a:t>
            </a:r>
            <a:r>
              <a:rPr lang="ja-JP" altLang="en-US" sz="1400">
                <a:latin typeface="Meiryo" panose="020B0604030504040204" pitchFamily="34" charset="-128"/>
                <a:ea typeface="Meiryo" panose="020B0604030504040204" pitchFamily="34" charset="-128"/>
              </a:rPr>
              <a:t>）を優先的に利用する</a:t>
            </a:r>
            <a:r>
              <a:rPr kumimoji="1" lang="ja-JP" altLang="en-US" sz="1400">
                <a:latin typeface="Meiryo" panose="020B0604030504040204" pitchFamily="34" charset="-128"/>
                <a:ea typeface="Meiryo" panose="020B0604030504040204" pitchFamily="34" charset="-128"/>
              </a:rPr>
              <a:t>。</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開発しなければならない場合は、高速に開発でき、俊敏に改善できるサービスやツール（サーバーレスやローコード開発ツールなど）を積極的に利用する。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このような常識を持たない</a:t>
            </a:r>
            <a:r>
              <a:rPr kumimoji="1" lang="en-US" altLang="ja-JP" sz="1400" dirty="0">
                <a:latin typeface="Meiryo" panose="020B0604030504040204" pitchFamily="34" charset="-128"/>
                <a:ea typeface="Meiryo" panose="020B0604030504040204" pitchFamily="34" charset="-128"/>
              </a:rPr>
              <a:t>IT</a:t>
            </a:r>
            <a:r>
              <a:rPr kumimoji="1" lang="ja-JP" altLang="en-US" sz="1400">
                <a:latin typeface="Meiryo" panose="020B0604030504040204" pitchFamily="34" charset="-128"/>
                <a:ea typeface="Meiryo" panose="020B0604030504040204" pitchFamily="34" charset="-128"/>
              </a:rPr>
              <a:t>ベンダーとは組まない。新しい常識（</a:t>
            </a:r>
            <a:r>
              <a:rPr lang="ja-JP" altLang="en-US" sz="1400">
                <a:latin typeface="Meiryo" panose="020B0604030504040204" pitchFamily="34" charset="-128"/>
                <a:ea typeface="Meiryo" panose="020B0604030504040204" pitchFamily="34" charset="-128"/>
              </a:rPr>
              <a:t>クラウド・ネイティブ</a:t>
            </a:r>
            <a:r>
              <a:rPr kumimoji="1" lang="ja-JP" altLang="en-US" sz="1400">
                <a:latin typeface="Meiryo" panose="020B0604030504040204" pitchFamily="34" charset="-128"/>
                <a:ea typeface="Meiryo" panose="020B0604030504040204" pitchFamily="34" charset="-128"/>
              </a:rPr>
              <a:t>）を持つ</a:t>
            </a:r>
            <a:r>
              <a:rPr kumimoji="1" lang="en-US" altLang="ja-JP" sz="1400" dirty="0">
                <a:latin typeface="Meiryo" panose="020B0604030504040204" pitchFamily="34" charset="-128"/>
                <a:ea typeface="Meiryo" panose="020B0604030504040204" pitchFamily="34" charset="-128"/>
              </a:rPr>
              <a:t>IT</a:t>
            </a:r>
            <a:r>
              <a:rPr kumimoji="1" lang="ja-JP" altLang="en-US" sz="1400">
                <a:latin typeface="Meiryo" panose="020B0604030504040204" pitchFamily="34" charset="-128"/>
                <a:ea typeface="Meiryo" panose="020B0604030504040204" pitchFamily="34" charset="-128"/>
              </a:rPr>
              <a:t>ベンダーに協力を求める。</a:t>
            </a:r>
            <a:endParaRPr kumimoji="1" lang="en-US" altLang="ja-JP" sz="14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04D4672-D487-0848-9C8D-14EE2463CC27}"/>
              </a:ext>
            </a:extLst>
          </p:cNvPr>
          <p:cNvSpPr txBox="1"/>
          <p:nvPr/>
        </p:nvSpPr>
        <p:spPr>
          <a:xfrm>
            <a:off x="717550" y="4566849"/>
            <a:ext cx="3877985"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原則３：クラウド・</a:t>
            </a:r>
            <a:r>
              <a:rPr lang="ja-JP" altLang="en-US" b="1">
                <a:solidFill>
                  <a:srgbClr val="1F33E8"/>
                </a:solidFill>
                <a:latin typeface="Meiryo" panose="020B0604030504040204" pitchFamily="34" charset="-128"/>
                <a:ea typeface="Meiryo" panose="020B0604030504040204" pitchFamily="34" charset="-128"/>
              </a:rPr>
              <a:t>セルフサービス</a:t>
            </a:r>
            <a:endParaRPr kumimoji="1" lang="en-US" altLang="ja-JP"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786E2BC-68C0-624F-826D-447357929915}"/>
              </a:ext>
            </a:extLst>
          </p:cNvPr>
          <p:cNvSpPr txBox="1"/>
          <p:nvPr/>
        </p:nvSpPr>
        <p:spPr>
          <a:xfrm>
            <a:off x="717550" y="4936181"/>
            <a:ext cx="7712075" cy="1169551"/>
          </a:xfrm>
          <a:prstGeom prst="rect">
            <a:avLst/>
          </a:prstGeom>
          <a:noFill/>
        </p:spPr>
        <p:txBody>
          <a:bodyPr wrap="square" rtlCol="0">
            <a:spAutoFit/>
          </a:bodyPr>
          <a:lstStyle/>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は競争力の源泉と心得え、自分たちでできるスキルと体制を確保する。</a:t>
            </a:r>
            <a:r>
              <a:rPr kumimoji="1" lang="ja-JP" altLang="en-US" sz="1400">
                <a:latin typeface="Meiryo" panose="020B0604030504040204" pitchFamily="34" charset="-128"/>
                <a:ea typeface="Meiryo" panose="020B0604030504040204" pitchFamily="34" charset="-128"/>
              </a:rPr>
              <a:t>例え外部に委託するにも、自分たちが使えるスキルがなければ、適切なパートナーの選択はできず、見積や結果を評価できない。</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を競争力の源泉にする前提は、高速な現場からのフィードバックと高速な改善を繰り返すこと。それができる体制と人材確保を目指す。</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739544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F63C6B-02AC-611C-43B3-D03298E926B6}"/>
              </a:ext>
            </a:extLst>
          </p:cNvPr>
          <p:cNvSpPr>
            <a:spLocks noGrp="1"/>
          </p:cNvSpPr>
          <p:nvPr>
            <p:ph type="title"/>
          </p:nvPr>
        </p:nvSpPr>
        <p:spPr/>
        <p:txBody>
          <a:bodyPr/>
          <a:lstStyle/>
          <a:p>
            <a:r>
              <a:rPr kumimoji="1" lang="en-US" altLang="ja-JP" dirty="0"/>
              <a:t>SAP</a:t>
            </a:r>
            <a:r>
              <a:rPr kumimoji="1" lang="ja-JP" altLang="en-US"/>
              <a:t>のクラウド・シナリオ　</a:t>
            </a:r>
            <a:r>
              <a:rPr kumimoji="1" lang="en-US" altLang="ja-JP" dirty="0"/>
              <a:t>1/2</a:t>
            </a:r>
            <a:endParaRPr kumimoji="1" lang="ja-JP" altLang="en-US"/>
          </a:p>
        </p:txBody>
      </p:sp>
      <p:pic>
        <p:nvPicPr>
          <p:cNvPr id="1026" name="Picture 2">
            <a:extLst>
              <a:ext uri="{FF2B5EF4-FFF2-40B4-BE49-F238E27FC236}">
                <a16:creationId xmlns:a16="http://schemas.microsoft.com/office/drawing/2014/main" id="{5D891F2C-5177-BF5D-8AD2-7F6A20A17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19" y="1944178"/>
            <a:ext cx="8830962" cy="403525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0DD08BC-ED6C-AAB7-6E82-13BA2834A118}"/>
              </a:ext>
            </a:extLst>
          </p:cNvPr>
          <p:cNvSpPr txBox="1"/>
          <p:nvPr/>
        </p:nvSpPr>
        <p:spPr>
          <a:xfrm>
            <a:off x="230401" y="1017766"/>
            <a:ext cx="8686799" cy="830997"/>
          </a:xfrm>
          <a:prstGeom prst="rect">
            <a:avLst/>
          </a:prstGeom>
          <a:noFill/>
        </p:spPr>
        <p:txBody>
          <a:bodyPr wrap="square" rtlCol="0">
            <a:spAutoFit/>
          </a:bodyPr>
          <a:lstStyle/>
          <a:p>
            <a:r>
              <a:rPr kumimoji="1" lang="ja-JP" altLang="en-US" sz="1600">
                <a:latin typeface="Meiryo" panose="020B0604030504040204" pitchFamily="34" charset="-128"/>
                <a:ea typeface="Meiryo" panose="020B0604030504040204" pitchFamily="34" charset="-128"/>
              </a:rPr>
              <a:t>クラウド・サービスとしての</a:t>
            </a:r>
            <a:r>
              <a:rPr kumimoji="1" lang="en-US" altLang="ja-JP" sz="1600" dirty="0">
                <a:latin typeface="Meiryo" panose="020B0604030504040204" pitchFamily="34" charset="-128"/>
                <a:ea typeface="Meiryo" panose="020B0604030504040204" pitchFamily="34" charset="-128"/>
              </a:rPr>
              <a:t>SAP</a:t>
            </a:r>
            <a:r>
              <a:rPr lang="ja-JP" altLang="en-US" sz="1600">
                <a:latin typeface="Meiryo" panose="020B0604030504040204" pitchFamily="34" charset="-128"/>
                <a:ea typeface="Meiryo" panose="020B0604030504040204" pitchFamily="34" charset="-128"/>
              </a:rPr>
              <a:t>（</a:t>
            </a:r>
            <a:r>
              <a:rPr lang="en-US" altLang="ja-JP" sz="1600" dirty="0">
                <a:latin typeface="Meiryo" panose="020B0604030504040204" pitchFamily="34" charset="-128"/>
                <a:ea typeface="Meiryo" panose="020B0604030504040204" pitchFamily="34" charset="-128"/>
              </a:rPr>
              <a:t>SAP Cloud Platform</a:t>
            </a:r>
            <a:r>
              <a:rPr lang="ja-JP" altLang="en-US" sz="160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を中核として、他社も含めた様々なクラウド・サービスとの連係を</a:t>
            </a:r>
            <a:r>
              <a:rPr lang="ja-JP" altLang="en-US" sz="1600">
                <a:latin typeface="Meiryo" panose="020B0604030504040204" pitchFamily="34" charset="-128"/>
                <a:ea typeface="Meiryo" panose="020B0604030504040204" pitchFamily="34" charset="-128"/>
              </a:rPr>
              <a:t>容易にして、ユーザーニーズへの柔軟・迅速な対応とスケーラビリティを実現しようとしている。</a:t>
            </a:r>
            <a:endParaRPr kumimoji="1" lang="ja-JP" altLang="en-US" sz="16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5548BEF-EA7D-C644-1A5E-8D80A00C6F4E}"/>
              </a:ext>
            </a:extLst>
          </p:cNvPr>
          <p:cNvSpPr txBox="1"/>
          <p:nvPr/>
        </p:nvSpPr>
        <p:spPr>
          <a:xfrm>
            <a:off x="1606164" y="6316475"/>
            <a:ext cx="7537836" cy="215444"/>
          </a:xfrm>
          <a:prstGeom prst="rect">
            <a:avLst/>
          </a:prstGeom>
          <a:noFill/>
        </p:spPr>
        <p:txBody>
          <a:bodyPr wrap="square">
            <a:spAutoFit/>
          </a:bodyPr>
          <a:lstStyle/>
          <a:p>
            <a:pPr algn="r"/>
            <a:r>
              <a:rPr lang="ja-JP" altLang="en-US" sz="800">
                <a:latin typeface="Meiryo" panose="020B0604030504040204" pitchFamily="34" charset="-128"/>
                <a:ea typeface="Meiryo" panose="020B0604030504040204" pitchFamily="34" charset="-128"/>
                <a:hlinkClick r:id="rId3"/>
              </a:rPr>
              <a:t>https://community.sap.com/t5/technology-blogs-by-sap/how-to-extend-sap-s-4hana-on-sap-cloud-platform-overview/ba-p/13439442</a:t>
            </a:r>
            <a:endParaRPr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7917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E96B58-5E62-4834-C3BF-E846FA954898}"/>
              </a:ext>
            </a:extLst>
          </p:cNvPr>
          <p:cNvSpPr>
            <a:spLocks noGrp="1"/>
          </p:cNvSpPr>
          <p:nvPr>
            <p:ph type="title"/>
          </p:nvPr>
        </p:nvSpPr>
        <p:spPr/>
        <p:txBody>
          <a:bodyPr/>
          <a:lstStyle/>
          <a:p>
            <a:r>
              <a:rPr kumimoji="1" lang="en-US" altLang="ja-JP" dirty="0"/>
              <a:t>SAP</a:t>
            </a:r>
            <a:r>
              <a:rPr kumimoji="1" lang="ja-JP" altLang="en-US"/>
              <a:t>のクラウド・シナリオ　</a:t>
            </a:r>
            <a:r>
              <a:rPr kumimoji="1" lang="en-US" altLang="ja-JP" dirty="0"/>
              <a:t>2/2 </a:t>
            </a:r>
            <a:r>
              <a:rPr kumimoji="1" lang="ja-JP" altLang="en-US"/>
              <a:t>・</a:t>
            </a:r>
            <a:r>
              <a:rPr kumimoji="1" lang="en-US" altLang="ja-JP" dirty="0"/>
              <a:t>Side-by-side </a:t>
            </a:r>
            <a:r>
              <a:rPr kumimoji="1" lang="ja-JP" altLang="en-US"/>
              <a:t>開発</a:t>
            </a:r>
          </a:p>
        </p:txBody>
      </p:sp>
      <p:pic>
        <p:nvPicPr>
          <p:cNvPr id="4" name="図 3" descr="ダイアグラム&#10;&#10;自動的に生成された説明">
            <a:extLst>
              <a:ext uri="{FF2B5EF4-FFF2-40B4-BE49-F238E27FC236}">
                <a16:creationId xmlns:a16="http://schemas.microsoft.com/office/drawing/2014/main" id="{A4291F8A-F633-8424-F16F-639071DE8732}"/>
              </a:ext>
            </a:extLst>
          </p:cNvPr>
          <p:cNvPicPr>
            <a:picLocks noChangeAspect="1"/>
          </p:cNvPicPr>
          <p:nvPr/>
        </p:nvPicPr>
        <p:blipFill>
          <a:blip r:embed="rId2"/>
          <a:stretch>
            <a:fillRect/>
          </a:stretch>
        </p:blipFill>
        <p:spPr>
          <a:xfrm>
            <a:off x="112602" y="1951427"/>
            <a:ext cx="8918795" cy="4390417"/>
          </a:xfrm>
          <a:prstGeom prst="rect">
            <a:avLst/>
          </a:prstGeom>
        </p:spPr>
      </p:pic>
      <p:sp>
        <p:nvSpPr>
          <p:cNvPr id="6" name="テキスト ボックス 5">
            <a:extLst>
              <a:ext uri="{FF2B5EF4-FFF2-40B4-BE49-F238E27FC236}">
                <a16:creationId xmlns:a16="http://schemas.microsoft.com/office/drawing/2014/main" id="{A31D7739-1C26-B7D5-59FF-D8074544EE89}"/>
              </a:ext>
            </a:extLst>
          </p:cNvPr>
          <p:cNvSpPr txBox="1"/>
          <p:nvPr/>
        </p:nvSpPr>
        <p:spPr>
          <a:xfrm>
            <a:off x="184014" y="937068"/>
            <a:ext cx="8775970" cy="954107"/>
          </a:xfrm>
          <a:prstGeom prst="rect">
            <a:avLst/>
          </a:prstGeom>
          <a:noFill/>
        </p:spPr>
        <p:txBody>
          <a:bodyPr wrap="square">
            <a:spAutoFit/>
          </a:bodyPr>
          <a:lstStyle/>
          <a:p>
            <a:r>
              <a:rPr lang="en" altLang="ja-JP" sz="1400" dirty="0">
                <a:effectLst/>
                <a:latin typeface="Meiryo" panose="020B0604030504040204" pitchFamily="34" charset="-128"/>
                <a:ea typeface="Meiryo" panose="020B0604030504040204" pitchFamily="34" charset="-128"/>
              </a:rPr>
              <a:t>Side-by-side</a:t>
            </a:r>
            <a:r>
              <a:rPr lang="ja-JP" altLang="en-US" sz="1400">
                <a:effectLst/>
                <a:latin typeface="Meiryo" panose="020B0604030504040204" pitchFamily="34" charset="-128"/>
                <a:ea typeface="Meiryo" panose="020B0604030504040204" pitchFamily="34" charset="-128"/>
              </a:rPr>
              <a:t>開発とは、</a:t>
            </a:r>
            <a:r>
              <a:rPr lang="en" altLang="ja-JP" sz="1400" dirty="0">
                <a:effectLst/>
                <a:latin typeface="Meiryo" panose="020B0604030504040204" pitchFamily="34" charset="-128"/>
                <a:ea typeface="Meiryo" panose="020B0604030504040204" pitchFamily="34" charset="-128"/>
              </a:rPr>
              <a:t>S/4HANA</a:t>
            </a:r>
            <a:r>
              <a:rPr lang="ja-JP" altLang="en-US" sz="1400">
                <a:effectLst/>
                <a:latin typeface="Meiryo" panose="020B0604030504040204" pitchFamily="34" charset="-128"/>
                <a:ea typeface="Meiryo" panose="020B0604030504040204" pitchFamily="34" charset="-128"/>
              </a:rPr>
              <a:t>の追加開発（アドオン）を</a:t>
            </a:r>
            <a:r>
              <a:rPr lang="en" altLang="ja-JP" sz="1400" dirty="0">
                <a:effectLst/>
                <a:latin typeface="Meiryo" panose="020B0604030504040204" pitchFamily="34" charset="-128"/>
                <a:ea typeface="Meiryo" panose="020B0604030504040204" pitchFamily="34" charset="-128"/>
              </a:rPr>
              <a:t>SAP</a:t>
            </a:r>
            <a:r>
              <a:rPr lang="ja-JP" altLang="en-US" sz="1400">
                <a:effectLst/>
                <a:latin typeface="Meiryo" panose="020B0604030504040204" pitchFamily="34" charset="-128"/>
                <a:ea typeface="Meiryo" panose="020B0604030504040204" pitchFamily="34" charset="-128"/>
              </a:rPr>
              <a:t>のパッケージ製品の実行基盤とは別の基盤である</a:t>
            </a:r>
            <a:r>
              <a:rPr lang="en" altLang="ja-JP" sz="1400" dirty="0">
                <a:effectLst/>
                <a:latin typeface="Meiryo" panose="020B0604030504040204" pitchFamily="34" charset="-128"/>
                <a:ea typeface="Meiryo" panose="020B0604030504040204" pitchFamily="34" charset="-128"/>
              </a:rPr>
              <a:t>SAP Business Technology Platform(BTP)</a:t>
            </a:r>
            <a:r>
              <a:rPr lang="ja-JP" altLang="en" sz="1400">
                <a:effectLst/>
                <a:latin typeface="Meiryo" panose="020B0604030504040204" pitchFamily="34" charset="-128"/>
                <a:ea typeface="Meiryo" panose="020B0604030504040204" pitchFamily="34" charset="-128"/>
              </a:rPr>
              <a:t> </a:t>
            </a:r>
            <a:r>
              <a:rPr lang="ja-JP" altLang="en-US" sz="1400">
                <a:effectLst/>
                <a:latin typeface="Meiryo" panose="020B0604030504040204" pitchFamily="34" charset="-128"/>
                <a:ea typeface="Meiryo" panose="020B0604030504040204" pitchFamily="34" charset="-128"/>
              </a:rPr>
              <a:t>に移し、</a:t>
            </a:r>
            <a:r>
              <a:rPr lang="en" altLang="ja-JP" sz="1400" dirty="0">
                <a:effectLst/>
                <a:latin typeface="Meiryo" panose="020B0604030504040204" pitchFamily="34" charset="-128"/>
                <a:ea typeface="Meiryo" panose="020B0604030504040204" pitchFamily="34" charset="-128"/>
              </a:rPr>
              <a:t>API</a:t>
            </a:r>
            <a:r>
              <a:rPr lang="ja-JP" altLang="en-US" sz="1400">
                <a:effectLst/>
                <a:latin typeface="Meiryo" panose="020B0604030504040204" pitchFamily="34" charset="-128"/>
                <a:ea typeface="Meiryo" panose="020B0604030504040204" pitchFamily="34" charset="-128"/>
              </a:rPr>
              <a:t>による疎結合としたアーキテクチュア。</a:t>
            </a:r>
            <a:endParaRPr lang="en-US" altLang="ja-JP" sz="1400" dirty="0">
              <a:effectLst/>
              <a:latin typeface="Meiryo" panose="020B0604030504040204" pitchFamily="34" charset="-128"/>
              <a:ea typeface="Meiryo" panose="020B0604030504040204" pitchFamily="34" charset="-128"/>
            </a:endParaRPr>
          </a:p>
          <a:p>
            <a:r>
              <a:rPr lang="ja-JP" altLang="en-US" sz="1400">
                <a:effectLst/>
                <a:latin typeface="Meiryo" panose="020B0604030504040204" pitchFamily="34" charset="-128"/>
                <a:ea typeface="Meiryo" panose="020B0604030504040204" pitchFamily="34" charset="-128"/>
              </a:rPr>
              <a:t>標準機能と追加開発機能が「疎結合」とな</a:t>
            </a:r>
            <a:r>
              <a:rPr lang="ja-JP" altLang="en-US" sz="1400">
                <a:latin typeface="Meiryo" panose="020B0604030504040204" pitchFamily="34" charset="-128"/>
                <a:ea typeface="Meiryo" panose="020B0604030504040204" pitchFamily="34" charset="-128"/>
              </a:rPr>
              <a:t>り</a:t>
            </a:r>
            <a:r>
              <a:rPr lang="ja-JP" altLang="en-US" sz="1400">
                <a:effectLst/>
                <a:latin typeface="Meiryo" panose="020B0604030504040204" pitchFamily="34" charset="-128"/>
                <a:ea typeface="Meiryo" panose="020B0604030504040204" pitchFamily="34" charset="-128"/>
              </a:rPr>
              <a:t>、</a:t>
            </a:r>
            <a:r>
              <a:rPr lang="en" altLang="ja-JP" sz="1400" dirty="0">
                <a:effectLst/>
                <a:latin typeface="Meiryo" panose="020B0604030504040204" pitchFamily="34" charset="-128"/>
                <a:ea typeface="Meiryo" panose="020B0604030504040204" pitchFamily="34" charset="-128"/>
              </a:rPr>
              <a:t>SAP</a:t>
            </a:r>
            <a:r>
              <a:rPr lang="ja-JP" altLang="en-US" sz="1400">
                <a:effectLst/>
                <a:latin typeface="Meiryo" panose="020B0604030504040204" pitchFamily="34" charset="-128"/>
                <a:ea typeface="Meiryo" panose="020B0604030504040204" pitchFamily="34" charset="-128"/>
              </a:rPr>
              <a:t>のパッケージ製品の実行基盤上での制約（言語や機能）が取り払われるため、</a:t>
            </a:r>
            <a:r>
              <a:rPr lang="en" altLang="ja-JP" sz="1400" dirty="0">
                <a:effectLst/>
                <a:latin typeface="Meiryo" panose="020B0604030504040204" pitchFamily="34" charset="-128"/>
                <a:ea typeface="Meiryo" panose="020B0604030504040204" pitchFamily="34" charset="-128"/>
              </a:rPr>
              <a:t>ABAP</a:t>
            </a:r>
            <a:r>
              <a:rPr lang="ja-JP" altLang="en-US" sz="1400">
                <a:effectLst/>
                <a:latin typeface="Meiryo" panose="020B0604030504040204" pitchFamily="34" charset="-128"/>
                <a:ea typeface="Meiryo" panose="020B0604030504040204" pitchFamily="34" charset="-128"/>
              </a:rPr>
              <a:t>に頼ることなく、</a:t>
            </a:r>
            <a:r>
              <a:rPr lang="en" altLang="ja-JP" sz="1400" dirty="0">
                <a:effectLst/>
                <a:latin typeface="Meiryo" panose="020B0604030504040204" pitchFamily="34" charset="-128"/>
                <a:ea typeface="Meiryo" panose="020B0604030504040204" pitchFamily="34" charset="-128"/>
              </a:rPr>
              <a:t>Java</a:t>
            </a:r>
            <a:r>
              <a:rPr lang="ja-JP" altLang="en-US" sz="1400">
                <a:effectLst/>
                <a:latin typeface="Meiryo" panose="020B0604030504040204" pitchFamily="34" charset="-128"/>
                <a:ea typeface="Meiryo" panose="020B0604030504040204" pitchFamily="34" charset="-128"/>
              </a:rPr>
              <a:t>や</a:t>
            </a:r>
            <a:r>
              <a:rPr lang="en" altLang="ja-JP" sz="1400" dirty="0">
                <a:effectLst/>
                <a:latin typeface="Meiryo" panose="020B0604030504040204" pitchFamily="34" charset="-128"/>
                <a:ea typeface="Meiryo" panose="020B0604030504040204" pitchFamily="34" charset="-128"/>
              </a:rPr>
              <a:t>JavaScript</a:t>
            </a:r>
            <a:r>
              <a:rPr lang="ja-JP" altLang="en-US" sz="1400">
                <a:effectLst/>
                <a:latin typeface="Meiryo" panose="020B0604030504040204" pitchFamily="34" charset="-128"/>
                <a:ea typeface="Meiryo" panose="020B0604030504040204" pitchFamily="34" charset="-128"/>
              </a:rPr>
              <a:t>での開発が可能になる。</a:t>
            </a:r>
            <a:endParaRPr lang="ja-JP" altLang="en-US" sz="1400" b="1">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35300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下矢印 66">
            <a:extLst>
              <a:ext uri="{FF2B5EF4-FFF2-40B4-BE49-F238E27FC236}">
                <a16:creationId xmlns:a16="http://schemas.microsoft.com/office/drawing/2014/main" id="{513BE5D4-4B97-9F10-75C8-94FDED4A742C}"/>
              </a:ext>
            </a:extLst>
          </p:cNvPr>
          <p:cNvSpPr/>
          <p:nvPr/>
        </p:nvSpPr>
        <p:spPr>
          <a:xfrm>
            <a:off x="3410285" y="2561294"/>
            <a:ext cx="733167" cy="1939937"/>
          </a:xfrm>
          <a:prstGeom prst="downArrow">
            <a:avLst>
              <a:gd name="adj1" fmla="val 50000"/>
              <a:gd name="adj2" fmla="val 26405"/>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FAD9332A-9F10-D70B-C32E-7A1441AEA84E}"/>
              </a:ext>
            </a:extLst>
          </p:cNvPr>
          <p:cNvSpPr/>
          <p:nvPr/>
        </p:nvSpPr>
        <p:spPr>
          <a:xfrm>
            <a:off x="6570018" y="4540610"/>
            <a:ext cx="649574" cy="1163644"/>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A71CD199-73DB-CEA8-66DC-451EA04FC47A}"/>
              </a:ext>
            </a:extLst>
          </p:cNvPr>
          <p:cNvSpPr/>
          <p:nvPr/>
        </p:nvSpPr>
        <p:spPr>
          <a:xfrm>
            <a:off x="7219592" y="4540610"/>
            <a:ext cx="649574" cy="1163644"/>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E9A4C80C-C28E-F00E-379E-321B5B738D1A}"/>
              </a:ext>
            </a:extLst>
          </p:cNvPr>
          <p:cNvSpPr/>
          <p:nvPr/>
        </p:nvSpPr>
        <p:spPr>
          <a:xfrm>
            <a:off x="6570018" y="2937107"/>
            <a:ext cx="649574" cy="1163644"/>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C38B433-7C9B-22A5-9F36-A68C0E15599C}"/>
              </a:ext>
            </a:extLst>
          </p:cNvPr>
          <p:cNvSpPr/>
          <p:nvPr/>
        </p:nvSpPr>
        <p:spPr>
          <a:xfrm>
            <a:off x="7219592" y="2937107"/>
            <a:ext cx="649574" cy="1163644"/>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577223F-180B-879D-A697-E91A7DEC8319}"/>
              </a:ext>
            </a:extLst>
          </p:cNvPr>
          <p:cNvSpPr/>
          <p:nvPr/>
        </p:nvSpPr>
        <p:spPr>
          <a:xfrm>
            <a:off x="6573261" y="1334230"/>
            <a:ext cx="649574" cy="116364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D9C7D64E-7CA8-2C99-85A4-7A18E2F37FA5}"/>
              </a:ext>
            </a:extLst>
          </p:cNvPr>
          <p:cNvSpPr/>
          <p:nvPr/>
        </p:nvSpPr>
        <p:spPr>
          <a:xfrm>
            <a:off x="7222835" y="1334230"/>
            <a:ext cx="649574" cy="116364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36100C-3BFF-3E6C-B0EA-A36680B12902}"/>
              </a:ext>
            </a:extLst>
          </p:cNvPr>
          <p:cNvSpPr/>
          <p:nvPr/>
        </p:nvSpPr>
        <p:spPr>
          <a:xfrm>
            <a:off x="4882100" y="1334230"/>
            <a:ext cx="1619599" cy="116364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B605EB5C-D25F-759E-D24A-48A235A8B52C}"/>
              </a:ext>
            </a:extLst>
          </p:cNvPr>
          <p:cNvSpPr/>
          <p:nvPr/>
        </p:nvSpPr>
        <p:spPr>
          <a:xfrm>
            <a:off x="4874149" y="2937107"/>
            <a:ext cx="1619599" cy="1163644"/>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C8DC92EB-F041-B783-48F0-CEFD98F92D9B}"/>
              </a:ext>
            </a:extLst>
          </p:cNvPr>
          <p:cNvSpPr/>
          <p:nvPr/>
        </p:nvSpPr>
        <p:spPr>
          <a:xfrm>
            <a:off x="4882100" y="4539984"/>
            <a:ext cx="1619599" cy="1163644"/>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C1739B-8360-80E0-17E3-9C95B981B335}"/>
              </a:ext>
            </a:extLst>
          </p:cNvPr>
          <p:cNvSpPr>
            <a:spLocks noGrp="1"/>
          </p:cNvSpPr>
          <p:nvPr>
            <p:ph type="title"/>
          </p:nvPr>
        </p:nvSpPr>
        <p:spPr/>
        <p:txBody>
          <a:bodyPr/>
          <a:lstStyle/>
          <a:p>
            <a:r>
              <a:rPr kumimoji="1" lang="ja-JP" altLang="en-US"/>
              <a:t>クラウド・サービスを前提としたビジネス・シナリオ</a:t>
            </a:r>
          </a:p>
        </p:txBody>
      </p:sp>
      <p:sp>
        <p:nvSpPr>
          <p:cNvPr id="3" name="正方形/長方形 2">
            <a:extLst>
              <a:ext uri="{FF2B5EF4-FFF2-40B4-BE49-F238E27FC236}">
                <a16:creationId xmlns:a16="http://schemas.microsoft.com/office/drawing/2014/main" id="{095EA336-1019-34B3-DE80-8F1A62B6448E}"/>
              </a:ext>
            </a:extLst>
          </p:cNvPr>
          <p:cNvSpPr/>
          <p:nvPr/>
        </p:nvSpPr>
        <p:spPr>
          <a:xfrm>
            <a:off x="342626" y="3215594"/>
            <a:ext cx="1926906" cy="59657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E5C0206-6441-0C1F-B693-ACEBE03727D6}"/>
              </a:ext>
            </a:extLst>
          </p:cNvPr>
          <p:cNvSpPr/>
          <p:nvPr/>
        </p:nvSpPr>
        <p:spPr>
          <a:xfrm>
            <a:off x="2679589" y="1334230"/>
            <a:ext cx="2202511" cy="1163644"/>
          </a:xfrm>
          <a:prstGeom prst="rect">
            <a:avLst/>
          </a:prstGeom>
          <a:solidFill>
            <a:schemeClr val="tx2">
              <a:lumMod val="75000"/>
            </a:schemeClr>
          </a:solidFill>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A5E9D0C-CD0B-3F29-8830-9E5F483E2622}"/>
              </a:ext>
            </a:extLst>
          </p:cNvPr>
          <p:cNvSpPr/>
          <p:nvPr/>
        </p:nvSpPr>
        <p:spPr>
          <a:xfrm>
            <a:off x="2671638" y="2937107"/>
            <a:ext cx="2202511" cy="1163644"/>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0442122-3BF4-200C-0D55-5A9F076194BA}"/>
              </a:ext>
            </a:extLst>
          </p:cNvPr>
          <p:cNvSpPr/>
          <p:nvPr/>
        </p:nvSpPr>
        <p:spPr>
          <a:xfrm>
            <a:off x="2679589" y="4539984"/>
            <a:ext cx="2202511" cy="1163644"/>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FA76C921-46BE-1BF6-432A-461C4BF74C2D}"/>
              </a:ext>
            </a:extLst>
          </p:cNvPr>
          <p:cNvSpPr txBox="1"/>
          <p:nvPr/>
        </p:nvSpPr>
        <p:spPr>
          <a:xfrm>
            <a:off x="2671638" y="1469776"/>
            <a:ext cx="2202511" cy="892552"/>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要件定義</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個別のユーザーニーズに対応して仕様を策定</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3E62B56-F8B2-327E-C7BB-5B04C9073F04}"/>
              </a:ext>
            </a:extLst>
          </p:cNvPr>
          <p:cNvSpPr txBox="1"/>
          <p:nvPr/>
        </p:nvSpPr>
        <p:spPr>
          <a:xfrm>
            <a:off x="2679590" y="3066078"/>
            <a:ext cx="2194559" cy="892552"/>
          </a:xfrm>
          <a:prstGeom prst="rect">
            <a:avLst/>
          </a:prstGeom>
          <a:noFill/>
        </p:spPr>
        <p:txBody>
          <a:bodyPr wrap="squar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Fit &amp; Gap</a:t>
            </a:r>
          </a:p>
          <a:p>
            <a:r>
              <a:rPr lang="ja-JP" altLang="en-US" sz="1200">
                <a:solidFill>
                  <a:schemeClr val="bg1"/>
                </a:solidFill>
                <a:latin typeface="Meiryo" panose="020B0604030504040204" pitchFamily="34" charset="-128"/>
                <a:ea typeface="Meiryo" panose="020B0604030504040204" pitchFamily="34" charset="-128"/>
              </a:rPr>
              <a:t>標準機能とユーザーニーズの差異を明確にする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EE271C0-3A70-B38C-F11B-352D2045B22B}"/>
              </a:ext>
            </a:extLst>
          </p:cNvPr>
          <p:cNvSpPr txBox="1"/>
          <p:nvPr/>
        </p:nvSpPr>
        <p:spPr>
          <a:xfrm>
            <a:off x="2679590" y="4675530"/>
            <a:ext cx="2202510" cy="877163"/>
          </a:xfrm>
          <a:prstGeom prst="rect">
            <a:avLst/>
          </a:prstGeom>
          <a:noFill/>
        </p:spPr>
        <p:txBody>
          <a:bodyPr wrap="square" rtlCol="0">
            <a:spAutoFit/>
          </a:bodyPr>
          <a:lstStyle/>
          <a:p>
            <a:pPr algn="ctr"/>
            <a:r>
              <a:rPr kumimoji="1" lang="en-US" altLang="ja-JP" sz="1900" b="1" dirty="0">
                <a:solidFill>
                  <a:schemeClr val="bg1"/>
                </a:solidFill>
                <a:latin typeface="Meiryo" panose="020B0604030504040204" pitchFamily="34" charset="-128"/>
                <a:ea typeface="Meiryo" panose="020B0604030504040204" pitchFamily="34" charset="-128"/>
              </a:rPr>
              <a:t>Fit to Standard</a:t>
            </a:r>
          </a:p>
          <a:p>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標準機能に合わせて業務の手順を変える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B5A4C56-FC56-5AA8-D859-79D6A265B55F}"/>
              </a:ext>
            </a:extLst>
          </p:cNvPr>
          <p:cNvSpPr txBox="1"/>
          <p:nvPr/>
        </p:nvSpPr>
        <p:spPr>
          <a:xfrm>
            <a:off x="4876117" y="1667968"/>
            <a:ext cx="1633533" cy="523220"/>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全要件を満たす</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システムを開発</a:t>
            </a:r>
          </a:p>
        </p:txBody>
      </p:sp>
      <p:sp>
        <p:nvSpPr>
          <p:cNvPr id="11" name="テキスト ボックス 10">
            <a:extLst>
              <a:ext uri="{FF2B5EF4-FFF2-40B4-BE49-F238E27FC236}">
                <a16:creationId xmlns:a16="http://schemas.microsoft.com/office/drawing/2014/main" id="{861BC557-1A8C-9A94-5CDD-24BE0126E1FA}"/>
              </a:ext>
            </a:extLst>
          </p:cNvPr>
          <p:cNvSpPr txBox="1"/>
          <p:nvPr/>
        </p:nvSpPr>
        <p:spPr>
          <a:xfrm>
            <a:off x="4882100" y="3291285"/>
            <a:ext cx="1633533" cy="523220"/>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差異のみを</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システムを開発</a:t>
            </a:r>
          </a:p>
        </p:txBody>
      </p:sp>
      <p:sp>
        <p:nvSpPr>
          <p:cNvPr id="12" name="テキスト ボックス 11">
            <a:extLst>
              <a:ext uri="{FF2B5EF4-FFF2-40B4-BE49-F238E27FC236}">
                <a16:creationId xmlns:a16="http://schemas.microsoft.com/office/drawing/2014/main" id="{1997E257-0F00-8035-213D-283C3B423650}"/>
              </a:ext>
            </a:extLst>
          </p:cNvPr>
          <p:cNvSpPr txBox="1"/>
          <p:nvPr/>
        </p:nvSpPr>
        <p:spPr>
          <a:xfrm>
            <a:off x="4882100" y="4894602"/>
            <a:ext cx="1633533" cy="523220"/>
          </a:xfrm>
          <a:prstGeom prst="rect">
            <a:avLst/>
          </a:prstGeom>
          <a:noFill/>
        </p:spPr>
        <p:txBody>
          <a:bodyPr wrap="square" rtlCol="0">
            <a:spAutoFit/>
          </a:bodyPr>
          <a:lstStyle/>
          <a:p>
            <a:pPr algn="ctr"/>
            <a:r>
              <a:rPr lang="ja-JP" altLang="en-US" sz="1400">
                <a:latin typeface="Meiryo" panose="020B0604030504040204" pitchFamily="34" charset="-128"/>
                <a:ea typeface="Meiryo" panose="020B0604030504040204" pitchFamily="34" charset="-128"/>
              </a:rPr>
              <a:t>開発不要</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サービス連係</a:t>
            </a:r>
            <a:endParaRPr kumimoji="1" lang="ja-JP" altLang="en-US" sz="140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95493FBC-B9B8-F97A-A49A-711181F94361}"/>
              </a:ext>
            </a:extLst>
          </p:cNvPr>
          <p:cNvSpPr txBox="1"/>
          <p:nvPr/>
        </p:nvSpPr>
        <p:spPr>
          <a:xfrm>
            <a:off x="6614976" y="875045"/>
            <a:ext cx="607859" cy="430887"/>
          </a:xfrm>
          <a:prstGeom prst="rect">
            <a:avLst/>
          </a:prstGeom>
          <a:noFill/>
        </p:spPr>
        <p:txBody>
          <a:bodyPr wrap="none" rtlCol="0">
            <a:spAutoFit/>
          </a:bodyPr>
          <a:lstStyle/>
          <a:p>
            <a:pPr algn="ctr"/>
            <a:r>
              <a:rPr kumimoji="1" lang="ja-JP" altLang="en-US" sz="1100">
                <a:latin typeface="Meiryo" panose="020B0604030504040204" pitchFamily="34" charset="-128"/>
                <a:ea typeface="Meiryo" panose="020B0604030504040204" pitchFamily="34" charset="-128"/>
              </a:rPr>
              <a:t>期間と</a:t>
            </a:r>
            <a:endParaRPr kumimoji="1" lang="en-US" altLang="ja-JP" sz="1100" dirty="0">
              <a:latin typeface="Meiryo" panose="020B0604030504040204" pitchFamily="34" charset="-128"/>
              <a:ea typeface="Meiryo" panose="020B0604030504040204" pitchFamily="34" charset="-128"/>
            </a:endParaRPr>
          </a:p>
          <a:p>
            <a:pPr algn="ctr"/>
            <a:r>
              <a:rPr kumimoji="1" lang="ja-JP" altLang="en-US" sz="1100">
                <a:latin typeface="Meiryo" panose="020B0604030504040204" pitchFamily="34" charset="-128"/>
                <a:ea typeface="Meiryo" panose="020B0604030504040204" pitchFamily="34" charset="-128"/>
              </a:rPr>
              <a:t>コスト</a:t>
            </a:r>
          </a:p>
        </p:txBody>
      </p:sp>
      <p:sp>
        <p:nvSpPr>
          <p:cNvPr id="14" name="テキスト ボックス 13">
            <a:extLst>
              <a:ext uri="{FF2B5EF4-FFF2-40B4-BE49-F238E27FC236}">
                <a16:creationId xmlns:a16="http://schemas.microsoft.com/office/drawing/2014/main" id="{78CA2598-A951-59E1-D8FB-BF85B0345DCB}"/>
              </a:ext>
            </a:extLst>
          </p:cNvPr>
          <p:cNvSpPr txBox="1"/>
          <p:nvPr/>
        </p:nvSpPr>
        <p:spPr>
          <a:xfrm>
            <a:off x="334675" y="3362312"/>
            <a:ext cx="1926906"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ユーザーニーズ</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AA9F830-8E6D-183E-5C72-94FC24CB9453}"/>
              </a:ext>
            </a:extLst>
          </p:cNvPr>
          <p:cNvSpPr txBox="1"/>
          <p:nvPr/>
        </p:nvSpPr>
        <p:spPr>
          <a:xfrm>
            <a:off x="7261307" y="874057"/>
            <a:ext cx="607859" cy="430887"/>
          </a:xfrm>
          <a:prstGeom prst="rect">
            <a:avLst/>
          </a:prstGeom>
          <a:noFill/>
        </p:spPr>
        <p:txBody>
          <a:bodyPr wrap="none" rtlCol="0">
            <a:spAutoFit/>
          </a:bodyPr>
          <a:lstStyle/>
          <a:p>
            <a:pPr algn="ctr"/>
            <a:r>
              <a:rPr lang="ja-JP" altLang="en-US" sz="1100">
                <a:latin typeface="Meiryo" panose="020B0604030504040204" pitchFamily="34" charset="-128"/>
                <a:ea typeface="Meiryo" panose="020B0604030504040204" pitchFamily="34" charset="-128"/>
              </a:rPr>
              <a:t>新技術</a:t>
            </a:r>
            <a:endParaRPr lang="en-US" altLang="ja-JP" sz="1100"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対応</a:t>
            </a:r>
            <a:endParaRPr kumimoji="1" lang="ja-JP" altLang="en-US" sz="11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443F5ED7-D047-25C8-4ABC-85DF73407652}"/>
              </a:ext>
            </a:extLst>
          </p:cNvPr>
          <p:cNvSpPr txBox="1"/>
          <p:nvPr/>
        </p:nvSpPr>
        <p:spPr>
          <a:xfrm>
            <a:off x="6627799" y="4922273"/>
            <a:ext cx="543740" cy="523220"/>
          </a:xfrm>
          <a:prstGeom prst="rect">
            <a:avLst/>
          </a:prstGeom>
          <a:noFill/>
        </p:spPr>
        <p:txBody>
          <a:bodyPr wrap="none" rtlCol="0">
            <a:spAutoFit/>
          </a:bodyPr>
          <a:lstStyle/>
          <a:p>
            <a:pPr algn="ctr"/>
            <a:r>
              <a:rPr kumimoji="1" lang="ja-JP" altLang="en-US" sz="2800">
                <a:solidFill>
                  <a:srgbClr val="7030A0"/>
                </a:solidFill>
              </a:rPr>
              <a:t>〇</a:t>
            </a:r>
          </a:p>
        </p:txBody>
      </p:sp>
      <p:sp>
        <p:nvSpPr>
          <p:cNvPr id="20" name="テキスト ボックス 19">
            <a:extLst>
              <a:ext uri="{FF2B5EF4-FFF2-40B4-BE49-F238E27FC236}">
                <a16:creationId xmlns:a16="http://schemas.microsoft.com/office/drawing/2014/main" id="{5D8C9371-CD6C-ABA2-918B-4432A7AAF28C}"/>
              </a:ext>
            </a:extLst>
          </p:cNvPr>
          <p:cNvSpPr txBox="1"/>
          <p:nvPr/>
        </p:nvSpPr>
        <p:spPr>
          <a:xfrm>
            <a:off x="7274130" y="4922273"/>
            <a:ext cx="543740" cy="523220"/>
          </a:xfrm>
          <a:prstGeom prst="rect">
            <a:avLst/>
          </a:prstGeom>
          <a:noFill/>
        </p:spPr>
        <p:txBody>
          <a:bodyPr wrap="none" rtlCol="0">
            <a:spAutoFit/>
          </a:bodyPr>
          <a:lstStyle/>
          <a:p>
            <a:pPr algn="ctr"/>
            <a:r>
              <a:rPr kumimoji="1" lang="ja-JP" altLang="en-US" sz="2800">
                <a:solidFill>
                  <a:srgbClr val="7030A0"/>
                </a:solidFill>
              </a:rPr>
              <a:t>〇</a:t>
            </a:r>
          </a:p>
        </p:txBody>
      </p:sp>
      <p:sp>
        <p:nvSpPr>
          <p:cNvPr id="21" name="テキスト ボックス 20">
            <a:extLst>
              <a:ext uri="{FF2B5EF4-FFF2-40B4-BE49-F238E27FC236}">
                <a16:creationId xmlns:a16="http://schemas.microsoft.com/office/drawing/2014/main" id="{79956445-D05C-D494-A6D5-696CDFE62FCA}"/>
              </a:ext>
            </a:extLst>
          </p:cNvPr>
          <p:cNvSpPr txBox="1"/>
          <p:nvPr/>
        </p:nvSpPr>
        <p:spPr>
          <a:xfrm>
            <a:off x="6627799" y="3288953"/>
            <a:ext cx="543740" cy="523220"/>
          </a:xfrm>
          <a:prstGeom prst="rect">
            <a:avLst/>
          </a:prstGeom>
          <a:noFill/>
        </p:spPr>
        <p:txBody>
          <a:bodyPr wrap="none" rtlCol="0">
            <a:spAutoFit/>
          </a:bodyPr>
          <a:lstStyle/>
          <a:p>
            <a:pPr algn="ctr"/>
            <a:r>
              <a:rPr kumimoji="1" lang="ja-JP" altLang="en-US" sz="2800">
                <a:solidFill>
                  <a:srgbClr val="0070C0"/>
                </a:solidFill>
              </a:rPr>
              <a:t>△</a:t>
            </a:r>
          </a:p>
        </p:txBody>
      </p:sp>
      <p:sp>
        <p:nvSpPr>
          <p:cNvPr id="22" name="テキスト ボックス 21">
            <a:extLst>
              <a:ext uri="{FF2B5EF4-FFF2-40B4-BE49-F238E27FC236}">
                <a16:creationId xmlns:a16="http://schemas.microsoft.com/office/drawing/2014/main" id="{5E9B437D-999F-0DFA-13EC-0422F7D6B4B9}"/>
              </a:ext>
            </a:extLst>
          </p:cNvPr>
          <p:cNvSpPr txBox="1"/>
          <p:nvPr/>
        </p:nvSpPr>
        <p:spPr>
          <a:xfrm>
            <a:off x="7274130" y="3288953"/>
            <a:ext cx="543740" cy="523220"/>
          </a:xfrm>
          <a:prstGeom prst="rect">
            <a:avLst/>
          </a:prstGeom>
          <a:noFill/>
        </p:spPr>
        <p:txBody>
          <a:bodyPr wrap="none" rtlCol="0">
            <a:spAutoFit/>
          </a:bodyPr>
          <a:lstStyle/>
          <a:p>
            <a:pPr algn="ctr"/>
            <a:r>
              <a:rPr kumimoji="1" lang="ja-JP" altLang="en-US" sz="2800">
                <a:solidFill>
                  <a:srgbClr val="0070C0"/>
                </a:solidFill>
              </a:rPr>
              <a:t>△</a:t>
            </a:r>
          </a:p>
        </p:txBody>
      </p:sp>
      <p:sp>
        <p:nvSpPr>
          <p:cNvPr id="23" name="テキスト ボックス 22">
            <a:extLst>
              <a:ext uri="{FF2B5EF4-FFF2-40B4-BE49-F238E27FC236}">
                <a16:creationId xmlns:a16="http://schemas.microsoft.com/office/drawing/2014/main" id="{5A86500F-A69D-D095-2480-FCCCE7C37288}"/>
              </a:ext>
            </a:extLst>
          </p:cNvPr>
          <p:cNvSpPr txBox="1"/>
          <p:nvPr/>
        </p:nvSpPr>
        <p:spPr>
          <a:xfrm>
            <a:off x="6627799" y="1678347"/>
            <a:ext cx="543740" cy="523220"/>
          </a:xfrm>
          <a:prstGeom prst="rect">
            <a:avLst/>
          </a:prstGeom>
          <a:noFill/>
        </p:spPr>
        <p:txBody>
          <a:bodyPr wrap="none" rtlCol="0">
            <a:spAutoFit/>
          </a:bodyPr>
          <a:lstStyle/>
          <a:p>
            <a:pPr algn="ctr"/>
            <a:r>
              <a:rPr kumimoji="1" lang="en-US" altLang="ja-JP" sz="2800" dirty="0">
                <a:solidFill>
                  <a:schemeClr val="tx2"/>
                </a:solidFill>
              </a:rPr>
              <a:t>×</a:t>
            </a:r>
            <a:endParaRPr kumimoji="1" lang="ja-JP" altLang="en-US" sz="2800">
              <a:solidFill>
                <a:schemeClr val="tx2"/>
              </a:solidFill>
            </a:endParaRPr>
          </a:p>
        </p:txBody>
      </p:sp>
      <p:sp>
        <p:nvSpPr>
          <p:cNvPr id="24" name="テキスト ボックス 23">
            <a:extLst>
              <a:ext uri="{FF2B5EF4-FFF2-40B4-BE49-F238E27FC236}">
                <a16:creationId xmlns:a16="http://schemas.microsoft.com/office/drawing/2014/main" id="{A30063C7-7E63-82E9-C00A-E2D045694FA4}"/>
              </a:ext>
            </a:extLst>
          </p:cNvPr>
          <p:cNvSpPr txBox="1"/>
          <p:nvPr/>
        </p:nvSpPr>
        <p:spPr>
          <a:xfrm>
            <a:off x="7274130" y="1678347"/>
            <a:ext cx="543740" cy="523220"/>
          </a:xfrm>
          <a:prstGeom prst="rect">
            <a:avLst/>
          </a:prstGeom>
          <a:noFill/>
        </p:spPr>
        <p:txBody>
          <a:bodyPr wrap="none" rtlCol="0">
            <a:spAutoFit/>
          </a:bodyPr>
          <a:lstStyle/>
          <a:p>
            <a:pPr algn="ctr"/>
            <a:r>
              <a:rPr kumimoji="1" lang="en-US" altLang="ja-JP" sz="2800" dirty="0">
                <a:solidFill>
                  <a:schemeClr val="tx2"/>
                </a:solidFill>
              </a:rPr>
              <a:t>×</a:t>
            </a:r>
            <a:endParaRPr kumimoji="1" lang="ja-JP" altLang="en-US" sz="2800">
              <a:solidFill>
                <a:schemeClr val="tx2"/>
              </a:solidFill>
            </a:endParaRPr>
          </a:p>
        </p:txBody>
      </p:sp>
      <p:sp>
        <p:nvSpPr>
          <p:cNvPr id="31" name="正方形/長方形 30">
            <a:extLst>
              <a:ext uri="{FF2B5EF4-FFF2-40B4-BE49-F238E27FC236}">
                <a16:creationId xmlns:a16="http://schemas.microsoft.com/office/drawing/2014/main" id="{F20EEC8E-0320-4936-8DB7-37218A523CE1}"/>
              </a:ext>
            </a:extLst>
          </p:cNvPr>
          <p:cNvSpPr/>
          <p:nvPr/>
        </p:nvSpPr>
        <p:spPr>
          <a:xfrm>
            <a:off x="7872781" y="4539984"/>
            <a:ext cx="649574" cy="1163644"/>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B064763B-BF5C-CDD1-B4A3-9DE149155FBA}"/>
              </a:ext>
            </a:extLst>
          </p:cNvPr>
          <p:cNvSpPr/>
          <p:nvPr/>
        </p:nvSpPr>
        <p:spPr>
          <a:xfrm>
            <a:off x="7872781" y="2936481"/>
            <a:ext cx="649574" cy="1163644"/>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93E2B2DF-697C-89EA-6311-039C073F5E5E}"/>
              </a:ext>
            </a:extLst>
          </p:cNvPr>
          <p:cNvSpPr/>
          <p:nvPr/>
        </p:nvSpPr>
        <p:spPr>
          <a:xfrm>
            <a:off x="7876024" y="1333604"/>
            <a:ext cx="649574" cy="116364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89B57E55-CDA1-6666-FAB6-77D2183E31E5}"/>
              </a:ext>
            </a:extLst>
          </p:cNvPr>
          <p:cNvSpPr txBox="1"/>
          <p:nvPr/>
        </p:nvSpPr>
        <p:spPr>
          <a:xfrm>
            <a:off x="7797459" y="874057"/>
            <a:ext cx="800219" cy="384721"/>
          </a:xfrm>
          <a:prstGeom prst="rect">
            <a:avLst/>
          </a:prstGeom>
          <a:noFill/>
        </p:spPr>
        <p:txBody>
          <a:bodyPr wrap="none" rtlCol="0">
            <a:spAutoFit/>
          </a:bodyPr>
          <a:lstStyle/>
          <a:p>
            <a:pPr algn="ctr"/>
            <a:r>
              <a:rPr lang="ja-JP" altLang="en-US" sz="1100">
                <a:latin typeface="Meiryo" panose="020B0604030504040204" pitchFamily="34" charset="-128"/>
                <a:ea typeface="Meiryo" panose="020B0604030504040204" pitchFamily="34" charset="-128"/>
              </a:rPr>
              <a:t>経営主導</a:t>
            </a:r>
            <a:endParaRPr lang="en-US" altLang="ja-JP" sz="1100" dirty="0">
              <a:latin typeface="Meiryo" panose="020B0604030504040204" pitchFamily="34" charset="-128"/>
              <a:ea typeface="Meiryo" panose="020B0604030504040204" pitchFamily="34" charset="-128"/>
            </a:endParaRPr>
          </a:p>
          <a:p>
            <a:pPr algn="ctr"/>
            <a:r>
              <a:rPr kumimoji="1" lang="ja-JP" altLang="en-US" sz="800">
                <a:latin typeface="Meiryo" panose="020B0604030504040204" pitchFamily="34" charset="-128"/>
                <a:ea typeface="Meiryo" panose="020B0604030504040204" pitchFamily="34" charset="-128"/>
              </a:rPr>
              <a:t>トップダウン</a:t>
            </a:r>
          </a:p>
        </p:txBody>
      </p:sp>
      <p:sp>
        <p:nvSpPr>
          <p:cNvPr id="35" name="テキスト ボックス 34">
            <a:extLst>
              <a:ext uri="{FF2B5EF4-FFF2-40B4-BE49-F238E27FC236}">
                <a16:creationId xmlns:a16="http://schemas.microsoft.com/office/drawing/2014/main" id="{683458BD-7997-7D8C-8A54-A05C5837B8D6}"/>
              </a:ext>
            </a:extLst>
          </p:cNvPr>
          <p:cNvSpPr txBox="1"/>
          <p:nvPr/>
        </p:nvSpPr>
        <p:spPr>
          <a:xfrm>
            <a:off x="7925698" y="4922273"/>
            <a:ext cx="543740" cy="523220"/>
          </a:xfrm>
          <a:prstGeom prst="rect">
            <a:avLst/>
          </a:prstGeom>
          <a:noFill/>
        </p:spPr>
        <p:txBody>
          <a:bodyPr wrap="none" rtlCol="0">
            <a:spAutoFit/>
          </a:bodyPr>
          <a:lstStyle/>
          <a:p>
            <a:pPr algn="ctr"/>
            <a:r>
              <a:rPr kumimoji="1" lang="ja-JP" altLang="en-US" sz="2800">
                <a:solidFill>
                  <a:srgbClr val="7030A0"/>
                </a:solidFill>
              </a:rPr>
              <a:t>〇</a:t>
            </a:r>
          </a:p>
        </p:txBody>
      </p:sp>
      <p:sp>
        <p:nvSpPr>
          <p:cNvPr id="36" name="テキスト ボックス 35">
            <a:extLst>
              <a:ext uri="{FF2B5EF4-FFF2-40B4-BE49-F238E27FC236}">
                <a16:creationId xmlns:a16="http://schemas.microsoft.com/office/drawing/2014/main" id="{61CE73BC-4586-2315-B88B-DB253A50E976}"/>
              </a:ext>
            </a:extLst>
          </p:cNvPr>
          <p:cNvSpPr txBox="1"/>
          <p:nvPr/>
        </p:nvSpPr>
        <p:spPr>
          <a:xfrm>
            <a:off x="7925698" y="3288953"/>
            <a:ext cx="543740" cy="523220"/>
          </a:xfrm>
          <a:prstGeom prst="rect">
            <a:avLst/>
          </a:prstGeom>
          <a:noFill/>
        </p:spPr>
        <p:txBody>
          <a:bodyPr wrap="none" rtlCol="0">
            <a:spAutoFit/>
          </a:bodyPr>
          <a:lstStyle/>
          <a:p>
            <a:pPr algn="ctr"/>
            <a:r>
              <a:rPr kumimoji="1" lang="ja-JP" altLang="en-US" sz="2800">
                <a:solidFill>
                  <a:srgbClr val="0070C0"/>
                </a:solidFill>
              </a:rPr>
              <a:t>△</a:t>
            </a:r>
          </a:p>
        </p:txBody>
      </p:sp>
      <p:sp>
        <p:nvSpPr>
          <p:cNvPr id="37" name="テキスト ボックス 36">
            <a:extLst>
              <a:ext uri="{FF2B5EF4-FFF2-40B4-BE49-F238E27FC236}">
                <a16:creationId xmlns:a16="http://schemas.microsoft.com/office/drawing/2014/main" id="{6A708E7D-8DB7-726F-F6E5-90E444D64F6D}"/>
              </a:ext>
            </a:extLst>
          </p:cNvPr>
          <p:cNvSpPr txBox="1"/>
          <p:nvPr/>
        </p:nvSpPr>
        <p:spPr>
          <a:xfrm>
            <a:off x="7925698" y="1678347"/>
            <a:ext cx="543740" cy="523220"/>
          </a:xfrm>
          <a:prstGeom prst="rect">
            <a:avLst/>
          </a:prstGeom>
          <a:noFill/>
        </p:spPr>
        <p:txBody>
          <a:bodyPr wrap="none" rtlCol="0">
            <a:spAutoFit/>
          </a:bodyPr>
          <a:lstStyle/>
          <a:p>
            <a:pPr algn="ctr"/>
            <a:r>
              <a:rPr kumimoji="1" lang="en-US" altLang="ja-JP" sz="2800" dirty="0">
                <a:solidFill>
                  <a:schemeClr val="tx2"/>
                </a:solidFill>
              </a:rPr>
              <a:t>×</a:t>
            </a:r>
            <a:endParaRPr kumimoji="1" lang="ja-JP" altLang="en-US" sz="2800">
              <a:solidFill>
                <a:schemeClr val="tx2"/>
              </a:solidFill>
            </a:endParaRPr>
          </a:p>
        </p:txBody>
      </p:sp>
      <p:cxnSp>
        <p:nvCxnSpPr>
          <p:cNvPr id="39" name="カギ線コネクタ 38">
            <a:extLst>
              <a:ext uri="{FF2B5EF4-FFF2-40B4-BE49-F238E27FC236}">
                <a16:creationId xmlns:a16="http://schemas.microsoft.com/office/drawing/2014/main" id="{4694F7E4-FE0F-92C4-67FA-D5AD6AD4214D}"/>
              </a:ext>
            </a:extLst>
          </p:cNvPr>
          <p:cNvCxnSpPr>
            <a:cxnSpLocks/>
            <a:stCxn id="3" idx="3"/>
            <a:endCxn id="7" idx="1"/>
          </p:cNvCxnSpPr>
          <p:nvPr/>
        </p:nvCxnSpPr>
        <p:spPr>
          <a:xfrm flipV="1">
            <a:off x="2269532" y="1916052"/>
            <a:ext cx="402106" cy="1597831"/>
          </a:xfrm>
          <a:prstGeom prst="bentConnector3">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61FFEE15-90FF-C210-BEAC-384788A9B240}"/>
              </a:ext>
            </a:extLst>
          </p:cNvPr>
          <p:cNvCxnSpPr>
            <a:cxnSpLocks/>
            <a:stCxn id="3" idx="3"/>
            <a:endCxn id="9" idx="1"/>
          </p:cNvCxnSpPr>
          <p:nvPr/>
        </p:nvCxnSpPr>
        <p:spPr>
          <a:xfrm>
            <a:off x="2269532" y="3513883"/>
            <a:ext cx="410058" cy="1600229"/>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C4CD30B3-2E14-2124-01E3-D7C471272990}"/>
              </a:ext>
            </a:extLst>
          </p:cNvPr>
          <p:cNvCxnSpPr>
            <a:cxnSpLocks/>
            <a:stCxn id="3" idx="3"/>
            <a:endCxn id="8" idx="1"/>
          </p:cNvCxnSpPr>
          <p:nvPr/>
        </p:nvCxnSpPr>
        <p:spPr>
          <a:xfrm flipV="1">
            <a:off x="2269532" y="3512354"/>
            <a:ext cx="410058" cy="1529"/>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693DE831-BB1C-91C2-18D7-C10E861E308B}"/>
              </a:ext>
            </a:extLst>
          </p:cNvPr>
          <p:cNvSpPr txBox="1"/>
          <p:nvPr/>
        </p:nvSpPr>
        <p:spPr>
          <a:xfrm>
            <a:off x="2591981" y="5846819"/>
            <a:ext cx="5930374" cy="646331"/>
          </a:xfrm>
          <a:prstGeom prst="rect">
            <a:avLst/>
          </a:prstGeom>
          <a:noFill/>
        </p:spPr>
        <p:txBody>
          <a:bodyPr wrap="square">
            <a:spAutoFit/>
          </a:bodyPr>
          <a:lstStyle/>
          <a:p>
            <a:pPr marL="171450" indent="-171450" algn="just">
              <a:buFont typeface="Wingdings" pitchFamily="2" charset="2"/>
              <a:buChar char="l"/>
            </a:pPr>
            <a:r>
              <a:rPr lang="ja-JP" altLang="en-US"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顧客</a:t>
            </a:r>
            <a:r>
              <a:rPr lang="ja-JP" altLang="ja-JP"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業務</a:t>
            </a:r>
            <a:r>
              <a:rPr lang="ja-JP" altLang="en-US"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に</a:t>
            </a:r>
            <a:r>
              <a:rPr lang="ja-JP" altLang="ja-JP"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関心を</a:t>
            </a:r>
            <a:r>
              <a:rPr lang="ja-JP" altLang="en-US"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持ち</a:t>
            </a:r>
            <a:r>
              <a:rPr lang="ja-JP" altLang="ja-JP"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、深く理解することで、システム・ソリューションではなくビジネス・ソリューションを提案できる知識とスキルを磨いていくことが大切</a:t>
            </a:r>
            <a:endParaRPr lang="en-US" altLang="ja-JP" sz="1200" kern="100" dirty="0">
              <a:solidFill>
                <a:srgbClr val="7030A0"/>
              </a:solidFill>
              <a:effectLst/>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l"/>
            </a:pPr>
            <a:r>
              <a:rPr lang="ja-JP" altLang="en-US"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業務や経営に対するアプローチの重要性が拡大</a:t>
            </a:r>
            <a:endParaRPr lang="ja-JP" altLang="ja-JP" sz="1200"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4061206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DE4CCC-90AF-F2EE-FA31-B747BAB9F217}"/>
              </a:ext>
            </a:extLst>
          </p:cNvPr>
          <p:cNvSpPr>
            <a:spLocks noGrp="1"/>
          </p:cNvSpPr>
          <p:nvPr>
            <p:ph type="title"/>
          </p:nvPr>
        </p:nvSpPr>
        <p:spPr/>
        <p:txBody>
          <a:bodyPr/>
          <a:lstStyle/>
          <a:p>
            <a:r>
              <a:rPr kumimoji="1" lang="ja-JP" altLang="en-US"/>
              <a:t>クラウド・ビジネスの特徴</a:t>
            </a:r>
          </a:p>
        </p:txBody>
      </p:sp>
      <p:sp>
        <p:nvSpPr>
          <p:cNvPr id="7" name="正方形/長方形 6">
            <a:extLst>
              <a:ext uri="{FF2B5EF4-FFF2-40B4-BE49-F238E27FC236}">
                <a16:creationId xmlns:a16="http://schemas.microsoft.com/office/drawing/2014/main" id="{068CCCD1-885C-BFB1-9D26-6B0C71D3AA45}"/>
              </a:ext>
            </a:extLst>
          </p:cNvPr>
          <p:cNvSpPr/>
          <p:nvPr/>
        </p:nvSpPr>
        <p:spPr>
          <a:xfrm>
            <a:off x="646771" y="1324555"/>
            <a:ext cx="2854712" cy="758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AD28E772-6280-28A7-966A-737DDDB4AAF4}"/>
              </a:ext>
            </a:extLst>
          </p:cNvPr>
          <p:cNvSpPr/>
          <p:nvPr/>
        </p:nvSpPr>
        <p:spPr>
          <a:xfrm>
            <a:off x="5642517" y="1324555"/>
            <a:ext cx="2854712" cy="758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B87B90A-5421-C4E7-CC8D-F8E9FDF35837}"/>
              </a:ext>
            </a:extLst>
          </p:cNvPr>
          <p:cNvSpPr txBox="1"/>
          <p:nvPr/>
        </p:nvSpPr>
        <p:spPr>
          <a:xfrm>
            <a:off x="1404713" y="1519030"/>
            <a:ext cx="1338828" cy="400110"/>
          </a:xfrm>
          <a:prstGeom prst="rect">
            <a:avLst/>
          </a:prstGeom>
          <a:noFill/>
        </p:spPr>
        <p:txBody>
          <a:bodyPr wrap="none" rtlCol="0">
            <a:spAutoFit/>
          </a:bodyPr>
          <a:lstStyle/>
          <a:p>
            <a:pPr algn="ctr"/>
            <a:r>
              <a:rPr kumimoji="1" lang="ja-JP" altLang="en-US" sz="2000">
                <a:solidFill>
                  <a:schemeClr val="bg1"/>
                </a:solidFill>
              </a:rPr>
              <a:t>高額・一括</a:t>
            </a:r>
          </a:p>
        </p:txBody>
      </p:sp>
      <p:sp>
        <p:nvSpPr>
          <p:cNvPr id="10" name="テキスト ボックス 9">
            <a:extLst>
              <a:ext uri="{FF2B5EF4-FFF2-40B4-BE49-F238E27FC236}">
                <a16:creationId xmlns:a16="http://schemas.microsoft.com/office/drawing/2014/main" id="{2B95D08E-1D2E-8C8A-FBF0-6DED537B9ABD}"/>
              </a:ext>
            </a:extLst>
          </p:cNvPr>
          <p:cNvSpPr txBox="1"/>
          <p:nvPr/>
        </p:nvSpPr>
        <p:spPr>
          <a:xfrm>
            <a:off x="6400457" y="1503641"/>
            <a:ext cx="1338828" cy="400110"/>
          </a:xfrm>
          <a:prstGeom prst="rect">
            <a:avLst/>
          </a:prstGeom>
          <a:noFill/>
        </p:spPr>
        <p:txBody>
          <a:bodyPr wrap="none" rtlCol="0">
            <a:spAutoFit/>
          </a:bodyPr>
          <a:lstStyle/>
          <a:p>
            <a:pPr algn="ctr"/>
            <a:r>
              <a:rPr kumimoji="1" lang="ja-JP" altLang="en-US" sz="2000">
                <a:solidFill>
                  <a:schemeClr val="bg1"/>
                </a:solidFill>
              </a:rPr>
              <a:t>少額・継続</a:t>
            </a:r>
          </a:p>
        </p:txBody>
      </p:sp>
      <p:sp>
        <p:nvSpPr>
          <p:cNvPr id="11" name="正方形/長方形 10">
            <a:extLst>
              <a:ext uri="{FF2B5EF4-FFF2-40B4-BE49-F238E27FC236}">
                <a16:creationId xmlns:a16="http://schemas.microsoft.com/office/drawing/2014/main" id="{4FDB9994-33FE-9969-A055-F9D30A1183E3}"/>
              </a:ext>
            </a:extLst>
          </p:cNvPr>
          <p:cNvSpPr/>
          <p:nvPr/>
        </p:nvSpPr>
        <p:spPr>
          <a:xfrm>
            <a:off x="646771" y="2163525"/>
            <a:ext cx="2854712" cy="758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E7EACF9-DAFA-00D2-FD8A-3C8E6BCC1C7F}"/>
              </a:ext>
            </a:extLst>
          </p:cNvPr>
          <p:cNvSpPr/>
          <p:nvPr/>
        </p:nvSpPr>
        <p:spPr>
          <a:xfrm>
            <a:off x="5642517" y="2163525"/>
            <a:ext cx="2854712" cy="758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3A11B88-E283-D6D3-6469-9011ADFBF455}"/>
              </a:ext>
            </a:extLst>
          </p:cNvPr>
          <p:cNvSpPr txBox="1"/>
          <p:nvPr/>
        </p:nvSpPr>
        <p:spPr>
          <a:xfrm>
            <a:off x="1276473" y="2358000"/>
            <a:ext cx="1595309" cy="400110"/>
          </a:xfrm>
          <a:prstGeom prst="rect">
            <a:avLst/>
          </a:prstGeom>
          <a:noFill/>
        </p:spPr>
        <p:txBody>
          <a:bodyPr wrap="none" rtlCol="0">
            <a:spAutoFit/>
          </a:bodyPr>
          <a:lstStyle/>
          <a:p>
            <a:pPr algn="ctr"/>
            <a:r>
              <a:rPr kumimoji="1" lang="ja-JP" altLang="en-US" sz="2000">
                <a:solidFill>
                  <a:schemeClr val="bg1"/>
                </a:solidFill>
              </a:rPr>
              <a:t>大規模・長期</a:t>
            </a:r>
          </a:p>
        </p:txBody>
      </p:sp>
      <p:sp>
        <p:nvSpPr>
          <p:cNvPr id="14" name="テキスト ボックス 13">
            <a:extLst>
              <a:ext uri="{FF2B5EF4-FFF2-40B4-BE49-F238E27FC236}">
                <a16:creationId xmlns:a16="http://schemas.microsoft.com/office/drawing/2014/main" id="{C6A712F6-4DD2-B38B-7452-176B0DCC8385}"/>
              </a:ext>
            </a:extLst>
          </p:cNvPr>
          <p:cNvSpPr txBox="1"/>
          <p:nvPr/>
        </p:nvSpPr>
        <p:spPr>
          <a:xfrm>
            <a:off x="6272217" y="2342611"/>
            <a:ext cx="1595309" cy="400110"/>
          </a:xfrm>
          <a:prstGeom prst="rect">
            <a:avLst/>
          </a:prstGeom>
          <a:noFill/>
        </p:spPr>
        <p:txBody>
          <a:bodyPr wrap="none" rtlCol="0">
            <a:spAutoFit/>
          </a:bodyPr>
          <a:lstStyle/>
          <a:p>
            <a:pPr algn="ctr"/>
            <a:r>
              <a:rPr kumimoji="1" lang="ja-JP" altLang="en-US" sz="2000">
                <a:solidFill>
                  <a:schemeClr val="bg1"/>
                </a:solidFill>
              </a:rPr>
              <a:t>小規模・短期</a:t>
            </a:r>
          </a:p>
        </p:txBody>
      </p:sp>
      <p:sp>
        <p:nvSpPr>
          <p:cNvPr id="15" name="正方形/長方形 14">
            <a:extLst>
              <a:ext uri="{FF2B5EF4-FFF2-40B4-BE49-F238E27FC236}">
                <a16:creationId xmlns:a16="http://schemas.microsoft.com/office/drawing/2014/main" id="{8DBAFAF5-0EB0-5228-26AD-66D67FE341FF}"/>
              </a:ext>
            </a:extLst>
          </p:cNvPr>
          <p:cNvSpPr/>
          <p:nvPr/>
        </p:nvSpPr>
        <p:spPr>
          <a:xfrm>
            <a:off x="646771" y="3002112"/>
            <a:ext cx="2854712" cy="758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18AF573F-80A7-A9C6-B554-50A8F4405C0F}"/>
              </a:ext>
            </a:extLst>
          </p:cNvPr>
          <p:cNvSpPr/>
          <p:nvPr/>
        </p:nvSpPr>
        <p:spPr>
          <a:xfrm>
            <a:off x="5642517" y="3002112"/>
            <a:ext cx="2854712" cy="758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CD275E4B-B986-8430-2997-7AAC9B78D3D5}"/>
              </a:ext>
            </a:extLst>
          </p:cNvPr>
          <p:cNvSpPr txBox="1"/>
          <p:nvPr/>
        </p:nvSpPr>
        <p:spPr>
          <a:xfrm>
            <a:off x="1276475" y="3196587"/>
            <a:ext cx="1595309" cy="400110"/>
          </a:xfrm>
          <a:prstGeom prst="rect">
            <a:avLst/>
          </a:prstGeom>
          <a:noFill/>
        </p:spPr>
        <p:txBody>
          <a:bodyPr wrap="none" rtlCol="0">
            <a:spAutoFit/>
          </a:bodyPr>
          <a:lstStyle/>
          <a:p>
            <a:pPr algn="ctr"/>
            <a:r>
              <a:rPr kumimoji="1" lang="ja-JP" altLang="en-US" sz="2000">
                <a:solidFill>
                  <a:schemeClr val="bg1"/>
                </a:solidFill>
              </a:rPr>
              <a:t>長期・継続的</a:t>
            </a:r>
          </a:p>
        </p:txBody>
      </p:sp>
      <p:sp>
        <p:nvSpPr>
          <p:cNvPr id="18" name="テキスト ボックス 17">
            <a:extLst>
              <a:ext uri="{FF2B5EF4-FFF2-40B4-BE49-F238E27FC236}">
                <a16:creationId xmlns:a16="http://schemas.microsoft.com/office/drawing/2014/main" id="{77231F18-5DA5-0602-E7AF-28E28A770BFB}"/>
              </a:ext>
            </a:extLst>
          </p:cNvPr>
          <p:cNvSpPr txBox="1"/>
          <p:nvPr/>
        </p:nvSpPr>
        <p:spPr>
          <a:xfrm>
            <a:off x="6143979" y="3181198"/>
            <a:ext cx="1851789" cy="400110"/>
          </a:xfrm>
          <a:prstGeom prst="rect">
            <a:avLst/>
          </a:prstGeom>
          <a:noFill/>
        </p:spPr>
        <p:txBody>
          <a:bodyPr wrap="none" rtlCol="0">
            <a:spAutoFit/>
          </a:bodyPr>
          <a:lstStyle/>
          <a:p>
            <a:pPr algn="ctr"/>
            <a:r>
              <a:rPr kumimoji="1" lang="ja-JP" altLang="en-US" sz="2000">
                <a:solidFill>
                  <a:schemeClr val="bg1"/>
                </a:solidFill>
              </a:rPr>
              <a:t>短期・案件単位</a:t>
            </a:r>
          </a:p>
        </p:txBody>
      </p:sp>
      <p:sp>
        <p:nvSpPr>
          <p:cNvPr id="19" name="正方形/長方形 18">
            <a:extLst>
              <a:ext uri="{FF2B5EF4-FFF2-40B4-BE49-F238E27FC236}">
                <a16:creationId xmlns:a16="http://schemas.microsoft.com/office/drawing/2014/main" id="{E8287FA3-F093-EC71-33AA-671EF28EF5C6}"/>
              </a:ext>
            </a:extLst>
          </p:cNvPr>
          <p:cNvSpPr/>
          <p:nvPr/>
        </p:nvSpPr>
        <p:spPr>
          <a:xfrm>
            <a:off x="646771" y="4703325"/>
            <a:ext cx="2854712" cy="758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85B310E8-A3AE-3E3E-F4DA-779B39302947}"/>
              </a:ext>
            </a:extLst>
          </p:cNvPr>
          <p:cNvSpPr/>
          <p:nvPr/>
        </p:nvSpPr>
        <p:spPr>
          <a:xfrm>
            <a:off x="5642517" y="4685702"/>
            <a:ext cx="2854712" cy="758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B9229C57-52FD-9648-CEE6-21E3145B1FD9}"/>
              </a:ext>
            </a:extLst>
          </p:cNvPr>
          <p:cNvSpPr txBox="1"/>
          <p:nvPr/>
        </p:nvSpPr>
        <p:spPr>
          <a:xfrm>
            <a:off x="1003963" y="4713787"/>
            <a:ext cx="2140330" cy="738664"/>
          </a:xfrm>
          <a:prstGeom prst="rect">
            <a:avLst/>
          </a:prstGeom>
          <a:noFill/>
        </p:spPr>
        <p:txBody>
          <a:bodyPr wrap="none" rtlCol="0">
            <a:spAutoFit/>
          </a:bodyPr>
          <a:lstStyle/>
          <a:p>
            <a:pPr algn="ctr"/>
            <a:r>
              <a:rPr kumimoji="1" lang="ja-JP" altLang="en-US">
                <a:solidFill>
                  <a:schemeClr val="bg1"/>
                </a:solidFill>
              </a:rPr>
              <a:t>構築・運用スキル</a:t>
            </a:r>
            <a:endParaRPr kumimoji="1" lang="en-US" altLang="ja-JP" dirty="0">
              <a:solidFill>
                <a:schemeClr val="bg1"/>
              </a:solidFill>
            </a:endParaRPr>
          </a:p>
          <a:p>
            <a:pPr algn="ctr"/>
            <a:r>
              <a:rPr lang="ja-JP" altLang="en-US" sz="1200">
                <a:solidFill>
                  <a:schemeClr val="bg1"/>
                </a:solidFill>
              </a:rPr>
              <a:t>顧客システムについての理解</a:t>
            </a:r>
            <a:endParaRPr lang="en-US" altLang="ja-JP" sz="1200" dirty="0">
              <a:solidFill>
                <a:schemeClr val="bg1"/>
              </a:solidFill>
            </a:endParaRPr>
          </a:p>
          <a:p>
            <a:pPr algn="ctr"/>
            <a:r>
              <a:rPr kumimoji="1" lang="ja-JP" altLang="en-US" sz="1200">
                <a:solidFill>
                  <a:schemeClr val="bg1"/>
                </a:solidFill>
              </a:rPr>
              <a:t>顧客要望への丁寧な対応</a:t>
            </a:r>
          </a:p>
        </p:txBody>
      </p:sp>
      <p:sp>
        <p:nvSpPr>
          <p:cNvPr id="22" name="テキスト ボックス 21">
            <a:extLst>
              <a:ext uri="{FF2B5EF4-FFF2-40B4-BE49-F238E27FC236}">
                <a16:creationId xmlns:a16="http://schemas.microsoft.com/office/drawing/2014/main" id="{EF162901-8E26-5EBC-8381-CBB939281CDC}"/>
              </a:ext>
            </a:extLst>
          </p:cNvPr>
          <p:cNvSpPr txBox="1"/>
          <p:nvPr/>
        </p:nvSpPr>
        <p:spPr>
          <a:xfrm>
            <a:off x="5936387" y="4703325"/>
            <a:ext cx="2266967" cy="738664"/>
          </a:xfrm>
          <a:prstGeom prst="rect">
            <a:avLst/>
          </a:prstGeom>
          <a:noFill/>
        </p:spPr>
        <p:txBody>
          <a:bodyPr wrap="none" rtlCol="0">
            <a:spAutoFit/>
          </a:bodyPr>
          <a:lstStyle/>
          <a:p>
            <a:pPr algn="ctr"/>
            <a:r>
              <a:rPr kumimoji="1" lang="ja-JP" altLang="en-US">
                <a:solidFill>
                  <a:schemeClr val="bg1"/>
                </a:solidFill>
              </a:rPr>
              <a:t>コンサル・提案スキル</a:t>
            </a:r>
            <a:endParaRPr kumimoji="1" lang="en-US" altLang="ja-JP" dirty="0">
              <a:solidFill>
                <a:schemeClr val="bg1"/>
              </a:solidFill>
            </a:endParaRPr>
          </a:p>
          <a:p>
            <a:pPr algn="ctr"/>
            <a:r>
              <a:rPr lang="ja-JP" altLang="en-US" sz="1200">
                <a:solidFill>
                  <a:schemeClr val="bg1"/>
                </a:solidFill>
              </a:rPr>
              <a:t>各種サービスの理解</a:t>
            </a:r>
            <a:endParaRPr lang="en-US" altLang="ja-JP" sz="1200" dirty="0">
              <a:solidFill>
                <a:schemeClr val="bg1"/>
              </a:solidFill>
            </a:endParaRPr>
          </a:p>
          <a:p>
            <a:pPr algn="ctr"/>
            <a:r>
              <a:rPr kumimoji="1" lang="ja-JP" altLang="en-US" sz="1200">
                <a:solidFill>
                  <a:schemeClr val="bg1"/>
                </a:solidFill>
              </a:rPr>
              <a:t>業務適応への適切なガイド</a:t>
            </a:r>
          </a:p>
        </p:txBody>
      </p:sp>
      <p:sp>
        <p:nvSpPr>
          <p:cNvPr id="23" name="正方形/長方形 22">
            <a:extLst>
              <a:ext uri="{FF2B5EF4-FFF2-40B4-BE49-F238E27FC236}">
                <a16:creationId xmlns:a16="http://schemas.microsoft.com/office/drawing/2014/main" id="{AFDB83D5-A415-C2F4-9286-31B3C555FC4A}"/>
              </a:ext>
            </a:extLst>
          </p:cNvPr>
          <p:cNvSpPr/>
          <p:nvPr/>
        </p:nvSpPr>
        <p:spPr>
          <a:xfrm>
            <a:off x="646771" y="5545120"/>
            <a:ext cx="2854712" cy="100250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16D8CA2-02AF-438D-1F92-22DBC667D8EB}"/>
              </a:ext>
            </a:extLst>
          </p:cNvPr>
          <p:cNvSpPr/>
          <p:nvPr/>
        </p:nvSpPr>
        <p:spPr>
          <a:xfrm>
            <a:off x="5642517" y="5527497"/>
            <a:ext cx="2854712" cy="10201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6B9C854E-24E8-9044-F3BE-562929B3B94E}"/>
              </a:ext>
            </a:extLst>
          </p:cNvPr>
          <p:cNvSpPr txBox="1"/>
          <p:nvPr/>
        </p:nvSpPr>
        <p:spPr>
          <a:xfrm>
            <a:off x="1136209" y="5600097"/>
            <a:ext cx="1875834" cy="923330"/>
          </a:xfrm>
          <a:prstGeom prst="rect">
            <a:avLst/>
          </a:prstGeom>
          <a:noFill/>
        </p:spPr>
        <p:txBody>
          <a:bodyPr wrap="none" rtlCol="0">
            <a:spAutoFit/>
          </a:bodyPr>
          <a:lstStyle/>
          <a:p>
            <a:pPr algn="ctr"/>
            <a:r>
              <a:rPr kumimoji="1" lang="ja-JP" altLang="en-US">
                <a:solidFill>
                  <a:schemeClr val="bg1"/>
                </a:solidFill>
              </a:rPr>
              <a:t>販売・開発・運用</a:t>
            </a:r>
            <a:endParaRPr kumimoji="1" lang="en-US" altLang="ja-JP" dirty="0">
              <a:solidFill>
                <a:schemeClr val="bg1"/>
              </a:solidFill>
            </a:endParaRPr>
          </a:p>
          <a:p>
            <a:pPr algn="ctr"/>
            <a:r>
              <a:rPr kumimoji="1" lang="ja-JP" altLang="en-US" sz="1200">
                <a:solidFill>
                  <a:schemeClr val="bg1"/>
                </a:solidFill>
              </a:rPr>
              <a:t>ハードやライセンスの販売</a:t>
            </a:r>
            <a:endParaRPr kumimoji="1" lang="en-US" altLang="ja-JP" sz="1200" dirty="0">
              <a:solidFill>
                <a:schemeClr val="bg1"/>
              </a:solidFill>
            </a:endParaRPr>
          </a:p>
          <a:p>
            <a:pPr algn="ctr"/>
            <a:r>
              <a:rPr lang="ja-JP" altLang="en-US" sz="1200">
                <a:solidFill>
                  <a:schemeClr val="bg1"/>
                </a:solidFill>
              </a:rPr>
              <a:t>アドオン開発</a:t>
            </a:r>
            <a:endParaRPr lang="en-US" altLang="ja-JP" sz="1200" dirty="0">
              <a:solidFill>
                <a:schemeClr val="bg1"/>
              </a:solidFill>
            </a:endParaRPr>
          </a:p>
          <a:p>
            <a:pPr algn="ctr"/>
            <a:r>
              <a:rPr kumimoji="1" lang="ja-JP" altLang="en-US" sz="1200">
                <a:solidFill>
                  <a:schemeClr val="bg1"/>
                </a:solidFill>
              </a:rPr>
              <a:t>稼働後の運用法酒</a:t>
            </a:r>
          </a:p>
        </p:txBody>
      </p:sp>
      <p:sp>
        <p:nvSpPr>
          <p:cNvPr id="27" name="テキスト ボックス 26">
            <a:extLst>
              <a:ext uri="{FF2B5EF4-FFF2-40B4-BE49-F238E27FC236}">
                <a16:creationId xmlns:a16="http://schemas.microsoft.com/office/drawing/2014/main" id="{93903AE4-08C4-86F9-BF44-70FB353AFB82}"/>
              </a:ext>
            </a:extLst>
          </p:cNvPr>
          <p:cNvSpPr txBox="1"/>
          <p:nvPr/>
        </p:nvSpPr>
        <p:spPr>
          <a:xfrm>
            <a:off x="5804947" y="5582474"/>
            <a:ext cx="2529860" cy="923330"/>
          </a:xfrm>
          <a:prstGeom prst="rect">
            <a:avLst/>
          </a:prstGeom>
          <a:noFill/>
        </p:spPr>
        <p:txBody>
          <a:bodyPr wrap="none" rtlCol="0">
            <a:spAutoFit/>
          </a:bodyPr>
          <a:lstStyle/>
          <a:p>
            <a:pPr algn="ctr"/>
            <a:r>
              <a:rPr kumimoji="1" lang="ja-JP" altLang="en-US">
                <a:solidFill>
                  <a:schemeClr val="bg1"/>
                </a:solidFill>
              </a:rPr>
              <a:t>業務改革支援・コンサル</a:t>
            </a:r>
            <a:endParaRPr kumimoji="1" lang="en-US" altLang="ja-JP" dirty="0">
              <a:solidFill>
                <a:schemeClr val="bg1"/>
              </a:solidFill>
            </a:endParaRPr>
          </a:p>
          <a:p>
            <a:pPr algn="ctr"/>
            <a:r>
              <a:rPr kumimoji="1" lang="en-US" altLang="ja-JP" sz="1200" dirty="0">
                <a:solidFill>
                  <a:schemeClr val="bg1"/>
                </a:solidFill>
              </a:rPr>
              <a:t>SaaS</a:t>
            </a:r>
            <a:r>
              <a:rPr kumimoji="1" lang="ja-JP" altLang="en-US" sz="1200">
                <a:solidFill>
                  <a:schemeClr val="bg1"/>
                </a:solidFill>
              </a:rPr>
              <a:t>導入支援</a:t>
            </a:r>
            <a:endParaRPr kumimoji="1" lang="en-US" altLang="ja-JP" sz="1200" dirty="0">
              <a:solidFill>
                <a:schemeClr val="bg1"/>
              </a:solidFill>
            </a:endParaRPr>
          </a:p>
          <a:p>
            <a:pPr algn="ctr"/>
            <a:r>
              <a:rPr lang="ja-JP" altLang="en-US" sz="1200">
                <a:solidFill>
                  <a:schemeClr val="bg1"/>
                </a:solidFill>
              </a:rPr>
              <a:t>業務活用支援</a:t>
            </a:r>
            <a:endParaRPr lang="en-US" altLang="ja-JP" sz="1200" dirty="0">
              <a:solidFill>
                <a:schemeClr val="bg1"/>
              </a:solidFill>
            </a:endParaRPr>
          </a:p>
          <a:p>
            <a:pPr algn="ctr"/>
            <a:r>
              <a:rPr kumimoji="1" lang="ja-JP" altLang="en-US" sz="1200">
                <a:solidFill>
                  <a:schemeClr val="bg1"/>
                </a:solidFill>
              </a:rPr>
              <a:t>新機能導入支援</a:t>
            </a:r>
          </a:p>
        </p:txBody>
      </p:sp>
      <p:sp>
        <p:nvSpPr>
          <p:cNvPr id="28" name="正方形/長方形 27">
            <a:extLst>
              <a:ext uri="{FF2B5EF4-FFF2-40B4-BE49-F238E27FC236}">
                <a16:creationId xmlns:a16="http://schemas.microsoft.com/office/drawing/2014/main" id="{7761903D-7EFD-D855-0A08-3627B081C062}"/>
              </a:ext>
            </a:extLst>
          </p:cNvPr>
          <p:cNvSpPr/>
          <p:nvPr/>
        </p:nvSpPr>
        <p:spPr>
          <a:xfrm>
            <a:off x="646771" y="3843907"/>
            <a:ext cx="2854712" cy="758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8F2E4C6F-C67C-36E6-3EE4-AABE457A2250}"/>
              </a:ext>
            </a:extLst>
          </p:cNvPr>
          <p:cNvSpPr/>
          <p:nvPr/>
        </p:nvSpPr>
        <p:spPr>
          <a:xfrm>
            <a:off x="5642517" y="3843907"/>
            <a:ext cx="2854712" cy="758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1D529B1D-8436-7279-566C-DFE0F3A593C3}"/>
              </a:ext>
            </a:extLst>
          </p:cNvPr>
          <p:cNvSpPr txBox="1"/>
          <p:nvPr/>
        </p:nvSpPr>
        <p:spPr>
          <a:xfrm>
            <a:off x="993547" y="4038382"/>
            <a:ext cx="2161168" cy="400110"/>
          </a:xfrm>
          <a:prstGeom prst="rect">
            <a:avLst/>
          </a:prstGeom>
          <a:noFill/>
        </p:spPr>
        <p:txBody>
          <a:bodyPr wrap="none" rtlCol="0">
            <a:spAutoFit/>
          </a:bodyPr>
          <a:lstStyle/>
          <a:p>
            <a:pPr algn="ctr"/>
            <a:r>
              <a:rPr kumimoji="1" lang="ja-JP" altLang="en-US" sz="2000">
                <a:solidFill>
                  <a:schemeClr val="bg1"/>
                </a:solidFill>
              </a:rPr>
              <a:t>情シス→事業部門</a:t>
            </a:r>
          </a:p>
        </p:txBody>
      </p:sp>
      <p:sp>
        <p:nvSpPr>
          <p:cNvPr id="31" name="テキスト ボックス 30">
            <a:extLst>
              <a:ext uri="{FF2B5EF4-FFF2-40B4-BE49-F238E27FC236}">
                <a16:creationId xmlns:a16="http://schemas.microsoft.com/office/drawing/2014/main" id="{1D90229D-C999-41DB-3DDB-8A77B8472CD8}"/>
              </a:ext>
            </a:extLst>
          </p:cNvPr>
          <p:cNvSpPr txBox="1"/>
          <p:nvPr/>
        </p:nvSpPr>
        <p:spPr>
          <a:xfrm>
            <a:off x="5891509" y="4022993"/>
            <a:ext cx="2356735" cy="400110"/>
          </a:xfrm>
          <a:prstGeom prst="rect">
            <a:avLst/>
          </a:prstGeom>
          <a:noFill/>
        </p:spPr>
        <p:txBody>
          <a:bodyPr wrap="none" rtlCol="0">
            <a:spAutoFit/>
          </a:bodyPr>
          <a:lstStyle/>
          <a:p>
            <a:pPr algn="ctr"/>
            <a:r>
              <a:rPr kumimoji="1" lang="ja-JP" altLang="en-US" sz="2000">
                <a:solidFill>
                  <a:schemeClr val="bg1"/>
                </a:solidFill>
              </a:rPr>
              <a:t>事業部門（↔情シス）</a:t>
            </a:r>
          </a:p>
        </p:txBody>
      </p:sp>
      <p:sp>
        <p:nvSpPr>
          <p:cNvPr id="32" name="テキスト ボックス 31">
            <a:extLst>
              <a:ext uri="{FF2B5EF4-FFF2-40B4-BE49-F238E27FC236}">
                <a16:creationId xmlns:a16="http://schemas.microsoft.com/office/drawing/2014/main" id="{D54A0DD7-DEE6-B970-1856-08C3C5452BB3}"/>
              </a:ext>
            </a:extLst>
          </p:cNvPr>
          <p:cNvSpPr txBox="1"/>
          <p:nvPr/>
        </p:nvSpPr>
        <p:spPr>
          <a:xfrm>
            <a:off x="1212351" y="787888"/>
            <a:ext cx="1723550"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クラウド以前</a:t>
            </a:r>
          </a:p>
        </p:txBody>
      </p:sp>
      <p:sp>
        <p:nvSpPr>
          <p:cNvPr id="33" name="テキスト ボックス 32">
            <a:extLst>
              <a:ext uri="{FF2B5EF4-FFF2-40B4-BE49-F238E27FC236}">
                <a16:creationId xmlns:a16="http://schemas.microsoft.com/office/drawing/2014/main" id="{66C97CC3-E279-67AF-05F9-E1983F249CEF}"/>
              </a:ext>
            </a:extLst>
          </p:cNvPr>
          <p:cNvSpPr txBox="1"/>
          <p:nvPr/>
        </p:nvSpPr>
        <p:spPr>
          <a:xfrm>
            <a:off x="6208095" y="787888"/>
            <a:ext cx="1723549"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クラウド以降</a:t>
            </a:r>
          </a:p>
        </p:txBody>
      </p:sp>
      <p:sp>
        <p:nvSpPr>
          <p:cNvPr id="34" name="右矢印 33">
            <a:extLst>
              <a:ext uri="{FF2B5EF4-FFF2-40B4-BE49-F238E27FC236}">
                <a16:creationId xmlns:a16="http://schemas.microsoft.com/office/drawing/2014/main" id="{EE5E3E5D-62EA-FB4F-062A-419142B99DF9}"/>
              </a:ext>
            </a:extLst>
          </p:cNvPr>
          <p:cNvSpPr/>
          <p:nvPr/>
        </p:nvSpPr>
        <p:spPr>
          <a:xfrm>
            <a:off x="3657600" y="1401914"/>
            <a:ext cx="1873404" cy="680923"/>
          </a:xfrm>
          <a:prstGeom prst="rightArrow">
            <a:avLst>
              <a:gd name="adj1" fmla="val 72927"/>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845A4FF-C0B2-4046-9CD2-F6C17DEDD5F3}"/>
              </a:ext>
            </a:extLst>
          </p:cNvPr>
          <p:cNvSpPr txBox="1"/>
          <p:nvPr/>
        </p:nvSpPr>
        <p:spPr>
          <a:xfrm>
            <a:off x="3819017" y="1575773"/>
            <a:ext cx="1464184" cy="338554"/>
          </a:xfrm>
          <a:prstGeom prst="rect">
            <a:avLst/>
          </a:prstGeom>
          <a:noFill/>
        </p:spPr>
        <p:txBody>
          <a:bodyPr wrap="square" rtlCol="0">
            <a:spAutoFit/>
          </a:bodyPr>
          <a:lstStyle/>
          <a:p>
            <a:pPr algn="ctr"/>
            <a:r>
              <a:rPr kumimoji="1" lang="ja-JP" altLang="en-US" sz="1600">
                <a:solidFill>
                  <a:schemeClr val="bg1"/>
                </a:solidFill>
              </a:rPr>
              <a:t>売上計上</a:t>
            </a:r>
          </a:p>
        </p:txBody>
      </p:sp>
      <p:sp>
        <p:nvSpPr>
          <p:cNvPr id="36" name="右矢印 35">
            <a:extLst>
              <a:ext uri="{FF2B5EF4-FFF2-40B4-BE49-F238E27FC236}">
                <a16:creationId xmlns:a16="http://schemas.microsoft.com/office/drawing/2014/main" id="{6EC7167A-F20C-5541-8D10-ADA54FAA8372}"/>
              </a:ext>
            </a:extLst>
          </p:cNvPr>
          <p:cNvSpPr/>
          <p:nvPr/>
        </p:nvSpPr>
        <p:spPr>
          <a:xfrm>
            <a:off x="3657600" y="2223243"/>
            <a:ext cx="1873404" cy="680923"/>
          </a:xfrm>
          <a:prstGeom prst="rightArrow">
            <a:avLst>
              <a:gd name="adj1" fmla="val 72927"/>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3208758F-5BBB-2B8A-AA99-88978603ABC0}"/>
              </a:ext>
            </a:extLst>
          </p:cNvPr>
          <p:cNvSpPr txBox="1"/>
          <p:nvPr/>
        </p:nvSpPr>
        <p:spPr>
          <a:xfrm>
            <a:off x="3663912" y="2397102"/>
            <a:ext cx="1772908" cy="338554"/>
          </a:xfrm>
          <a:prstGeom prst="rect">
            <a:avLst/>
          </a:prstGeom>
          <a:noFill/>
        </p:spPr>
        <p:txBody>
          <a:bodyPr wrap="square" rtlCol="0">
            <a:spAutoFit/>
          </a:bodyPr>
          <a:lstStyle/>
          <a:p>
            <a:pPr algn="ctr"/>
            <a:r>
              <a:rPr kumimoji="1" lang="ja-JP" altLang="en-US" sz="1600">
                <a:solidFill>
                  <a:schemeClr val="bg1"/>
                </a:solidFill>
              </a:rPr>
              <a:t>規模・期間</a:t>
            </a:r>
          </a:p>
        </p:txBody>
      </p:sp>
      <p:sp>
        <p:nvSpPr>
          <p:cNvPr id="38" name="右矢印 37">
            <a:extLst>
              <a:ext uri="{FF2B5EF4-FFF2-40B4-BE49-F238E27FC236}">
                <a16:creationId xmlns:a16="http://schemas.microsoft.com/office/drawing/2014/main" id="{26406D87-1A8F-A8C6-6937-504EFEA205C0}"/>
              </a:ext>
            </a:extLst>
          </p:cNvPr>
          <p:cNvSpPr/>
          <p:nvPr/>
        </p:nvSpPr>
        <p:spPr>
          <a:xfrm>
            <a:off x="3657600" y="3042416"/>
            <a:ext cx="1873404" cy="680923"/>
          </a:xfrm>
          <a:prstGeom prst="rightArrow">
            <a:avLst>
              <a:gd name="adj1" fmla="val 72927"/>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BA6EC902-AE9F-E6CD-15CB-F02D604ECE89}"/>
              </a:ext>
            </a:extLst>
          </p:cNvPr>
          <p:cNvSpPr txBox="1"/>
          <p:nvPr/>
        </p:nvSpPr>
        <p:spPr>
          <a:xfrm>
            <a:off x="3663912" y="3216275"/>
            <a:ext cx="1772908" cy="338554"/>
          </a:xfrm>
          <a:prstGeom prst="rect">
            <a:avLst/>
          </a:prstGeom>
          <a:noFill/>
        </p:spPr>
        <p:txBody>
          <a:bodyPr wrap="square" rtlCol="0">
            <a:spAutoFit/>
          </a:bodyPr>
          <a:lstStyle/>
          <a:p>
            <a:pPr algn="ctr"/>
            <a:r>
              <a:rPr kumimoji="1" lang="ja-JP" altLang="en-US" sz="1600">
                <a:solidFill>
                  <a:schemeClr val="bg1"/>
                </a:solidFill>
              </a:rPr>
              <a:t>顧客関係</a:t>
            </a:r>
          </a:p>
        </p:txBody>
      </p:sp>
      <p:sp>
        <p:nvSpPr>
          <p:cNvPr id="40" name="右矢印 39">
            <a:extLst>
              <a:ext uri="{FF2B5EF4-FFF2-40B4-BE49-F238E27FC236}">
                <a16:creationId xmlns:a16="http://schemas.microsoft.com/office/drawing/2014/main" id="{556AB889-515C-3A9D-B30D-286064E5C1EE}"/>
              </a:ext>
            </a:extLst>
          </p:cNvPr>
          <p:cNvSpPr/>
          <p:nvPr/>
        </p:nvSpPr>
        <p:spPr>
          <a:xfrm>
            <a:off x="3657600" y="3929512"/>
            <a:ext cx="1873404" cy="680923"/>
          </a:xfrm>
          <a:prstGeom prst="rightArrow">
            <a:avLst>
              <a:gd name="adj1" fmla="val 72927"/>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1129B248-543A-BE6D-4A4A-018024EB7C07}"/>
              </a:ext>
            </a:extLst>
          </p:cNvPr>
          <p:cNvSpPr txBox="1"/>
          <p:nvPr/>
        </p:nvSpPr>
        <p:spPr>
          <a:xfrm>
            <a:off x="3663912" y="4129461"/>
            <a:ext cx="1772908" cy="338554"/>
          </a:xfrm>
          <a:prstGeom prst="rect">
            <a:avLst/>
          </a:prstGeom>
          <a:noFill/>
        </p:spPr>
        <p:txBody>
          <a:bodyPr wrap="square" rtlCol="0">
            <a:spAutoFit/>
          </a:bodyPr>
          <a:lstStyle/>
          <a:p>
            <a:pPr algn="ctr"/>
            <a:r>
              <a:rPr kumimoji="1" lang="ja-JP" altLang="en-US" sz="1600">
                <a:solidFill>
                  <a:schemeClr val="bg1"/>
                </a:solidFill>
              </a:rPr>
              <a:t>顧客チャネル</a:t>
            </a:r>
          </a:p>
        </p:txBody>
      </p:sp>
      <p:sp>
        <p:nvSpPr>
          <p:cNvPr id="42" name="右矢印 41">
            <a:extLst>
              <a:ext uri="{FF2B5EF4-FFF2-40B4-BE49-F238E27FC236}">
                <a16:creationId xmlns:a16="http://schemas.microsoft.com/office/drawing/2014/main" id="{80F5981F-AC1A-9848-E1C6-251917212DE6}"/>
              </a:ext>
            </a:extLst>
          </p:cNvPr>
          <p:cNvSpPr/>
          <p:nvPr/>
        </p:nvSpPr>
        <p:spPr>
          <a:xfrm>
            <a:off x="3662633" y="4750841"/>
            <a:ext cx="1873404" cy="680923"/>
          </a:xfrm>
          <a:prstGeom prst="rightArrow">
            <a:avLst>
              <a:gd name="adj1" fmla="val 72927"/>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1E4FE845-6ED8-1A20-B31D-C2AB25A11340}"/>
              </a:ext>
            </a:extLst>
          </p:cNvPr>
          <p:cNvSpPr txBox="1"/>
          <p:nvPr/>
        </p:nvSpPr>
        <p:spPr>
          <a:xfrm>
            <a:off x="3668945" y="4924700"/>
            <a:ext cx="1772908" cy="338554"/>
          </a:xfrm>
          <a:prstGeom prst="rect">
            <a:avLst/>
          </a:prstGeom>
          <a:noFill/>
        </p:spPr>
        <p:txBody>
          <a:bodyPr wrap="square" rtlCol="0">
            <a:spAutoFit/>
          </a:bodyPr>
          <a:lstStyle/>
          <a:p>
            <a:pPr algn="ctr"/>
            <a:r>
              <a:rPr kumimoji="1" lang="ja-JP" altLang="en-US" sz="1600">
                <a:solidFill>
                  <a:schemeClr val="bg1"/>
                </a:solidFill>
              </a:rPr>
              <a:t>必要スキル</a:t>
            </a:r>
          </a:p>
        </p:txBody>
      </p:sp>
      <p:sp>
        <p:nvSpPr>
          <p:cNvPr id="44" name="右矢印 43">
            <a:extLst>
              <a:ext uri="{FF2B5EF4-FFF2-40B4-BE49-F238E27FC236}">
                <a16:creationId xmlns:a16="http://schemas.microsoft.com/office/drawing/2014/main" id="{88327231-4161-CAC9-AE80-B7089DF16C26}"/>
              </a:ext>
            </a:extLst>
          </p:cNvPr>
          <p:cNvSpPr/>
          <p:nvPr/>
        </p:nvSpPr>
        <p:spPr>
          <a:xfrm>
            <a:off x="3662633" y="5709846"/>
            <a:ext cx="1873404" cy="680923"/>
          </a:xfrm>
          <a:prstGeom prst="rightArrow">
            <a:avLst>
              <a:gd name="adj1" fmla="val 72927"/>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E088316E-31DE-7F61-C4BD-6C5AA9758E5E}"/>
              </a:ext>
            </a:extLst>
          </p:cNvPr>
          <p:cNvSpPr txBox="1"/>
          <p:nvPr/>
        </p:nvSpPr>
        <p:spPr>
          <a:xfrm>
            <a:off x="3668945" y="5883705"/>
            <a:ext cx="1772908" cy="338554"/>
          </a:xfrm>
          <a:prstGeom prst="rect">
            <a:avLst/>
          </a:prstGeom>
          <a:noFill/>
        </p:spPr>
        <p:txBody>
          <a:bodyPr wrap="square" rtlCol="0">
            <a:spAutoFit/>
          </a:bodyPr>
          <a:lstStyle/>
          <a:p>
            <a:pPr algn="ctr"/>
            <a:r>
              <a:rPr kumimoji="1" lang="ja-JP" altLang="en-US" sz="1600">
                <a:solidFill>
                  <a:schemeClr val="bg1"/>
                </a:solidFill>
              </a:rPr>
              <a:t>ビジネス</a:t>
            </a:r>
          </a:p>
        </p:txBody>
      </p:sp>
      <p:sp>
        <p:nvSpPr>
          <p:cNvPr id="46" name="テキスト ボックス 45">
            <a:extLst>
              <a:ext uri="{FF2B5EF4-FFF2-40B4-BE49-F238E27FC236}">
                <a16:creationId xmlns:a16="http://schemas.microsoft.com/office/drawing/2014/main" id="{DEB552C9-4098-876C-51A1-EF43ED9C3B94}"/>
              </a:ext>
            </a:extLst>
          </p:cNvPr>
          <p:cNvSpPr txBox="1"/>
          <p:nvPr/>
        </p:nvSpPr>
        <p:spPr>
          <a:xfrm>
            <a:off x="1003963" y="1051225"/>
            <a:ext cx="2159566"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高品質・安定性・長期間</a:t>
            </a:r>
          </a:p>
        </p:txBody>
      </p:sp>
      <p:sp>
        <p:nvSpPr>
          <p:cNvPr id="47" name="テキスト ボックス 46">
            <a:extLst>
              <a:ext uri="{FF2B5EF4-FFF2-40B4-BE49-F238E27FC236}">
                <a16:creationId xmlns:a16="http://schemas.microsoft.com/office/drawing/2014/main" id="{257E43E1-E596-8F09-57E1-72D0A78DC5DF}"/>
              </a:ext>
            </a:extLst>
          </p:cNvPr>
          <p:cNvSpPr txBox="1"/>
          <p:nvPr/>
        </p:nvSpPr>
        <p:spPr>
          <a:xfrm>
            <a:off x="5990090" y="1051225"/>
            <a:ext cx="2159566"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最新・スピード・短期間</a:t>
            </a:r>
          </a:p>
        </p:txBody>
      </p:sp>
    </p:spTree>
    <p:extLst>
      <p:ext uri="{BB962C8B-B14F-4D97-AF65-F5344CB8AC3E}">
        <p14:creationId xmlns:p14="http://schemas.microsoft.com/office/powerpoint/2010/main" val="283542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4A66819-FAF8-30A6-8B87-1EBC5B225456}"/>
              </a:ext>
            </a:extLst>
          </p:cNvPr>
          <p:cNvSpPr/>
          <p:nvPr/>
        </p:nvSpPr>
        <p:spPr>
          <a:xfrm>
            <a:off x="4713004" y="1326810"/>
            <a:ext cx="4248398" cy="4995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3101149-B23E-6541-B20B-ACF9FD01E910}"/>
              </a:ext>
            </a:extLst>
          </p:cNvPr>
          <p:cNvSpPr/>
          <p:nvPr/>
        </p:nvSpPr>
        <p:spPr>
          <a:xfrm>
            <a:off x="182598" y="1326810"/>
            <a:ext cx="4204196" cy="4995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63F03A6-0488-9288-B12F-CB80D1773599}"/>
              </a:ext>
            </a:extLst>
          </p:cNvPr>
          <p:cNvSpPr>
            <a:spLocks noGrp="1"/>
          </p:cNvSpPr>
          <p:nvPr>
            <p:ph type="title"/>
          </p:nvPr>
        </p:nvSpPr>
        <p:spPr/>
        <p:txBody>
          <a:bodyPr/>
          <a:lstStyle/>
          <a:p>
            <a:r>
              <a:rPr kumimoji="1" lang="en-US" altLang="ja-JP" dirty="0"/>
              <a:t>IT</a:t>
            </a:r>
            <a:r>
              <a:rPr kumimoji="1" lang="ja-JP" altLang="en-US"/>
              <a:t>ベンダーに求められるクラウド・ビジネス・スキル</a:t>
            </a:r>
          </a:p>
        </p:txBody>
      </p:sp>
      <p:sp>
        <p:nvSpPr>
          <p:cNvPr id="3" name="テキスト ボックス 2">
            <a:extLst>
              <a:ext uri="{FF2B5EF4-FFF2-40B4-BE49-F238E27FC236}">
                <a16:creationId xmlns:a16="http://schemas.microsoft.com/office/drawing/2014/main" id="{864F846A-04E8-93B3-E119-8495CD842C25}"/>
              </a:ext>
            </a:extLst>
          </p:cNvPr>
          <p:cNvSpPr txBox="1"/>
          <p:nvPr/>
        </p:nvSpPr>
        <p:spPr>
          <a:xfrm>
            <a:off x="412596" y="1664819"/>
            <a:ext cx="3813716" cy="1138773"/>
          </a:xfrm>
          <a:prstGeom prst="rect">
            <a:avLst/>
          </a:prstGeom>
          <a:noFill/>
        </p:spPr>
        <p:txBody>
          <a:bodyPr wrap="squar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クラウド利用の多様化と拡大</a:t>
            </a:r>
            <a:endParaRPr kumimoji="1" lang="en-US" altLang="ja-JP" sz="2000"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マルチ・クラウド</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ハイブリッド・クラウド</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ゼロトラスト・ネットワーク</a:t>
            </a:r>
          </a:p>
        </p:txBody>
      </p:sp>
      <p:sp>
        <p:nvSpPr>
          <p:cNvPr id="4" name="テキスト ボックス 3">
            <a:extLst>
              <a:ext uri="{FF2B5EF4-FFF2-40B4-BE49-F238E27FC236}">
                <a16:creationId xmlns:a16="http://schemas.microsoft.com/office/drawing/2014/main" id="{B8EDE59C-59DE-7947-9FBF-D4B22B04EAD2}"/>
              </a:ext>
            </a:extLst>
          </p:cNvPr>
          <p:cNvSpPr txBox="1"/>
          <p:nvPr/>
        </p:nvSpPr>
        <p:spPr>
          <a:xfrm>
            <a:off x="412595" y="3188160"/>
            <a:ext cx="3813717" cy="1138773"/>
          </a:xfrm>
          <a:prstGeom prst="rect">
            <a:avLst/>
          </a:prstGeom>
          <a:noFill/>
        </p:spPr>
        <p:txBody>
          <a:bodyPr wrap="squar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クラウド・ネイティブの普及</a:t>
            </a:r>
            <a:endParaRPr kumimoji="1" lang="en-US" altLang="ja-JP" sz="2000"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サーバーレスの充実</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PaaS</a:t>
            </a:r>
            <a:r>
              <a:rPr lang="ja-JP" altLang="en-US" sz="1600">
                <a:solidFill>
                  <a:schemeClr val="bg1"/>
                </a:solidFill>
                <a:latin typeface="Meiryo" panose="020B0604030504040204" pitchFamily="34" charset="-128"/>
                <a:ea typeface="Meiryo" panose="020B0604030504040204" pitchFamily="34" charset="-128"/>
              </a:rPr>
              <a:t>・</a:t>
            </a:r>
            <a:r>
              <a:rPr kumimoji="1" lang="en-US" altLang="ja-JP" sz="1600" dirty="0">
                <a:solidFill>
                  <a:schemeClr val="bg1"/>
                </a:solidFill>
                <a:latin typeface="Meiryo" panose="020B0604030504040204" pitchFamily="34" charset="-128"/>
                <a:ea typeface="Meiryo" panose="020B0604030504040204" pitchFamily="34" charset="-128"/>
              </a:rPr>
              <a:t>API</a:t>
            </a:r>
            <a:r>
              <a:rPr kumimoji="1" lang="ja-JP" altLang="en-US" sz="1600">
                <a:solidFill>
                  <a:schemeClr val="bg1"/>
                </a:solidFill>
                <a:latin typeface="Meiryo" panose="020B0604030504040204" pitchFamily="34" charset="-128"/>
                <a:ea typeface="Meiryo" panose="020B0604030504040204" pitchFamily="34" charset="-128"/>
              </a:rPr>
              <a:t>エコノミーの拡充</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AI</a:t>
            </a:r>
            <a:r>
              <a:rPr kumimoji="1" lang="ja-JP" altLang="en-US" sz="1600">
                <a:solidFill>
                  <a:schemeClr val="bg1"/>
                </a:solidFill>
                <a:latin typeface="Meiryo" panose="020B0604030504040204" pitchFamily="34" charset="-128"/>
                <a:ea typeface="Meiryo" panose="020B0604030504040204" pitchFamily="34" charset="-128"/>
              </a:rPr>
              <a:t>等最新技術の急速な展開</a:t>
            </a:r>
          </a:p>
        </p:txBody>
      </p:sp>
      <p:sp>
        <p:nvSpPr>
          <p:cNvPr id="5" name="テキスト ボックス 4">
            <a:extLst>
              <a:ext uri="{FF2B5EF4-FFF2-40B4-BE49-F238E27FC236}">
                <a16:creationId xmlns:a16="http://schemas.microsoft.com/office/drawing/2014/main" id="{39DC7ECB-BA24-46C6-A081-10AEBDE9B53F}"/>
              </a:ext>
            </a:extLst>
          </p:cNvPr>
          <p:cNvSpPr txBox="1"/>
          <p:nvPr/>
        </p:nvSpPr>
        <p:spPr>
          <a:xfrm>
            <a:off x="412595" y="4711501"/>
            <a:ext cx="3813717" cy="1384995"/>
          </a:xfrm>
          <a:prstGeom prst="rect">
            <a:avLst/>
          </a:prstGeom>
          <a:noFill/>
        </p:spPr>
        <p:txBody>
          <a:bodyPr wrap="squar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クラウド・ファーストの定着</a:t>
            </a:r>
            <a:endParaRPr kumimoji="1" lang="en-US" altLang="ja-JP" sz="2000"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パッケージから</a:t>
            </a:r>
            <a:r>
              <a:rPr lang="en-US" altLang="ja-JP" sz="1600" dirty="0">
                <a:solidFill>
                  <a:schemeClr val="bg1"/>
                </a:solidFill>
                <a:latin typeface="Meiryo" panose="020B0604030504040204" pitchFamily="34" charset="-128"/>
                <a:ea typeface="Meiryo" panose="020B0604030504040204" pitchFamily="34" charset="-128"/>
              </a:rPr>
              <a:t>SaaS</a:t>
            </a:r>
            <a:r>
              <a:rPr lang="ja-JP" altLang="en-US" sz="1600">
                <a:solidFill>
                  <a:schemeClr val="bg1"/>
                </a:solidFill>
                <a:latin typeface="Meiryo" panose="020B0604030504040204" pitchFamily="34" charset="-128"/>
                <a:ea typeface="Meiryo" panose="020B0604030504040204" pitchFamily="34" charset="-128"/>
              </a:rPr>
              <a:t>へのシフト</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雇用形態の</a:t>
            </a:r>
            <a:r>
              <a:rPr lang="ja-JP" altLang="en-US" sz="1600">
                <a:solidFill>
                  <a:schemeClr val="bg1"/>
                </a:solidFill>
                <a:latin typeface="Meiryo" panose="020B0604030504040204" pitchFamily="34" charset="-128"/>
                <a:ea typeface="Meiryo" panose="020B0604030504040204" pitchFamily="34" charset="-128"/>
              </a:rPr>
              <a:t>多様化に対応</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インフラ・プラットフォームのコモディティ化</a:t>
            </a:r>
          </a:p>
        </p:txBody>
      </p:sp>
      <p:sp>
        <p:nvSpPr>
          <p:cNvPr id="7" name="テキスト ボックス 6">
            <a:extLst>
              <a:ext uri="{FF2B5EF4-FFF2-40B4-BE49-F238E27FC236}">
                <a16:creationId xmlns:a16="http://schemas.microsoft.com/office/drawing/2014/main" id="{DE30B05F-CAEC-AF44-B626-ED7D3AD8CAAD}"/>
              </a:ext>
            </a:extLst>
          </p:cNvPr>
          <p:cNvSpPr txBox="1"/>
          <p:nvPr/>
        </p:nvSpPr>
        <p:spPr>
          <a:xfrm>
            <a:off x="5042481" y="4130879"/>
            <a:ext cx="3647152"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お客様の経営や業務の改善や変革</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を</a:t>
            </a:r>
            <a:r>
              <a:rPr lang="en-US" altLang="ja-JP" b="1" dirty="0">
                <a:solidFill>
                  <a:schemeClr val="bg1"/>
                </a:solidFill>
                <a:latin typeface="Meiryo" panose="020B0604030504040204" pitchFamily="34" charset="-128"/>
                <a:ea typeface="Meiryo" panose="020B0604030504040204" pitchFamily="34" charset="-128"/>
              </a:rPr>
              <a:t>IT</a:t>
            </a:r>
            <a:r>
              <a:rPr lang="ja-JP" altLang="en-US" b="1">
                <a:solidFill>
                  <a:schemeClr val="bg1"/>
                </a:solidFill>
                <a:latin typeface="Meiryo" panose="020B0604030504040204" pitchFamily="34" charset="-128"/>
                <a:ea typeface="Meiryo" panose="020B0604030504040204" pitchFamily="34" charset="-128"/>
              </a:rPr>
              <a:t>を活かして支援する専門家</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15FCE47-8C3E-DFE9-2FDA-02C6158ECBA7}"/>
              </a:ext>
            </a:extLst>
          </p:cNvPr>
          <p:cNvSpPr txBox="1"/>
          <p:nvPr/>
        </p:nvSpPr>
        <p:spPr>
          <a:xfrm>
            <a:off x="5013627" y="1664819"/>
            <a:ext cx="3704860" cy="2004395"/>
          </a:xfrm>
          <a:prstGeom prst="rect">
            <a:avLst/>
          </a:prstGeom>
          <a:noFill/>
        </p:spPr>
        <p:txBody>
          <a:bodyPr wrap="none" rtlCol="0">
            <a:spAutoFit/>
          </a:bodyPr>
          <a:lstStyle/>
          <a:p>
            <a:pPr marL="285750" indent="-285750">
              <a:lnSpc>
                <a:spcPct val="150000"/>
              </a:lnSpc>
              <a:buFont typeface="Wingdings" pitchFamily="2" charset="2"/>
              <a:buChar char="l"/>
            </a:pPr>
            <a:r>
              <a:rPr kumimoji="1" lang="ja-JP" altLang="en-US" sz="1400" b="1">
                <a:solidFill>
                  <a:schemeClr val="bg1"/>
                </a:solidFill>
                <a:latin typeface="Meiryo" panose="020B0604030504040204" pitchFamily="34" charset="-128"/>
                <a:ea typeface="Meiryo" panose="020B0604030504040204" pitchFamily="34" charset="-128"/>
              </a:rPr>
              <a:t>クラウド・サービスの選択と組合せ</a:t>
            </a:r>
            <a:endParaRPr kumimoji="1" lang="en-US" altLang="ja-JP" sz="1400" b="1" dirty="0">
              <a:solidFill>
                <a:schemeClr val="bg1"/>
              </a:solidFill>
              <a:latin typeface="Meiryo" panose="020B0604030504040204" pitchFamily="34" charset="-128"/>
              <a:ea typeface="Meiryo" panose="020B0604030504040204" pitchFamily="34" charset="-128"/>
            </a:endParaRPr>
          </a:p>
          <a:p>
            <a:pPr marL="285750" indent="-285750">
              <a:lnSpc>
                <a:spcPct val="150000"/>
              </a:lnSpc>
              <a:buFont typeface="Wingdings" pitchFamily="2" charset="2"/>
              <a:buChar char="l"/>
            </a:pPr>
            <a:r>
              <a:rPr lang="ja-JP" altLang="en-US" sz="1400" b="1">
                <a:solidFill>
                  <a:schemeClr val="bg1"/>
                </a:solidFill>
                <a:latin typeface="Meiryo" panose="020B0604030504040204" pitchFamily="34" charset="-128"/>
                <a:ea typeface="Meiryo" panose="020B0604030504040204" pitchFamily="34" charset="-128"/>
              </a:rPr>
              <a:t>新技術やサービスの目利き</a:t>
            </a:r>
            <a:endParaRPr lang="en-US" altLang="ja-JP" sz="1400" b="1" dirty="0">
              <a:solidFill>
                <a:schemeClr val="bg1"/>
              </a:solidFill>
              <a:latin typeface="Meiryo" panose="020B0604030504040204" pitchFamily="34" charset="-128"/>
              <a:ea typeface="Meiryo" panose="020B0604030504040204" pitchFamily="34" charset="-128"/>
            </a:endParaRPr>
          </a:p>
          <a:p>
            <a:pPr marL="285750" indent="-285750">
              <a:lnSpc>
                <a:spcPct val="150000"/>
              </a:lnSpc>
              <a:buFont typeface="Wingdings" pitchFamily="2" charset="2"/>
              <a:buChar char="l"/>
            </a:pPr>
            <a:r>
              <a:rPr kumimoji="1" lang="ja-JP" altLang="en-US" sz="1400" b="1">
                <a:solidFill>
                  <a:schemeClr val="bg1"/>
                </a:solidFill>
                <a:latin typeface="Meiryo" panose="020B0604030504040204" pitchFamily="34" charset="-128"/>
                <a:ea typeface="Meiryo" panose="020B0604030504040204" pitchFamily="34" charset="-128"/>
              </a:rPr>
              <a:t>複数クラウド・サービスの選択と組合せ</a:t>
            </a:r>
            <a:endParaRPr kumimoji="1" lang="en-US" altLang="ja-JP" sz="1400" b="1" dirty="0">
              <a:solidFill>
                <a:schemeClr val="bg1"/>
              </a:solidFill>
              <a:latin typeface="Meiryo" panose="020B0604030504040204" pitchFamily="34" charset="-128"/>
              <a:ea typeface="Meiryo" panose="020B0604030504040204" pitchFamily="34" charset="-128"/>
            </a:endParaRPr>
          </a:p>
          <a:p>
            <a:pPr marL="285750" indent="-285750">
              <a:lnSpc>
                <a:spcPct val="150000"/>
              </a:lnSpc>
              <a:buFont typeface="Wingdings" pitchFamily="2" charset="2"/>
              <a:buChar char="l"/>
            </a:pPr>
            <a:r>
              <a:rPr lang="ja-JP" altLang="en-US" sz="1400" b="1">
                <a:solidFill>
                  <a:schemeClr val="bg1"/>
                </a:solidFill>
                <a:latin typeface="Meiryo" panose="020B0604030504040204" pitchFamily="34" charset="-128"/>
                <a:ea typeface="Meiryo" panose="020B0604030504040204" pitchFamily="34" charset="-128"/>
              </a:rPr>
              <a:t>クラウド・サービス導入後の最適化</a:t>
            </a:r>
            <a:endParaRPr lang="en-US" altLang="ja-JP" sz="1400" b="1" dirty="0">
              <a:solidFill>
                <a:schemeClr val="bg1"/>
              </a:solidFill>
              <a:latin typeface="Meiryo" panose="020B0604030504040204" pitchFamily="34" charset="-128"/>
              <a:ea typeface="Meiryo" panose="020B0604030504040204" pitchFamily="34" charset="-128"/>
            </a:endParaRPr>
          </a:p>
          <a:p>
            <a:pPr marL="285750" indent="-285750">
              <a:lnSpc>
                <a:spcPct val="150000"/>
              </a:lnSpc>
              <a:buFont typeface="Wingdings" pitchFamily="2" charset="2"/>
              <a:buChar char="l"/>
            </a:pPr>
            <a:r>
              <a:rPr kumimoji="1" lang="ja-JP" altLang="en-US" sz="1400" b="1">
                <a:solidFill>
                  <a:schemeClr val="bg1"/>
                </a:solidFill>
                <a:latin typeface="Meiryo" panose="020B0604030504040204" pitchFamily="34" charset="-128"/>
                <a:ea typeface="Meiryo" panose="020B0604030504040204" pitchFamily="34" charset="-128"/>
              </a:rPr>
              <a:t>クラウド・サービス前提の業務変革支援</a:t>
            </a:r>
            <a:endParaRPr kumimoji="1" lang="en-US" altLang="ja-JP" sz="1400" b="1" dirty="0">
              <a:solidFill>
                <a:schemeClr val="bg1"/>
              </a:solidFill>
              <a:latin typeface="Meiryo" panose="020B0604030504040204" pitchFamily="34" charset="-128"/>
              <a:ea typeface="Meiryo" panose="020B0604030504040204" pitchFamily="34" charset="-128"/>
            </a:endParaRPr>
          </a:p>
          <a:p>
            <a:pPr marL="285750" indent="-285750">
              <a:lnSpc>
                <a:spcPct val="150000"/>
              </a:lnSpc>
              <a:buFont typeface="Wingdings" pitchFamily="2" charset="2"/>
              <a:buChar char="l"/>
            </a:pPr>
            <a:r>
              <a:rPr lang="ja-JP" altLang="en-US" sz="1400" b="1">
                <a:solidFill>
                  <a:schemeClr val="bg1"/>
                </a:solidFill>
                <a:latin typeface="Meiryo" panose="020B0604030504040204" pitchFamily="34" charset="-128"/>
                <a:ea typeface="Meiryo" panose="020B0604030504040204" pitchFamily="34" charset="-128"/>
              </a:rPr>
              <a:t>クラウドを前提としたセキュリティ対策</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1E2EE1A-C8BD-C4FA-FC8B-48D7098624B2}"/>
              </a:ext>
            </a:extLst>
          </p:cNvPr>
          <p:cNvSpPr txBox="1"/>
          <p:nvPr/>
        </p:nvSpPr>
        <p:spPr>
          <a:xfrm>
            <a:off x="4929018" y="5170040"/>
            <a:ext cx="2204450" cy="646331"/>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マルチクラウド</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システム・アーキテクチャ</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クラウド・ネイティブ</a:t>
            </a:r>
          </a:p>
        </p:txBody>
      </p:sp>
      <p:sp>
        <p:nvSpPr>
          <p:cNvPr id="10" name="テキスト ボックス 9">
            <a:extLst>
              <a:ext uri="{FF2B5EF4-FFF2-40B4-BE49-F238E27FC236}">
                <a16:creationId xmlns:a16="http://schemas.microsoft.com/office/drawing/2014/main" id="{480DBE21-A4A7-303C-7B44-E9FC929A118D}"/>
              </a:ext>
            </a:extLst>
          </p:cNvPr>
          <p:cNvSpPr txBox="1"/>
          <p:nvPr/>
        </p:nvSpPr>
        <p:spPr>
          <a:xfrm>
            <a:off x="7055526" y="5170040"/>
            <a:ext cx="1742785" cy="646331"/>
          </a:xfrm>
          <a:prstGeom prst="rect">
            <a:avLst/>
          </a:prstGeom>
          <a:noFill/>
        </p:spPr>
        <p:txBody>
          <a:bodyPr wrap="none" rtlCol="0">
            <a:spAutoFit/>
          </a:bodyPr>
          <a:lstStyle/>
          <a:p>
            <a:pPr marL="171450" indent="-171450">
              <a:buFont typeface="Wingdings" pitchFamily="2" charset="2"/>
              <a:buChar char="Ø"/>
            </a:pPr>
            <a:r>
              <a:rPr kumimoji="1" lang="ja-JP" altLang="en-US" sz="1200">
                <a:solidFill>
                  <a:schemeClr val="bg1"/>
                </a:solidFill>
                <a:latin typeface="Meiryo" panose="020B0604030504040204" pitchFamily="34" charset="-128"/>
                <a:ea typeface="Meiryo" panose="020B0604030504040204" pitchFamily="34" charset="-128"/>
              </a:rPr>
              <a:t>事業や経営の理解</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200">
                <a:solidFill>
                  <a:schemeClr val="bg1"/>
                </a:solidFill>
                <a:latin typeface="Meiryo" panose="020B0604030504040204" pitchFamily="34" charset="-128"/>
                <a:ea typeface="Meiryo" panose="020B0604030504040204" pitchFamily="34" charset="-128"/>
              </a:rPr>
              <a:t>戦略立案支援</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ビジネ・スデザイン</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4AE52AC-A559-A01D-C685-DC4D80864BEF}"/>
              </a:ext>
            </a:extLst>
          </p:cNvPr>
          <p:cNvSpPr txBox="1"/>
          <p:nvPr/>
        </p:nvSpPr>
        <p:spPr>
          <a:xfrm>
            <a:off x="756364" y="865145"/>
            <a:ext cx="3126177" cy="461665"/>
          </a:xfrm>
          <a:prstGeom prst="rect">
            <a:avLst/>
          </a:prstGeom>
          <a:noFill/>
        </p:spPr>
        <p:txBody>
          <a:bodyPr wrap="none" rtlCol="0">
            <a:spAutoFit/>
          </a:bodyPr>
          <a:lstStyle/>
          <a:p>
            <a:pPr algn="ctr"/>
            <a:r>
              <a:rPr kumimoji="1" lang="ja-JP" altLang="en-US" sz="2400" b="1">
                <a:solidFill>
                  <a:schemeClr val="accent3">
                    <a:lumMod val="75000"/>
                  </a:schemeClr>
                </a:solidFill>
              </a:rPr>
              <a:t>クラウド利用のトレンド</a:t>
            </a:r>
          </a:p>
        </p:txBody>
      </p:sp>
      <p:sp>
        <p:nvSpPr>
          <p:cNvPr id="15" name="テキスト ボックス 14">
            <a:extLst>
              <a:ext uri="{FF2B5EF4-FFF2-40B4-BE49-F238E27FC236}">
                <a16:creationId xmlns:a16="http://schemas.microsoft.com/office/drawing/2014/main" id="{09FA263B-EC31-F284-34A8-B74A13FD7424}"/>
              </a:ext>
            </a:extLst>
          </p:cNvPr>
          <p:cNvSpPr txBox="1"/>
          <p:nvPr/>
        </p:nvSpPr>
        <p:spPr>
          <a:xfrm>
            <a:off x="5121832" y="865145"/>
            <a:ext cx="3488455" cy="461665"/>
          </a:xfrm>
          <a:prstGeom prst="rect">
            <a:avLst/>
          </a:prstGeom>
          <a:noFill/>
        </p:spPr>
        <p:txBody>
          <a:bodyPr wrap="none" rtlCol="0">
            <a:spAutoFit/>
          </a:bodyPr>
          <a:lstStyle/>
          <a:p>
            <a:pPr algn="ctr"/>
            <a:r>
              <a:rPr kumimoji="1" lang="ja-JP" altLang="en-US" sz="2400" b="1">
                <a:solidFill>
                  <a:srgbClr val="0070C0"/>
                </a:solidFill>
              </a:rPr>
              <a:t>求められるスキルや知識</a:t>
            </a:r>
          </a:p>
        </p:txBody>
      </p:sp>
      <p:sp>
        <p:nvSpPr>
          <p:cNvPr id="16" name="右矢印 15">
            <a:extLst>
              <a:ext uri="{FF2B5EF4-FFF2-40B4-BE49-F238E27FC236}">
                <a16:creationId xmlns:a16="http://schemas.microsoft.com/office/drawing/2014/main" id="{997AE83A-DB80-6DFF-89D8-9E659B64363F}"/>
              </a:ext>
            </a:extLst>
          </p:cNvPr>
          <p:cNvSpPr/>
          <p:nvPr/>
        </p:nvSpPr>
        <p:spPr>
          <a:xfrm>
            <a:off x="4226312" y="3073178"/>
            <a:ext cx="613317" cy="1563830"/>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62158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087150-EA59-786E-9C28-66D98A620961}"/>
              </a:ext>
            </a:extLst>
          </p:cNvPr>
          <p:cNvSpPr>
            <a:spLocks noGrp="1"/>
          </p:cNvSpPr>
          <p:nvPr>
            <p:ph type="title"/>
          </p:nvPr>
        </p:nvSpPr>
        <p:spPr/>
        <p:txBody>
          <a:bodyPr/>
          <a:lstStyle/>
          <a:p>
            <a:r>
              <a:rPr kumimoji="1" lang="ja-JP" altLang="en-US"/>
              <a:t>クラウド・コンピューティングの注目点</a:t>
            </a:r>
          </a:p>
        </p:txBody>
      </p:sp>
      <p:sp>
        <p:nvSpPr>
          <p:cNvPr id="3" name="テキスト ボックス 2">
            <a:extLst>
              <a:ext uri="{FF2B5EF4-FFF2-40B4-BE49-F238E27FC236}">
                <a16:creationId xmlns:a16="http://schemas.microsoft.com/office/drawing/2014/main" id="{79206AC9-16B5-BCF7-2608-06A9E7BDD211}"/>
              </a:ext>
            </a:extLst>
          </p:cNvPr>
          <p:cNvSpPr txBox="1"/>
          <p:nvPr/>
        </p:nvSpPr>
        <p:spPr>
          <a:xfrm>
            <a:off x="476271" y="1411462"/>
            <a:ext cx="8191458" cy="4339650"/>
          </a:xfrm>
          <a:prstGeom prst="rect">
            <a:avLst/>
          </a:prstGeom>
          <a:noFill/>
        </p:spPr>
        <p:txBody>
          <a:bodyPr wrap="square" rtlCol="0">
            <a:spAutoFit/>
          </a:bodyPr>
          <a:lstStyle/>
          <a:p>
            <a:r>
              <a:rPr kumimoji="1" lang="en-US" altLang="ja-JP" sz="2000" b="1" dirty="0">
                <a:latin typeface="Meiryo" panose="020B0604030504040204" pitchFamily="34" charset="-128"/>
                <a:ea typeface="Meiryo" panose="020B0604030504040204" pitchFamily="34" charset="-128"/>
              </a:rPr>
              <a:t>AI</a:t>
            </a:r>
            <a:r>
              <a:rPr kumimoji="1" lang="ja-JP" altLang="en-US" sz="2000" b="1">
                <a:latin typeface="Meiryo" panose="020B0604030504040204" pitchFamily="34" charset="-128"/>
                <a:ea typeface="Meiryo" panose="020B0604030504040204" pitchFamily="34" charset="-128"/>
              </a:rPr>
              <a:t>サービスの充実による差別化</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a:latin typeface="Meiryo" panose="020B0604030504040204" pitchFamily="34" charset="-128"/>
                <a:ea typeface="Meiryo" panose="020B0604030504040204" pitchFamily="34" charset="-128"/>
              </a:rPr>
              <a:t>生成</a:t>
            </a:r>
            <a:r>
              <a:rPr lang="en-US" altLang="ja-JP" dirty="0">
                <a:latin typeface="Meiryo" panose="020B0604030504040204" pitchFamily="34" charset="-128"/>
                <a:ea typeface="Meiryo" panose="020B0604030504040204" pitchFamily="34" charset="-128"/>
              </a:rPr>
              <a:t>AI</a:t>
            </a:r>
            <a:r>
              <a:rPr lang="ja-JP" altLang="en-US">
                <a:latin typeface="Meiryo" panose="020B0604030504040204" pitchFamily="34" charset="-128"/>
                <a:ea typeface="Meiryo" panose="020B0604030504040204" pitchFamily="34" charset="-128"/>
              </a:rPr>
              <a:t>サービスや</a:t>
            </a:r>
            <a:r>
              <a:rPr lang="en-US" altLang="ja-JP" dirty="0">
                <a:latin typeface="Meiryo" panose="020B0604030504040204" pitchFamily="34" charset="-128"/>
                <a:ea typeface="Meiryo" panose="020B0604030504040204" pitchFamily="34" charset="-128"/>
              </a:rPr>
              <a:t>API</a:t>
            </a:r>
            <a:r>
              <a:rPr lang="ja-JP" altLang="en-US">
                <a:latin typeface="Meiryo" panose="020B0604030504040204" pitchFamily="34" charset="-128"/>
                <a:ea typeface="Meiryo" panose="020B0604030504040204" pitchFamily="34" charset="-128"/>
              </a:rPr>
              <a:t>の提供</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dirty="0">
                <a:latin typeface="Meiryo" panose="020B0604030504040204" pitchFamily="34" charset="-128"/>
                <a:ea typeface="Meiryo" panose="020B0604030504040204" pitchFamily="34" charset="-128"/>
              </a:rPr>
              <a:t>AI</a:t>
            </a:r>
            <a:r>
              <a:rPr lang="ja-JP" altLang="en-US">
                <a:latin typeface="Meiryo" panose="020B0604030504040204" pitchFamily="34" charset="-128"/>
                <a:ea typeface="Meiryo" panose="020B0604030504040204" pitchFamily="34" charset="-128"/>
              </a:rPr>
              <a:t>チップによるコストパフォーマンの向上</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プラットフォームの充実　など</a:t>
            </a:r>
            <a:endParaRPr kumimoji="1"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endParaRPr kumimoji="1" lang="en-US" altLang="ja-JP"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コンテナを前提としたプラットフォーム・サービスの充実</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a:latin typeface="Meiryo" panose="020B0604030504040204" pitchFamily="34" charset="-128"/>
                <a:ea typeface="Meiryo" panose="020B0604030504040204" pitchFamily="34" charset="-128"/>
              </a:rPr>
              <a:t>コンテナの利便性を高めるサービスの充実</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a:latin typeface="Meiryo" panose="020B0604030504040204" pitchFamily="34" charset="-128"/>
                <a:ea typeface="Meiryo" panose="020B0604030504040204" pitchFamily="34" charset="-128"/>
              </a:rPr>
              <a:t>クラウド管理プラットフォーム（</a:t>
            </a:r>
            <a:r>
              <a:rPr lang="en-US" altLang="ja-JP" dirty="0">
                <a:latin typeface="Meiryo" panose="020B0604030504040204" pitchFamily="34" charset="-128"/>
                <a:ea typeface="Meiryo" panose="020B0604030504040204" pitchFamily="34" charset="-128"/>
              </a:rPr>
              <a:t>CMP</a:t>
            </a:r>
            <a:r>
              <a:rPr lang="ja-JP" altLang="en-US">
                <a:latin typeface="Meiryo" panose="020B0604030504040204" pitchFamily="34" charset="-128"/>
                <a:ea typeface="Meiryo" panose="020B0604030504040204" pitchFamily="34" charset="-128"/>
              </a:rPr>
              <a:t>）によるマルチ／ハイブリッドの一元管理</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dirty="0">
                <a:latin typeface="Meiryo" panose="020B0604030504040204" pitchFamily="34" charset="-128"/>
                <a:ea typeface="Meiryo" panose="020B0604030504040204" pitchFamily="34" charset="-128"/>
              </a:rPr>
              <a:t>AI</a:t>
            </a:r>
            <a:r>
              <a:rPr lang="ja-JP" altLang="en-US">
                <a:latin typeface="Meiryo" panose="020B0604030504040204" pitchFamily="34" charset="-128"/>
                <a:ea typeface="Meiryo" panose="020B0604030504040204" pitchFamily="34" charset="-128"/>
              </a:rPr>
              <a:t>を活かした運用や管理の自動化　など</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endParaRPr lang="en-US" altLang="ja-JP" dirty="0">
              <a:latin typeface="Meiryo" panose="020B0604030504040204" pitchFamily="34" charset="-128"/>
              <a:ea typeface="Meiryo" panose="020B0604030504040204" pitchFamily="34" charset="-128"/>
            </a:endParaRPr>
          </a:p>
          <a:p>
            <a:r>
              <a:rPr lang="en-US" altLang="ja-JP" sz="2000" b="1" dirty="0">
                <a:latin typeface="Meiryo" panose="020B0604030504040204" pitchFamily="34" charset="-128"/>
                <a:ea typeface="Meiryo" panose="020B0604030504040204" pitchFamily="34" charset="-128"/>
              </a:rPr>
              <a:t>Security as a Service</a:t>
            </a:r>
            <a:r>
              <a:rPr lang="ja-JP" altLang="en-US" sz="2000" b="1">
                <a:latin typeface="Meiryo" panose="020B0604030504040204" pitchFamily="34" charset="-128"/>
                <a:ea typeface="Meiryo" panose="020B0604030504040204" pitchFamily="34" charset="-128"/>
              </a:rPr>
              <a:t>の拡充</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a:latin typeface="Meiryo" panose="020B0604030504040204" pitchFamily="34" charset="-128"/>
                <a:ea typeface="Meiryo" panose="020B0604030504040204" pitchFamily="34" charset="-128"/>
              </a:rPr>
              <a:t>ゼロトラスト・アーキテクチャに基づくセキュリティの実装</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a:latin typeface="Meiryo" panose="020B0604030504040204" pitchFamily="34" charset="-128"/>
                <a:ea typeface="Meiryo" panose="020B0604030504040204" pitchFamily="34" charset="-128"/>
              </a:rPr>
              <a:t>エンド・ポイント／エッジデバイスにも対応したサービスの提供</a:t>
            </a:r>
            <a:endParaRPr lang="en-US" altLang="ja-JP"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dirty="0">
                <a:latin typeface="Meiryo" panose="020B0604030504040204" pitchFamily="34" charset="-128"/>
                <a:ea typeface="Meiryo" panose="020B0604030504040204" pitchFamily="34" charset="-128"/>
              </a:rPr>
              <a:t>AI</a:t>
            </a:r>
            <a:r>
              <a:rPr lang="ja-JP" altLang="en-US">
                <a:latin typeface="Meiryo" panose="020B0604030504040204" pitchFamily="34" charset="-128"/>
                <a:ea typeface="Meiryo" panose="020B0604030504040204" pitchFamily="34" charset="-128"/>
              </a:rPr>
              <a:t>（機械学習）を活かしたサービスの機能強化　など</a:t>
            </a:r>
            <a:endParaRPr lang="en-US" altLang="ja-JP"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09687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サーバーレスと</a:t>
            </a:r>
            <a:r>
              <a:rPr lang="en-US" altLang="ja-JP" sz="2400" dirty="0" err="1">
                <a:solidFill>
                  <a:schemeClr val="bg1"/>
                </a:solidFill>
                <a:latin typeface="Meiryo" panose="020B0604030504040204" pitchFamily="34" charset="-128"/>
                <a:ea typeface="Meiryo" panose="020B0604030504040204" pitchFamily="34" charset="-128"/>
                <a:cs typeface="Arial" pitchFamily="34" charset="0"/>
              </a:rPr>
              <a:t>FaaS</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Serverless &amp; Function as a Service</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163031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79</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486809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66843" y="1194525"/>
            <a:ext cx="2113079" cy="338554"/>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OS</a:t>
            </a:r>
            <a:r>
              <a:rPr kumimoji="1" lang="ja-JP" altLang="en-US" sz="1600">
                <a:solidFill>
                  <a:srgbClr val="800000"/>
                </a:solidFill>
                <a:effectLst/>
                <a:latin typeface="Meiryo" panose="020B0604030504040204" pitchFamily="34" charset="-128"/>
                <a:ea typeface="Meiryo" panose="020B0604030504040204" pitchFamily="34" charset="-128"/>
                <a:cs typeface="ＤＦＰ太丸ゴシック体"/>
              </a:rPr>
              <a:t>エミュレーション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2828455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E5A1F-6D26-174D-9B84-B6EFFA106442}"/>
              </a:ext>
            </a:extLst>
          </p:cNvPr>
          <p:cNvSpPr>
            <a:spLocks noGrp="1"/>
          </p:cNvSpPr>
          <p:nvPr>
            <p:ph type="title"/>
          </p:nvPr>
        </p:nvSpPr>
        <p:spPr/>
        <p:txBody>
          <a:bodyPr/>
          <a:lstStyle/>
          <a:p>
            <a:r>
              <a:rPr kumimoji="1" lang="ja-JP" altLang="en-US"/>
              <a:t>サーバーレスと仮想マシン</a:t>
            </a:r>
          </a:p>
        </p:txBody>
      </p:sp>
      <p:sp>
        <p:nvSpPr>
          <p:cNvPr id="3" name="正方形/長方形 2">
            <a:extLst>
              <a:ext uri="{FF2B5EF4-FFF2-40B4-BE49-F238E27FC236}">
                <a16:creationId xmlns:a16="http://schemas.microsoft.com/office/drawing/2014/main" id="{B36DA939-26C0-0744-BE93-E24DBC5D23C2}"/>
              </a:ext>
            </a:extLst>
          </p:cNvPr>
          <p:cNvSpPr/>
          <p:nvPr/>
        </p:nvSpPr>
        <p:spPr>
          <a:xfrm>
            <a:off x="363678" y="1272209"/>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1BCF5732-54DB-7E4C-95FA-CDBCBCA8269D}"/>
              </a:ext>
            </a:extLst>
          </p:cNvPr>
          <p:cNvSpPr/>
          <p:nvPr/>
        </p:nvSpPr>
        <p:spPr>
          <a:xfrm>
            <a:off x="363678" y="3781254"/>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E5D9BB15-5347-1042-BB29-6A0BD41F1305}"/>
              </a:ext>
            </a:extLst>
          </p:cNvPr>
          <p:cNvPicPr>
            <a:picLocks noChangeAspect="1"/>
          </p:cNvPicPr>
          <p:nvPr/>
        </p:nvPicPr>
        <p:blipFill>
          <a:blip r:embed="rId2"/>
          <a:stretch>
            <a:fillRect/>
          </a:stretch>
        </p:blipFill>
        <p:spPr>
          <a:xfrm>
            <a:off x="562839" y="4355926"/>
            <a:ext cx="1381673" cy="1381673"/>
          </a:xfrm>
          <a:prstGeom prst="rect">
            <a:avLst/>
          </a:prstGeom>
        </p:spPr>
      </p:pic>
      <p:pic>
        <p:nvPicPr>
          <p:cNvPr id="6" name="図 5">
            <a:extLst>
              <a:ext uri="{FF2B5EF4-FFF2-40B4-BE49-F238E27FC236}">
                <a16:creationId xmlns:a16="http://schemas.microsoft.com/office/drawing/2014/main" id="{7081F80D-2A9A-9F46-98FD-D98B3FE6162D}"/>
              </a:ext>
            </a:extLst>
          </p:cNvPr>
          <p:cNvPicPr>
            <a:picLocks noChangeAspect="1"/>
          </p:cNvPicPr>
          <p:nvPr/>
        </p:nvPicPr>
        <p:blipFill>
          <a:blip r:embed="rId3"/>
          <a:stretch>
            <a:fillRect/>
          </a:stretch>
        </p:blipFill>
        <p:spPr>
          <a:xfrm>
            <a:off x="562839" y="1927806"/>
            <a:ext cx="1381673" cy="1381673"/>
          </a:xfrm>
          <a:prstGeom prst="rect">
            <a:avLst/>
          </a:prstGeom>
        </p:spPr>
      </p:pic>
      <p:sp>
        <p:nvSpPr>
          <p:cNvPr id="7" name="正方形/長方形 6">
            <a:extLst>
              <a:ext uri="{FF2B5EF4-FFF2-40B4-BE49-F238E27FC236}">
                <a16:creationId xmlns:a16="http://schemas.microsoft.com/office/drawing/2014/main" id="{2FC60DB7-663B-5547-81F9-953FD5A6C319}"/>
              </a:ext>
            </a:extLst>
          </p:cNvPr>
          <p:cNvSpPr/>
          <p:nvPr/>
        </p:nvSpPr>
        <p:spPr>
          <a:xfrm>
            <a:off x="562839" y="3867054"/>
            <a:ext cx="2010487"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EC2</a:t>
            </a:r>
            <a:r>
              <a:rPr lang="ja-JP" altLang="en-US">
                <a:latin typeface="Meiryo" panose="020B0604030504040204" pitchFamily="34" charset="-128"/>
                <a:ea typeface="Meiryo" panose="020B0604030504040204" pitchFamily="34" charset="-128"/>
              </a:rPr>
              <a:t>：仮想マシン</a:t>
            </a:r>
          </a:p>
        </p:txBody>
      </p:sp>
      <p:sp>
        <p:nvSpPr>
          <p:cNvPr id="8" name="正方形/長方形 7">
            <a:extLst>
              <a:ext uri="{FF2B5EF4-FFF2-40B4-BE49-F238E27FC236}">
                <a16:creationId xmlns:a16="http://schemas.microsoft.com/office/drawing/2014/main" id="{FD71C087-0842-FA49-BBD1-E1BA3DFCB5EF}"/>
              </a:ext>
            </a:extLst>
          </p:cNvPr>
          <p:cNvSpPr/>
          <p:nvPr/>
        </p:nvSpPr>
        <p:spPr>
          <a:xfrm>
            <a:off x="523082" y="1441906"/>
            <a:ext cx="270138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Lambda</a:t>
            </a:r>
            <a:r>
              <a:rPr lang="ja-JP" altLang="en-US">
                <a:latin typeface="Meiryo" panose="020B0604030504040204" pitchFamily="34" charset="-128"/>
                <a:ea typeface="Meiryo" panose="020B0604030504040204" pitchFamily="34" charset="-128"/>
              </a:rPr>
              <a:t>：サーバーレス</a:t>
            </a:r>
          </a:p>
        </p:txBody>
      </p:sp>
      <p:sp>
        <p:nvSpPr>
          <p:cNvPr id="9" name="正方形/長方形 8">
            <a:extLst>
              <a:ext uri="{FF2B5EF4-FFF2-40B4-BE49-F238E27FC236}">
                <a16:creationId xmlns:a16="http://schemas.microsoft.com/office/drawing/2014/main" id="{3666530E-5683-A64A-9929-F2CFD5BA1EF5}"/>
              </a:ext>
            </a:extLst>
          </p:cNvPr>
          <p:cNvSpPr/>
          <p:nvPr/>
        </p:nvSpPr>
        <p:spPr>
          <a:xfrm>
            <a:off x="1944512" y="4347955"/>
            <a:ext cx="4572000" cy="1384995"/>
          </a:xfrm>
          <a:prstGeom prst="rect">
            <a:avLst/>
          </a:prstGeom>
        </p:spPr>
        <p:txBody>
          <a:bodyPr>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汎用的なサーバー機能</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起動直後はOSインストールのみの状態</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初期設定、環境設定が必要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システムの運用、保守、監視が必要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利用出来るのは契約したサーバーの容量</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一定料金。仮想サーバー稼働時間内の代金</a:t>
            </a:r>
          </a:p>
        </p:txBody>
      </p:sp>
      <p:sp>
        <p:nvSpPr>
          <p:cNvPr id="10" name="正方形/長方形 9">
            <a:extLst>
              <a:ext uri="{FF2B5EF4-FFF2-40B4-BE49-F238E27FC236}">
                <a16:creationId xmlns:a16="http://schemas.microsoft.com/office/drawing/2014/main" id="{673A5B36-7ECF-1645-8318-6BA92B135D17}"/>
              </a:ext>
            </a:extLst>
          </p:cNvPr>
          <p:cNvSpPr/>
          <p:nvPr/>
        </p:nvSpPr>
        <p:spPr>
          <a:xfrm>
            <a:off x="1973420" y="1928062"/>
            <a:ext cx="6806901" cy="1384995"/>
          </a:xfrm>
          <a:prstGeom prst="rect">
            <a:avLst/>
          </a:prstGeom>
        </p:spPr>
        <p:txBody>
          <a:bodyPr wrap="square">
            <a:spAutoFit/>
          </a:bodyPr>
          <a:lstStyle/>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インフラ環境の構築や運用管理が不要。実行環境は、</a:t>
            </a:r>
            <a:r>
              <a:rPr lang="en" altLang="ja-JP" sz="1400" dirty="0">
                <a:solidFill>
                  <a:srgbClr val="404040"/>
                </a:solidFill>
                <a:latin typeface="Meiryo" panose="020B0604030504040204" pitchFamily="34" charset="-128"/>
                <a:ea typeface="Meiryo" panose="020B0604030504040204" pitchFamily="34" charset="-128"/>
              </a:rPr>
              <a:t>AWS</a:t>
            </a:r>
            <a:r>
              <a:rPr lang="ja-JP" altLang="en-US" sz="1400">
                <a:solidFill>
                  <a:srgbClr val="404040"/>
                </a:solidFill>
                <a:latin typeface="Meiryo" panose="020B0604030504040204" pitchFamily="34" charset="-128"/>
                <a:ea typeface="Meiryo" panose="020B0604030504040204" pitchFamily="34" charset="-128"/>
              </a:rPr>
              <a:t>が提供</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ミドルウェア等の脆弱性対応不要</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プログラム（サービス）をアップロードすれば直ちに動作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自動スケーリング対応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システムを実行時間（</a:t>
            </a:r>
            <a:r>
              <a:rPr lang="en-US" altLang="ja-JP" sz="1400" dirty="0">
                <a:solidFill>
                  <a:srgbClr val="404040"/>
                </a:solidFill>
                <a:latin typeface="Meiryo" panose="020B0604030504040204" pitchFamily="34" charset="-128"/>
                <a:ea typeface="Meiryo" panose="020B0604030504040204" pitchFamily="34" charset="-128"/>
              </a:rPr>
              <a:t>100</a:t>
            </a:r>
            <a:r>
              <a:rPr lang="ja-JP" altLang="en-US" sz="1400">
                <a:solidFill>
                  <a:srgbClr val="404040"/>
                </a:solidFill>
                <a:latin typeface="Meiryo" panose="020B0604030504040204" pitchFamily="34" charset="-128"/>
                <a:ea typeface="Meiryo" panose="020B0604030504040204" pitchFamily="34" charset="-128"/>
              </a:rPr>
              <a:t>ミリ秒単位）で課金</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利用されなければ無課金</a:t>
            </a:r>
            <a:endParaRPr lang="ja-JP" altLang="en-US" sz="1400" b="0" i="0">
              <a:solidFill>
                <a:srgbClr val="40404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92993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22029" y="820562"/>
            <a:ext cx="7920880" cy="20800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kumimoji="1" lang="ja-JP" altLang="en-US"/>
              <a:t>「クラウド･ネイティブ」とは</a:t>
            </a:r>
          </a:p>
        </p:txBody>
      </p:sp>
      <p:sp>
        <p:nvSpPr>
          <p:cNvPr id="3" name="スライド番号プレースホルダー 2">
            <a:extLst>
              <a:ext uri="{FF2B5EF4-FFF2-40B4-BE49-F238E27FC236}">
                <a16:creationId xmlns:a16="http://schemas.microsoft.com/office/drawing/2014/main" id="{16842CC3-3791-B84E-A0BC-9502AB9F2BB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81</a:t>
            </a:fld>
            <a:endParaRPr kumimoji="1" lang="ja-JP" altLang="en-US"/>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1027649" y="945050"/>
            <a:ext cx="7109640" cy="738664"/>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付加価値を生み出さない作業で負担を強いられる</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54077" y="1688780"/>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70501" y="1685599"/>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　など</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025053"/>
            <a:ext cx="7920880" cy="3429761"/>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027921" y="3252491"/>
            <a:ext cx="5109091" cy="584775"/>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この負担から</a:t>
            </a:r>
            <a:r>
              <a:rPr kumimoji="1" lang="ja-JP" altLang="en-US" sz="3200" b="1">
                <a:solidFill>
                  <a:srgbClr val="0070C0"/>
                </a:solidFill>
                <a:latin typeface="Meiryo" panose="020B0604030504040204" pitchFamily="34" charset="-128"/>
                <a:ea typeface="Meiryo" panose="020B0604030504040204" pitchFamily="34" charset="-128"/>
              </a:rPr>
              <a:t>開発者を解放</a:t>
            </a:r>
          </a:p>
        </p:txBody>
      </p:sp>
      <p:sp>
        <p:nvSpPr>
          <p:cNvPr id="17" name="下矢印 16">
            <a:extLst>
              <a:ext uri="{FF2B5EF4-FFF2-40B4-BE49-F238E27FC236}">
                <a16:creationId xmlns:a16="http://schemas.microsoft.com/office/drawing/2014/main" id="{85351441-AC3E-6F47-B3E0-190C95990C22}"/>
              </a:ext>
            </a:extLst>
          </p:cNvPr>
          <p:cNvSpPr/>
          <p:nvPr/>
        </p:nvSpPr>
        <p:spPr>
          <a:xfrm rot="10800000">
            <a:off x="3995935" y="2843271"/>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5718B327-D461-F604-5ED3-7F25708D8D7B}"/>
              </a:ext>
            </a:extLst>
          </p:cNvPr>
          <p:cNvSpPr txBox="1"/>
          <p:nvPr/>
        </p:nvSpPr>
        <p:spPr>
          <a:xfrm>
            <a:off x="4786915" y="4537803"/>
            <a:ext cx="3788903" cy="1169551"/>
          </a:xfrm>
          <a:prstGeom prst="rect">
            <a:avLst/>
          </a:prstGeom>
          <a:noFill/>
        </p:spPr>
        <p:txBody>
          <a:bodyPr wrap="square">
            <a:spAutoFit/>
          </a:bodyPr>
          <a:lstStyle/>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マイクロサービス</a:t>
            </a:r>
            <a:r>
              <a:rPr lang="ja-JP" altLang="en-US" sz="1000">
                <a:latin typeface="Meiryo" panose="020B0604030504040204" pitchFamily="34" charset="-128"/>
                <a:ea typeface="Meiryo" panose="020B0604030504040204" pitchFamily="34" charset="-128"/>
              </a:rPr>
              <a:t>:</a:t>
            </a:r>
          </a:p>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コンテナ</a:t>
            </a:r>
            <a:r>
              <a:rPr lang="ja-JP" altLang="en-US" sz="1000">
                <a:latin typeface="Meiryo" panose="020B0604030504040204" pitchFamily="34" charset="-128"/>
                <a:ea typeface="Meiryo" panose="020B0604030504040204" pitchFamily="34" charset="-128"/>
              </a:rPr>
              <a:t>:</a:t>
            </a:r>
          </a:p>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自動化とオーケストレーション</a:t>
            </a:r>
            <a:r>
              <a:rPr lang="ja-JP" altLang="en-US" sz="1000">
                <a:latin typeface="Meiryo" panose="020B0604030504040204" pitchFamily="34" charset="-128"/>
                <a:ea typeface="Meiryo" panose="020B0604030504040204" pitchFamily="34" charset="-128"/>
              </a:rPr>
              <a:t>:</a:t>
            </a:r>
          </a:p>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水平スケーリング</a:t>
            </a:r>
            <a:r>
              <a:rPr lang="ja-JP" altLang="en-US" sz="1000">
                <a:latin typeface="Meiryo" panose="020B0604030504040204" pitchFamily="34" charset="-128"/>
                <a:ea typeface="Meiryo" panose="020B0604030504040204" pitchFamily="34" charset="-128"/>
              </a:rPr>
              <a:t>: </a:t>
            </a:r>
            <a:endParaRPr lang="en-US" altLang="ja-JP" sz="10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多様なデバイスやプラットフォームへの対応</a:t>
            </a:r>
            <a:r>
              <a:rPr lang="ja-JP" altLang="en-US" sz="1000">
                <a:latin typeface="Meiryo" panose="020B0604030504040204" pitchFamily="34" charset="-128"/>
                <a:ea typeface="Meiryo" panose="020B0604030504040204" pitchFamily="34" charset="-128"/>
              </a:rPr>
              <a:t>:</a:t>
            </a:r>
          </a:p>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スケーラブルなアーキテクチャ</a:t>
            </a:r>
            <a:r>
              <a:rPr lang="ja-JP" altLang="en-US" sz="1000">
                <a:latin typeface="Meiryo" panose="020B0604030504040204" pitchFamily="34" charset="-128"/>
                <a:ea typeface="Meiryo" panose="020B0604030504040204" pitchFamily="34" charset="-128"/>
              </a:rPr>
              <a:t>:</a:t>
            </a:r>
          </a:p>
          <a:p>
            <a:pPr marL="285750" indent="-285750">
              <a:buFont typeface="Wingdings" pitchFamily="2" charset="2"/>
              <a:buChar char="ü"/>
            </a:pPr>
            <a:r>
              <a:rPr lang="ja-JP" altLang="en-US" sz="1000" b="1">
                <a:latin typeface="Meiryo" panose="020B0604030504040204" pitchFamily="34" charset="-128"/>
                <a:ea typeface="Meiryo" panose="020B0604030504040204" pitchFamily="34" charset="-128"/>
              </a:rPr>
              <a:t>サービス指向アプローチ</a:t>
            </a:r>
            <a:r>
              <a:rPr lang="ja-JP" altLang="en-US" sz="1000">
                <a:latin typeface="Meiryo" panose="020B0604030504040204" pitchFamily="34" charset="-128"/>
                <a:ea typeface="Meiryo" panose="020B0604030504040204" pitchFamily="34" charset="-128"/>
              </a:rPr>
              <a:t>:</a:t>
            </a:r>
          </a:p>
        </p:txBody>
      </p:sp>
      <p:sp>
        <p:nvSpPr>
          <p:cNvPr id="6" name="テキスト ボックス 5">
            <a:extLst>
              <a:ext uri="{FF2B5EF4-FFF2-40B4-BE49-F238E27FC236}">
                <a16:creationId xmlns:a16="http://schemas.microsoft.com/office/drawing/2014/main" id="{3EE0C780-E0C7-CDFC-A417-3C5AD999FEA2}"/>
              </a:ext>
            </a:extLst>
          </p:cNvPr>
          <p:cNvSpPr txBox="1"/>
          <p:nvPr/>
        </p:nvSpPr>
        <p:spPr>
          <a:xfrm>
            <a:off x="841093" y="3798572"/>
            <a:ext cx="7461814" cy="584775"/>
          </a:xfrm>
          <a:prstGeom prst="rect">
            <a:avLst/>
          </a:prstGeom>
          <a:noFill/>
        </p:spPr>
        <p:txBody>
          <a:bodyPr wrap="squar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リアルタイムに現場からのフィードバックを得て、小さなプロセス単位で高速に改善を繰り返し、ビジネスの成果にいち早く貢献する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grpSp>
        <p:nvGrpSpPr>
          <p:cNvPr id="206" name="グループ化 205">
            <a:extLst>
              <a:ext uri="{FF2B5EF4-FFF2-40B4-BE49-F238E27FC236}">
                <a16:creationId xmlns:a16="http://schemas.microsoft.com/office/drawing/2014/main" id="{07552C92-6B30-7563-36DE-7401348FF44F}"/>
              </a:ext>
            </a:extLst>
          </p:cNvPr>
          <p:cNvGrpSpPr/>
          <p:nvPr/>
        </p:nvGrpSpPr>
        <p:grpSpPr>
          <a:xfrm>
            <a:off x="862026" y="4571709"/>
            <a:ext cx="1682601" cy="1682601"/>
            <a:chOff x="5946264" y="1638730"/>
            <a:chExt cx="2748507" cy="2748507"/>
          </a:xfrm>
        </p:grpSpPr>
        <p:pic>
          <p:nvPicPr>
            <p:cNvPr id="201" name="Picture 2">
              <a:extLst>
                <a:ext uri="{FF2B5EF4-FFF2-40B4-BE49-F238E27FC236}">
                  <a16:creationId xmlns:a16="http://schemas.microsoft.com/office/drawing/2014/main" id="{F138CA25-322F-5465-103B-99CA1CB050A9}"/>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02" name="円/楕円 201">
              <a:extLst>
                <a:ext uri="{FF2B5EF4-FFF2-40B4-BE49-F238E27FC236}">
                  <a16:creationId xmlns:a16="http://schemas.microsoft.com/office/drawing/2014/main" id="{83960DE5-D25F-47B8-6676-774F42F4B4EE}"/>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a:extLst>
                <a:ext uri="{FF2B5EF4-FFF2-40B4-BE49-F238E27FC236}">
                  <a16:creationId xmlns:a16="http://schemas.microsoft.com/office/drawing/2014/main" id="{D84036FE-81A6-1AE5-2885-379A887D6BC0}"/>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a:extLst>
                <a:ext uri="{FF2B5EF4-FFF2-40B4-BE49-F238E27FC236}">
                  <a16:creationId xmlns:a16="http://schemas.microsoft.com/office/drawing/2014/main" id="{2BBED73F-66C3-E3A1-84FD-3CD4EAE3DA06}"/>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a:extLst>
                <a:ext uri="{FF2B5EF4-FFF2-40B4-BE49-F238E27FC236}">
                  <a16:creationId xmlns:a16="http://schemas.microsoft.com/office/drawing/2014/main" id="{482B1A94-441B-4E6A-9C95-CF0497D679D0}"/>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7" name="グループ化 206">
            <a:extLst>
              <a:ext uri="{FF2B5EF4-FFF2-40B4-BE49-F238E27FC236}">
                <a16:creationId xmlns:a16="http://schemas.microsoft.com/office/drawing/2014/main" id="{69B1951B-7C3C-56E1-B82E-F056CAF25FC1}"/>
              </a:ext>
            </a:extLst>
          </p:cNvPr>
          <p:cNvGrpSpPr/>
          <p:nvPr/>
        </p:nvGrpSpPr>
        <p:grpSpPr>
          <a:xfrm>
            <a:off x="2542290" y="4571710"/>
            <a:ext cx="1682601" cy="1682601"/>
            <a:chOff x="5946264" y="1638730"/>
            <a:chExt cx="2748507" cy="2748507"/>
          </a:xfrm>
        </p:grpSpPr>
        <p:pic>
          <p:nvPicPr>
            <p:cNvPr id="208" name="Picture 2">
              <a:extLst>
                <a:ext uri="{FF2B5EF4-FFF2-40B4-BE49-F238E27FC236}">
                  <a16:creationId xmlns:a16="http://schemas.microsoft.com/office/drawing/2014/main" id="{4392E6ED-F2DF-6460-749C-E8C05E256694}"/>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09" name="円/楕円 208">
              <a:extLst>
                <a:ext uri="{FF2B5EF4-FFF2-40B4-BE49-F238E27FC236}">
                  <a16:creationId xmlns:a16="http://schemas.microsoft.com/office/drawing/2014/main" id="{898BDA66-1D6C-6D59-0089-3F98E89BD4BF}"/>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円/楕円 209">
              <a:extLst>
                <a:ext uri="{FF2B5EF4-FFF2-40B4-BE49-F238E27FC236}">
                  <a16:creationId xmlns:a16="http://schemas.microsoft.com/office/drawing/2014/main" id="{51A9D82F-D69E-F2C2-F5E1-809BC162376C}"/>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a:extLst>
                <a:ext uri="{FF2B5EF4-FFF2-40B4-BE49-F238E27FC236}">
                  <a16:creationId xmlns:a16="http://schemas.microsoft.com/office/drawing/2014/main" id="{542A9309-1C35-FBF9-116C-1F454BE8F0A0}"/>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a:extLst>
                <a:ext uri="{FF2B5EF4-FFF2-40B4-BE49-F238E27FC236}">
                  <a16:creationId xmlns:a16="http://schemas.microsoft.com/office/drawing/2014/main" id="{C8287E6D-0418-F9CD-8780-F3FB017DA950}"/>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7" name="テキスト ボックス 236">
            <a:extLst>
              <a:ext uri="{FF2B5EF4-FFF2-40B4-BE49-F238E27FC236}">
                <a16:creationId xmlns:a16="http://schemas.microsoft.com/office/drawing/2014/main" id="{0B7584D8-A505-C67E-C12A-C0AC73892B69}"/>
              </a:ext>
            </a:extLst>
          </p:cNvPr>
          <p:cNvSpPr txBox="1"/>
          <p:nvPr/>
        </p:nvSpPr>
        <p:spPr>
          <a:xfrm>
            <a:off x="748336" y="4534039"/>
            <a:ext cx="697627"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ビジネス</a:t>
            </a:r>
          </a:p>
        </p:txBody>
      </p:sp>
      <p:sp>
        <p:nvSpPr>
          <p:cNvPr id="238" name="テキスト ボックス 237">
            <a:extLst>
              <a:ext uri="{FF2B5EF4-FFF2-40B4-BE49-F238E27FC236}">
                <a16:creationId xmlns:a16="http://schemas.microsoft.com/office/drawing/2014/main" id="{0B99A58D-EFBE-6946-12DF-AC09C51B1E8A}"/>
              </a:ext>
            </a:extLst>
          </p:cNvPr>
          <p:cNvSpPr txBox="1"/>
          <p:nvPr/>
        </p:nvSpPr>
        <p:spPr>
          <a:xfrm>
            <a:off x="1984827" y="4534039"/>
            <a:ext cx="697627" cy="400110"/>
          </a:xfrm>
          <a:prstGeom prst="rect">
            <a:avLst/>
          </a:prstGeom>
          <a:noFill/>
        </p:spPr>
        <p:txBody>
          <a:bodyPr wrap="none" rtlCol="0">
            <a:spAutoFit/>
          </a:bodyPr>
          <a:lstStyle/>
          <a:p>
            <a:pPr algn="r"/>
            <a:r>
              <a:rPr kumimoji="1" lang="ja-JP" altLang="en-US" sz="1000">
                <a:latin typeface="Meiryo" panose="020B0604030504040204" pitchFamily="34" charset="-128"/>
                <a:ea typeface="Meiryo" panose="020B0604030504040204" pitchFamily="34" charset="-128"/>
              </a:rPr>
              <a:t>要件定義</a:t>
            </a:r>
            <a:endParaRPr kumimoji="1"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設計</a:t>
            </a:r>
          </a:p>
        </p:txBody>
      </p:sp>
      <p:sp>
        <p:nvSpPr>
          <p:cNvPr id="239" name="テキスト ボックス 238">
            <a:extLst>
              <a:ext uri="{FF2B5EF4-FFF2-40B4-BE49-F238E27FC236}">
                <a16:creationId xmlns:a16="http://schemas.microsoft.com/office/drawing/2014/main" id="{568546CB-0991-F9A8-4CCC-CAE1DB52D562}"/>
              </a:ext>
            </a:extLst>
          </p:cNvPr>
          <p:cNvSpPr txBox="1"/>
          <p:nvPr/>
        </p:nvSpPr>
        <p:spPr>
          <a:xfrm>
            <a:off x="2057411" y="6035263"/>
            <a:ext cx="569387" cy="400110"/>
          </a:xfrm>
          <a:prstGeom prst="rect">
            <a:avLst/>
          </a:prstGeom>
          <a:noFill/>
        </p:spPr>
        <p:txBody>
          <a:bodyPr wrap="none" rtlCol="0">
            <a:spAutoFit/>
          </a:bodyPr>
          <a:lstStyle/>
          <a:p>
            <a:pPr algn="r"/>
            <a:r>
              <a:rPr kumimoji="1" lang="ja-JP" altLang="en-US" sz="1000">
                <a:latin typeface="Meiryo" panose="020B0604030504040204" pitchFamily="34" charset="-128"/>
                <a:ea typeface="Meiryo" panose="020B0604030504040204" pitchFamily="34" charset="-128"/>
              </a:rPr>
              <a:t>開発</a:t>
            </a:r>
            <a:endParaRPr kumimoji="1" lang="en-US" altLang="ja-JP" sz="1000" dirty="0">
              <a:latin typeface="Meiryo" panose="020B0604030504040204" pitchFamily="34" charset="-128"/>
              <a:ea typeface="Meiryo" panose="020B0604030504040204" pitchFamily="34" charset="-128"/>
            </a:endParaRPr>
          </a:p>
          <a:p>
            <a:pPr algn="r"/>
            <a:r>
              <a:rPr kumimoji="1" lang="ja-JP" altLang="en-US" sz="1000">
                <a:latin typeface="Meiryo" panose="020B0604030504040204" pitchFamily="34" charset="-128"/>
                <a:ea typeface="Meiryo" panose="020B0604030504040204" pitchFamily="34" charset="-128"/>
              </a:rPr>
              <a:t>テスト</a:t>
            </a:r>
          </a:p>
        </p:txBody>
      </p:sp>
      <p:sp>
        <p:nvSpPr>
          <p:cNvPr id="240" name="テキスト ボックス 239">
            <a:extLst>
              <a:ext uri="{FF2B5EF4-FFF2-40B4-BE49-F238E27FC236}">
                <a16:creationId xmlns:a16="http://schemas.microsoft.com/office/drawing/2014/main" id="{D9348576-29FD-3D94-A785-EB25B48CAFE1}"/>
              </a:ext>
            </a:extLst>
          </p:cNvPr>
          <p:cNvSpPr txBox="1"/>
          <p:nvPr/>
        </p:nvSpPr>
        <p:spPr>
          <a:xfrm>
            <a:off x="748335" y="6179335"/>
            <a:ext cx="697627"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本番移行</a:t>
            </a:r>
          </a:p>
        </p:txBody>
      </p:sp>
      <p:grpSp>
        <p:nvGrpSpPr>
          <p:cNvPr id="241" name="グループ化 240">
            <a:extLst>
              <a:ext uri="{FF2B5EF4-FFF2-40B4-BE49-F238E27FC236}">
                <a16:creationId xmlns:a16="http://schemas.microsoft.com/office/drawing/2014/main" id="{D09A1B01-5BA3-A0E8-A410-FAF629A5C9F0}"/>
              </a:ext>
            </a:extLst>
          </p:cNvPr>
          <p:cNvGrpSpPr/>
          <p:nvPr/>
        </p:nvGrpSpPr>
        <p:grpSpPr>
          <a:xfrm>
            <a:off x="4893602" y="5747486"/>
            <a:ext cx="431849" cy="431849"/>
            <a:chOff x="5946264" y="1638730"/>
            <a:chExt cx="2748507" cy="2748507"/>
          </a:xfrm>
        </p:grpSpPr>
        <p:pic>
          <p:nvPicPr>
            <p:cNvPr id="242" name="Picture 2">
              <a:extLst>
                <a:ext uri="{FF2B5EF4-FFF2-40B4-BE49-F238E27FC236}">
                  <a16:creationId xmlns:a16="http://schemas.microsoft.com/office/drawing/2014/main" id="{41AC91BB-A91F-E23A-7B33-EEC79BECA880}"/>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43" name="円/楕円 242">
              <a:extLst>
                <a:ext uri="{FF2B5EF4-FFF2-40B4-BE49-F238E27FC236}">
                  <a16:creationId xmlns:a16="http://schemas.microsoft.com/office/drawing/2014/main" id="{2C0567AC-6DC4-8F50-FB3B-2A4184A43215}"/>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AFF44D1F-3238-1AA5-6542-BC5C72A9A5F0}"/>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D7EFE559-2AC9-8ADA-1FB6-3B706EBE5493}"/>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DE6FB377-A94E-4872-7F19-AAE965038804}"/>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7" name="グループ化 246">
            <a:extLst>
              <a:ext uri="{FF2B5EF4-FFF2-40B4-BE49-F238E27FC236}">
                <a16:creationId xmlns:a16="http://schemas.microsoft.com/office/drawing/2014/main" id="{A1BF7E82-3DE5-A4C6-596B-242E0C8EFBC1}"/>
              </a:ext>
            </a:extLst>
          </p:cNvPr>
          <p:cNvGrpSpPr/>
          <p:nvPr/>
        </p:nvGrpSpPr>
        <p:grpSpPr>
          <a:xfrm>
            <a:off x="5321218" y="5747485"/>
            <a:ext cx="431849" cy="431849"/>
            <a:chOff x="5946264" y="1638730"/>
            <a:chExt cx="2748507" cy="2748507"/>
          </a:xfrm>
        </p:grpSpPr>
        <p:pic>
          <p:nvPicPr>
            <p:cNvPr id="248" name="Picture 2">
              <a:extLst>
                <a:ext uri="{FF2B5EF4-FFF2-40B4-BE49-F238E27FC236}">
                  <a16:creationId xmlns:a16="http://schemas.microsoft.com/office/drawing/2014/main" id="{34868D66-0F1F-5445-FCD9-292350EC08C8}"/>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49" name="円/楕円 248">
              <a:extLst>
                <a:ext uri="{FF2B5EF4-FFF2-40B4-BE49-F238E27FC236}">
                  <a16:creationId xmlns:a16="http://schemas.microsoft.com/office/drawing/2014/main" id="{499088F8-703A-C32C-0935-AFC27F54EB2A}"/>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円/楕円 249">
              <a:extLst>
                <a:ext uri="{FF2B5EF4-FFF2-40B4-BE49-F238E27FC236}">
                  <a16:creationId xmlns:a16="http://schemas.microsoft.com/office/drawing/2014/main" id="{8A528D72-2872-525F-3814-57C6DD847891}"/>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円/楕円 250">
              <a:extLst>
                <a:ext uri="{FF2B5EF4-FFF2-40B4-BE49-F238E27FC236}">
                  <a16:creationId xmlns:a16="http://schemas.microsoft.com/office/drawing/2014/main" id="{86B5527F-F5DC-8412-30A9-6B220AEBD37E}"/>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2A4E8031-DD43-4AA1-F3FC-01A4A6BDE1A5}"/>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3" name="グループ化 252">
            <a:extLst>
              <a:ext uri="{FF2B5EF4-FFF2-40B4-BE49-F238E27FC236}">
                <a16:creationId xmlns:a16="http://schemas.microsoft.com/office/drawing/2014/main" id="{B8980F48-798A-BD5B-A48B-BB5112DDF33C}"/>
              </a:ext>
            </a:extLst>
          </p:cNvPr>
          <p:cNvGrpSpPr/>
          <p:nvPr/>
        </p:nvGrpSpPr>
        <p:grpSpPr>
          <a:xfrm>
            <a:off x="5737903" y="5747484"/>
            <a:ext cx="431849" cy="431849"/>
            <a:chOff x="5946264" y="1638730"/>
            <a:chExt cx="2748507" cy="2748507"/>
          </a:xfrm>
        </p:grpSpPr>
        <p:pic>
          <p:nvPicPr>
            <p:cNvPr id="254" name="Picture 2">
              <a:extLst>
                <a:ext uri="{FF2B5EF4-FFF2-40B4-BE49-F238E27FC236}">
                  <a16:creationId xmlns:a16="http://schemas.microsoft.com/office/drawing/2014/main" id="{C80F57B0-406C-97D6-0A61-00E4107254E5}"/>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55" name="円/楕円 254">
              <a:extLst>
                <a:ext uri="{FF2B5EF4-FFF2-40B4-BE49-F238E27FC236}">
                  <a16:creationId xmlns:a16="http://schemas.microsoft.com/office/drawing/2014/main" id="{3539FCFC-9149-E1F7-844F-D4648BD2DD2D}"/>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FF0B9C21-942B-3E79-5D66-4E5F5C30EBEE}"/>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円/楕円 256">
              <a:extLst>
                <a:ext uri="{FF2B5EF4-FFF2-40B4-BE49-F238E27FC236}">
                  <a16:creationId xmlns:a16="http://schemas.microsoft.com/office/drawing/2014/main" id="{FBEB8A7C-FE47-1502-A9E6-6EABAF24A1BE}"/>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8" name="円/楕円 257">
              <a:extLst>
                <a:ext uri="{FF2B5EF4-FFF2-40B4-BE49-F238E27FC236}">
                  <a16:creationId xmlns:a16="http://schemas.microsoft.com/office/drawing/2014/main" id="{09D07BAA-6AE5-2575-5986-AF537450A45F}"/>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9" name="グループ化 258">
            <a:extLst>
              <a:ext uri="{FF2B5EF4-FFF2-40B4-BE49-F238E27FC236}">
                <a16:creationId xmlns:a16="http://schemas.microsoft.com/office/drawing/2014/main" id="{7B16CCCD-900B-8706-983C-05997295F01A}"/>
              </a:ext>
            </a:extLst>
          </p:cNvPr>
          <p:cNvGrpSpPr/>
          <p:nvPr/>
        </p:nvGrpSpPr>
        <p:grpSpPr>
          <a:xfrm>
            <a:off x="6155621" y="5742916"/>
            <a:ext cx="431849" cy="431849"/>
            <a:chOff x="5946264" y="1638730"/>
            <a:chExt cx="2748507" cy="2748507"/>
          </a:xfrm>
        </p:grpSpPr>
        <p:pic>
          <p:nvPicPr>
            <p:cNvPr id="260" name="Picture 2">
              <a:extLst>
                <a:ext uri="{FF2B5EF4-FFF2-40B4-BE49-F238E27FC236}">
                  <a16:creationId xmlns:a16="http://schemas.microsoft.com/office/drawing/2014/main" id="{7C435A3C-9E1E-3E3C-2937-5DCBA5DA8A52}"/>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61" name="円/楕円 260">
              <a:extLst>
                <a:ext uri="{FF2B5EF4-FFF2-40B4-BE49-F238E27FC236}">
                  <a16:creationId xmlns:a16="http://schemas.microsoft.com/office/drawing/2014/main" id="{3270EE34-9BAB-8ADF-0541-53CFEDB58F99}"/>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円/楕円 261">
              <a:extLst>
                <a:ext uri="{FF2B5EF4-FFF2-40B4-BE49-F238E27FC236}">
                  <a16:creationId xmlns:a16="http://schemas.microsoft.com/office/drawing/2014/main" id="{CA557D63-AF9A-FE99-919B-D1E8EBCB3B9B}"/>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DD20323C-62BF-96D7-DD4E-52AADF840570}"/>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8EFE21A6-4575-B906-AF35-2D02641EAFC3}"/>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5" name="グループ化 264">
            <a:extLst>
              <a:ext uri="{FF2B5EF4-FFF2-40B4-BE49-F238E27FC236}">
                <a16:creationId xmlns:a16="http://schemas.microsoft.com/office/drawing/2014/main" id="{DD6BB3D0-8BB3-3242-625B-F45126E044B7}"/>
              </a:ext>
            </a:extLst>
          </p:cNvPr>
          <p:cNvGrpSpPr/>
          <p:nvPr/>
        </p:nvGrpSpPr>
        <p:grpSpPr>
          <a:xfrm>
            <a:off x="6583237" y="5742915"/>
            <a:ext cx="431849" cy="431849"/>
            <a:chOff x="5946264" y="1638730"/>
            <a:chExt cx="2748507" cy="2748507"/>
          </a:xfrm>
        </p:grpSpPr>
        <p:pic>
          <p:nvPicPr>
            <p:cNvPr id="266" name="Picture 2">
              <a:extLst>
                <a:ext uri="{FF2B5EF4-FFF2-40B4-BE49-F238E27FC236}">
                  <a16:creationId xmlns:a16="http://schemas.microsoft.com/office/drawing/2014/main" id="{CFAB8D3C-6699-EB59-453E-D58843675ADC}"/>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67" name="円/楕円 266">
              <a:extLst>
                <a:ext uri="{FF2B5EF4-FFF2-40B4-BE49-F238E27FC236}">
                  <a16:creationId xmlns:a16="http://schemas.microsoft.com/office/drawing/2014/main" id="{386219C7-86D2-B9E6-137B-23E22C2174D1}"/>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02A7E812-5E23-C47F-CE9C-095A2161B10C}"/>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円/楕円 268">
              <a:extLst>
                <a:ext uri="{FF2B5EF4-FFF2-40B4-BE49-F238E27FC236}">
                  <a16:creationId xmlns:a16="http://schemas.microsoft.com/office/drawing/2014/main" id="{B132B76D-32CA-5F2F-ADFE-2D986CCDB689}"/>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円/楕円 269">
              <a:extLst>
                <a:ext uri="{FF2B5EF4-FFF2-40B4-BE49-F238E27FC236}">
                  <a16:creationId xmlns:a16="http://schemas.microsoft.com/office/drawing/2014/main" id="{9435FBF9-8F7A-7807-964A-65AF01A632F8}"/>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1" name="グループ化 270">
            <a:extLst>
              <a:ext uri="{FF2B5EF4-FFF2-40B4-BE49-F238E27FC236}">
                <a16:creationId xmlns:a16="http://schemas.microsoft.com/office/drawing/2014/main" id="{F57D735E-D832-1D0B-725A-FD3635008615}"/>
              </a:ext>
            </a:extLst>
          </p:cNvPr>
          <p:cNvGrpSpPr/>
          <p:nvPr/>
        </p:nvGrpSpPr>
        <p:grpSpPr>
          <a:xfrm>
            <a:off x="6999922" y="5742914"/>
            <a:ext cx="431849" cy="431849"/>
            <a:chOff x="5946264" y="1638730"/>
            <a:chExt cx="2748507" cy="2748507"/>
          </a:xfrm>
        </p:grpSpPr>
        <p:pic>
          <p:nvPicPr>
            <p:cNvPr id="272" name="Picture 2">
              <a:extLst>
                <a:ext uri="{FF2B5EF4-FFF2-40B4-BE49-F238E27FC236}">
                  <a16:creationId xmlns:a16="http://schemas.microsoft.com/office/drawing/2014/main" id="{C5528045-83B0-E843-F393-3B592AA3299C}"/>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73" name="円/楕円 272">
              <a:extLst>
                <a:ext uri="{FF2B5EF4-FFF2-40B4-BE49-F238E27FC236}">
                  <a16:creationId xmlns:a16="http://schemas.microsoft.com/office/drawing/2014/main" id="{08CC0C74-664A-FABE-0FA6-F12B565E810F}"/>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a:extLst>
                <a:ext uri="{FF2B5EF4-FFF2-40B4-BE49-F238E27FC236}">
                  <a16:creationId xmlns:a16="http://schemas.microsoft.com/office/drawing/2014/main" id="{7A29AEFA-B9A1-9FE3-2943-E11921AFB520}"/>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a:extLst>
                <a:ext uri="{FF2B5EF4-FFF2-40B4-BE49-F238E27FC236}">
                  <a16:creationId xmlns:a16="http://schemas.microsoft.com/office/drawing/2014/main" id="{6E3938A7-9190-4A56-1E5F-F674FDBFA9BB}"/>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FA22B3A0-0F8D-327E-8C8F-764613FAE0EF}"/>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7" name="グループ化 276">
            <a:extLst>
              <a:ext uri="{FF2B5EF4-FFF2-40B4-BE49-F238E27FC236}">
                <a16:creationId xmlns:a16="http://schemas.microsoft.com/office/drawing/2014/main" id="{51C5E8AF-5B9F-D206-C551-1A1B54D66B6E}"/>
              </a:ext>
            </a:extLst>
          </p:cNvPr>
          <p:cNvGrpSpPr/>
          <p:nvPr/>
        </p:nvGrpSpPr>
        <p:grpSpPr>
          <a:xfrm>
            <a:off x="7402518" y="5728559"/>
            <a:ext cx="431849" cy="431849"/>
            <a:chOff x="5946264" y="1638730"/>
            <a:chExt cx="2748507" cy="2748507"/>
          </a:xfrm>
        </p:grpSpPr>
        <p:pic>
          <p:nvPicPr>
            <p:cNvPr id="278" name="Picture 2">
              <a:extLst>
                <a:ext uri="{FF2B5EF4-FFF2-40B4-BE49-F238E27FC236}">
                  <a16:creationId xmlns:a16="http://schemas.microsoft.com/office/drawing/2014/main" id="{C55F7990-51F3-7639-AB14-179904E21C39}"/>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79" name="円/楕円 278">
              <a:extLst>
                <a:ext uri="{FF2B5EF4-FFF2-40B4-BE49-F238E27FC236}">
                  <a16:creationId xmlns:a16="http://schemas.microsoft.com/office/drawing/2014/main" id="{8A924008-28EC-0840-5610-22BA5A2DF999}"/>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C56A5554-01B4-6ACE-3B79-F4723E592357}"/>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a:extLst>
                <a:ext uri="{FF2B5EF4-FFF2-40B4-BE49-F238E27FC236}">
                  <a16:creationId xmlns:a16="http://schemas.microsoft.com/office/drawing/2014/main" id="{B09D1ADC-B2BD-BBF3-FEB7-3578A437B4EE}"/>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a:extLst>
                <a:ext uri="{FF2B5EF4-FFF2-40B4-BE49-F238E27FC236}">
                  <a16:creationId xmlns:a16="http://schemas.microsoft.com/office/drawing/2014/main" id="{B96116B8-60CA-BD40-67CE-0305E37EC404}"/>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3" name="グループ化 282">
            <a:extLst>
              <a:ext uri="{FF2B5EF4-FFF2-40B4-BE49-F238E27FC236}">
                <a16:creationId xmlns:a16="http://schemas.microsoft.com/office/drawing/2014/main" id="{036D9D15-E725-C842-03DC-52CB24AABACA}"/>
              </a:ext>
            </a:extLst>
          </p:cNvPr>
          <p:cNvGrpSpPr/>
          <p:nvPr/>
        </p:nvGrpSpPr>
        <p:grpSpPr>
          <a:xfrm>
            <a:off x="7830134" y="5728558"/>
            <a:ext cx="431849" cy="431849"/>
            <a:chOff x="5946264" y="1638730"/>
            <a:chExt cx="2748507" cy="2748507"/>
          </a:xfrm>
        </p:grpSpPr>
        <p:pic>
          <p:nvPicPr>
            <p:cNvPr id="284" name="Picture 2">
              <a:extLst>
                <a:ext uri="{FF2B5EF4-FFF2-40B4-BE49-F238E27FC236}">
                  <a16:creationId xmlns:a16="http://schemas.microsoft.com/office/drawing/2014/main" id="{54AA8F05-27B4-392C-3066-28CBAB79D3FB}"/>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85" name="円/楕円 284">
              <a:extLst>
                <a:ext uri="{FF2B5EF4-FFF2-40B4-BE49-F238E27FC236}">
                  <a16:creationId xmlns:a16="http://schemas.microsoft.com/office/drawing/2014/main" id="{599BDED1-962C-88D2-8FC1-6F9CAC376A46}"/>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円/楕円 285">
              <a:extLst>
                <a:ext uri="{FF2B5EF4-FFF2-40B4-BE49-F238E27FC236}">
                  <a16:creationId xmlns:a16="http://schemas.microsoft.com/office/drawing/2014/main" id="{AFF15B3F-85AB-A3BF-9DE7-8835EA68DC32}"/>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円/楕円 286">
              <a:extLst>
                <a:ext uri="{FF2B5EF4-FFF2-40B4-BE49-F238E27FC236}">
                  <a16:creationId xmlns:a16="http://schemas.microsoft.com/office/drawing/2014/main" id="{BE37D00C-B300-D262-E0BE-04BA32F00C1F}"/>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79164665-7728-7705-ACD6-73731617F6B7}"/>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5" name="右矢印 294">
            <a:extLst>
              <a:ext uri="{FF2B5EF4-FFF2-40B4-BE49-F238E27FC236}">
                <a16:creationId xmlns:a16="http://schemas.microsoft.com/office/drawing/2014/main" id="{4E3108FF-7325-E7D3-0A9C-832341A8D319}"/>
              </a:ext>
            </a:extLst>
          </p:cNvPr>
          <p:cNvSpPr/>
          <p:nvPr/>
        </p:nvSpPr>
        <p:spPr>
          <a:xfrm>
            <a:off x="4337538" y="4955476"/>
            <a:ext cx="449377" cy="820114"/>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98902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EFE946-AA8C-2953-7558-B6566F022371}"/>
              </a:ext>
            </a:extLst>
          </p:cNvPr>
          <p:cNvSpPr>
            <a:spLocks noGrp="1"/>
          </p:cNvSpPr>
          <p:nvPr>
            <p:ph type="title"/>
          </p:nvPr>
        </p:nvSpPr>
        <p:spPr/>
        <p:txBody>
          <a:bodyPr/>
          <a:lstStyle/>
          <a:p>
            <a:r>
              <a:rPr kumimoji="1" lang="ja-JP" altLang="en-US"/>
              <a:t>クラウド・ネイティブ</a:t>
            </a:r>
            <a:r>
              <a:rPr lang="ja-JP" altLang="en-US" sz="2800"/>
              <a:t>（Cloud Native）</a:t>
            </a:r>
            <a:endParaRPr kumimoji="1" lang="ja-JP" altLang="en-US"/>
          </a:p>
        </p:txBody>
      </p:sp>
      <p:sp>
        <p:nvSpPr>
          <p:cNvPr id="6" name="テキスト ボックス 5">
            <a:extLst>
              <a:ext uri="{FF2B5EF4-FFF2-40B4-BE49-F238E27FC236}">
                <a16:creationId xmlns:a16="http://schemas.microsoft.com/office/drawing/2014/main" id="{A26DAF48-1337-273D-7EAE-C554AFC777E8}"/>
              </a:ext>
            </a:extLst>
          </p:cNvPr>
          <p:cNvSpPr txBox="1"/>
          <p:nvPr/>
        </p:nvSpPr>
        <p:spPr>
          <a:xfrm>
            <a:off x="98474" y="1006148"/>
            <a:ext cx="8947052" cy="4955203"/>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アプリケーションやサービスをクラウドグ環境で開発、実行、運用するためのアプローチや手法</a:t>
            </a:r>
            <a:endParaRPr lang="en-US" altLang="ja-JP" sz="1200" dirty="0">
              <a:latin typeface="Meiryo" panose="020B0604030504040204" pitchFamily="34" charset="-128"/>
              <a:ea typeface="Meiryo" panose="020B0604030504040204" pitchFamily="34" charset="-128"/>
            </a:endParaRPr>
          </a:p>
          <a:p>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クラウドネイティブなアプリケーションは、クラウドのメリットを最大限に活用し、スケーラビリティ、柔軟性、可用性、効率性、信頼性などの特徴を備えている。</a:t>
            </a:r>
          </a:p>
          <a:p>
            <a:endParaRPr lang="ja-JP" altLang="en-US" sz="1200" b="1" u="sng">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マイクロサービス</a:t>
            </a:r>
            <a:r>
              <a:rPr lang="ja-JP" altLang="en-US" sz="1200">
                <a:latin typeface="Meiryo" panose="020B0604030504040204" pitchFamily="34" charset="-128"/>
                <a:ea typeface="Meiryo" panose="020B0604030504040204" pitchFamily="34" charset="-128"/>
              </a:rPr>
              <a:t>: アプリケーションを複数の小さなサービス（マイクロサービス）に分割し、それぞれが独立して開発・デプロイ・スケーリングできるようにする。これにより、アプリケーションの柔軟性と拡張性が向上。</a:t>
            </a:r>
          </a:p>
          <a:p>
            <a:endParaRPr lang="ja-JP" altLang="en-US" sz="1200">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コンテナ</a:t>
            </a:r>
            <a:r>
              <a:rPr lang="ja-JP" altLang="en-US" sz="1200">
                <a:latin typeface="Meiryo" panose="020B0604030504040204" pitchFamily="34" charset="-128"/>
                <a:ea typeface="Meiryo" panose="020B0604030504040204" pitchFamily="34" charset="-128"/>
              </a:rPr>
              <a:t>: アプリケーションやサービスをコンテナとしてパッケージ化し、環境に依存しない形で移植性と拡張性を確保。コンテナは軽量でスピーディなデプロイメントを可能にし、異なるクラウド環境での移行やスケーリングが容易。</a:t>
            </a:r>
          </a:p>
          <a:p>
            <a:endParaRPr lang="ja-JP" altLang="en-US" sz="1200">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自動化とオーケストレーション</a:t>
            </a:r>
            <a:r>
              <a:rPr lang="ja-JP" altLang="en-US" sz="1200">
                <a:latin typeface="Meiryo" panose="020B0604030504040204" pitchFamily="34" charset="-128"/>
                <a:ea typeface="Meiryo" panose="020B0604030504040204" pitchFamily="34" charset="-128"/>
              </a:rPr>
              <a:t>: アプリケーションのデプロイ、スケーリング、管理を自動化し、効率的な運用を実現。オーケストレーションツール（例: Kubernetes）を使い、コンテナのデプロイやスケーリング、ネットワーキングなどを自動管理。</a:t>
            </a:r>
          </a:p>
          <a:p>
            <a:endParaRPr lang="ja-JP" altLang="en-US" sz="1200">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水平スケーリング</a:t>
            </a:r>
            <a:r>
              <a:rPr lang="ja-JP" altLang="en-US" sz="1200">
                <a:latin typeface="Meiryo" panose="020B0604030504040204" pitchFamily="34" charset="-128"/>
                <a:ea typeface="Meiryo" panose="020B0604030504040204" pitchFamily="34" charset="-128"/>
              </a:rPr>
              <a:t>: アプリケーションの負荷に応じて、必要なリソースを柔軟に追加または削減できるようにする。これにより、アプリケーションのパフォーマンスを向上させながら、コスト効率を高めることができる。</a:t>
            </a:r>
          </a:p>
          <a:p>
            <a:endParaRPr lang="ja-JP" altLang="en-US" sz="1200">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多様なデバイスやプラットフォームへの対応</a:t>
            </a:r>
            <a:r>
              <a:rPr lang="ja-JP" altLang="en-US" sz="1200">
                <a:latin typeface="Meiryo" panose="020B0604030504040204" pitchFamily="34" charset="-128"/>
                <a:ea typeface="Meiryo" panose="020B0604030504040204" pitchFamily="34" charset="-128"/>
              </a:rPr>
              <a:t>: アプリケーションを様々な異なるデバイスやクラウドプラットフォームで動作させることができる。また、モバイルデバイスやIoTデバイスとの統合も容易。</a:t>
            </a:r>
          </a:p>
          <a:p>
            <a:endParaRPr lang="ja-JP" altLang="en-US" sz="1200">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スケーラブルなアーキテクチャ</a:t>
            </a:r>
            <a:r>
              <a:rPr lang="ja-JP" altLang="en-US" sz="1200">
                <a:latin typeface="Meiryo" panose="020B0604030504040204" pitchFamily="34" charset="-128"/>
                <a:ea typeface="Meiryo" panose="020B0604030504040204" pitchFamily="34" charset="-128"/>
              </a:rPr>
              <a:t>: 需要の変動に応じて柔軟にスケーリングできる。これにより、アプリケーションは急激なトラフィック増加にも対応でき、パフォーマンスや可用性を維持できる。</a:t>
            </a:r>
          </a:p>
          <a:p>
            <a:endParaRPr lang="ja-JP" altLang="en-US" sz="1200">
              <a:latin typeface="Meiryo" panose="020B0604030504040204" pitchFamily="34" charset="-128"/>
              <a:ea typeface="Meiryo" panose="020B0604030504040204" pitchFamily="34" charset="-128"/>
            </a:endParaRPr>
          </a:p>
          <a:p>
            <a:r>
              <a:rPr lang="ja-JP" altLang="en-US" sz="1200" b="1" u="sng">
                <a:latin typeface="Meiryo" panose="020B0604030504040204" pitchFamily="34" charset="-128"/>
                <a:ea typeface="Meiryo" panose="020B0604030504040204" pitchFamily="34" charset="-128"/>
              </a:rPr>
              <a:t>サービス指向アプローチ</a:t>
            </a:r>
            <a:r>
              <a:rPr lang="ja-JP" altLang="en-US" sz="1200">
                <a:latin typeface="Meiryo" panose="020B0604030504040204" pitchFamily="34" charset="-128"/>
                <a:ea typeface="Meiryo" panose="020B0604030504040204" pitchFamily="34" charset="-128"/>
              </a:rPr>
              <a:t>: クラウドネイティブな開発では、外部のクラウドサービス（例: データベース、メッセージング、キャッシング）を活用することが一般的。これにより、開発者は自分でインフラを構築することなく、必要な機能を簡単に組み込むことができる。</a:t>
            </a:r>
          </a:p>
        </p:txBody>
      </p:sp>
    </p:spTree>
    <p:extLst>
      <p:ext uri="{BB962C8B-B14F-4D97-AF65-F5344CB8AC3E}">
        <p14:creationId xmlns:p14="http://schemas.microsoft.com/office/powerpoint/2010/main" val="2885252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E5F506-72BE-E9DB-A83F-A430C4060161}"/>
              </a:ext>
            </a:extLst>
          </p:cNvPr>
          <p:cNvSpPr>
            <a:spLocks noGrp="1"/>
          </p:cNvSpPr>
          <p:nvPr>
            <p:ph type="title"/>
          </p:nvPr>
        </p:nvSpPr>
        <p:spPr/>
        <p:txBody>
          <a:bodyPr/>
          <a:lstStyle/>
          <a:p>
            <a:r>
              <a:rPr kumimoji="1" lang="ja-JP" altLang="en-US"/>
              <a:t>各クラウドのクラウド・ネイティブサービス例</a:t>
            </a:r>
          </a:p>
        </p:txBody>
      </p:sp>
      <p:sp>
        <p:nvSpPr>
          <p:cNvPr id="4" name="テキスト ボックス 3">
            <a:extLst>
              <a:ext uri="{FF2B5EF4-FFF2-40B4-BE49-F238E27FC236}">
                <a16:creationId xmlns:a16="http://schemas.microsoft.com/office/drawing/2014/main" id="{8CF52A6F-FFF1-CB23-B106-46FE8593DF95}"/>
              </a:ext>
            </a:extLst>
          </p:cNvPr>
          <p:cNvSpPr txBox="1"/>
          <p:nvPr/>
        </p:nvSpPr>
        <p:spPr>
          <a:xfrm>
            <a:off x="230400" y="906272"/>
            <a:ext cx="8686800" cy="5509200"/>
          </a:xfrm>
          <a:prstGeom prst="rect">
            <a:avLst/>
          </a:prstGeom>
          <a:noFill/>
        </p:spPr>
        <p:txBody>
          <a:bodyPr wrap="square">
            <a:spAutoFit/>
          </a:bodyPr>
          <a:lstStyle/>
          <a:p>
            <a:r>
              <a:rPr lang="ja-JP" altLang="en-US" sz="1400" b="1" u="sng">
                <a:latin typeface="Meiryo" panose="020B0604030504040204" pitchFamily="34" charset="-128"/>
                <a:ea typeface="Meiryo" panose="020B0604030504040204" pitchFamily="34" charset="-128"/>
              </a:rPr>
              <a:t>AWS（Amazon Web Services）:</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Amazon EC2（Elastic Compute Cloud）</a:t>
            </a:r>
            <a:r>
              <a:rPr lang="ja-JP" altLang="en-US" sz="1200">
                <a:latin typeface="Meiryo" panose="020B0604030504040204" pitchFamily="34" charset="-128"/>
                <a:ea typeface="Meiryo" panose="020B0604030504040204" pitchFamily="34" charset="-128"/>
              </a:rPr>
              <a:t>: クラウド上で仮想サーバーを簡単に作成・管理できるサービス。スケーラビリティに優れ、さまざまなインスタンスタイプが利用できる。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Amazon S3（Simple Storage Service）</a:t>
            </a:r>
            <a:r>
              <a:rPr lang="ja-JP" altLang="en-US" sz="1200">
                <a:latin typeface="Meiryo" panose="020B0604030504040204" pitchFamily="34" charset="-128"/>
                <a:ea typeface="Meiryo" panose="020B0604030504040204" pitchFamily="34" charset="-128"/>
              </a:rPr>
              <a:t>: スケーラブルなオブジェクトストレージサービス。データの永続性と高い可用性を提供し、大容量データの保存やバックアップに適している。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AWS Lambda</a:t>
            </a:r>
            <a:r>
              <a:rPr lang="ja-JP" altLang="en-US" sz="1200">
                <a:latin typeface="Meiryo" panose="020B0604030504040204" pitchFamily="34" charset="-128"/>
                <a:ea typeface="Meiryo" panose="020B0604030504040204" pitchFamily="34" charset="-128"/>
              </a:rPr>
              <a:t>: サーバーレスコンピューティングサービスで、コードを実行するためにサーバーのプロビジョニングや管理が不要。イベントドリブン型のアプリケーション開発に適している。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Amazon RDS（Relational Database Service）</a:t>
            </a:r>
            <a:r>
              <a:rPr lang="ja-JP" altLang="en-US" sz="1200">
                <a:latin typeface="Meiryo" panose="020B0604030504040204" pitchFamily="34" charset="-128"/>
                <a:ea typeface="Meiryo" panose="020B0604030504040204" pitchFamily="34" charset="-128"/>
              </a:rPr>
              <a:t>: リレーショナルデータベースサービス。MySQL、PostgreSQL、Oracleなど、さまざまなデータベースエンジンをサポートしている。</a:t>
            </a:r>
            <a:endParaRPr lang="en-US" altLang="ja-JP" sz="1200" dirty="0">
              <a:latin typeface="Meiryo" panose="020B0604030504040204" pitchFamily="34" charset="-128"/>
              <a:ea typeface="Meiryo" panose="020B0604030504040204" pitchFamily="34" charset="-128"/>
            </a:endParaRPr>
          </a:p>
          <a:p>
            <a:endParaRPr lang="ja-JP" altLang="en-US" sz="1200">
              <a:latin typeface="Meiryo" panose="020B0604030504040204" pitchFamily="34" charset="-128"/>
              <a:ea typeface="Meiryo" panose="020B0604030504040204" pitchFamily="34" charset="-128"/>
            </a:endParaRPr>
          </a:p>
          <a:p>
            <a:r>
              <a:rPr lang="ja-JP" altLang="en-US" sz="1400" b="1" u="sng">
                <a:latin typeface="Meiryo" panose="020B0604030504040204" pitchFamily="34" charset="-128"/>
                <a:ea typeface="Meiryo" panose="020B0604030504040204" pitchFamily="34" charset="-128"/>
              </a:rPr>
              <a:t>Google Cloud:</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Google Compute Engine</a:t>
            </a:r>
            <a:r>
              <a:rPr lang="ja-JP" altLang="en-US" sz="1200">
                <a:latin typeface="Meiryo" panose="020B0604030504040204" pitchFamily="34" charset="-128"/>
                <a:ea typeface="Meiryo" panose="020B0604030504040204" pitchFamily="34" charset="-128"/>
              </a:rPr>
              <a:t>: 仮想マシンを提供するサービス。高性能な仮想マシンインスタンスやGPUを利用でき、柔軟なスケーリングが可能。</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Google Cloud Storage</a:t>
            </a:r>
            <a:r>
              <a:rPr lang="ja-JP" altLang="en-US" sz="1200">
                <a:latin typeface="Meiryo" panose="020B0604030504040204" pitchFamily="34" charset="-128"/>
                <a:ea typeface="Meiryo" panose="020B0604030504040204" pitchFamily="34" charset="-128"/>
              </a:rPr>
              <a:t>: スケーラブルなオブジェクトストレージサービス。高い耐久性と低レイテンシーを備え、大規模なデータセットの保存や分析に適している。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Google Kubernetes Engine</a:t>
            </a:r>
            <a:r>
              <a:rPr lang="ja-JP" altLang="en-US" sz="1200">
                <a:latin typeface="Meiryo" panose="020B0604030504040204" pitchFamily="34" charset="-128"/>
                <a:ea typeface="Meiryo" panose="020B0604030504040204" pitchFamily="34" charset="-128"/>
              </a:rPr>
              <a:t>: Kubernetesをベースとしたマネージドなコンテナオーケストレーションサービス。アプリケーションのデプロイ、スケーリング、管理を容易に行える。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BigQuery</a:t>
            </a:r>
            <a:r>
              <a:rPr lang="ja-JP" altLang="en-US" sz="1200">
                <a:latin typeface="Meiryo" panose="020B0604030504040204" pitchFamily="34" charset="-128"/>
                <a:ea typeface="Meiryo" panose="020B0604030504040204" pitchFamily="34" charset="-128"/>
              </a:rPr>
              <a:t>: サーバーレスのデータウェアハウスサービス。大規模なデータセットの高速なクエリと分析が可能であり、ビッグデータ処理に適しています。</a:t>
            </a:r>
            <a:endParaRPr lang="en-US" altLang="ja-JP" sz="1200" dirty="0">
              <a:latin typeface="Meiryo" panose="020B0604030504040204" pitchFamily="34" charset="-128"/>
              <a:ea typeface="Meiryo" panose="020B0604030504040204" pitchFamily="34" charset="-128"/>
            </a:endParaRPr>
          </a:p>
          <a:p>
            <a:endParaRPr lang="ja-JP" altLang="en-US" sz="1200">
              <a:latin typeface="Meiryo" panose="020B0604030504040204" pitchFamily="34" charset="-128"/>
              <a:ea typeface="Meiryo" panose="020B0604030504040204" pitchFamily="34" charset="-128"/>
            </a:endParaRPr>
          </a:p>
          <a:p>
            <a:r>
              <a:rPr lang="ja-JP" altLang="en-US" sz="1400" b="1" u="sng">
                <a:latin typeface="Meiryo" panose="020B0604030504040204" pitchFamily="34" charset="-128"/>
                <a:ea typeface="Meiryo" panose="020B0604030504040204" pitchFamily="34" charset="-128"/>
              </a:rPr>
              <a:t>Microsoft Azure:</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Azure Virtual Machines</a:t>
            </a:r>
            <a:r>
              <a:rPr lang="ja-JP" altLang="en-US" sz="1200">
                <a:latin typeface="Meiryo" panose="020B0604030504040204" pitchFamily="34" charset="-128"/>
                <a:ea typeface="Meiryo" panose="020B0604030504040204" pitchFamily="34" charset="-128"/>
              </a:rPr>
              <a:t>: WindowsやLinuxの仮想マシンを提供するサービス。さまざまなサイズや設定オプションがあり、柔軟なインフラストラクチャの構築が可能。</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Azure Blob Storage</a:t>
            </a:r>
            <a:r>
              <a:rPr lang="ja-JP" altLang="en-US" sz="1200">
                <a:latin typeface="Meiryo" panose="020B0604030504040204" pitchFamily="34" charset="-128"/>
                <a:ea typeface="Meiryo" panose="020B0604030504040204" pitchFamily="34" charset="-128"/>
              </a:rPr>
              <a:t>: スケーラブルなオブジェクトストレージサービス。大容量のデータの保存やバックアップ、静的ウェブサイトのホスティングなどに利用できる。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Azure Functions</a:t>
            </a:r>
            <a:r>
              <a:rPr lang="ja-JP" altLang="en-US" sz="1200">
                <a:latin typeface="Meiryo" panose="020B0604030504040204" pitchFamily="34" charset="-128"/>
                <a:ea typeface="Meiryo" panose="020B0604030504040204" pitchFamily="34" charset="-128"/>
              </a:rPr>
              <a:t>: サーバーレスコンピューティングサービスで、イベント駆動型のアプリケーションを作成・実行できる。スケーリングやインフラストラクチャの管理は自動化されている。</a:t>
            </a:r>
          </a:p>
          <a:p>
            <a:pPr marL="171450" indent="-171450">
              <a:buFont typeface="Wingdings" pitchFamily="2" charset="2"/>
              <a:buChar char="Ø"/>
            </a:pPr>
            <a:r>
              <a:rPr lang="ja-JP" altLang="en-US" sz="1200" b="1">
                <a:latin typeface="Meiryo" panose="020B0604030504040204" pitchFamily="34" charset="-128"/>
                <a:ea typeface="Meiryo" panose="020B0604030504040204" pitchFamily="34" charset="-128"/>
              </a:rPr>
              <a:t>Azure Cosmos DB</a:t>
            </a:r>
            <a:r>
              <a:rPr lang="ja-JP" altLang="en-US" sz="1200">
                <a:latin typeface="Meiryo" panose="020B0604030504040204" pitchFamily="34" charset="-128"/>
                <a:ea typeface="Meiryo" panose="020B0604030504040204" pitchFamily="34" charset="-128"/>
              </a:rPr>
              <a:t>: マルチモデルのグローバル分散データベースサービス。スケーラビリティや可用性に優れ、ユーザーのニーズに合わせた柔軟なデータモデルを提供します。</a:t>
            </a:r>
          </a:p>
        </p:txBody>
      </p:sp>
    </p:spTree>
    <p:extLst>
      <p:ext uri="{BB962C8B-B14F-4D97-AF65-F5344CB8AC3E}">
        <p14:creationId xmlns:p14="http://schemas.microsoft.com/office/powerpoint/2010/main" val="986187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サイバー・セキュリティ</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正方形/長方形 3">
            <a:extLst>
              <a:ext uri="{FF2B5EF4-FFF2-40B4-BE49-F238E27FC236}">
                <a16:creationId xmlns:a16="http://schemas.microsoft.com/office/drawing/2014/main" id="{6B6BA1F6-F20B-254A-A019-199948CC135A}"/>
              </a:ext>
            </a:extLst>
          </p:cNvPr>
          <p:cNvSpPr/>
          <p:nvPr/>
        </p:nvSpPr>
        <p:spPr>
          <a:xfrm>
            <a:off x="735125" y="2406006"/>
            <a:ext cx="410881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デジタル時代の危機に対処するための</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3427950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764C9985-FA4F-EA44-8DF8-EDAAD4313B94}"/>
              </a:ext>
            </a:extLst>
          </p:cNvPr>
          <p:cNvSpPr>
            <a:spLocks noGrp="1"/>
          </p:cNvSpPr>
          <p:nvPr>
            <p:ph type="title"/>
          </p:nvPr>
        </p:nvSpPr>
        <p:spPr/>
        <p:txBody>
          <a:bodyPr/>
          <a:lstStyle/>
          <a:p>
            <a:r>
              <a:rPr kumimoji="1" lang="ja-JP" altLang="en-US"/>
              <a:t>サイバー・セキュリティ対策とは</a:t>
            </a:r>
          </a:p>
        </p:txBody>
      </p:sp>
      <p:sp>
        <p:nvSpPr>
          <p:cNvPr id="13" name="正方形/長方形 12">
            <a:extLst>
              <a:ext uri="{FF2B5EF4-FFF2-40B4-BE49-F238E27FC236}">
                <a16:creationId xmlns:a16="http://schemas.microsoft.com/office/drawing/2014/main" id="{6D44D6FE-84D1-704A-96AB-20B78146F949}"/>
              </a:ext>
            </a:extLst>
          </p:cNvPr>
          <p:cNvSpPr/>
          <p:nvPr/>
        </p:nvSpPr>
        <p:spPr>
          <a:xfrm>
            <a:off x="442367" y="1168270"/>
            <a:ext cx="8259265" cy="2062103"/>
          </a:xfrm>
          <a:prstGeom prst="rect">
            <a:avLst/>
          </a:prstGeom>
        </p:spPr>
        <p:txBody>
          <a:bodyPr wrap="square">
            <a:spAutoFit/>
          </a:bodyPr>
          <a:lstStyle/>
          <a:p>
            <a:pPr algn="just">
              <a:spcAft>
                <a:spcPts val="0"/>
              </a:spcAft>
            </a:pP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サイバー・セキュリティ</a:t>
            </a:r>
            <a:r>
              <a:rPr lang="ja-JP" altLang="en-US"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機器やソフトウェア、ネットワークなどのサイバー領域において</a:t>
            </a:r>
            <a:r>
              <a:rPr lang="ja-JP" altLang="en-US"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、下記の</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情報セキュリティの</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3</a:t>
            </a: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要件（</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CIA</a:t>
            </a: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en-US"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を確保すること</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algn="just">
              <a:spcAft>
                <a:spcPts val="0"/>
              </a:spcAft>
            </a:pPr>
            <a:endPar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spcAft>
                <a:spcPts val="0"/>
              </a:spcAft>
              <a:buFont typeface="Wingdings" pitchFamily="2" charset="2"/>
              <a:buChar char=""/>
            </a:pP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機密性</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en-US" altLang="ja-JP" sz="1600" b="1" u="sng"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C</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onfidentiality)</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情報へのアクセスを認められた者だけが、その情報にアクセスできる状態を確保すること</a:t>
            </a:r>
          </a:p>
          <a:p>
            <a:pPr marL="342900" lvl="0" indent="-342900" algn="just">
              <a:spcAft>
                <a:spcPts val="0"/>
              </a:spcAft>
              <a:buFont typeface="Wingdings" pitchFamily="2" charset="2"/>
              <a:buChar char=""/>
            </a:pP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完全性</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en-US" altLang="ja-JP" sz="1600" b="1" u="sng"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I</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ntegrity)</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情報が破壊、改ざん又は消去されていない状態を確保すること</a:t>
            </a:r>
          </a:p>
          <a:p>
            <a:pPr marL="342900" lvl="0" indent="-342900" algn="just">
              <a:spcAft>
                <a:spcPts val="0"/>
              </a:spcAft>
              <a:buFont typeface="Wingdings" pitchFamily="2" charset="2"/>
              <a:buChar char=""/>
            </a:pPr>
            <a:r>
              <a:rPr lang="ja-JP" altLang="ja-JP" sz="1600" b="1"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可用性</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en-US" altLang="ja-JP" sz="1600" b="1" u="sng"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A</a:t>
            </a:r>
            <a:r>
              <a:rPr lang="en-US" altLang="ja-JP" sz="16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vailability)</a:t>
            </a:r>
            <a:r>
              <a:rPr lang="en-US" altLang="ja-JP" sz="1600"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ja-JP" altLang="ja-JP" sz="1600" kern="100">
                <a:solidFill>
                  <a:srgbClr val="0070C0"/>
                </a:solidFill>
                <a:latin typeface="Meiryo" panose="020B0604030504040204" pitchFamily="34" charset="-128"/>
                <a:ea typeface="Meiryo" panose="020B0604030504040204" pitchFamily="34" charset="-128"/>
                <a:cs typeface="Times New Roman" panose="02020603050405020304" pitchFamily="18" charset="0"/>
              </a:rPr>
              <a:t>情報へのアクセスを認められた者が、必要時に中断することなく、情報及び関連資産にアクセスできる状態を確保すること</a:t>
            </a:r>
          </a:p>
        </p:txBody>
      </p:sp>
      <p:sp>
        <p:nvSpPr>
          <p:cNvPr id="15" name="正方形/長方形 14">
            <a:extLst>
              <a:ext uri="{FF2B5EF4-FFF2-40B4-BE49-F238E27FC236}">
                <a16:creationId xmlns:a16="http://schemas.microsoft.com/office/drawing/2014/main" id="{C1A56CC7-3EF8-DC4B-B478-3FFA1AF59A1D}"/>
              </a:ext>
            </a:extLst>
          </p:cNvPr>
          <p:cNvSpPr/>
          <p:nvPr/>
        </p:nvSpPr>
        <p:spPr>
          <a:xfrm>
            <a:off x="4930638" y="5228065"/>
            <a:ext cx="4047942" cy="923330"/>
          </a:xfrm>
          <a:prstGeom prst="rect">
            <a:avLst/>
          </a:prstGeom>
        </p:spPr>
        <p:txBody>
          <a:bodyPr wrap="square">
            <a:spAutoFit/>
          </a:bodyPr>
          <a:lstStyle/>
          <a:p>
            <a:pPr marL="342900" lvl="0" indent="-342900" algn="just">
              <a:spcAft>
                <a:spcPts val="0"/>
              </a:spcAf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インシデント発生の抑制</a:t>
            </a:r>
          </a:p>
          <a:p>
            <a:pPr marL="342900" lvl="0" indent="-342900" algn="just">
              <a:spcAft>
                <a:spcPts val="0"/>
              </a:spcAf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インシデント</a:t>
            </a:r>
            <a:r>
              <a:rPr lang="ja-JP" altLang="en-US" kern="100">
                <a:latin typeface="Meiryo" panose="020B0604030504040204" pitchFamily="34" charset="-128"/>
                <a:ea typeface="Meiryo" panose="020B0604030504040204" pitchFamily="34" charset="-128"/>
                <a:cs typeface="Times New Roman" panose="02020603050405020304" pitchFamily="18" charset="0"/>
              </a:rPr>
              <a:t>による</a:t>
            </a:r>
            <a:r>
              <a:rPr lang="ja-JP" altLang="ja-JP" kern="100">
                <a:latin typeface="Meiryo" panose="020B0604030504040204" pitchFamily="34" charset="-128"/>
                <a:ea typeface="Meiryo" panose="020B0604030504040204" pitchFamily="34" charset="-128"/>
                <a:cs typeface="Times New Roman" panose="02020603050405020304" pitchFamily="18" charset="0"/>
              </a:rPr>
              <a:t>被害</a:t>
            </a:r>
            <a:r>
              <a:rPr lang="ja-JP" altLang="en-US" kern="100">
                <a:latin typeface="Meiryo" panose="020B0604030504040204" pitchFamily="34" charset="-128"/>
                <a:ea typeface="Meiryo" panose="020B0604030504040204" pitchFamily="34" charset="-128"/>
                <a:cs typeface="Times New Roman" panose="02020603050405020304" pitchFamily="18" charset="0"/>
              </a:rPr>
              <a:t>の</a:t>
            </a:r>
            <a:r>
              <a:rPr lang="ja-JP" altLang="ja-JP" kern="100">
                <a:latin typeface="Meiryo" panose="020B0604030504040204" pitchFamily="34" charset="-128"/>
                <a:ea typeface="Meiryo" panose="020B0604030504040204" pitchFamily="34" charset="-128"/>
                <a:cs typeface="Times New Roman" panose="02020603050405020304" pitchFamily="18" charset="0"/>
              </a:rPr>
              <a:t>最小化</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spcAft>
                <a:spcPts val="0"/>
              </a:spcAft>
              <a:buFont typeface="Wingdings" pitchFamily="2" charset="2"/>
              <a:buChar char=""/>
            </a:pPr>
            <a:r>
              <a:rPr lang="ja-JP" altLang="en-US" kern="100">
                <a:latin typeface="Meiryo" panose="020B0604030504040204" pitchFamily="34" charset="-128"/>
                <a:ea typeface="Meiryo" panose="020B0604030504040204" pitchFamily="34" charset="-128"/>
                <a:cs typeface="Times New Roman" panose="02020603050405020304" pitchFamily="18" charset="0"/>
              </a:rPr>
              <a:t>事業を継続</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16742CAC-E01F-FC42-8E2A-A6737C8805BA}"/>
              </a:ext>
            </a:extLst>
          </p:cNvPr>
          <p:cNvSpPr/>
          <p:nvPr/>
        </p:nvSpPr>
        <p:spPr>
          <a:xfrm>
            <a:off x="235053" y="5465107"/>
            <a:ext cx="2598753" cy="892552"/>
          </a:xfrm>
          <a:prstGeom prst="rect">
            <a:avLst/>
          </a:prstGeom>
        </p:spPr>
        <p:txBody>
          <a:bodyPr wrap="square">
            <a:spAutoFit/>
          </a:bodyPr>
          <a:lstStyle/>
          <a:p>
            <a:pPr algn="ctr"/>
            <a:r>
              <a:rPr lang="ja-JP" altLang="ja-JP" sz="2400" b="1">
                <a:latin typeface="Meiryo" panose="020B0604030504040204" pitchFamily="34" charset="-128"/>
                <a:ea typeface="Meiryo" panose="020B0604030504040204" pitchFamily="34" charset="-128"/>
                <a:cs typeface="Times New Roman" panose="02020603050405020304" pitchFamily="18" charset="0"/>
              </a:rPr>
              <a:t>インシデント</a:t>
            </a:r>
            <a:endParaRPr lang="en-US" altLang="ja-JP" sz="2400" b="1"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400">
                <a:latin typeface="Meiryo" panose="020B0604030504040204" pitchFamily="34" charset="-128"/>
                <a:ea typeface="Meiryo" panose="020B0604030504040204" pitchFamily="34" charset="-128"/>
                <a:cs typeface="Times New Roman" panose="02020603050405020304" pitchFamily="18" charset="0"/>
              </a:rPr>
              <a:t>サイバー領域において、</a:t>
            </a:r>
            <a:endParaRPr lang="en-US" altLang="ja-JP" sz="14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400">
                <a:latin typeface="Meiryo" panose="020B0604030504040204" pitchFamily="34" charset="-128"/>
                <a:ea typeface="Meiryo" panose="020B0604030504040204" pitchFamily="34" charset="-128"/>
                <a:cs typeface="Times New Roman" panose="02020603050405020304" pitchFamily="18" charset="0"/>
              </a:rPr>
              <a:t>企業や組織を脅かす行為</a:t>
            </a:r>
            <a:r>
              <a:rPr lang="ja-JP" altLang="ja-JP" sz="1400">
                <a:latin typeface="Meiryo" panose="020B0604030504040204" pitchFamily="34" charset="-128"/>
                <a:ea typeface="Meiryo" panose="020B0604030504040204" pitchFamily="34" charset="-128"/>
              </a:rPr>
              <a:t> </a:t>
            </a:r>
            <a:endParaRPr lang="ja-JP" altLang="en-US" sz="14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EB71DE3-7107-2244-8FDA-3609BF6D114D}"/>
              </a:ext>
            </a:extLst>
          </p:cNvPr>
          <p:cNvSpPr txBox="1"/>
          <p:nvPr/>
        </p:nvSpPr>
        <p:spPr>
          <a:xfrm>
            <a:off x="3472020" y="4662113"/>
            <a:ext cx="4852610" cy="523220"/>
          </a:xfrm>
          <a:prstGeom prst="rect">
            <a:avLst/>
          </a:prstGeom>
          <a:noFill/>
        </p:spPr>
        <p:txBody>
          <a:bodyPr wrap="none" rtlCol="0">
            <a:spAutoFit/>
          </a:bodyPr>
          <a:lstStyle/>
          <a:p>
            <a:r>
              <a:rPr kumimoji="1" lang="ja-JP" altLang="en-US" sz="2800" b="1">
                <a:solidFill>
                  <a:srgbClr val="0070C0"/>
                </a:solidFill>
                <a:latin typeface="Meiryo" panose="020B0604030504040204" pitchFamily="34" charset="-128"/>
                <a:ea typeface="Meiryo" panose="020B0604030504040204" pitchFamily="34" charset="-128"/>
              </a:rPr>
              <a:t>サイバー・セキュリティ対策</a:t>
            </a:r>
          </a:p>
        </p:txBody>
      </p:sp>
      <p:sp>
        <p:nvSpPr>
          <p:cNvPr id="21" name="右矢印 20">
            <a:extLst>
              <a:ext uri="{FF2B5EF4-FFF2-40B4-BE49-F238E27FC236}">
                <a16:creationId xmlns:a16="http://schemas.microsoft.com/office/drawing/2014/main" id="{E69D7556-44D9-6C4B-9B61-F85B8EA62F48}"/>
              </a:ext>
            </a:extLst>
          </p:cNvPr>
          <p:cNvSpPr/>
          <p:nvPr/>
        </p:nvSpPr>
        <p:spPr>
          <a:xfrm>
            <a:off x="2448215" y="4923723"/>
            <a:ext cx="771181" cy="739480"/>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B969D381-62A8-A842-8A21-7AE5F1FD384C}"/>
              </a:ext>
            </a:extLst>
          </p:cNvPr>
          <p:cNvSpPr/>
          <p:nvPr/>
        </p:nvSpPr>
        <p:spPr>
          <a:xfrm>
            <a:off x="291946" y="1042938"/>
            <a:ext cx="8560106" cy="2281301"/>
          </a:xfrm>
          <a:prstGeom prst="rect">
            <a:avLst/>
          </a:prstGeom>
          <a:noFill/>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三角形 22">
            <a:extLst>
              <a:ext uri="{FF2B5EF4-FFF2-40B4-BE49-F238E27FC236}">
                <a16:creationId xmlns:a16="http://schemas.microsoft.com/office/drawing/2014/main" id="{43546D3D-B246-984F-BDB3-FEA0DEDBB18E}"/>
              </a:ext>
            </a:extLst>
          </p:cNvPr>
          <p:cNvSpPr/>
          <p:nvPr/>
        </p:nvSpPr>
        <p:spPr>
          <a:xfrm flipV="1">
            <a:off x="291947" y="3324237"/>
            <a:ext cx="8560105" cy="1205639"/>
          </a:xfrm>
          <a:prstGeom prst="triangle">
            <a:avLst>
              <a:gd name="adj" fmla="val 73166"/>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F21CA59A-86F3-854C-877E-46B46C7F19F9}"/>
              </a:ext>
            </a:extLst>
          </p:cNvPr>
          <p:cNvSpPr txBox="1"/>
          <p:nvPr/>
        </p:nvSpPr>
        <p:spPr>
          <a:xfrm>
            <a:off x="4235049" y="3636648"/>
            <a:ext cx="3326552"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3</a:t>
            </a:r>
            <a:r>
              <a:rPr kumimoji="1" lang="ja-JP" altLang="en-US" b="1">
                <a:solidFill>
                  <a:schemeClr val="bg1"/>
                </a:solidFill>
                <a:latin typeface="Meiryo" panose="020B0604030504040204" pitchFamily="34" charset="-128"/>
                <a:ea typeface="Meiryo" panose="020B0604030504040204" pitchFamily="34" charset="-128"/>
              </a:rPr>
              <a:t>要件（</a:t>
            </a:r>
            <a:r>
              <a:rPr kumimoji="1" lang="en-US" altLang="ja-JP" b="1" dirty="0">
                <a:solidFill>
                  <a:schemeClr val="bg1"/>
                </a:solidFill>
                <a:latin typeface="Meiryo" panose="020B0604030504040204" pitchFamily="34" charset="-128"/>
                <a:ea typeface="Meiryo" panose="020B0604030504040204" pitchFamily="34" charset="-128"/>
              </a:rPr>
              <a:t>CIA</a:t>
            </a:r>
            <a:r>
              <a:rPr kumimoji="1" lang="ja-JP" altLang="en-US" b="1">
                <a:solidFill>
                  <a:schemeClr val="bg1"/>
                </a:solidFill>
                <a:latin typeface="Meiryo" panose="020B0604030504040204" pitchFamily="34" charset="-128"/>
                <a:ea typeface="Meiryo" panose="020B0604030504040204" pitchFamily="34" charset="-128"/>
              </a:rPr>
              <a:t>）を確保する対策</a:t>
            </a:r>
          </a:p>
        </p:txBody>
      </p:sp>
      <p:pic>
        <p:nvPicPr>
          <p:cNvPr id="2" name="図 1">
            <a:extLst>
              <a:ext uri="{FF2B5EF4-FFF2-40B4-BE49-F238E27FC236}">
                <a16:creationId xmlns:a16="http://schemas.microsoft.com/office/drawing/2014/main" id="{79B628B7-EBCF-057B-91FA-FC05D4D2F4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409" y="2823489"/>
            <a:ext cx="3255678" cy="3255678"/>
          </a:xfrm>
          <a:prstGeom prst="rect">
            <a:avLst/>
          </a:prstGeom>
          <a:effectLst/>
        </p:spPr>
      </p:pic>
      <p:pic>
        <p:nvPicPr>
          <p:cNvPr id="3" name="図 2">
            <a:extLst>
              <a:ext uri="{FF2B5EF4-FFF2-40B4-BE49-F238E27FC236}">
                <a16:creationId xmlns:a16="http://schemas.microsoft.com/office/drawing/2014/main" id="{4063B685-3FA5-1A92-A160-862AE60D92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7505" y="4702319"/>
            <a:ext cx="1806437" cy="1806437"/>
          </a:xfrm>
          <a:prstGeom prst="rect">
            <a:avLst/>
          </a:prstGeom>
        </p:spPr>
      </p:pic>
    </p:spTree>
    <p:extLst>
      <p:ext uri="{BB962C8B-B14F-4D97-AF65-F5344CB8AC3E}">
        <p14:creationId xmlns:p14="http://schemas.microsoft.com/office/powerpoint/2010/main" val="240209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リスク・マネージメントの考え方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86</a:t>
            </a:fld>
            <a:endParaRPr kumimoji="1" lang="ja-JP" altLang="en-US"/>
          </a:p>
        </p:txBody>
      </p:sp>
      <p:sp>
        <p:nvSpPr>
          <p:cNvPr id="4" name="角丸四角形 3"/>
          <p:cNvSpPr/>
          <p:nvPr/>
        </p:nvSpPr>
        <p:spPr>
          <a:xfrm>
            <a:off x="4228071" y="2799068"/>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17898" y="1846645"/>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27972" y="1846645"/>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15124" y="1846645"/>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23530" y="2222909"/>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04718" y="2222909"/>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17898" y="2896107"/>
            <a:ext cx="1234681" cy="752528"/>
          </a:xfrm>
          <a:prstGeom prst="roundRect">
            <a:avLst>
              <a:gd name="adj" fmla="val 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691931" y="2896107"/>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a:solidFill>
                  <a:schemeClr val="bg1"/>
                </a:solidFill>
                <a:latin typeface="Meiryo" charset="-128"/>
                <a:ea typeface="Meiryo" charset="-128"/>
                <a:cs typeface="Meiryo" charset="-128"/>
              </a:rPr>
              <a:t>脆弱</a:t>
            </a:r>
            <a:r>
              <a:rPr kumimoji="1" lang="ja-JP" altLang="en-US">
                <a:solidFill>
                  <a:schemeClr val="bg1"/>
                </a:solidFill>
                <a:latin typeface="Meiryo" charset="-128"/>
                <a:ea typeface="Meiryo" charset="-128"/>
                <a:cs typeface="Meiryo" charset="-128"/>
              </a:rPr>
              <a:t>性</a:t>
            </a:r>
            <a:endParaRPr kumimoji="1" lang="ja-JP" altLang="en-US" dirty="0">
              <a:solidFill>
                <a:schemeClr val="bg1"/>
              </a:solidFill>
              <a:latin typeface="Meiryo" charset="-128"/>
              <a:ea typeface="Meiryo" charset="-128"/>
              <a:cs typeface="Meiryo" charset="-128"/>
            </a:endParaRPr>
          </a:p>
        </p:txBody>
      </p:sp>
      <p:sp>
        <p:nvSpPr>
          <p:cNvPr id="12" name="角丸四角形 11"/>
          <p:cNvSpPr/>
          <p:nvPr/>
        </p:nvSpPr>
        <p:spPr>
          <a:xfrm>
            <a:off x="4427972" y="2966655"/>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288755" y="3071751"/>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27972" y="3516952"/>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27972" y="4085329"/>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691931" y="4035022"/>
            <a:ext cx="1231599" cy="551303"/>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296888" y="3648635"/>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15124" y="3516952"/>
            <a:ext cx="1437954" cy="427977"/>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23530" y="4334190"/>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17898" y="5562780"/>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a:solidFill>
                  <a:schemeClr val="bg1"/>
                </a:solidFill>
                <a:latin typeface="Meiryo" charset="-128"/>
                <a:ea typeface="Meiryo" charset="-128"/>
                <a:cs typeface="Meiryo" charset="-128"/>
              </a:rPr>
              <a:t>説明責任</a:t>
            </a:r>
            <a:endParaRPr kumimoji="1" lang="ja-JP" altLang="en-US" dirty="0">
              <a:solidFill>
                <a:schemeClr val="bg1"/>
              </a:solidFill>
              <a:latin typeface="Meiryo" charset="-128"/>
              <a:ea typeface="Meiryo" charset="-128"/>
              <a:cs typeface="Meiryo" charset="-128"/>
            </a:endParaRPr>
          </a:p>
        </p:txBody>
      </p:sp>
      <p:sp>
        <p:nvSpPr>
          <p:cNvPr id="22" name="角丸四角形 21"/>
          <p:cNvSpPr/>
          <p:nvPr/>
        </p:nvSpPr>
        <p:spPr>
          <a:xfrm>
            <a:off x="2691931" y="4915546"/>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496320" y="4915546"/>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23530" y="5139638"/>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27919" y="3944929"/>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085974" y="3727970"/>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6" name="テキスト ボックス 25">
            <a:extLst>
              <a:ext uri="{FF2B5EF4-FFF2-40B4-BE49-F238E27FC236}">
                <a16:creationId xmlns:a16="http://schemas.microsoft.com/office/drawing/2014/main" id="{E23342BB-3F23-4859-E23D-89D9D7629BE1}"/>
              </a:ext>
            </a:extLst>
          </p:cNvPr>
          <p:cNvSpPr txBox="1"/>
          <p:nvPr/>
        </p:nvSpPr>
        <p:spPr>
          <a:xfrm>
            <a:off x="293170" y="1002889"/>
            <a:ext cx="8484636" cy="307777"/>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「リスク」とは将来の不確実性、「リスク・マネジメント」とは、不確実な将来を確実にする取り組み</a:t>
            </a:r>
          </a:p>
        </p:txBody>
      </p:sp>
    </p:spTree>
    <p:extLst>
      <p:ext uri="{BB962C8B-B14F-4D97-AF65-F5344CB8AC3E}">
        <p14:creationId xmlns:p14="http://schemas.microsoft.com/office/powerpoint/2010/main" val="639875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833157" y="846472"/>
            <a:ext cx="7466340"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a:t>アクセス制御</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87</a:t>
            </a:fld>
            <a:endParaRPr kumimoji="1" lang="ja-JP" altLang="en-US"/>
          </a:p>
        </p:txBody>
      </p:sp>
      <p:sp>
        <p:nvSpPr>
          <p:cNvPr id="5" name="片側の 2 つの角を丸めた四角形 4"/>
          <p:cNvSpPr/>
          <p:nvPr/>
        </p:nvSpPr>
        <p:spPr>
          <a:xfrm>
            <a:off x="833157" y="3435759"/>
            <a:ext cx="7466340"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682782"/>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682782"/>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679311"/>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549901"/>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550160"/>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553005"/>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366361"/>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527693"/>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578968"/>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776665" y="4190296"/>
            <a:ext cx="7579323" cy="2369880"/>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a:t>
            </a:r>
            <a:r>
              <a:rPr lang="ja-JP" altLang="en-US" sz="1200">
                <a:solidFill>
                  <a:srgbClr val="0070C0"/>
                </a:solidFill>
                <a:latin typeface="Meiryo" charset="-128"/>
                <a:ea typeface="Meiryo" charset="-128"/>
                <a:cs typeface="Meiryo" charset="-128"/>
              </a:rPr>
              <a:t>知りえないパスワードや本人しか持っていない指紋による認証など。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a:t>
            </a:r>
            <a:r>
              <a:rPr lang="ja-JP" altLang="en-US" sz="1200">
                <a:solidFill>
                  <a:srgbClr val="0070C0"/>
                </a:solidFill>
                <a:latin typeface="Meiryo" charset="-128"/>
                <a:ea typeface="Meiryo" charset="-128"/>
                <a:cs typeface="Meiryo" charset="-128"/>
              </a:rPr>
              <a:t>範囲を制限する</a:t>
            </a:r>
            <a:r>
              <a:rPr lang="ja-JP" altLang="en-US" sz="1200" dirty="0">
                <a:solidFill>
                  <a:srgbClr val="0070C0"/>
                </a:solidFill>
                <a:latin typeface="Meiryo" charset="-128"/>
                <a:ea typeface="Meiryo" charset="-128"/>
                <a:cs typeface="Meiryo" charset="-128"/>
              </a:rPr>
              <a:t>。たとえば、人事部のみアクセスできるファイルやフォルダーには人事部ユーザーだけがアクセスできるよう</a:t>
            </a:r>
            <a:r>
              <a:rPr lang="ja-JP" altLang="en-US" sz="1200">
                <a:solidFill>
                  <a:srgbClr val="0070C0"/>
                </a:solidFill>
                <a:latin typeface="Meiryo" charset="-128"/>
                <a:ea typeface="Meiryo" charset="-128"/>
                <a:cs typeface="Meiryo" charset="-128"/>
              </a:rPr>
              <a:t>にすることなど。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a:solidFill>
                  <a:srgbClr val="0070C0"/>
                </a:solidFill>
                <a:latin typeface="Meiryo" charset="-128"/>
                <a:ea typeface="Meiryo" charset="-128"/>
                <a:cs typeface="Meiryo" charset="-128"/>
              </a:rPr>
              <a:t>説明責任</a:t>
            </a:r>
            <a:r>
              <a:rPr lang="ja-JP" altLang="en-US" sz="1200">
                <a:solidFill>
                  <a:srgbClr val="0070C0"/>
                </a:solidFill>
                <a:latin typeface="Meiryo" charset="-128"/>
                <a:ea typeface="Meiryo" charset="-128"/>
                <a:cs typeface="Meiryo" charset="-128"/>
              </a:rPr>
              <a:t>：そのユーザーが、上記</a:t>
            </a:r>
            <a:r>
              <a:rPr lang="en-US" altLang="ja-JP" sz="1200" dirty="0">
                <a:solidFill>
                  <a:srgbClr val="0070C0"/>
                </a:solidFill>
                <a:latin typeface="Meiryo" charset="-128"/>
                <a:ea typeface="Meiryo" charset="-128"/>
                <a:cs typeface="Meiryo" charset="-128"/>
              </a:rPr>
              <a:t>3</a:t>
            </a:r>
            <a:r>
              <a:rPr lang="ja-JP" altLang="en-US" sz="1200">
                <a:solidFill>
                  <a:srgbClr val="0070C0"/>
                </a:solidFill>
                <a:latin typeface="Meiryo" charset="-128"/>
                <a:ea typeface="Meiryo" charset="-128"/>
                <a:cs typeface="Meiryo" charset="-128"/>
              </a:rPr>
              <a:t>つのフェーズを適切に実施したこを保証するための記録を取得する。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865644"/>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24314446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0132A2E-27FD-B24D-B276-D766EA8F8CC2}"/>
              </a:ext>
            </a:extLst>
          </p:cNvPr>
          <p:cNvSpPr/>
          <p:nvPr/>
        </p:nvSpPr>
        <p:spPr>
          <a:xfrm>
            <a:off x="1344073" y="870861"/>
            <a:ext cx="1957752" cy="5647191"/>
          </a:xfrm>
          <a:prstGeom prst="rect">
            <a:avLst/>
          </a:prstGeom>
          <a:solidFill>
            <a:schemeClr val="accent3">
              <a:lumMod val="75000"/>
              <a:alpha val="8470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27CD38D0-6A72-924C-89BB-F87E1AD960BE}"/>
              </a:ext>
            </a:extLst>
          </p:cNvPr>
          <p:cNvSpPr/>
          <p:nvPr/>
        </p:nvSpPr>
        <p:spPr>
          <a:xfrm>
            <a:off x="3491755" y="870861"/>
            <a:ext cx="2986845" cy="5647191"/>
          </a:xfrm>
          <a:prstGeom prst="rect">
            <a:avLst/>
          </a:prstGeom>
          <a:solidFill>
            <a:schemeClr val="tx2">
              <a:lumMod val="60000"/>
              <a:lumOff val="40000"/>
              <a:alpha val="7960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E126ACF-D5A4-3744-BF7C-4C33480E2E04}"/>
              </a:ext>
            </a:extLst>
          </p:cNvPr>
          <p:cNvSpPr/>
          <p:nvPr/>
        </p:nvSpPr>
        <p:spPr>
          <a:xfrm>
            <a:off x="202362" y="1483323"/>
            <a:ext cx="6340205" cy="1219268"/>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5264AB8-E648-A04A-A519-0F45D441C843}"/>
              </a:ext>
            </a:extLst>
          </p:cNvPr>
          <p:cNvSpPr/>
          <p:nvPr/>
        </p:nvSpPr>
        <p:spPr>
          <a:xfrm>
            <a:off x="202363" y="2804420"/>
            <a:ext cx="6340205" cy="1399126"/>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3977D1D-706B-3048-9735-AC48901A3BE6}"/>
              </a:ext>
            </a:extLst>
          </p:cNvPr>
          <p:cNvSpPr/>
          <p:nvPr/>
        </p:nvSpPr>
        <p:spPr>
          <a:xfrm>
            <a:off x="202362" y="4303326"/>
            <a:ext cx="6340205" cy="2162791"/>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3D72BE-DD86-8445-90F4-3D7CA959DB7E}"/>
              </a:ext>
            </a:extLst>
          </p:cNvPr>
          <p:cNvSpPr>
            <a:spLocks noGrp="1"/>
          </p:cNvSpPr>
          <p:nvPr>
            <p:ph type="title"/>
          </p:nvPr>
        </p:nvSpPr>
        <p:spPr/>
        <p:txBody>
          <a:bodyPr/>
          <a:lstStyle/>
          <a:p>
            <a:r>
              <a:rPr kumimoji="1" lang="ja-JP" altLang="en-US"/>
              <a:t>認証方法と</a:t>
            </a:r>
            <a:r>
              <a:rPr lang="ja-JP" altLang="en-US"/>
              <a:t>多要素認証</a:t>
            </a:r>
            <a:endParaRPr kumimoji="1" lang="ja-JP" altLang="en-US" sz="2000"/>
          </a:p>
        </p:txBody>
      </p:sp>
      <p:sp>
        <p:nvSpPr>
          <p:cNvPr id="3" name="スライド番号プレースホルダー 2">
            <a:extLst>
              <a:ext uri="{FF2B5EF4-FFF2-40B4-BE49-F238E27FC236}">
                <a16:creationId xmlns:a16="http://schemas.microsoft.com/office/drawing/2014/main" id="{81F1FC40-EB51-8541-810C-9D1121E74C7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88</a:t>
            </a:fld>
            <a:endParaRPr kumimoji="1" lang="ja-JP" altLang="en-US"/>
          </a:p>
        </p:txBody>
      </p:sp>
      <p:sp>
        <p:nvSpPr>
          <p:cNvPr id="6" name="正方形/長方形 5">
            <a:extLst>
              <a:ext uri="{FF2B5EF4-FFF2-40B4-BE49-F238E27FC236}">
                <a16:creationId xmlns:a16="http://schemas.microsoft.com/office/drawing/2014/main" id="{86118EBC-A188-D74A-822B-53AC4F602A63}"/>
              </a:ext>
            </a:extLst>
          </p:cNvPr>
          <p:cNvSpPr/>
          <p:nvPr/>
        </p:nvSpPr>
        <p:spPr>
          <a:xfrm>
            <a:off x="1643744" y="1821730"/>
            <a:ext cx="1658081"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知識</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know?</a:t>
            </a:r>
          </a:p>
          <a:p>
            <a:r>
              <a:rPr lang="ja-JP" altLang="en-US" sz="900">
                <a:solidFill>
                  <a:schemeClr val="bg1"/>
                </a:solidFill>
              </a:rPr>
              <a:t>あなたが知っている何か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09D0709E-97CE-4A46-A07E-C4379B69C6C0}"/>
              </a:ext>
            </a:extLst>
          </p:cNvPr>
          <p:cNvSpPr/>
          <p:nvPr/>
        </p:nvSpPr>
        <p:spPr>
          <a:xfrm>
            <a:off x="1643744" y="3119697"/>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所持</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have?</a:t>
            </a:r>
          </a:p>
          <a:p>
            <a:r>
              <a:rPr lang="ja-JP" altLang="en-US" sz="900">
                <a:solidFill>
                  <a:schemeClr val="bg1"/>
                </a:solidFill>
                <a:latin typeface="Meiryo" panose="020B0604030504040204" pitchFamily="34" charset="-128"/>
                <a:ea typeface="Meiryo" panose="020B0604030504040204" pitchFamily="34" charset="-128"/>
              </a:rPr>
              <a:t>あなたの持っている何か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93533C78-1080-7B46-AEC1-386308EC92FB}"/>
              </a:ext>
            </a:extLst>
          </p:cNvPr>
          <p:cNvSpPr/>
          <p:nvPr/>
        </p:nvSpPr>
        <p:spPr>
          <a:xfrm>
            <a:off x="1643745" y="4641524"/>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生体</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are?</a:t>
            </a:r>
          </a:p>
          <a:p>
            <a:r>
              <a:rPr lang="ja-JP" altLang="en-US" sz="900">
                <a:solidFill>
                  <a:schemeClr val="bg1"/>
                </a:solidFill>
                <a:latin typeface="Meiryo" panose="020B0604030504040204" pitchFamily="34" charset="-128"/>
                <a:ea typeface="Meiryo" panose="020B0604030504040204" pitchFamily="34" charset="-128"/>
              </a:rPr>
              <a:t>あなた自身の何か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B33991-5717-BE4B-BE24-EA37B07D05C8}"/>
              </a:ext>
            </a:extLst>
          </p:cNvPr>
          <p:cNvSpPr/>
          <p:nvPr/>
        </p:nvSpPr>
        <p:spPr>
          <a:xfrm>
            <a:off x="3577493" y="1901808"/>
            <a:ext cx="1907895" cy="307777"/>
          </a:xfrm>
          <a:prstGeom prst="rect">
            <a:avLst/>
          </a:prstGeom>
        </p:spPr>
        <p:txBody>
          <a:bodyPr wrap="none">
            <a:spAutoFit/>
          </a:bodyPr>
          <a:lstStyle/>
          <a:p>
            <a:r>
              <a:rPr lang="en-US" altLang="ja-JP" sz="1400" dirty="0">
                <a:solidFill>
                  <a:schemeClr val="bg1"/>
                </a:solidFill>
                <a:latin typeface="Meiryo" panose="020B0604030504040204" pitchFamily="34" charset="-128"/>
                <a:ea typeface="Meiryo" panose="020B0604030504040204" pitchFamily="34" charset="-128"/>
              </a:rPr>
              <a:t>ID/</a:t>
            </a:r>
            <a:r>
              <a:rPr lang="ja-JP" altLang="en-US" sz="1400">
                <a:solidFill>
                  <a:schemeClr val="bg1"/>
                </a:solidFill>
                <a:latin typeface="Meiryo" panose="020B0604030504040204" pitchFamily="34" charset="-128"/>
                <a:ea typeface="Meiryo" panose="020B0604030504040204" pitchFamily="34" charset="-128"/>
              </a:rPr>
              <a:t>パスワード　など</a:t>
            </a:r>
          </a:p>
        </p:txBody>
      </p:sp>
      <p:sp>
        <p:nvSpPr>
          <p:cNvPr id="13" name="正方形/長方形 12">
            <a:extLst>
              <a:ext uri="{FF2B5EF4-FFF2-40B4-BE49-F238E27FC236}">
                <a16:creationId xmlns:a16="http://schemas.microsoft.com/office/drawing/2014/main" id="{33B3573D-E683-3942-8D2F-3E53F6E335DE}"/>
              </a:ext>
            </a:extLst>
          </p:cNvPr>
          <p:cNvSpPr/>
          <p:nvPr/>
        </p:nvSpPr>
        <p:spPr>
          <a:xfrm>
            <a:off x="3555722" y="3151582"/>
            <a:ext cx="2986845" cy="738664"/>
          </a:xfrm>
          <a:prstGeom prst="rect">
            <a:avLst/>
          </a:prstGeom>
        </p:spPr>
        <p:txBody>
          <a:bodyPr wrap="square">
            <a:spAutoFit/>
          </a:bodyPr>
          <a:lstStyle/>
          <a:p>
            <a:r>
              <a:rPr lang="en-US" altLang="ja-JP" sz="1400" dirty="0">
                <a:solidFill>
                  <a:schemeClr val="bg1"/>
                </a:solidFill>
                <a:latin typeface="Meiryo" panose="020B0604030504040204" pitchFamily="34" charset="-128"/>
                <a:ea typeface="Meiryo" panose="020B0604030504040204" pitchFamily="34" charset="-128"/>
              </a:rPr>
              <a:t>IC</a:t>
            </a:r>
            <a:r>
              <a:rPr lang="ja-JP" altLang="en-US" sz="1400">
                <a:solidFill>
                  <a:schemeClr val="bg1"/>
                </a:solidFill>
                <a:latin typeface="Meiryo" panose="020B0604030504040204" pitchFamily="34" charset="-128"/>
                <a:ea typeface="Meiryo" panose="020B0604030504040204" pitchFamily="34" charset="-128"/>
              </a:rPr>
              <a:t>カード</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ワンタイムパスワード用トークン</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携帯電話（デバイス）認証　など</a:t>
            </a:r>
          </a:p>
        </p:txBody>
      </p:sp>
      <p:sp>
        <p:nvSpPr>
          <p:cNvPr id="14" name="正方形/長方形 13">
            <a:extLst>
              <a:ext uri="{FF2B5EF4-FFF2-40B4-BE49-F238E27FC236}">
                <a16:creationId xmlns:a16="http://schemas.microsoft.com/office/drawing/2014/main" id="{8AF055AC-4DB8-7A40-9C86-E458E576D935}"/>
              </a:ext>
            </a:extLst>
          </p:cNvPr>
          <p:cNvSpPr/>
          <p:nvPr/>
        </p:nvSpPr>
        <p:spPr>
          <a:xfrm>
            <a:off x="3555721" y="4649372"/>
            <a:ext cx="2015941" cy="1384995"/>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指紋認証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顔認証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静脈パターン認証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虹彩認証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声紋認証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網膜認証　など</a:t>
            </a:r>
          </a:p>
        </p:txBody>
      </p:sp>
      <p:sp>
        <p:nvSpPr>
          <p:cNvPr id="18" name="正方形/長方形 17">
            <a:extLst>
              <a:ext uri="{FF2B5EF4-FFF2-40B4-BE49-F238E27FC236}">
                <a16:creationId xmlns:a16="http://schemas.microsoft.com/office/drawing/2014/main" id="{95A92257-11EC-F649-A2ED-AE377F627048}"/>
              </a:ext>
            </a:extLst>
          </p:cNvPr>
          <p:cNvSpPr/>
          <p:nvPr/>
        </p:nvSpPr>
        <p:spPr>
          <a:xfrm>
            <a:off x="1526888" y="961909"/>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認証方式</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3DE92A4-A393-A347-AA32-D1486C86122A}"/>
              </a:ext>
            </a:extLst>
          </p:cNvPr>
          <p:cNvSpPr/>
          <p:nvPr/>
        </p:nvSpPr>
        <p:spPr>
          <a:xfrm>
            <a:off x="4189116" y="1021658"/>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方法例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1A9A372-7A93-A042-9D43-0093D6AE9C85}"/>
              </a:ext>
            </a:extLst>
          </p:cNvPr>
          <p:cNvSpPr txBox="1"/>
          <p:nvPr/>
        </p:nvSpPr>
        <p:spPr>
          <a:xfrm>
            <a:off x="7208918" y="2192773"/>
            <a:ext cx="1528057" cy="307777"/>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組合せの例</a:t>
            </a:r>
          </a:p>
        </p:txBody>
      </p:sp>
      <p:sp>
        <p:nvSpPr>
          <p:cNvPr id="27" name="テキスト ボックス 26">
            <a:extLst>
              <a:ext uri="{FF2B5EF4-FFF2-40B4-BE49-F238E27FC236}">
                <a16:creationId xmlns:a16="http://schemas.microsoft.com/office/drawing/2014/main" id="{FF8A7FC3-38D0-144E-A46A-C85076F0F4C2}"/>
              </a:ext>
            </a:extLst>
          </p:cNvPr>
          <p:cNvSpPr txBox="1"/>
          <p:nvPr/>
        </p:nvSpPr>
        <p:spPr>
          <a:xfrm>
            <a:off x="7613853" y="3704986"/>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1234</a:t>
            </a:r>
            <a:endParaRPr kumimoji="1" lang="ja-JP" altLang="en-US">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215DFAAA-0A3E-8C44-803C-93F4F5A61A19}"/>
              </a:ext>
            </a:extLst>
          </p:cNvPr>
          <p:cNvSpPr txBox="1"/>
          <p:nvPr/>
        </p:nvSpPr>
        <p:spPr>
          <a:xfrm>
            <a:off x="7591410" y="3975825"/>
            <a:ext cx="800219" cy="276999"/>
          </a:xfrm>
          <a:prstGeom prst="rect">
            <a:avLst/>
          </a:prstGeom>
          <a:noFill/>
        </p:spPr>
        <p:txBody>
          <a:bodyPr wrap="none" rtlCol="0">
            <a:spAutoFit/>
          </a:bodyPr>
          <a:lstStyle/>
          <a:p>
            <a:pPr algn="ctr"/>
            <a:r>
              <a:rPr lang="ja-JP" altLang="en-US" sz="1200">
                <a:solidFill>
                  <a:srgbClr val="0070C0"/>
                </a:solidFill>
              </a:rPr>
              <a:t>暗証番号</a:t>
            </a:r>
            <a:endParaRPr kumimoji="1" lang="ja-JP" altLang="en-US" sz="1200">
              <a:solidFill>
                <a:srgbClr val="0070C0"/>
              </a:solidFill>
            </a:endParaRPr>
          </a:p>
        </p:txBody>
      </p:sp>
      <p:sp>
        <p:nvSpPr>
          <p:cNvPr id="33" name="テキスト ボックス 32">
            <a:extLst>
              <a:ext uri="{FF2B5EF4-FFF2-40B4-BE49-F238E27FC236}">
                <a16:creationId xmlns:a16="http://schemas.microsoft.com/office/drawing/2014/main" id="{18DB0789-9AB1-0146-8984-EFC023BADFE3}"/>
              </a:ext>
            </a:extLst>
          </p:cNvPr>
          <p:cNvSpPr txBox="1"/>
          <p:nvPr/>
        </p:nvSpPr>
        <p:spPr>
          <a:xfrm>
            <a:off x="7553741" y="4933771"/>
            <a:ext cx="875561" cy="276999"/>
          </a:xfrm>
          <a:prstGeom prst="rect">
            <a:avLst/>
          </a:prstGeom>
          <a:noFill/>
        </p:spPr>
        <p:txBody>
          <a:bodyPr wrap="none" rtlCol="0">
            <a:spAutoFit/>
          </a:bodyPr>
          <a:lstStyle/>
          <a:p>
            <a:pPr algn="ctr"/>
            <a:r>
              <a:rPr lang="ja-JP" altLang="en-US" sz="1200">
                <a:solidFill>
                  <a:srgbClr val="0070C0"/>
                </a:solidFill>
              </a:rPr>
              <a:t>銀行カード</a:t>
            </a:r>
            <a:endParaRPr kumimoji="1" lang="ja-JP" altLang="en-US" sz="1200">
              <a:solidFill>
                <a:srgbClr val="0070C0"/>
              </a:solidFill>
            </a:endParaRPr>
          </a:p>
        </p:txBody>
      </p:sp>
      <p:sp>
        <p:nvSpPr>
          <p:cNvPr id="34" name="テキスト ボックス 33">
            <a:extLst>
              <a:ext uri="{FF2B5EF4-FFF2-40B4-BE49-F238E27FC236}">
                <a16:creationId xmlns:a16="http://schemas.microsoft.com/office/drawing/2014/main" id="{102B380A-A72E-0B45-9F0D-6CD4F617FCA7}"/>
              </a:ext>
            </a:extLst>
          </p:cNvPr>
          <p:cNvSpPr txBox="1"/>
          <p:nvPr/>
        </p:nvSpPr>
        <p:spPr>
          <a:xfrm>
            <a:off x="7613187" y="5946139"/>
            <a:ext cx="800219" cy="276999"/>
          </a:xfrm>
          <a:prstGeom prst="rect">
            <a:avLst/>
          </a:prstGeom>
          <a:noFill/>
        </p:spPr>
        <p:txBody>
          <a:bodyPr wrap="none" rtlCol="0">
            <a:spAutoFit/>
          </a:bodyPr>
          <a:lstStyle/>
          <a:p>
            <a:pPr algn="ctr"/>
            <a:r>
              <a:rPr lang="ja-JP" altLang="en-US" sz="1200">
                <a:solidFill>
                  <a:srgbClr val="0070C0"/>
                </a:solidFill>
              </a:rPr>
              <a:t>指紋認証</a:t>
            </a:r>
            <a:endParaRPr kumimoji="1" lang="ja-JP" altLang="en-US" sz="1200">
              <a:solidFill>
                <a:srgbClr val="0070C0"/>
              </a:solidFill>
            </a:endParaRPr>
          </a:p>
        </p:txBody>
      </p:sp>
      <p:cxnSp>
        <p:nvCxnSpPr>
          <p:cNvPr id="35" name="カギ線コネクタ 34">
            <a:extLst>
              <a:ext uri="{FF2B5EF4-FFF2-40B4-BE49-F238E27FC236}">
                <a16:creationId xmlns:a16="http://schemas.microsoft.com/office/drawing/2014/main" id="{6E1B39CD-AB4E-1D48-A23F-E0F9270EEFAB}"/>
              </a:ext>
            </a:extLst>
          </p:cNvPr>
          <p:cNvCxnSpPr>
            <a:cxnSpLocks/>
            <a:stCxn id="21" idx="3"/>
            <a:endCxn id="27" idx="1"/>
          </p:cNvCxnSpPr>
          <p:nvPr/>
        </p:nvCxnSpPr>
        <p:spPr>
          <a:xfrm>
            <a:off x="6542567" y="2092957"/>
            <a:ext cx="1071286" cy="179669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2D759F96-28F1-554F-A92C-1FB70DB3DAF6}"/>
              </a:ext>
            </a:extLst>
          </p:cNvPr>
          <p:cNvCxnSpPr>
            <a:cxnSpLocks/>
            <a:stCxn id="13" idx="3"/>
          </p:cNvCxnSpPr>
          <p:nvPr/>
        </p:nvCxnSpPr>
        <p:spPr>
          <a:xfrm>
            <a:off x="6542567" y="3520914"/>
            <a:ext cx="1100892" cy="1208067"/>
          </a:xfrm>
          <a:prstGeom prst="bentConnector3">
            <a:avLst>
              <a:gd name="adj1" fmla="val 287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8279250D-62A8-334F-AF74-DF6C3E817757}"/>
              </a:ext>
            </a:extLst>
          </p:cNvPr>
          <p:cNvCxnSpPr>
            <a:cxnSpLocks/>
            <a:stCxn id="23" idx="3"/>
          </p:cNvCxnSpPr>
          <p:nvPr/>
        </p:nvCxnSpPr>
        <p:spPr>
          <a:xfrm>
            <a:off x="6542567" y="5384722"/>
            <a:ext cx="1181382" cy="2714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AFFDA307-0E03-FA44-B7A5-255A87C7E556}"/>
              </a:ext>
            </a:extLst>
          </p:cNvPr>
          <p:cNvSpPr/>
          <p:nvPr/>
        </p:nvSpPr>
        <p:spPr>
          <a:xfrm>
            <a:off x="6705819" y="891873"/>
            <a:ext cx="2340464" cy="1138773"/>
          </a:xfrm>
          <a:prstGeom prst="rect">
            <a:avLst/>
          </a:prstGeom>
        </p:spPr>
        <p:txBody>
          <a:bodyPr wrap="square">
            <a:spAutoFit/>
          </a:bodyPr>
          <a:lstStyle/>
          <a:p>
            <a:pPr algn="ctr"/>
            <a:r>
              <a:rPr lang="ja-JP" altLang="en-US" sz="2400">
                <a:latin typeface="Meiryo" panose="020B0604030504040204" pitchFamily="34" charset="-128"/>
                <a:ea typeface="Meiryo" panose="020B0604030504040204" pitchFamily="34" charset="-128"/>
              </a:rPr>
              <a:t>多要素認証</a:t>
            </a:r>
            <a:endParaRPr lang="en-US" altLang="ja-JP" sz="24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MFA／Multi Factor Authnetication</a:t>
            </a:r>
            <a:endParaRPr lang="en-US" altLang="ja-JP" sz="800"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3要素のうち2つ以上を</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正しく組み合わせること</a:t>
            </a:r>
          </a:p>
        </p:txBody>
      </p:sp>
      <p:sp>
        <p:nvSpPr>
          <p:cNvPr id="5" name="テキスト ボックス 4">
            <a:extLst>
              <a:ext uri="{FF2B5EF4-FFF2-40B4-BE49-F238E27FC236}">
                <a16:creationId xmlns:a16="http://schemas.microsoft.com/office/drawing/2014/main" id="{81FCC5BC-8584-0C45-1F83-0CE7BB872452}"/>
              </a:ext>
            </a:extLst>
          </p:cNvPr>
          <p:cNvSpPr txBox="1"/>
          <p:nvPr/>
        </p:nvSpPr>
        <p:spPr>
          <a:xfrm>
            <a:off x="1344073" y="1516188"/>
            <a:ext cx="3674404" cy="307777"/>
          </a:xfrm>
          <a:prstGeom prst="rect">
            <a:avLst/>
          </a:prstGeom>
          <a:noFill/>
        </p:spPr>
        <p:txBody>
          <a:bodyPr wrap="none" rtlCol="0">
            <a:spAutoFit/>
          </a:bodyPr>
          <a:lstStyle/>
          <a:p>
            <a:r>
              <a:rPr kumimoji="1" lang="ja-JP" altLang="en-US" sz="1400" u="sng">
                <a:solidFill>
                  <a:schemeClr val="bg1"/>
                </a:solidFill>
                <a:effectLst>
                  <a:outerShdw blurRad="50800" dist="38100" dir="2700000" algn="tl" rotWithShape="0">
                    <a:prstClr val="black">
                      <a:alpha val="40000"/>
                    </a:prstClr>
                  </a:outerShdw>
                </a:effectLst>
              </a:rPr>
              <a:t>①　</a:t>
            </a:r>
            <a:r>
              <a:rPr kumimoji="1" lang="en-US" altLang="ja-JP" sz="1400" u="sng" dirty="0">
                <a:solidFill>
                  <a:schemeClr val="bg1"/>
                </a:solidFill>
                <a:effectLst>
                  <a:outerShdw blurRad="50800" dist="38100" dir="2700000" algn="tl" rotWithShape="0">
                    <a:prstClr val="black">
                      <a:alpha val="40000"/>
                    </a:prstClr>
                  </a:outerShdw>
                </a:effectLst>
              </a:rPr>
              <a:t>PC</a:t>
            </a:r>
            <a:r>
              <a:rPr kumimoji="1" lang="ja-JP" altLang="en-US" sz="1400" u="sng">
                <a:solidFill>
                  <a:schemeClr val="bg1"/>
                </a:solidFill>
                <a:effectLst>
                  <a:outerShdw blurRad="50800" dist="38100" dir="2700000" algn="tl" rotWithShape="0">
                    <a:prstClr val="black">
                      <a:alpha val="40000"/>
                    </a:prstClr>
                  </a:outerShdw>
                </a:effectLst>
              </a:rPr>
              <a:t>から</a:t>
            </a:r>
            <a:r>
              <a:rPr kumimoji="1" lang="en-US" altLang="ja-JP" sz="1400" u="sng" dirty="0">
                <a:solidFill>
                  <a:schemeClr val="bg1"/>
                </a:solidFill>
                <a:effectLst>
                  <a:outerShdw blurRad="50800" dist="38100" dir="2700000" algn="tl" rotWithShape="0">
                    <a:prstClr val="black">
                      <a:alpha val="40000"/>
                    </a:prstClr>
                  </a:outerShdw>
                </a:effectLst>
              </a:rPr>
              <a:t>ID</a:t>
            </a:r>
            <a:r>
              <a:rPr kumimoji="1" lang="ja-JP" altLang="en-US" sz="1400" u="sng">
                <a:solidFill>
                  <a:schemeClr val="bg1"/>
                </a:solidFill>
                <a:effectLst>
                  <a:outerShdw blurRad="50800" dist="38100" dir="2700000" algn="tl" rotWithShape="0">
                    <a:prstClr val="black">
                      <a:alpha val="40000"/>
                    </a:prstClr>
                  </a:outerShdw>
                </a:effectLst>
              </a:rPr>
              <a:t>とパスワードで登録</a:t>
            </a:r>
            <a:r>
              <a:rPr kumimoji="1" lang="ja-JP" altLang="en-US" sz="1400">
                <a:solidFill>
                  <a:schemeClr val="bg1"/>
                </a:solidFill>
                <a:effectLst>
                  <a:outerShdw blurRad="50800" dist="38100" dir="2700000" algn="tl" rotWithShape="0">
                    <a:prstClr val="black">
                      <a:alpha val="40000"/>
                    </a:prstClr>
                  </a:outerShdw>
                </a:effectLst>
              </a:rPr>
              <a:t>　⇒　第１段階</a:t>
            </a:r>
          </a:p>
        </p:txBody>
      </p:sp>
      <p:sp>
        <p:nvSpPr>
          <p:cNvPr id="9" name="テキスト ボックス 8">
            <a:extLst>
              <a:ext uri="{FF2B5EF4-FFF2-40B4-BE49-F238E27FC236}">
                <a16:creationId xmlns:a16="http://schemas.microsoft.com/office/drawing/2014/main" id="{535A1F2C-F65D-A98B-7DAA-3A0D7DD13685}"/>
              </a:ext>
            </a:extLst>
          </p:cNvPr>
          <p:cNvSpPr txBox="1"/>
          <p:nvPr/>
        </p:nvSpPr>
        <p:spPr>
          <a:xfrm>
            <a:off x="1337399" y="2822946"/>
            <a:ext cx="4649030" cy="307777"/>
          </a:xfrm>
          <a:prstGeom prst="rect">
            <a:avLst/>
          </a:prstGeom>
          <a:noFill/>
        </p:spPr>
        <p:txBody>
          <a:bodyPr wrap="none" rtlCol="0">
            <a:spAutoFit/>
          </a:bodyPr>
          <a:lstStyle/>
          <a:p>
            <a:r>
              <a:rPr lang="ja-JP" altLang="en-US" sz="1400" u="sng">
                <a:solidFill>
                  <a:schemeClr val="bg1"/>
                </a:solidFill>
                <a:effectLst>
                  <a:outerShdw blurRad="50800" dist="38100" dir="2700000" algn="tl" rotWithShape="0">
                    <a:prstClr val="black">
                      <a:alpha val="40000"/>
                    </a:prstClr>
                  </a:outerShdw>
                </a:effectLst>
              </a:rPr>
              <a:t>②</a:t>
            </a:r>
            <a:r>
              <a:rPr kumimoji="1" lang="ja-JP" altLang="en-US" sz="1400" u="sng">
                <a:solidFill>
                  <a:schemeClr val="bg1"/>
                </a:solidFill>
                <a:effectLst>
                  <a:outerShdw blurRad="50800" dist="38100" dir="2700000" algn="tl" rotWithShape="0">
                    <a:prstClr val="black">
                      <a:alpha val="40000"/>
                    </a:prstClr>
                  </a:outerShdw>
                </a:effectLst>
              </a:rPr>
              <a:t>　携帯電話に送られた認証番号を</a:t>
            </a:r>
            <a:r>
              <a:rPr kumimoji="1" lang="en-US" altLang="ja-JP" sz="1400" u="sng" dirty="0">
                <a:solidFill>
                  <a:schemeClr val="bg1"/>
                </a:solidFill>
                <a:effectLst>
                  <a:outerShdw blurRad="50800" dist="38100" dir="2700000" algn="tl" rotWithShape="0">
                    <a:prstClr val="black">
                      <a:alpha val="40000"/>
                    </a:prstClr>
                  </a:outerShdw>
                </a:effectLst>
              </a:rPr>
              <a:t>PC</a:t>
            </a:r>
            <a:r>
              <a:rPr lang="ja-JP" altLang="en-US" sz="1400" u="sng">
                <a:solidFill>
                  <a:schemeClr val="bg1"/>
                </a:solidFill>
                <a:effectLst>
                  <a:outerShdw blurRad="50800" dist="38100" dir="2700000" algn="tl" rotWithShape="0">
                    <a:prstClr val="black">
                      <a:alpha val="40000"/>
                    </a:prstClr>
                  </a:outerShdw>
                </a:effectLst>
              </a:rPr>
              <a:t>に入力</a:t>
            </a:r>
            <a:r>
              <a:rPr kumimoji="1" lang="ja-JP" altLang="en-US" sz="1400">
                <a:solidFill>
                  <a:schemeClr val="bg1"/>
                </a:solidFill>
                <a:effectLst>
                  <a:outerShdw blurRad="50800" dist="38100" dir="2700000" algn="tl" rotWithShape="0">
                    <a:prstClr val="black">
                      <a:alpha val="40000"/>
                    </a:prstClr>
                  </a:outerShdw>
                </a:effectLst>
              </a:rPr>
              <a:t>　⇒　第</a:t>
            </a:r>
            <a:r>
              <a:rPr kumimoji="1" lang="en-US" altLang="ja-JP" sz="1400" dirty="0">
                <a:solidFill>
                  <a:schemeClr val="bg1"/>
                </a:solidFill>
                <a:effectLst>
                  <a:outerShdw blurRad="50800" dist="38100" dir="2700000" algn="tl" rotWithShape="0">
                    <a:prstClr val="black">
                      <a:alpha val="40000"/>
                    </a:prstClr>
                  </a:outerShdw>
                </a:effectLst>
              </a:rPr>
              <a:t>2</a:t>
            </a:r>
            <a:r>
              <a:rPr kumimoji="1" lang="ja-JP" altLang="en-US" sz="1400">
                <a:solidFill>
                  <a:schemeClr val="bg1"/>
                </a:solidFill>
                <a:effectLst>
                  <a:outerShdw blurRad="50800" dist="38100" dir="2700000" algn="tl" rotWithShape="0">
                    <a:prstClr val="black">
                      <a:alpha val="40000"/>
                    </a:prstClr>
                  </a:outerShdw>
                </a:effectLst>
              </a:rPr>
              <a:t>段階</a:t>
            </a:r>
            <a:endParaRPr kumimoji="1" lang="ja-JP" altLang="en-US" sz="1400" u="sng">
              <a:solidFill>
                <a:schemeClr val="bg1"/>
              </a:solidFill>
              <a:effectLst>
                <a:outerShdw blurRad="50800" dist="38100" dir="2700000" algn="tl" rotWithShape="0">
                  <a:prstClr val="black">
                    <a:alpha val="40000"/>
                  </a:prstClr>
                </a:outerShdw>
              </a:effectLst>
            </a:endParaRPr>
          </a:p>
        </p:txBody>
      </p:sp>
      <p:grpSp>
        <p:nvGrpSpPr>
          <p:cNvPr id="29" name="グループ化 28">
            <a:extLst>
              <a:ext uri="{FF2B5EF4-FFF2-40B4-BE49-F238E27FC236}">
                <a16:creationId xmlns:a16="http://schemas.microsoft.com/office/drawing/2014/main" id="{F8AEBF08-EF5F-EDD5-2269-6D4F50FF8CDB}"/>
              </a:ext>
            </a:extLst>
          </p:cNvPr>
          <p:cNvGrpSpPr/>
          <p:nvPr/>
        </p:nvGrpSpPr>
        <p:grpSpPr>
          <a:xfrm>
            <a:off x="5648640" y="2246337"/>
            <a:ext cx="1244686" cy="336625"/>
            <a:chOff x="5648640" y="2246337"/>
            <a:chExt cx="1244686" cy="336625"/>
          </a:xfrm>
        </p:grpSpPr>
        <p:sp>
          <p:nvSpPr>
            <p:cNvPr id="10" name="四角形吹き出し 9">
              <a:extLst>
                <a:ext uri="{FF2B5EF4-FFF2-40B4-BE49-F238E27FC236}">
                  <a16:creationId xmlns:a16="http://schemas.microsoft.com/office/drawing/2014/main" id="{F4D527BD-B985-01D8-20B4-3F01689E4E10}"/>
                </a:ext>
              </a:extLst>
            </p:cNvPr>
            <p:cNvSpPr/>
            <p:nvPr/>
          </p:nvSpPr>
          <p:spPr>
            <a:xfrm>
              <a:off x="5648640" y="2246337"/>
              <a:ext cx="1220431" cy="336625"/>
            </a:xfrm>
            <a:prstGeom prst="wedgeRectCallout">
              <a:avLst>
                <a:gd name="adj1" fmla="val -58658"/>
                <a:gd name="adj2" fmla="val 123157"/>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四角形吹き出し 19">
              <a:extLst>
                <a:ext uri="{FF2B5EF4-FFF2-40B4-BE49-F238E27FC236}">
                  <a16:creationId xmlns:a16="http://schemas.microsoft.com/office/drawing/2014/main" id="{73455F10-4392-22BC-BA5C-D3209477B771}"/>
                </a:ext>
              </a:extLst>
            </p:cNvPr>
            <p:cNvSpPr/>
            <p:nvPr/>
          </p:nvSpPr>
          <p:spPr>
            <a:xfrm>
              <a:off x="5672895" y="2246337"/>
              <a:ext cx="1220431" cy="336625"/>
            </a:xfrm>
            <a:prstGeom prst="wedgeRectCallout">
              <a:avLst>
                <a:gd name="adj1" fmla="val -78299"/>
                <a:gd name="adj2" fmla="val -206500"/>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DD377B1-121F-C33A-FAC8-AFA85AAB9209}"/>
                </a:ext>
              </a:extLst>
            </p:cNvPr>
            <p:cNvSpPr txBox="1"/>
            <p:nvPr/>
          </p:nvSpPr>
          <p:spPr>
            <a:xfrm>
              <a:off x="5775754" y="2266265"/>
              <a:ext cx="994183" cy="307777"/>
            </a:xfrm>
            <a:prstGeom prst="rect">
              <a:avLst/>
            </a:prstGeom>
            <a:noFill/>
          </p:spPr>
          <p:txBody>
            <a:bodyPr wrap="none" rtlCol="0">
              <a:spAutoFit/>
            </a:bodyPr>
            <a:lstStyle/>
            <a:p>
              <a:r>
                <a:rPr kumimoji="1" lang="en-US" altLang="ja-JP" sz="1400" dirty="0">
                  <a:solidFill>
                    <a:schemeClr val="bg1"/>
                  </a:solidFill>
                  <a:effectLst>
                    <a:outerShdw blurRad="50800" dist="38100" dir="2700000" algn="tl" rotWithShape="0">
                      <a:prstClr val="black">
                        <a:alpha val="40000"/>
                      </a:prstClr>
                    </a:outerShdw>
                  </a:effectLst>
                </a:rPr>
                <a:t>2</a:t>
              </a:r>
              <a:r>
                <a:rPr kumimoji="1" lang="ja-JP" altLang="en-US" sz="1400">
                  <a:solidFill>
                    <a:schemeClr val="bg1"/>
                  </a:solidFill>
                  <a:effectLst>
                    <a:outerShdw blurRad="50800" dist="38100" dir="2700000" algn="tl" rotWithShape="0">
                      <a:prstClr val="black">
                        <a:alpha val="40000"/>
                      </a:prstClr>
                    </a:outerShdw>
                  </a:effectLst>
                </a:rPr>
                <a:t>段階認証</a:t>
              </a:r>
            </a:p>
          </p:txBody>
        </p:sp>
      </p:grpSp>
      <p:pic>
        <p:nvPicPr>
          <p:cNvPr id="32" name="図 31">
            <a:extLst>
              <a:ext uri="{FF2B5EF4-FFF2-40B4-BE49-F238E27FC236}">
                <a16:creationId xmlns:a16="http://schemas.microsoft.com/office/drawing/2014/main" id="{87858566-8C74-9E9B-812C-E02C017338B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61710" y="4281090"/>
            <a:ext cx="874672" cy="874672"/>
          </a:xfrm>
          <a:prstGeom prst="rect">
            <a:avLst/>
          </a:prstGeom>
        </p:spPr>
      </p:pic>
      <p:pic>
        <p:nvPicPr>
          <p:cNvPr id="39" name="図 38">
            <a:extLst>
              <a:ext uri="{FF2B5EF4-FFF2-40B4-BE49-F238E27FC236}">
                <a16:creationId xmlns:a16="http://schemas.microsoft.com/office/drawing/2014/main" id="{F8BCCEFA-D762-4D28-60D9-A246F6A13E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91410" y="5263991"/>
            <a:ext cx="805884" cy="805884"/>
          </a:xfrm>
          <a:prstGeom prst="rect">
            <a:avLst/>
          </a:prstGeom>
        </p:spPr>
      </p:pic>
      <p:pic>
        <p:nvPicPr>
          <p:cNvPr id="41" name="図 40">
            <a:extLst>
              <a:ext uri="{FF2B5EF4-FFF2-40B4-BE49-F238E27FC236}">
                <a16:creationId xmlns:a16="http://schemas.microsoft.com/office/drawing/2014/main" id="{C4927307-54AA-0853-C0AC-EB3338C293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3058" y="2548743"/>
            <a:ext cx="1208973" cy="1208973"/>
          </a:xfrm>
          <a:prstGeom prst="rect">
            <a:avLst/>
          </a:prstGeom>
        </p:spPr>
      </p:pic>
      <p:pic>
        <p:nvPicPr>
          <p:cNvPr id="42" name="図 41">
            <a:extLst>
              <a:ext uri="{FF2B5EF4-FFF2-40B4-BE49-F238E27FC236}">
                <a16:creationId xmlns:a16="http://schemas.microsoft.com/office/drawing/2014/main" id="{343D6B0D-150D-79A7-6B7A-1AC7069EC75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2075" y="2814944"/>
            <a:ext cx="874672" cy="874672"/>
          </a:xfrm>
          <a:prstGeom prst="rect">
            <a:avLst/>
          </a:prstGeom>
        </p:spPr>
      </p:pic>
      <p:pic>
        <p:nvPicPr>
          <p:cNvPr id="43" name="図 42">
            <a:extLst>
              <a:ext uri="{FF2B5EF4-FFF2-40B4-BE49-F238E27FC236}">
                <a16:creationId xmlns:a16="http://schemas.microsoft.com/office/drawing/2014/main" id="{F22A4649-E1D5-4501-AD9A-2C73D7DA12DC}"/>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8902" y="3519939"/>
            <a:ext cx="516870" cy="516870"/>
          </a:xfrm>
          <a:prstGeom prst="rect">
            <a:avLst/>
          </a:prstGeom>
        </p:spPr>
      </p:pic>
      <p:pic>
        <p:nvPicPr>
          <p:cNvPr id="44" name="図 43">
            <a:extLst>
              <a:ext uri="{FF2B5EF4-FFF2-40B4-BE49-F238E27FC236}">
                <a16:creationId xmlns:a16="http://schemas.microsoft.com/office/drawing/2014/main" id="{31D5D309-B847-4780-3DC0-0F7C77DE9AF3}"/>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3404" y="3533963"/>
            <a:ext cx="516870" cy="516870"/>
          </a:xfrm>
          <a:prstGeom prst="rect">
            <a:avLst/>
          </a:prstGeom>
        </p:spPr>
      </p:pic>
      <p:pic>
        <p:nvPicPr>
          <p:cNvPr id="45" name="図 44">
            <a:extLst>
              <a:ext uri="{FF2B5EF4-FFF2-40B4-BE49-F238E27FC236}">
                <a16:creationId xmlns:a16="http://schemas.microsoft.com/office/drawing/2014/main" id="{D5A33F4C-D390-DB85-D1B2-7BCA7F10040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432" y="5295123"/>
            <a:ext cx="928015" cy="928015"/>
          </a:xfrm>
          <a:prstGeom prst="rect">
            <a:avLst/>
          </a:prstGeom>
        </p:spPr>
      </p:pic>
      <p:pic>
        <p:nvPicPr>
          <p:cNvPr id="47" name="図 46">
            <a:extLst>
              <a:ext uri="{FF2B5EF4-FFF2-40B4-BE49-F238E27FC236}">
                <a16:creationId xmlns:a16="http://schemas.microsoft.com/office/drawing/2014/main" id="{644992F4-130D-7E40-9E7D-BEF00F02C87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6780" y="4541627"/>
            <a:ext cx="833050" cy="833050"/>
          </a:xfrm>
          <a:prstGeom prst="rect">
            <a:avLst/>
          </a:prstGeom>
        </p:spPr>
      </p:pic>
      <p:pic>
        <p:nvPicPr>
          <p:cNvPr id="48" name="図 47">
            <a:extLst>
              <a:ext uri="{FF2B5EF4-FFF2-40B4-BE49-F238E27FC236}">
                <a16:creationId xmlns:a16="http://schemas.microsoft.com/office/drawing/2014/main" id="{F806DB45-6B32-C318-55C9-F20B4520511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3789" y="1558804"/>
            <a:ext cx="682772" cy="682772"/>
          </a:xfrm>
          <a:prstGeom prst="rect">
            <a:avLst/>
          </a:prstGeom>
        </p:spPr>
      </p:pic>
      <p:pic>
        <p:nvPicPr>
          <p:cNvPr id="49" name="図 48">
            <a:extLst>
              <a:ext uri="{FF2B5EF4-FFF2-40B4-BE49-F238E27FC236}">
                <a16:creationId xmlns:a16="http://schemas.microsoft.com/office/drawing/2014/main" id="{948623A9-3833-5B61-E23D-379B53F3C16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7334" y="2010919"/>
            <a:ext cx="682772" cy="682772"/>
          </a:xfrm>
          <a:prstGeom prst="rect">
            <a:avLst/>
          </a:prstGeom>
        </p:spPr>
      </p:pic>
    </p:spTree>
    <p:extLst>
      <p:ext uri="{BB962C8B-B14F-4D97-AF65-F5344CB8AC3E}">
        <p14:creationId xmlns:p14="http://schemas.microsoft.com/office/powerpoint/2010/main" val="17525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713D66-6DD6-B24A-8CD4-8A569A8C880B}"/>
              </a:ext>
            </a:extLst>
          </p:cNvPr>
          <p:cNvSpPr>
            <a:spLocks noGrp="1"/>
          </p:cNvSpPr>
          <p:nvPr>
            <p:ph type="title"/>
          </p:nvPr>
        </p:nvSpPr>
        <p:spPr>
          <a:xfrm>
            <a:off x="224800" y="240310"/>
            <a:ext cx="8741880" cy="480694"/>
          </a:xfrm>
        </p:spPr>
        <p:txBody>
          <a:bodyPr>
            <a:normAutofit fontScale="90000"/>
          </a:bodyPr>
          <a:lstStyle/>
          <a:p>
            <a:r>
              <a:rPr lang="ja-JP" altLang="en-US"/>
              <a:t>対症療法では問題は解決しない</a:t>
            </a:r>
          </a:p>
        </p:txBody>
      </p:sp>
      <p:pic>
        <p:nvPicPr>
          <p:cNvPr id="5" name="図 4" descr="挿絵, コンパクトディスク が含まれている画像&#10;&#10;自動的に生成された説明">
            <a:extLst>
              <a:ext uri="{FF2B5EF4-FFF2-40B4-BE49-F238E27FC236}">
                <a16:creationId xmlns:a16="http://schemas.microsoft.com/office/drawing/2014/main" id="{E76007D3-8893-B84F-B51A-FE6918975F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1850" y="2224962"/>
            <a:ext cx="1928480" cy="1944755"/>
          </a:xfrm>
          <a:prstGeom prst="rect">
            <a:avLst/>
          </a:prstGeom>
          <a:effectLst/>
        </p:spPr>
      </p:pic>
      <p:sp>
        <p:nvSpPr>
          <p:cNvPr id="11" name="テキスト ボックス 10">
            <a:extLst>
              <a:ext uri="{FF2B5EF4-FFF2-40B4-BE49-F238E27FC236}">
                <a16:creationId xmlns:a16="http://schemas.microsoft.com/office/drawing/2014/main" id="{2AF3473C-9E73-774B-9611-D0B9892A8BA1}"/>
              </a:ext>
            </a:extLst>
          </p:cNvPr>
          <p:cNvSpPr txBox="1"/>
          <p:nvPr/>
        </p:nvSpPr>
        <p:spPr>
          <a:xfrm>
            <a:off x="167951" y="5804247"/>
            <a:ext cx="8798729" cy="318549"/>
          </a:xfrm>
          <a:prstGeom prst="rect">
            <a:avLst/>
          </a:prstGeom>
          <a:noFill/>
        </p:spPr>
        <p:txBody>
          <a:bodyPr wrap="square" lIns="0" tIns="0" rIns="0" bIns="0" rtlCol="0">
            <a:spAutoFit/>
          </a:bodyPr>
          <a:lstStyle/>
          <a:p>
            <a:pPr algn="ctr" defTabSz="685800">
              <a:lnSpc>
                <a:spcPct val="120000"/>
              </a:lnSpc>
              <a:defRPr/>
            </a:pPr>
            <a:r>
              <a:rPr lang="ja-JP" altLang="en-US" b="1">
                <a:solidFill>
                  <a:srgbClr val="C00000"/>
                </a:solidFill>
                <a:latin typeface="Meiryo" panose="020B0604030504040204" pitchFamily="34" charset="-128"/>
                <a:ea typeface="Meiryo" panose="020B0604030504040204" pitchFamily="34" charset="-128"/>
              </a:rPr>
              <a:t>検知して対応する</a:t>
            </a:r>
            <a:r>
              <a:rPr lang="ja-JP" altLang="en-US">
                <a:latin typeface="Meiryo" panose="020B0604030504040204" pitchFamily="34" charset="-128"/>
                <a:ea typeface="Meiryo" panose="020B0604030504040204" pitchFamily="34" charset="-128"/>
              </a:rPr>
              <a:t>から</a:t>
            </a:r>
            <a:r>
              <a:rPr lang="ja-JP" altLang="en-US" b="1">
                <a:solidFill>
                  <a:srgbClr val="0432FF"/>
                </a:solidFill>
                <a:latin typeface="Meiryo" panose="020B0604030504040204" pitchFamily="34" charset="-128"/>
                <a:ea typeface="Meiryo" panose="020B0604030504040204" pitchFamily="34" charset="-128"/>
              </a:rPr>
              <a:t>予防とレジリエンス（正しい状態へ戻すこと）</a:t>
            </a:r>
            <a:r>
              <a:rPr lang="ja-JP" altLang="en-US">
                <a:latin typeface="Meiryo" panose="020B0604030504040204" pitchFamily="34" charset="-128"/>
                <a:ea typeface="Meiryo" panose="020B0604030504040204" pitchFamily="34" charset="-128"/>
              </a:rPr>
              <a:t>へシフト</a:t>
            </a:r>
            <a:endParaRPr lang="en-US" altLang="ja-JP" dirty="0">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ADFB9043-F3BD-CE41-8F31-94C6A88764BD}"/>
              </a:ext>
            </a:extLst>
          </p:cNvPr>
          <p:cNvSpPr txBox="1">
            <a:spLocks/>
          </p:cNvSpPr>
          <p:nvPr/>
        </p:nvSpPr>
        <p:spPr>
          <a:xfrm>
            <a:off x="268473" y="4958063"/>
            <a:ext cx="4124206" cy="629979"/>
          </a:xfrm>
          <a:prstGeom prst="rect">
            <a:avLst/>
          </a:prstGeom>
          <a:solidFill>
            <a:srgbClr val="C00000"/>
          </a:solidFill>
        </p:spPr>
        <p:txBody>
          <a:bodyPr wrap="none" lIns="137160" tIns="109728" rIns="137160" bIns="109728" rtlCol="0" anchor="ctr">
            <a:noAutofit/>
          </a:bodyPr>
          <a:lstStyle/>
          <a:p>
            <a:pPr algn="ctr" defTabSz="685800">
              <a:lnSpc>
                <a:spcPct val="90000"/>
              </a:lnSpc>
              <a:spcAft>
                <a:spcPts val="450"/>
              </a:spcAft>
              <a:defRPr/>
            </a:pPr>
            <a:r>
              <a:rPr lang="ja-JP" altLang="en-US">
                <a:solidFill>
                  <a:prstClr val="white"/>
                </a:solidFill>
                <a:latin typeface="Meiryo" panose="020B0604030504040204" pitchFamily="34" charset="-128"/>
                <a:ea typeface="Meiryo" panose="020B0604030504040204" pitchFamily="34" charset="-128"/>
              </a:rPr>
              <a:t>すばやい検知、すばやい対応</a:t>
            </a:r>
            <a:endParaRPr lang="ja-JP" altLang="en-US" err="1">
              <a:solidFill>
                <a:prstClr val="white"/>
              </a:solidFill>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9FDD1101-4A6F-A9F6-88F5-44AC682600F2}"/>
              </a:ext>
            </a:extLst>
          </p:cNvPr>
          <p:cNvGrpSpPr/>
          <p:nvPr/>
        </p:nvGrpSpPr>
        <p:grpSpPr>
          <a:xfrm>
            <a:off x="268473" y="1377474"/>
            <a:ext cx="8607054" cy="4210568"/>
            <a:chOff x="268473" y="1377474"/>
            <a:chExt cx="8607054" cy="4210568"/>
          </a:xfrm>
        </p:grpSpPr>
        <p:pic>
          <p:nvPicPr>
            <p:cNvPr id="7" name="図 6" descr="グリーン, 選手 が含まれている画像&#10;&#10;自動的に生成された説明">
              <a:extLst>
                <a:ext uri="{FF2B5EF4-FFF2-40B4-BE49-F238E27FC236}">
                  <a16:creationId xmlns:a16="http://schemas.microsoft.com/office/drawing/2014/main" id="{E201758D-B97C-B145-8AA2-FF32AC4DD2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7924" y="1873314"/>
              <a:ext cx="2922676" cy="2733920"/>
            </a:xfrm>
            <a:prstGeom prst="rect">
              <a:avLst/>
            </a:prstGeom>
            <a:effectLst>
              <a:outerShdw blurRad="50800" dist="38100" dir="2700000" algn="tl" rotWithShape="0">
                <a:prstClr val="black">
                  <a:alpha val="40000"/>
                </a:prstClr>
              </a:outerShdw>
            </a:effectLst>
          </p:spPr>
        </p:pic>
        <p:sp>
          <p:nvSpPr>
            <p:cNvPr id="9" name="矢印: 右 17">
              <a:extLst>
                <a:ext uri="{FF2B5EF4-FFF2-40B4-BE49-F238E27FC236}">
                  <a16:creationId xmlns:a16="http://schemas.microsoft.com/office/drawing/2014/main" id="{C5818EDE-CE65-9B42-ACFF-52CD0C42110A}"/>
                </a:ext>
              </a:extLst>
            </p:cNvPr>
            <p:cNvSpPr/>
            <p:nvPr/>
          </p:nvSpPr>
          <p:spPr bwMode="auto">
            <a:xfrm>
              <a:off x="4080244" y="2847700"/>
              <a:ext cx="983512" cy="629979"/>
            </a:xfrm>
            <a:prstGeom prst="right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defRPr/>
              </a:pPr>
              <a:endParaRPr lang="ja-JP" altLang="en-US" sz="1500" err="1">
                <a:gradFill>
                  <a:gsLst>
                    <a:gs pos="0">
                      <a:srgbClr val="FFFFFF"/>
                    </a:gs>
                    <a:gs pos="100000">
                      <a:srgbClr val="FFFFFF"/>
                    </a:gs>
                  </a:gsLst>
                  <a:lin ang="5400000" scaled="0"/>
                </a:gradFill>
                <a:latin typeface="游ゴシック" panose="020F0502020204030204"/>
                <a:ea typeface="Segoe UI" pitchFamily="34" charset="0"/>
                <a:cs typeface="Segoe UI" pitchFamily="34" charset="0"/>
              </a:endParaRPr>
            </a:p>
          </p:txBody>
        </p:sp>
        <p:sp>
          <p:nvSpPr>
            <p:cNvPr id="4" name="テキスト ボックス 3">
              <a:extLst>
                <a:ext uri="{FF2B5EF4-FFF2-40B4-BE49-F238E27FC236}">
                  <a16:creationId xmlns:a16="http://schemas.microsoft.com/office/drawing/2014/main" id="{ADBC3E8C-3335-E146-9185-E55EE775E842}"/>
                </a:ext>
              </a:extLst>
            </p:cNvPr>
            <p:cNvSpPr txBox="1"/>
            <p:nvPr/>
          </p:nvSpPr>
          <p:spPr>
            <a:xfrm>
              <a:off x="4751321" y="4958063"/>
              <a:ext cx="4124206" cy="629979"/>
            </a:xfrm>
            <a:prstGeom prst="rect">
              <a:avLst/>
            </a:prstGeom>
            <a:solidFill>
              <a:srgbClr val="0432FF"/>
            </a:solidFill>
          </p:spPr>
          <p:txBody>
            <a:bodyPr wrap="square" lIns="137160" tIns="109728" rIns="137160" bIns="109728" rtlCol="0" anchor="ctr">
              <a:noAutofit/>
            </a:bodyPr>
            <a:lstStyle/>
            <a:p>
              <a:pPr algn="ctr" defTabSz="685800">
                <a:lnSpc>
                  <a:spcPct val="90000"/>
                </a:lnSpc>
                <a:spcAft>
                  <a:spcPts val="450"/>
                </a:spcAft>
                <a:defRPr/>
              </a:pPr>
              <a:r>
                <a:rPr lang="ja-JP" altLang="en-US" sz="1500">
                  <a:solidFill>
                    <a:prstClr val="white"/>
                  </a:solidFill>
                  <a:latin typeface="Meiryo" panose="020B0604030504040204" pitchFamily="34" charset="-128"/>
                  <a:ea typeface="Meiryo" panose="020B0604030504040204" pitchFamily="34" charset="-128"/>
                </a:rPr>
                <a:t>どんな攻撃にも耐えながら</a:t>
              </a:r>
              <a:endParaRPr lang="en-US" altLang="ja-JP" sz="1500" dirty="0">
                <a:solidFill>
                  <a:prstClr val="white"/>
                </a:solidFill>
                <a:latin typeface="Meiryo" panose="020B0604030504040204" pitchFamily="34" charset="-128"/>
                <a:ea typeface="Meiryo" panose="020B0604030504040204" pitchFamily="34" charset="-128"/>
              </a:endParaRPr>
            </a:p>
            <a:p>
              <a:pPr algn="ctr" defTabSz="685800">
                <a:lnSpc>
                  <a:spcPct val="90000"/>
                </a:lnSpc>
                <a:spcAft>
                  <a:spcPts val="450"/>
                </a:spcAft>
                <a:defRPr/>
              </a:pPr>
              <a:r>
                <a:rPr lang="ja-JP" altLang="en-US" sz="1500">
                  <a:solidFill>
                    <a:prstClr val="white"/>
                  </a:solidFill>
                  <a:latin typeface="Meiryo" panose="020B0604030504040204" pitchFamily="34" charset="-128"/>
                  <a:ea typeface="Meiryo" panose="020B0604030504040204" pitchFamily="34" charset="-128"/>
                </a:rPr>
                <a:t>ビジネスを継続させる</a:t>
              </a:r>
              <a:endParaRPr lang="ja-JP" altLang="en-US" sz="1500" err="1">
                <a:solidFill>
                  <a:prstClr val="white"/>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3417EEC0-85AD-CAE3-EFB6-7717B1735F2A}"/>
                </a:ext>
              </a:extLst>
            </p:cNvPr>
            <p:cNvSpPr txBox="1"/>
            <p:nvPr/>
          </p:nvSpPr>
          <p:spPr>
            <a:xfrm>
              <a:off x="268473" y="1377474"/>
              <a:ext cx="8607053" cy="523220"/>
            </a:xfrm>
            <a:prstGeom prst="rect">
              <a:avLst/>
            </a:prstGeom>
            <a:noFill/>
          </p:spPr>
          <p:txBody>
            <a:bodyPr wrap="square">
              <a:spAutoFit/>
            </a:bodyPr>
            <a:lstStyle/>
            <a:p>
              <a:pPr algn="l"/>
              <a:r>
                <a:rPr lang="ja-JP" altLang="en-US" sz="1400" b="0" i="0">
                  <a:solidFill>
                    <a:srgbClr val="000000"/>
                  </a:solidFill>
                  <a:effectLst/>
                  <a:latin typeface="Meiryo" panose="020B0604030504040204" pitchFamily="34" charset="-128"/>
                  <a:ea typeface="Meiryo" panose="020B0604030504040204" pitchFamily="34" charset="-128"/>
                </a:rPr>
                <a:t>サイバー攻撃の手法は高度化しているため、「</a:t>
              </a:r>
              <a:r>
                <a:rPr lang="ja-JP" altLang="en-US" sz="1400" b="1" i="0" u="sng">
                  <a:solidFill>
                    <a:srgbClr val="000000"/>
                  </a:solidFill>
                  <a:effectLst/>
                  <a:latin typeface="Meiryo" panose="020B0604030504040204" pitchFamily="34" charset="-128"/>
                  <a:ea typeface="Meiryo" panose="020B0604030504040204" pitchFamily="34" charset="-128"/>
                </a:rPr>
                <a:t>侵入を完全に予防するのは不可能</a:t>
              </a:r>
              <a:r>
                <a:rPr lang="ja-JP" altLang="en-US" sz="1400" b="0" i="0">
                  <a:solidFill>
                    <a:srgbClr val="000000"/>
                  </a:solidFill>
                  <a:effectLst/>
                  <a:latin typeface="Meiryo" panose="020B0604030504040204" pitchFamily="34" charset="-128"/>
                  <a:ea typeface="Meiryo" panose="020B0604030504040204" pitchFamily="34" charset="-128"/>
                </a:rPr>
                <a:t>」と想定し、攻撃は受ける前提で、「</a:t>
              </a:r>
              <a:r>
                <a:rPr lang="ja-JP" altLang="en-US" sz="1400" b="1" i="0" u="sng">
                  <a:solidFill>
                    <a:srgbClr val="000000"/>
                  </a:solidFill>
                  <a:effectLst/>
                  <a:latin typeface="Meiryo" panose="020B0604030504040204" pitchFamily="34" charset="-128"/>
                  <a:ea typeface="Meiryo" panose="020B0604030504040204" pitchFamily="34" charset="-128"/>
                </a:rPr>
                <a:t>いち早く正しい状態に復旧する</a:t>
              </a:r>
              <a:r>
                <a:rPr lang="ja-JP" altLang="en-US" sz="1400" b="0" i="0">
                  <a:solidFill>
                    <a:srgbClr val="000000"/>
                  </a:solidFill>
                  <a:effectLst/>
                  <a:latin typeface="Meiryo" panose="020B0604030504040204" pitchFamily="34" charset="-128"/>
                  <a:ea typeface="Meiryo" panose="020B0604030504040204" pitchFamily="34" charset="-128"/>
                </a:rPr>
                <a:t>」という考え方に基づく、セキュリティ対策へとシフト</a:t>
              </a:r>
            </a:p>
          </p:txBody>
        </p:sp>
      </p:grpSp>
    </p:spTree>
    <p:extLst>
      <p:ext uri="{BB962C8B-B14F-4D97-AF65-F5344CB8AC3E}">
        <p14:creationId xmlns:p14="http://schemas.microsoft.com/office/powerpoint/2010/main" val="2129104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か（１）</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62B56BF1-A8B8-B54E-952C-4FB9129A4AF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1794" y="5194000"/>
            <a:ext cx="792088" cy="79208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A44F9726-2F6A-5B4B-8A6C-1F7742254FE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4845" y="5195043"/>
            <a:ext cx="792088" cy="802756"/>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0125FD1C-7586-134A-A274-03897B6EB3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2805" y="5183333"/>
            <a:ext cx="792088" cy="792088"/>
          </a:xfrm>
          <a:prstGeom prst="rect">
            <a:avLst/>
          </a:prstGeom>
          <a:effectLst>
            <a:outerShdw blurRad="50800" dist="38100" dir="2700000" algn="tl" rotWithShape="0">
              <a:prstClr val="black">
                <a:alpha val="40000"/>
              </a:prstClr>
            </a:outerShdw>
          </a:effectLst>
        </p:spPr>
      </p:pic>
      <p:pic>
        <p:nvPicPr>
          <p:cNvPr id="48" name="図 47" descr="アイコン&#10;&#10;自動的に生成された説明">
            <a:extLst>
              <a:ext uri="{FF2B5EF4-FFF2-40B4-BE49-F238E27FC236}">
                <a16:creationId xmlns:a16="http://schemas.microsoft.com/office/drawing/2014/main" id="{75CEAAB3-46E8-874E-89D2-DB5230B387B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03195" y="5198789"/>
            <a:ext cx="896108" cy="6550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637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fltVal val="0"/>
                                          </p:val>
                                        </p:tav>
                                        <p:tav tm="100000">
                                          <p:val>
                                            <p:strVal val="#ppt_w"/>
                                          </p:val>
                                        </p:tav>
                                      </p:tavLst>
                                    </p:anim>
                                    <p:anim calcmode="lin" valueType="num">
                                      <p:cBhvr>
                                        <p:cTn id="11" dur="500" fill="hold"/>
                                        <p:tgtEl>
                                          <p:spTgt spid="48"/>
                                        </p:tgtEl>
                                        <p:attrNameLst>
                                          <p:attrName>ppt_h</p:attrName>
                                        </p:attrNameLst>
                                      </p:cBhvr>
                                      <p:tavLst>
                                        <p:tav tm="0">
                                          <p:val>
                                            <p:fltVal val="0"/>
                                          </p:val>
                                        </p:tav>
                                        <p:tav tm="100000">
                                          <p:val>
                                            <p:strVal val="#ppt_h"/>
                                          </p:val>
                                        </p:tav>
                                      </p:tavLst>
                                    </p:anim>
                                    <p:animEffect transition="in" filter="fade">
                                      <p:cBhvr>
                                        <p:cTn id="12" dur="500"/>
                                        <p:tgtEl>
                                          <p:spTgt spid="4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p:tgtEl>
                                          <p:spTgt spid="32"/>
                                        </p:tgtEl>
                                        <p:attrNameLst>
                                          <p:attrName>ppt_y</p:attrName>
                                        </p:attrNameLst>
                                      </p:cBhvr>
                                      <p:tavLst>
                                        <p:tav tm="0">
                                          <p:val>
                                            <p:strVal val="#ppt_y-#ppt_h*1.125000"/>
                                          </p:val>
                                        </p:tav>
                                        <p:tav tm="100000">
                                          <p:val>
                                            <p:strVal val="#ppt_y"/>
                                          </p:val>
                                        </p:tav>
                                      </p:tavLst>
                                    </p:anim>
                                    <p:animEffect transition="in" filter="wipe(down)">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4C64EF-EF47-76F4-B3FB-39250C7DC533}"/>
              </a:ext>
            </a:extLst>
          </p:cNvPr>
          <p:cNvSpPr/>
          <p:nvPr/>
        </p:nvSpPr>
        <p:spPr>
          <a:xfrm>
            <a:off x="226798" y="2113695"/>
            <a:ext cx="8686800" cy="42466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665AD74D-6090-F66D-9EA1-F97A42366713}"/>
              </a:ext>
            </a:extLst>
          </p:cNvPr>
          <p:cNvSpPr/>
          <p:nvPr/>
        </p:nvSpPr>
        <p:spPr>
          <a:xfrm>
            <a:off x="4074289" y="3573188"/>
            <a:ext cx="4398376" cy="266556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FA32517E-E526-91F8-820C-B0F13EEADAF7}"/>
              </a:ext>
            </a:extLst>
          </p:cNvPr>
          <p:cNvSpPr/>
          <p:nvPr/>
        </p:nvSpPr>
        <p:spPr>
          <a:xfrm>
            <a:off x="7454094" y="3635498"/>
            <a:ext cx="960698" cy="25310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9B6C1A6-6451-7E22-0D50-091EB7F5D772}"/>
              </a:ext>
            </a:extLst>
          </p:cNvPr>
          <p:cNvSpPr>
            <a:spLocks noGrp="1"/>
          </p:cNvSpPr>
          <p:nvPr>
            <p:ph type="title"/>
          </p:nvPr>
        </p:nvSpPr>
        <p:spPr/>
        <p:txBody>
          <a:bodyPr/>
          <a:lstStyle/>
          <a:p>
            <a:r>
              <a:rPr kumimoji="1" lang="ja-JP" altLang="en-US"/>
              <a:t>ゼロトラスト・セキュリティが求められる背景</a:t>
            </a:r>
          </a:p>
        </p:txBody>
      </p:sp>
      <p:sp>
        <p:nvSpPr>
          <p:cNvPr id="3" name="正方形/長方形 2">
            <a:extLst>
              <a:ext uri="{FF2B5EF4-FFF2-40B4-BE49-F238E27FC236}">
                <a16:creationId xmlns:a16="http://schemas.microsoft.com/office/drawing/2014/main" id="{F59D2AA6-DB64-6F2A-61D8-A8247D53F74A}"/>
              </a:ext>
            </a:extLst>
          </p:cNvPr>
          <p:cNvSpPr/>
          <p:nvPr/>
        </p:nvSpPr>
        <p:spPr>
          <a:xfrm>
            <a:off x="230399" y="978067"/>
            <a:ext cx="8683199" cy="103673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8530C28-FDFE-4490-7603-418C899AD8BE}"/>
              </a:ext>
            </a:extLst>
          </p:cNvPr>
          <p:cNvSpPr txBox="1"/>
          <p:nvPr/>
        </p:nvSpPr>
        <p:spPr>
          <a:xfrm>
            <a:off x="312515" y="1080933"/>
            <a:ext cx="4421528" cy="830997"/>
          </a:xfrm>
          <a:prstGeom prst="rect">
            <a:avLst/>
          </a:prstGeom>
          <a:noFill/>
        </p:spPr>
        <p:txBody>
          <a:bodyPr wrap="squar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あらゆる業務がデジタル・サービス化する</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サイバー攻撃が激しさを増している</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システムの社内／社外を区別できない</a:t>
            </a:r>
          </a:p>
        </p:txBody>
      </p:sp>
      <p:sp>
        <p:nvSpPr>
          <p:cNvPr id="7" name="テキスト ボックス 6">
            <a:extLst>
              <a:ext uri="{FF2B5EF4-FFF2-40B4-BE49-F238E27FC236}">
                <a16:creationId xmlns:a16="http://schemas.microsoft.com/office/drawing/2014/main" id="{92F2A8BC-C481-53F1-9DC8-A173961F211F}"/>
              </a:ext>
            </a:extLst>
          </p:cNvPr>
          <p:cNvSpPr txBox="1"/>
          <p:nvPr/>
        </p:nvSpPr>
        <p:spPr>
          <a:xfrm>
            <a:off x="5017622" y="1450265"/>
            <a:ext cx="3865943"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ネットワークの仕組み（</a:t>
            </a:r>
            <a:r>
              <a:rPr kumimoji="1" lang="en-US" altLang="ja-JP" sz="1200" dirty="0">
                <a:solidFill>
                  <a:schemeClr val="bg1"/>
                </a:solidFill>
                <a:latin typeface="Meiryo" panose="020B0604030504040204" pitchFamily="34" charset="-128"/>
                <a:ea typeface="Meiryo" panose="020B0604030504040204" pitchFamily="34" charset="-128"/>
              </a:rPr>
              <a:t>VPN</a:t>
            </a:r>
            <a:r>
              <a:rPr kumimoji="1" lang="ja-JP" altLang="en-US" sz="1200">
                <a:solidFill>
                  <a:schemeClr val="bg1"/>
                </a:solidFill>
                <a:latin typeface="Meiryo" panose="020B0604030504040204" pitchFamily="34" charset="-128"/>
                <a:ea typeface="Meiryo" panose="020B0604030504040204" pitchFamily="34" charset="-128"/>
              </a:rPr>
              <a:t>、ファイヤーウォール、</a:t>
            </a:r>
            <a:r>
              <a:rPr kumimoji="1" lang="en-US" altLang="ja-JP" sz="1200" dirty="0">
                <a:solidFill>
                  <a:schemeClr val="bg1"/>
                </a:solidFill>
                <a:latin typeface="Meiryo" panose="020B0604030504040204" pitchFamily="34" charset="-128"/>
                <a:ea typeface="Meiryo" panose="020B0604030504040204" pitchFamily="34" charset="-128"/>
              </a:rPr>
              <a:t>IDS/IPS</a:t>
            </a:r>
            <a:r>
              <a:rPr kumimoji="1" lang="ja-JP" altLang="en-US" sz="1200">
                <a:solidFill>
                  <a:schemeClr val="bg1"/>
                </a:solidFill>
                <a:latin typeface="Meiryo" panose="020B0604030504040204" pitchFamily="34" charset="-128"/>
                <a:ea typeface="Meiryo" panose="020B0604030504040204" pitchFamily="34" charset="-128"/>
              </a:rPr>
              <a:t>など）でセキュリティを守ることができない</a:t>
            </a:r>
          </a:p>
        </p:txBody>
      </p:sp>
      <p:sp>
        <p:nvSpPr>
          <p:cNvPr id="8" name="テキスト ボックス 7">
            <a:extLst>
              <a:ext uri="{FF2B5EF4-FFF2-40B4-BE49-F238E27FC236}">
                <a16:creationId xmlns:a16="http://schemas.microsoft.com/office/drawing/2014/main" id="{378EC183-4557-0CEA-76BD-947A76FB6BD6}"/>
              </a:ext>
            </a:extLst>
          </p:cNvPr>
          <p:cNvSpPr txBox="1"/>
          <p:nvPr/>
        </p:nvSpPr>
        <p:spPr>
          <a:xfrm>
            <a:off x="5005569" y="1080933"/>
            <a:ext cx="3775393"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境界防衛型セキュリティの限界</a:t>
            </a:r>
          </a:p>
        </p:txBody>
      </p:sp>
      <p:sp>
        <p:nvSpPr>
          <p:cNvPr id="9" name="右矢印 8">
            <a:extLst>
              <a:ext uri="{FF2B5EF4-FFF2-40B4-BE49-F238E27FC236}">
                <a16:creationId xmlns:a16="http://schemas.microsoft.com/office/drawing/2014/main" id="{66FEFBC3-97E4-1D1F-81EB-8ACFF2EB12A7}"/>
              </a:ext>
            </a:extLst>
          </p:cNvPr>
          <p:cNvSpPr/>
          <p:nvPr/>
        </p:nvSpPr>
        <p:spPr>
          <a:xfrm>
            <a:off x="4632528" y="1179832"/>
            <a:ext cx="335666" cy="73209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CFB0D65E-DF2A-DD93-B7AA-2AF9C7903500}"/>
              </a:ext>
            </a:extLst>
          </p:cNvPr>
          <p:cNvSpPr txBox="1"/>
          <p:nvPr/>
        </p:nvSpPr>
        <p:spPr>
          <a:xfrm>
            <a:off x="2479119" y="2288130"/>
            <a:ext cx="418576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ゼロトラスト・セキュリティ</a:t>
            </a:r>
          </a:p>
        </p:txBody>
      </p:sp>
      <p:sp>
        <p:nvSpPr>
          <p:cNvPr id="11" name="テキスト ボックス 10">
            <a:extLst>
              <a:ext uri="{FF2B5EF4-FFF2-40B4-BE49-F238E27FC236}">
                <a16:creationId xmlns:a16="http://schemas.microsoft.com/office/drawing/2014/main" id="{D4E9F6F4-AB57-A14E-DE16-FF78213959AF}"/>
              </a:ext>
            </a:extLst>
          </p:cNvPr>
          <p:cNvSpPr txBox="1"/>
          <p:nvPr/>
        </p:nvSpPr>
        <p:spPr>
          <a:xfrm>
            <a:off x="596096" y="2902381"/>
            <a:ext cx="7951808" cy="276999"/>
          </a:xfrm>
          <a:prstGeom prst="rect">
            <a:avLst/>
          </a:prstGeom>
          <a:noFill/>
        </p:spPr>
        <p:txBody>
          <a:bodyPr wrap="square" rtlCol="0">
            <a:spAutoFit/>
          </a:bodyPr>
          <a:lstStyle/>
          <a:p>
            <a:r>
              <a:rPr kumimoji="1" lang="ja-JP" altLang="en-US" sz="1200" b="1" u="sng">
                <a:solidFill>
                  <a:schemeClr val="bg1"/>
                </a:solidFill>
                <a:latin typeface="Meiryo" panose="020B0604030504040204" pitchFamily="34" charset="-128"/>
                <a:ea typeface="Meiryo" panose="020B0604030504040204" pitchFamily="34" charset="-128"/>
              </a:rPr>
              <a:t>サイバーハイジーン</a:t>
            </a:r>
            <a:r>
              <a:rPr kumimoji="1" lang="ja-JP" altLang="en-US" sz="1200">
                <a:solidFill>
                  <a:schemeClr val="bg1"/>
                </a:solidFill>
                <a:latin typeface="Meiryo" panose="020B0604030504040204" pitchFamily="34" charset="-128"/>
                <a:ea typeface="Meiryo" panose="020B0604030504040204" pitchFamily="34" charset="-128"/>
              </a:rPr>
              <a:t>：</a:t>
            </a:r>
            <a:r>
              <a:rPr kumimoji="1" lang="ja-JP" altLang="en-US" sz="1000">
                <a:solidFill>
                  <a:schemeClr val="bg1"/>
                </a:solidFill>
                <a:latin typeface="Meiryo" panose="020B0604030504040204" pitchFamily="34" charset="-128"/>
                <a:ea typeface="Meiryo" panose="020B0604030504040204" pitchFamily="34" charset="-128"/>
              </a:rPr>
              <a:t>エンドポイント（</a:t>
            </a:r>
            <a:r>
              <a:rPr kumimoji="1" lang="en-US" altLang="ja-JP" sz="1000" dirty="0">
                <a:solidFill>
                  <a:schemeClr val="bg1"/>
                </a:solidFill>
                <a:latin typeface="Meiryo" panose="020B0604030504040204" pitchFamily="34" charset="-128"/>
                <a:ea typeface="Meiryo" panose="020B0604030504040204" pitchFamily="34" charset="-128"/>
              </a:rPr>
              <a:t>PC</a:t>
            </a:r>
            <a:r>
              <a:rPr kumimoji="1" lang="ja-JP" altLang="en-US" sz="1000">
                <a:solidFill>
                  <a:schemeClr val="bg1"/>
                </a:solidFill>
                <a:latin typeface="Meiryo" panose="020B0604030504040204" pitchFamily="34" charset="-128"/>
                <a:ea typeface="Meiryo" panose="020B0604030504040204" pitchFamily="34" charset="-128"/>
              </a:rPr>
              <a:t>やスマートフォン、</a:t>
            </a:r>
            <a:r>
              <a:rPr kumimoji="1" lang="en-US" altLang="ja-JP" sz="1000" dirty="0">
                <a:solidFill>
                  <a:schemeClr val="bg1"/>
                </a:solidFill>
                <a:latin typeface="Meiryo" panose="020B0604030504040204" pitchFamily="34" charset="-128"/>
                <a:ea typeface="Meiryo" panose="020B0604030504040204" pitchFamily="34" charset="-128"/>
              </a:rPr>
              <a:t>IoT</a:t>
            </a:r>
            <a:r>
              <a:rPr kumimoji="1" lang="ja-JP" altLang="en-US" sz="1000">
                <a:solidFill>
                  <a:schemeClr val="bg1"/>
                </a:solidFill>
                <a:latin typeface="Meiryo" panose="020B0604030504040204" pitchFamily="34" charset="-128"/>
                <a:ea typeface="Meiryo" panose="020B0604030504040204" pitchFamily="34" charset="-128"/>
              </a:rPr>
              <a:t>機器など）を常に最新の状態に維持し、脆弱性を排除する</a:t>
            </a:r>
          </a:p>
        </p:txBody>
      </p:sp>
      <p:sp>
        <p:nvSpPr>
          <p:cNvPr id="13" name="テキスト ボックス 12">
            <a:extLst>
              <a:ext uri="{FF2B5EF4-FFF2-40B4-BE49-F238E27FC236}">
                <a16:creationId xmlns:a16="http://schemas.microsoft.com/office/drawing/2014/main" id="{2D360A65-9477-A13F-8421-EE1A8FF549E8}"/>
              </a:ext>
            </a:extLst>
          </p:cNvPr>
          <p:cNvSpPr txBox="1"/>
          <p:nvPr/>
        </p:nvSpPr>
        <p:spPr>
          <a:xfrm>
            <a:off x="226798" y="2633858"/>
            <a:ext cx="868680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社内／社外を区別せずネットワークの仕組みに頼らないセキュリティの考え方</a:t>
            </a:r>
          </a:p>
        </p:txBody>
      </p:sp>
      <p:sp>
        <p:nvSpPr>
          <p:cNvPr id="14" name="テキスト ボックス 13">
            <a:extLst>
              <a:ext uri="{FF2B5EF4-FFF2-40B4-BE49-F238E27FC236}">
                <a16:creationId xmlns:a16="http://schemas.microsoft.com/office/drawing/2014/main" id="{9C6DEBD3-F074-4131-B6A6-36825537424D}"/>
              </a:ext>
            </a:extLst>
          </p:cNvPr>
          <p:cNvSpPr txBox="1"/>
          <p:nvPr/>
        </p:nvSpPr>
        <p:spPr>
          <a:xfrm>
            <a:off x="596096" y="3155432"/>
            <a:ext cx="7951808" cy="276999"/>
          </a:xfrm>
          <a:prstGeom prst="rect">
            <a:avLst/>
          </a:prstGeom>
          <a:noFill/>
        </p:spPr>
        <p:txBody>
          <a:bodyPr wrap="square" rtlCol="0">
            <a:spAutoFit/>
          </a:bodyPr>
          <a:lstStyle/>
          <a:p>
            <a:r>
              <a:rPr kumimoji="1" lang="ja-JP" altLang="en-US" sz="1200" b="1" u="sng">
                <a:solidFill>
                  <a:schemeClr val="bg1"/>
                </a:solidFill>
                <a:latin typeface="Meiryo" panose="020B0604030504040204" pitchFamily="34" charset="-128"/>
                <a:ea typeface="Meiryo" panose="020B0604030504040204" pitchFamily="34" charset="-128"/>
              </a:rPr>
              <a:t>動的ポリシー</a:t>
            </a:r>
            <a:r>
              <a:rPr kumimoji="1" lang="ja-JP" altLang="en-US" sz="1200">
                <a:solidFill>
                  <a:schemeClr val="bg1"/>
                </a:solidFill>
                <a:latin typeface="Meiryo" panose="020B0604030504040204" pitchFamily="34" charset="-128"/>
                <a:ea typeface="Meiryo" panose="020B0604030504040204" pitchFamily="34" charset="-128"/>
              </a:rPr>
              <a:t>：</a:t>
            </a:r>
            <a:r>
              <a:rPr kumimoji="1" lang="ja-JP" altLang="en-US" sz="1000">
                <a:solidFill>
                  <a:schemeClr val="bg1"/>
                </a:solidFill>
                <a:latin typeface="Meiryo" panose="020B0604030504040204" pitchFamily="34" charset="-128"/>
                <a:ea typeface="Meiryo" panose="020B0604030504040204" pitchFamily="34" charset="-128"/>
              </a:rPr>
              <a:t>過去の認証を信用せず、ユーザー、デバイス、トランザクションごとに信頼度を評価して動的にアクセスを制御する</a:t>
            </a:r>
          </a:p>
        </p:txBody>
      </p:sp>
      <p:sp>
        <p:nvSpPr>
          <p:cNvPr id="15" name="正方形/長方形 14">
            <a:extLst>
              <a:ext uri="{FF2B5EF4-FFF2-40B4-BE49-F238E27FC236}">
                <a16:creationId xmlns:a16="http://schemas.microsoft.com/office/drawing/2014/main" id="{3E039F1F-2302-A7DC-DB9E-1B5DACF0913E}"/>
              </a:ext>
            </a:extLst>
          </p:cNvPr>
          <p:cNvSpPr/>
          <p:nvPr/>
        </p:nvSpPr>
        <p:spPr>
          <a:xfrm>
            <a:off x="659756" y="3667872"/>
            <a:ext cx="3151532" cy="10012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1E4CF472-31C5-3499-F8D8-082D96C4D133}"/>
              </a:ext>
            </a:extLst>
          </p:cNvPr>
          <p:cNvSpPr/>
          <p:nvPr/>
        </p:nvSpPr>
        <p:spPr>
          <a:xfrm>
            <a:off x="659756" y="4767979"/>
            <a:ext cx="3151532" cy="10012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角丸四角形 16">
            <a:extLst>
              <a:ext uri="{FF2B5EF4-FFF2-40B4-BE49-F238E27FC236}">
                <a16:creationId xmlns:a16="http://schemas.microsoft.com/office/drawing/2014/main" id="{C6D44BD9-6029-F9B7-5759-428615BBA04C}"/>
              </a:ext>
            </a:extLst>
          </p:cNvPr>
          <p:cNvSpPr/>
          <p:nvPr/>
        </p:nvSpPr>
        <p:spPr>
          <a:xfrm>
            <a:off x="5087249" y="3667872"/>
            <a:ext cx="1722923" cy="2096185"/>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Picture 8" descr="j0433942">
            <a:extLst>
              <a:ext uri="{FF2B5EF4-FFF2-40B4-BE49-F238E27FC236}">
                <a16:creationId xmlns:a16="http://schemas.microsoft.com/office/drawing/2014/main" id="{1AD4CF06-483B-F868-B6A8-63017282D82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83488" y="3801806"/>
            <a:ext cx="522962" cy="522962"/>
          </a:xfrm>
          <a:prstGeom prst="rect">
            <a:avLst/>
          </a:prstGeom>
          <a:noFill/>
          <a:ln w="9525">
            <a:noFill/>
            <a:miter lim="800000"/>
            <a:headEnd/>
            <a:tailEnd/>
          </a:ln>
        </p:spPr>
      </p:pic>
      <p:pic>
        <p:nvPicPr>
          <p:cNvPr id="19" name="Picture 7" descr="j0433941">
            <a:extLst>
              <a:ext uri="{FF2B5EF4-FFF2-40B4-BE49-F238E27FC236}">
                <a16:creationId xmlns:a16="http://schemas.microsoft.com/office/drawing/2014/main" id="{2CDE7BD1-3C77-9423-D581-BE56613E715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7686103" y="4486645"/>
            <a:ext cx="521835" cy="521835"/>
          </a:xfrm>
          <a:prstGeom prst="rect">
            <a:avLst/>
          </a:prstGeom>
          <a:noFill/>
          <a:ln w="9525">
            <a:noFill/>
            <a:miter lim="800000"/>
            <a:headEnd/>
            <a:tailEnd/>
          </a:ln>
        </p:spPr>
      </p:pic>
      <p:pic>
        <p:nvPicPr>
          <p:cNvPr id="20" name="Picture 7" descr="j0433941">
            <a:extLst>
              <a:ext uri="{FF2B5EF4-FFF2-40B4-BE49-F238E27FC236}">
                <a16:creationId xmlns:a16="http://schemas.microsoft.com/office/drawing/2014/main" id="{C0065FA9-8A95-5A12-A41D-4485FCBC05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7686103" y="5139907"/>
            <a:ext cx="521835" cy="521835"/>
          </a:xfrm>
          <a:prstGeom prst="rect">
            <a:avLst/>
          </a:prstGeom>
          <a:noFill/>
          <a:ln w="9525">
            <a:noFill/>
            <a:miter lim="800000"/>
            <a:headEnd/>
            <a:tailEnd/>
          </a:ln>
        </p:spPr>
      </p:pic>
      <p:sp>
        <p:nvSpPr>
          <p:cNvPr id="21" name="左右矢印 20">
            <a:extLst>
              <a:ext uri="{FF2B5EF4-FFF2-40B4-BE49-F238E27FC236}">
                <a16:creationId xmlns:a16="http://schemas.microsoft.com/office/drawing/2014/main" id="{A700C50C-9BAB-8676-C6C4-FC3182A2A770}"/>
              </a:ext>
            </a:extLst>
          </p:cNvPr>
          <p:cNvSpPr/>
          <p:nvPr/>
        </p:nvSpPr>
        <p:spPr>
          <a:xfrm>
            <a:off x="3773543" y="3989069"/>
            <a:ext cx="1388763" cy="358816"/>
          </a:xfrm>
          <a:prstGeom prst="lef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右矢印 21">
            <a:extLst>
              <a:ext uri="{FF2B5EF4-FFF2-40B4-BE49-F238E27FC236}">
                <a16:creationId xmlns:a16="http://schemas.microsoft.com/office/drawing/2014/main" id="{A68B782C-EF84-E54B-A0A4-B5E88352EDFD}"/>
              </a:ext>
            </a:extLst>
          </p:cNvPr>
          <p:cNvSpPr/>
          <p:nvPr/>
        </p:nvSpPr>
        <p:spPr>
          <a:xfrm>
            <a:off x="3773544" y="5042009"/>
            <a:ext cx="1388762" cy="358816"/>
          </a:xfrm>
          <a:prstGeom prst="lef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右矢印 22">
            <a:extLst>
              <a:ext uri="{FF2B5EF4-FFF2-40B4-BE49-F238E27FC236}">
                <a16:creationId xmlns:a16="http://schemas.microsoft.com/office/drawing/2014/main" id="{E837FE86-2A26-813B-8F74-B5CDF46FA69F}"/>
              </a:ext>
            </a:extLst>
          </p:cNvPr>
          <p:cNvSpPr/>
          <p:nvPr/>
        </p:nvSpPr>
        <p:spPr>
          <a:xfrm>
            <a:off x="6806908" y="3939616"/>
            <a:ext cx="722936" cy="276999"/>
          </a:xfrm>
          <a:prstGeom prst="lef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右矢印 23">
            <a:extLst>
              <a:ext uri="{FF2B5EF4-FFF2-40B4-BE49-F238E27FC236}">
                <a16:creationId xmlns:a16="http://schemas.microsoft.com/office/drawing/2014/main" id="{317A3268-C773-9725-ED02-111FE3D8AD1B}"/>
              </a:ext>
            </a:extLst>
          </p:cNvPr>
          <p:cNvSpPr/>
          <p:nvPr/>
        </p:nvSpPr>
        <p:spPr>
          <a:xfrm>
            <a:off x="6806908" y="5309492"/>
            <a:ext cx="722936" cy="276999"/>
          </a:xfrm>
          <a:prstGeom prst="lef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右矢印 24">
            <a:extLst>
              <a:ext uri="{FF2B5EF4-FFF2-40B4-BE49-F238E27FC236}">
                <a16:creationId xmlns:a16="http://schemas.microsoft.com/office/drawing/2014/main" id="{C4CE0BA6-C7BA-D81A-2DE6-21B4D30252FC}"/>
              </a:ext>
            </a:extLst>
          </p:cNvPr>
          <p:cNvSpPr/>
          <p:nvPr/>
        </p:nvSpPr>
        <p:spPr>
          <a:xfrm>
            <a:off x="6806908" y="4629478"/>
            <a:ext cx="722936" cy="276999"/>
          </a:xfrm>
          <a:prstGeom prst="lef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2F397F2-0286-303C-E10F-728ED9DE4D7C}"/>
              </a:ext>
            </a:extLst>
          </p:cNvPr>
          <p:cNvSpPr txBox="1"/>
          <p:nvPr/>
        </p:nvSpPr>
        <p:spPr>
          <a:xfrm>
            <a:off x="712920" y="4030928"/>
            <a:ext cx="3057248"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クラウド・コンピューティング</a:t>
            </a:r>
          </a:p>
        </p:txBody>
      </p:sp>
      <p:sp>
        <p:nvSpPr>
          <p:cNvPr id="28" name="テキスト ボックス 27">
            <a:extLst>
              <a:ext uri="{FF2B5EF4-FFF2-40B4-BE49-F238E27FC236}">
                <a16:creationId xmlns:a16="http://schemas.microsoft.com/office/drawing/2014/main" id="{C8496640-B951-BE09-BDA8-C1F03DB3DCF4}"/>
              </a:ext>
            </a:extLst>
          </p:cNvPr>
          <p:cNvSpPr txBox="1"/>
          <p:nvPr/>
        </p:nvSpPr>
        <p:spPr>
          <a:xfrm>
            <a:off x="1328473" y="5001716"/>
            <a:ext cx="1826141"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社内ネットワーク</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と</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1600" b="1">
                <a:solidFill>
                  <a:schemeClr val="bg1"/>
                </a:solidFill>
                <a:latin typeface="Meiryo" panose="020B0604030504040204" pitchFamily="34" charset="-128"/>
                <a:ea typeface="Meiryo" panose="020B0604030504040204" pitchFamily="34" charset="-128"/>
              </a:rPr>
              <a:t>社内システム</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414139E-1BE8-8D0A-9890-4AAD2466FAE4}"/>
              </a:ext>
            </a:extLst>
          </p:cNvPr>
          <p:cNvSpPr txBox="1"/>
          <p:nvPr/>
        </p:nvSpPr>
        <p:spPr>
          <a:xfrm>
            <a:off x="5107075" y="4598700"/>
            <a:ext cx="1620957"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インターネット</a:t>
            </a:r>
          </a:p>
        </p:txBody>
      </p:sp>
      <p:sp>
        <p:nvSpPr>
          <p:cNvPr id="33" name="テキスト ボックス 32">
            <a:extLst>
              <a:ext uri="{FF2B5EF4-FFF2-40B4-BE49-F238E27FC236}">
                <a16:creationId xmlns:a16="http://schemas.microsoft.com/office/drawing/2014/main" id="{AB1E3DAE-7D08-FC6A-DE38-832B0F90AAA7}"/>
              </a:ext>
            </a:extLst>
          </p:cNvPr>
          <p:cNvSpPr txBox="1"/>
          <p:nvPr/>
        </p:nvSpPr>
        <p:spPr>
          <a:xfrm>
            <a:off x="4765635" y="5858741"/>
            <a:ext cx="2464706" cy="307777"/>
          </a:xfrm>
          <a:prstGeom prst="rect">
            <a:avLst/>
          </a:prstGeom>
          <a:noFill/>
        </p:spPr>
        <p:txBody>
          <a:bodyPr wrap="square">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動的ポリシー</a:t>
            </a:r>
            <a:endParaRPr lang="ja-JP" altLang="en-US" sz="1400"/>
          </a:p>
        </p:txBody>
      </p:sp>
      <p:sp>
        <p:nvSpPr>
          <p:cNvPr id="34" name="テキスト ボックス 33">
            <a:extLst>
              <a:ext uri="{FF2B5EF4-FFF2-40B4-BE49-F238E27FC236}">
                <a16:creationId xmlns:a16="http://schemas.microsoft.com/office/drawing/2014/main" id="{F7225DE0-A697-8185-C6B7-4E4589F3680D}"/>
              </a:ext>
            </a:extLst>
          </p:cNvPr>
          <p:cNvSpPr txBox="1"/>
          <p:nvPr/>
        </p:nvSpPr>
        <p:spPr>
          <a:xfrm>
            <a:off x="7454094" y="5793169"/>
            <a:ext cx="960697" cy="400110"/>
          </a:xfrm>
          <a:prstGeom prst="rect">
            <a:avLst/>
          </a:prstGeom>
          <a:noFill/>
        </p:spPr>
        <p:txBody>
          <a:bodyPr wrap="square">
            <a:spAutoFit/>
          </a:bodyPr>
          <a:lstStyle/>
          <a:p>
            <a:pPr algn="ctr"/>
            <a:r>
              <a:rPr kumimoji="1" lang="ja-JP" altLang="en-US" sz="1000" b="1">
                <a:solidFill>
                  <a:schemeClr val="bg1"/>
                </a:solidFill>
                <a:latin typeface="Meiryo" panose="020B0604030504040204" pitchFamily="34" charset="-128"/>
                <a:ea typeface="Meiryo" panose="020B0604030504040204" pitchFamily="34" charset="-128"/>
              </a:rPr>
              <a:t>サイバー</a:t>
            </a:r>
            <a:endParaRPr kumimoji="1" lang="en-US" altLang="ja-JP" sz="1000" b="1" dirty="0">
              <a:solidFill>
                <a:schemeClr val="bg1"/>
              </a:solidFill>
              <a:latin typeface="Meiryo" panose="020B0604030504040204" pitchFamily="34" charset="-128"/>
              <a:ea typeface="Meiryo" panose="020B0604030504040204" pitchFamily="34" charset="-128"/>
            </a:endParaRPr>
          </a:p>
          <a:p>
            <a:pPr algn="ctr"/>
            <a:r>
              <a:rPr lang="ja-JP" altLang="en-US" sz="1000" b="1">
                <a:solidFill>
                  <a:schemeClr val="bg1"/>
                </a:solidFill>
                <a:latin typeface="Meiryo" panose="020B0604030504040204" pitchFamily="34" charset="-128"/>
                <a:ea typeface="Meiryo" panose="020B0604030504040204" pitchFamily="34" charset="-128"/>
              </a:rPr>
              <a:t>ハイジーン</a:t>
            </a:r>
            <a:endParaRPr lang="ja-JP" altLang="en-US" sz="1000"/>
          </a:p>
        </p:txBody>
      </p:sp>
    </p:spTree>
    <p:extLst>
      <p:ext uri="{BB962C8B-B14F-4D97-AF65-F5344CB8AC3E}">
        <p14:creationId xmlns:p14="http://schemas.microsoft.com/office/powerpoint/2010/main" val="2940508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角丸四角形 113">
            <a:extLst>
              <a:ext uri="{FF2B5EF4-FFF2-40B4-BE49-F238E27FC236}">
                <a16:creationId xmlns:a16="http://schemas.microsoft.com/office/drawing/2014/main" id="{DA6482C9-76D1-A94A-8103-DA005238115B}"/>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4BCB60D4-CC0D-0542-9997-A64388AE3956}"/>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シングル・サインオン（</a:t>
            </a:r>
            <a:r>
              <a:rPr lang="en-US" altLang="ja-JP" dirty="0"/>
              <a:t>SSO</a:t>
            </a:r>
            <a:r>
              <a:rPr lang="ja-JP" altLang="en-US"/>
              <a:t>）システム　 </a:t>
            </a:r>
            <a:r>
              <a:rPr lang="en-US" altLang="ja-JP" dirty="0"/>
              <a:t>1/2</a:t>
            </a:r>
            <a:endParaRPr kumimoji="1" lang="ja-JP" altLang="en-US"/>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40768"/>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40768"/>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40768"/>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45465"/>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45465"/>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45465"/>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F857BAD3-8126-4A4B-AA3F-72C16A2580A0}"/>
              </a:ext>
            </a:extLst>
          </p:cNvPr>
          <p:cNvSpPr/>
          <p:nvPr/>
        </p:nvSpPr>
        <p:spPr>
          <a:xfrm>
            <a:off x="816060" y="1561762"/>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9FF5660-F97B-B24E-9C9B-149DA4460F85}"/>
              </a:ext>
            </a:extLst>
          </p:cNvPr>
          <p:cNvSpPr/>
          <p:nvPr/>
        </p:nvSpPr>
        <p:spPr>
          <a:xfrm>
            <a:off x="816060" y="171999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555565A-8E2C-B84B-A855-EEA6B57575AB}"/>
              </a:ext>
            </a:extLst>
          </p:cNvPr>
          <p:cNvSpPr/>
          <p:nvPr/>
        </p:nvSpPr>
        <p:spPr>
          <a:xfrm>
            <a:off x="2145295" y="1547549"/>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C0E648CB-5E1A-4A48-9569-956D9DF89675}"/>
              </a:ext>
            </a:extLst>
          </p:cNvPr>
          <p:cNvSpPr/>
          <p:nvPr/>
        </p:nvSpPr>
        <p:spPr>
          <a:xfrm>
            <a:off x="2145295" y="170577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A964B06-8002-A343-9F4C-AC95D0AED47C}"/>
              </a:ext>
            </a:extLst>
          </p:cNvPr>
          <p:cNvSpPr/>
          <p:nvPr/>
        </p:nvSpPr>
        <p:spPr>
          <a:xfrm>
            <a:off x="3573807" y="157544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7D97C9-DB63-D649-9D55-E86E76B24700}"/>
              </a:ext>
            </a:extLst>
          </p:cNvPr>
          <p:cNvSpPr/>
          <p:nvPr/>
        </p:nvSpPr>
        <p:spPr>
          <a:xfrm>
            <a:off x="3573807" y="1733670"/>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DAECD78-C8C8-6D4A-B78A-2F55436B430D}"/>
              </a:ext>
            </a:extLst>
          </p:cNvPr>
          <p:cNvSpPr/>
          <p:nvPr/>
        </p:nvSpPr>
        <p:spPr>
          <a:xfrm>
            <a:off x="4903042" y="156122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230F55D-000E-C442-81F7-3B2AFB582E1F}"/>
              </a:ext>
            </a:extLst>
          </p:cNvPr>
          <p:cNvSpPr/>
          <p:nvPr/>
        </p:nvSpPr>
        <p:spPr>
          <a:xfrm>
            <a:off x="4903042" y="171945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BB1CE6D-4AB3-B943-93BD-0AFBBF31BCA7}"/>
              </a:ext>
            </a:extLst>
          </p:cNvPr>
          <p:cNvSpPr/>
          <p:nvPr/>
        </p:nvSpPr>
        <p:spPr>
          <a:xfrm>
            <a:off x="6334966" y="157964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02009D5-8056-1C44-9E85-C3BEE970B323}"/>
              </a:ext>
            </a:extLst>
          </p:cNvPr>
          <p:cNvSpPr/>
          <p:nvPr/>
        </p:nvSpPr>
        <p:spPr>
          <a:xfrm>
            <a:off x="6334966" y="173787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D1AC9DE-01AA-0041-8D00-FB683CCE8F00}"/>
              </a:ext>
            </a:extLst>
          </p:cNvPr>
          <p:cNvSpPr/>
          <p:nvPr/>
        </p:nvSpPr>
        <p:spPr>
          <a:xfrm>
            <a:off x="7664201" y="1565435"/>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EC9D2C2-3127-704F-AE8F-69E12038CAFA}"/>
              </a:ext>
            </a:extLst>
          </p:cNvPr>
          <p:cNvSpPr/>
          <p:nvPr/>
        </p:nvSpPr>
        <p:spPr>
          <a:xfrm>
            <a:off x="7664201" y="1723664"/>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cxnSp>
        <p:nvCxnSpPr>
          <p:cNvPr id="29" name="直線矢印コネクタ 28">
            <a:extLst>
              <a:ext uri="{FF2B5EF4-FFF2-40B4-BE49-F238E27FC236}">
                <a16:creationId xmlns:a16="http://schemas.microsoft.com/office/drawing/2014/main" id="{7A51C0FC-8071-6941-93DE-D1818197CDB7}"/>
              </a:ext>
            </a:extLst>
          </p:cNvPr>
          <p:cNvCxnSpPr>
            <a:cxnSpLocks/>
          </p:cNvCxnSpPr>
          <p:nvPr/>
        </p:nvCxnSpPr>
        <p:spPr>
          <a:xfrm flipH="1" flipV="1">
            <a:off x="1187984" y="2202734"/>
            <a:ext cx="3384016" cy="1780780"/>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0A7BA20-675C-6349-B675-5CCB9B2E5779}"/>
              </a:ext>
            </a:extLst>
          </p:cNvPr>
          <p:cNvCxnSpPr>
            <a:cxnSpLocks/>
            <a:endCxn id="9" idx="2"/>
          </p:cNvCxnSpPr>
          <p:nvPr/>
        </p:nvCxnSpPr>
        <p:spPr>
          <a:xfrm flipH="1" flipV="1">
            <a:off x="2492013" y="1990689"/>
            <a:ext cx="2079987"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AD2D5BBF-A2B4-AA4A-9169-4F50817AA688}"/>
              </a:ext>
            </a:extLst>
          </p:cNvPr>
          <p:cNvCxnSpPr>
            <a:cxnSpLocks/>
            <a:endCxn id="10" idx="2"/>
          </p:cNvCxnSpPr>
          <p:nvPr/>
        </p:nvCxnSpPr>
        <p:spPr>
          <a:xfrm flipH="1" flipV="1">
            <a:off x="3875484" y="1990689"/>
            <a:ext cx="696516"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2565081-2C3B-224D-A6D8-A8C598C5C7D5}"/>
              </a:ext>
            </a:extLst>
          </p:cNvPr>
          <p:cNvCxnSpPr>
            <a:cxnSpLocks/>
            <a:endCxn id="5" idx="2"/>
          </p:cNvCxnSpPr>
          <p:nvPr/>
        </p:nvCxnSpPr>
        <p:spPr>
          <a:xfrm flipV="1">
            <a:off x="4572000" y="1985992"/>
            <a:ext cx="686955"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422DD57-DC70-5B43-AA75-13CB55E54318}"/>
              </a:ext>
            </a:extLst>
          </p:cNvPr>
          <p:cNvCxnSpPr>
            <a:cxnSpLocks/>
            <a:endCxn id="6" idx="2"/>
          </p:cNvCxnSpPr>
          <p:nvPr/>
        </p:nvCxnSpPr>
        <p:spPr>
          <a:xfrm flipV="1">
            <a:off x="4572000" y="1985992"/>
            <a:ext cx="2063797"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23E63EF-40B4-3845-8798-D1423076EE0A}"/>
              </a:ext>
            </a:extLst>
          </p:cNvPr>
          <p:cNvCxnSpPr>
            <a:cxnSpLocks/>
            <a:endCxn id="7" idx="2"/>
          </p:cNvCxnSpPr>
          <p:nvPr/>
        </p:nvCxnSpPr>
        <p:spPr>
          <a:xfrm flipV="1">
            <a:off x="4572000" y="1985992"/>
            <a:ext cx="3440639"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74A7013-647B-FC48-A4BD-B1C97B2578D9}"/>
              </a:ext>
            </a:extLst>
          </p:cNvPr>
          <p:cNvCxnSpPr>
            <a:cxnSpLocks/>
            <a:endCxn id="8" idx="2"/>
          </p:cNvCxnSpPr>
          <p:nvPr/>
        </p:nvCxnSpPr>
        <p:spPr>
          <a:xfrm flipH="1" flipV="1">
            <a:off x="1113172" y="1990689"/>
            <a:ext cx="6345033"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484BD1F-F75A-1141-BBE1-992FF3998EEB}"/>
              </a:ext>
            </a:extLst>
          </p:cNvPr>
          <p:cNvCxnSpPr>
            <a:cxnSpLocks/>
            <a:endCxn id="9" idx="2"/>
          </p:cNvCxnSpPr>
          <p:nvPr/>
        </p:nvCxnSpPr>
        <p:spPr>
          <a:xfrm flipH="1" flipV="1">
            <a:off x="2492013" y="1990689"/>
            <a:ext cx="4966192"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E734D979-7F66-1146-AA14-0F817F2299BE}"/>
              </a:ext>
            </a:extLst>
          </p:cNvPr>
          <p:cNvCxnSpPr>
            <a:cxnSpLocks/>
            <a:endCxn id="10" idx="2"/>
          </p:cNvCxnSpPr>
          <p:nvPr/>
        </p:nvCxnSpPr>
        <p:spPr>
          <a:xfrm flipH="1" flipV="1">
            <a:off x="3875484" y="1990689"/>
            <a:ext cx="3582721"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53A0B36-E490-5B48-902C-4C7688369600}"/>
              </a:ext>
            </a:extLst>
          </p:cNvPr>
          <p:cNvCxnSpPr>
            <a:cxnSpLocks/>
            <a:endCxn id="5" idx="2"/>
          </p:cNvCxnSpPr>
          <p:nvPr/>
        </p:nvCxnSpPr>
        <p:spPr>
          <a:xfrm flipH="1" flipV="1">
            <a:off x="5258955" y="1985992"/>
            <a:ext cx="2199250"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83AD19C6-98AF-014A-8852-62EE9B2B1DB5}"/>
              </a:ext>
            </a:extLst>
          </p:cNvPr>
          <p:cNvCxnSpPr>
            <a:cxnSpLocks/>
            <a:endCxn id="6" idx="2"/>
          </p:cNvCxnSpPr>
          <p:nvPr/>
        </p:nvCxnSpPr>
        <p:spPr>
          <a:xfrm flipH="1" flipV="1">
            <a:off x="6635797" y="1985992"/>
            <a:ext cx="822408"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67CB6DD6-25D1-C944-9976-92620E82747B}"/>
              </a:ext>
            </a:extLst>
          </p:cNvPr>
          <p:cNvCxnSpPr>
            <a:cxnSpLocks/>
            <a:endCxn id="7" idx="2"/>
          </p:cNvCxnSpPr>
          <p:nvPr/>
        </p:nvCxnSpPr>
        <p:spPr>
          <a:xfrm flipV="1">
            <a:off x="7458205" y="1985992"/>
            <a:ext cx="554434"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55FC95C3-1E5F-074C-BBCD-F0818BBAC0C1}"/>
              </a:ext>
            </a:extLst>
          </p:cNvPr>
          <p:cNvCxnSpPr>
            <a:cxnSpLocks/>
            <a:endCxn id="8" idx="2"/>
          </p:cNvCxnSpPr>
          <p:nvPr/>
        </p:nvCxnSpPr>
        <p:spPr>
          <a:xfrm flipH="1" flipV="1">
            <a:off x="1113172" y="1990689"/>
            <a:ext cx="554433"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DF2AAFA6-90DC-D746-ACA5-A03AFDA80D02}"/>
              </a:ext>
            </a:extLst>
          </p:cNvPr>
          <p:cNvCxnSpPr>
            <a:cxnSpLocks/>
            <a:endCxn id="9" idx="2"/>
          </p:cNvCxnSpPr>
          <p:nvPr/>
        </p:nvCxnSpPr>
        <p:spPr>
          <a:xfrm flipV="1">
            <a:off x="1667605" y="1990689"/>
            <a:ext cx="824408"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75A5937-0949-B647-96DC-2C10C9B6DADD}"/>
              </a:ext>
            </a:extLst>
          </p:cNvPr>
          <p:cNvCxnSpPr>
            <a:cxnSpLocks/>
            <a:endCxn id="10" idx="2"/>
          </p:cNvCxnSpPr>
          <p:nvPr/>
        </p:nvCxnSpPr>
        <p:spPr>
          <a:xfrm flipV="1">
            <a:off x="1667605" y="1990689"/>
            <a:ext cx="2207879"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4A8045BC-99C6-4B42-9CAE-1630143CD50C}"/>
              </a:ext>
            </a:extLst>
          </p:cNvPr>
          <p:cNvCxnSpPr>
            <a:cxnSpLocks/>
            <a:endCxn id="5" idx="2"/>
          </p:cNvCxnSpPr>
          <p:nvPr/>
        </p:nvCxnSpPr>
        <p:spPr>
          <a:xfrm flipV="1">
            <a:off x="1667605" y="1985992"/>
            <a:ext cx="3591350"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820BE81A-7379-4547-9D0B-062605E2139B}"/>
              </a:ext>
            </a:extLst>
          </p:cNvPr>
          <p:cNvCxnSpPr>
            <a:cxnSpLocks/>
            <a:endCxn id="6" idx="2"/>
          </p:cNvCxnSpPr>
          <p:nvPr/>
        </p:nvCxnSpPr>
        <p:spPr>
          <a:xfrm flipV="1">
            <a:off x="1667605" y="1985992"/>
            <a:ext cx="4968192"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E8CCDEBA-6FAB-8C45-8C60-D0528820A816}"/>
              </a:ext>
            </a:extLst>
          </p:cNvPr>
          <p:cNvCxnSpPr>
            <a:cxnSpLocks/>
            <a:endCxn id="7" idx="2"/>
          </p:cNvCxnSpPr>
          <p:nvPr/>
        </p:nvCxnSpPr>
        <p:spPr>
          <a:xfrm flipV="1">
            <a:off x="1667605" y="1985992"/>
            <a:ext cx="6345034"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333C9EF7-AA76-1543-9B14-7EEE14B36473}"/>
              </a:ext>
            </a:extLst>
          </p:cNvPr>
          <p:cNvSpPr/>
          <p:nvPr/>
        </p:nvSpPr>
        <p:spPr>
          <a:xfrm>
            <a:off x="643432" y="5884838"/>
            <a:ext cx="7857135" cy="646331"/>
          </a:xfrm>
          <a:prstGeom prst="rect">
            <a:avLst/>
          </a:prstGeom>
          <a:solidFill>
            <a:srgbClr val="FFFFFF">
              <a:alpha val="54510"/>
            </a:srgbClr>
          </a:solidFill>
        </p:spPr>
        <p:txBody>
          <a:bodyPr wrap="square">
            <a:spAutoFit/>
          </a:bodyPr>
          <a:lstStyle/>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ユーザー</a:t>
            </a:r>
            <a:r>
              <a:rPr lang="en-US" altLang="ja-JP" sz="1200" dirty="0">
                <a:solidFill>
                  <a:srgbClr val="000000"/>
                </a:solidFill>
                <a:latin typeface="Meiryo" panose="020B0604030504040204" pitchFamily="34" charset="-128"/>
                <a:ea typeface="Meiryo" panose="020B0604030504040204" pitchFamily="34" charset="-128"/>
              </a:rPr>
              <a:t>ID</a:t>
            </a:r>
            <a:r>
              <a:rPr lang="ja-JP" altLang="en-US" sz="1200">
                <a:solidFill>
                  <a:srgbClr val="000000"/>
                </a:solidFill>
                <a:latin typeface="Meiryo" panose="020B0604030504040204" pitchFamily="34" charset="-128"/>
                <a:ea typeface="Meiryo" panose="020B0604030504040204" pitchFamily="34" charset="-128"/>
              </a:rPr>
              <a:t>とパスワードが増加。利用ログはクラウド・サービスに依存し、管理者が掌握できない。</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認証の強度がクラウド側に依存し、多要素認証などの導入に制限がある。</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利用場所や端末を制限する機能もクラウド側に依存し、柔軟な制御が行えない。</a:t>
            </a:r>
            <a:endParaRPr lang="ja-JP" altLang="en-US" sz="1200">
              <a:latin typeface="Meiryo" panose="020B0604030504040204" pitchFamily="34" charset="-128"/>
              <a:ea typeface="Meiryo" panose="020B0604030504040204" pitchFamily="34" charset="-128"/>
            </a:endParaRPr>
          </a:p>
        </p:txBody>
      </p:sp>
      <p:pic>
        <p:nvPicPr>
          <p:cNvPr id="51" name="図 50">
            <a:extLst>
              <a:ext uri="{FF2B5EF4-FFF2-40B4-BE49-F238E27FC236}">
                <a16:creationId xmlns:a16="http://schemas.microsoft.com/office/drawing/2014/main" id="{C514ADAC-304F-5DC8-C472-6B1D36DDBFB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98143" y="3862265"/>
            <a:ext cx="1917175" cy="191717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72ED10E6-5339-11F1-6746-339CC0339F7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666" y="3808884"/>
            <a:ext cx="2158820" cy="2158820"/>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C6BE21A0-059B-61F1-F55E-8E6F326D2B5A}"/>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93825" y="3459868"/>
            <a:ext cx="2695253" cy="26952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4867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認証連係とシングル・サインオン（</a:t>
            </a:r>
            <a:r>
              <a:rPr lang="en-US" altLang="ja-JP" dirty="0"/>
              <a:t>SSO</a:t>
            </a:r>
            <a:r>
              <a:rPr lang="ja-JP" altLang="en-US"/>
              <a:t>）</a:t>
            </a:r>
            <a:endParaRPr kumimoji="1" lang="ja-JP" altLang="en-US"/>
          </a:p>
        </p:txBody>
      </p:sp>
      <p:sp>
        <p:nvSpPr>
          <p:cNvPr id="3" name="角丸四角形 2">
            <a:extLst>
              <a:ext uri="{FF2B5EF4-FFF2-40B4-BE49-F238E27FC236}">
                <a16:creationId xmlns:a16="http://schemas.microsoft.com/office/drawing/2014/main" id="{CBC89199-50C7-B04E-8DFF-C1A95063EB93}"/>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CB891131-A155-5148-A5BB-F9DFEC756C85}"/>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24882"/>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24882"/>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24882"/>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29579"/>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29579"/>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29579"/>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5D3CF258-D3C9-F540-BD31-A4064C2F0EBF}"/>
              </a:ext>
            </a:extLst>
          </p:cNvPr>
          <p:cNvSpPr/>
          <p:nvPr/>
        </p:nvSpPr>
        <p:spPr>
          <a:xfrm>
            <a:off x="3806250" y="2693716"/>
            <a:ext cx="1512168" cy="8683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50CA59B3-D69F-3E49-8D8C-E9AC8EF907E4}"/>
              </a:ext>
            </a:extLst>
          </p:cNvPr>
          <p:cNvSpPr txBox="1"/>
          <p:nvPr/>
        </p:nvSpPr>
        <p:spPr>
          <a:xfrm>
            <a:off x="3915797" y="2859298"/>
            <a:ext cx="800219" cy="553998"/>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SSO</a:t>
            </a:r>
          </a:p>
          <a:p>
            <a:r>
              <a:rPr kumimoji="1" lang="ja-JP" altLang="en-US" sz="1200">
                <a:solidFill>
                  <a:schemeClr val="bg1"/>
                </a:solidFill>
                <a:latin typeface="Meiryo" panose="020B0604030504040204" pitchFamily="34" charset="-128"/>
                <a:ea typeface="Meiryo" panose="020B0604030504040204" pitchFamily="34" charset="-128"/>
              </a:rPr>
              <a:t>システム</a:t>
            </a:r>
          </a:p>
        </p:txBody>
      </p:sp>
      <p:pic>
        <p:nvPicPr>
          <p:cNvPr id="53" name="図 52">
            <a:extLst>
              <a:ext uri="{FF2B5EF4-FFF2-40B4-BE49-F238E27FC236}">
                <a16:creationId xmlns:a16="http://schemas.microsoft.com/office/drawing/2014/main" id="{A1F32A20-CE8B-9B49-AF27-AF5CB10B22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3463" y="2803427"/>
            <a:ext cx="554603" cy="656335"/>
          </a:xfrm>
          <a:prstGeom prst="rect">
            <a:avLst/>
          </a:prstGeom>
        </p:spPr>
      </p:pic>
      <p:cxnSp>
        <p:nvCxnSpPr>
          <p:cNvPr id="28" name="カギ線コネクタ 27">
            <a:extLst>
              <a:ext uri="{FF2B5EF4-FFF2-40B4-BE49-F238E27FC236}">
                <a16:creationId xmlns:a16="http://schemas.microsoft.com/office/drawing/2014/main" id="{67F5F030-4547-B745-991D-657F52D1684C}"/>
              </a:ext>
            </a:extLst>
          </p:cNvPr>
          <p:cNvCxnSpPr>
            <a:cxnSpLocks/>
            <a:stCxn id="51" idx="0"/>
            <a:endCxn id="8" idx="2"/>
          </p:cNvCxnSpPr>
          <p:nvPr/>
        </p:nvCxnSpPr>
        <p:spPr>
          <a:xfrm rot="16200000" flipV="1">
            <a:off x="2478297" y="609679"/>
            <a:ext cx="718913" cy="3449162"/>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A797F814-AFCD-EF4C-9B89-5802144AF6BB}"/>
              </a:ext>
            </a:extLst>
          </p:cNvPr>
          <p:cNvCxnSpPr>
            <a:cxnSpLocks/>
            <a:stCxn id="51" idx="0"/>
            <a:endCxn id="9" idx="2"/>
          </p:cNvCxnSpPr>
          <p:nvPr/>
        </p:nvCxnSpPr>
        <p:spPr>
          <a:xfrm rot="16200000" flipV="1">
            <a:off x="3167718" y="1299099"/>
            <a:ext cx="718913" cy="207032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a:extLst>
              <a:ext uri="{FF2B5EF4-FFF2-40B4-BE49-F238E27FC236}">
                <a16:creationId xmlns:a16="http://schemas.microsoft.com/office/drawing/2014/main" id="{C6712193-340C-2C48-9A9F-01565F2C577F}"/>
              </a:ext>
            </a:extLst>
          </p:cNvPr>
          <p:cNvCxnSpPr>
            <a:cxnSpLocks/>
            <a:stCxn id="51" idx="0"/>
            <a:endCxn id="10" idx="2"/>
          </p:cNvCxnSpPr>
          <p:nvPr/>
        </p:nvCxnSpPr>
        <p:spPr>
          <a:xfrm rot="16200000" flipV="1">
            <a:off x="3859453" y="1990835"/>
            <a:ext cx="718913" cy="6868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a:extLst>
              <a:ext uri="{FF2B5EF4-FFF2-40B4-BE49-F238E27FC236}">
                <a16:creationId xmlns:a16="http://schemas.microsoft.com/office/drawing/2014/main" id="{CE9D6B4B-C3C3-DF4E-A7B6-0C1F788FA9B4}"/>
              </a:ext>
            </a:extLst>
          </p:cNvPr>
          <p:cNvCxnSpPr>
            <a:cxnSpLocks/>
            <a:stCxn id="51" idx="0"/>
            <a:endCxn id="5" idx="2"/>
          </p:cNvCxnSpPr>
          <p:nvPr/>
        </p:nvCxnSpPr>
        <p:spPr>
          <a:xfrm rot="5400000" flipH="1" flipV="1">
            <a:off x="4548839" y="1983601"/>
            <a:ext cx="723610" cy="69662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カギ線コネクタ 56">
            <a:extLst>
              <a:ext uri="{FF2B5EF4-FFF2-40B4-BE49-F238E27FC236}">
                <a16:creationId xmlns:a16="http://schemas.microsoft.com/office/drawing/2014/main" id="{22260BE7-FF92-854E-98CF-BB8B913D4139}"/>
              </a:ext>
            </a:extLst>
          </p:cNvPr>
          <p:cNvCxnSpPr>
            <a:cxnSpLocks/>
            <a:stCxn id="51" idx="0"/>
            <a:endCxn id="6" idx="2"/>
          </p:cNvCxnSpPr>
          <p:nvPr/>
        </p:nvCxnSpPr>
        <p:spPr>
          <a:xfrm rot="5400000" flipH="1" flipV="1">
            <a:off x="5237260" y="1295180"/>
            <a:ext cx="723610" cy="207346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9EEEC329-EF17-B840-A7F8-829AC066FE54}"/>
              </a:ext>
            </a:extLst>
          </p:cNvPr>
          <p:cNvCxnSpPr>
            <a:cxnSpLocks/>
            <a:stCxn id="51" idx="0"/>
            <a:endCxn id="7" idx="2"/>
          </p:cNvCxnSpPr>
          <p:nvPr/>
        </p:nvCxnSpPr>
        <p:spPr>
          <a:xfrm rot="5400000" flipH="1" flipV="1">
            <a:off x="5925681" y="606759"/>
            <a:ext cx="723610" cy="345030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カギ線コネクタ 70">
            <a:extLst>
              <a:ext uri="{FF2B5EF4-FFF2-40B4-BE49-F238E27FC236}">
                <a16:creationId xmlns:a16="http://schemas.microsoft.com/office/drawing/2014/main" id="{9E53FE34-C4EF-6F48-A202-90DBE166E308}"/>
              </a:ext>
            </a:extLst>
          </p:cNvPr>
          <p:cNvCxnSpPr>
            <a:cxnSpLocks/>
            <a:endCxn id="51" idx="1"/>
          </p:cNvCxnSpPr>
          <p:nvPr/>
        </p:nvCxnSpPr>
        <p:spPr>
          <a:xfrm rot="5400000" flipH="1" flipV="1">
            <a:off x="2380408" y="2415105"/>
            <a:ext cx="713038" cy="2138645"/>
          </a:xfrm>
          <a:prstGeom prst="bentConnector2">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18820C35-86DA-5849-BCC2-80317C770B90}"/>
              </a:ext>
            </a:extLst>
          </p:cNvPr>
          <p:cNvCxnSpPr>
            <a:cxnSpLocks/>
            <a:endCxn id="51" idx="3"/>
          </p:cNvCxnSpPr>
          <p:nvPr/>
        </p:nvCxnSpPr>
        <p:spPr>
          <a:xfrm rot="16200000" flipV="1">
            <a:off x="6031793" y="2414533"/>
            <a:ext cx="713038" cy="2139787"/>
          </a:xfrm>
          <a:prstGeom prst="bentConnector2">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9012990A-FB0F-8140-A17B-57DF74C8CD4C}"/>
              </a:ext>
            </a:extLst>
          </p:cNvPr>
          <p:cNvCxnSpPr>
            <a:cxnSpLocks/>
            <a:endCxn id="51" idx="2"/>
          </p:cNvCxnSpPr>
          <p:nvPr/>
        </p:nvCxnSpPr>
        <p:spPr>
          <a:xfrm flipH="1" flipV="1">
            <a:off x="4562334" y="3562100"/>
            <a:ext cx="9666" cy="405528"/>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6F9129BC-37F8-F54E-96C5-8568129174C9}"/>
              </a:ext>
            </a:extLst>
          </p:cNvPr>
          <p:cNvSpPr txBox="1"/>
          <p:nvPr/>
        </p:nvSpPr>
        <p:spPr>
          <a:xfrm>
            <a:off x="1655041" y="3152001"/>
            <a:ext cx="954107" cy="276999"/>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サインオン</a:t>
            </a:r>
          </a:p>
        </p:txBody>
      </p:sp>
      <p:sp>
        <p:nvSpPr>
          <p:cNvPr id="79" name="テキスト ボックス 78">
            <a:extLst>
              <a:ext uri="{FF2B5EF4-FFF2-40B4-BE49-F238E27FC236}">
                <a16:creationId xmlns:a16="http://schemas.microsoft.com/office/drawing/2014/main" id="{5475A087-EC57-7E46-83CB-2B5B5EBF1B70}"/>
              </a:ext>
            </a:extLst>
          </p:cNvPr>
          <p:cNvSpPr txBox="1"/>
          <p:nvPr/>
        </p:nvSpPr>
        <p:spPr>
          <a:xfrm>
            <a:off x="6522289" y="3152001"/>
            <a:ext cx="954107"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サインオン</a:t>
            </a:r>
          </a:p>
        </p:txBody>
      </p:sp>
      <p:sp>
        <p:nvSpPr>
          <p:cNvPr id="80" name="テキスト ボックス 79">
            <a:extLst>
              <a:ext uri="{FF2B5EF4-FFF2-40B4-BE49-F238E27FC236}">
                <a16:creationId xmlns:a16="http://schemas.microsoft.com/office/drawing/2014/main" id="{783D0D28-089E-C54F-8D66-B4C16CEEDDC7}"/>
              </a:ext>
            </a:extLst>
          </p:cNvPr>
          <p:cNvSpPr txBox="1"/>
          <p:nvPr/>
        </p:nvSpPr>
        <p:spPr>
          <a:xfrm>
            <a:off x="4599971" y="3618766"/>
            <a:ext cx="954107"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サインオン</a:t>
            </a:r>
          </a:p>
        </p:txBody>
      </p:sp>
      <p:sp>
        <p:nvSpPr>
          <p:cNvPr id="81" name="テキスト ボックス 80">
            <a:extLst>
              <a:ext uri="{FF2B5EF4-FFF2-40B4-BE49-F238E27FC236}">
                <a16:creationId xmlns:a16="http://schemas.microsoft.com/office/drawing/2014/main" id="{026489EE-46C4-DF42-9445-C15D46F42942}"/>
              </a:ext>
            </a:extLst>
          </p:cNvPr>
          <p:cNvSpPr txBox="1"/>
          <p:nvPr/>
        </p:nvSpPr>
        <p:spPr>
          <a:xfrm>
            <a:off x="4562333" y="2447833"/>
            <a:ext cx="233910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フェデレーション（認証連携）</a:t>
            </a:r>
          </a:p>
        </p:txBody>
      </p:sp>
      <p:sp>
        <p:nvSpPr>
          <p:cNvPr id="83" name="正方形/長方形 82">
            <a:extLst>
              <a:ext uri="{FF2B5EF4-FFF2-40B4-BE49-F238E27FC236}">
                <a16:creationId xmlns:a16="http://schemas.microsoft.com/office/drawing/2014/main" id="{D50B3CE8-A788-864D-B632-225980B35393}"/>
              </a:ext>
            </a:extLst>
          </p:cNvPr>
          <p:cNvSpPr/>
          <p:nvPr/>
        </p:nvSpPr>
        <p:spPr>
          <a:xfrm>
            <a:off x="558738" y="5752365"/>
            <a:ext cx="8065567" cy="830997"/>
          </a:xfrm>
          <a:prstGeom prst="rect">
            <a:avLst/>
          </a:prstGeom>
          <a:solidFill>
            <a:srgbClr val="FFFFFF">
              <a:alpha val="54510"/>
            </a:srgbClr>
          </a:solidFill>
        </p:spPr>
        <p:txBody>
          <a:bodyPr wrap="square">
            <a:spAutoFit/>
          </a:bodyPr>
          <a:lstStyle/>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ひとつの</a:t>
            </a:r>
            <a:r>
              <a:rPr lang="en"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と認証・認可の手順により、業務に必要な全てのシステム／サービスを利用することができる。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全ての利用サービスについてのログ（利用履歴）が収集・掌握できる。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クラウド・サービス側に依存していた、使える場所や端末、認証の強度（多要素認証が使える／使えないなど）を、一元的に管理できる。</a:t>
            </a:r>
          </a:p>
        </p:txBody>
      </p:sp>
      <p:pic>
        <p:nvPicPr>
          <p:cNvPr id="31" name="図 30">
            <a:extLst>
              <a:ext uri="{FF2B5EF4-FFF2-40B4-BE49-F238E27FC236}">
                <a16:creationId xmlns:a16="http://schemas.microsoft.com/office/drawing/2014/main" id="{56A16E7C-C218-A08B-14E5-3C32B46FF19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98143" y="3862265"/>
            <a:ext cx="1917175" cy="1917175"/>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74684F5F-DB14-0CD3-70B6-892B7DFDAB7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666" y="3808884"/>
            <a:ext cx="2158820" cy="2158820"/>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6DBA8A45-15D5-67B2-D6DE-B8A5BF7BE5A5}"/>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693825" y="3459868"/>
            <a:ext cx="2695253" cy="26952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1148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右矢印 13">
            <a:extLst>
              <a:ext uri="{FF2B5EF4-FFF2-40B4-BE49-F238E27FC236}">
                <a16:creationId xmlns:a16="http://schemas.microsoft.com/office/drawing/2014/main" id="{44A41895-C29B-1440-A578-EADC16341A5A}"/>
              </a:ext>
            </a:extLst>
          </p:cNvPr>
          <p:cNvSpPr/>
          <p:nvPr/>
        </p:nvSpPr>
        <p:spPr>
          <a:xfrm>
            <a:off x="1458684" y="1452680"/>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1B205431-1DA0-B545-AD4C-C3AFEE89126B}"/>
              </a:ext>
            </a:extLst>
          </p:cNvPr>
          <p:cNvSpPr/>
          <p:nvPr/>
        </p:nvSpPr>
        <p:spPr>
          <a:xfrm rot="10800000">
            <a:off x="1458684" y="1744375"/>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8CA4564-68B8-954A-B2A7-D0DEEBA8F5ED}"/>
              </a:ext>
            </a:extLst>
          </p:cNvPr>
          <p:cNvSpPr>
            <a:spLocks noGrp="1"/>
          </p:cNvSpPr>
          <p:nvPr>
            <p:ph type="title"/>
          </p:nvPr>
        </p:nvSpPr>
        <p:spPr/>
        <p:txBody>
          <a:bodyPr/>
          <a:lstStyle/>
          <a:p>
            <a:r>
              <a:rPr kumimoji="1" lang="en-US" altLang="ja-JP" dirty="0"/>
              <a:t>FIDO2</a:t>
            </a:r>
            <a:r>
              <a:rPr kumimoji="1" lang="ja-JP" altLang="en-US"/>
              <a:t>による認証プロセス</a:t>
            </a:r>
          </a:p>
        </p:txBody>
      </p:sp>
      <p:sp>
        <p:nvSpPr>
          <p:cNvPr id="3" name="スライド番号プレースホルダー 2">
            <a:extLst>
              <a:ext uri="{FF2B5EF4-FFF2-40B4-BE49-F238E27FC236}">
                <a16:creationId xmlns:a16="http://schemas.microsoft.com/office/drawing/2014/main" id="{0A528FCD-B9AB-6745-A75A-88449557299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93</a:t>
            </a:fld>
            <a:endParaRPr kumimoji="1" lang="ja-JP" altLang="en-US"/>
          </a:p>
        </p:txBody>
      </p:sp>
      <p:sp>
        <p:nvSpPr>
          <p:cNvPr id="6" name="テキスト ボックス 5">
            <a:extLst>
              <a:ext uri="{FF2B5EF4-FFF2-40B4-BE49-F238E27FC236}">
                <a16:creationId xmlns:a16="http://schemas.microsoft.com/office/drawing/2014/main" id="{1FB907C6-6280-1644-B8B7-8CDE5D11437F}"/>
              </a:ext>
            </a:extLst>
          </p:cNvPr>
          <p:cNvSpPr txBox="1"/>
          <p:nvPr/>
        </p:nvSpPr>
        <p:spPr>
          <a:xfrm>
            <a:off x="1520473" y="1034948"/>
            <a:ext cx="4946462"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デバイス（</a:t>
            </a:r>
            <a:r>
              <a:rPr kumimoji="1" lang="en-US" altLang="ja-JP" sz="1400" dirty="0">
                <a:latin typeface="Meiryo" panose="020B0604030504040204" pitchFamily="34" charset="-128"/>
                <a:ea typeface="Meiryo" panose="020B0604030504040204" pitchFamily="34" charset="-128"/>
              </a:rPr>
              <a:t>PC</a:t>
            </a:r>
            <a:r>
              <a:rPr lang="ja-JP" altLang="en-US" sz="1400">
                <a:latin typeface="Meiryo" panose="020B0604030504040204" pitchFamily="34" charset="-128"/>
                <a:ea typeface="Meiryo" panose="020B0604030504040204" pitchFamily="34" charset="-128"/>
              </a:rPr>
              <a:t>や</a:t>
            </a:r>
            <a:r>
              <a:rPr kumimoji="1" lang="ja-JP" altLang="en-US" sz="1400">
                <a:latin typeface="Meiryo" panose="020B0604030504040204" pitchFamily="34" charset="-128"/>
                <a:ea typeface="Meiryo" panose="020B0604030504040204" pitchFamily="34" charset="-128"/>
              </a:rPr>
              <a:t>スマホ）などを登録したいと通知</a:t>
            </a:r>
          </a:p>
        </p:txBody>
      </p:sp>
      <p:sp>
        <p:nvSpPr>
          <p:cNvPr id="8" name="メモ 7">
            <a:extLst>
              <a:ext uri="{FF2B5EF4-FFF2-40B4-BE49-F238E27FC236}">
                <a16:creationId xmlns:a16="http://schemas.microsoft.com/office/drawing/2014/main" id="{D050906B-D51C-234D-92BD-37275B0F7A49}"/>
              </a:ext>
            </a:extLst>
          </p:cNvPr>
          <p:cNvSpPr/>
          <p:nvPr/>
        </p:nvSpPr>
        <p:spPr>
          <a:xfrm>
            <a:off x="6389920" y="1399904"/>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94AA88-2230-7B43-9E4D-CA297CB2F9EA}"/>
              </a:ext>
            </a:extLst>
          </p:cNvPr>
          <p:cNvSpPr txBox="1"/>
          <p:nvPr/>
        </p:nvSpPr>
        <p:spPr>
          <a:xfrm>
            <a:off x="6451708" y="1468673"/>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10" name="テキスト ボックス 9">
            <a:extLst>
              <a:ext uri="{FF2B5EF4-FFF2-40B4-BE49-F238E27FC236}">
                <a16:creationId xmlns:a16="http://schemas.microsoft.com/office/drawing/2014/main" id="{C04F2E32-78CD-3E4D-BD45-9EA4ED35CA10}"/>
              </a:ext>
            </a:extLst>
          </p:cNvPr>
          <p:cNvSpPr txBox="1"/>
          <p:nvPr/>
        </p:nvSpPr>
        <p:spPr>
          <a:xfrm>
            <a:off x="6417243" y="1744376"/>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3E9CFCA-2CAC-164C-B5D5-D7305697BF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9530" y="1399904"/>
            <a:ext cx="710287" cy="840576"/>
          </a:xfrm>
          <a:prstGeom prst="rect">
            <a:avLst/>
          </a:prstGeom>
        </p:spPr>
      </p:pic>
      <p:sp>
        <p:nvSpPr>
          <p:cNvPr id="13" name="テキスト ボックス 12">
            <a:extLst>
              <a:ext uri="{FF2B5EF4-FFF2-40B4-BE49-F238E27FC236}">
                <a16:creationId xmlns:a16="http://schemas.microsoft.com/office/drawing/2014/main" id="{7F2A5021-6A51-4D47-A552-79DBCB0F758E}"/>
              </a:ext>
            </a:extLst>
          </p:cNvPr>
          <p:cNvSpPr txBox="1"/>
          <p:nvPr/>
        </p:nvSpPr>
        <p:spPr>
          <a:xfrm>
            <a:off x="1599098" y="2077822"/>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0B632CA-E425-4147-AFEA-EF79B878E2EB}"/>
              </a:ext>
            </a:extLst>
          </p:cNvPr>
          <p:cNvSpPr txBox="1"/>
          <p:nvPr/>
        </p:nvSpPr>
        <p:spPr>
          <a:xfrm>
            <a:off x="497844" y="334011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a:t>
            </a:r>
          </a:p>
        </p:txBody>
      </p:sp>
      <p:sp>
        <p:nvSpPr>
          <p:cNvPr id="19" name="テキスト ボックス 18">
            <a:extLst>
              <a:ext uri="{FF2B5EF4-FFF2-40B4-BE49-F238E27FC236}">
                <a16:creationId xmlns:a16="http://schemas.microsoft.com/office/drawing/2014/main" id="{E697D79D-2C29-FA43-8A6A-1C3E1E67443F}"/>
              </a:ext>
            </a:extLst>
          </p:cNvPr>
          <p:cNvSpPr txBox="1"/>
          <p:nvPr/>
        </p:nvSpPr>
        <p:spPr>
          <a:xfrm>
            <a:off x="1087057"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20" name="メモ 19">
            <a:extLst>
              <a:ext uri="{FF2B5EF4-FFF2-40B4-BE49-F238E27FC236}">
                <a16:creationId xmlns:a16="http://schemas.microsoft.com/office/drawing/2014/main" id="{325BF973-5686-FB48-9EB9-190C74E3A7B2}"/>
              </a:ext>
            </a:extLst>
          </p:cNvPr>
          <p:cNvSpPr/>
          <p:nvPr/>
        </p:nvSpPr>
        <p:spPr>
          <a:xfrm>
            <a:off x="2362205"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3A55F7AA-1FEC-3843-8AA5-0C9D31F87908}"/>
              </a:ext>
            </a:extLst>
          </p:cNvPr>
          <p:cNvSpPr txBox="1"/>
          <p:nvPr/>
        </p:nvSpPr>
        <p:spPr>
          <a:xfrm>
            <a:off x="2423993"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2" name="テキスト ボックス 21">
            <a:extLst>
              <a:ext uri="{FF2B5EF4-FFF2-40B4-BE49-F238E27FC236}">
                <a16:creationId xmlns:a16="http://schemas.microsoft.com/office/drawing/2014/main" id="{6157BB81-8265-D44B-8AA0-5F292E814316}"/>
              </a:ext>
            </a:extLst>
          </p:cNvPr>
          <p:cNvSpPr txBox="1"/>
          <p:nvPr/>
        </p:nvSpPr>
        <p:spPr>
          <a:xfrm>
            <a:off x="2389528"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2253C3B8-86DD-5B4D-83DF-DABEBC594D7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42230" y="2659939"/>
            <a:ext cx="671083" cy="671083"/>
          </a:xfrm>
          <a:prstGeom prst="rect">
            <a:avLst/>
          </a:prstGeom>
        </p:spPr>
      </p:pic>
      <p:sp>
        <p:nvSpPr>
          <p:cNvPr id="24" name="テキスト ボックス 23">
            <a:extLst>
              <a:ext uri="{FF2B5EF4-FFF2-40B4-BE49-F238E27FC236}">
                <a16:creationId xmlns:a16="http://schemas.microsoft.com/office/drawing/2014/main" id="{3770C312-7196-1F49-858B-A58380A29DBA}"/>
              </a:ext>
            </a:extLst>
          </p:cNvPr>
          <p:cNvSpPr txBox="1"/>
          <p:nvPr/>
        </p:nvSpPr>
        <p:spPr>
          <a:xfrm>
            <a:off x="2174866" y="3435137"/>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pic>
        <p:nvPicPr>
          <p:cNvPr id="25" name="図 24">
            <a:extLst>
              <a:ext uri="{FF2B5EF4-FFF2-40B4-BE49-F238E27FC236}">
                <a16:creationId xmlns:a16="http://schemas.microsoft.com/office/drawing/2014/main" id="{52DF50B2-912A-F340-8BF3-C5D16AD67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6541" y="2528339"/>
            <a:ext cx="710287" cy="840576"/>
          </a:xfrm>
          <a:prstGeom prst="rect">
            <a:avLst/>
          </a:prstGeom>
        </p:spPr>
      </p:pic>
      <p:sp>
        <p:nvSpPr>
          <p:cNvPr id="26" name="メモ 25">
            <a:extLst>
              <a:ext uri="{FF2B5EF4-FFF2-40B4-BE49-F238E27FC236}">
                <a16:creationId xmlns:a16="http://schemas.microsoft.com/office/drawing/2014/main" id="{72954289-1401-304E-B738-1CB6FDB4E6BC}"/>
              </a:ext>
            </a:extLst>
          </p:cNvPr>
          <p:cNvSpPr/>
          <p:nvPr/>
        </p:nvSpPr>
        <p:spPr>
          <a:xfrm>
            <a:off x="6389920"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958EEAB-9220-0940-AC9D-E0F18394D3E7}"/>
              </a:ext>
            </a:extLst>
          </p:cNvPr>
          <p:cNvSpPr txBox="1"/>
          <p:nvPr/>
        </p:nvSpPr>
        <p:spPr>
          <a:xfrm>
            <a:off x="6451708"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8" name="テキスト ボックス 27">
            <a:extLst>
              <a:ext uri="{FF2B5EF4-FFF2-40B4-BE49-F238E27FC236}">
                <a16:creationId xmlns:a16="http://schemas.microsoft.com/office/drawing/2014/main" id="{74529EC4-4F5E-184E-A14D-849EE3D5CB76}"/>
              </a:ext>
            </a:extLst>
          </p:cNvPr>
          <p:cNvSpPr txBox="1"/>
          <p:nvPr/>
        </p:nvSpPr>
        <p:spPr>
          <a:xfrm>
            <a:off x="6417243"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3F92B6F4-CD90-2D4E-BF4F-606573716CE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69945" y="2659939"/>
            <a:ext cx="671083" cy="671083"/>
          </a:xfrm>
          <a:prstGeom prst="rect">
            <a:avLst/>
          </a:prstGeom>
        </p:spPr>
      </p:pic>
      <p:sp>
        <p:nvSpPr>
          <p:cNvPr id="31" name="テキスト ボックス 30">
            <a:extLst>
              <a:ext uri="{FF2B5EF4-FFF2-40B4-BE49-F238E27FC236}">
                <a16:creationId xmlns:a16="http://schemas.microsoft.com/office/drawing/2014/main" id="{EDD71A9A-2411-7B49-A11E-F4BFB5F0A43D}"/>
              </a:ext>
            </a:extLst>
          </p:cNvPr>
          <p:cNvSpPr txBox="1"/>
          <p:nvPr/>
        </p:nvSpPr>
        <p:spPr>
          <a:xfrm>
            <a:off x="5484152"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32" name="テキスト ボックス 31">
            <a:extLst>
              <a:ext uri="{FF2B5EF4-FFF2-40B4-BE49-F238E27FC236}">
                <a16:creationId xmlns:a16="http://schemas.microsoft.com/office/drawing/2014/main" id="{5C805F9C-6157-8149-A0B6-6F42C2AEE89A}"/>
              </a:ext>
            </a:extLst>
          </p:cNvPr>
          <p:cNvSpPr txBox="1"/>
          <p:nvPr/>
        </p:nvSpPr>
        <p:spPr>
          <a:xfrm>
            <a:off x="6322583" y="3410519"/>
            <a:ext cx="1082348"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署名を検証</a:t>
            </a:r>
          </a:p>
        </p:txBody>
      </p:sp>
      <p:sp>
        <p:nvSpPr>
          <p:cNvPr id="33" name="右矢印 32">
            <a:extLst>
              <a:ext uri="{FF2B5EF4-FFF2-40B4-BE49-F238E27FC236}">
                <a16:creationId xmlns:a16="http://schemas.microsoft.com/office/drawing/2014/main" id="{ED4E2B03-E659-4440-85E7-9846E76AC4B9}"/>
              </a:ext>
            </a:extLst>
          </p:cNvPr>
          <p:cNvSpPr/>
          <p:nvPr/>
        </p:nvSpPr>
        <p:spPr>
          <a:xfrm>
            <a:off x="3616669" y="2595680"/>
            <a:ext cx="2000360"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F4803BA2-5241-794E-8D8C-FBBD5CA08C7B}"/>
              </a:ext>
            </a:extLst>
          </p:cNvPr>
          <p:cNvSpPr txBox="1"/>
          <p:nvPr/>
        </p:nvSpPr>
        <p:spPr>
          <a:xfrm>
            <a:off x="3707385" y="2937786"/>
            <a:ext cx="1800493"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チャレンジを送る</a:t>
            </a:r>
          </a:p>
        </p:txBody>
      </p:sp>
      <p:sp>
        <p:nvSpPr>
          <p:cNvPr id="36" name="テキスト ボックス 35">
            <a:extLst>
              <a:ext uri="{FF2B5EF4-FFF2-40B4-BE49-F238E27FC236}">
                <a16:creationId xmlns:a16="http://schemas.microsoft.com/office/drawing/2014/main" id="{D4B13E16-C9C9-1448-852F-F8FB73CC4695}"/>
              </a:ext>
            </a:extLst>
          </p:cNvPr>
          <p:cNvSpPr txBox="1"/>
          <p:nvPr/>
        </p:nvSpPr>
        <p:spPr>
          <a:xfrm>
            <a:off x="7340742" y="3409393"/>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公開鍵を登録</a:t>
            </a:r>
          </a:p>
        </p:txBody>
      </p:sp>
      <p:sp>
        <p:nvSpPr>
          <p:cNvPr id="37" name="メモ 36">
            <a:extLst>
              <a:ext uri="{FF2B5EF4-FFF2-40B4-BE49-F238E27FC236}">
                <a16:creationId xmlns:a16="http://schemas.microsoft.com/office/drawing/2014/main" id="{46C594FD-5C67-4344-A026-10FFFF593DAE}"/>
              </a:ext>
            </a:extLst>
          </p:cNvPr>
          <p:cNvSpPr/>
          <p:nvPr/>
        </p:nvSpPr>
        <p:spPr>
          <a:xfrm>
            <a:off x="6379034" y="4306391"/>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AC85ADA-194A-F44F-8EEC-1EAAD6957666}"/>
              </a:ext>
            </a:extLst>
          </p:cNvPr>
          <p:cNvSpPr txBox="1"/>
          <p:nvPr/>
        </p:nvSpPr>
        <p:spPr>
          <a:xfrm>
            <a:off x="6440822" y="4375160"/>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39" name="テキスト ボックス 38">
            <a:extLst>
              <a:ext uri="{FF2B5EF4-FFF2-40B4-BE49-F238E27FC236}">
                <a16:creationId xmlns:a16="http://schemas.microsoft.com/office/drawing/2014/main" id="{9072EC7D-B1E8-5D49-BFEE-CF419D76D4E6}"/>
              </a:ext>
            </a:extLst>
          </p:cNvPr>
          <p:cNvSpPr txBox="1"/>
          <p:nvPr/>
        </p:nvSpPr>
        <p:spPr>
          <a:xfrm>
            <a:off x="6406357" y="4650863"/>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3D413DC5-5F0E-3B4F-8D5B-A6030C4ADF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19046" y="5324424"/>
            <a:ext cx="710287" cy="840576"/>
          </a:xfrm>
          <a:prstGeom prst="rect">
            <a:avLst/>
          </a:prstGeom>
        </p:spPr>
      </p:pic>
      <p:sp>
        <p:nvSpPr>
          <p:cNvPr id="42" name="右矢印 41">
            <a:extLst>
              <a:ext uri="{FF2B5EF4-FFF2-40B4-BE49-F238E27FC236}">
                <a16:creationId xmlns:a16="http://schemas.microsoft.com/office/drawing/2014/main" id="{786BF755-9566-1843-8AA3-4D97363BA644}"/>
              </a:ext>
            </a:extLst>
          </p:cNvPr>
          <p:cNvSpPr/>
          <p:nvPr/>
        </p:nvSpPr>
        <p:spPr>
          <a:xfrm>
            <a:off x="1458684" y="4345703"/>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BA7E5A25-95D0-784E-867A-CC89F008CDAF}"/>
              </a:ext>
            </a:extLst>
          </p:cNvPr>
          <p:cNvSpPr/>
          <p:nvPr/>
        </p:nvSpPr>
        <p:spPr>
          <a:xfrm rot="10800000">
            <a:off x="1458684" y="4637398"/>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305A5A7F-BCFC-4544-B18E-EA495E31B614}"/>
              </a:ext>
            </a:extLst>
          </p:cNvPr>
          <p:cNvSpPr txBox="1"/>
          <p:nvPr/>
        </p:nvSpPr>
        <p:spPr>
          <a:xfrm>
            <a:off x="1494360" y="4138363"/>
            <a:ext cx="4946462"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サービスを使いたいので、ログインしたいと通知</a:t>
            </a:r>
          </a:p>
        </p:txBody>
      </p:sp>
      <p:sp>
        <p:nvSpPr>
          <p:cNvPr id="45" name="テキスト ボックス 44">
            <a:extLst>
              <a:ext uri="{FF2B5EF4-FFF2-40B4-BE49-F238E27FC236}">
                <a16:creationId xmlns:a16="http://schemas.microsoft.com/office/drawing/2014/main" id="{0DDCADE2-8C57-6844-9B5D-DDBFD8C59CC4}"/>
              </a:ext>
            </a:extLst>
          </p:cNvPr>
          <p:cNvSpPr txBox="1"/>
          <p:nvPr/>
        </p:nvSpPr>
        <p:spPr>
          <a:xfrm>
            <a:off x="1599098" y="4970845"/>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sp>
        <p:nvSpPr>
          <p:cNvPr id="51" name="メモ 50">
            <a:extLst>
              <a:ext uri="{FF2B5EF4-FFF2-40B4-BE49-F238E27FC236}">
                <a16:creationId xmlns:a16="http://schemas.microsoft.com/office/drawing/2014/main" id="{15AB08AD-99F8-8843-8B90-ACBA28BA73E5}"/>
              </a:ext>
            </a:extLst>
          </p:cNvPr>
          <p:cNvSpPr/>
          <p:nvPr/>
        </p:nvSpPr>
        <p:spPr>
          <a:xfrm>
            <a:off x="1429658"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E25F32A4-7B76-1349-917E-B97FBD7BCA6C}"/>
              </a:ext>
            </a:extLst>
          </p:cNvPr>
          <p:cNvSpPr txBox="1"/>
          <p:nvPr/>
        </p:nvSpPr>
        <p:spPr>
          <a:xfrm>
            <a:off x="1491446"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3" name="テキスト ボックス 52">
            <a:extLst>
              <a:ext uri="{FF2B5EF4-FFF2-40B4-BE49-F238E27FC236}">
                <a16:creationId xmlns:a16="http://schemas.microsoft.com/office/drawing/2014/main" id="{E8DD4E33-4ADF-E64B-98DB-AD5D10B7D6D9}"/>
              </a:ext>
            </a:extLst>
          </p:cNvPr>
          <p:cNvSpPr txBox="1"/>
          <p:nvPr/>
        </p:nvSpPr>
        <p:spPr>
          <a:xfrm>
            <a:off x="1456981"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54" name="図 53">
            <a:extLst>
              <a:ext uri="{FF2B5EF4-FFF2-40B4-BE49-F238E27FC236}">
                <a16:creationId xmlns:a16="http://schemas.microsoft.com/office/drawing/2014/main" id="{6AB9F4CC-CAD5-914B-BA35-D6B64B05E7B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09683" y="5457031"/>
            <a:ext cx="671083" cy="671083"/>
          </a:xfrm>
          <a:prstGeom prst="rect">
            <a:avLst/>
          </a:prstGeom>
        </p:spPr>
      </p:pic>
      <p:sp>
        <p:nvSpPr>
          <p:cNvPr id="55" name="テキスト ボックス 54">
            <a:extLst>
              <a:ext uri="{FF2B5EF4-FFF2-40B4-BE49-F238E27FC236}">
                <a16:creationId xmlns:a16="http://schemas.microsoft.com/office/drawing/2014/main" id="{8AE6B750-0E13-3146-A1F2-26C98066A6C4}"/>
              </a:ext>
            </a:extLst>
          </p:cNvPr>
          <p:cNvSpPr txBox="1"/>
          <p:nvPr/>
        </p:nvSpPr>
        <p:spPr>
          <a:xfrm>
            <a:off x="870372" y="6242552"/>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sp>
        <p:nvSpPr>
          <p:cNvPr id="57" name="メモ 56">
            <a:extLst>
              <a:ext uri="{FF2B5EF4-FFF2-40B4-BE49-F238E27FC236}">
                <a16:creationId xmlns:a16="http://schemas.microsoft.com/office/drawing/2014/main" id="{EE509CC6-CC02-6044-8FC2-DF51C31ED0AC}"/>
              </a:ext>
            </a:extLst>
          </p:cNvPr>
          <p:cNvSpPr/>
          <p:nvPr/>
        </p:nvSpPr>
        <p:spPr>
          <a:xfrm>
            <a:off x="6480636"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EB1568B-8649-E64F-BF64-9BAB601A2A57}"/>
              </a:ext>
            </a:extLst>
          </p:cNvPr>
          <p:cNvSpPr txBox="1"/>
          <p:nvPr/>
        </p:nvSpPr>
        <p:spPr>
          <a:xfrm>
            <a:off x="6542424"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9" name="テキスト ボックス 58">
            <a:extLst>
              <a:ext uri="{FF2B5EF4-FFF2-40B4-BE49-F238E27FC236}">
                <a16:creationId xmlns:a16="http://schemas.microsoft.com/office/drawing/2014/main" id="{E2631929-A6A3-1D46-8AD4-AF5302604907}"/>
              </a:ext>
            </a:extLst>
          </p:cNvPr>
          <p:cNvSpPr txBox="1"/>
          <p:nvPr/>
        </p:nvSpPr>
        <p:spPr>
          <a:xfrm>
            <a:off x="6507959"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60" name="図 59">
            <a:extLst>
              <a:ext uri="{FF2B5EF4-FFF2-40B4-BE49-F238E27FC236}">
                <a16:creationId xmlns:a16="http://schemas.microsoft.com/office/drawing/2014/main" id="{D1BE355A-3685-4C44-9B5A-8F0E4B586C0E}"/>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560661" y="5457031"/>
            <a:ext cx="671083" cy="671083"/>
          </a:xfrm>
          <a:prstGeom prst="rect">
            <a:avLst/>
          </a:prstGeom>
        </p:spPr>
      </p:pic>
      <p:sp>
        <p:nvSpPr>
          <p:cNvPr id="64" name="右矢印 63">
            <a:extLst>
              <a:ext uri="{FF2B5EF4-FFF2-40B4-BE49-F238E27FC236}">
                <a16:creationId xmlns:a16="http://schemas.microsoft.com/office/drawing/2014/main" id="{38E34BCC-2615-5344-BF72-6E1B121B4380}"/>
              </a:ext>
            </a:extLst>
          </p:cNvPr>
          <p:cNvSpPr/>
          <p:nvPr/>
        </p:nvSpPr>
        <p:spPr>
          <a:xfrm>
            <a:off x="2625166" y="5492548"/>
            <a:ext cx="3670707"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776F0A2D-79AD-A243-B001-43021A0BA108}"/>
              </a:ext>
            </a:extLst>
          </p:cNvPr>
          <p:cNvSpPr txBox="1"/>
          <p:nvPr/>
        </p:nvSpPr>
        <p:spPr>
          <a:xfrm>
            <a:off x="2723283" y="5302155"/>
            <a:ext cx="32367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秘密鍵で署名されたチャレンジを送る</a:t>
            </a:r>
          </a:p>
        </p:txBody>
      </p:sp>
      <p:sp>
        <p:nvSpPr>
          <p:cNvPr id="67" name="テキスト ボックス 66">
            <a:extLst>
              <a:ext uri="{FF2B5EF4-FFF2-40B4-BE49-F238E27FC236}">
                <a16:creationId xmlns:a16="http://schemas.microsoft.com/office/drawing/2014/main" id="{6D3A06BD-353D-E44A-8887-F75CA8035ED8}"/>
              </a:ext>
            </a:extLst>
          </p:cNvPr>
          <p:cNvSpPr txBox="1"/>
          <p:nvPr/>
        </p:nvSpPr>
        <p:spPr>
          <a:xfrm>
            <a:off x="6773989" y="6242552"/>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公開鍵で検証</a:t>
            </a:r>
          </a:p>
        </p:txBody>
      </p:sp>
      <p:sp>
        <p:nvSpPr>
          <p:cNvPr id="68" name="右矢印 67">
            <a:extLst>
              <a:ext uri="{FF2B5EF4-FFF2-40B4-BE49-F238E27FC236}">
                <a16:creationId xmlns:a16="http://schemas.microsoft.com/office/drawing/2014/main" id="{5DF1F8ED-AC26-E54C-A642-CF2C5952E98E}"/>
              </a:ext>
            </a:extLst>
          </p:cNvPr>
          <p:cNvSpPr/>
          <p:nvPr/>
        </p:nvSpPr>
        <p:spPr>
          <a:xfrm rot="10800000">
            <a:off x="2613910" y="5812687"/>
            <a:ext cx="3681963"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06FB598F-12AE-2049-B16B-DA1BCEB8BA5C}"/>
              </a:ext>
            </a:extLst>
          </p:cNvPr>
          <p:cNvSpPr txBox="1"/>
          <p:nvPr/>
        </p:nvSpPr>
        <p:spPr>
          <a:xfrm>
            <a:off x="3967591" y="6171915"/>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ログイン</a:t>
            </a:r>
          </a:p>
        </p:txBody>
      </p:sp>
      <p:sp>
        <p:nvSpPr>
          <p:cNvPr id="70" name="テキスト ボックス 69">
            <a:extLst>
              <a:ext uri="{FF2B5EF4-FFF2-40B4-BE49-F238E27FC236}">
                <a16:creationId xmlns:a16="http://schemas.microsoft.com/office/drawing/2014/main" id="{95F16087-DF30-E642-B7B8-F752F757CA70}"/>
              </a:ext>
            </a:extLst>
          </p:cNvPr>
          <p:cNvSpPr txBox="1"/>
          <p:nvPr/>
        </p:nvSpPr>
        <p:spPr>
          <a:xfrm>
            <a:off x="547318" y="782939"/>
            <a:ext cx="2108269"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en-US" altLang="ja-JP" sz="1400" b="1" dirty="0">
                <a:solidFill>
                  <a:srgbClr val="0070C0"/>
                </a:solidFill>
                <a:latin typeface="Meiryo" panose="020B0604030504040204" pitchFamily="34" charset="-128"/>
                <a:ea typeface="Meiryo" panose="020B0604030504040204" pitchFamily="34" charset="-128"/>
              </a:rPr>
              <a:t>FIDO</a:t>
            </a:r>
            <a:r>
              <a:rPr lang="ja-JP" altLang="en-US" sz="1400" b="1">
                <a:solidFill>
                  <a:srgbClr val="0070C0"/>
                </a:solidFill>
                <a:latin typeface="Meiryo" panose="020B0604030504040204" pitchFamily="34" charset="-128"/>
                <a:ea typeface="Meiryo" panose="020B0604030504040204" pitchFamily="34" charset="-128"/>
              </a:rPr>
              <a:t>認証期の登録</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7BF93BF-9A78-E447-AF29-172C871B9C2D}"/>
              </a:ext>
            </a:extLst>
          </p:cNvPr>
          <p:cNvSpPr txBox="1"/>
          <p:nvPr/>
        </p:nvSpPr>
        <p:spPr>
          <a:xfrm>
            <a:off x="547318" y="3831305"/>
            <a:ext cx="1800493"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ja-JP" altLang="en-US" sz="1400" b="1">
                <a:solidFill>
                  <a:srgbClr val="0070C0"/>
                </a:solidFill>
                <a:latin typeface="Meiryo" panose="020B0604030504040204" pitchFamily="34" charset="-128"/>
                <a:ea typeface="Meiryo" panose="020B0604030504040204" pitchFamily="34" charset="-128"/>
              </a:rPr>
              <a:t>サービスの利用</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cxnSp>
        <p:nvCxnSpPr>
          <p:cNvPr id="73" name="直線コネクタ 72">
            <a:extLst>
              <a:ext uri="{FF2B5EF4-FFF2-40B4-BE49-F238E27FC236}">
                <a16:creationId xmlns:a16="http://schemas.microsoft.com/office/drawing/2014/main" id="{9D5AD818-3B17-9F4E-BC39-5378F98E1F3F}"/>
              </a:ext>
            </a:extLst>
          </p:cNvPr>
          <p:cNvCxnSpPr>
            <a:cxnSpLocks/>
          </p:cNvCxnSpPr>
          <p:nvPr/>
        </p:nvCxnSpPr>
        <p:spPr>
          <a:xfrm>
            <a:off x="2625166" y="936827"/>
            <a:ext cx="583303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C286B781-9D1C-BB4E-BDC0-19A2FCF984B5}"/>
              </a:ext>
            </a:extLst>
          </p:cNvPr>
          <p:cNvCxnSpPr>
            <a:cxnSpLocks/>
            <a:stCxn id="71" idx="3"/>
          </p:cNvCxnSpPr>
          <p:nvPr/>
        </p:nvCxnSpPr>
        <p:spPr>
          <a:xfrm>
            <a:off x="2347811" y="3985194"/>
            <a:ext cx="6110389" cy="2360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72" name="図 71">
            <a:extLst>
              <a:ext uri="{FF2B5EF4-FFF2-40B4-BE49-F238E27FC236}">
                <a16:creationId xmlns:a16="http://schemas.microsoft.com/office/drawing/2014/main" id="{F664AF2D-0B40-589A-DD9A-6139541EB63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089" y="1168248"/>
            <a:ext cx="1331246" cy="1331246"/>
          </a:xfrm>
          <a:prstGeom prst="rect">
            <a:avLst/>
          </a:prstGeom>
          <a:effectLst>
            <a:outerShdw blurRad="50800" dist="38100" dir="2700000" algn="tl" rotWithShape="0">
              <a:prstClr val="black">
                <a:alpha val="40000"/>
              </a:prstClr>
            </a:outerShdw>
          </a:effectLst>
        </p:spPr>
      </p:pic>
      <p:pic>
        <p:nvPicPr>
          <p:cNvPr id="75" name="図 74">
            <a:extLst>
              <a:ext uri="{FF2B5EF4-FFF2-40B4-BE49-F238E27FC236}">
                <a16:creationId xmlns:a16="http://schemas.microsoft.com/office/drawing/2014/main" id="{51D2CA56-C7FF-3A26-627D-A22533A3035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1884" y="3977376"/>
            <a:ext cx="1331246" cy="1331246"/>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706DA197-9160-368F-BC39-1C77407AA71F}"/>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3538" y="2358818"/>
            <a:ext cx="872641" cy="872641"/>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9F9B6B1B-180D-D492-0F57-BFCF13F32FD3}"/>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68430" y="2357599"/>
            <a:ext cx="872641" cy="872641"/>
          </a:xfrm>
          <a:prstGeom prst="rect">
            <a:avLst/>
          </a:prstGeom>
          <a:effectLst>
            <a:outerShdw blurRad="50800" dist="38100" dir="2700000" algn="tl" rotWithShape="0">
              <a:prstClr val="black">
                <a:alpha val="40000"/>
              </a:prstClr>
            </a:outerShdw>
          </a:effectLst>
        </p:spPr>
      </p:pic>
      <p:pic>
        <p:nvPicPr>
          <p:cNvPr id="76" name="図 75">
            <a:extLst>
              <a:ext uri="{FF2B5EF4-FFF2-40B4-BE49-F238E27FC236}">
                <a16:creationId xmlns:a16="http://schemas.microsoft.com/office/drawing/2014/main" id="{3E66C346-F026-F0A6-2453-23612A14D86F}"/>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16536" y="2474119"/>
            <a:ext cx="872641" cy="872641"/>
          </a:xfrm>
          <a:prstGeom prst="rect">
            <a:avLst/>
          </a:prstGeom>
          <a:effectLst>
            <a:outerShdw blurRad="50800" dist="38100" dir="2700000" algn="tl" rotWithShape="0">
              <a:prstClr val="black">
                <a:alpha val="40000"/>
              </a:prstClr>
            </a:outerShdw>
          </a:effectLst>
        </p:spPr>
      </p:pic>
      <p:pic>
        <p:nvPicPr>
          <p:cNvPr id="77" name="図 76">
            <a:extLst>
              <a:ext uri="{FF2B5EF4-FFF2-40B4-BE49-F238E27FC236}">
                <a16:creationId xmlns:a16="http://schemas.microsoft.com/office/drawing/2014/main" id="{5CB9EEC4-F386-A149-C529-C80A9F476E47}"/>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8451" y="2474119"/>
            <a:ext cx="872641" cy="872641"/>
          </a:xfrm>
          <a:prstGeom prst="rect">
            <a:avLst/>
          </a:prstGeom>
          <a:effectLst>
            <a:outerShdw blurRad="50800" dist="38100" dir="2700000" algn="tl" rotWithShape="0">
              <a:prstClr val="black">
                <a:alpha val="40000"/>
              </a:prstClr>
            </a:outerShdw>
          </a:effectLst>
        </p:spPr>
      </p:pic>
      <p:pic>
        <p:nvPicPr>
          <p:cNvPr id="78" name="図 77">
            <a:extLst>
              <a:ext uri="{FF2B5EF4-FFF2-40B4-BE49-F238E27FC236}">
                <a16:creationId xmlns:a16="http://schemas.microsoft.com/office/drawing/2014/main" id="{C0897C89-A7BC-F47B-D4C3-E65D646530DB}"/>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8451" y="5275156"/>
            <a:ext cx="872641" cy="872641"/>
          </a:xfrm>
          <a:prstGeom prst="rect">
            <a:avLst/>
          </a:prstGeom>
          <a:effectLst>
            <a:outerShdw blurRad="50800" dist="38100" dir="2700000" algn="tl" rotWithShape="0">
              <a:prstClr val="black">
                <a:alpha val="40000"/>
              </a:prstClr>
            </a:outerShdw>
          </a:effectLst>
        </p:spPr>
      </p:pic>
      <p:pic>
        <p:nvPicPr>
          <p:cNvPr id="79" name="図 78">
            <a:extLst>
              <a:ext uri="{FF2B5EF4-FFF2-40B4-BE49-F238E27FC236}">
                <a16:creationId xmlns:a16="http://schemas.microsoft.com/office/drawing/2014/main" id="{587D7968-EC13-FCB6-5DD1-D1175DD66994}"/>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5227" y="5280919"/>
            <a:ext cx="872641" cy="872641"/>
          </a:xfrm>
          <a:prstGeom prst="rect">
            <a:avLst/>
          </a:prstGeom>
          <a:effectLst>
            <a:outerShdw blurRad="50800" dist="38100" dir="2700000" algn="tl" rotWithShape="0">
              <a:prstClr val="black">
                <a:alpha val="40000"/>
              </a:prstClr>
            </a:outerShdw>
          </a:effectLst>
        </p:spPr>
      </p:pic>
      <p:grpSp>
        <p:nvGrpSpPr>
          <p:cNvPr id="17" name="グループ化 16">
            <a:extLst>
              <a:ext uri="{FF2B5EF4-FFF2-40B4-BE49-F238E27FC236}">
                <a16:creationId xmlns:a16="http://schemas.microsoft.com/office/drawing/2014/main" id="{3295107B-F846-470F-DBED-72BD03C663F5}"/>
              </a:ext>
            </a:extLst>
          </p:cNvPr>
          <p:cNvGrpSpPr/>
          <p:nvPr/>
        </p:nvGrpSpPr>
        <p:grpSpPr>
          <a:xfrm>
            <a:off x="5197286" y="312219"/>
            <a:ext cx="2934121" cy="520938"/>
            <a:chOff x="5197286" y="312219"/>
            <a:chExt cx="2934121" cy="520938"/>
          </a:xfrm>
        </p:grpSpPr>
        <p:sp>
          <p:nvSpPr>
            <p:cNvPr id="4" name="四角形吹き出し 3">
              <a:extLst>
                <a:ext uri="{FF2B5EF4-FFF2-40B4-BE49-F238E27FC236}">
                  <a16:creationId xmlns:a16="http://schemas.microsoft.com/office/drawing/2014/main" id="{84D0009B-E8F2-C48B-0428-9823C1AE410F}"/>
                </a:ext>
              </a:extLst>
            </p:cNvPr>
            <p:cNvSpPr/>
            <p:nvPr/>
          </p:nvSpPr>
          <p:spPr>
            <a:xfrm>
              <a:off x="5197286" y="312219"/>
              <a:ext cx="2934121" cy="499798"/>
            </a:xfrm>
            <a:prstGeom prst="wedgeRectCallout">
              <a:avLst>
                <a:gd name="adj1" fmla="val -67005"/>
                <a:gd name="adj2" fmla="val -1552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9C2820A4-E63F-1844-0C07-5BB11CED6633}"/>
                </a:ext>
              </a:extLst>
            </p:cNvPr>
            <p:cNvSpPr txBox="1"/>
            <p:nvPr/>
          </p:nvSpPr>
          <p:spPr>
            <a:xfrm>
              <a:off x="5197288" y="333020"/>
              <a:ext cx="2934119" cy="500137"/>
            </a:xfrm>
            <a:prstGeom prst="rect">
              <a:avLst/>
            </a:prstGeom>
            <a:noFill/>
          </p:spPr>
          <p:txBody>
            <a:bodyPr wrap="square">
              <a:spAutoFit/>
            </a:bodyPr>
            <a:lstStyle/>
            <a:p>
              <a:pPr algn="ctr"/>
              <a:r>
                <a:rPr lang="ja-JP" altLang="en-US" sz="1050" b="0" i="0">
                  <a:solidFill>
                    <a:schemeClr val="bg1"/>
                  </a:solidFill>
                  <a:effectLst/>
                  <a:latin typeface="Meiryo" panose="020B0604030504040204" pitchFamily="34" charset="-128"/>
                  <a:ea typeface="Meiryo" panose="020B0604030504040204" pitchFamily="34" charset="-128"/>
                </a:rPr>
                <a:t>スマホの生体認証を利用し利便性を高めた</a:t>
              </a:r>
              <a:endParaRPr lang="en-US" altLang="ja-JP" sz="1050" b="0" i="0" dirty="0">
                <a:solidFill>
                  <a:schemeClr val="bg1"/>
                </a:solidFill>
                <a:effectLst/>
                <a:latin typeface="Meiryo" panose="020B0604030504040204" pitchFamily="34" charset="-128"/>
                <a:ea typeface="Meiryo" panose="020B0604030504040204" pitchFamily="34" charset="-128"/>
              </a:endParaRPr>
            </a:p>
            <a:p>
              <a:pPr algn="ctr"/>
              <a:r>
                <a:rPr lang="ja-JP" altLang="en-US" sz="1600" b="0" i="0">
                  <a:solidFill>
                    <a:schemeClr val="bg1"/>
                  </a:solidFill>
                  <a:effectLst/>
                  <a:latin typeface="Meiryo" panose="020B0604030504040204" pitchFamily="34" charset="-128"/>
                  <a:ea typeface="Meiryo" panose="020B0604030504040204" pitchFamily="34" charset="-128"/>
                </a:rPr>
                <a:t>パスキー（</a:t>
              </a:r>
              <a:r>
                <a:rPr lang="en" altLang="ja-JP" sz="1600" b="0" i="0" dirty="0">
                  <a:solidFill>
                    <a:schemeClr val="bg1"/>
                  </a:solidFill>
                  <a:effectLst/>
                  <a:latin typeface="Meiryo" panose="020B0604030504040204" pitchFamily="34" charset="-128"/>
                  <a:ea typeface="Meiryo" panose="020B0604030504040204" pitchFamily="34" charset="-128"/>
                </a:rPr>
                <a:t>Passkey)</a:t>
              </a:r>
              <a:endParaRPr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9562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78ADFEC-9882-D1BE-BCD1-1BAC35943BC4}"/>
              </a:ext>
            </a:extLst>
          </p:cNvPr>
          <p:cNvPicPr>
            <a:picLocks noChangeAspect="1"/>
          </p:cNvPicPr>
          <p:nvPr/>
        </p:nvPicPr>
        <p:blipFill>
          <a:blip r:embed="rId2">
            <a:lum bright="70000" contrast="-70000"/>
          </a:blip>
          <a:stretch>
            <a:fillRect/>
          </a:stretch>
        </p:blipFill>
        <p:spPr>
          <a:xfrm>
            <a:off x="6778462" y="1002535"/>
            <a:ext cx="1688758" cy="1688758"/>
          </a:xfrm>
          <a:prstGeom prst="rect">
            <a:avLst/>
          </a:prstGeom>
        </p:spPr>
      </p:pic>
      <p:sp>
        <p:nvSpPr>
          <p:cNvPr id="2" name="タイトル 1">
            <a:extLst>
              <a:ext uri="{FF2B5EF4-FFF2-40B4-BE49-F238E27FC236}">
                <a16:creationId xmlns:a16="http://schemas.microsoft.com/office/drawing/2014/main" id="{AEA3209F-BA8E-2343-8B40-E9EB9B76500E}"/>
              </a:ext>
            </a:extLst>
          </p:cNvPr>
          <p:cNvSpPr>
            <a:spLocks noGrp="1"/>
          </p:cNvSpPr>
          <p:nvPr>
            <p:ph type="title"/>
          </p:nvPr>
        </p:nvSpPr>
        <p:spPr/>
        <p:txBody>
          <a:bodyPr/>
          <a:lstStyle/>
          <a:p>
            <a:r>
              <a:rPr kumimoji="1" lang="en-US" altLang="ja-JP" dirty="0"/>
              <a:t>FIDO2</a:t>
            </a:r>
            <a:r>
              <a:rPr kumimoji="1" lang="ja-JP" altLang="en-US"/>
              <a:t>と</a:t>
            </a:r>
            <a:r>
              <a:rPr kumimoji="1" lang="en-US" altLang="ja-JP" dirty="0"/>
              <a:t>SSO</a:t>
            </a:r>
            <a:endParaRPr kumimoji="1" lang="ja-JP" altLang="en-US"/>
          </a:p>
        </p:txBody>
      </p:sp>
      <p:sp>
        <p:nvSpPr>
          <p:cNvPr id="3" name="スライド番号プレースホルダー 2">
            <a:extLst>
              <a:ext uri="{FF2B5EF4-FFF2-40B4-BE49-F238E27FC236}">
                <a16:creationId xmlns:a16="http://schemas.microsoft.com/office/drawing/2014/main" id="{98779F9E-FC60-0546-B1DE-D2223F0B75C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94</a:t>
            </a:fld>
            <a:endParaRPr kumimoji="1" lang="ja-JP" altLang="en-US"/>
          </a:p>
        </p:txBody>
      </p:sp>
      <p:pic>
        <p:nvPicPr>
          <p:cNvPr id="8" name="図 7">
            <a:extLst>
              <a:ext uri="{FF2B5EF4-FFF2-40B4-BE49-F238E27FC236}">
                <a16:creationId xmlns:a16="http://schemas.microsoft.com/office/drawing/2014/main" id="{CDC311DA-CFA2-4644-9845-46E2E3BEA15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64643" y="1332288"/>
            <a:ext cx="961480" cy="961480"/>
          </a:xfrm>
          <a:prstGeom prst="rect">
            <a:avLst/>
          </a:prstGeom>
        </p:spPr>
      </p:pic>
      <p:pic>
        <p:nvPicPr>
          <p:cNvPr id="9" name="図 8">
            <a:extLst>
              <a:ext uri="{FF2B5EF4-FFF2-40B4-BE49-F238E27FC236}">
                <a16:creationId xmlns:a16="http://schemas.microsoft.com/office/drawing/2014/main" id="{EDE65A47-3A6C-984A-A89D-17EF76E9C9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6" y="1225429"/>
            <a:ext cx="1154727" cy="1154727"/>
          </a:xfrm>
          <a:prstGeom prst="rect">
            <a:avLst/>
          </a:prstGeom>
        </p:spPr>
      </p:pic>
      <p:sp>
        <p:nvSpPr>
          <p:cNvPr id="10" name="正方形/長方形 9">
            <a:extLst>
              <a:ext uri="{FF2B5EF4-FFF2-40B4-BE49-F238E27FC236}">
                <a16:creationId xmlns:a16="http://schemas.microsoft.com/office/drawing/2014/main" id="{91F58C3F-DAC3-D84B-A0A0-3835D0FB4A80}"/>
              </a:ext>
            </a:extLst>
          </p:cNvPr>
          <p:cNvSpPr/>
          <p:nvPr/>
        </p:nvSpPr>
        <p:spPr>
          <a:xfrm>
            <a:off x="558154" y="2306128"/>
            <a:ext cx="1819729" cy="307777"/>
          </a:xfrm>
          <a:prstGeom prst="rect">
            <a:avLst/>
          </a:prstGeom>
        </p:spPr>
        <p:txBody>
          <a:bodyPr wrap="none">
            <a:spAutoFit/>
          </a:bodyPr>
          <a:lstStyle/>
          <a:p>
            <a:r>
              <a:rPr lang="en-US" altLang="ja-JP" sz="1400" dirty="0">
                <a:latin typeface="Meiryo" panose="020B0604030504040204" pitchFamily="34" charset="-128"/>
                <a:ea typeface="Meiryo" panose="020B0604030504040204" pitchFamily="34" charset="-128"/>
              </a:rPr>
              <a:t>FIDO2</a:t>
            </a:r>
            <a:r>
              <a:rPr lang="ja-JP" altLang="en-US" sz="1400">
                <a:latin typeface="Meiryo" panose="020B0604030504040204" pitchFamily="34" charset="-128"/>
                <a:ea typeface="Meiryo" panose="020B0604030504040204" pitchFamily="34" charset="-128"/>
              </a:rPr>
              <a:t>認証デバイス</a:t>
            </a:r>
          </a:p>
        </p:txBody>
      </p:sp>
      <p:pic>
        <p:nvPicPr>
          <p:cNvPr id="11" name="図 10">
            <a:extLst>
              <a:ext uri="{FF2B5EF4-FFF2-40B4-BE49-F238E27FC236}">
                <a16:creationId xmlns:a16="http://schemas.microsoft.com/office/drawing/2014/main" id="{02AFEEC8-FF53-1C4C-A5CD-3A4A96599A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58663" y="1332288"/>
            <a:ext cx="826674" cy="978312"/>
          </a:xfrm>
          <a:prstGeom prst="rect">
            <a:avLst/>
          </a:prstGeom>
        </p:spPr>
      </p:pic>
      <p:sp>
        <p:nvSpPr>
          <p:cNvPr id="12" name="正方形/長方形 11">
            <a:extLst>
              <a:ext uri="{FF2B5EF4-FFF2-40B4-BE49-F238E27FC236}">
                <a16:creationId xmlns:a16="http://schemas.microsoft.com/office/drawing/2014/main" id="{0232518A-3355-F54F-B018-AC6B44825962}"/>
              </a:ext>
            </a:extLst>
          </p:cNvPr>
          <p:cNvSpPr/>
          <p:nvPr/>
        </p:nvSpPr>
        <p:spPr>
          <a:xfrm>
            <a:off x="3941058" y="2306128"/>
            <a:ext cx="1261884"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認証サーバー</a:t>
            </a:r>
          </a:p>
        </p:txBody>
      </p:sp>
      <p:sp>
        <p:nvSpPr>
          <p:cNvPr id="50" name="正方形/長方形 49">
            <a:extLst>
              <a:ext uri="{FF2B5EF4-FFF2-40B4-BE49-F238E27FC236}">
                <a16:creationId xmlns:a16="http://schemas.microsoft.com/office/drawing/2014/main" id="{E93498C3-1E79-2E41-974A-20140D9CA254}"/>
              </a:ext>
            </a:extLst>
          </p:cNvPr>
          <p:cNvSpPr/>
          <p:nvPr/>
        </p:nvSpPr>
        <p:spPr>
          <a:xfrm>
            <a:off x="6639715" y="2306128"/>
            <a:ext cx="1800493"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クラウド・サービス</a:t>
            </a:r>
          </a:p>
        </p:txBody>
      </p:sp>
      <p:pic>
        <p:nvPicPr>
          <p:cNvPr id="53" name="図 52">
            <a:extLst>
              <a:ext uri="{FF2B5EF4-FFF2-40B4-BE49-F238E27FC236}">
                <a16:creationId xmlns:a16="http://schemas.microsoft.com/office/drawing/2014/main" id="{EEA617C3-90E9-804F-9D61-41562E5C18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00074" y="1092177"/>
            <a:ext cx="852745" cy="416221"/>
          </a:xfrm>
          <a:prstGeom prst="rect">
            <a:avLst/>
          </a:prstGeom>
        </p:spPr>
      </p:pic>
      <p:pic>
        <p:nvPicPr>
          <p:cNvPr id="55" name="図 54">
            <a:extLst>
              <a:ext uri="{FF2B5EF4-FFF2-40B4-BE49-F238E27FC236}">
                <a16:creationId xmlns:a16="http://schemas.microsoft.com/office/drawing/2014/main" id="{3A7567F4-ED7C-614E-BE0D-A6A6689739D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0989" y="1657679"/>
            <a:ext cx="295048" cy="162795"/>
          </a:xfrm>
          <a:prstGeom prst="rect">
            <a:avLst/>
          </a:prstGeom>
        </p:spPr>
      </p:pic>
      <p:pic>
        <p:nvPicPr>
          <p:cNvPr id="56" name="図 55">
            <a:extLst>
              <a:ext uri="{FF2B5EF4-FFF2-40B4-BE49-F238E27FC236}">
                <a16:creationId xmlns:a16="http://schemas.microsoft.com/office/drawing/2014/main" id="{D41C0D2C-0D1E-2C4A-9E33-C0E23C3473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34789" y="2039441"/>
            <a:ext cx="548341" cy="138182"/>
          </a:xfrm>
          <a:prstGeom prst="rect">
            <a:avLst/>
          </a:prstGeom>
        </p:spPr>
      </p:pic>
      <p:pic>
        <p:nvPicPr>
          <p:cNvPr id="57" name="図 56">
            <a:extLst>
              <a:ext uri="{FF2B5EF4-FFF2-40B4-BE49-F238E27FC236}">
                <a16:creationId xmlns:a16="http://schemas.microsoft.com/office/drawing/2014/main" id="{3EBE0E1D-AA31-6044-9E19-695251C10AE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9334" y="1581473"/>
            <a:ext cx="664798" cy="416221"/>
          </a:xfrm>
          <a:prstGeom prst="rect">
            <a:avLst/>
          </a:prstGeom>
        </p:spPr>
      </p:pic>
      <p:pic>
        <p:nvPicPr>
          <p:cNvPr id="58" name="図 57">
            <a:extLst>
              <a:ext uri="{FF2B5EF4-FFF2-40B4-BE49-F238E27FC236}">
                <a16:creationId xmlns:a16="http://schemas.microsoft.com/office/drawing/2014/main" id="{2A3FF96E-0D0F-4447-9118-06B70F8D7D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98497" y="1211454"/>
            <a:ext cx="614680" cy="316121"/>
          </a:xfrm>
          <a:prstGeom prst="rect">
            <a:avLst/>
          </a:prstGeom>
        </p:spPr>
      </p:pic>
      <p:pic>
        <p:nvPicPr>
          <p:cNvPr id="59" name="図 58">
            <a:extLst>
              <a:ext uri="{FF2B5EF4-FFF2-40B4-BE49-F238E27FC236}">
                <a16:creationId xmlns:a16="http://schemas.microsoft.com/office/drawing/2014/main" id="{353293DE-FD49-B942-B191-0ABD52CEB4A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23025" y="1998134"/>
            <a:ext cx="577884" cy="167045"/>
          </a:xfrm>
          <a:prstGeom prst="rect">
            <a:avLst/>
          </a:prstGeom>
        </p:spPr>
      </p:pic>
      <p:pic>
        <p:nvPicPr>
          <p:cNvPr id="60" name="図 59">
            <a:extLst>
              <a:ext uri="{FF2B5EF4-FFF2-40B4-BE49-F238E27FC236}">
                <a16:creationId xmlns:a16="http://schemas.microsoft.com/office/drawing/2014/main" id="{DFC5563F-222C-8145-BE6E-B74A3083C75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11766" y="1231755"/>
            <a:ext cx="756765" cy="416221"/>
          </a:xfrm>
          <a:prstGeom prst="rect">
            <a:avLst/>
          </a:prstGeom>
        </p:spPr>
      </p:pic>
      <p:sp>
        <p:nvSpPr>
          <p:cNvPr id="61" name="左右矢印 60">
            <a:extLst>
              <a:ext uri="{FF2B5EF4-FFF2-40B4-BE49-F238E27FC236}">
                <a16:creationId xmlns:a16="http://schemas.microsoft.com/office/drawing/2014/main" id="{679A43C8-47D4-C14B-975C-EB0D3EF44A4B}"/>
              </a:ext>
            </a:extLst>
          </p:cNvPr>
          <p:cNvSpPr/>
          <p:nvPr/>
        </p:nvSpPr>
        <p:spPr>
          <a:xfrm>
            <a:off x="2438400" y="1657679"/>
            <a:ext cx="1720263"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a:extLst>
              <a:ext uri="{FF2B5EF4-FFF2-40B4-BE49-F238E27FC236}">
                <a16:creationId xmlns:a16="http://schemas.microsoft.com/office/drawing/2014/main" id="{DA158377-5962-6242-94A4-3A6069D9ABF4}"/>
              </a:ext>
            </a:extLst>
          </p:cNvPr>
          <p:cNvSpPr/>
          <p:nvPr/>
        </p:nvSpPr>
        <p:spPr>
          <a:xfrm>
            <a:off x="4916288" y="1650466"/>
            <a:ext cx="1339004"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3BB6E7DE-F558-7F4A-A9BD-C45DA7A01F1B}"/>
              </a:ext>
            </a:extLst>
          </p:cNvPr>
          <p:cNvSpPr txBox="1"/>
          <p:nvPr/>
        </p:nvSpPr>
        <p:spPr>
          <a:xfrm>
            <a:off x="3974721" y="1031093"/>
            <a:ext cx="1194558" cy="276999"/>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Azure AD</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64" name="正方形/長方形 63">
            <a:extLst>
              <a:ext uri="{FF2B5EF4-FFF2-40B4-BE49-F238E27FC236}">
                <a16:creationId xmlns:a16="http://schemas.microsoft.com/office/drawing/2014/main" id="{B153D83C-F739-4740-8650-C5A371497A26}"/>
              </a:ext>
            </a:extLst>
          </p:cNvPr>
          <p:cNvSpPr/>
          <p:nvPr/>
        </p:nvSpPr>
        <p:spPr>
          <a:xfrm>
            <a:off x="342900" y="2891776"/>
            <a:ext cx="8458200" cy="3385542"/>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リスク軽減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パスワードの盗用という不正な手口が利用できなくなり、また生体情報などで本人確認の厳密化を行うため、リスクが軽減する。</a:t>
            </a:r>
            <a:endParaRPr lang="en-US" altLang="ja-JP" sz="1400" dirty="0">
              <a:latin typeface="Meiryo" panose="020B0604030504040204" pitchFamily="34" charset="-128"/>
              <a:ea typeface="Meiryo" panose="020B0604030504040204" pitchFamily="34" charset="-128"/>
            </a:endParaRP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コスト削減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を覚える」「パスワードを複雑化する」「パスワードを絶えず変更する」「パスワード忘れによる新しいパスワードの設定」などが不要となる。パスワードレスになれば、人がかける時間を削減、漏洩による損害がなくな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ユーザーエクスペリエンス向上</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普段利用している端末ブラウザーでパスワードを保存しているため、他のPC端末やスマートフォンからサービスにアクセスしようと思ってもパスワードが思い出せない」「サービスごとに文字種別や桁数の規則が違うため、何のサービスにどのパスワードを設定しているかすぐに忘れてしまう」「定期的な変更で違うパスワードを設定したのはいいが、それを思い出せない」などがなくなり、利便性が向上し、業務の生産性も向上する。</a:t>
            </a:r>
          </a:p>
        </p:txBody>
      </p:sp>
      <p:pic>
        <p:nvPicPr>
          <p:cNvPr id="23" name="図 22">
            <a:extLst>
              <a:ext uri="{FF2B5EF4-FFF2-40B4-BE49-F238E27FC236}">
                <a16:creationId xmlns:a16="http://schemas.microsoft.com/office/drawing/2014/main" id="{E1F09D78-9CA3-C478-7FE8-8FE9AD5CDE51}"/>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630" y="1380187"/>
            <a:ext cx="933454" cy="9334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3909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サイバー・セキュリティ対策</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に求められる変化</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618027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59C50B-7E7F-C345-96CA-82F0FE043902}"/>
              </a:ext>
            </a:extLst>
          </p:cNvPr>
          <p:cNvSpPr>
            <a:spLocks noGrp="1"/>
          </p:cNvSpPr>
          <p:nvPr>
            <p:ph type="title"/>
          </p:nvPr>
        </p:nvSpPr>
        <p:spPr/>
        <p:txBody>
          <a:bodyPr/>
          <a:lstStyle/>
          <a:p>
            <a:r>
              <a:rPr lang="en-US" altLang="ja-JP" dirty="0"/>
              <a:t>80</a:t>
            </a:r>
            <a:r>
              <a:rPr lang="ja-JP" altLang="en-US"/>
              <a:t>億を超えるパスワードが流出か</a:t>
            </a:r>
          </a:p>
        </p:txBody>
      </p:sp>
      <p:sp>
        <p:nvSpPr>
          <p:cNvPr id="5" name="正方形/長方形 4">
            <a:extLst>
              <a:ext uri="{FF2B5EF4-FFF2-40B4-BE49-F238E27FC236}">
                <a16:creationId xmlns:a16="http://schemas.microsoft.com/office/drawing/2014/main" id="{1E22C31A-CD92-344D-A700-BA68C723E756}"/>
              </a:ext>
            </a:extLst>
          </p:cNvPr>
          <p:cNvSpPr/>
          <p:nvPr/>
        </p:nvSpPr>
        <p:spPr>
          <a:xfrm>
            <a:off x="4577047" y="1548853"/>
            <a:ext cx="4229806" cy="4524315"/>
          </a:xfrm>
          <a:prstGeom prst="rect">
            <a:avLst/>
          </a:prstGeom>
        </p:spPr>
        <p:txBody>
          <a:bodyPr wrap="square">
            <a:spAutoFit/>
          </a:bodyPr>
          <a:lstStyle/>
          <a:p>
            <a:r>
              <a:rPr lang="ja-JP" altLang="en-US" sz="1600">
                <a:solidFill>
                  <a:srgbClr val="333333"/>
                </a:solidFill>
                <a:latin typeface="ヒラギノ角ゴ Pro W3" panose="020B0300000000000000" pitchFamily="34" charset="-128"/>
                <a:ea typeface="ヒラギノ角ゴ Pro W3" panose="020B0300000000000000" pitchFamily="34" charset="-128"/>
              </a:rPr>
              <a:t>セキュリティメディア</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はハッカーフォーラムに</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80</a:t>
            </a:r>
            <a:r>
              <a:rPr lang="ja-JP" altLang="en-US" sz="1600">
                <a:solidFill>
                  <a:srgbClr val="333333"/>
                </a:solidFill>
                <a:latin typeface="ヒラギノ角ゴ Pro W3" panose="020B0300000000000000" pitchFamily="34" charset="-128"/>
                <a:ea typeface="ヒラギノ角ゴ Pro W3" panose="020B0300000000000000" pitchFamily="34" charset="-128"/>
              </a:rPr>
              <a:t>億を超えるパスワードが流出したと報じた。これが事実であればインターネット史上最大規模となる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ハッカーがフォーラムに投稿したデータは、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100</a:t>
            </a:r>
            <a:r>
              <a:rPr lang="en" altLang="ja-JP" sz="1600" dirty="0">
                <a:solidFill>
                  <a:srgbClr val="333333"/>
                </a:solidFill>
                <a:latin typeface="ヒラギノ角ゴ Pro W3" panose="020B0300000000000000" pitchFamily="34" charset="-128"/>
                <a:ea typeface="ヒラギノ角ゴ Pro W3" panose="020B0300000000000000" pitchFamily="34" charset="-128"/>
              </a:rPr>
              <a:t>GB</a:t>
            </a:r>
            <a:r>
              <a:rPr lang="ja-JP" altLang="en-US" sz="1600">
                <a:solidFill>
                  <a:srgbClr val="333333"/>
                </a:solidFill>
                <a:latin typeface="ヒラギノ角ゴ Pro W3" panose="020B0300000000000000" pitchFamily="34" charset="-128"/>
                <a:ea typeface="ヒラギノ角ゴ Pro W3" panose="020B0300000000000000" pitchFamily="34" charset="-128"/>
              </a:rPr>
              <a:t>にものぼる超巨大なテキストファイルだ。そしてコメント欄で「パスワードは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6</a:t>
            </a:r>
            <a:r>
              <a:rPr lang="ja-JP" altLang="en-US" sz="1600">
                <a:solidFill>
                  <a:srgbClr val="333333"/>
                </a:solidFill>
                <a:latin typeface="ヒラギノ角ゴ Pro W3" panose="020B0300000000000000" pitchFamily="34" charset="-128"/>
                <a:ea typeface="ヒラギノ角ゴ Pro W3" panose="020B0300000000000000" pitchFamily="34" charset="-128"/>
              </a:rPr>
              <a:t>～</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20</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文字の範囲で、</a:t>
            </a:r>
            <a:r>
              <a:rPr lang="en" altLang="ja-JP" sz="1600" dirty="0">
                <a:solidFill>
                  <a:srgbClr val="333333"/>
                </a:solidFill>
                <a:latin typeface="ヒラギノ角ゴ Pro W3" panose="020B0300000000000000" pitchFamily="34" charset="-128"/>
                <a:ea typeface="ヒラギノ角ゴ Pro W3" panose="020B0300000000000000" pitchFamily="34" charset="-128"/>
              </a:rPr>
              <a:t>ASCII</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文字（アスキー文字）を使用したもののみ収集した」と述べ、リストには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820</a:t>
            </a:r>
            <a:r>
              <a:rPr lang="ja-JP" altLang="en-US" sz="1600">
                <a:solidFill>
                  <a:srgbClr val="333333"/>
                </a:solidFill>
                <a:latin typeface="ヒラギノ角ゴ Pro W3" panose="020B0300000000000000" pitchFamily="34" charset="-128"/>
                <a:ea typeface="ヒラギノ角ゴ Pro W3" panose="020B0300000000000000" pitchFamily="34" charset="-128"/>
              </a:rPr>
              <a:t>億のパスワードが含まれると主張した。</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しかし</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の調査によると、その数は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a:t>
            </a:r>
            <a:r>
              <a:rPr lang="ja-JP" altLang="en-US" sz="1600">
                <a:solidFill>
                  <a:srgbClr val="333333"/>
                </a:solidFill>
                <a:latin typeface="ヒラギノ角ゴ Pro W3" panose="020B0300000000000000" pitchFamily="34" charset="-128"/>
                <a:ea typeface="ヒラギノ角ゴ Pro W3" panose="020B0300000000000000" pitchFamily="34" charset="-128"/>
              </a:rPr>
              <a:t>分の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a:t>
            </a:r>
            <a:r>
              <a:rPr lang="ja-JP" altLang="en-US" sz="1600">
                <a:solidFill>
                  <a:srgbClr val="333333"/>
                </a:solidFill>
                <a:latin typeface="ヒラギノ角ゴ Pro W3" panose="020B0300000000000000" pitchFamily="34" charset="-128"/>
                <a:ea typeface="ヒラギノ角ゴ Pro W3" panose="020B0300000000000000" pitchFamily="34" charset="-128"/>
              </a:rPr>
              <a:t>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84</a:t>
            </a:r>
            <a:r>
              <a:rPr lang="ja-JP" altLang="en-US" sz="1600">
                <a:solidFill>
                  <a:srgbClr val="333333"/>
                </a:solidFill>
                <a:latin typeface="ヒラギノ角ゴ Pro W3" panose="020B0300000000000000" pitchFamily="34" charset="-128"/>
                <a:ea typeface="ヒラギノ角ゴ Pro W3" panose="020B0300000000000000" pitchFamily="34" charset="-128"/>
              </a:rPr>
              <a:t>億ほどだという。それでも、世界のインターネット利用者は約</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47</a:t>
            </a:r>
            <a:r>
              <a:rPr lang="ja-JP" altLang="en-US" sz="1600">
                <a:solidFill>
                  <a:srgbClr val="333333"/>
                </a:solidFill>
                <a:latin typeface="ヒラギノ角ゴ Pro W3" panose="020B0300000000000000" pitchFamily="34" charset="-128"/>
                <a:ea typeface="ヒラギノ角ゴ Pro W3" panose="020B0300000000000000" pitchFamily="34" charset="-128"/>
              </a:rPr>
              <a:t>億人とされており、利用人口のおよそ</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a:t>
            </a:r>
            <a:r>
              <a:rPr lang="ja-JP" altLang="en-US" sz="1600">
                <a:solidFill>
                  <a:srgbClr val="333333"/>
                </a:solidFill>
                <a:latin typeface="ヒラギノ角ゴ Pro W3" panose="020B0300000000000000" pitchFamily="34" charset="-128"/>
                <a:ea typeface="ヒラギノ角ゴ Pro W3" panose="020B0300000000000000" pitchFamily="34" charset="-128"/>
              </a:rPr>
              <a:t>倍にものぼる情報が流出したことになる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p:txBody>
      </p:sp>
      <p:sp>
        <p:nvSpPr>
          <p:cNvPr id="6" name="正方形/長方形 5">
            <a:extLst>
              <a:ext uri="{FF2B5EF4-FFF2-40B4-BE49-F238E27FC236}">
                <a16:creationId xmlns:a16="http://schemas.microsoft.com/office/drawing/2014/main" id="{3A195CE3-E69E-A746-859E-65CBC1BA447D}"/>
              </a:ext>
            </a:extLst>
          </p:cNvPr>
          <p:cNvSpPr/>
          <p:nvPr/>
        </p:nvSpPr>
        <p:spPr>
          <a:xfrm>
            <a:off x="0" y="1057116"/>
            <a:ext cx="9144000" cy="430887"/>
          </a:xfrm>
          <a:prstGeom prst="rect">
            <a:avLst/>
          </a:prstGeom>
        </p:spPr>
        <p:txBody>
          <a:bodyPr wrap="square">
            <a:spAutoFit/>
          </a:bodyPr>
          <a:lstStyle/>
          <a:p>
            <a:pPr algn="ctr"/>
            <a:r>
              <a:rPr lang="ja-JP" altLang="en-US" sz="2200" b="1">
                <a:solidFill>
                  <a:srgbClr val="333333"/>
                </a:solidFill>
                <a:latin typeface="Meiryo" panose="020B0604030504040204" pitchFamily="34" charset="-128"/>
                <a:ea typeface="Meiryo" panose="020B0604030504040204" pitchFamily="34" charset="-128"/>
              </a:rPr>
              <a:t>インターネット史上最大規模？</a:t>
            </a:r>
            <a:r>
              <a:rPr lang="en-US" altLang="ja-JP" sz="2200" b="1" dirty="0">
                <a:solidFill>
                  <a:srgbClr val="333333"/>
                </a:solidFill>
                <a:latin typeface="Meiryo" panose="020B0604030504040204" pitchFamily="34" charset="-128"/>
                <a:ea typeface="Meiryo" panose="020B0604030504040204" pitchFamily="34" charset="-128"/>
              </a:rPr>
              <a:t>80</a:t>
            </a:r>
            <a:r>
              <a:rPr lang="ja-JP" altLang="en-US" sz="2200" b="1">
                <a:solidFill>
                  <a:srgbClr val="333333"/>
                </a:solidFill>
                <a:latin typeface="Meiryo" panose="020B0604030504040204" pitchFamily="34" charset="-128"/>
                <a:ea typeface="Meiryo" panose="020B0604030504040204" pitchFamily="34" charset="-128"/>
              </a:rPr>
              <a:t>億を超えるパスワードが流出か</a:t>
            </a:r>
            <a:endParaRPr lang="ja-JP" altLang="en-US" sz="2200" b="1" i="0">
              <a:solidFill>
                <a:srgbClr val="333333"/>
              </a:solidFill>
              <a:effectLst/>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1051759D-7868-6C4B-A292-3AD0F26ABE8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7454" y="1859890"/>
            <a:ext cx="4459500" cy="4459500"/>
          </a:xfrm>
          <a:prstGeom prst="rect">
            <a:avLst/>
          </a:prstGeom>
          <a:effectLst/>
        </p:spPr>
      </p:pic>
    </p:spTree>
    <p:extLst>
      <p:ext uri="{BB962C8B-B14F-4D97-AF65-F5344CB8AC3E}">
        <p14:creationId xmlns:p14="http://schemas.microsoft.com/office/powerpoint/2010/main" val="6341547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43">
            <a:extLst>
              <a:ext uri="{FF2B5EF4-FFF2-40B4-BE49-F238E27FC236}">
                <a16:creationId xmlns:a16="http://schemas.microsoft.com/office/drawing/2014/main" id="{CE5D9BDF-FB86-5346-8D06-5861FCA717DE}"/>
              </a:ext>
            </a:extLst>
          </p:cNvPr>
          <p:cNvSpPr/>
          <p:nvPr/>
        </p:nvSpPr>
        <p:spPr>
          <a:xfrm>
            <a:off x="5870221" y="2031319"/>
            <a:ext cx="2359406" cy="1501634"/>
          </a:xfrm>
          <a:prstGeom prst="roundRect">
            <a:avLst>
              <a:gd name="adj" fmla="val 34777"/>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6B3D0D40-546B-A145-843F-D2AD18710CC5}"/>
              </a:ext>
            </a:extLst>
          </p:cNvPr>
          <p:cNvSpPr>
            <a:spLocks noGrp="1"/>
          </p:cNvSpPr>
          <p:nvPr>
            <p:ph type="title"/>
          </p:nvPr>
        </p:nvSpPr>
        <p:spPr/>
        <p:txBody>
          <a:bodyPr/>
          <a:lstStyle/>
          <a:p>
            <a:r>
              <a:rPr kumimoji="1" lang="ja-JP" altLang="en-US"/>
              <a:t>パスワード認証のリスク</a:t>
            </a:r>
          </a:p>
        </p:txBody>
      </p:sp>
      <p:sp>
        <p:nvSpPr>
          <p:cNvPr id="2" name="スライド番号プレースホルダー 1">
            <a:extLst>
              <a:ext uri="{FF2B5EF4-FFF2-40B4-BE49-F238E27FC236}">
                <a16:creationId xmlns:a16="http://schemas.microsoft.com/office/drawing/2014/main" id="{4062F253-45E8-3241-81E6-5AAFE7B363C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97</a:t>
            </a:fld>
            <a:endParaRPr kumimoji="1" lang="ja-JP" altLang="en-US"/>
          </a:p>
        </p:txBody>
      </p:sp>
      <p:sp>
        <p:nvSpPr>
          <p:cNvPr id="3" name="正方形/長方形 2">
            <a:extLst>
              <a:ext uri="{FF2B5EF4-FFF2-40B4-BE49-F238E27FC236}">
                <a16:creationId xmlns:a16="http://schemas.microsoft.com/office/drawing/2014/main" id="{0F19A259-F330-5345-977B-A9C2900871EF}"/>
              </a:ext>
            </a:extLst>
          </p:cNvPr>
          <p:cNvSpPr/>
          <p:nvPr/>
        </p:nvSpPr>
        <p:spPr>
          <a:xfrm>
            <a:off x="677563" y="878819"/>
            <a:ext cx="7788729" cy="677108"/>
          </a:xfrm>
          <a:prstGeom prst="rect">
            <a:avLst/>
          </a:prstGeom>
        </p:spPr>
        <p:txBody>
          <a:bodyPr wrap="square">
            <a:spAutoFit/>
          </a:bodyPr>
          <a:lstStyle/>
          <a:p>
            <a:r>
              <a:rPr lang="en-US" altLang="ja-JP" dirty="0">
                <a:solidFill>
                  <a:srgbClr val="333333"/>
                </a:solidFill>
                <a:latin typeface="Meiryo" panose="020B0604030504040204" pitchFamily="34" charset="-128"/>
                <a:ea typeface="Meiryo" panose="020B0604030504040204" pitchFamily="34" charset="-128"/>
              </a:rPr>
              <a:t>ID</a:t>
            </a:r>
            <a:r>
              <a:rPr lang="ja-JP" altLang="en-US">
                <a:solidFill>
                  <a:srgbClr val="333333"/>
                </a:solidFill>
                <a:latin typeface="Meiryo" panose="020B0604030504040204" pitchFamily="34" charset="-128"/>
                <a:ea typeface="Meiryo" panose="020B0604030504040204" pitchFamily="34" charset="-128"/>
              </a:rPr>
              <a:t>／パスワードによる認証：</a:t>
            </a:r>
            <a:endParaRPr lang="en-US" altLang="ja-JP" dirty="0">
              <a:solidFill>
                <a:srgbClr val="333333"/>
              </a:solidFill>
              <a:latin typeface="Meiryo" panose="020B0604030504040204" pitchFamily="34" charset="-128"/>
              <a:ea typeface="Meiryo" panose="020B0604030504040204" pitchFamily="34" charset="-128"/>
            </a:endParaRPr>
          </a:p>
          <a:p>
            <a:pPr algn="ctr"/>
            <a:r>
              <a:rPr lang="ja-JP" altLang="en-US" sz="2000">
                <a:solidFill>
                  <a:srgbClr val="333333"/>
                </a:solidFill>
                <a:latin typeface="Meiryo" panose="020B0604030504040204" pitchFamily="34" charset="-128"/>
                <a:ea typeface="Meiryo" panose="020B0604030504040204" pitchFamily="34" charset="-128"/>
              </a:rPr>
              <a:t>利用している本人が本人であることを証明するための仕組み</a:t>
            </a:r>
            <a:endParaRPr lang="ja-JP" altLang="en-US" sz="2000">
              <a:latin typeface="Meiryo" panose="020B0604030504040204" pitchFamily="34" charset="-128"/>
              <a:ea typeface="Meiryo" panose="020B0604030504040204" pitchFamily="34" charset="-128"/>
            </a:endParaRPr>
          </a:p>
        </p:txBody>
      </p:sp>
      <p:grpSp>
        <p:nvGrpSpPr>
          <p:cNvPr id="10" name="図形グループ 145">
            <a:extLst>
              <a:ext uri="{FF2B5EF4-FFF2-40B4-BE49-F238E27FC236}">
                <a16:creationId xmlns:a16="http://schemas.microsoft.com/office/drawing/2014/main" id="{7067FE78-E924-A747-BDD8-90321D6576D2}"/>
              </a:ext>
            </a:extLst>
          </p:cNvPr>
          <p:cNvGrpSpPr/>
          <p:nvPr/>
        </p:nvGrpSpPr>
        <p:grpSpPr>
          <a:xfrm>
            <a:off x="1693552" y="2441892"/>
            <a:ext cx="668648" cy="677108"/>
            <a:chOff x="2667295" y="1059799"/>
            <a:chExt cx="681672" cy="722281"/>
          </a:xfrm>
        </p:grpSpPr>
        <p:sp>
          <p:nvSpPr>
            <p:cNvPr id="11" name="角丸四角形 10">
              <a:extLst>
                <a:ext uri="{FF2B5EF4-FFF2-40B4-BE49-F238E27FC236}">
                  <a16:creationId xmlns:a16="http://schemas.microsoft.com/office/drawing/2014/main" id="{EED2598A-942F-BA41-8B64-23908C85E84A}"/>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2" name="図 11">
              <a:extLst>
                <a:ext uri="{FF2B5EF4-FFF2-40B4-BE49-F238E27FC236}">
                  <a16:creationId xmlns:a16="http://schemas.microsoft.com/office/drawing/2014/main" id="{9D9F658F-DC1B-AF4F-8648-051161EDFCE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 name="Group 1">
            <a:extLst>
              <a:ext uri="{FF2B5EF4-FFF2-40B4-BE49-F238E27FC236}">
                <a16:creationId xmlns:a16="http://schemas.microsoft.com/office/drawing/2014/main" id="{DAFB644F-95BF-084A-97AC-81E63659CF79}"/>
              </a:ext>
            </a:extLst>
          </p:cNvPr>
          <p:cNvGrpSpPr/>
          <p:nvPr/>
        </p:nvGrpSpPr>
        <p:grpSpPr>
          <a:xfrm>
            <a:off x="956944" y="1667775"/>
            <a:ext cx="680021" cy="809071"/>
            <a:chOff x="4651296" y="3080865"/>
            <a:chExt cx="1671455" cy="1839672"/>
          </a:xfrm>
          <a:solidFill>
            <a:srgbClr val="FF0000"/>
          </a:solidFill>
          <a:effectLst>
            <a:outerShdw blurRad="50800" dist="38100" dir="2700000" algn="tl" rotWithShape="0">
              <a:prstClr val="black">
                <a:alpha val="40000"/>
              </a:prstClr>
            </a:outerShdw>
          </a:effectLst>
        </p:grpSpPr>
        <p:sp>
          <p:nvSpPr>
            <p:cNvPr id="15" name="Freeform 77">
              <a:extLst>
                <a:ext uri="{FF2B5EF4-FFF2-40B4-BE49-F238E27FC236}">
                  <a16:creationId xmlns:a16="http://schemas.microsoft.com/office/drawing/2014/main" id="{4B0E864F-0CED-1E45-92A1-6283F1CC5B5B}"/>
                </a:ext>
              </a:extLst>
            </p:cNvPr>
            <p:cNvSpPr>
              <a:spLocks noEditPoints="1"/>
            </p:cNvSpPr>
            <p:nvPr/>
          </p:nvSpPr>
          <p:spPr bwMode="auto">
            <a:xfrm>
              <a:off x="4651296" y="3080865"/>
              <a:ext cx="1671455" cy="1725637"/>
            </a:xfrm>
            <a:custGeom>
              <a:avLst/>
              <a:gdLst>
                <a:gd name="T0" fmla="*/ 1959 w 5306"/>
                <a:gd name="T1" fmla="*/ 1727 h 5478"/>
                <a:gd name="T2" fmla="*/ 2029 w 5306"/>
                <a:gd name="T3" fmla="*/ 1881 h 5478"/>
                <a:gd name="T4" fmla="*/ 2386 w 5306"/>
                <a:gd name="T5" fmla="*/ 1924 h 5478"/>
                <a:gd name="T6" fmla="*/ 2503 w 5306"/>
                <a:gd name="T7" fmla="*/ 1851 h 5478"/>
                <a:gd name="T8" fmla="*/ 2551 w 5306"/>
                <a:gd name="T9" fmla="*/ 1677 h 5478"/>
                <a:gd name="T10" fmla="*/ 2753 w 5306"/>
                <a:gd name="T11" fmla="*/ 1814 h 5478"/>
                <a:gd name="T12" fmla="*/ 2856 w 5306"/>
                <a:gd name="T13" fmla="*/ 1918 h 5478"/>
                <a:gd name="T14" fmla="*/ 3220 w 5306"/>
                <a:gd name="T15" fmla="*/ 1904 h 5478"/>
                <a:gd name="T16" fmla="*/ 3307 w 5306"/>
                <a:gd name="T17" fmla="*/ 1773 h 5478"/>
                <a:gd name="T18" fmla="*/ 3306 w 5306"/>
                <a:gd name="T19" fmla="*/ 1576 h 5478"/>
                <a:gd name="T20" fmla="*/ 2870 w 5306"/>
                <a:gd name="T21" fmla="*/ 11 h 5478"/>
                <a:gd name="T22" fmla="*/ 3313 w 5306"/>
                <a:gd name="T23" fmla="*/ 124 h 5478"/>
                <a:gd name="T24" fmla="*/ 3409 w 5306"/>
                <a:gd name="T25" fmla="*/ 240 h 5478"/>
                <a:gd name="T26" fmla="*/ 3522 w 5306"/>
                <a:gd name="T27" fmla="*/ 563 h 5478"/>
                <a:gd name="T28" fmla="*/ 3595 w 5306"/>
                <a:gd name="T29" fmla="*/ 745 h 5478"/>
                <a:gd name="T30" fmla="*/ 3801 w 5306"/>
                <a:gd name="T31" fmla="*/ 804 h 5478"/>
                <a:gd name="T32" fmla="*/ 4251 w 5306"/>
                <a:gd name="T33" fmla="*/ 928 h 5478"/>
                <a:gd name="T34" fmla="*/ 4391 w 5306"/>
                <a:gd name="T35" fmla="*/ 1049 h 5478"/>
                <a:gd name="T36" fmla="*/ 4416 w 5306"/>
                <a:gd name="T37" fmla="*/ 1210 h 5478"/>
                <a:gd name="T38" fmla="*/ 4316 w 5306"/>
                <a:gd name="T39" fmla="*/ 1365 h 5478"/>
                <a:gd name="T40" fmla="*/ 3986 w 5306"/>
                <a:gd name="T41" fmla="*/ 1576 h 5478"/>
                <a:gd name="T42" fmla="*/ 3702 w 5306"/>
                <a:gd name="T43" fmla="*/ 1684 h 5478"/>
                <a:gd name="T44" fmla="*/ 3574 w 5306"/>
                <a:gd name="T45" fmla="*/ 1812 h 5478"/>
                <a:gd name="T46" fmla="*/ 3565 w 5306"/>
                <a:gd name="T47" fmla="*/ 1966 h 5478"/>
                <a:gd name="T48" fmla="*/ 4076 w 5306"/>
                <a:gd name="T49" fmla="*/ 2552 h 5478"/>
                <a:gd name="T50" fmla="*/ 4338 w 5306"/>
                <a:gd name="T51" fmla="*/ 2658 h 5478"/>
                <a:gd name="T52" fmla="*/ 4521 w 5306"/>
                <a:gd name="T53" fmla="*/ 2877 h 5478"/>
                <a:gd name="T54" fmla="*/ 5302 w 5306"/>
                <a:gd name="T55" fmla="*/ 4564 h 5478"/>
                <a:gd name="T56" fmla="*/ 5263 w 5306"/>
                <a:gd name="T57" fmla="*/ 4839 h 5478"/>
                <a:gd name="T58" fmla="*/ 5101 w 5306"/>
                <a:gd name="T59" fmla="*/ 5066 h 5478"/>
                <a:gd name="T60" fmla="*/ 4103 w 5306"/>
                <a:gd name="T61" fmla="*/ 5478 h 5478"/>
                <a:gd name="T62" fmla="*/ 4066 w 5306"/>
                <a:gd name="T63" fmla="*/ 3947 h 5478"/>
                <a:gd name="T64" fmla="*/ 3936 w 5306"/>
                <a:gd name="T65" fmla="*/ 3884 h 5478"/>
                <a:gd name="T66" fmla="*/ 1265 w 5306"/>
                <a:gd name="T67" fmla="*/ 3920 h 5478"/>
                <a:gd name="T68" fmla="*/ 1203 w 5306"/>
                <a:gd name="T69" fmla="*/ 4051 h 5478"/>
                <a:gd name="T70" fmla="*/ 260 w 5306"/>
                <a:gd name="T71" fmla="*/ 5109 h 5478"/>
                <a:gd name="T72" fmla="*/ 73 w 5306"/>
                <a:gd name="T73" fmla="*/ 4903 h 5478"/>
                <a:gd name="T74" fmla="*/ 0 w 5306"/>
                <a:gd name="T75" fmla="*/ 4633 h 5478"/>
                <a:gd name="T76" fmla="*/ 61 w 5306"/>
                <a:gd name="T77" fmla="*/ 4362 h 5478"/>
                <a:gd name="T78" fmla="*/ 908 w 5306"/>
                <a:gd name="T79" fmla="*/ 2708 h 5478"/>
                <a:gd name="T80" fmla="*/ 1142 w 5306"/>
                <a:gd name="T81" fmla="*/ 2571 h 5478"/>
                <a:gd name="T82" fmla="*/ 1348 w 5306"/>
                <a:gd name="T83" fmla="*/ 2502 h 5478"/>
                <a:gd name="T84" fmla="*/ 1766 w 5306"/>
                <a:gd name="T85" fmla="*/ 1959 h 5478"/>
                <a:gd name="T86" fmla="*/ 1696 w 5306"/>
                <a:gd name="T87" fmla="*/ 1757 h 5478"/>
                <a:gd name="T88" fmla="*/ 1501 w 5306"/>
                <a:gd name="T89" fmla="*/ 1645 h 5478"/>
                <a:gd name="T90" fmla="*/ 1091 w 5306"/>
                <a:gd name="T91" fmla="*/ 1446 h 5478"/>
                <a:gd name="T92" fmla="*/ 904 w 5306"/>
                <a:gd name="T93" fmla="*/ 1258 h 5478"/>
                <a:gd name="T94" fmla="*/ 899 w 5306"/>
                <a:gd name="T95" fmla="*/ 1084 h 5478"/>
                <a:gd name="T96" fmla="*/ 1022 w 5306"/>
                <a:gd name="T97" fmla="*/ 942 h 5478"/>
                <a:gd name="T98" fmla="*/ 1402 w 5306"/>
                <a:gd name="T99" fmla="*/ 823 h 5478"/>
                <a:gd name="T100" fmla="*/ 1689 w 5306"/>
                <a:gd name="T101" fmla="*/ 759 h 5478"/>
                <a:gd name="T102" fmla="*/ 1755 w 5306"/>
                <a:gd name="T103" fmla="*/ 665 h 5478"/>
                <a:gd name="T104" fmla="*/ 1872 w 5306"/>
                <a:gd name="T105" fmla="*/ 286 h 5478"/>
                <a:gd name="T106" fmla="*/ 1959 w 5306"/>
                <a:gd name="T107" fmla="*/ 137 h 5478"/>
                <a:gd name="T108" fmla="*/ 2316 w 5306"/>
                <a:gd name="T109" fmla="*/ 28 h 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6" h="5478">
                  <a:moveTo>
                    <a:pt x="1970" y="1576"/>
                  </a:moveTo>
                  <a:lnTo>
                    <a:pt x="1959" y="1624"/>
                  </a:lnTo>
                  <a:lnTo>
                    <a:pt x="1956" y="1677"/>
                  </a:lnTo>
                  <a:lnTo>
                    <a:pt x="1959" y="1727"/>
                  </a:lnTo>
                  <a:lnTo>
                    <a:pt x="1968" y="1773"/>
                  </a:lnTo>
                  <a:lnTo>
                    <a:pt x="1984" y="1814"/>
                  </a:lnTo>
                  <a:lnTo>
                    <a:pt x="2004" y="1851"/>
                  </a:lnTo>
                  <a:lnTo>
                    <a:pt x="2029" y="1881"/>
                  </a:lnTo>
                  <a:lnTo>
                    <a:pt x="2057" y="1904"/>
                  </a:lnTo>
                  <a:lnTo>
                    <a:pt x="2087" y="1918"/>
                  </a:lnTo>
                  <a:lnTo>
                    <a:pt x="2121" y="1924"/>
                  </a:lnTo>
                  <a:lnTo>
                    <a:pt x="2386" y="1924"/>
                  </a:lnTo>
                  <a:lnTo>
                    <a:pt x="2419" y="1918"/>
                  </a:lnTo>
                  <a:lnTo>
                    <a:pt x="2450" y="1904"/>
                  </a:lnTo>
                  <a:lnTo>
                    <a:pt x="2478" y="1881"/>
                  </a:lnTo>
                  <a:lnTo>
                    <a:pt x="2503" y="1851"/>
                  </a:lnTo>
                  <a:lnTo>
                    <a:pt x="2522" y="1814"/>
                  </a:lnTo>
                  <a:lnTo>
                    <a:pt x="2538" y="1773"/>
                  </a:lnTo>
                  <a:lnTo>
                    <a:pt x="2547" y="1727"/>
                  </a:lnTo>
                  <a:lnTo>
                    <a:pt x="2551" y="1677"/>
                  </a:lnTo>
                  <a:lnTo>
                    <a:pt x="2725" y="1677"/>
                  </a:lnTo>
                  <a:lnTo>
                    <a:pt x="2728" y="1727"/>
                  </a:lnTo>
                  <a:lnTo>
                    <a:pt x="2737" y="1773"/>
                  </a:lnTo>
                  <a:lnTo>
                    <a:pt x="2753" y="1814"/>
                  </a:lnTo>
                  <a:lnTo>
                    <a:pt x="2773" y="1851"/>
                  </a:lnTo>
                  <a:lnTo>
                    <a:pt x="2798" y="1881"/>
                  </a:lnTo>
                  <a:lnTo>
                    <a:pt x="2826" y="1904"/>
                  </a:lnTo>
                  <a:lnTo>
                    <a:pt x="2856" y="1918"/>
                  </a:lnTo>
                  <a:lnTo>
                    <a:pt x="2890" y="1924"/>
                  </a:lnTo>
                  <a:lnTo>
                    <a:pt x="3155" y="1924"/>
                  </a:lnTo>
                  <a:lnTo>
                    <a:pt x="3188" y="1918"/>
                  </a:lnTo>
                  <a:lnTo>
                    <a:pt x="3220" y="1904"/>
                  </a:lnTo>
                  <a:lnTo>
                    <a:pt x="3247" y="1881"/>
                  </a:lnTo>
                  <a:lnTo>
                    <a:pt x="3272" y="1851"/>
                  </a:lnTo>
                  <a:lnTo>
                    <a:pt x="3291" y="1814"/>
                  </a:lnTo>
                  <a:lnTo>
                    <a:pt x="3307" y="1773"/>
                  </a:lnTo>
                  <a:lnTo>
                    <a:pt x="3316" y="1727"/>
                  </a:lnTo>
                  <a:lnTo>
                    <a:pt x="3320" y="1677"/>
                  </a:lnTo>
                  <a:lnTo>
                    <a:pt x="3316" y="1624"/>
                  </a:lnTo>
                  <a:lnTo>
                    <a:pt x="3306" y="1576"/>
                  </a:lnTo>
                  <a:lnTo>
                    <a:pt x="1970" y="1576"/>
                  </a:lnTo>
                  <a:close/>
                  <a:moveTo>
                    <a:pt x="2593" y="0"/>
                  </a:moveTo>
                  <a:lnTo>
                    <a:pt x="2732" y="0"/>
                  </a:lnTo>
                  <a:lnTo>
                    <a:pt x="2870" y="11"/>
                  </a:lnTo>
                  <a:lnTo>
                    <a:pt x="3009" y="32"/>
                  </a:lnTo>
                  <a:lnTo>
                    <a:pt x="3146" y="66"/>
                  </a:lnTo>
                  <a:lnTo>
                    <a:pt x="3283" y="108"/>
                  </a:lnTo>
                  <a:lnTo>
                    <a:pt x="3313" y="124"/>
                  </a:lnTo>
                  <a:lnTo>
                    <a:pt x="3339" y="147"/>
                  </a:lnTo>
                  <a:lnTo>
                    <a:pt x="3366" y="174"/>
                  </a:lnTo>
                  <a:lnTo>
                    <a:pt x="3389" y="206"/>
                  </a:lnTo>
                  <a:lnTo>
                    <a:pt x="3409" y="240"/>
                  </a:lnTo>
                  <a:lnTo>
                    <a:pt x="3425" y="271"/>
                  </a:lnTo>
                  <a:lnTo>
                    <a:pt x="3460" y="367"/>
                  </a:lnTo>
                  <a:lnTo>
                    <a:pt x="3494" y="465"/>
                  </a:lnTo>
                  <a:lnTo>
                    <a:pt x="3522" y="563"/>
                  </a:lnTo>
                  <a:lnTo>
                    <a:pt x="3547" y="662"/>
                  </a:lnTo>
                  <a:lnTo>
                    <a:pt x="3560" y="697"/>
                  </a:lnTo>
                  <a:lnTo>
                    <a:pt x="3576" y="726"/>
                  </a:lnTo>
                  <a:lnTo>
                    <a:pt x="3595" y="745"/>
                  </a:lnTo>
                  <a:lnTo>
                    <a:pt x="3620" y="759"/>
                  </a:lnTo>
                  <a:lnTo>
                    <a:pt x="3650" y="772"/>
                  </a:lnTo>
                  <a:lnTo>
                    <a:pt x="3686" y="779"/>
                  </a:lnTo>
                  <a:lnTo>
                    <a:pt x="3801" y="804"/>
                  </a:lnTo>
                  <a:lnTo>
                    <a:pt x="3915" y="829"/>
                  </a:lnTo>
                  <a:lnTo>
                    <a:pt x="4030" y="855"/>
                  </a:lnTo>
                  <a:lnTo>
                    <a:pt x="4142" y="889"/>
                  </a:lnTo>
                  <a:lnTo>
                    <a:pt x="4251" y="928"/>
                  </a:lnTo>
                  <a:lnTo>
                    <a:pt x="4297" y="951"/>
                  </a:lnTo>
                  <a:lnTo>
                    <a:pt x="4336" y="980"/>
                  </a:lnTo>
                  <a:lnTo>
                    <a:pt x="4366" y="1013"/>
                  </a:lnTo>
                  <a:lnTo>
                    <a:pt x="4391" y="1049"/>
                  </a:lnTo>
                  <a:lnTo>
                    <a:pt x="4409" y="1088"/>
                  </a:lnTo>
                  <a:lnTo>
                    <a:pt x="4419" y="1127"/>
                  </a:lnTo>
                  <a:lnTo>
                    <a:pt x="4421" y="1169"/>
                  </a:lnTo>
                  <a:lnTo>
                    <a:pt x="4416" y="1210"/>
                  </a:lnTo>
                  <a:lnTo>
                    <a:pt x="4403" y="1253"/>
                  </a:lnTo>
                  <a:lnTo>
                    <a:pt x="4382" y="1292"/>
                  </a:lnTo>
                  <a:lnTo>
                    <a:pt x="4354" y="1331"/>
                  </a:lnTo>
                  <a:lnTo>
                    <a:pt x="4316" y="1365"/>
                  </a:lnTo>
                  <a:lnTo>
                    <a:pt x="4238" y="1425"/>
                  </a:lnTo>
                  <a:lnTo>
                    <a:pt x="4158" y="1480"/>
                  </a:lnTo>
                  <a:lnTo>
                    <a:pt x="4073" y="1530"/>
                  </a:lnTo>
                  <a:lnTo>
                    <a:pt x="3986" y="1576"/>
                  </a:lnTo>
                  <a:lnTo>
                    <a:pt x="3897" y="1613"/>
                  </a:lnTo>
                  <a:lnTo>
                    <a:pt x="3807" y="1643"/>
                  </a:lnTo>
                  <a:lnTo>
                    <a:pt x="3750" y="1661"/>
                  </a:lnTo>
                  <a:lnTo>
                    <a:pt x="3702" y="1684"/>
                  </a:lnTo>
                  <a:lnTo>
                    <a:pt x="3661" y="1709"/>
                  </a:lnTo>
                  <a:lnTo>
                    <a:pt x="3625" y="1739"/>
                  </a:lnTo>
                  <a:lnTo>
                    <a:pt x="3597" y="1773"/>
                  </a:lnTo>
                  <a:lnTo>
                    <a:pt x="3574" y="1812"/>
                  </a:lnTo>
                  <a:lnTo>
                    <a:pt x="3556" y="1854"/>
                  </a:lnTo>
                  <a:lnTo>
                    <a:pt x="3544" y="1902"/>
                  </a:lnTo>
                  <a:lnTo>
                    <a:pt x="3535" y="1957"/>
                  </a:lnTo>
                  <a:lnTo>
                    <a:pt x="3565" y="1966"/>
                  </a:lnTo>
                  <a:lnTo>
                    <a:pt x="3826" y="1966"/>
                  </a:lnTo>
                  <a:lnTo>
                    <a:pt x="3826" y="2428"/>
                  </a:lnTo>
                  <a:lnTo>
                    <a:pt x="4004" y="2545"/>
                  </a:lnTo>
                  <a:lnTo>
                    <a:pt x="4076" y="2552"/>
                  </a:lnTo>
                  <a:lnTo>
                    <a:pt x="4148" y="2566"/>
                  </a:lnTo>
                  <a:lnTo>
                    <a:pt x="4215" y="2589"/>
                  </a:lnTo>
                  <a:lnTo>
                    <a:pt x="4279" y="2621"/>
                  </a:lnTo>
                  <a:lnTo>
                    <a:pt x="4338" y="2658"/>
                  </a:lnTo>
                  <a:lnTo>
                    <a:pt x="4393" y="2704"/>
                  </a:lnTo>
                  <a:lnTo>
                    <a:pt x="4442" y="2756"/>
                  </a:lnTo>
                  <a:lnTo>
                    <a:pt x="4485" y="2813"/>
                  </a:lnTo>
                  <a:lnTo>
                    <a:pt x="4521" y="2877"/>
                  </a:lnTo>
                  <a:lnTo>
                    <a:pt x="5245" y="4362"/>
                  </a:lnTo>
                  <a:lnTo>
                    <a:pt x="5272" y="4427"/>
                  </a:lnTo>
                  <a:lnTo>
                    <a:pt x="5291" y="4495"/>
                  </a:lnTo>
                  <a:lnTo>
                    <a:pt x="5302" y="4564"/>
                  </a:lnTo>
                  <a:lnTo>
                    <a:pt x="5306" y="4633"/>
                  </a:lnTo>
                  <a:lnTo>
                    <a:pt x="5298" y="4703"/>
                  </a:lnTo>
                  <a:lnTo>
                    <a:pt x="5286" y="4772"/>
                  </a:lnTo>
                  <a:lnTo>
                    <a:pt x="5263" y="4839"/>
                  </a:lnTo>
                  <a:lnTo>
                    <a:pt x="5233" y="4903"/>
                  </a:lnTo>
                  <a:lnTo>
                    <a:pt x="5195" y="4963"/>
                  </a:lnTo>
                  <a:lnTo>
                    <a:pt x="5151" y="5018"/>
                  </a:lnTo>
                  <a:lnTo>
                    <a:pt x="5101" y="5066"/>
                  </a:lnTo>
                  <a:lnTo>
                    <a:pt x="5044" y="5109"/>
                  </a:lnTo>
                  <a:lnTo>
                    <a:pt x="4984" y="5144"/>
                  </a:lnTo>
                  <a:lnTo>
                    <a:pt x="4920" y="5175"/>
                  </a:lnTo>
                  <a:lnTo>
                    <a:pt x="4103" y="5478"/>
                  </a:lnTo>
                  <a:lnTo>
                    <a:pt x="4103" y="4051"/>
                  </a:lnTo>
                  <a:lnTo>
                    <a:pt x="4100" y="4012"/>
                  </a:lnTo>
                  <a:lnTo>
                    <a:pt x="4085" y="3977"/>
                  </a:lnTo>
                  <a:lnTo>
                    <a:pt x="4066" y="3947"/>
                  </a:lnTo>
                  <a:lnTo>
                    <a:pt x="4041" y="3920"/>
                  </a:lnTo>
                  <a:lnTo>
                    <a:pt x="4009" y="3900"/>
                  </a:lnTo>
                  <a:lnTo>
                    <a:pt x="3973" y="3888"/>
                  </a:lnTo>
                  <a:lnTo>
                    <a:pt x="3936" y="3884"/>
                  </a:lnTo>
                  <a:lnTo>
                    <a:pt x="1370" y="3884"/>
                  </a:lnTo>
                  <a:lnTo>
                    <a:pt x="1332" y="3888"/>
                  </a:lnTo>
                  <a:lnTo>
                    <a:pt x="1297" y="3900"/>
                  </a:lnTo>
                  <a:lnTo>
                    <a:pt x="1265" y="3920"/>
                  </a:lnTo>
                  <a:lnTo>
                    <a:pt x="1240" y="3947"/>
                  </a:lnTo>
                  <a:lnTo>
                    <a:pt x="1220" y="3977"/>
                  </a:lnTo>
                  <a:lnTo>
                    <a:pt x="1206" y="4012"/>
                  </a:lnTo>
                  <a:lnTo>
                    <a:pt x="1203" y="4051"/>
                  </a:lnTo>
                  <a:lnTo>
                    <a:pt x="1203" y="5478"/>
                  </a:lnTo>
                  <a:lnTo>
                    <a:pt x="386" y="5175"/>
                  </a:lnTo>
                  <a:lnTo>
                    <a:pt x="322" y="5144"/>
                  </a:lnTo>
                  <a:lnTo>
                    <a:pt x="260" y="5109"/>
                  </a:lnTo>
                  <a:lnTo>
                    <a:pt x="204" y="5066"/>
                  </a:lnTo>
                  <a:lnTo>
                    <a:pt x="155" y="5018"/>
                  </a:lnTo>
                  <a:lnTo>
                    <a:pt x="110" y="4963"/>
                  </a:lnTo>
                  <a:lnTo>
                    <a:pt x="73" y="4903"/>
                  </a:lnTo>
                  <a:lnTo>
                    <a:pt x="43" y="4839"/>
                  </a:lnTo>
                  <a:lnTo>
                    <a:pt x="20" y="4772"/>
                  </a:lnTo>
                  <a:lnTo>
                    <a:pt x="7" y="4703"/>
                  </a:lnTo>
                  <a:lnTo>
                    <a:pt x="0" y="4633"/>
                  </a:lnTo>
                  <a:lnTo>
                    <a:pt x="4" y="4564"/>
                  </a:lnTo>
                  <a:lnTo>
                    <a:pt x="14" y="4495"/>
                  </a:lnTo>
                  <a:lnTo>
                    <a:pt x="34" y="4427"/>
                  </a:lnTo>
                  <a:lnTo>
                    <a:pt x="61" y="4362"/>
                  </a:lnTo>
                  <a:lnTo>
                    <a:pt x="785" y="2877"/>
                  </a:lnTo>
                  <a:lnTo>
                    <a:pt x="821" y="2814"/>
                  </a:lnTo>
                  <a:lnTo>
                    <a:pt x="862" y="2759"/>
                  </a:lnTo>
                  <a:lnTo>
                    <a:pt x="908" y="2708"/>
                  </a:lnTo>
                  <a:lnTo>
                    <a:pt x="961" y="2664"/>
                  </a:lnTo>
                  <a:lnTo>
                    <a:pt x="1018" y="2626"/>
                  </a:lnTo>
                  <a:lnTo>
                    <a:pt x="1078" y="2594"/>
                  </a:lnTo>
                  <a:lnTo>
                    <a:pt x="1142" y="2571"/>
                  </a:lnTo>
                  <a:lnTo>
                    <a:pt x="1210" y="2555"/>
                  </a:lnTo>
                  <a:lnTo>
                    <a:pt x="1279" y="2546"/>
                  </a:lnTo>
                  <a:lnTo>
                    <a:pt x="1286" y="2543"/>
                  </a:lnTo>
                  <a:lnTo>
                    <a:pt x="1348" y="2502"/>
                  </a:lnTo>
                  <a:lnTo>
                    <a:pt x="1410" y="2465"/>
                  </a:lnTo>
                  <a:lnTo>
                    <a:pt x="1410" y="1966"/>
                  </a:lnTo>
                  <a:lnTo>
                    <a:pt x="1741" y="1966"/>
                  </a:lnTo>
                  <a:lnTo>
                    <a:pt x="1766" y="1959"/>
                  </a:lnTo>
                  <a:lnTo>
                    <a:pt x="1759" y="1897"/>
                  </a:lnTo>
                  <a:lnTo>
                    <a:pt x="1744" y="1844"/>
                  </a:lnTo>
                  <a:lnTo>
                    <a:pt x="1723" y="1798"/>
                  </a:lnTo>
                  <a:lnTo>
                    <a:pt x="1696" y="1757"/>
                  </a:lnTo>
                  <a:lnTo>
                    <a:pt x="1661" y="1721"/>
                  </a:lnTo>
                  <a:lnTo>
                    <a:pt x="1617" y="1691"/>
                  </a:lnTo>
                  <a:lnTo>
                    <a:pt x="1563" y="1666"/>
                  </a:lnTo>
                  <a:lnTo>
                    <a:pt x="1501" y="1645"/>
                  </a:lnTo>
                  <a:lnTo>
                    <a:pt x="1394" y="1608"/>
                  </a:lnTo>
                  <a:lnTo>
                    <a:pt x="1290" y="1562"/>
                  </a:lnTo>
                  <a:lnTo>
                    <a:pt x="1188" y="1507"/>
                  </a:lnTo>
                  <a:lnTo>
                    <a:pt x="1091" y="1446"/>
                  </a:lnTo>
                  <a:lnTo>
                    <a:pt x="1000" y="1379"/>
                  </a:lnTo>
                  <a:lnTo>
                    <a:pt x="959" y="1342"/>
                  </a:lnTo>
                  <a:lnTo>
                    <a:pt x="927" y="1301"/>
                  </a:lnTo>
                  <a:lnTo>
                    <a:pt x="904" y="1258"/>
                  </a:lnTo>
                  <a:lnTo>
                    <a:pt x="890" y="1214"/>
                  </a:lnTo>
                  <a:lnTo>
                    <a:pt x="885" y="1171"/>
                  </a:lnTo>
                  <a:lnTo>
                    <a:pt x="888" y="1127"/>
                  </a:lnTo>
                  <a:lnTo>
                    <a:pt x="899" y="1084"/>
                  </a:lnTo>
                  <a:lnTo>
                    <a:pt x="918" y="1043"/>
                  </a:lnTo>
                  <a:lnTo>
                    <a:pt x="945" y="1006"/>
                  </a:lnTo>
                  <a:lnTo>
                    <a:pt x="981" y="971"/>
                  </a:lnTo>
                  <a:lnTo>
                    <a:pt x="1022" y="942"/>
                  </a:lnTo>
                  <a:lnTo>
                    <a:pt x="1073" y="917"/>
                  </a:lnTo>
                  <a:lnTo>
                    <a:pt x="1180" y="880"/>
                  </a:lnTo>
                  <a:lnTo>
                    <a:pt x="1290" y="848"/>
                  </a:lnTo>
                  <a:lnTo>
                    <a:pt x="1402" y="823"/>
                  </a:lnTo>
                  <a:lnTo>
                    <a:pt x="1515" y="800"/>
                  </a:lnTo>
                  <a:lnTo>
                    <a:pt x="1629" y="779"/>
                  </a:lnTo>
                  <a:lnTo>
                    <a:pt x="1663" y="770"/>
                  </a:lnTo>
                  <a:lnTo>
                    <a:pt x="1689" y="759"/>
                  </a:lnTo>
                  <a:lnTo>
                    <a:pt x="1712" y="744"/>
                  </a:lnTo>
                  <a:lnTo>
                    <a:pt x="1730" y="724"/>
                  </a:lnTo>
                  <a:lnTo>
                    <a:pt x="1744" y="697"/>
                  </a:lnTo>
                  <a:lnTo>
                    <a:pt x="1755" y="665"/>
                  </a:lnTo>
                  <a:lnTo>
                    <a:pt x="1783" y="570"/>
                  </a:lnTo>
                  <a:lnTo>
                    <a:pt x="1814" y="476"/>
                  </a:lnTo>
                  <a:lnTo>
                    <a:pt x="1846" y="380"/>
                  </a:lnTo>
                  <a:lnTo>
                    <a:pt x="1872" y="286"/>
                  </a:lnTo>
                  <a:lnTo>
                    <a:pt x="1885" y="240"/>
                  </a:lnTo>
                  <a:lnTo>
                    <a:pt x="1904" y="199"/>
                  </a:lnTo>
                  <a:lnTo>
                    <a:pt x="1929" y="165"/>
                  </a:lnTo>
                  <a:lnTo>
                    <a:pt x="1959" y="137"/>
                  </a:lnTo>
                  <a:lnTo>
                    <a:pt x="1997" y="114"/>
                  </a:lnTo>
                  <a:lnTo>
                    <a:pt x="2039" y="96"/>
                  </a:lnTo>
                  <a:lnTo>
                    <a:pt x="2178" y="57"/>
                  </a:lnTo>
                  <a:lnTo>
                    <a:pt x="2316" y="28"/>
                  </a:lnTo>
                  <a:lnTo>
                    <a:pt x="2455" y="9"/>
                  </a:lnTo>
                  <a:lnTo>
                    <a:pt x="2593"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a:solidFill>
                  <a:prstClr val="black"/>
                </a:solidFill>
                <a:latin typeface="Meiryo" panose="020B0604030504040204" pitchFamily="34" charset="-128"/>
                <a:ea typeface="Meiryo" panose="020B0604030504040204" pitchFamily="34" charset="-128"/>
              </a:endParaRPr>
            </a:p>
          </p:txBody>
        </p:sp>
        <p:sp>
          <p:nvSpPr>
            <p:cNvPr id="16" name="Freeform 78">
              <a:extLst>
                <a:ext uri="{FF2B5EF4-FFF2-40B4-BE49-F238E27FC236}">
                  <a16:creationId xmlns:a16="http://schemas.microsoft.com/office/drawing/2014/main" id="{7A970929-5E9A-DF4F-8119-4716AA4CE406}"/>
                </a:ext>
              </a:extLst>
            </p:cNvPr>
            <p:cNvSpPr>
              <a:spLocks/>
            </p:cNvSpPr>
            <p:nvPr/>
          </p:nvSpPr>
          <p:spPr bwMode="auto">
            <a:xfrm>
              <a:off x="5044431" y="4808393"/>
              <a:ext cx="884554" cy="112144"/>
            </a:xfrm>
            <a:custGeom>
              <a:avLst/>
              <a:gdLst>
                <a:gd name="T0" fmla="*/ 179 w 2806"/>
                <a:gd name="T1" fmla="*/ 0 h 357"/>
                <a:gd name="T2" fmla="*/ 2629 w 2806"/>
                <a:gd name="T3" fmla="*/ 0 h 357"/>
                <a:gd name="T4" fmla="*/ 2669 w 2806"/>
                <a:gd name="T5" fmla="*/ 6 h 357"/>
                <a:gd name="T6" fmla="*/ 2707 w 2806"/>
                <a:gd name="T7" fmla="*/ 20 h 357"/>
                <a:gd name="T8" fmla="*/ 2740 w 2806"/>
                <a:gd name="T9" fmla="*/ 39 h 357"/>
                <a:gd name="T10" fmla="*/ 2767 w 2806"/>
                <a:gd name="T11" fmla="*/ 68 h 357"/>
                <a:gd name="T12" fmla="*/ 2788 w 2806"/>
                <a:gd name="T13" fmla="*/ 101 h 357"/>
                <a:gd name="T14" fmla="*/ 2803 w 2806"/>
                <a:gd name="T15" fmla="*/ 139 h 357"/>
                <a:gd name="T16" fmla="*/ 2806 w 2806"/>
                <a:gd name="T17" fmla="*/ 180 h 357"/>
                <a:gd name="T18" fmla="*/ 2803 w 2806"/>
                <a:gd name="T19" fmla="*/ 220 h 357"/>
                <a:gd name="T20" fmla="*/ 2788 w 2806"/>
                <a:gd name="T21" fmla="*/ 258 h 357"/>
                <a:gd name="T22" fmla="*/ 2767 w 2806"/>
                <a:gd name="T23" fmla="*/ 290 h 357"/>
                <a:gd name="T24" fmla="*/ 2740 w 2806"/>
                <a:gd name="T25" fmla="*/ 318 h 357"/>
                <a:gd name="T26" fmla="*/ 2707 w 2806"/>
                <a:gd name="T27" fmla="*/ 339 h 357"/>
                <a:gd name="T28" fmla="*/ 2669 w 2806"/>
                <a:gd name="T29" fmla="*/ 352 h 357"/>
                <a:gd name="T30" fmla="*/ 2629 w 2806"/>
                <a:gd name="T31" fmla="*/ 357 h 357"/>
                <a:gd name="T32" fmla="*/ 179 w 2806"/>
                <a:gd name="T33" fmla="*/ 357 h 357"/>
                <a:gd name="T34" fmla="*/ 138 w 2806"/>
                <a:gd name="T35" fmla="*/ 352 h 357"/>
                <a:gd name="T36" fmla="*/ 101 w 2806"/>
                <a:gd name="T37" fmla="*/ 339 h 357"/>
                <a:gd name="T38" fmla="*/ 67 w 2806"/>
                <a:gd name="T39" fmla="*/ 318 h 357"/>
                <a:gd name="T40" fmla="*/ 39 w 2806"/>
                <a:gd name="T41" fmla="*/ 290 h 357"/>
                <a:gd name="T42" fmla="*/ 19 w 2806"/>
                <a:gd name="T43" fmla="*/ 258 h 357"/>
                <a:gd name="T44" fmla="*/ 5 w 2806"/>
                <a:gd name="T45" fmla="*/ 220 h 357"/>
                <a:gd name="T46" fmla="*/ 0 w 2806"/>
                <a:gd name="T47" fmla="*/ 180 h 357"/>
                <a:gd name="T48" fmla="*/ 5 w 2806"/>
                <a:gd name="T49" fmla="*/ 139 h 357"/>
                <a:gd name="T50" fmla="*/ 19 w 2806"/>
                <a:gd name="T51" fmla="*/ 101 h 357"/>
                <a:gd name="T52" fmla="*/ 39 w 2806"/>
                <a:gd name="T53" fmla="*/ 68 h 357"/>
                <a:gd name="T54" fmla="*/ 67 w 2806"/>
                <a:gd name="T55" fmla="*/ 39 h 357"/>
                <a:gd name="T56" fmla="*/ 101 w 2806"/>
                <a:gd name="T57" fmla="*/ 20 h 357"/>
                <a:gd name="T58" fmla="*/ 138 w 2806"/>
                <a:gd name="T59" fmla="*/ 6 h 357"/>
                <a:gd name="T60" fmla="*/ 179 w 2806"/>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06" h="357">
                  <a:moveTo>
                    <a:pt x="179" y="0"/>
                  </a:moveTo>
                  <a:lnTo>
                    <a:pt x="2629" y="0"/>
                  </a:lnTo>
                  <a:lnTo>
                    <a:pt x="2669" y="6"/>
                  </a:lnTo>
                  <a:lnTo>
                    <a:pt x="2707" y="20"/>
                  </a:lnTo>
                  <a:lnTo>
                    <a:pt x="2740" y="39"/>
                  </a:lnTo>
                  <a:lnTo>
                    <a:pt x="2767" y="68"/>
                  </a:lnTo>
                  <a:lnTo>
                    <a:pt x="2788" y="101"/>
                  </a:lnTo>
                  <a:lnTo>
                    <a:pt x="2803" y="139"/>
                  </a:lnTo>
                  <a:lnTo>
                    <a:pt x="2806" y="180"/>
                  </a:lnTo>
                  <a:lnTo>
                    <a:pt x="2803" y="220"/>
                  </a:lnTo>
                  <a:lnTo>
                    <a:pt x="2788" y="258"/>
                  </a:lnTo>
                  <a:lnTo>
                    <a:pt x="2767" y="290"/>
                  </a:lnTo>
                  <a:lnTo>
                    <a:pt x="2740" y="318"/>
                  </a:lnTo>
                  <a:lnTo>
                    <a:pt x="2707" y="339"/>
                  </a:lnTo>
                  <a:lnTo>
                    <a:pt x="2669" y="352"/>
                  </a:lnTo>
                  <a:lnTo>
                    <a:pt x="2629" y="357"/>
                  </a:lnTo>
                  <a:lnTo>
                    <a:pt x="179" y="357"/>
                  </a:lnTo>
                  <a:lnTo>
                    <a:pt x="138" y="352"/>
                  </a:lnTo>
                  <a:lnTo>
                    <a:pt x="101" y="339"/>
                  </a:lnTo>
                  <a:lnTo>
                    <a:pt x="67" y="318"/>
                  </a:lnTo>
                  <a:lnTo>
                    <a:pt x="39" y="290"/>
                  </a:lnTo>
                  <a:lnTo>
                    <a:pt x="19" y="258"/>
                  </a:lnTo>
                  <a:lnTo>
                    <a:pt x="5" y="220"/>
                  </a:lnTo>
                  <a:lnTo>
                    <a:pt x="0" y="180"/>
                  </a:lnTo>
                  <a:lnTo>
                    <a:pt x="5" y="139"/>
                  </a:lnTo>
                  <a:lnTo>
                    <a:pt x="19" y="101"/>
                  </a:lnTo>
                  <a:lnTo>
                    <a:pt x="39" y="68"/>
                  </a:lnTo>
                  <a:lnTo>
                    <a:pt x="67" y="39"/>
                  </a:lnTo>
                  <a:lnTo>
                    <a:pt x="101" y="20"/>
                  </a:lnTo>
                  <a:lnTo>
                    <a:pt x="138" y="6"/>
                  </a:lnTo>
                  <a:lnTo>
                    <a:pt x="179"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a:solidFill>
                  <a:prstClr val="black"/>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9970B348-56AC-F546-9B22-5DB3B01F103A}"/>
              </a:ext>
            </a:extLst>
          </p:cNvPr>
          <p:cNvGrpSpPr/>
          <p:nvPr/>
        </p:nvGrpSpPr>
        <p:grpSpPr>
          <a:xfrm>
            <a:off x="7049924" y="2324959"/>
            <a:ext cx="738566" cy="910974"/>
            <a:chOff x="4722959" y="2762305"/>
            <a:chExt cx="738566" cy="910974"/>
          </a:xfrm>
        </p:grpSpPr>
        <p:grpSp>
          <p:nvGrpSpPr>
            <p:cNvPr id="17" name="図形グループ 22">
              <a:extLst>
                <a:ext uri="{FF2B5EF4-FFF2-40B4-BE49-F238E27FC236}">
                  <a16:creationId xmlns:a16="http://schemas.microsoft.com/office/drawing/2014/main" id="{C3302809-E225-8348-BCFB-5B671D68D61F}"/>
                </a:ext>
              </a:extLst>
            </p:cNvPr>
            <p:cNvGrpSpPr/>
            <p:nvPr/>
          </p:nvGrpSpPr>
          <p:grpSpPr>
            <a:xfrm>
              <a:off x="4722959" y="2768037"/>
              <a:ext cx="286877" cy="157483"/>
              <a:chOff x="6769100" y="1390650"/>
              <a:chExt cx="317500" cy="157483"/>
            </a:xfrm>
          </p:grpSpPr>
          <p:sp>
            <p:nvSpPr>
              <p:cNvPr id="18" name="正方形/長方形 17">
                <a:extLst>
                  <a:ext uri="{FF2B5EF4-FFF2-40B4-BE49-F238E27FC236}">
                    <a16:creationId xmlns:a16="http://schemas.microsoft.com/office/drawing/2014/main" id="{E293C8DB-597E-EE47-8617-F7559828FD0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15553F9D-8C71-D344-84EA-C60C66D4B3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a:extLst>
                  <a:ext uri="{FF2B5EF4-FFF2-40B4-BE49-F238E27FC236}">
                    <a16:creationId xmlns:a16="http://schemas.microsoft.com/office/drawing/2014/main" id="{4F22A68D-C12B-634E-A3E8-8985E5C365E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6">
              <a:extLst>
                <a:ext uri="{FF2B5EF4-FFF2-40B4-BE49-F238E27FC236}">
                  <a16:creationId xmlns:a16="http://schemas.microsoft.com/office/drawing/2014/main" id="{4943965A-E20E-D948-806E-4E322C56FE59}"/>
                </a:ext>
              </a:extLst>
            </p:cNvPr>
            <p:cNvGrpSpPr/>
            <p:nvPr/>
          </p:nvGrpSpPr>
          <p:grpSpPr>
            <a:xfrm>
              <a:off x="4722959" y="2958011"/>
              <a:ext cx="286877" cy="157483"/>
              <a:chOff x="6769100" y="1390650"/>
              <a:chExt cx="317500" cy="157483"/>
            </a:xfrm>
          </p:grpSpPr>
          <p:sp>
            <p:nvSpPr>
              <p:cNvPr id="22" name="正方形/長方形 21">
                <a:extLst>
                  <a:ext uri="{FF2B5EF4-FFF2-40B4-BE49-F238E27FC236}">
                    <a16:creationId xmlns:a16="http://schemas.microsoft.com/office/drawing/2014/main" id="{78A623D1-B54B-DD4C-A5F7-BDC6A06270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341004F0-A12E-B742-BF31-DEAC8B1C7CD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a:extLst>
                  <a:ext uri="{FF2B5EF4-FFF2-40B4-BE49-F238E27FC236}">
                    <a16:creationId xmlns:a16="http://schemas.microsoft.com/office/drawing/2014/main" id="{912A708E-B090-8341-93A4-C7D79F00881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4">
              <a:extLst>
                <a:ext uri="{FF2B5EF4-FFF2-40B4-BE49-F238E27FC236}">
                  <a16:creationId xmlns:a16="http://schemas.microsoft.com/office/drawing/2014/main" id="{6082ACE2-413D-2B48-A21A-94055487758F}"/>
                </a:ext>
              </a:extLst>
            </p:cNvPr>
            <p:cNvGrpSpPr/>
            <p:nvPr/>
          </p:nvGrpSpPr>
          <p:grpSpPr>
            <a:xfrm>
              <a:off x="4722959" y="3140741"/>
              <a:ext cx="286877" cy="157483"/>
              <a:chOff x="6769100" y="1390650"/>
              <a:chExt cx="317500" cy="157483"/>
            </a:xfrm>
          </p:grpSpPr>
          <p:sp>
            <p:nvSpPr>
              <p:cNvPr id="26" name="正方形/長方形 25">
                <a:extLst>
                  <a:ext uri="{FF2B5EF4-FFF2-40B4-BE49-F238E27FC236}">
                    <a16:creationId xmlns:a16="http://schemas.microsoft.com/office/drawing/2014/main" id="{122E49FF-AA46-3641-9E80-E898AD339D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4CDDC445-31EC-A544-BE8E-D7D53E85CC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a:extLst>
                  <a:ext uri="{FF2B5EF4-FFF2-40B4-BE49-F238E27FC236}">
                    <a16:creationId xmlns:a16="http://schemas.microsoft.com/office/drawing/2014/main" id="{A17CD0A3-CF75-024C-BE90-AB6D9CD7EC5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8">
              <a:extLst>
                <a:ext uri="{FF2B5EF4-FFF2-40B4-BE49-F238E27FC236}">
                  <a16:creationId xmlns:a16="http://schemas.microsoft.com/office/drawing/2014/main" id="{B342B393-A179-5641-8DD9-D5D4F22BB6F8}"/>
                </a:ext>
              </a:extLst>
            </p:cNvPr>
            <p:cNvGrpSpPr/>
            <p:nvPr/>
          </p:nvGrpSpPr>
          <p:grpSpPr>
            <a:xfrm>
              <a:off x="4722959" y="3334203"/>
              <a:ext cx="286877" cy="157483"/>
              <a:chOff x="6769100" y="1390650"/>
              <a:chExt cx="317500" cy="157483"/>
            </a:xfrm>
          </p:grpSpPr>
          <p:sp>
            <p:nvSpPr>
              <p:cNvPr id="30" name="正方形/長方形 29">
                <a:extLst>
                  <a:ext uri="{FF2B5EF4-FFF2-40B4-BE49-F238E27FC236}">
                    <a16:creationId xmlns:a16="http://schemas.microsoft.com/office/drawing/2014/main" id="{70B36863-B605-714C-A437-D9C4CA41747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6B4E81EB-8A6C-1148-B593-9EB2F10F202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 name="直線コネクタ 31">
                <a:extLst>
                  <a:ext uri="{FF2B5EF4-FFF2-40B4-BE49-F238E27FC236}">
                    <a16:creationId xmlns:a16="http://schemas.microsoft.com/office/drawing/2014/main" id="{6F3BC5BA-B14F-A144-A25B-7B2F5C4D995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2">
              <a:extLst>
                <a:ext uri="{FF2B5EF4-FFF2-40B4-BE49-F238E27FC236}">
                  <a16:creationId xmlns:a16="http://schemas.microsoft.com/office/drawing/2014/main" id="{2E0499D2-73A3-1444-B995-80938DB68001}"/>
                </a:ext>
              </a:extLst>
            </p:cNvPr>
            <p:cNvGrpSpPr/>
            <p:nvPr/>
          </p:nvGrpSpPr>
          <p:grpSpPr>
            <a:xfrm>
              <a:off x="4722959" y="3515796"/>
              <a:ext cx="286877" cy="157483"/>
              <a:chOff x="6769100" y="1390650"/>
              <a:chExt cx="317500" cy="157483"/>
            </a:xfrm>
          </p:grpSpPr>
          <p:sp>
            <p:nvSpPr>
              <p:cNvPr id="34" name="正方形/長方形 33">
                <a:extLst>
                  <a:ext uri="{FF2B5EF4-FFF2-40B4-BE49-F238E27FC236}">
                    <a16:creationId xmlns:a16="http://schemas.microsoft.com/office/drawing/2014/main" id="{629E5783-771B-8B4E-9EF0-6279B93A319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FB35059A-9308-0A49-A228-1F2644642B3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直線コネクタ 35">
                <a:extLst>
                  <a:ext uri="{FF2B5EF4-FFF2-40B4-BE49-F238E27FC236}">
                    <a16:creationId xmlns:a16="http://schemas.microsoft.com/office/drawing/2014/main" id="{2749DDA4-E965-5845-84A4-3B1DD991550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フローチャート: 磁気ディスク 36">
              <a:extLst>
                <a:ext uri="{FF2B5EF4-FFF2-40B4-BE49-F238E27FC236}">
                  <a16:creationId xmlns:a16="http://schemas.microsoft.com/office/drawing/2014/main" id="{F83DACC9-A257-5245-BB53-9CC87361B61C}"/>
                </a:ext>
              </a:extLst>
            </p:cNvPr>
            <p:cNvSpPr/>
            <p:nvPr/>
          </p:nvSpPr>
          <p:spPr>
            <a:xfrm>
              <a:off x="5123009" y="3368840"/>
              <a:ext cx="338516" cy="30377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8" name="フローチャート: 磁気ディスク 37">
              <a:extLst>
                <a:ext uri="{FF2B5EF4-FFF2-40B4-BE49-F238E27FC236}">
                  <a16:creationId xmlns:a16="http://schemas.microsoft.com/office/drawing/2014/main" id="{AADDC8B9-15F1-6947-AB53-E2164D13ED56}"/>
                </a:ext>
              </a:extLst>
            </p:cNvPr>
            <p:cNvSpPr/>
            <p:nvPr/>
          </p:nvSpPr>
          <p:spPr>
            <a:xfrm>
              <a:off x="5123009" y="3085776"/>
              <a:ext cx="338516" cy="30377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 name="フローチャート: 磁気ディスク 38">
              <a:extLst>
                <a:ext uri="{FF2B5EF4-FFF2-40B4-BE49-F238E27FC236}">
                  <a16:creationId xmlns:a16="http://schemas.microsoft.com/office/drawing/2014/main" id="{F1E6256D-E20B-DA48-9003-211062C8A07C}"/>
                </a:ext>
              </a:extLst>
            </p:cNvPr>
            <p:cNvSpPr/>
            <p:nvPr/>
          </p:nvSpPr>
          <p:spPr>
            <a:xfrm>
              <a:off x="5123009" y="2762305"/>
              <a:ext cx="338516" cy="30377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2" name="右矢印 41">
            <a:extLst>
              <a:ext uri="{FF2B5EF4-FFF2-40B4-BE49-F238E27FC236}">
                <a16:creationId xmlns:a16="http://schemas.microsoft.com/office/drawing/2014/main" id="{B99BDC04-5F1F-E64B-AD62-C36C9DFD8702}"/>
              </a:ext>
            </a:extLst>
          </p:cNvPr>
          <p:cNvSpPr/>
          <p:nvPr/>
        </p:nvSpPr>
        <p:spPr>
          <a:xfrm>
            <a:off x="2675922" y="2535965"/>
            <a:ext cx="3724878" cy="479473"/>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F6F5673-F81B-9C4D-A31F-18EF2E74C3A6}"/>
              </a:ext>
            </a:extLst>
          </p:cNvPr>
          <p:cNvSpPr txBox="1"/>
          <p:nvPr/>
        </p:nvSpPr>
        <p:spPr>
          <a:xfrm>
            <a:off x="1636965" y="1609230"/>
            <a:ext cx="1960793" cy="307777"/>
          </a:xfrm>
          <a:prstGeom prst="rect">
            <a:avLst/>
          </a:prstGeom>
          <a:noFill/>
        </p:spPr>
        <p:txBody>
          <a:bodyPr wrap="none" rtlCol="0">
            <a:spAutoFit/>
          </a:bodyPr>
          <a:lstStyle/>
          <a:p>
            <a:r>
              <a:rPr kumimoji="1" lang="en-US" altLang="ja-JP" sz="1400" b="1" u="sng" dirty="0">
                <a:solidFill>
                  <a:srgbClr val="FF0000"/>
                </a:solidFill>
                <a:latin typeface="Meiryo" panose="020B0604030504040204" pitchFamily="34" charset="-128"/>
                <a:ea typeface="Meiryo" panose="020B0604030504040204" pitchFamily="34" charset="-128"/>
              </a:rPr>
              <a:t>ID/</a:t>
            </a:r>
            <a:r>
              <a:rPr kumimoji="1" lang="ja-JP" altLang="en-US" sz="1400" b="1" u="sng">
                <a:solidFill>
                  <a:srgbClr val="FF0000"/>
                </a:solidFill>
                <a:latin typeface="Meiryo" panose="020B0604030504040204" pitchFamily="34" charset="-128"/>
                <a:ea typeface="Meiryo" panose="020B0604030504040204" pitchFamily="34" charset="-128"/>
              </a:rPr>
              <a:t>パスワードを搾取</a:t>
            </a:r>
          </a:p>
        </p:txBody>
      </p:sp>
      <p:sp>
        <p:nvSpPr>
          <p:cNvPr id="45" name="正方形/長方形 44">
            <a:extLst>
              <a:ext uri="{FF2B5EF4-FFF2-40B4-BE49-F238E27FC236}">
                <a16:creationId xmlns:a16="http://schemas.microsoft.com/office/drawing/2014/main" id="{4C6C72E3-BBF9-004F-83DC-477194380B11}"/>
              </a:ext>
            </a:extLst>
          </p:cNvPr>
          <p:cNvSpPr/>
          <p:nvPr/>
        </p:nvSpPr>
        <p:spPr>
          <a:xfrm>
            <a:off x="5213646" y="2255367"/>
            <a:ext cx="522514" cy="104066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EEBD27F0-6ACA-D64B-9D5C-8B80A7650D2B}"/>
              </a:ext>
            </a:extLst>
          </p:cNvPr>
          <p:cNvSpPr txBox="1"/>
          <p:nvPr/>
        </p:nvSpPr>
        <p:spPr>
          <a:xfrm>
            <a:off x="5023497" y="1669711"/>
            <a:ext cx="902811" cy="523220"/>
          </a:xfrm>
          <a:prstGeom prst="rect">
            <a:avLst/>
          </a:prstGeom>
          <a:noFill/>
        </p:spPr>
        <p:txBody>
          <a:bodyPr wrap="none" rtlCol="0">
            <a:spAutoFit/>
          </a:bodyPr>
          <a:lstStyle/>
          <a:p>
            <a:pPr algn="ctr"/>
            <a:r>
              <a:rPr lang="ja-JP" altLang="en-US" sz="1400">
                <a:solidFill>
                  <a:schemeClr val="accent6">
                    <a:lumMod val="50000"/>
                  </a:schemeClr>
                </a:solidFill>
                <a:latin typeface="Meiryo" panose="020B0604030504040204" pitchFamily="34" charset="-128"/>
                <a:ea typeface="Meiryo" panose="020B0604030504040204" pitchFamily="34" charset="-128"/>
              </a:rPr>
              <a:t>ファイヤ</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6">
                    <a:lumMod val="50000"/>
                  </a:schemeClr>
                </a:solidFill>
                <a:latin typeface="Meiryo" panose="020B0604030504040204" pitchFamily="34" charset="-128"/>
                <a:ea typeface="Meiryo" panose="020B0604030504040204" pitchFamily="34" charset="-128"/>
              </a:rPr>
              <a:t>ウォール</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D4DF08A1-0C2D-DD4A-84D3-DED508D8E336}"/>
              </a:ext>
            </a:extLst>
          </p:cNvPr>
          <p:cNvSpPr txBox="1"/>
          <p:nvPr/>
        </p:nvSpPr>
        <p:spPr>
          <a:xfrm>
            <a:off x="6041458" y="3031669"/>
            <a:ext cx="1107996"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社内</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ネットワーク</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BA93AE28-7D63-034C-A825-91FC4403A752}"/>
              </a:ext>
            </a:extLst>
          </p:cNvPr>
          <p:cNvSpPr txBox="1"/>
          <p:nvPr/>
        </p:nvSpPr>
        <p:spPr>
          <a:xfrm>
            <a:off x="4025055" y="2920527"/>
            <a:ext cx="546945" cy="307777"/>
          </a:xfrm>
          <a:prstGeom prst="rect">
            <a:avLst/>
          </a:prstGeom>
          <a:noFill/>
        </p:spPr>
        <p:txBody>
          <a:bodyPr wrap="none" rtlCol="0">
            <a:spAutoFit/>
          </a:bodyPr>
          <a:lstStyle/>
          <a:p>
            <a:pPr algn="ctr"/>
            <a:r>
              <a:rPr lang="en-US" altLang="ja-JP" sz="1400" dirty="0">
                <a:solidFill>
                  <a:schemeClr val="accent3">
                    <a:lumMod val="75000"/>
                  </a:schemeClr>
                </a:solidFill>
                <a:latin typeface="Meiryo" panose="020B0604030504040204" pitchFamily="34" charset="-128"/>
                <a:ea typeface="Meiryo" panose="020B0604030504040204" pitchFamily="34" charset="-128"/>
              </a:rPr>
              <a:t>VPN</a:t>
            </a:r>
          </a:p>
        </p:txBody>
      </p:sp>
      <p:sp>
        <p:nvSpPr>
          <p:cNvPr id="54" name="フリーフォーム 53">
            <a:extLst>
              <a:ext uri="{FF2B5EF4-FFF2-40B4-BE49-F238E27FC236}">
                <a16:creationId xmlns:a16="http://schemas.microsoft.com/office/drawing/2014/main" id="{E3A10B8B-59C5-244A-9D36-4E292D704741}"/>
              </a:ext>
            </a:extLst>
          </p:cNvPr>
          <p:cNvSpPr/>
          <p:nvPr/>
        </p:nvSpPr>
        <p:spPr>
          <a:xfrm>
            <a:off x="1220507" y="2525092"/>
            <a:ext cx="5693922" cy="266392"/>
          </a:xfrm>
          <a:custGeom>
            <a:avLst/>
            <a:gdLst>
              <a:gd name="connsiteX0" fmla="*/ 66007 w 5693922"/>
              <a:gd name="connsiteY0" fmla="*/ 0 h 266392"/>
              <a:gd name="connsiteX1" fmla="*/ 795350 w 5693922"/>
              <a:gd name="connsiteY1" fmla="*/ 239485 h 266392"/>
              <a:gd name="connsiteX2" fmla="*/ 5693922 w 5693922"/>
              <a:gd name="connsiteY2" fmla="*/ 250371 h 266392"/>
            </a:gdLst>
            <a:ahLst/>
            <a:cxnLst>
              <a:cxn ang="0">
                <a:pos x="connsiteX0" y="connsiteY0"/>
              </a:cxn>
              <a:cxn ang="0">
                <a:pos x="connsiteX1" y="connsiteY1"/>
              </a:cxn>
              <a:cxn ang="0">
                <a:pos x="connsiteX2" y="connsiteY2"/>
              </a:cxn>
            </a:cxnLst>
            <a:rect l="l" t="t" r="r" b="b"/>
            <a:pathLst>
              <a:path w="5693922" h="266392">
                <a:moveTo>
                  <a:pt x="66007" y="0"/>
                </a:moveTo>
                <a:cubicBezTo>
                  <a:pt x="-38315" y="98878"/>
                  <a:pt x="-142636" y="197757"/>
                  <a:pt x="795350" y="239485"/>
                </a:cubicBezTo>
                <a:cubicBezTo>
                  <a:pt x="1733336" y="281213"/>
                  <a:pt x="3713629" y="265792"/>
                  <a:pt x="5693922" y="250371"/>
                </a:cubicBezTo>
              </a:path>
            </a:pathLst>
          </a:custGeom>
          <a:noFill/>
          <a:ln w="57150">
            <a:solidFill>
              <a:srgbClr val="FF0000"/>
            </a:solidFill>
            <a:prstDash val="sysDash"/>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highlight>
                <a:srgbClr val="FF0000"/>
              </a:highlight>
            </a:endParaRPr>
          </a:p>
        </p:txBody>
      </p:sp>
      <p:sp>
        <p:nvSpPr>
          <p:cNvPr id="55" name="正方形/長方形 54">
            <a:extLst>
              <a:ext uri="{FF2B5EF4-FFF2-40B4-BE49-F238E27FC236}">
                <a16:creationId xmlns:a16="http://schemas.microsoft.com/office/drawing/2014/main" id="{7E4FD2ED-E4F3-7842-8312-B9041864107E}"/>
              </a:ext>
            </a:extLst>
          </p:cNvPr>
          <p:cNvSpPr/>
          <p:nvPr/>
        </p:nvSpPr>
        <p:spPr>
          <a:xfrm>
            <a:off x="526476" y="3792401"/>
            <a:ext cx="3996056" cy="2137791"/>
          </a:xfrm>
          <a:prstGeom prst="rect">
            <a:avLst/>
          </a:prstGeom>
          <a:solidFill>
            <a:schemeClr val="accent6">
              <a:lumMod val="75000"/>
            </a:schemeClr>
          </a:solidFill>
        </p:spPr>
        <p:txBody>
          <a:bodyPr wrap="square" anchor="ctr" anchorCtr="0">
            <a:noAutofit/>
          </a:bodyPr>
          <a:lstStyle/>
          <a:p>
            <a:pPr marL="342900" indent="-342900">
              <a:buAutoNum type="arabicPeriod"/>
            </a:pPr>
            <a:r>
              <a:rPr lang="ja-JP" altLang="en-US" b="1">
                <a:solidFill>
                  <a:schemeClr val="bg1"/>
                </a:solidFill>
                <a:latin typeface="Meiryo" panose="020B0604030504040204" pitchFamily="34" charset="-128"/>
                <a:ea typeface="Meiryo" panose="020B0604030504040204" pitchFamily="34" charset="-128"/>
              </a:rPr>
              <a:t>複雑なパスワードを使う</a:t>
            </a:r>
            <a:endParaRPr lang="en-US" altLang="ja-JP" b="1" dirty="0">
              <a:solidFill>
                <a:schemeClr val="bg1"/>
              </a:solidFill>
              <a:latin typeface="Meiryo" panose="020B0604030504040204" pitchFamily="34" charset="-128"/>
              <a:ea typeface="Meiryo" panose="020B0604030504040204" pitchFamily="34" charset="-128"/>
            </a:endParaRPr>
          </a:p>
          <a:p>
            <a:pPr marL="800100" lvl="1" indent="-34290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文字数を長くする。</a:t>
            </a:r>
            <a:endParaRPr lang="en-US" altLang="ja-JP" sz="1200" dirty="0">
              <a:solidFill>
                <a:schemeClr val="bg1"/>
              </a:solidFill>
              <a:latin typeface="Meiryo" panose="020B0604030504040204" pitchFamily="34" charset="-128"/>
              <a:ea typeface="Meiryo" panose="020B0604030504040204" pitchFamily="34" charset="-128"/>
            </a:endParaRPr>
          </a:p>
          <a:p>
            <a:pPr marL="800100" lvl="1" indent="-34290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文字の種類を増やす。英字（大文字、小文字）、数字、特殊文字を組み合わせる。</a:t>
            </a:r>
            <a:endParaRPr lang="en-US" altLang="ja-JP" sz="1200"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2. </a:t>
            </a:r>
            <a:r>
              <a:rPr lang="ja-JP" altLang="en-US" b="1">
                <a:solidFill>
                  <a:schemeClr val="bg1"/>
                </a:solidFill>
                <a:latin typeface="Meiryo" panose="020B0604030504040204" pitchFamily="34" charset="-128"/>
                <a:ea typeface="Meiryo" panose="020B0604030504040204" pitchFamily="34" charset="-128"/>
              </a:rPr>
              <a:t>定期的に変更する</a:t>
            </a:r>
            <a:endParaRPr lang="en-US" altLang="ja-JP" b="1"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3</a:t>
            </a:r>
            <a:r>
              <a:rPr lang="ja-JP" altLang="en-US" sz="1200">
                <a:solidFill>
                  <a:schemeClr val="bg1"/>
                </a:solidFill>
                <a:latin typeface="Meiryo" panose="020B0604030504040204" pitchFamily="34" charset="-128"/>
                <a:ea typeface="Meiryo" panose="020B0604030504040204" pitchFamily="34" charset="-128"/>
              </a:rPr>
              <a:t>カ月に一度変更する。</a:t>
            </a:r>
            <a:endParaRPr lang="en-US" altLang="ja-JP" sz="1200"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3. </a:t>
            </a:r>
            <a:r>
              <a:rPr lang="ja-JP" altLang="en-US" b="1">
                <a:solidFill>
                  <a:schemeClr val="bg1"/>
                </a:solidFill>
                <a:latin typeface="Meiryo" panose="020B0604030504040204" pitchFamily="34" charset="-128"/>
                <a:ea typeface="Meiryo" panose="020B0604030504040204" pitchFamily="34" charset="-128"/>
              </a:rPr>
              <a:t>一度使ったパスワードは使わない</a:t>
            </a:r>
            <a:endParaRPr lang="en-US" altLang="ja-JP" b="1"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過去</a:t>
            </a:r>
            <a:r>
              <a:rPr lang="en-US" altLang="ja-JP" sz="1200" dirty="0">
                <a:solidFill>
                  <a:schemeClr val="bg1"/>
                </a:solidFill>
                <a:latin typeface="Meiryo" panose="020B0604030504040204" pitchFamily="34" charset="-128"/>
                <a:ea typeface="Meiryo" panose="020B0604030504040204" pitchFamily="34" charset="-128"/>
              </a:rPr>
              <a:t>3</a:t>
            </a:r>
            <a:r>
              <a:rPr lang="ja-JP" altLang="en-US" sz="1200">
                <a:solidFill>
                  <a:schemeClr val="bg1"/>
                </a:solidFill>
                <a:latin typeface="Meiryo" panose="020B0604030504040204" pitchFamily="34" charset="-128"/>
                <a:ea typeface="Meiryo" panose="020B0604030504040204" pitchFamily="34" charset="-128"/>
              </a:rPr>
              <a:t>回までに使ったパスワードは使えない。</a:t>
            </a:r>
            <a:endParaRPr lang="en-US" altLang="ja-JP" sz="1200"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一度使ったパスワードは二度と使えない。</a:t>
            </a:r>
          </a:p>
        </p:txBody>
      </p:sp>
      <p:sp>
        <p:nvSpPr>
          <p:cNvPr id="56" name="正方形/長方形 55">
            <a:extLst>
              <a:ext uri="{FF2B5EF4-FFF2-40B4-BE49-F238E27FC236}">
                <a16:creationId xmlns:a16="http://schemas.microsoft.com/office/drawing/2014/main" id="{81B8B4A9-8050-8B45-9A09-D047F778791C}"/>
              </a:ext>
            </a:extLst>
          </p:cNvPr>
          <p:cNvSpPr/>
          <p:nvPr/>
        </p:nvSpPr>
        <p:spPr>
          <a:xfrm>
            <a:off x="228600" y="6114440"/>
            <a:ext cx="8686800" cy="400110"/>
          </a:xfrm>
          <a:prstGeom prst="rect">
            <a:avLst/>
          </a:prstGeom>
        </p:spPr>
        <p:txBody>
          <a:bodyPr wrap="square">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「複雑なパスワード」と「定期的なパスワード変更」は意味がない</a:t>
            </a:r>
          </a:p>
        </p:txBody>
      </p:sp>
      <p:sp>
        <p:nvSpPr>
          <p:cNvPr id="57" name="正方形/長方形 56">
            <a:extLst>
              <a:ext uri="{FF2B5EF4-FFF2-40B4-BE49-F238E27FC236}">
                <a16:creationId xmlns:a16="http://schemas.microsoft.com/office/drawing/2014/main" id="{E5066E9A-FDAE-0B43-B4B0-0D6C27CA7793}"/>
              </a:ext>
            </a:extLst>
          </p:cNvPr>
          <p:cNvSpPr/>
          <p:nvPr/>
        </p:nvSpPr>
        <p:spPr>
          <a:xfrm>
            <a:off x="4621470" y="3792401"/>
            <a:ext cx="3996056" cy="2134871"/>
          </a:xfrm>
          <a:prstGeom prst="rect">
            <a:avLst/>
          </a:prstGeom>
          <a:solidFill>
            <a:schemeClr val="accent3">
              <a:lumMod val="75000"/>
            </a:schemeClr>
          </a:solidFill>
        </p:spPr>
        <p:txBody>
          <a:bodyPr wrap="square" anchor="ctr" anchorCtr="0">
            <a:noAutofit/>
          </a:bodyPr>
          <a:lstStyle/>
          <a:p>
            <a:r>
              <a:rPr lang="en-US" altLang="ja-JP" b="1" dirty="0">
                <a:solidFill>
                  <a:schemeClr val="bg1"/>
                </a:solidFill>
                <a:latin typeface="Meiryo" panose="020B0604030504040204" pitchFamily="34" charset="-128"/>
                <a:ea typeface="Meiryo" panose="020B0604030504040204" pitchFamily="34" charset="-128"/>
              </a:rPr>
              <a:t>ID/</a:t>
            </a:r>
            <a:r>
              <a:rPr lang="ja-JP" altLang="en-US" b="1">
                <a:solidFill>
                  <a:schemeClr val="bg1"/>
                </a:solidFill>
                <a:latin typeface="Meiryo" panose="020B0604030504040204" pitchFamily="34" charset="-128"/>
                <a:ea typeface="Meiryo" panose="020B0604030504040204" pitchFamily="34" charset="-128"/>
              </a:rPr>
              <a:t>パスワードが簡単にる</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人間の記憶力に依存しまた再利用が可能なため</a:t>
            </a:r>
            <a:endParaRPr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一人当たり平均</a:t>
            </a:r>
            <a:r>
              <a:rPr lang="en-US" altLang="ja-JP" sz="1200" dirty="0">
                <a:solidFill>
                  <a:schemeClr val="bg1"/>
                </a:solidFill>
                <a:latin typeface="Meiryo" panose="020B0604030504040204" pitchFamily="34" charset="-128"/>
                <a:ea typeface="Meiryo" panose="020B0604030504040204" pitchFamily="34" charset="-128"/>
              </a:rPr>
              <a:t>27</a:t>
            </a:r>
            <a:r>
              <a:rPr lang="ja-JP" altLang="en-US" sz="1200">
                <a:solidFill>
                  <a:schemeClr val="bg1"/>
                </a:solidFill>
                <a:latin typeface="Meiryo" panose="020B0604030504040204" pitchFamily="34" charset="-128"/>
                <a:ea typeface="Meiryo" panose="020B0604030504040204" pitchFamily="34" charset="-128"/>
              </a:rPr>
              <a:t>個のオンラインアカウントを保持している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それぞれのアカウントのパスワードを複雑化し、全てのアカウントに紐づいているパスワードを違うもので設定し、覚えておくということができない。</a:t>
            </a: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毎日アクセスするために、「覚えやすい簡単なパスワードにする」「同じパスワードを使い回す」「メモを書いておく」</a:t>
            </a:r>
          </a:p>
        </p:txBody>
      </p:sp>
      <p:grpSp>
        <p:nvGrpSpPr>
          <p:cNvPr id="58" name="Group 1">
            <a:extLst>
              <a:ext uri="{FF2B5EF4-FFF2-40B4-BE49-F238E27FC236}">
                <a16:creationId xmlns:a16="http://schemas.microsoft.com/office/drawing/2014/main" id="{2790FCA3-3BCB-0548-89C0-3223D11D871E}"/>
              </a:ext>
            </a:extLst>
          </p:cNvPr>
          <p:cNvGrpSpPr/>
          <p:nvPr/>
        </p:nvGrpSpPr>
        <p:grpSpPr>
          <a:xfrm>
            <a:off x="6736860" y="2117193"/>
            <a:ext cx="510664" cy="534583"/>
            <a:chOff x="4651296" y="3080865"/>
            <a:chExt cx="1671455" cy="1839672"/>
          </a:xfrm>
          <a:solidFill>
            <a:srgbClr val="FF0000"/>
          </a:solidFill>
          <a:effectLst>
            <a:outerShdw blurRad="50800" dist="38100" dir="2700000" algn="tl" rotWithShape="0">
              <a:prstClr val="black">
                <a:alpha val="40000"/>
              </a:prstClr>
            </a:outerShdw>
          </a:effectLst>
        </p:grpSpPr>
        <p:sp>
          <p:nvSpPr>
            <p:cNvPr id="59" name="Freeform 77">
              <a:extLst>
                <a:ext uri="{FF2B5EF4-FFF2-40B4-BE49-F238E27FC236}">
                  <a16:creationId xmlns:a16="http://schemas.microsoft.com/office/drawing/2014/main" id="{6653F5EE-E576-1144-8010-3EB017EF563B}"/>
                </a:ext>
              </a:extLst>
            </p:cNvPr>
            <p:cNvSpPr>
              <a:spLocks noEditPoints="1"/>
            </p:cNvSpPr>
            <p:nvPr/>
          </p:nvSpPr>
          <p:spPr bwMode="auto">
            <a:xfrm>
              <a:off x="4651296" y="3080865"/>
              <a:ext cx="1671455" cy="1725637"/>
            </a:xfrm>
            <a:custGeom>
              <a:avLst/>
              <a:gdLst>
                <a:gd name="T0" fmla="*/ 1959 w 5306"/>
                <a:gd name="T1" fmla="*/ 1727 h 5478"/>
                <a:gd name="T2" fmla="*/ 2029 w 5306"/>
                <a:gd name="T3" fmla="*/ 1881 h 5478"/>
                <a:gd name="T4" fmla="*/ 2386 w 5306"/>
                <a:gd name="T5" fmla="*/ 1924 h 5478"/>
                <a:gd name="T6" fmla="*/ 2503 w 5306"/>
                <a:gd name="T7" fmla="*/ 1851 h 5478"/>
                <a:gd name="T8" fmla="*/ 2551 w 5306"/>
                <a:gd name="T9" fmla="*/ 1677 h 5478"/>
                <a:gd name="T10" fmla="*/ 2753 w 5306"/>
                <a:gd name="T11" fmla="*/ 1814 h 5478"/>
                <a:gd name="T12" fmla="*/ 2856 w 5306"/>
                <a:gd name="T13" fmla="*/ 1918 h 5478"/>
                <a:gd name="T14" fmla="*/ 3220 w 5306"/>
                <a:gd name="T15" fmla="*/ 1904 h 5478"/>
                <a:gd name="T16" fmla="*/ 3307 w 5306"/>
                <a:gd name="T17" fmla="*/ 1773 h 5478"/>
                <a:gd name="T18" fmla="*/ 3306 w 5306"/>
                <a:gd name="T19" fmla="*/ 1576 h 5478"/>
                <a:gd name="T20" fmla="*/ 2870 w 5306"/>
                <a:gd name="T21" fmla="*/ 11 h 5478"/>
                <a:gd name="T22" fmla="*/ 3313 w 5306"/>
                <a:gd name="T23" fmla="*/ 124 h 5478"/>
                <a:gd name="T24" fmla="*/ 3409 w 5306"/>
                <a:gd name="T25" fmla="*/ 240 h 5478"/>
                <a:gd name="T26" fmla="*/ 3522 w 5306"/>
                <a:gd name="T27" fmla="*/ 563 h 5478"/>
                <a:gd name="T28" fmla="*/ 3595 w 5306"/>
                <a:gd name="T29" fmla="*/ 745 h 5478"/>
                <a:gd name="T30" fmla="*/ 3801 w 5306"/>
                <a:gd name="T31" fmla="*/ 804 h 5478"/>
                <a:gd name="T32" fmla="*/ 4251 w 5306"/>
                <a:gd name="T33" fmla="*/ 928 h 5478"/>
                <a:gd name="T34" fmla="*/ 4391 w 5306"/>
                <a:gd name="T35" fmla="*/ 1049 h 5478"/>
                <a:gd name="T36" fmla="*/ 4416 w 5306"/>
                <a:gd name="T37" fmla="*/ 1210 h 5478"/>
                <a:gd name="T38" fmla="*/ 4316 w 5306"/>
                <a:gd name="T39" fmla="*/ 1365 h 5478"/>
                <a:gd name="T40" fmla="*/ 3986 w 5306"/>
                <a:gd name="T41" fmla="*/ 1576 h 5478"/>
                <a:gd name="T42" fmla="*/ 3702 w 5306"/>
                <a:gd name="T43" fmla="*/ 1684 h 5478"/>
                <a:gd name="T44" fmla="*/ 3574 w 5306"/>
                <a:gd name="T45" fmla="*/ 1812 h 5478"/>
                <a:gd name="T46" fmla="*/ 3565 w 5306"/>
                <a:gd name="T47" fmla="*/ 1966 h 5478"/>
                <a:gd name="T48" fmla="*/ 4076 w 5306"/>
                <a:gd name="T49" fmla="*/ 2552 h 5478"/>
                <a:gd name="T50" fmla="*/ 4338 w 5306"/>
                <a:gd name="T51" fmla="*/ 2658 h 5478"/>
                <a:gd name="T52" fmla="*/ 4521 w 5306"/>
                <a:gd name="T53" fmla="*/ 2877 h 5478"/>
                <a:gd name="T54" fmla="*/ 5302 w 5306"/>
                <a:gd name="T55" fmla="*/ 4564 h 5478"/>
                <a:gd name="T56" fmla="*/ 5263 w 5306"/>
                <a:gd name="T57" fmla="*/ 4839 h 5478"/>
                <a:gd name="T58" fmla="*/ 5101 w 5306"/>
                <a:gd name="T59" fmla="*/ 5066 h 5478"/>
                <a:gd name="T60" fmla="*/ 4103 w 5306"/>
                <a:gd name="T61" fmla="*/ 5478 h 5478"/>
                <a:gd name="T62" fmla="*/ 4066 w 5306"/>
                <a:gd name="T63" fmla="*/ 3947 h 5478"/>
                <a:gd name="T64" fmla="*/ 3936 w 5306"/>
                <a:gd name="T65" fmla="*/ 3884 h 5478"/>
                <a:gd name="T66" fmla="*/ 1265 w 5306"/>
                <a:gd name="T67" fmla="*/ 3920 h 5478"/>
                <a:gd name="T68" fmla="*/ 1203 w 5306"/>
                <a:gd name="T69" fmla="*/ 4051 h 5478"/>
                <a:gd name="T70" fmla="*/ 260 w 5306"/>
                <a:gd name="T71" fmla="*/ 5109 h 5478"/>
                <a:gd name="T72" fmla="*/ 73 w 5306"/>
                <a:gd name="T73" fmla="*/ 4903 h 5478"/>
                <a:gd name="T74" fmla="*/ 0 w 5306"/>
                <a:gd name="T75" fmla="*/ 4633 h 5478"/>
                <a:gd name="T76" fmla="*/ 61 w 5306"/>
                <a:gd name="T77" fmla="*/ 4362 h 5478"/>
                <a:gd name="T78" fmla="*/ 908 w 5306"/>
                <a:gd name="T79" fmla="*/ 2708 h 5478"/>
                <a:gd name="T80" fmla="*/ 1142 w 5306"/>
                <a:gd name="T81" fmla="*/ 2571 h 5478"/>
                <a:gd name="T82" fmla="*/ 1348 w 5306"/>
                <a:gd name="T83" fmla="*/ 2502 h 5478"/>
                <a:gd name="T84" fmla="*/ 1766 w 5306"/>
                <a:gd name="T85" fmla="*/ 1959 h 5478"/>
                <a:gd name="T86" fmla="*/ 1696 w 5306"/>
                <a:gd name="T87" fmla="*/ 1757 h 5478"/>
                <a:gd name="T88" fmla="*/ 1501 w 5306"/>
                <a:gd name="T89" fmla="*/ 1645 h 5478"/>
                <a:gd name="T90" fmla="*/ 1091 w 5306"/>
                <a:gd name="T91" fmla="*/ 1446 h 5478"/>
                <a:gd name="T92" fmla="*/ 904 w 5306"/>
                <a:gd name="T93" fmla="*/ 1258 h 5478"/>
                <a:gd name="T94" fmla="*/ 899 w 5306"/>
                <a:gd name="T95" fmla="*/ 1084 h 5478"/>
                <a:gd name="T96" fmla="*/ 1022 w 5306"/>
                <a:gd name="T97" fmla="*/ 942 h 5478"/>
                <a:gd name="T98" fmla="*/ 1402 w 5306"/>
                <a:gd name="T99" fmla="*/ 823 h 5478"/>
                <a:gd name="T100" fmla="*/ 1689 w 5306"/>
                <a:gd name="T101" fmla="*/ 759 h 5478"/>
                <a:gd name="T102" fmla="*/ 1755 w 5306"/>
                <a:gd name="T103" fmla="*/ 665 h 5478"/>
                <a:gd name="T104" fmla="*/ 1872 w 5306"/>
                <a:gd name="T105" fmla="*/ 286 h 5478"/>
                <a:gd name="T106" fmla="*/ 1959 w 5306"/>
                <a:gd name="T107" fmla="*/ 137 h 5478"/>
                <a:gd name="T108" fmla="*/ 2316 w 5306"/>
                <a:gd name="T109" fmla="*/ 28 h 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6" h="5478">
                  <a:moveTo>
                    <a:pt x="1970" y="1576"/>
                  </a:moveTo>
                  <a:lnTo>
                    <a:pt x="1959" y="1624"/>
                  </a:lnTo>
                  <a:lnTo>
                    <a:pt x="1956" y="1677"/>
                  </a:lnTo>
                  <a:lnTo>
                    <a:pt x="1959" y="1727"/>
                  </a:lnTo>
                  <a:lnTo>
                    <a:pt x="1968" y="1773"/>
                  </a:lnTo>
                  <a:lnTo>
                    <a:pt x="1984" y="1814"/>
                  </a:lnTo>
                  <a:lnTo>
                    <a:pt x="2004" y="1851"/>
                  </a:lnTo>
                  <a:lnTo>
                    <a:pt x="2029" y="1881"/>
                  </a:lnTo>
                  <a:lnTo>
                    <a:pt x="2057" y="1904"/>
                  </a:lnTo>
                  <a:lnTo>
                    <a:pt x="2087" y="1918"/>
                  </a:lnTo>
                  <a:lnTo>
                    <a:pt x="2121" y="1924"/>
                  </a:lnTo>
                  <a:lnTo>
                    <a:pt x="2386" y="1924"/>
                  </a:lnTo>
                  <a:lnTo>
                    <a:pt x="2419" y="1918"/>
                  </a:lnTo>
                  <a:lnTo>
                    <a:pt x="2450" y="1904"/>
                  </a:lnTo>
                  <a:lnTo>
                    <a:pt x="2478" y="1881"/>
                  </a:lnTo>
                  <a:lnTo>
                    <a:pt x="2503" y="1851"/>
                  </a:lnTo>
                  <a:lnTo>
                    <a:pt x="2522" y="1814"/>
                  </a:lnTo>
                  <a:lnTo>
                    <a:pt x="2538" y="1773"/>
                  </a:lnTo>
                  <a:lnTo>
                    <a:pt x="2547" y="1727"/>
                  </a:lnTo>
                  <a:lnTo>
                    <a:pt x="2551" y="1677"/>
                  </a:lnTo>
                  <a:lnTo>
                    <a:pt x="2725" y="1677"/>
                  </a:lnTo>
                  <a:lnTo>
                    <a:pt x="2728" y="1727"/>
                  </a:lnTo>
                  <a:lnTo>
                    <a:pt x="2737" y="1773"/>
                  </a:lnTo>
                  <a:lnTo>
                    <a:pt x="2753" y="1814"/>
                  </a:lnTo>
                  <a:lnTo>
                    <a:pt x="2773" y="1851"/>
                  </a:lnTo>
                  <a:lnTo>
                    <a:pt x="2798" y="1881"/>
                  </a:lnTo>
                  <a:lnTo>
                    <a:pt x="2826" y="1904"/>
                  </a:lnTo>
                  <a:lnTo>
                    <a:pt x="2856" y="1918"/>
                  </a:lnTo>
                  <a:lnTo>
                    <a:pt x="2890" y="1924"/>
                  </a:lnTo>
                  <a:lnTo>
                    <a:pt x="3155" y="1924"/>
                  </a:lnTo>
                  <a:lnTo>
                    <a:pt x="3188" y="1918"/>
                  </a:lnTo>
                  <a:lnTo>
                    <a:pt x="3220" y="1904"/>
                  </a:lnTo>
                  <a:lnTo>
                    <a:pt x="3247" y="1881"/>
                  </a:lnTo>
                  <a:lnTo>
                    <a:pt x="3272" y="1851"/>
                  </a:lnTo>
                  <a:lnTo>
                    <a:pt x="3291" y="1814"/>
                  </a:lnTo>
                  <a:lnTo>
                    <a:pt x="3307" y="1773"/>
                  </a:lnTo>
                  <a:lnTo>
                    <a:pt x="3316" y="1727"/>
                  </a:lnTo>
                  <a:lnTo>
                    <a:pt x="3320" y="1677"/>
                  </a:lnTo>
                  <a:lnTo>
                    <a:pt x="3316" y="1624"/>
                  </a:lnTo>
                  <a:lnTo>
                    <a:pt x="3306" y="1576"/>
                  </a:lnTo>
                  <a:lnTo>
                    <a:pt x="1970" y="1576"/>
                  </a:lnTo>
                  <a:close/>
                  <a:moveTo>
                    <a:pt x="2593" y="0"/>
                  </a:moveTo>
                  <a:lnTo>
                    <a:pt x="2732" y="0"/>
                  </a:lnTo>
                  <a:lnTo>
                    <a:pt x="2870" y="11"/>
                  </a:lnTo>
                  <a:lnTo>
                    <a:pt x="3009" y="32"/>
                  </a:lnTo>
                  <a:lnTo>
                    <a:pt x="3146" y="66"/>
                  </a:lnTo>
                  <a:lnTo>
                    <a:pt x="3283" y="108"/>
                  </a:lnTo>
                  <a:lnTo>
                    <a:pt x="3313" y="124"/>
                  </a:lnTo>
                  <a:lnTo>
                    <a:pt x="3339" y="147"/>
                  </a:lnTo>
                  <a:lnTo>
                    <a:pt x="3366" y="174"/>
                  </a:lnTo>
                  <a:lnTo>
                    <a:pt x="3389" y="206"/>
                  </a:lnTo>
                  <a:lnTo>
                    <a:pt x="3409" y="240"/>
                  </a:lnTo>
                  <a:lnTo>
                    <a:pt x="3425" y="271"/>
                  </a:lnTo>
                  <a:lnTo>
                    <a:pt x="3460" y="367"/>
                  </a:lnTo>
                  <a:lnTo>
                    <a:pt x="3494" y="465"/>
                  </a:lnTo>
                  <a:lnTo>
                    <a:pt x="3522" y="563"/>
                  </a:lnTo>
                  <a:lnTo>
                    <a:pt x="3547" y="662"/>
                  </a:lnTo>
                  <a:lnTo>
                    <a:pt x="3560" y="697"/>
                  </a:lnTo>
                  <a:lnTo>
                    <a:pt x="3576" y="726"/>
                  </a:lnTo>
                  <a:lnTo>
                    <a:pt x="3595" y="745"/>
                  </a:lnTo>
                  <a:lnTo>
                    <a:pt x="3620" y="759"/>
                  </a:lnTo>
                  <a:lnTo>
                    <a:pt x="3650" y="772"/>
                  </a:lnTo>
                  <a:lnTo>
                    <a:pt x="3686" y="779"/>
                  </a:lnTo>
                  <a:lnTo>
                    <a:pt x="3801" y="804"/>
                  </a:lnTo>
                  <a:lnTo>
                    <a:pt x="3915" y="829"/>
                  </a:lnTo>
                  <a:lnTo>
                    <a:pt x="4030" y="855"/>
                  </a:lnTo>
                  <a:lnTo>
                    <a:pt x="4142" y="889"/>
                  </a:lnTo>
                  <a:lnTo>
                    <a:pt x="4251" y="928"/>
                  </a:lnTo>
                  <a:lnTo>
                    <a:pt x="4297" y="951"/>
                  </a:lnTo>
                  <a:lnTo>
                    <a:pt x="4336" y="980"/>
                  </a:lnTo>
                  <a:lnTo>
                    <a:pt x="4366" y="1013"/>
                  </a:lnTo>
                  <a:lnTo>
                    <a:pt x="4391" y="1049"/>
                  </a:lnTo>
                  <a:lnTo>
                    <a:pt x="4409" y="1088"/>
                  </a:lnTo>
                  <a:lnTo>
                    <a:pt x="4419" y="1127"/>
                  </a:lnTo>
                  <a:lnTo>
                    <a:pt x="4421" y="1169"/>
                  </a:lnTo>
                  <a:lnTo>
                    <a:pt x="4416" y="1210"/>
                  </a:lnTo>
                  <a:lnTo>
                    <a:pt x="4403" y="1253"/>
                  </a:lnTo>
                  <a:lnTo>
                    <a:pt x="4382" y="1292"/>
                  </a:lnTo>
                  <a:lnTo>
                    <a:pt x="4354" y="1331"/>
                  </a:lnTo>
                  <a:lnTo>
                    <a:pt x="4316" y="1365"/>
                  </a:lnTo>
                  <a:lnTo>
                    <a:pt x="4238" y="1425"/>
                  </a:lnTo>
                  <a:lnTo>
                    <a:pt x="4158" y="1480"/>
                  </a:lnTo>
                  <a:lnTo>
                    <a:pt x="4073" y="1530"/>
                  </a:lnTo>
                  <a:lnTo>
                    <a:pt x="3986" y="1576"/>
                  </a:lnTo>
                  <a:lnTo>
                    <a:pt x="3897" y="1613"/>
                  </a:lnTo>
                  <a:lnTo>
                    <a:pt x="3807" y="1643"/>
                  </a:lnTo>
                  <a:lnTo>
                    <a:pt x="3750" y="1661"/>
                  </a:lnTo>
                  <a:lnTo>
                    <a:pt x="3702" y="1684"/>
                  </a:lnTo>
                  <a:lnTo>
                    <a:pt x="3661" y="1709"/>
                  </a:lnTo>
                  <a:lnTo>
                    <a:pt x="3625" y="1739"/>
                  </a:lnTo>
                  <a:lnTo>
                    <a:pt x="3597" y="1773"/>
                  </a:lnTo>
                  <a:lnTo>
                    <a:pt x="3574" y="1812"/>
                  </a:lnTo>
                  <a:lnTo>
                    <a:pt x="3556" y="1854"/>
                  </a:lnTo>
                  <a:lnTo>
                    <a:pt x="3544" y="1902"/>
                  </a:lnTo>
                  <a:lnTo>
                    <a:pt x="3535" y="1957"/>
                  </a:lnTo>
                  <a:lnTo>
                    <a:pt x="3565" y="1966"/>
                  </a:lnTo>
                  <a:lnTo>
                    <a:pt x="3826" y="1966"/>
                  </a:lnTo>
                  <a:lnTo>
                    <a:pt x="3826" y="2428"/>
                  </a:lnTo>
                  <a:lnTo>
                    <a:pt x="4004" y="2545"/>
                  </a:lnTo>
                  <a:lnTo>
                    <a:pt x="4076" y="2552"/>
                  </a:lnTo>
                  <a:lnTo>
                    <a:pt x="4148" y="2566"/>
                  </a:lnTo>
                  <a:lnTo>
                    <a:pt x="4215" y="2589"/>
                  </a:lnTo>
                  <a:lnTo>
                    <a:pt x="4279" y="2621"/>
                  </a:lnTo>
                  <a:lnTo>
                    <a:pt x="4338" y="2658"/>
                  </a:lnTo>
                  <a:lnTo>
                    <a:pt x="4393" y="2704"/>
                  </a:lnTo>
                  <a:lnTo>
                    <a:pt x="4442" y="2756"/>
                  </a:lnTo>
                  <a:lnTo>
                    <a:pt x="4485" y="2813"/>
                  </a:lnTo>
                  <a:lnTo>
                    <a:pt x="4521" y="2877"/>
                  </a:lnTo>
                  <a:lnTo>
                    <a:pt x="5245" y="4362"/>
                  </a:lnTo>
                  <a:lnTo>
                    <a:pt x="5272" y="4427"/>
                  </a:lnTo>
                  <a:lnTo>
                    <a:pt x="5291" y="4495"/>
                  </a:lnTo>
                  <a:lnTo>
                    <a:pt x="5302" y="4564"/>
                  </a:lnTo>
                  <a:lnTo>
                    <a:pt x="5306" y="4633"/>
                  </a:lnTo>
                  <a:lnTo>
                    <a:pt x="5298" y="4703"/>
                  </a:lnTo>
                  <a:lnTo>
                    <a:pt x="5286" y="4772"/>
                  </a:lnTo>
                  <a:lnTo>
                    <a:pt x="5263" y="4839"/>
                  </a:lnTo>
                  <a:lnTo>
                    <a:pt x="5233" y="4903"/>
                  </a:lnTo>
                  <a:lnTo>
                    <a:pt x="5195" y="4963"/>
                  </a:lnTo>
                  <a:lnTo>
                    <a:pt x="5151" y="5018"/>
                  </a:lnTo>
                  <a:lnTo>
                    <a:pt x="5101" y="5066"/>
                  </a:lnTo>
                  <a:lnTo>
                    <a:pt x="5044" y="5109"/>
                  </a:lnTo>
                  <a:lnTo>
                    <a:pt x="4984" y="5144"/>
                  </a:lnTo>
                  <a:lnTo>
                    <a:pt x="4920" y="5175"/>
                  </a:lnTo>
                  <a:lnTo>
                    <a:pt x="4103" y="5478"/>
                  </a:lnTo>
                  <a:lnTo>
                    <a:pt x="4103" y="4051"/>
                  </a:lnTo>
                  <a:lnTo>
                    <a:pt x="4100" y="4012"/>
                  </a:lnTo>
                  <a:lnTo>
                    <a:pt x="4085" y="3977"/>
                  </a:lnTo>
                  <a:lnTo>
                    <a:pt x="4066" y="3947"/>
                  </a:lnTo>
                  <a:lnTo>
                    <a:pt x="4041" y="3920"/>
                  </a:lnTo>
                  <a:lnTo>
                    <a:pt x="4009" y="3900"/>
                  </a:lnTo>
                  <a:lnTo>
                    <a:pt x="3973" y="3888"/>
                  </a:lnTo>
                  <a:lnTo>
                    <a:pt x="3936" y="3884"/>
                  </a:lnTo>
                  <a:lnTo>
                    <a:pt x="1370" y="3884"/>
                  </a:lnTo>
                  <a:lnTo>
                    <a:pt x="1332" y="3888"/>
                  </a:lnTo>
                  <a:lnTo>
                    <a:pt x="1297" y="3900"/>
                  </a:lnTo>
                  <a:lnTo>
                    <a:pt x="1265" y="3920"/>
                  </a:lnTo>
                  <a:lnTo>
                    <a:pt x="1240" y="3947"/>
                  </a:lnTo>
                  <a:lnTo>
                    <a:pt x="1220" y="3977"/>
                  </a:lnTo>
                  <a:lnTo>
                    <a:pt x="1206" y="4012"/>
                  </a:lnTo>
                  <a:lnTo>
                    <a:pt x="1203" y="4051"/>
                  </a:lnTo>
                  <a:lnTo>
                    <a:pt x="1203" y="5478"/>
                  </a:lnTo>
                  <a:lnTo>
                    <a:pt x="386" y="5175"/>
                  </a:lnTo>
                  <a:lnTo>
                    <a:pt x="322" y="5144"/>
                  </a:lnTo>
                  <a:lnTo>
                    <a:pt x="260" y="5109"/>
                  </a:lnTo>
                  <a:lnTo>
                    <a:pt x="204" y="5066"/>
                  </a:lnTo>
                  <a:lnTo>
                    <a:pt x="155" y="5018"/>
                  </a:lnTo>
                  <a:lnTo>
                    <a:pt x="110" y="4963"/>
                  </a:lnTo>
                  <a:lnTo>
                    <a:pt x="73" y="4903"/>
                  </a:lnTo>
                  <a:lnTo>
                    <a:pt x="43" y="4839"/>
                  </a:lnTo>
                  <a:lnTo>
                    <a:pt x="20" y="4772"/>
                  </a:lnTo>
                  <a:lnTo>
                    <a:pt x="7" y="4703"/>
                  </a:lnTo>
                  <a:lnTo>
                    <a:pt x="0" y="4633"/>
                  </a:lnTo>
                  <a:lnTo>
                    <a:pt x="4" y="4564"/>
                  </a:lnTo>
                  <a:lnTo>
                    <a:pt x="14" y="4495"/>
                  </a:lnTo>
                  <a:lnTo>
                    <a:pt x="34" y="4427"/>
                  </a:lnTo>
                  <a:lnTo>
                    <a:pt x="61" y="4362"/>
                  </a:lnTo>
                  <a:lnTo>
                    <a:pt x="785" y="2877"/>
                  </a:lnTo>
                  <a:lnTo>
                    <a:pt x="821" y="2814"/>
                  </a:lnTo>
                  <a:lnTo>
                    <a:pt x="862" y="2759"/>
                  </a:lnTo>
                  <a:lnTo>
                    <a:pt x="908" y="2708"/>
                  </a:lnTo>
                  <a:lnTo>
                    <a:pt x="961" y="2664"/>
                  </a:lnTo>
                  <a:lnTo>
                    <a:pt x="1018" y="2626"/>
                  </a:lnTo>
                  <a:lnTo>
                    <a:pt x="1078" y="2594"/>
                  </a:lnTo>
                  <a:lnTo>
                    <a:pt x="1142" y="2571"/>
                  </a:lnTo>
                  <a:lnTo>
                    <a:pt x="1210" y="2555"/>
                  </a:lnTo>
                  <a:lnTo>
                    <a:pt x="1279" y="2546"/>
                  </a:lnTo>
                  <a:lnTo>
                    <a:pt x="1286" y="2543"/>
                  </a:lnTo>
                  <a:lnTo>
                    <a:pt x="1348" y="2502"/>
                  </a:lnTo>
                  <a:lnTo>
                    <a:pt x="1410" y="2465"/>
                  </a:lnTo>
                  <a:lnTo>
                    <a:pt x="1410" y="1966"/>
                  </a:lnTo>
                  <a:lnTo>
                    <a:pt x="1741" y="1966"/>
                  </a:lnTo>
                  <a:lnTo>
                    <a:pt x="1766" y="1959"/>
                  </a:lnTo>
                  <a:lnTo>
                    <a:pt x="1759" y="1897"/>
                  </a:lnTo>
                  <a:lnTo>
                    <a:pt x="1744" y="1844"/>
                  </a:lnTo>
                  <a:lnTo>
                    <a:pt x="1723" y="1798"/>
                  </a:lnTo>
                  <a:lnTo>
                    <a:pt x="1696" y="1757"/>
                  </a:lnTo>
                  <a:lnTo>
                    <a:pt x="1661" y="1721"/>
                  </a:lnTo>
                  <a:lnTo>
                    <a:pt x="1617" y="1691"/>
                  </a:lnTo>
                  <a:lnTo>
                    <a:pt x="1563" y="1666"/>
                  </a:lnTo>
                  <a:lnTo>
                    <a:pt x="1501" y="1645"/>
                  </a:lnTo>
                  <a:lnTo>
                    <a:pt x="1394" y="1608"/>
                  </a:lnTo>
                  <a:lnTo>
                    <a:pt x="1290" y="1562"/>
                  </a:lnTo>
                  <a:lnTo>
                    <a:pt x="1188" y="1507"/>
                  </a:lnTo>
                  <a:lnTo>
                    <a:pt x="1091" y="1446"/>
                  </a:lnTo>
                  <a:lnTo>
                    <a:pt x="1000" y="1379"/>
                  </a:lnTo>
                  <a:lnTo>
                    <a:pt x="959" y="1342"/>
                  </a:lnTo>
                  <a:lnTo>
                    <a:pt x="927" y="1301"/>
                  </a:lnTo>
                  <a:lnTo>
                    <a:pt x="904" y="1258"/>
                  </a:lnTo>
                  <a:lnTo>
                    <a:pt x="890" y="1214"/>
                  </a:lnTo>
                  <a:lnTo>
                    <a:pt x="885" y="1171"/>
                  </a:lnTo>
                  <a:lnTo>
                    <a:pt x="888" y="1127"/>
                  </a:lnTo>
                  <a:lnTo>
                    <a:pt x="899" y="1084"/>
                  </a:lnTo>
                  <a:lnTo>
                    <a:pt x="918" y="1043"/>
                  </a:lnTo>
                  <a:lnTo>
                    <a:pt x="945" y="1006"/>
                  </a:lnTo>
                  <a:lnTo>
                    <a:pt x="981" y="971"/>
                  </a:lnTo>
                  <a:lnTo>
                    <a:pt x="1022" y="942"/>
                  </a:lnTo>
                  <a:lnTo>
                    <a:pt x="1073" y="917"/>
                  </a:lnTo>
                  <a:lnTo>
                    <a:pt x="1180" y="880"/>
                  </a:lnTo>
                  <a:lnTo>
                    <a:pt x="1290" y="848"/>
                  </a:lnTo>
                  <a:lnTo>
                    <a:pt x="1402" y="823"/>
                  </a:lnTo>
                  <a:lnTo>
                    <a:pt x="1515" y="800"/>
                  </a:lnTo>
                  <a:lnTo>
                    <a:pt x="1629" y="779"/>
                  </a:lnTo>
                  <a:lnTo>
                    <a:pt x="1663" y="770"/>
                  </a:lnTo>
                  <a:lnTo>
                    <a:pt x="1689" y="759"/>
                  </a:lnTo>
                  <a:lnTo>
                    <a:pt x="1712" y="744"/>
                  </a:lnTo>
                  <a:lnTo>
                    <a:pt x="1730" y="724"/>
                  </a:lnTo>
                  <a:lnTo>
                    <a:pt x="1744" y="697"/>
                  </a:lnTo>
                  <a:lnTo>
                    <a:pt x="1755" y="665"/>
                  </a:lnTo>
                  <a:lnTo>
                    <a:pt x="1783" y="570"/>
                  </a:lnTo>
                  <a:lnTo>
                    <a:pt x="1814" y="476"/>
                  </a:lnTo>
                  <a:lnTo>
                    <a:pt x="1846" y="380"/>
                  </a:lnTo>
                  <a:lnTo>
                    <a:pt x="1872" y="286"/>
                  </a:lnTo>
                  <a:lnTo>
                    <a:pt x="1885" y="240"/>
                  </a:lnTo>
                  <a:lnTo>
                    <a:pt x="1904" y="199"/>
                  </a:lnTo>
                  <a:lnTo>
                    <a:pt x="1929" y="165"/>
                  </a:lnTo>
                  <a:lnTo>
                    <a:pt x="1959" y="137"/>
                  </a:lnTo>
                  <a:lnTo>
                    <a:pt x="1997" y="114"/>
                  </a:lnTo>
                  <a:lnTo>
                    <a:pt x="2039" y="96"/>
                  </a:lnTo>
                  <a:lnTo>
                    <a:pt x="2178" y="57"/>
                  </a:lnTo>
                  <a:lnTo>
                    <a:pt x="2316" y="28"/>
                  </a:lnTo>
                  <a:lnTo>
                    <a:pt x="2455" y="9"/>
                  </a:lnTo>
                  <a:lnTo>
                    <a:pt x="2593"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a:solidFill>
                  <a:prstClr val="black"/>
                </a:solidFill>
                <a:latin typeface="Meiryo" panose="020B0604030504040204" pitchFamily="34" charset="-128"/>
                <a:ea typeface="Meiryo" panose="020B0604030504040204" pitchFamily="34" charset="-128"/>
              </a:endParaRPr>
            </a:p>
          </p:txBody>
        </p:sp>
        <p:sp>
          <p:nvSpPr>
            <p:cNvPr id="60" name="Freeform 78">
              <a:extLst>
                <a:ext uri="{FF2B5EF4-FFF2-40B4-BE49-F238E27FC236}">
                  <a16:creationId xmlns:a16="http://schemas.microsoft.com/office/drawing/2014/main" id="{9C10C0D8-4282-4748-827D-893BE0985F1D}"/>
                </a:ext>
              </a:extLst>
            </p:cNvPr>
            <p:cNvSpPr>
              <a:spLocks/>
            </p:cNvSpPr>
            <p:nvPr/>
          </p:nvSpPr>
          <p:spPr bwMode="auto">
            <a:xfrm>
              <a:off x="5044431" y="4808393"/>
              <a:ext cx="884554" cy="112144"/>
            </a:xfrm>
            <a:custGeom>
              <a:avLst/>
              <a:gdLst>
                <a:gd name="T0" fmla="*/ 179 w 2806"/>
                <a:gd name="T1" fmla="*/ 0 h 357"/>
                <a:gd name="T2" fmla="*/ 2629 w 2806"/>
                <a:gd name="T3" fmla="*/ 0 h 357"/>
                <a:gd name="T4" fmla="*/ 2669 w 2806"/>
                <a:gd name="T5" fmla="*/ 6 h 357"/>
                <a:gd name="T6" fmla="*/ 2707 w 2806"/>
                <a:gd name="T7" fmla="*/ 20 h 357"/>
                <a:gd name="T8" fmla="*/ 2740 w 2806"/>
                <a:gd name="T9" fmla="*/ 39 h 357"/>
                <a:gd name="T10" fmla="*/ 2767 w 2806"/>
                <a:gd name="T11" fmla="*/ 68 h 357"/>
                <a:gd name="T12" fmla="*/ 2788 w 2806"/>
                <a:gd name="T13" fmla="*/ 101 h 357"/>
                <a:gd name="T14" fmla="*/ 2803 w 2806"/>
                <a:gd name="T15" fmla="*/ 139 h 357"/>
                <a:gd name="T16" fmla="*/ 2806 w 2806"/>
                <a:gd name="T17" fmla="*/ 180 h 357"/>
                <a:gd name="T18" fmla="*/ 2803 w 2806"/>
                <a:gd name="T19" fmla="*/ 220 h 357"/>
                <a:gd name="T20" fmla="*/ 2788 w 2806"/>
                <a:gd name="T21" fmla="*/ 258 h 357"/>
                <a:gd name="T22" fmla="*/ 2767 w 2806"/>
                <a:gd name="T23" fmla="*/ 290 h 357"/>
                <a:gd name="T24" fmla="*/ 2740 w 2806"/>
                <a:gd name="T25" fmla="*/ 318 h 357"/>
                <a:gd name="T26" fmla="*/ 2707 w 2806"/>
                <a:gd name="T27" fmla="*/ 339 h 357"/>
                <a:gd name="T28" fmla="*/ 2669 w 2806"/>
                <a:gd name="T29" fmla="*/ 352 h 357"/>
                <a:gd name="T30" fmla="*/ 2629 w 2806"/>
                <a:gd name="T31" fmla="*/ 357 h 357"/>
                <a:gd name="T32" fmla="*/ 179 w 2806"/>
                <a:gd name="T33" fmla="*/ 357 h 357"/>
                <a:gd name="T34" fmla="*/ 138 w 2806"/>
                <a:gd name="T35" fmla="*/ 352 h 357"/>
                <a:gd name="T36" fmla="*/ 101 w 2806"/>
                <a:gd name="T37" fmla="*/ 339 h 357"/>
                <a:gd name="T38" fmla="*/ 67 w 2806"/>
                <a:gd name="T39" fmla="*/ 318 h 357"/>
                <a:gd name="T40" fmla="*/ 39 w 2806"/>
                <a:gd name="T41" fmla="*/ 290 h 357"/>
                <a:gd name="T42" fmla="*/ 19 w 2806"/>
                <a:gd name="T43" fmla="*/ 258 h 357"/>
                <a:gd name="T44" fmla="*/ 5 w 2806"/>
                <a:gd name="T45" fmla="*/ 220 h 357"/>
                <a:gd name="T46" fmla="*/ 0 w 2806"/>
                <a:gd name="T47" fmla="*/ 180 h 357"/>
                <a:gd name="T48" fmla="*/ 5 w 2806"/>
                <a:gd name="T49" fmla="*/ 139 h 357"/>
                <a:gd name="T50" fmla="*/ 19 w 2806"/>
                <a:gd name="T51" fmla="*/ 101 h 357"/>
                <a:gd name="T52" fmla="*/ 39 w 2806"/>
                <a:gd name="T53" fmla="*/ 68 h 357"/>
                <a:gd name="T54" fmla="*/ 67 w 2806"/>
                <a:gd name="T55" fmla="*/ 39 h 357"/>
                <a:gd name="T56" fmla="*/ 101 w 2806"/>
                <a:gd name="T57" fmla="*/ 20 h 357"/>
                <a:gd name="T58" fmla="*/ 138 w 2806"/>
                <a:gd name="T59" fmla="*/ 6 h 357"/>
                <a:gd name="T60" fmla="*/ 179 w 2806"/>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06" h="357">
                  <a:moveTo>
                    <a:pt x="179" y="0"/>
                  </a:moveTo>
                  <a:lnTo>
                    <a:pt x="2629" y="0"/>
                  </a:lnTo>
                  <a:lnTo>
                    <a:pt x="2669" y="6"/>
                  </a:lnTo>
                  <a:lnTo>
                    <a:pt x="2707" y="20"/>
                  </a:lnTo>
                  <a:lnTo>
                    <a:pt x="2740" y="39"/>
                  </a:lnTo>
                  <a:lnTo>
                    <a:pt x="2767" y="68"/>
                  </a:lnTo>
                  <a:lnTo>
                    <a:pt x="2788" y="101"/>
                  </a:lnTo>
                  <a:lnTo>
                    <a:pt x="2803" y="139"/>
                  </a:lnTo>
                  <a:lnTo>
                    <a:pt x="2806" y="180"/>
                  </a:lnTo>
                  <a:lnTo>
                    <a:pt x="2803" y="220"/>
                  </a:lnTo>
                  <a:lnTo>
                    <a:pt x="2788" y="258"/>
                  </a:lnTo>
                  <a:lnTo>
                    <a:pt x="2767" y="290"/>
                  </a:lnTo>
                  <a:lnTo>
                    <a:pt x="2740" y="318"/>
                  </a:lnTo>
                  <a:lnTo>
                    <a:pt x="2707" y="339"/>
                  </a:lnTo>
                  <a:lnTo>
                    <a:pt x="2669" y="352"/>
                  </a:lnTo>
                  <a:lnTo>
                    <a:pt x="2629" y="357"/>
                  </a:lnTo>
                  <a:lnTo>
                    <a:pt x="179" y="357"/>
                  </a:lnTo>
                  <a:lnTo>
                    <a:pt x="138" y="352"/>
                  </a:lnTo>
                  <a:lnTo>
                    <a:pt x="101" y="339"/>
                  </a:lnTo>
                  <a:lnTo>
                    <a:pt x="67" y="318"/>
                  </a:lnTo>
                  <a:lnTo>
                    <a:pt x="39" y="290"/>
                  </a:lnTo>
                  <a:lnTo>
                    <a:pt x="19" y="258"/>
                  </a:lnTo>
                  <a:lnTo>
                    <a:pt x="5" y="220"/>
                  </a:lnTo>
                  <a:lnTo>
                    <a:pt x="0" y="180"/>
                  </a:lnTo>
                  <a:lnTo>
                    <a:pt x="5" y="139"/>
                  </a:lnTo>
                  <a:lnTo>
                    <a:pt x="19" y="101"/>
                  </a:lnTo>
                  <a:lnTo>
                    <a:pt x="39" y="68"/>
                  </a:lnTo>
                  <a:lnTo>
                    <a:pt x="67" y="39"/>
                  </a:lnTo>
                  <a:lnTo>
                    <a:pt x="101" y="20"/>
                  </a:lnTo>
                  <a:lnTo>
                    <a:pt x="138" y="6"/>
                  </a:lnTo>
                  <a:lnTo>
                    <a:pt x="179"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defRPr/>
              </a:pPr>
              <a:endParaRPr lang="en-US" sz="1200">
                <a:solidFill>
                  <a:prstClr val="black"/>
                </a:solidFill>
                <a:latin typeface="Meiryo" panose="020B0604030504040204" pitchFamily="34" charset="-128"/>
                <a:ea typeface="Meiryo" panose="020B0604030504040204" pitchFamily="34" charset="-128"/>
              </a:endParaRPr>
            </a:p>
          </p:txBody>
        </p:sp>
      </p:grpSp>
      <p:sp>
        <p:nvSpPr>
          <p:cNvPr id="61" name="テキスト ボックス 60">
            <a:extLst>
              <a:ext uri="{FF2B5EF4-FFF2-40B4-BE49-F238E27FC236}">
                <a16:creationId xmlns:a16="http://schemas.microsoft.com/office/drawing/2014/main" id="{85EF712B-F246-6D4B-9426-AADC04B7F4F2}"/>
              </a:ext>
            </a:extLst>
          </p:cNvPr>
          <p:cNvSpPr txBox="1"/>
          <p:nvPr/>
        </p:nvSpPr>
        <p:spPr>
          <a:xfrm>
            <a:off x="1636965" y="1859740"/>
            <a:ext cx="2698175" cy="523220"/>
          </a:xfrm>
          <a:prstGeom prst="rect">
            <a:avLst/>
          </a:prstGeom>
          <a:noFill/>
        </p:spPr>
        <p:txBody>
          <a:bodyPr wrap="none" rtlCol="0">
            <a:spAutoFit/>
          </a:bodyPr>
          <a:lstStyle/>
          <a:p>
            <a:r>
              <a:rPr kumimoji="1" lang="en-US" altLang="ja-JP" sz="1400" dirty="0">
                <a:solidFill>
                  <a:srgbClr val="FF0000"/>
                </a:solidFill>
                <a:latin typeface="Meiryo" panose="020B0604030504040204" pitchFamily="34" charset="-128"/>
                <a:ea typeface="Meiryo" panose="020B0604030504040204" pitchFamily="34" charset="-128"/>
              </a:rPr>
              <a:t>ID/</a:t>
            </a:r>
            <a:r>
              <a:rPr kumimoji="1" lang="ja-JP" altLang="en-US" sz="1400">
                <a:solidFill>
                  <a:srgbClr val="FF0000"/>
                </a:solidFill>
                <a:latin typeface="Meiryo" panose="020B0604030504040204" pitchFamily="34" charset="-128"/>
                <a:ea typeface="Meiryo" panose="020B0604030504040204" pitchFamily="34" charset="-128"/>
              </a:rPr>
              <a:t>パスワード・</a:t>
            </a:r>
            <a:r>
              <a:rPr kumimoji="1" lang="en-US" altLang="ja-JP" sz="1400" dirty="0">
                <a:solidFill>
                  <a:srgbClr val="FF0000"/>
                </a:solidFill>
                <a:latin typeface="Meiryo" panose="020B0604030504040204" pitchFamily="34" charset="-128"/>
                <a:ea typeface="Meiryo" panose="020B0604030504040204" pitchFamily="34" charset="-128"/>
              </a:rPr>
              <a:t>VPN</a:t>
            </a:r>
            <a:r>
              <a:rPr kumimoji="1" lang="ja-JP" altLang="en-US" sz="1400">
                <a:solidFill>
                  <a:srgbClr val="FF0000"/>
                </a:solidFill>
                <a:latin typeface="Meiryo" panose="020B0604030504040204" pitchFamily="34" charset="-128"/>
                <a:ea typeface="Meiryo" panose="020B0604030504040204" pitchFamily="34" charset="-128"/>
              </a:rPr>
              <a:t>・</a:t>
            </a:r>
            <a:endParaRPr kumimoji="1" lang="en-US" altLang="ja-JP" sz="1400" dirty="0">
              <a:solidFill>
                <a:srgbClr val="FF0000"/>
              </a:solidFill>
              <a:latin typeface="Meiryo" panose="020B0604030504040204" pitchFamily="34" charset="-128"/>
              <a:ea typeface="Meiryo" panose="020B0604030504040204" pitchFamily="34" charset="-128"/>
            </a:endParaRPr>
          </a:p>
          <a:p>
            <a:r>
              <a:rPr kumimoji="1" lang="ja-JP" altLang="en-US" sz="1400">
                <a:solidFill>
                  <a:srgbClr val="FF0000"/>
                </a:solidFill>
                <a:latin typeface="Meiryo" panose="020B0604030504040204" pitchFamily="34" charset="-128"/>
                <a:ea typeface="Meiryo" panose="020B0604030504040204" pitchFamily="34" charset="-128"/>
              </a:rPr>
              <a:t>ファイヤウォールが役立たない</a:t>
            </a:r>
          </a:p>
        </p:txBody>
      </p:sp>
    </p:spTree>
    <p:extLst>
      <p:ext uri="{BB962C8B-B14F-4D97-AF65-F5344CB8AC3E}">
        <p14:creationId xmlns:p14="http://schemas.microsoft.com/office/powerpoint/2010/main" val="13814258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480">
            <a:extLst>
              <a:ext uri="{FF2B5EF4-FFF2-40B4-BE49-F238E27FC236}">
                <a16:creationId xmlns:a16="http://schemas.microsoft.com/office/drawing/2014/main" id="{E868220E-C7A3-4443-B4AF-B8DA141D41CE}"/>
              </a:ext>
            </a:extLst>
          </p:cNvPr>
          <p:cNvCxnSpPr>
            <a:cxnSpLocks/>
            <a:endCxn id="7"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480">
            <a:extLst>
              <a:ext uri="{FF2B5EF4-FFF2-40B4-BE49-F238E27FC236}">
                <a16:creationId xmlns:a16="http://schemas.microsoft.com/office/drawing/2014/main" id="{98064310-2CCD-AF4C-AA14-3AF01A4A1AA9}"/>
              </a:ext>
            </a:extLst>
          </p:cNvPr>
          <p:cNvCxnSpPr>
            <a:cxnSpLocks/>
            <a:stCxn id="76" idx="0"/>
            <a:endCxn id="7"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5" name="Straight Arrow Connector 480">
            <a:extLst>
              <a:ext uri="{FF2B5EF4-FFF2-40B4-BE49-F238E27FC236}">
                <a16:creationId xmlns:a16="http://schemas.microsoft.com/office/drawing/2014/main" id="{D565BC55-0855-5C4A-9EC4-AC679496EDCF}"/>
              </a:ext>
            </a:extLst>
          </p:cNvPr>
          <p:cNvCxnSpPr>
            <a:cxnSpLocks/>
          </p:cNvCxnSpPr>
          <p:nvPr/>
        </p:nvCxnSpPr>
        <p:spPr>
          <a:xfrm flipV="1">
            <a:off x="5594204" y="3476999"/>
            <a:ext cx="864855" cy="1253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6" name="Straight Arrow Connector 480">
            <a:extLst>
              <a:ext uri="{FF2B5EF4-FFF2-40B4-BE49-F238E27FC236}">
                <a16:creationId xmlns:a16="http://schemas.microsoft.com/office/drawing/2014/main" id="{200EC6A0-C4A8-2D41-ACC9-4DEF27BEFF2A}"/>
              </a:ext>
            </a:extLst>
          </p:cNvPr>
          <p:cNvCxnSpPr>
            <a:cxnSpLocks/>
          </p:cNvCxnSpPr>
          <p:nvPr/>
        </p:nvCxnSpPr>
        <p:spPr>
          <a:xfrm flipH="1" flipV="1">
            <a:off x="7444089" y="3446495"/>
            <a:ext cx="817002" cy="1320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7" name="Straight Arrow Connector 480">
            <a:extLst>
              <a:ext uri="{FF2B5EF4-FFF2-40B4-BE49-F238E27FC236}">
                <a16:creationId xmlns:a16="http://schemas.microsoft.com/office/drawing/2014/main" id="{D4A26E13-83BD-254F-8EA3-ED1B8423CF2E}"/>
              </a:ext>
            </a:extLst>
          </p:cNvPr>
          <p:cNvCxnSpPr>
            <a:cxnSpLocks/>
          </p:cNvCxnSpPr>
          <p:nvPr/>
        </p:nvCxnSpPr>
        <p:spPr>
          <a:xfrm flipH="1" flipV="1">
            <a:off x="7213003" y="3442157"/>
            <a:ext cx="1212123" cy="2321222"/>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480">
            <a:extLst>
              <a:ext uri="{FF2B5EF4-FFF2-40B4-BE49-F238E27FC236}">
                <a16:creationId xmlns:a16="http://schemas.microsoft.com/office/drawing/2014/main" id="{D3F2744C-DCD7-4C4B-B604-A7FB4520382E}"/>
              </a:ext>
            </a:extLst>
          </p:cNvPr>
          <p:cNvCxnSpPr>
            <a:cxnSpLocks/>
            <a:stCxn id="102" idx="0"/>
            <a:endCxn id="7" idx="2"/>
          </p:cNvCxnSpPr>
          <p:nvPr/>
        </p:nvCxnSpPr>
        <p:spPr>
          <a:xfrm flipH="1" flipV="1">
            <a:off x="6922033" y="3464809"/>
            <a:ext cx="3503" cy="2224886"/>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9" name="Straight Arrow Connector 480">
            <a:extLst>
              <a:ext uri="{FF2B5EF4-FFF2-40B4-BE49-F238E27FC236}">
                <a16:creationId xmlns:a16="http://schemas.microsoft.com/office/drawing/2014/main" id="{9F10F429-8A4F-104C-8773-05B0E4ACB2C9}"/>
              </a:ext>
            </a:extLst>
          </p:cNvPr>
          <p:cNvCxnSpPr>
            <a:cxnSpLocks/>
          </p:cNvCxnSpPr>
          <p:nvPr/>
        </p:nvCxnSpPr>
        <p:spPr>
          <a:xfrm flipV="1">
            <a:off x="5418939" y="3463865"/>
            <a:ext cx="1279508" cy="225630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0" name="Freeform 5">
            <a:extLst>
              <a:ext uri="{FF2B5EF4-FFF2-40B4-BE49-F238E27FC236}">
                <a16:creationId xmlns:a16="http://schemas.microsoft.com/office/drawing/2014/main" id="{24492429-C40A-C24C-A4C3-CE6510383BFD}"/>
              </a:ext>
            </a:extLst>
          </p:cNvPr>
          <p:cNvSpPr>
            <a:spLocks/>
          </p:cNvSpPr>
          <p:nvPr/>
        </p:nvSpPr>
        <p:spPr bwMode="auto">
          <a:xfrm>
            <a:off x="3076186" y="1203664"/>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8" name="Freeform 5">
            <a:extLst>
              <a:ext uri="{FF2B5EF4-FFF2-40B4-BE49-F238E27FC236}">
                <a16:creationId xmlns:a16="http://schemas.microsoft.com/office/drawing/2014/main" id="{D31D6F3F-57B0-F440-A939-2D6724B690AF}"/>
              </a:ext>
            </a:extLst>
          </p:cNvPr>
          <p:cNvSpPr>
            <a:spLocks/>
          </p:cNvSpPr>
          <p:nvPr/>
        </p:nvSpPr>
        <p:spPr bwMode="auto">
          <a:xfrm>
            <a:off x="1522927" y="1288841"/>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9" name="Freeform 5">
            <a:extLst>
              <a:ext uri="{FF2B5EF4-FFF2-40B4-BE49-F238E27FC236}">
                <a16:creationId xmlns:a16="http://schemas.microsoft.com/office/drawing/2014/main" id="{DE830F2B-C5C3-1A44-AB33-635FB8729A09}"/>
              </a:ext>
            </a:extLst>
          </p:cNvPr>
          <p:cNvSpPr>
            <a:spLocks/>
          </p:cNvSpPr>
          <p:nvPr/>
        </p:nvSpPr>
        <p:spPr bwMode="auto">
          <a:xfrm>
            <a:off x="977362" y="1418456"/>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sz="2400">
                <a:solidFill>
                  <a:srgbClr val="505050"/>
                </a:solidFill>
              </a:rPr>
              <a:t>セキュリティの考え方の変化・２つのゼロトラスト</a:t>
            </a:r>
            <a:endParaRPr kumimoji="1" lang="ja-JP" altLang="en-US" sz="2400"/>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204"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角丸四角形 6">
            <a:extLst>
              <a:ext uri="{FF2B5EF4-FFF2-40B4-BE49-F238E27FC236}">
                <a16:creationId xmlns:a16="http://schemas.microsoft.com/office/drawing/2014/main" id="{F102AA58-5162-C34E-A934-FA831FEA99D1}"/>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29573" y="1614401"/>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AE2846FD-5B5C-6549-AF75-15C35C8EDA39}"/>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299746" y="2093916"/>
            <a:ext cx="2236510" cy="584775"/>
          </a:xfrm>
          <a:prstGeom prst="rect">
            <a:avLst/>
          </a:prstGeom>
          <a:noFill/>
        </p:spPr>
        <p:txBody>
          <a:bodyPr wrap="none" rtlCol="0">
            <a:spAutoFit/>
          </a:bodyPr>
          <a:lstStyle/>
          <a:p>
            <a:r>
              <a:rPr kumimoji="1"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ネットワーク境界では</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では守れない</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0" name="Freeform 20">
            <a:extLst>
              <a:ext uri="{FF2B5EF4-FFF2-40B4-BE49-F238E27FC236}">
                <a16:creationId xmlns:a16="http://schemas.microsoft.com/office/drawing/2014/main" id="{2B0EE35F-2FB5-1146-B9A8-8C2C763D26E7}"/>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1" name="図形グループ 34">
            <a:extLst>
              <a:ext uri="{FF2B5EF4-FFF2-40B4-BE49-F238E27FC236}">
                <a16:creationId xmlns:a16="http://schemas.microsoft.com/office/drawing/2014/main" id="{7CFB195B-3F3B-A44D-87E4-E7730BC37FBD}"/>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72" name="円/楕円 71">
              <a:extLst>
                <a:ext uri="{FF2B5EF4-FFF2-40B4-BE49-F238E27FC236}">
                  <a16:creationId xmlns:a16="http://schemas.microsoft.com/office/drawing/2014/main" id="{2EF02EC1-7617-4D47-93D1-92ADB75F64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D1B42CBE-C21D-6143-9C87-E843140B4C6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120">
            <a:extLst>
              <a:ext uri="{FF2B5EF4-FFF2-40B4-BE49-F238E27FC236}">
                <a16:creationId xmlns:a16="http://schemas.microsoft.com/office/drawing/2014/main" id="{C5169541-8F08-524C-939B-CAAF9708E868}"/>
              </a:ext>
            </a:extLst>
          </p:cNvPr>
          <p:cNvGrpSpPr/>
          <p:nvPr/>
        </p:nvGrpSpPr>
        <p:grpSpPr>
          <a:xfrm>
            <a:off x="7414248" y="5192606"/>
            <a:ext cx="679541" cy="593816"/>
            <a:chOff x="-62676" y="3965594"/>
            <a:chExt cx="679541" cy="593816"/>
          </a:xfrm>
        </p:grpSpPr>
        <p:sp>
          <p:nvSpPr>
            <p:cNvPr id="75" name="角丸四角形 74">
              <a:extLst>
                <a:ext uri="{FF2B5EF4-FFF2-40B4-BE49-F238E27FC236}">
                  <a16:creationId xmlns:a16="http://schemas.microsoft.com/office/drawing/2014/main" id="{942E26D4-538B-E246-9A8A-8FE75F3CA66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BFB50536-9D23-E847-91FB-4F64804F3D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7" name="図形グループ 123">
            <a:extLst>
              <a:ext uri="{FF2B5EF4-FFF2-40B4-BE49-F238E27FC236}">
                <a16:creationId xmlns:a16="http://schemas.microsoft.com/office/drawing/2014/main" id="{46F9C1C9-50A4-2147-963B-7FA9898AA0AA}"/>
              </a:ext>
            </a:extLst>
          </p:cNvPr>
          <p:cNvGrpSpPr/>
          <p:nvPr/>
        </p:nvGrpSpPr>
        <p:grpSpPr>
          <a:xfrm>
            <a:off x="7901266" y="5311623"/>
            <a:ext cx="341289" cy="550466"/>
            <a:chOff x="1140657" y="4229811"/>
            <a:chExt cx="341289" cy="550466"/>
          </a:xfrm>
        </p:grpSpPr>
        <p:sp>
          <p:nvSpPr>
            <p:cNvPr id="78" name="角丸四角形 77">
              <a:extLst>
                <a:ext uri="{FF2B5EF4-FFF2-40B4-BE49-F238E27FC236}">
                  <a16:creationId xmlns:a16="http://schemas.microsoft.com/office/drawing/2014/main" id="{B0F42636-CA4B-B74B-BB56-0BF7B6104891}"/>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9" name="図 78">
              <a:extLst>
                <a:ext uri="{FF2B5EF4-FFF2-40B4-BE49-F238E27FC236}">
                  <a16:creationId xmlns:a16="http://schemas.microsoft.com/office/drawing/2014/main" id="{F3A35F1D-C00A-7A47-80F3-77746FE6A2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0" name="図形グループ 34">
            <a:extLst>
              <a:ext uri="{FF2B5EF4-FFF2-40B4-BE49-F238E27FC236}">
                <a16:creationId xmlns:a16="http://schemas.microsoft.com/office/drawing/2014/main" id="{72E8DC47-B6D2-0C44-A6C6-8137141BDD2B}"/>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81" name="円/楕円 80">
              <a:extLst>
                <a:ext uri="{FF2B5EF4-FFF2-40B4-BE49-F238E27FC236}">
                  <a16:creationId xmlns:a16="http://schemas.microsoft.com/office/drawing/2014/main" id="{44F988C1-F992-1944-B317-1C4E3323C39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B3B278E6-A99C-4342-AD4C-EF6E178AAC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Freeform 20">
            <a:extLst>
              <a:ext uri="{FF2B5EF4-FFF2-40B4-BE49-F238E27FC236}">
                <a16:creationId xmlns:a16="http://schemas.microsoft.com/office/drawing/2014/main" id="{BA519ACA-A4D7-5848-8A3A-D7450516CC63}"/>
              </a:ext>
            </a:extLst>
          </p:cNvPr>
          <p:cNvSpPr>
            <a:spLocks noEditPoints="1"/>
          </p:cNvSpPr>
          <p:nvPr/>
        </p:nvSpPr>
        <p:spPr bwMode="black">
          <a:xfrm>
            <a:off x="5255218" y="4730487"/>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88" name="図形グループ 34">
            <a:extLst>
              <a:ext uri="{FF2B5EF4-FFF2-40B4-BE49-F238E27FC236}">
                <a16:creationId xmlns:a16="http://schemas.microsoft.com/office/drawing/2014/main" id="{94BD5A60-F96A-1F48-B260-500CBAF49BC2}"/>
              </a:ext>
            </a:extLst>
          </p:cNvPr>
          <p:cNvGrpSpPr/>
          <p:nvPr/>
        </p:nvGrpSpPr>
        <p:grpSpPr>
          <a:xfrm>
            <a:off x="5724014" y="4895377"/>
            <a:ext cx="320886" cy="589030"/>
            <a:chOff x="1946324" y="4125162"/>
            <a:chExt cx="969964" cy="2007872"/>
          </a:xfrm>
          <a:effectLst>
            <a:outerShdw blurRad="50800" dist="38100" dir="2700000" algn="tl" rotWithShape="0">
              <a:prstClr val="black">
                <a:alpha val="40000"/>
              </a:prstClr>
            </a:outerShdw>
          </a:effectLst>
        </p:grpSpPr>
        <p:sp>
          <p:nvSpPr>
            <p:cNvPr id="89" name="円/楕円 88">
              <a:extLst>
                <a:ext uri="{FF2B5EF4-FFF2-40B4-BE49-F238E27FC236}">
                  <a16:creationId xmlns:a16="http://schemas.microsoft.com/office/drawing/2014/main" id="{D2C48E26-32DF-C540-806D-363588AA6C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a:extLst>
                <a:ext uri="{FF2B5EF4-FFF2-40B4-BE49-F238E27FC236}">
                  <a16:creationId xmlns:a16="http://schemas.microsoft.com/office/drawing/2014/main" id="{EE0F0207-283A-3945-A027-03F3E094FB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120">
            <a:extLst>
              <a:ext uri="{FF2B5EF4-FFF2-40B4-BE49-F238E27FC236}">
                <a16:creationId xmlns:a16="http://schemas.microsoft.com/office/drawing/2014/main" id="{80983553-F1F8-BA42-A690-F11794ECA52C}"/>
              </a:ext>
            </a:extLst>
          </p:cNvPr>
          <p:cNvGrpSpPr/>
          <p:nvPr/>
        </p:nvGrpSpPr>
        <p:grpSpPr>
          <a:xfrm>
            <a:off x="7880654" y="4640283"/>
            <a:ext cx="679541" cy="593816"/>
            <a:chOff x="-62676" y="3965594"/>
            <a:chExt cx="679541" cy="593816"/>
          </a:xfrm>
        </p:grpSpPr>
        <p:sp>
          <p:nvSpPr>
            <p:cNvPr id="92" name="角丸四角形 91">
              <a:extLst>
                <a:ext uri="{FF2B5EF4-FFF2-40B4-BE49-F238E27FC236}">
                  <a16:creationId xmlns:a16="http://schemas.microsoft.com/office/drawing/2014/main" id="{4DF6D55E-B032-5443-A2E0-0DF9860846B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a:extLst>
                <a:ext uri="{FF2B5EF4-FFF2-40B4-BE49-F238E27FC236}">
                  <a16:creationId xmlns:a16="http://schemas.microsoft.com/office/drawing/2014/main" id="{558D700E-F4F8-D042-B398-E163870723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94" name="図形グループ 123">
            <a:extLst>
              <a:ext uri="{FF2B5EF4-FFF2-40B4-BE49-F238E27FC236}">
                <a16:creationId xmlns:a16="http://schemas.microsoft.com/office/drawing/2014/main" id="{1BEFCD07-E55D-CE43-9ADE-75905DD2F950}"/>
              </a:ext>
            </a:extLst>
          </p:cNvPr>
          <p:cNvGrpSpPr/>
          <p:nvPr/>
        </p:nvGrpSpPr>
        <p:grpSpPr>
          <a:xfrm>
            <a:off x="8367672" y="4759300"/>
            <a:ext cx="341289" cy="550466"/>
            <a:chOff x="1140657" y="4229811"/>
            <a:chExt cx="341289" cy="550466"/>
          </a:xfrm>
        </p:grpSpPr>
        <p:sp>
          <p:nvSpPr>
            <p:cNvPr id="95" name="角丸四角形 94">
              <a:extLst>
                <a:ext uri="{FF2B5EF4-FFF2-40B4-BE49-F238E27FC236}">
                  <a16:creationId xmlns:a16="http://schemas.microsoft.com/office/drawing/2014/main" id="{994EB66B-1F41-9A45-A217-CA4A30E0C7E7}"/>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8CE42FBF-2293-CF4A-B54E-9F5907AB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7" name="図形グループ 34">
            <a:extLst>
              <a:ext uri="{FF2B5EF4-FFF2-40B4-BE49-F238E27FC236}">
                <a16:creationId xmlns:a16="http://schemas.microsoft.com/office/drawing/2014/main" id="{A83C00D3-A299-E64F-8222-2692EC493B17}"/>
              </a:ext>
            </a:extLst>
          </p:cNvPr>
          <p:cNvGrpSpPr/>
          <p:nvPr/>
        </p:nvGrpSpPr>
        <p:grpSpPr>
          <a:xfrm>
            <a:off x="7731888" y="4869356"/>
            <a:ext cx="320886" cy="589030"/>
            <a:chOff x="1946324" y="4125162"/>
            <a:chExt cx="969964" cy="2007872"/>
          </a:xfrm>
          <a:effectLst>
            <a:outerShdw blurRad="50800" dist="38100" dir="2700000" algn="tl" rotWithShape="0">
              <a:prstClr val="black">
                <a:alpha val="40000"/>
              </a:prstClr>
            </a:outerShdw>
          </a:effectLst>
        </p:grpSpPr>
        <p:sp>
          <p:nvSpPr>
            <p:cNvPr id="98" name="円/楕円 97">
              <a:extLst>
                <a:ext uri="{FF2B5EF4-FFF2-40B4-BE49-F238E27FC236}">
                  <a16:creationId xmlns:a16="http://schemas.microsoft.com/office/drawing/2014/main" id="{9EEE99F3-786D-7E46-8E37-3F3E9BFC9D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a:extLst>
                <a:ext uri="{FF2B5EF4-FFF2-40B4-BE49-F238E27FC236}">
                  <a16:creationId xmlns:a16="http://schemas.microsoft.com/office/drawing/2014/main" id="{5A9AA0CD-9275-534A-9C41-BBBB719893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120">
            <a:extLst>
              <a:ext uri="{FF2B5EF4-FFF2-40B4-BE49-F238E27FC236}">
                <a16:creationId xmlns:a16="http://schemas.microsoft.com/office/drawing/2014/main" id="{6822D501-96E9-404E-80F9-16CB22AB9FA2}"/>
              </a:ext>
            </a:extLst>
          </p:cNvPr>
          <p:cNvGrpSpPr/>
          <p:nvPr/>
        </p:nvGrpSpPr>
        <p:grpSpPr>
          <a:xfrm>
            <a:off x="6585765" y="5689695"/>
            <a:ext cx="679541" cy="593816"/>
            <a:chOff x="-62676" y="3965594"/>
            <a:chExt cx="679541" cy="593816"/>
          </a:xfrm>
        </p:grpSpPr>
        <p:sp>
          <p:nvSpPr>
            <p:cNvPr id="101" name="角丸四角形 100">
              <a:extLst>
                <a:ext uri="{FF2B5EF4-FFF2-40B4-BE49-F238E27FC236}">
                  <a16:creationId xmlns:a16="http://schemas.microsoft.com/office/drawing/2014/main" id="{613DA965-BB26-2E43-BA77-07325CD1113E}"/>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6CCE8698-3AEF-3B4B-A51A-96DEC6DDE6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3" name="図形グループ 123">
            <a:extLst>
              <a:ext uri="{FF2B5EF4-FFF2-40B4-BE49-F238E27FC236}">
                <a16:creationId xmlns:a16="http://schemas.microsoft.com/office/drawing/2014/main" id="{2CDD0C74-5509-FA48-8C4F-4EBA7ABFF57D}"/>
              </a:ext>
            </a:extLst>
          </p:cNvPr>
          <p:cNvGrpSpPr/>
          <p:nvPr/>
        </p:nvGrpSpPr>
        <p:grpSpPr>
          <a:xfrm>
            <a:off x="7072783" y="5808712"/>
            <a:ext cx="341289" cy="550466"/>
            <a:chOff x="1140657" y="4229811"/>
            <a:chExt cx="341289" cy="550466"/>
          </a:xfrm>
        </p:grpSpPr>
        <p:sp>
          <p:nvSpPr>
            <p:cNvPr id="104" name="角丸四角形 103">
              <a:extLst>
                <a:ext uri="{FF2B5EF4-FFF2-40B4-BE49-F238E27FC236}">
                  <a16:creationId xmlns:a16="http://schemas.microsoft.com/office/drawing/2014/main" id="{0FC3E29D-BD4B-BD44-90C8-CC74ECEE1D70}"/>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9" name="図 108">
              <a:extLst>
                <a:ext uri="{FF2B5EF4-FFF2-40B4-BE49-F238E27FC236}">
                  <a16:creationId xmlns:a16="http://schemas.microsoft.com/office/drawing/2014/main" id="{59F453D0-BD7D-CC4B-9056-3C185B5239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10" name="図形グループ 34">
            <a:extLst>
              <a:ext uri="{FF2B5EF4-FFF2-40B4-BE49-F238E27FC236}">
                <a16:creationId xmlns:a16="http://schemas.microsoft.com/office/drawing/2014/main" id="{E6F0A7E2-16C3-EA4A-8BDA-80A350E789D6}"/>
              </a:ext>
            </a:extLst>
          </p:cNvPr>
          <p:cNvGrpSpPr/>
          <p:nvPr/>
        </p:nvGrpSpPr>
        <p:grpSpPr>
          <a:xfrm>
            <a:off x="6436999" y="5918768"/>
            <a:ext cx="320886" cy="589030"/>
            <a:chOff x="1946324" y="4125162"/>
            <a:chExt cx="969964" cy="2007872"/>
          </a:xfrm>
          <a:effectLst>
            <a:outerShdw blurRad="50800" dist="38100" dir="2700000" algn="tl" rotWithShape="0">
              <a:prstClr val="black">
                <a:alpha val="40000"/>
              </a:prstClr>
            </a:outerShdw>
          </a:effectLst>
        </p:grpSpPr>
        <p:sp>
          <p:nvSpPr>
            <p:cNvPr id="111" name="円/楕円 110">
              <a:extLst>
                <a:ext uri="{FF2B5EF4-FFF2-40B4-BE49-F238E27FC236}">
                  <a16:creationId xmlns:a16="http://schemas.microsoft.com/office/drawing/2014/main" id="{453D1092-7CFD-4846-B03D-BF5634F8F0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42346A5-8C50-3A49-B6A8-493296EE2E6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 name="Freeform 20">
            <a:extLst>
              <a:ext uri="{FF2B5EF4-FFF2-40B4-BE49-F238E27FC236}">
                <a16:creationId xmlns:a16="http://schemas.microsoft.com/office/drawing/2014/main" id="{6F600A6C-E179-2148-98EE-16B626A9F9DC}"/>
              </a:ext>
            </a:extLst>
          </p:cNvPr>
          <p:cNvSpPr>
            <a:spLocks noEditPoints="1"/>
          </p:cNvSpPr>
          <p:nvPr/>
        </p:nvSpPr>
        <p:spPr bwMode="black">
          <a:xfrm>
            <a:off x="5075280" y="5728308"/>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18" name="図形グループ 34">
            <a:extLst>
              <a:ext uri="{FF2B5EF4-FFF2-40B4-BE49-F238E27FC236}">
                <a16:creationId xmlns:a16="http://schemas.microsoft.com/office/drawing/2014/main" id="{3A055175-D5FF-EE4F-A9C0-3DD1009F02C8}"/>
              </a:ext>
            </a:extLst>
          </p:cNvPr>
          <p:cNvGrpSpPr/>
          <p:nvPr/>
        </p:nvGrpSpPr>
        <p:grpSpPr>
          <a:xfrm>
            <a:off x="5544076" y="5893198"/>
            <a:ext cx="320886" cy="589030"/>
            <a:chOff x="1946324" y="4125162"/>
            <a:chExt cx="969964" cy="2007872"/>
          </a:xfrm>
          <a:effectLst>
            <a:outerShdw blurRad="50800" dist="38100" dir="2700000" algn="tl" rotWithShape="0">
              <a:prstClr val="black">
                <a:alpha val="40000"/>
              </a:prstClr>
            </a:outerShdw>
          </a:effectLst>
        </p:grpSpPr>
        <p:sp>
          <p:nvSpPr>
            <p:cNvPr id="119" name="円/楕円 118">
              <a:extLst>
                <a:ext uri="{FF2B5EF4-FFF2-40B4-BE49-F238E27FC236}">
                  <a16:creationId xmlns:a16="http://schemas.microsoft.com/office/drawing/2014/main" id="{3FEF394F-DCEA-804A-B249-3772235153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a:extLst>
                <a:ext uri="{FF2B5EF4-FFF2-40B4-BE49-F238E27FC236}">
                  <a16:creationId xmlns:a16="http://schemas.microsoft.com/office/drawing/2014/main" id="{1B90B971-09CA-3541-9E87-CC4DFB4AF67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120">
            <a:extLst>
              <a:ext uri="{FF2B5EF4-FFF2-40B4-BE49-F238E27FC236}">
                <a16:creationId xmlns:a16="http://schemas.microsoft.com/office/drawing/2014/main" id="{C60B1D3D-4A99-4743-85C6-74DDA38D6111}"/>
              </a:ext>
            </a:extLst>
          </p:cNvPr>
          <p:cNvGrpSpPr/>
          <p:nvPr/>
        </p:nvGrpSpPr>
        <p:grpSpPr>
          <a:xfrm>
            <a:off x="7831559" y="5689695"/>
            <a:ext cx="679541" cy="593816"/>
            <a:chOff x="-62676" y="3965594"/>
            <a:chExt cx="679541" cy="593816"/>
          </a:xfrm>
        </p:grpSpPr>
        <p:sp>
          <p:nvSpPr>
            <p:cNvPr id="124" name="角丸四角形 123">
              <a:extLst>
                <a:ext uri="{FF2B5EF4-FFF2-40B4-BE49-F238E27FC236}">
                  <a16:creationId xmlns:a16="http://schemas.microsoft.com/office/drawing/2014/main" id="{1ACCD720-E4A8-A64D-8DD1-13EAE99C476D}"/>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図 124">
              <a:extLst>
                <a:ext uri="{FF2B5EF4-FFF2-40B4-BE49-F238E27FC236}">
                  <a16:creationId xmlns:a16="http://schemas.microsoft.com/office/drawing/2014/main" id="{4A74A661-DA95-9F4D-999E-AF650CC38A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7" name="図形グループ 123">
            <a:extLst>
              <a:ext uri="{FF2B5EF4-FFF2-40B4-BE49-F238E27FC236}">
                <a16:creationId xmlns:a16="http://schemas.microsoft.com/office/drawing/2014/main" id="{117DAD51-6D06-B54E-B6BD-48C888CA7E16}"/>
              </a:ext>
            </a:extLst>
          </p:cNvPr>
          <p:cNvGrpSpPr/>
          <p:nvPr/>
        </p:nvGrpSpPr>
        <p:grpSpPr>
          <a:xfrm>
            <a:off x="8318577" y="5808712"/>
            <a:ext cx="341289" cy="550466"/>
            <a:chOff x="1140657" y="4229811"/>
            <a:chExt cx="341289" cy="550466"/>
          </a:xfrm>
        </p:grpSpPr>
        <p:sp>
          <p:nvSpPr>
            <p:cNvPr id="128" name="角丸四角形 127">
              <a:extLst>
                <a:ext uri="{FF2B5EF4-FFF2-40B4-BE49-F238E27FC236}">
                  <a16:creationId xmlns:a16="http://schemas.microsoft.com/office/drawing/2014/main" id="{E7E8F561-68A3-E144-A8D2-D332BF53A18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9" name="図 128">
              <a:extLst>
                <a:ext uri="{FF2B5EF4-FFF2-40B4-BE49-F238E27FC236}">
                  <a16:creationId xmlns:a16="http://schemas.microsoft.com/office/drawing/2014/main" id="{8CD15B99-F70F-F34B-BA27-E66C41A2DD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30" name="図形グループ 34">
            <a:extLst>
              <a:ext uri="{FF2B5EF4-FFF2-40B4-BE49-F238E27FC236}">
                <a16:creationId xmlns:a16="http://schemas.microsoft.com/office/drawing/2014/main" id="{97CA30CE-61A7-B342-BAFD-6B1570725D14}"/>
              </a:ext>
            </a:extLst>
          </p:cNvPr>
          <p:cNvGrpSpPr/>
          <p:nvPr/>
        </p:nvGrpSpPr>
        <p:grpSpPr>
          <a:xfrm>
            <a:off x="7682793" y="5918768"/>
            <a:ext cx="320886" cy="589030"/>
            <a:chOff x="1946324" y="4125162"/>
            <a:chExt cx="969964" cy="2007872"/>
          </a:xfrm>
          <a:effectLst>
            <a:outerShdw blurRad="50800" dist="38100" dir="2700000" algn="tl" rotWithShape="0">
              <a:prstClr val="black">
                <a:alpha val="40000"/>
              </a:prstClr>
            </a:outerShdw>
          </a:effectLst>
        </p:grpSpPr>
        <p:sp>
          <p:nvSpPr>
            <p:cNvPr id="133" name="円/楕円 132">
              <a:extLst>
                <a:ext uri="{FF2B5EF4-FFF2-40B4-BE49-F238E27FC236}">
                  <a16:creationId xmlns:a16="http://schemas.microsoft.com/office/drawing/2014/main" id="{A528D068-4860-614E-BFBB-28A20501F0A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フローチャート: 論理積ゲート 133">
              <a:extLst>
                <a:ext uri="{FF2B5EF4-FFF2-40B4-BE49-F238E27FC236}">
                  <a16:creationId xmlns:a16="http://schemas.microsoft.com/office/drawing/2014/main" id="{5CF6441C-6A48-1143-AF5F-0FC5281B9D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4" name="テキスト ボックス 153">
            <a:extLst>
              <a:ext uri="{FF2B5EF4-FFF2-40B4-BE49-F238E27FC236}">
                <a16:creationId xmlns:a16="http://schemas.microsoft.com/office/drawing/2014/main" id="{F96AB736-93FB-EA44-A049-42FF205D0095}"/>
              </a:ext>
            </a:extLst>
          </p:cNvPr>
          <p:cNvSpPr txBox="1"/>
          <p:nvPr/>
        </p:nvSpPr>
        <p:spPr>
          <a:xfrm>
            <a:off x="6368037" y="4122832"/>
            <a:ext cx="1107996" cy="669414"/>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a:t>
            </a:r>
            <a:r>
              <a:rPr kumimoji="1"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&amp;</a:t>
            </a:r>
          </a:p>
          <a:p>
            <a:pPr algn="ctr"/>
            <a:r>
              <a:rPr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種類と台数の増大</a:t>
            </a:r>
          </a:p>
        </p:txBody>
      </p:sp>
      <p:grpSp>
        <p:nvGrpSpPr>
          <p:cNvPr id="155" name="Group 451">
            <a:extLst>
              <a:ext uri="{FF2B5EF4-FFF2-40B4-BE49-F238E27FC236}">
                <a16:creationId xmlns:a16="http://schemas.microsoft.com/office/drawing/2014/main" id="{4BDF73F8-E7F7-C846-89FF-BA5531F60209}"/>
              </a:ext>
            </a:extLst>
          </p:cNvPr>
          <p:cNvGrpSpPr>
            <a:grpSpLocks noChangeAspect="1"/>
          </p:cNvGrpSpPr>
          <p:nvPr/>
        </p:nvGrpSpPr>
        <p:grpSpPr>
          <a:xfrm>
            <a:off x="967686" y="4595647"/>
            <a:ext cx="224636" cy="159248"/>
            <a:chOff x="3335338" y="269944"/>
            <a:chExt cx="2154238" cy="1527175"/>
          </a:xfrm>
          <a:solidFill>
            <a:srgbClr val="FF0000"/>
          </a:solidFill>
        </p:grpSpPr>
        <p:sp>
          <p:nvSpPr>
            <p:cNvPr id="156" name="Freeform 24">
              <a:extLst>
                <a:ext uri="{FF2B5EF4-FFF2-40B4-BE49-F238E27FC236}">
                  <a16:creationId xmlns:a16="http://schemas.microsoft.com/office/drawing/2014/main" id="{BC87D839-8537-484E-9920-CDF093375D75}"/>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57" name="Freeform 25">
              <a:extLst>
                <a:ext uri="{FF2B5EF4-FFF2-40B4-BE49-F238E27FC236}">
                  <a16:creationId xmlns:a16="http://schemas.microsoft.com/office/drawing/2014/main" id="{869886FD-D408-1342-9EA2-58678CE7400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0" name="Freeform 26">
              <a:extLst>
                <a:ext uri="{FF2B5EF4-FFF2-40B4-BE49-F238E27FC236}">
                  <a16:creationId xmlns:a16="http://schemas.microsoft.com/office/drawing/2014/main" id="{E81C9EBB-29EB-5E41-8E9E-1AE6E4716EA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1" name="Freeform 27">
              <a:extLst>
                <a:ext uri="{FF2B5EF4-FFF2-40B4-BE49-F238E27FC236}">
                  <a16:creationId xmlns:a16="http://schemas.microsoft.com/office/drawing/2014/main" id="{3360FB74-DA16-0145-B63A-3E07809C1BF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2" name="Freeform 28">
              <a:extLst>
                <a:ext uri="{FF2B5EF4-FFF2-40B4-BE49-F238E27FC236}">
                  <a16:creationId xmlns:a16="http://schemas.microsoft.com/office/drawing/2014/main" id="{C5B57336-6C15-EC45-B008-148F38684F9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63" name="Group 451">
            <a:extLst>
              <a:ext uri="{FF2B5EF4-FFF2-40B4-BE49-F238E27FC236}">
                <a16:creationId xmlns:a16="http://schemas.microsoft.com/office/drawing/2014/main" id="{11651AED-04D2-C54E-AC34-AFADCDFC01E5}"/>
              </a:ext>
            </a:extLst>
          </p:cNvPr>
          <p:cNvGrpSpPr>
            <a:grpSpLocks noChangeAspect="1"/>
          </p:cNvGrpSpPr>
          <p:nvPr/>
        </p:nvGrpSpPr>
        <p:grpSpPr>
          <a:xfrm>
            <a:off x="2808757" y="5234119"/>
            <a:ext cx="224636" cy="159248"/>
            <a:chOff x="3335338" y="269944"/>
            <a:chExt cx="2154238" cy="1527175"/>
          </a:xfrm>
          <a:solidFill>
            <a:srgbClr val="FF0000"/>
          </a:solidFill>
        </p:grpSpPr>
        <p:sp>
          <p:nvSpPr>
            <p:cNvPr id="164" name="Freeform 24">
              <a:extLst>
                <a:ext uri="{FF2B5EF4-FFF2-40B4-BE49-F238E27FC236}">
                  <a16:creationId xmlns:a16="http://schemas.microsoft.com/office/drawing/2014/main" id="{74B2C505-3572-D84F-9A7C-D3A9D0A6CBA7}"/>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5" name="Freeform 25">
              <a:extLst>
                <a:ext uri="{FF2B5EF4-FFF2-40B4-BE49-F238E27FC236}">
                  <a16:creationId xmlns:a16="http://schemas.microsoft.com/office/drawing/2014/main" id="{B6B08992-C86E-A74E-885A-B7109E5BFC7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6" name="Freeform 26">
              <a:extLst>
                <a:ext uri="{FF2B5EF4-FFF2-40B4-BE49-F238E27FC236}">
                  <a16:creationId xmlns:a16="http://schemas.microsoft.com/office/drawing/2014/main" id="{EDFE6F1F-B55F-A24C-983E-B9E48DD5FA1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7" name="Freeform 27">
              <a:extLst>
                <a:ext uri="{FF2B5EF4-FFF2-40B4-BE49-F238E27FC236}">
                  <a16:creationId xmlns:a16="http://schemas.microsoft.com/office/drawing/2014/main" id="{01E8796D-26C6-9C4D-B2EE-94DDA259EF8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8" name="Freeform 28">
              <a:extLst>
                <a:ext uri="{FF2B5EF4-FFF2-40B4-BE49-F238E27FC236}">
                  <a16:creationId xmlns:a16="http://schemas.microsoft.com/office/drawing/2014/main" id="{93F0818A-ACB1-8848-AD02-DBD7B000354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2" name="Group 451">
            <a:extLst>
              <a:ext uri="{FF2B5EF4-FFF2-40B4-BE49-F238E27FC236}">
                <a16:creationId xmlns:a16="http://schemas.microsoft.com/office/drawing/2014/main" id="{1573C035-540A-BA4D-B325-89EB684371FA}"/>
              </a:ext>
            </a:extLst>
          </p:cNvPr>
          <p:cNvGrpSpPr>
            <a:grpSpLocks noChangeAspect="1"/>
          </p:cNvGrpSpPr>
          <p:nvPr/>
        </p:nvGrpSpPr>
        <p:grpSpPr>
          <a:xfrm>
            <a:off x="3686581" y="5057335"/>
            <a:ext cx="224636" cy="159248"/>
            <a:chOff x="3335338" y="269944"/>
            <a:chExt cx="2154238" cy="1527175"/>
          </a:xfrm>
          <a:solidFill>
            <a:srgbClr val="FF0000"/>
          </a:solidFill>
        </p:grpSpPr>
        <p:sp>
          <p:nvSpPr>
            <p:cNvPr id="173" name="Freeform 24">
              <a:extLst>
                <a:ext uri="{FF2B5EF4-FFF2-40B4-BE49-F238E27FC236}">
                  <a16:creationId xmlns:a16="http://schemas.microsoft.com/office/drawing/2014/main" id="{B96EBA39-7F73-774A-A453-94F7D5B296D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4" name="Freeform 25">
              <a:extLst>
                <a:ext uri="{FF2B5EF4-FFF2-40B4-BE49-F238E27FC236}">
                  <a16:creationId xmlns:a16="http://schemas.microsoft.com/office/drawing/2014/main" id="{318A0D6F-3C58-A549-A612-2EE7CDE6033B}"/>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5" name="Freeform 26">
              <a:extLst>
                <a:ext uri="{FF2B5EF4-FFF2-40B4-BE49-F238E27FC236}">
                  <a16:creationId xmlns:a16="http://schemas.microsoft.com/office/drawing/2014/main" id="{D944CC88-52B8-AD40-AEBD-9343F432EDD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6" name="Freeform 27">
              <a:extLst>
                <a:ext uri="{FF2B5EF4-FFF2-40B4-BE49-F238E27FC236}">
                  <a16:creationId xmlns:a16="http://schemas.microsoft.com/office/drawing/2014/main" id="{52F54700-AD22-EC49-A6E3-D4BF02A0126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7" name="Freeform 28">
              <a:extLst>
                <a:ext uri="{FF2B5EF4-FFF2-40B4-BE49-F238E27FC236}">
                  <a16:creationId xmlns:a16="http://schemas.microsoft.com/office/drawing/2014/main" id="{391609AF-A342-6042-A1C8-3EA50F49B1E2}"/>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8" name="Group 451">
            <a:extLst>
              <a:ext uri="{FF2B5EF4-FFF2-40B4-BE49-F238E27FC236}">
                <a16:creationId xmlns:a16="http://schemas.microsoft.com/office/drawing/2014/main" id="{E1C7E7EA-F00C-8847-B5F2-251D60D7E33B}"/>
              </a:ext>
            </a:extLst>
          </p:cNvPr>
          <p:cNvGrpSpPr>
            <a:grpSpLocks noChangeAspect="1"/>
          </p:cNvGrpSpPr>
          <p:nvPr/>
        </p:nvGrpSpPr>
        <p:grpSpPr>
          <a:xfrm>
            <a:off x="2402295" y="5946661"/>
            <a:ext cx="224636" cy="159248"/>
            <a:chOff x="3335338" y="269944"/>
            <a:chExt cx="2154238" cy="1527175"/>
          </a:xfrm>
          <a:solidFill>
            <a:srgbClr val="FF0000"/>
          </a:solidFill>
        </p:grpSpPr>
        <p:sp>
          <p:nvSpPr>
            <p:cNvPr id="179" name="Freeform 24">
              <a:extLst>
                <a:ext uri="{FF2B5EF4-FFF2-40B4-BE49-F238E27FC236}">
                  <a16:creationId xmlns:a16="http://schemas.microsoft.com/office/drawing/2014/main" id="{F565F044-5140-324B-A5D2-1534F66F27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0" name="Freeform 25">
              <a:extLst>
                <a:ext uri="{FF2B5EF4-FFF2-40B4-BE49-F238E27FC236}">
                  <a16:creationId xmlns:a16="http://schemas.microsoft.com/office/drawing/2014/main" id="{CBDDFD74-97E0-ED41-AF58-ACD946AA54F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1" name="Freeform 26">
              <a:extLst>
                <a:ext uri="{FF2B5EF4-FFF2-40B4-BE49-F238E27FC236}">
                  <a16:creationId xmlns:a16="http://schemas.microsoft.com/office/drawing/2014/main" id="{5748AC62-EC33-DF48-AF15-4B640C6A7B7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2" name="Freeform 27">
              <a:extLst>
                <a:ext uri="{FF2B5EF4-FFF2-40B4-BE49-F238E27FC236}">
                  <a16:creationId xmlns:a16="http://schemas.microsoft.com/office/drawing/2014/main" id="{EB216674-038F-4D40-9F7E-CC2544809A17}"/>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3" name="Freeform 28">
              <a:extLst>
                <a:ext uri="{FF2B5EF4-FFF2-40B4-BE49-F238E27FC236}">
                  <a16:creationId xmlns:a16="http://schemas.microsoft.com/office/drawing/2014/main" id="{D1CB13E2-FA45-534C-8374-86F674704A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84" name="Group 451">
            <a:extLst>
              <a:ext uri="{FF2B5EF4-FFF2-40B4-BE49-F238E27FC236}">
                <a16:creationId xmlns:a16="http://schemas.microsoft.com/office/drawing/2014/main" id="{FB7EAB69-F8C2-B04C-AE49-A12C54CA2AC1}"/>
              </a:ext>
            </a:extLst>
          </p:cNvPr>
          <p:cNvGrpSpPr>
            <a:grpSpLocks noChangeAspect="1"/>
          </p:cNvGrpSpPr>
          <p:nvPr/>
        </p:nvGrpSpPr>
        <p:grpSpPr>
          <a:xfrm>
            <a:off x="1276955" y="5715108"/>
            <a:ext cx="224636" cy="159248"/>
            <a:chOff x="3335338" y="269944"/>
            <a:chExt cx="2154238" cy="1527175"/>
          </a:xfrm>
          <a:solidFill>
            <a:srgbClr val="FF0000"/>
          </a:solidFill>
        </p:grpSpPr>
        <p:sp>
          <p:nvSpPr>
            <p:cNvPr id="185" name="Freeform 24">
              <a:extLst>
                <a:ext uri="{FF2B5EF4-FFF2-40B4-BE49-F238E27FC236}">
                  <a16:creationId xmlns:a16="http://schemas.microsoft.com/office/drawing/2014/main" id="{5F4CFB63-712B-3C4F-8748-6A5EC3445344}"/>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6" name="Freeform 25">
              <a:extLst>
                <a:ext uri="{FF2B5EF4-FFF2-40B4-BE49-F238E27FC236}">
                  <a16:creationId xmlns:a16="http://schemas.microsoft.com/office/drawing/2014/main" id="{D069A9B7-B4A4-A146-8BB7-459A07A84EF1}"/>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7" name="Freeform 26">
              <a:extLst>
                <a:ext uri="{FF2B5EF4-FFF2-40B4-BE49-F238E27FC236}">
                  <a16:creationId xmlns:a16="http://schemas.microsoft.com/office/drawing/2014/main" id="{13631E25-3BDF-2442-AE44-D08F1BC076A2}"/>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8" name="Freeform 27">
              <a:extLst>
                <a:ext uri="{FF2B5EF4-FFF2-40B4-BE49-F238E27FC236}">
                  <a16:creationId xmlns:a16="http://schemas.microsoft.com/office/drawing/2014/main" id="{40A660C4-01E8-4A48-8313-AF4B9811FEA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9" name="Freeform 28">
              <a:extLst>
                <a:ext uri="{FF2B5EF4-FFF2-40B4-BE49-F238E27FC236}">
                  <a16:creationId xmlns:a16="http://schemas.microsoft.com/office/drawing/2014/main" id="{A390CC3D-0ED0-424D-B904-8F4E50D5D381}"/>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90" name="Group 451">
            <a:extLst>
              <a:ext uri="{FF2B5EF4-FFF2-40B4-BE49-F238E27FC236}">
                <a16:creationId xmlns:a16="http://schemas.microsoft.com/office/drawing/2014/main" id="{8EED59C8-19D8-5749-9F94-571B5ABD32CD}"/>
              </a:ext>
            </a:extLst>
          </p:cNvPr>
          <p:cNvGrpSpPr>
            <a:grpSpLocks noChangeAspect="1"/>
          </p:cNvGrpSpPr>
          <p:nvPr/>
        </p:nvGrpSpPr>
        <p:grpSpPr>
          <a:xfrm>
            <a:off x="3538682" y="4393989"/>
            <a:ext cx="224636" cy="159248"/>
            <a:chOff x="3335338" y="269944"/>
            <a:chExt cx="2154238" cy="1527175"/>
          </a:xfrm>
          <a:solidFill>
            <a:srgbClr val="FF0000"/>
          </a:solidFill>
        </p:grpSpPr>
        <p:sp>
          <p:nvSpPr>
            <p:cNvPr id="191" name="Freeform 24">
              <a:extLst>
                <a:ext uri="{FF2B5EF4-FFF2-40B4-BE49-F238E27FC236}">
                  <a16:creationId xmlns:a16="http://schemas.microsoft.com/office/drawing/2014/main" id="{4583CF75-E040-3A48-9A68-C2E484BEB40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2" name="Freeform 25">
              <a:extLst>
                <a:ext uri="{FF2B5EF4-FFF2-40B4-BE49-F238E27FC236}">
                  <a16:creationId xmlns:a16="http://schemas.microsoft.com/office/drawing/2014/main" id="{F9E7AB13-5767-5145-B7EE-DCB915623FD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3" name="Freeform 26">
              <a:extLst>
                <a:ext uri="{FF2B5EF4-FFF2-40B4-BE49-F238E27FC236}">
                  <a16:creationId xmlns:a16="http://schemas.microsoft.com/office/drawing/2014/main" id="{2072D03A-D95D-E344-B86D-968F2C70597D}"/>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4" name="Freeform 27">
              <a:extLst>
                <a:ext uri="{FF2B5EF4-FFF2-40B4-BE49-F238E27FC236}">
                  <a16:creationId xmlns:a16="http://schemas.microsoft.com/office/drawing/2014/main" id="{3A4BBD6C-D042-DA42-89E0-B110F332C39A}"/>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5" name="Freeform 28">
              <a:extLst>
                <a:ext uri="{FF2B5EF4-FFF2-40B4-BE49-F238E27FC236}">
                  <a16:creationId xmlns:a16="http://schemas.microsoft.com/office/drawing/2014/main" id="{A7A1FD27-1A85-3B45-AB51-65575D395D5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196" name="テキスト ボックス 195">
            <a:extLst>
              <a:ext uri="{FF2B5EF4-FFF2-40B4-BE49-F238E27FC236}">
                <a16:creationId xmlns:a16="http://schemas.microsoft.com/office/drawing/2014/main" id="{57F56494-1A03-4A41-AFB5-D99EF4D9FCFF}"/>
              </a:ext>
            </a:extLst>
          </p:cNvPr>
          <p:cNvSpPr txBox="1"/>
          <p:nvPr/>
        </p:nvSpPr>
        <p:spPr>
          <a:xfrm>
            <a:off x="367186" y="5030133"/>
            <a:ext cx="1935145" cy="415498"/>
          </a:xfrm>
          <a:prstGeom prst="rect">
            <a:avLst/>
          </a:prstGeom>
          <a:noFill/>
        </p:spPr>
        <p:txBody>
          <a:bodyPr wrap="none" rtlCol="0">
            <a:spAutoFit/>
          </a:bodyPr>
          <a:lstStyle/>
          <a:p>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手段の巧妙化と多様化により</a:t>
            </a:r>
            <a:endPar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内部への不正侵入を防げない</a:t>
            </a:r>
            <a:endParaRPr kumimoji="1" lang="ja-JP" altLang="en-US" sz="9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FE4EC9-F6E9-A447-ADCB-51354EC2CEAD}"/>
              </a:ext>
            </a:extLst>
          </p:cNvPr>
          <p:cNvSpPr txBox="1"/>
          <p:nvPr/>
        </p:nvSpPr>
        <p:spPr>
          <a:xfrm>
            <a:off x="4745158" y="3877994"/>
            <a:ext cx="1705915" cy="415498"/>
          </a:xfrm>
          <a:prstGeom prst="rect">
            <a:avLst/>
          </a:prstGeom>
          <a:noFill/>
        </p:spPr>
        <p:txBody>
          <a:bodyPr wrap="none" rtlCol="0">
            <a:spAutoFit/>
          </a:bodyPr>
          <a:lstStyle/>
          <a:p>
            <a:pPr algn="ctr"/>
            <a:r>
              <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とパスワードが盗まれ</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への侵入を防げない</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乗算記号 12">
            <a:extLst>
              <a:ext uri="{FF2B5EF4-FFF2-40B4-BE49-F238E27FC236}">
                <a16:creationId xmlns:a16="http://schemas.microsoft.com/office/drawing/2014/main" id="{7E16A25C-D140-074E-8F7F-33C9F63E6D6A}"/>
              </a:ext>
            </a:extLst>
          </p:cNvPr>
          <p:cNvSpPr/>
          <p:nvPr/>
        </p:nvSpPr>
        <p:spPr>
          <a:xfrm>
            <a:off x="2134962" y="2472909"/>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Freeform 5">
            <a:extLst>
              <a:ext uri="{FF2B5EF4-FFF2-40B4-BE49-F238E27FC236}">
                <a16:creationId xmlns:a16="http://schemas.microsoft.com/office/drawing/2014/main" id="{81138337-6824-E54A-944C-B6AB6A384AF2}"/>
              </a:ext>
            </a:extLst>
          </p:cNvPr>
          <p:cNvSpPr>
            <a:spLocks/>
          </p:cNvSpPr>
          <p:nvPr/>
        </p:nvSpPr>
        <p:spPr bwMode="auto">
          <a:xfrm>
            <a:off x="314576" y="1154569"/>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DE0726C7-8597-864A-AB44-37D7D0C1FD6F}"/>
              </a:ext>
            </a:extLst>
          </p:cNvPr>
          <p:cNvSpPr txBox="1"/>
          <p:nvPr/>
        </p:nvSpPr>
        <p:spPr>
          <a:xfrm>
            <a:off x="937792" y="1606140"/>
            <a:ext cx="1261884" cy="415498"/>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クラウドサービス</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の利用拡大</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3" name="乗算記号 202">
            <a:extLst>
              <a:ext uri="{FF2B5EF4-FFF2-40B4-BE49-F238E27FC236}">
                <a16:creationId xmlns:a16="http://schemas.microsoft.com/office/drawing/2014/main" id="{28FE3050-A26A-2347-B1FD-14E3CDF02988}"/>
              </a:ext>
            </a:extLst>
          </p:cNvPr>
          <p:cNvSpPr/>
          <p:nvPr/>
        </p:nvSpPr>
        <p:spPr>
          <a:xfrm>
            <a:off x="3347840" y="3268955"/>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Freeform 20">
            <a:extLst>
              <a:ext uri="{FF2B5EF4-FFF2-40B4-BE49-F238E27FC236}">
                <a16:creationId xmlns:a16="http://schemas.microsoft.com/office/drawing/2014/main" id="{BD8F0F23-A9AF-334D-9B71-D27F573C8FE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11" name="Group 451">
            <a:extLst>
              <a:ext uri="{FF2B5EF4-FFF2-40B4-BE49-F238E27FC236}">
                <a16:creationId xmlns:a16="http://schemas.microsoft.com/office/drawing/2014/main" id="{1D4746A7-4A15-4C4C-99D9-251E848DB550}"/>
              </a:ext>
            </a:extLst>
          </p:cNvPr>
          <p:cNvGrpSpPr>
            <a:grpSpLocks noChangeAspect="1"/>
          </p:cNvGrpSpPr>
          <p:nvPr/>
        </p:nvGrpSpPr>
        <p:grpSpPr>
          <a:xfrm>
            <a:off x="8077858" y="4843363"/>
            <a:ext cx="224636" cy="159248"/>
            <a:chOff x="3335338" y="269944"/>
            <a:chExt cx="2154238" cy="1527175"/>
          </a:xfrm>
          <a:solidFill>
            <a:srgbClr val="FF0000"/>
          </a:solidFill>
        </p:grpSpPr>
        <p:sp>
          <p:nvSpPr>
            <p:cNvPr id="212" name="Freeform 24">
              <a:extLst>
                <a:ext uri="{FF2B5EF4-FFF2-40B4-BE49-F238E27FC236}">
                  <a16:creationId xmlns:a16="http://schemas.microsoft.com/office/drawing/2014/main" id="{CBE80BA6-E4CA-1143-AB8F-B4993F740D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3" name="Freeform 25">
              <a:extLst>
                <a:ext uri="{FF2B5EF4-FFF2-40B4-BE49-F238E27FC236}">
                  <a16:creationId xmlns:a16="http://schemas.microsoft.com/office/drawing/2014/main" id="{DF4A60C9-6FA4-D24E-AB36-FB9BC46E30C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4" name="Freeform 26">
              <a:extLst>
                <a:ext uri="{FF2B5EF4-FFF2-40B4-BE49-F238E27FC236}">
                  <a16:creationId xmlns:a16="http://schemas.microsoft.com/office/drawing/2014/main" id="{20869338-8764-A343-ADE0-0D44D4E4147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5" name="Freeform 27">
              <a:extLst>
                <a:ext uri="{FF2B5EF4-FFF2-40B4-BE49-F238E27FC236}">
                  <a16:creationId xmlns:a16="http://schemas.microsoft.com/office/drawing/2014/main" id="{94F90B16-C004-A942-8E25-BE362CF75FE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6" name="Freeform 28">
              <a:extLst>
                <a:ext uri="{FF2B5EF4-FFF2-40B4-BE49-F238E27FC236}">
                  <a16:creationId xmlns:a16="http://schemas.microsoft.com/office/drawing/2014/main" id="{D5892B7A-BF94-F44D-840A-AB91695121BB}"/>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17" name="Group 451">
            <a:extLst>
              <a:ext uri="{FF2B5EF4-FFF2-40B4-BE49-F238E27FC236}">
                <a16:creationId xmlns:a16="http://schemas.microsoft.com/office/drawing/2014/main" id="{CF9C3864-0E07-7340-BC01-DCC57395DCC4}"/>
              </a:ext>
            </a:extLst>
          </p:cNvPr>
          <p:cNvGrpSpPr>
            <a:grpSpLocks noChangeAspect="1"/>
          </p:cNvGrpSpPr>
          <p:nvPr/>
        </p:nvGrpSpPr>
        <p:grpSpPr>
          <a:xfrm>
            <a:off x="6809395" y="5928692"/>
            <a:ext cx="224636" cy="159248"/>
            <a:chOff x="3335338" y="269944"/>
            <a:chExt cx="2154238" cy="1527175"/>
          </a:xfrm>
          <a:solidFill>
            <a:srgbClr val="FF0000"/>
          </a:solidFill>
        </p:grpSpPr>
        <p:sp>
          <p:nvSpPr>
            <p:cNvPr id="218" name="Freeform 24">
              <a:extLst>
                <a:ext uri="{FF2B5EF4-FFF2-40B4-BE49-F238E27FC236}">
                  <a16:creationId xmlns:a16="http://schemas.microsoft.com/office/drawing/2014/main" id="{8EF9626E-2E92-FB4B-8A82-591A8AE322A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9" name="Freeform 25">
              <a:extLst>
                <a:ext uri="{FF2B5EF4-FFF2-40B4-BE49-F238E27FC236}">
                  <a16:creationId xmlns:a16="http://schemas.microsoft.com/office/drawing/2014/main" id="{3E37CE20-58A3-8A41-A8E2-1D53F64E27B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0" name="Freeform 26">
              <a:extLst>
                <a:ext uri="{FF2B5EF4-FFF2-40B4-BE49-F238E27FC236}">
                  <a16:creationId xmlns:a16="http://schemas.microsoft.com/office/drawing/2014/main" id="{3FFE48F7-31CA-3A40-B53A-326F99B5BD00}"/>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1" name="Freeform 27">
              <a:extLst>
                <a:ext uri="{FF2B5EF4-FFF2-40B4-BE49-F238E27FC236}">
                  <a16:creationId xmlns:a16="http://schemas.microsoft.com/office/drawing/2014/main" id="{E00AC16F-9D7E-1549-BD8F-3A000622B4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2" name="Freeform 28">
              <a:extLst>
                <a:ext uri="{FF2B5EF4-FFF2-40B4-BE49-F238E27FC236}">
                  <a16:creationId xmlns:a16="http://schemas.microsoft.com/office/drawing/2014/main" id="{BA8BF6C7-0351-F340-9CD8-9ADB7C472BE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3" name="Group 451">
            <a:extLst>
              <a:ext uri="{FF2B5EF4-FFF2-40B4-BE49-F238E27FC236}">
                <a16:creationId xmlns:a16="http://schemas.microsoft.com/office/drawing/2014/main" id="{80B99B2C-6F79-D64A-B03A-8630E0417D14}"/>
              </a:ext>
            </a:extLst>
          </p:cNvPr>
          <p:cNvGrpSpPr>
            <a:grpSpLocks noChangeAspect="1"/>
          </p:cNvGrpSpPr>
          <p:nvPr/>
        </p:nvGrpSpPr>
        <p:grpSpPr>
          <a:xfrm>
            <a:off x="5301948" y="5874356"/>
            <a:ext cx="224636" cy="159248"/>
            <a:chOff x="3335338" y="269944"/>
            <a:chExt cx="2154238" cy="1527175"/>
          </a:xfrm>
          <a:solidFill>
            <a:srgbClr val="FF0000"/>
          </a:solidFill>
        </p:grpSpPr>
        <p:sp>
          <p:nvSpPr>
            <p:cNvPr id="224" name="Freeform 24">
              <a:extLst>
                <a:ext uri="{FF2B5EF4-FFF2-40B4-BE49-F238E27FC236}">
                  <a16:creationId xmlns:a16="http://schemas.microsoft.com/office/drawing/2014/main" id="{8B264A0C-6647-CD4E-AC5D-D61C15BB2E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5" name="Freeform 25">
              <a:extLst>
                <a:ext uri="{FF2B5EF4-FFF2-40B4-BE49-F238E27FC236}">
                  <a16:creationId xmlns:a16="http://schemas.microsoft.com/office/drawing/2014/main" id="{2AD5E830-0A4A-BE49-AFB4-A8A60AB2977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6" name="Freeform 26">
              <a:extLst>
                <a:ext uri="{FF2B5EF4-FFF2-40B4-BE49-F238E27FC236}">
                  <a16:creationId xmlns:a16="http://schemas.microsoft.com/office/drawing/2014/main" id="{0D1AB22D-D33A-7740-84EE-9FFD0540062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7" name="Freeform 27">
              <a:extLst>
                <a:ext uri="{FF2B5EF4-FFF2-40B4-BE49-F238E27FC236}">
                  <a16:creationId xmlns:a16="http://schemas.microsoft.com/office/drawing/2014/main" id="{5879686A-3F03-BE49-9F20-933DDC4A9F49}"/>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8" name="Freeform 28">
              <a:extLst>
                <a:ext uri="{FF2B5EF4-FFF2-40B4-BE49-F238E27FC236}">
                  <a16:creationId xmlns:a16="http://schemas.microsoft.com/office/drawing/2014/main" id="{0A5C3E67-AE09-5640-A850-200ACAE092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9" name="Group 451">
            <a:extLst>
              <a:ext uri="{FF2B5EF4-FFF2-40B4-BE49-F238E27FC236}">
                <a16:creationId xmlns:a16="http://schemas.microsoft.com/office/drawing/2014/main" id="{ECD73BB1-08C4-434F-BFA3-4C153786CAFE}"/>
              </a:ext>
            </a:extLst>
          </p:cNvPr>
          <p:cNvGrpSpPr>
            <a:grpSpLocks noChangeAspect="1"/>
          </p:cNvGrpSpPr>
          <p:nvPr/>
        </p:nvGrpSpPr>
        <p:grpSpPr>
          <a:xfrm>
            <a:off x="5481886" y="4880654"/>
            <a:ext cx="224636" cy="159248"/>
            <a:chOff x="3335338" y="269944"/>
            <a:chExt cx="2154238" cy="1527175"/>
          </a:xfrm>
          <a:solidFill>
            <a:srgbClr val="FF0000"/>
          </a:solidFill>
        </p:grpSpPr>
        <p:sp>
          <p:nvSpPr>
            <p:cNvPr id="230" name="Freeform 24">
              <a:extLst>
                <a:ext uri="{FF2B5EF4-FFF2-40B4-BE49-F238E27FC236}">
                  <a16:creationId xmlns:a16="http://schemas.microsoft.com/office/drawing/2014/main" id="{20B2C62C-71E2-484C-B7A4-345584C037E8}"/>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1" name="Freeform 25">
              <a:extLst>
                <a:ext uri="{FF2B5EF4-FFF2-40B4-BE49-F238E27FC236}">
                  <a16:creationId xmlns:a16="http://schemas.microsoft.com/office/drawing/2014/main" id="{24643F87-6E2F-2A4A-BC7C-D6E6369195A5}"/>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2" name="Freeform 26">
              <a:extLst>
                <a:ext uri="{FF2B5EF4-FFF2-40B4-BE49-F238E27FC236}">
                  <a16:creationId xmlns:a16="http://schemas.microsoft.com/office/drawing/2014/main" id="{C06C08FF-AE03-AC4D-A718-ACFE05EE1ECF}"/>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3" name="Freeform 27">
              <a:extLst>
                <a:ext uri="{FF2B5EF4-FFF2-40B4-BE49-F238E27FC236}">
                  <a16:creationId xmlns:a16="http://schemas.microsoft.com/office/drawing/2014/main" id="{DCD69CAB-9BC6-5A4F-9F48-4166CB69900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4" name="Freeform 28">
              <a:extLst>
                <a:ext uri="{FF2B5EF4-FFF2-40B4-BE49-F238E27FC236}">
                  <a16:creationId xmlns:a16="http://schemas.microsoft.com/office/drawing/2014/main" id="{3A60658D-E2AC-BF47-8636-45BAC744BF2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35" name="Group 451">
            <a:extLst>
              <a:ext uri="{FF2B5EF4-FFF2-40B4-BE49-F238E27FC236}">
                <a16:creationId xmlns:a16="http://schemas.microsoft.com/office/drawing/2014/main" id="{C0444306-A2BF-EB42-AC1E-947D9E08F25A}"/>
              </a:ext>
            </a:extLst>
          </p:cNvPr>
          <p:cNvGrpSpPr>
            <a:grpSpLocks noChangeAspect="1"/>
          </p:cNvGrpSpPr>
          <p:nvPr/>
        </p:nvGrpSpPr>
        <p:grpSpPr>
          <a:xfrm>
            <a:off x="7594428" y="5457173"/>
            <a:ext cx="224636" cy="159248"/>
            <a:chOff x="3335338" y="269944"/>
            <a:chExt cx="2154238" cy="1527175"/>
          </a:xfrm>
          <a:solidFill>
            <a:srgbClr val="FF0000"/>
          </a:solidFill>
        </p:grpSpPr>
        <p:sp>
          <p:nvSpPr>
            <p:cNvPr id="236" name="Freeform 24">
              <a:extLst>
                <a:ext uri="{FF2B5EF4-FFF2-40B4-BE49-F238E27FC236}">
                  <a16:creationId xmlns:a16="http://schemas.microsoft.com/office/drawing/2014/main" id="{EA236DCB-D614-6548-9EA5-A1BA29B46F4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7" name="Freeform 25">
              <a:extLst>
                <a:ext uri="{FF2B5EF4-FFF2-40B4-BE49-F238E27FC236}">
                  <a16:creationId xmlns:a16="http://schemas.microsoft.com/office/drawing/2014/main" id="{359B063F-9386-A541-BBB4-8F4BBE72F72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8" name="Freeform 26">
              <a:extLst>
                <a:ext uri="{FF2B5EF4-FFF2-40B4-BE49-F238E27FC236}">
                  <a16:creationId xmlns:a16="http://schemas.microsoft.com/office/drawing/2014/main" id="{EFA42EF0-786D-F64B-8009-EFCE6F93A6E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9" name="Freeform 27">
              <a:extLst>
                <a:ext uri="{FF2B5EF4-FFF2-40B4-BE49-F238E27FC236}">
                  <a16:creationId xmlns:a16="http://schemas.microsoft.com/office/drawing/2014/main" id="{024C6996-E9A0-E447-937F-72A79850580F}"/>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0" name="Freeform 28">
              <a:extLst>
                <a:ext uri="{FF2B5EF4-FFF2-40B4-BE49-F238E27FC236}">
                  <a16:creationId xmlns:a16="http://schemas.microsoft.com/office/drawing/2014/main" id="{9CB1F965-9E93-1746-84E7-166AA8851A4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41" name="Group 451">
            <a:extLst>
              <a:ext uri="{FF2B5EF4-FFF2-40B4-BE49-F238E27FC236}">
                <a16:creationId xmlns:a16="http://schemas.microsoft.com/office/drawing/2014/main" id="{18AE6B70-AF43-4741-96A3-29C8868078C2}"/>
              </a:ext>
            </a:extLst>
          </p:cNvPr>
          <p:cNvGrpSpPr>
            <a:grpSpLocks noChangeAspect="1"/>
          </p:cNvGrpSpPr>
          <p:nvPr/>
        </p:nvGrpSpPr>
        <p:grpSpPr>
          <a:xfrm>
            <a:off x="5990997" y="5428338"/>
            <a:ext cx="224636" cy="159248"/>
            <a:chOff x="3335338" y="269944"/>
            <a:chExt cx="2154238" cy="1527175"/>
          </a:xfrm>
          <a:solidFill>
            <a:srgbClr val="FF0000"/>
          </a:solidFill>
        </p:grpSpPr>
        <p:sp>
          <p:nvSpPr>
            <p:cNvPr id="242" name="Freeform 24">
              <a:extLst>
                <a:ext uri="{FF2B5EF4-FFF2-40B4-BE49-F238E27FC236}">
                  <a16:creationId xmlns:a16="http://schemas.microsoft.com/office/drawing/2014/main" id="{8B87DA2B-5734-2C46-BE41-3BB46307363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3" name="Freeform 25">
              <a:extLst>
                <a:ext uri="{FF2B5EF4-FFF2-40B4-BE49-F238E27FC236}">
                  <a16:creationId xmlns:a16="http://schemas.microsoft.com/office/drawing/2014/main" id="{DE197450-18DE-FF49-8F2C-57D32BB2213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2" name="Freeform 26">
              <a:extLst>
                <a:ext uri="{FF2B5EF4-FFF2-40B4-BE49-F238E27FC236}">
                  <a16:creationId xmlns:a16="http://schemas.microsoft.com/office/drawing/2014/main" id="{F578AE57-CD04-1D49-B0D6-A699D7DDC724}"/>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3" name="Freeform 27">
              <a:extLst>
                <a:ext uri="{FF2B5EF4-FFF2-40B4-BE49-F238E27FC236}">
                  <a16:creationId xmlns:a16="http://schemas.microsoft.com/office/drawing/2014/main" id="{E2E648D9-C627-5549-A6D3-9C54131B59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4" name="Freeform 28">
              <a:extLst>
                <a:ext uri="{FF2B5EF4-FFF2-40B4-BE49-F238E27FC236}">
                  <a16:creationId xmlns:a16="http://schemas.microsoft.com/office/drawing/2014/main" id="{9EDD2943-CAA1-DB4B-A826-9FFB8793C108}"/>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55" name="Group 451">
            <a:extLst>
              <a:ext uri="{FF2B5EF4-FFF2-40B4-BE49-F238E27FC236}">
                <a16:creationId xmlns:a16="http://schemas.microsoft.com/office/drawing/2014/main" id="{A8BD55D0-F1DC-9A43-B785-61BAA3E639F5}"/>
              </a:ext>
            </a:extLst>
          </p:cNvPr>
          <p:cNvGrpSpPr>
            <a:grpSpLocks noChangeAspect="1"/>
          </p:cNvGrpSpPr>
          <p:nvPr/>
        </p:nvGrpSpPr>
        <p:grpSpPr>
          <a:xfrm>
            <a:off x="8063996" y="5946661"/>
            <a:ext cx="224636" cy="159248"/>
            <a:chOff x="3335338" y="269944"/>
            <a:chExt cx="2154238" cy="1527175"/>
          </a:xfrm>
          <a:solidFill>
            <a:srgbClr val="FF0000"/>
          </a:solidFill>
        </p:grpSpPr>
        <p:sp>
          <p:nvSpPr>
            <p:cNvPr id="256" name="Freeform 24">
              <a:extLst>
                <a:ext uri="{FF2B5EF4-FFF2-40B4-BE49-F238E27FC236}">
                  <a16:creationId xmlns:a16="http://schemas.microsoft.com/office/drawing/2014/main" id="{EC43C7C8-03D4-2B47-9471-856C606156D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7" name="Freeform 25">
              <a:extLst>
                <a:ext uri="{FF2B5EF4-FFF2-40B4-BE49-F238E27FC236}">
                  <a16:creationId xmlns:a16="http://schemas.microsoft.com/office/drawing/2014/main" id="{30CF5874-78A7-8148-AB2A-90DC632A472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8" name="Freeform 26">
              <a:extLst>
                <a:ext uri="{FF2B5EF4-FFF2-40B4-BE49-F238E27FC236}">
                  <a16:creationId xmlns:a16="http://schemas.microsoft.com/office/drawing/2014/main" id="{94541D65-0774-2E40-8335-AB552A656A4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3" name="Freeform 27">
              <a:extLst>
                <a:ext uri="{FF2B5EF4-FFF2-40B4-BE49-F238E27FC236}">
                  <a16:creationId xmlns:a16="http://schemas.microsoft.com/office/drawing/2014/main" id="{1BAC35CE-87E9-7640-9007-30EE12DBDED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6" name="Freeform 28">
              <a:extLst>
                <a:ext uri="{FF2B5EF4-FFF2-40B4-BE49-F238E27FC236}">
                  <a16:creationId xmlns:a16="http://schemas.microsoft.com/office/drawing/2014/main" id="{A38D4B65-4F63-5B46-9C69-F828890C9A3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69" name="Group 451">
            <a:extLst>
              <a:ext uri="{FF2B5EF4-FFF2-40B4-BE49-F238E27FC236}">
                <a16:creationId xmlns:a16="http://schemas.microsoft.com/office/drawing/2014/main" id="{7BDE4DDF-9BB9-4C4B-8BA3-BFCFCFB682F4}"/>
              </a:ext>
            </a:extLst>
          </p:cNvPr>
          <p:cNvGrpSpPr>
            <a:grpSpLocks noChangeAspect="1"/>
          </p:cNvGrpSpPr>
          <p:nvPr/>
        </p:nvGrpSpPr>
        <p:grpSpPr>
          <a:xfrm>
            <a:off x="7134137" y="6032990"/>
            <a:ext cx="224636" cy="159248"/>
            <a:chOff x="3335338" y="269944"/>
            <a:chExt cx="2154238" cy="1527175"/>
          </a:xfrm>
          <a:solidFill>
            <a:srgbClr val="FF0000"/>
          </a:solidFill>
        </p:grpSpPr>
        <p:sp>
          <p:nvSpPr>
            <p:cNvPr id="272" name="Freeform 24">
              <a:extLst>
                <a:ext uri="{FF2B5EF4-FFF2-40B4-BE49-F238E27FC236}">
                  <a16:creationId xmlns:a16="http://schemas.microsoft.com/office/drawing/2014/main" id="{F4F0DCFD-1EA3-864C-A6E5-FDFC228E223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3" name="Freeform 25">
              <a:extLst>
                <a:ext uri="{FF2B5EF4-FFF2-40B4-BE49-F238E27FC236}">
                  <a16:creationId xmlns:a16="http://schemas.microsoft.com/office/drawing/2014/main" id="{D592D9EA-896A-F440-AC42-925812C365A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5" name="Freeform 26">
              <a:extLst>
                <a:ext uri="{FF2B5EF4-FFF2-40B4-BE49-F238E27FC236}">
                  <a16:creationId xmlns:a16="http://schemas.microsoft.com/office/drawing/2014/main" id="{EBF80D74-54E3-7241-8D87-AF361FBD0D5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2" name="Freeform 27">
              <a:extLst>
                <a:ext uri="{FF2B5EF4-FFF2-40B4-BE49-F238E27FC236}">
                  <a16:creationId xmlns:a16="http://schemas.microsoft.com/office/drawing/2014/main" id="{D98BC73C-5B2D-7A4B-892B-163D3CF66BE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4" name="Freeform 28">
              <a:extLst>
                <a:ext uri="{FF2B5EF4-FFF2-40B4-BE49-F238E27FC236}">
                  <a16:creationId xmlns:a16="http://schemas.microsoft.com/office/drawing/2014/main" id="{CF63D58F-01E9-504A-9298-351DCAD183B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85" name="Group 451">
            <a:extLst>
              <a:ext uri="{FF2B5EF4-FFF2-40B4-BE49-F238E27FC236}">
                <a16:creationId xmlns:a16="http://schemas.microsoft.com/office/drawing/2014/main" id="{2FB6FCA6-9487-D647-AEB8-F4509B7CE7C4}"/>
              </a:ext>
            </a:extLst>
          </p:cNvPr>
          <p:cNvGrpSpPr>
            <a:grpSpLocks noChangeAspect="1"/>
          </p:cNvGrpSpPr>
          <p:nvPr/>
        </p:nvGrpSpPr>
        <p:grpSpPr>
          <a:xfrm>
            <a:off x="8375956" y="6015527"/>
            <a:ext cx="224636" cy="159248"/>
            <a:chOff x="3335338" y="269944"/>
            <a:chExt cx="2154238" cy="1527175"/>
          </a:xfrm>
          <a:solidFill>
            <a:srgbClr val="FF0000"/>
          </a:solidFill>
        </p:grpSpPr>
        <p:sp>
          <p:nvSpPr>
            <p:cNvPr id="286" name="Freeform 24">
              <a:extLst>
                <a:ext uri="{FF2B5EF4-FFF2-40B4-BE49-F238E27FC236}">
                  <a16:creationId xmlns:a16="http://schemas.microsoft.com/office/drawing/2014/main" id="{474354AD-C00B-C44D-BB5D-B813A2B3AFC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7" name="Freeform 25">
              <a:extLst>
                <a:ext uri="{FF2B5EF4-FFF2-40B4-BE49-F238E27FC236}">
                  <a16:creationId xmlns:a16="http://schemas.microsoft.com/office/drawing/2014/main" id="{05D1FB65-9713-0D4F-9307-569B068978A7}"/>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8" name="Freeform 26">
              <a:extLst>
                <a:ext uri="{FF2B5EF4-FFF2-40B4-BE49-F238E27FC236}">
                  <a16:creationId xmlns:a16="http://schemas.microsoft.com/office/drawing/2014/main" id="{26544E79-AF0F-3345-881B-5B31C84D3DF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9" name="Freeform 27">
              <a:extLst>
                <a:ext uri="{FF2B5EF4-FFF2-40B4-BE49-F238E27FC236}">
                  <a16:creationId xmlns:a16="http://schemas.microsoft.com/office/drawing/2014/main" id="{417FE195-34CF-5841-814E-7BC186D993D6}"/>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0" name="Freeform 28">
              <a:extLst>
                <a:ext uri="{FF2B5EF4-FFF2-40B4-BE49-F238E27FC236}">
                  <a16:creationId xmlns:a16="http://schemas.microsoft.com/office/drawing/2014/main" id="{5D60A3F2-9AA5-6440-B0F7-288C532EA0BC}"/>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1" name="Group 451">
            <a:extLst>
              <a:ext uri="{FF2B5EF4-FFF2-40B4-BE49-F238E27FC236}">
                <a16:creationId xmlns:a16="http://schemas.microsoft.com/office/drawing/2014/main" id="{40C4AAE5-1BD6-A841-A577-5B83E5182561}"/>
              </a:ext>
            </a:extLst>
          </p:cNvPr>
          <p:cNvGrpSpPr>
            <a:grpSpLocks noChangeAspect="1"/>
          </p:cNvGrpSpPr>
          <p:nvPr/>
        </p:nvGrpSpPr>
        <p:grpSpPr>
          <a:xfrm>
            <a:off x="7959633" y="5536797"/>
            <a:ext cx="224636" cy="159248"/>
            <a:chOff x="3335338" y="269944"/>
            <a:chExt cx="2154238" cy="1527175"/>
          </a:xfrm>
          <a:solidFill>
            <a:srgbClr val="FF0000"/>
          </a:solidFill>
        </p:grpSpPr>
        <p:sp>
          <p:nvSpPr>
            <p:cNvPr id="292" name="Freeform 24">
              <a:extLst>
                <a:ext uri="{FF2B5EF4-FFF2-40B4-BE49-F238E27FC236}">
                  <a16:creationId xmlns:a16="http://schemas.microsoft.com/office/drawing/2014/main" id="{4CF9D854-F055-414D-8910-7D265A47B2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3" name="Freeform 25">
              <a:extLst>
                <a:ext uri="{FF2B5EF4-FFF2-40B4-BE49-F238E27FC236}">
                  <a16:creationId xmlns:a16="http://schemas.microsoft.com/office/drawing/2014/main" id="{8AD13688-7B9B-024B-8BA1-1D15C015835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4" name="Freeform 26">
              <a:extLst>
                <a:ext uri="{FF2B5EF4-FFF2-40B4-BE49-F238E27FC236}">
                  <a16:creationId xmlns:a16="http://schemas.microsoft.com/office/drawing/2014/main" id="{550210E4-49DE-0F48-B026-894BA75EE15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5" name="Freeform 27">
              <a:extLst>
                <a:ext uri="{FF2B5EF4-FFF2-40B4-BE49-F238E27FC236}">
                  <a16:creationId xmlns:a16="http://schemas.microsoft.com/office/drawing/2014/main" id="{3E96D89C-0022-7641-AC1C-5A5CCCFEF5B2}"/>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6" name="Freeform 28">
              <a:extLst>
                <a:ext uri="{FF2B5EF4-FFF2-40B4-BE49-F238E27FC236}">
                  <a16:creationId xmlns:a16="http://schemas.microsoft.com/office/drawing/2014/main" id="{8BBCFDCC-3C1F-354A-B91F-E6061FB0158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7" name="Group 451">
            <a:extLst>
              <a:ext uri="{FF2B5EF4-FFF2-40B4-BE49-F238E27FC236}">
                <a16:creationId xmlns:a16="http://schemas.microsoft.com/office/drawing/2014/main" id="{AB28D142-769D-D845-85A3-375B0BBC1BFC}"/>
              </a:ext>
            </a:extLst>
          </p:cNvPr>
          <p:cNvGrpSpPr>
            <a:grpSpLocks noChangeAspect="1"/>
          </p:cNvGrpSpPr>
          <p:nvPr/>
        </p:nvGrpSpPr>
        <p:grpSpPr>
          <a:xfrm>
            <a:off x="8427282" y="4950509"/>
            <a:ext cx="224636" cy="159248"/>
            <a:chOff x="3335338" y="269944"/>
            <a:chExt cx="2154238" cy="1527175"/>
          </a:xfrm>
          <a:solidFill>
            <a:srgbClr val="FF0000"/>
          </a:solidFill>
        </p:grpSpPr>
        <p:sp>
          <p:nvSpPr>
            <p:cNvPr id="298" name="Freeform 24">
              <a:extLst>
                <a:ext uri="{FF2B5EF4-FFF2-40B4-BE49-F238E27FC236}">
                  <a16:creationId xmlns:a16="http://schemas.microsoft.com/office/drawing/2014/main" id="{DDAB4F56-FA62-6142-847C-64131B539DA6}"/>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9" name="Freeform 25">
              <a:extLst>
                <a:ext uri="{FF2B5EF4-FFF2-40B4-BE49-F238E27FC236}">
                  <a16:creationId xmlns:a16="http://schemas.microsoft.com/office/drawing/2014/main" id="{9D330B7F-370A-2E44-AFF5-1A9FF2BCAC6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0" name="Freeform 26">
              <a:extLst>
                <a:ext uri="{FF2B5EF4-FFF2-40B4-BE49-F238E27FC236}">
                  <a16:creationId xmlns:a16="http://schemas.microsoft.com/office/drawing/2014/main" id="{49A5950B-27BD-3A46-A82B-F9D2621E0FC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1" name="Freeform 27">
              <a:extLst>
                <a:ext uri="{FF2B5EF4-FFF2-40B4-BE49-F238E27FC236}">
                  <a16:creationId xmlns:a16="http://schemas.microsoft.com/office/drawing/2014/main" id="{3A0B9FDA-F554-D84C-AEB8-28B2ABF7BA04}"/>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2" name="Freeform 28">
              <a:extLst>
                <a:ext uri="{FF2B5EF4-FFF2-40B4-BE49-F238E27FC236}">
                  <a16:creationId xmlns:a16="http://schemas.microsoft.com/office/drawing/2014/main" id="{0D92752A-16C3-CD48-8F26-CB4974DB2C5D}"/>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274" name="テキスト ボックス 273">
            <a:extLst>
              <a:ext uri="{FF2B5EF4-FFF2-40B4-BE49-F238E27FC236}">
                <a16:creationId xmlns:a16="http://schemas.microsoft.com/office/drawing/2014/main" id="{05D80643-D5B2-EF46-8679-847605E3A6F6}"/>
              </a:ext>
            </a:extLst>
          </p:cNvPr>
          <p:cNvSpPr txBox="1"/>
          <p:nvPr/>
        </p:nvSpPr>
        <p:spPr>
          <a:xfrm>
            <a:off x="5817998" y="2252240"/>
            <a:ext cx="756937" cy="400110"/>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4" name="フリーフォーム 303">
            <a:extLst>
              <a:ext uri="{FF2B5EF4-FFF2-40B4-BE49-F238E27FC236}">
                <a16:creationId xmlns:a16="http://schemas.microsoft.com/office/drawing/2014/main" id="{1B94979E-F313-7547-892A-D75FFD465FB7}"/>
              </a:ext>
            </a:extLst>
          </p:cNvPr>
          <p:cNvSpPr/>
          <p:nvPr/>
        </p:nvSpPr>
        <p:spPr>
          <a:xfrm>
            <a:off x="2758078" y="2194560"/>
            <a:ext cx="4160882"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210" name="乗算記号 209">
            <a:extLst>
              <a:ext uri="{FF2B5EF4-FFF2-40B4-BE49-F238E27FC236}">
                <a16:creationId xmlns:a16="http://schemas.microsoft.com/office/drawing/2014/main" id="{E4675561-FA82-DC46-BF17-C44578379ED9}"/>
              </a:ext>
            </a:extLst>
          </p:cNvPr>
          <p:cNvSpPr/>
          <p:nvPr/>
        </p:nvSpPr>
        <p:spPr>
          <a:xfrm>
            <a:off x="5783891" y="2015276"/>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乗算記号 304">
            <a:extLst>
              <a:ext uri="{FF2B5EF4-FFF2-40B4-BE49-F238E27FC236}">
                <a16:creationId xmlns:a16="http://schemas.microsoft.com/office/drawing/2014/main" id="{CBE59304-CA9B-3842-A74C-6C1677D8EC9D}"/>
              </a:ext>
            </a:extLst>
          </p:cNvPr>
          <p:cNvSpPr/>
          <p:nvPr/>
        </p:nvSpPr>
        <p:spPr>
          <a:xfrm>
            <a:off x="1795201" y="3600348"/>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テキスト ボックス 307">
            <a:extLst>
              <a:ext uri="{FF2B5EF4-FFF2-40B4-BE49-F238E27FC236}">
                <a16:creationId xmlns:a16="http://schemas.microsoft.com/office/drawing/2014/main" id="{07684991-B243-2649-B1E2-35948B77A758}"/>
              </a:ext>
            </a:extLst>
          </p:cNvPr>
          <p:cNvSpPr txBox="1"/>
          <p:nvPr/>
        </p:nvSpPr>
        <p:spPr>
          <a:xfrm>
            <a:off x="5418939" y="1166027"/>
            <a:ext cx="3507050" cy="420884"/>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1400">
                <a:solidFill>
                  <a:srgbClr val="0078D7"/>
                </a:solidFill>
                <a:latin typeface="Meiryo" panose="020B0604030504040204" pitchFamily="34" charset="-128"/>
                <a:ea typeface="Meiryo" panose="020B0604030504040204" pitchFamily="34" charset="-128"/>
              </a:rPr>
              <a:t>ファイアウォールで守られた</a:t>
            </a:r>
            <a:r>
              <a:rPr lang="en-US" altLang="ja-JP" sz="1400" dirty="0">
                <a:solidFill>
                  <a:srgbClr val="0078D7"/>
                </a:solidFill>
                <a:latin typeface="Meiryo" panose="020B0604030504040204" pitchFamily="34" charset="-128"/>
                <a:ea typeface="Meiryo" panose="020B0604030504040204" pitchFamily="34" charset="-128"/>
              </a:rPr>
              <a:t>LAN</a:t>
            </a:r>
            <a:r>
              <a:rPr lang="ja-JP" altLang="en-US" sz="1400">
                <a:solidFill>
                  <a:srgbClr val="0078D7"/>
                </a:solidFill>
                <a:latin typeface="Meiryo" panose="020B0604030504040204" pitchFamily="34" charset="-128"/>
                <a:ea typeface="Meiryo" panose="020B0604030504040204" pitchFamily="34" charset="-128"/>
              </a:rPr>
              <a:t>／</a:t>
            </a:r>
            <a:r>
              <a:rPr lang="en-US" altLang="ja-JP" sz="1400" dirty="0">
                <a:solidFill>
                  <a:srgbClr val="0078D7"/>
                </a:solidFill>
                <a:latin typeface="Meiryo" panose="020B0604030504040204" pitchFamily="34" charset="-128"/>
                <a:ea typeface="Meiryo" panose="020B0604030504040204" pitchFamily="34" charset="-128"/>
              </a:rPr>
              <a:t>VPN</a:t>
            </a:r>
            <a:endParaRPr lang="ja-JP" altLang="en-US" sz="1400" dirty="0" err="1">
              <a:solidFill>
                <a:srgbClr val="0078D7"/>
              </a:solidFill>
              <a:latin typeface="Meiryo" panose="020B0604030504040204" pitchFamily="34" charset="-128"/>
              <a:ea typeface="Meiryo" panose="020B0604030504040204" pitchFamily="34" charset="-128"/>
            </a:endParaRPr>
          </a:p>
        </p:txBody>
      </p:sp>
      <p:sp>
        <p:nvSpPr>
          <p:cNvPr id="311" name="テキスト ボックス 310">
            <a:extLst>
              <a:ext uri="{FF2B5EF4-FFF2-40B4-BE49-F238E27FC236}">
                <a16:creationId xmlns:a16="http://schemas.microsoft.com/office/drawing/2014/main" id="{1E94A686-6948-2C49-BB74-D89759D169EB}"/>
              </a:ext>
            </a:extLst>
          </p:cNvPr>
          <p:cNvSpPr txBox="1"/>
          <p:nvPr/>
        </p:nvSpPr>
        <p:spPr>
          <a:xfrm>
            <a:off x="4716764" y="784584"/>
            <a:ext cx="892552" cy="563231"/>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2400" b="1">
                <a:solidFill>
                  <a:srgbClr val="C00000"/>
                </a:solidFill>
                <a:latin typeface="Meiryo" panose="020B0604030504040204" pitchFamily="34" charset="-128"/>
                <a:ea typeface="Meiryo" panose="020B0604030504040204" pitchFamily="34" charset="-128"/>
              </a:rPr>
              <a:t>ゼロ</a:t>
            </a:r>
            <a:endParaRPr lang="ja-JP" altLang="en-US" sz="2400" b="1" dirty="0" err="1">
              <a:solidFill>
                <a:srgbClr val="C00000"/>
              </a:solidFill>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B4A540EC-C580-244B-9D5B-AB95F8EA2D99}"/>
              </a:ext>
            </a:extLst>
          </p:cNvPr>
          <p:cNvSpPr txBox="1"/>
          <p:nvPr/>
        </p:nvSpPr>
        <p:spPr>
          <a:xfrm>
            <a:off x="5377867" y="800104"/>
            <a:ext cx="3457357" cy="563231"/>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2400" b="1">
                <a:solidFill>
                  <a:srgbClr val="0078D7"/>
                </a:solidFill>
                <a:latin typeface="Meiryo" panose="020B0604030504040204" pitchFamily="34" charset="-128"/>
                <a:ea typeface="Meiryo" panose="020B0604030504040204" pitchFamily="34" charset="-128"/>
              </a:rPr>
              <a:t>トラスト</a:t>
            </a:r>
            <a:r>
              <a:rPr lang="en-US" altLang="ja-JP" sz="2400" b="1" dirty="0">
                <a:solidFill>
                  <a:srgbClr val="0078D7"/>
                </a:solidFill>
                <a:latin typeface="Meiryo" panose="020B0604030504040204" pitchFamily="34" charset="-128"/>
                <a:ea typeface="Meiryo" panose="020B0604030504040204" pitchFamily="34" charset="-128"/>
              </a:rPr>
              <a:t> </a:t>
            </a:r>
            <a:r>
              <a:rPr lang="ja-JP" altLang="en-US" sz="2400" b="1">
                <a:solidFill>
                  <a:srgbClr val="0078D7"/>
                </a:solidFill>
                <a:latin typeface="Meiryo" panose="020B0604030504040204" pitchFamily="34" charset="-128"/>
                <a:ea typeface="Meiryo" panose="020B0604030504040204" pitchFamily="34" charset="-128"/>
              </a:rPr>
              <a:t>ネットワーク</a:t>
            </a:r>
            <a:endParaRPr lang="ja-JP" altLang="en-US" sz="2400" b="1" dirty="0" err="1">
              <a:solidFill>
                <a:srgbClr val="0078D7"/>
              </a:solidFill>
              <a:latin typeface="Meiryo" panose="020B0604030504040204" pitchFamily="34" charset="-128"/>
              <a:ea typeface="Meiryo" panose="020B0604030504040204" pitchFamily="34" charset="-128"/>
            </a:endParaRPr>
          </a:p>
        </p:txBody>
      </p:sp>
      <p:cxnSp>
        <p:nvCxnSpPr>
          <p:cNvPr id="316" name="直線コネクタ 315">
            <a:extLst>
              <a:ext uri="{FF2B5EF4-FFF2-40B4-BE49-F238E27FC236}">
                <a16:creationId xmlns:a16="http://schemas.microsoft.com/office/drawing/2014/main" id="{068EA2B3-FF8B-3C48-B608-86E6644E93CE}"/>
              </a:ext>
            </a:extLst>
          </p:cNvPr>
          <p:cNvCxnSpPr>
            <a:cxnSpLocks/>
          </p:cNvCxnSpPr>
          <p:nvPr/>
        </p:nvCxnSpPr>
        <p:spPr>
          <a:xfrm>
            <a:off x="5604605" y="1203664"/>
            <a:ext cx="31811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A9CA8247-0401-6B4C-95D3-70B48E985A51}"/>
              </a:ext>
            </a:extLst>
          </p:cNvPr>
          <p:cNvCxnSpPr>
            <a:cxnSpLocks/>
          </p:cNvCxnSpPr>
          <p:nvPr/>
        </p:nvCxnSpPr>
        <p:spPr>
          <a:xfrm>
            <a:off x="4912755" y="1512037"/>
            <a:ext cx="1943402" cy="0"/>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9" name="テキスト ボックス 318">
            <a:extLst>
              <a:ext uri="{FF2B5EF4-FFF2-40B4-BE49-F238E27FC236}">
                <a16:creationId xmlns:a16="http://schemas.microsoft.com/office/drawing/2014/main" id="{E48B7D1E-88AB-4441-B7A1-B465DCAA551E}"/>
              </a:ext>
            </a:extLst>
          </p:cNvPr>
          <p:cNvSpPr txBox="1"/>
          <p:nvPr/>
        </p:nvSpPr>
        <p:spPr>
          <a:xfrm>
            <a:off x="4765114" y="1519321"/>
            <a:ext cx="1892826" cy="420884"/>
          </a:xfrm>
          <a:prstGeom prst="rect">
            <a:avLst/>
          </a:prstGeom>
          <a:noFill/>
        </p:spPr>
        <p:txBody>
          <a:bodyPr wrap="none" lIns="137160" tIns="109728" rIns="137160" bIns="109728" rtlCol="0">
            <a:spAutoFit/>
          </a:bodyPr>
          <a:lstStyle/>
          <a:p>
            <a:pPr defTabSz="685800">
              <a:lnSpc>
                <a:spcPct val="90000"/>
              </a:lnSpc>
              <a:spcAft>
                <a:spcPts val="450"/>
              </a:spcAft>
              <a:defRPr/>
            </a:pPr>
            <a:r>
              <a:rPr lang="ja-JP" altLang="en-US" sz="1400">
                <a:solidFill>
                  <a:srgbClr val="C00000"/>
                </a:solidFill>
                <a:latin typeface="Meiryo" panose="020B0604030504040204" pitchFamily="34" charset="-128"/>
                <a:ea typeface="Meiryo" panose="020B0604030504040204" pitchFamily="34" charset="-128"/>
              </a:rPr>
              <a:t>信頼できなくなった</a:t>
            </a:r>
            <a:endParaRPr lang="ja-JP" altLang="en-US" sz="1400" dirty="0" err="1">
              <a:solidFill>
                <a:srgbClr val="C00000"/>
              </a:solidFill>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77AD7332-C2A3-D00E-2B09-378FA36AE6B9}"/>
              </a:ext>
            </a:extLst>
          </p:cNvPr>
          <p:cNvGrpSpPr/>
          <p:nvPr/>
        </p:nvGrpSpPr>
        <p:grpSpPr>
          <a:xfrm>
            <a:off x="3502181" y="2216717"/>
            <a:ext cx="2139637" cy="795979"/>
            <a:chOff x="3502166" y="2253733"/>
            <a:chExt cx="2139637" cy="795979"/>
          </a:xfrm>
        </p:grpSpPr>
        <p:sp>
          <p:nvSpPr>
            <p:cNvPr id="5" name="テキスト ボックス 4">
              <a:extLst>
                <a:ext uri="{FF2B5EF4-FFF2-40B4-BE49-F238E27FC236}">
                  <a16:creationId xmlns:a16="http://schemas.microsoft.com/office/drawing/2014/main" id="{36757EAB-855D-35C8-DA15-3561F5659204}"/>
                </a:ext>
              </a:extLst>
            </p:cNvPr>
            <p:cNvSpPr txBox="1"/>
            <p:nvPr/>
          </p:nvSpPr>
          <p:spPr>
            <a:xfrm>
              <a:off x="3502166" y="2260453"/>
              <a:ext cx="892552" cy="563231"/>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2400" b="1">
                  <a:solidFill>
                    <a:srgbClr val="C00000"/>
                  </a:solidFill>
                  <a:latin typeface="Meiryo" panose="020B0604030504040204" pitchFamily="34" charset="-128"/>
                  <a:ea typeface="Meiryo" panose="020B0604030504040204" pitchFamily="34" charset="-128"/>
                </a:rPr>
                <a:t>ゼロ</a:t>
              </a:r>
              <a:endParaRPr lang="ja-JP" altLang="en-US" sz="2400" b="1" dirty="0" err="1">
                <a:solidFill>
                  <a:srgbClr val="C0000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6C71215C-7550-5129-B2CE-A68BBDB3C041}"/>
                </a:ext>
              </a:extLst>
            </p:cNvPr>
            <p:cNvSpPr txBox="1"/>
            <p:nvPr/>
          </p:nvSpPr>
          <p:spPr>
            <a:xfrm>
              <a:off x="4133698" y="2253733"/>
              <a:ext cx="1508105" cy="563231"/>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2400" b="1">
                  <a:solidFill>
                    <a:srgbClr val="0078D7"/>
                  </a:solidFill>
                  <a:latin typeface="Meiryo" panose="020B0604030504040204" pitchFamily="34" charset="-128"/>
                  <a:ea typeface="Meiryo" panose="020B0604030504040204" pitchFamily="34" charset="-128"/>
                </a:rPr>
                <a:t>トラスト</a:t>
              </a:r>
              <a:endParaRPr lang="ja-JP" altLang="en-US" sz="2400" b="1" dirty="0" err="1">
                <a:solidFill>
                  <a:srgbClr val="0078D7"/>
                </a:solidFill>
                <a:latin typeface="Meiryo" panose="020B0604030504040204" pitchFamily="34" charset="-128"/>
                <a:ea typeface="Meiryo" panose="020B0604030504040204" pitchFamily="34" charset="-128"/>
              </a:endParaRPr>
            </a:p>
          </p:txBody>
        </p:sp>
        <p:cxnSp>
          <p:nvCxnSpPr>
            <p:cNvPr id="8" name="直線コネクタ 7">
              <a:extLst>
                <a:ext uri="{FF2B5EF4-FFF2-40B4-BE49-F238E27FC236}">
                  <a16:creationId xmlns:a16="http://schemas.microsoft.com/office/drawing/2014/main" id="{CB5825F1-CC3C-60A2-1935-509928817566}"/>
                </a:ext>
              </a:extLst>
            </p:cNvPr>
            <p:cNvCxnSpPr>
              <a:cxnSpLocks/>
            </p:cNvCxnSpPr>
            <p:nvPr/>
          </p:nvCxnSpPr>
          <p:spPr>
            <a:xfrm>
              <a:off x="3607344" y="2660621"/>
              <a:ext cx="1943402" cy="0"/>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7AA019D-0B6A-1508-7304-8FBE068D05C4}"/>
                </a:ext>
              </a:extLst>
            </p:cNvPr>
            <p:cNvSpPr txBox="1"/>
            <p:nvPr/>
          </p:nvSpPr>
          <p:spPr>
            <a:xfrm>
              <a:off x="3626313" y="2628828"/>
              <a:ext cx="1892826" cy="420884"/>
            </a:xfrm>
            <a:prstGeom prst="rect">
              <a:avLst/>
            </a:prstGeom>
            <a:noFill/>
          </p:spPr>
          <p:txBody>
            <a:bodyPr wrap="none" lIns="137160" tIns="109728" rIns="137160" bIns="109728" rtlCol="0">
              <a:spAutoFit/>
            </a:bodyPr>
            <a:lstStyle/>
            <a:p>
              <a:pPr defTabSz="685800">
                <a:lnSpc>
                  <a:spcPct val="90000"/>
                </a:lnSpc>
                <a:spcAft>
                  <a:spcPts val="450"/>
                </a:spcAft>
                <a:defRPr/>
              </a:pPr>
              <a:r>
                <a:rPr lang="ja-JP" altLang="en-US" sz="1400">
                  <a:solidFill>
                    <a:srgbClr val="C00000"/>
                  </a:solidFill>
                  <a:latin typeface="Meiryo" panose="020B0604030504040204" pitchFamily="34" charset="-128"/>
                  <a:ea typeface="Meiryo" panose="020B0604030504040204" pitchFamily="34" charset="-128"/>
                </a:rPr>
                <a:t>信頼できなくなった</a:t>
              </a:r>
              <a:endParaRPr lang="ja-JP" altLang="en-US" sz="1400" dirty="0" err="1">
                <a:solidFill>
                  <a:srgbClr val="C00000"/>
                </a:solidFill>
                <a:latin typeface="Meiryo" panose="020B0604030504040204" pitchFamily="34" charset="-128"/>
                <a:ea typeface="Meiryo" panose="020B0604030504040204" pitchFamily="34" charset="-128"/>
              </a:endParaRPr>
            </a:p>
          </p:txBody>
        </p:sp>
      </p:grpSp>
      <p:grpSp>
        <p:nvGrpSpPr>
          <p:cNvPr id="18" name="グループ化 17">
            <a:extLst>
              <a:ext uri="{FF2B5EF4-FFF2-40B4-BE49-F238E27FC236}">
                <a16:creationId xmlns:a16="http://schemas.microsoft.com/office/drawing/2014/main" id="{90A48071-7D81-40D9-9C97-2183408063DA}"/>
              </a:ext>
            </a:extLst>
          </p:cNvPr>
          <p:cNvGrpSpPr/>
          <p:nvPr/>
        </p:nvGrpSpPr>
        <p:grpSpPr>
          <a:xfrm>
            <a:off x="4336211" y="3116771"/>
            <a:ext cx="1599919" cy="487829"/>
            <a:chOff x="4336211" y="3116771"/>
            <a:chExt cx="1599919" cy="487829"/>
          </a:xfrm>
        </p:grpSpPr>
        <p:sp>
          <p:nvSpPr>
            <p:cNvPr id="12" name="四角形吹き出し 11">
              <a:extLst>
                <a:ext uri="{FF2B5EF4-FFF2-40B4-BE49-F238E27FC236}">
                  <a16:creationId xmlns:a16="http://schemas.microsoft.com/office/drawing/2014/main" id="{01ED5D69-3D38-2C8E-9738-FEA9C5C6CBB8}"/>
                </a:ext>
              </a:extLst>
            </p:cNvPr>
            <p:cNvSpPr/>
            <p:nvPr/>
          </p:nvSpPr>
          <p:spPr>
            <a:xfrm>
              <a:off x="4336211" y="3116771"/>
              <a:ext cx="1556932" cy="483577"/>
            </a:xfrm>
            <a:prstGeom prst="wedgeRectCallout">
              <a:avLst>
                <a:gd name="adj1" fmla="val -33806"/>
                <a:gd name="adj2" fmla="val -92388"/>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238FD730-AE54-E271-3E54-D8AF075F16D0}"/>
                </a:ext>
              </a:extLst>
            </p:cNvPr>
            <p:cNvSpPr txBox="1"/>
            <p:nvPr/>
          </p:nvSpPr>
          <p:spPr>
            <a:xfrm>
              <a:off x="4363183" y="3142935"/>
              <a:ext cx="1572947" cy="461665"/>
            </a:xfrm>
            <a:prstGeom prst="rect">
              <a:avLst/>
            </a:prstGeom>
            <a:noFill/>
          </p:spPr>
          <p:txBody>
            <a:bodyPr wrap="square">
              <a:spAutoFit/>
            </a:bodyPr>
            <a:lstStyle/>
            <a:p>
              <a:r>
                <a:rPr lang="ja-JP" altLang="en-US" sz="800">
                  <a:solidFill>
                    <a:schemeClr val="bg1"/>
                  </a:solidFill>
                  <a:latin typeface="Meiryo" panose="020B0604030504040204" pitchFamily="34" charset="-128"/>
                  <a:ea typeface="Meiryo" panose="020B0604030504040204" pitchFamily="34" charset="-128"/>
                </a:rPr>
                <a:t>ネットワークだけではなく</a:t>
              </a:r>
            </a:p>
            <a:p>
              <a:r>
                <a:rPr lang="ja-JP" altLang="en-US" sz="800">
                  <a:solidFill>
                    <a:schemeClr val="bg1"/>
                  </a:solidFill>
                  <a:latin typeface="Meiryo" panose="020B0604030504040204" pitchFamily="34" charset="-128"/>
                  <a:ea typeface="Meiryo" panose="020B0604030504040204" pitchFamily="34" charset="-128"/>
                </a:rPr>
                <a:t>エンドポイントや</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トランザクションも含めて</a:t>
              </a:r>
            </a:p>
          </p:txBody>
        </p:sp>
      </p:grpSp>
    </p:spTree>
    <p:extLst>
      <p:ext uri="{BB962C8B-B14F-4D97-AF65-F5344CB8AC3E}">
        <p14:creationId xmlns:p14="http://schemas.microsoft.com/office/powerpoint/2010/main" val="35588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9"/>
                                        </p:tgtEl>
                                        <p:attrNameLst>
                                          <p:attrName>style.visibility</p:attrName>
                                        </p:attrNameLst>
                                      </p:cBhvr>
                                      <p:to>
                                        <p:strVal val="visible"/>
                                      </p:to>
                                    </p:set>
                                    <p:anim calcmode="lin" valueType="num">
                                      <p:cBhvr>
                                        <p:cTn id="24" dur="500" fill="hold"/>
                                        <p:tgtEl>
                                          <p:spTgt spid="169"/>
                                        </p:tgtEl>
                                        <p:attrNameLst>
                                          <p:attrName>ppt_w</p:attrName>
                                        </p:attrNameLst>
                                      </p:cBhvr>
                                      <p:tavLst>
                                        <p:tav tm="0">
                                          <p:val>
                                            <p:fltVal val="0"/>
                                          </p:val>
                                        </p:tav>
                                        <p:tav tm="100000">
                                          <p:val>
                                            <p:strVal val="#ppt_w"/>
                                          </p:val>
                                        </p:tav>
                                      </p:tavLst>
                                    </p:anim>
                                    <p:anim calcmode="lin" valueType="num">
                                      <p:cBhvr>
                                        <p:cTn id="25" dur="500" fill="hold"/>
                                        <p:tgtEl>
                                          <p:spTgt spid="169"/>
                                        </p:tgtEl>
                                        <p:attrNameLst>
                                          <p:attrName>ppt_h</p:attrName>
                                        </p:attrNameLst>
                                      </p:cBhvr>
                                      <p:tavLst>
                                        <p:tav tm="0">
                                          <p:val>
                                            <p:fltVal val="0"/>
                                          </p:val>
                                        </p:tav>
                                        <p:tav tm="100000">
                                          <p:val>
                                            <p:strVal val="#ppt_h"/>
                                          </p:val>
                                        </p:tav>
                                      </p:tavLst>
                                    </p:anim>
                                    <p:animEffect transition="in" filter="fade">
                                      <p:cBhvr>
                                        <p:cTn id="26" dur="500"/>
                                        <p:tgtEl>
                                          <p:spTgt spid="16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p:cTn id="29" dur="500" fill="hold"/>
                                        <p:tgtEl>
                                          <p:spTgt spid="283"/>
                                        </p:tgtEl>
                                        <p:attrNameLst>
                                          <p:attrName>ppt_w</p:attrName>
                                        </p:attrNameLst>
                                      </p:cBhvr>
                                      <p:tavLst>
                                        <p:tav tm="0">
                                          <p:val>
                                            <p:fltVal val="0"/>
                                          </p:val>
                                        </p:tav>
                                        <p:tav tm="100000">
                                          <p:val>
                                            <p:strVal val="#ppt_w"/>
                                          </p:val>
                                        </p:tav>
                                      </p:tavLst>
                                    </p:anim>
                                    <p:anim calcmode="lin" valueType="num">
                                      <p:cBhvr>
                                        <p:cTn id="30" dur="500" fill="hold"/>
                                        <p:tgtEl>
                                          <p:spTgt spid="283"/>
                                        </p:tgtEl>
                                        <p:attrNameLst>
                                          <p:attrName>ppt_h</p:attrName>
                                        </p:attrNameLst>
                                      </p:cBhvr>
                                      <p:tavLst>
                                        <p:tav tm="0">
                                          <p:val>
                                            <p:fltVal val="0"/>
                                          </p:val>
                                        </p:tav>
                                        <p:tav tm="100000">
                                          <p:val>
                                            <p:strVal val="#ppt_h"/>
                                          </p:val>
                                        </p:tav>
                                      </p:tavLst>
                                    </p:anim>
                                    <p:animEffect transition="in" filter="fade">
                                      <p:cBhvr>
                                        <p:cTn id="31" dur="500"/>
                                        <p:tgtEl>
                                          <p:spTgt spid="2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p:cTn id="36" dur="500" fill="hold"/>
                                        <p:tgtEl>
                                          <p:spTgt spid="155"/>
                                        </p:tgtEl>
                                        <p:attrNameLst>
                                          <p:attrName>ppt_w</p:attrName>
                                        </p:attrNameLst>
                                      </p:cBhvr>
                                      <p:tavLst>
                                        <p:tav tm="0">
                                          <p:val>
                                            <p:fltVal val="0"/>
                                          </p:val>
                                        </p:tav>
                                        <p:tav tm="100000">
                                          <p:val>
                                            <p:strVal val="#ppt_w"/>
                                          </p:val>
                                        </p:tav>
                                      </p:tavLst>
                                    </p:anim>
                                    <p:anim calcmode="lin" valueType="num">
                                      <p:cBhvr>
                                        <p:cTn id="37" dur="500" fill="hold"/>
                                        <p:tgtEl>
                                          <p:spTgt spid="155"/>
                                        </p:tgtEl>
                                        <p:attrNameLst>
                                          <p:attrName>ppt_h</p:attrName>
                                        </p:attrNameLst>
                                      </p:cBhvr>
                                      <p:tavLst>
                                        <p:tav tm="0">
                                          <p:val>
                                            <p:fltVal val="0"/>
                                          </p:val>
                                        </p:tav>
                                        <p:tav tm="100000">
                                          <p:val>
                                            <p:strVal val="#ppt_h"/>
                                          </p:val>
                                        </p:tav>
                                      </p:tavLst>
                                    </p:anim>
                                    <p:animEffect transition="in" filter="fade">
                                      <p:cBhvr>
                                        <p:cTn id="38" dur="500"/>
                                        <p:tgtEl>
                                          <p:spTgt spid="15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p:cTn id="41" dur="500" fill="hold"/>
                                        <p:tgtEl>
                                          <p:spTgt spid="196"/>
                                        </p:tgtEl>
                                        <p:attrNameLst>
                                          <p:attrName>ppt_w</p:attrName>
                                        </p:attrNameLst>
                                      </p:cBhvr>
                                      <p:tavLst>
                                        <p:tav tm="0">
                                          <p:val>
                                            <p:fltVal val="0"/>
                                          </p:val>
                                        </p:tav>
                                        <p:tav tm="100000">
                                          <p:val>
                                            <p:strVal val="#ppt_w"/>
                                          </p:val>
                                        </p:tav>
                                      </p:tavLst>
                                    </p:anim>
                                    <p:anim calcmode="lin" valueType="num">
                                      <p:cBhvr>
                                        <p:cTn id="42" dur="500" fill="hold"/>
                                        <p:tgtEl>
                                          <p:spTgt spid="196"/>
                                        </p:tgtEl>
                                        <p:attrNameLst>
                                          <p:attrName>ppt_h</p:attrName>
                                        </p:attrNameLst>
                                      </p:cBhvr>
                                      <p:tavLst>
                                        <p:tav tm="0">
                                          <p:val>
                                            <p:fltVal val="0"/>
                                          </p:val>
                                        </p:tav>
                                        <p:tav tm="100000">
                                          <p:val>
                                            <p:strVal val="#ppt_h"/>
                                          </p:val>
                                        </p:tav>
                                      </p:tavLst>
                                    </p:anim>
                                    <p:animEffect transition="in" filter="fade">
                                      <p:cBhvr>
                                        <p:cTn id="43" dur="500"/>
                                        <p:tgtEl>
                                          <p:spTgt spid="196"/>
                                        </p:tgtEl>
                                      </p:cBhvr>
                                    </p:animEffect>
                                  </p:childTnLst>
                                </p:cTn>
                              </p:par>
                              <p:par>
                                <p:cTn id="44" presetID="53" presetClass="entr" presetSubtype="16" fill="hold" nodeType="withEffect">
                                  <p:stCondLst>
                                    <p:cond delay="0"/>
                                  </p:stCondLst>
                                  <p:childTnLst>
                                    <p:set>
                                      <p:cBhvr>
                                        <p:cTn id="45" dur="1" fill="hold">
                                          <p:stCondLst>
                                            <p:cond delay="0"/>
                                          </p:stCondLst>
                                        </p:cTn>
                                        <p:tgtEl>
                                          <p:spTgt spid="184"/>
                                        </p:tgtEl>
                                        <p:attrNameLst>
                                          <p:attrName>style.visibility</p:attrName>
                                        </p:attrNameLst>
                                      </p:cBhvr>
                                      <p:to>
                                        <p:strVal val="visible"/>
                                      </p:to>
                                    </p:set>
                                    <p:anim calcmode="lin" valueType="num">
                                      <p:cBhvr>
                                        <p:cTn id="46" dur="500" fill="hold"/>
                                        <p:tgtEl>
                                          <p:spTgt spid="184"/>
                                        </p:tgtEl>
                                        <p:attrNameLst>
                                          <p:attrName>ppt_w</p:attrName>
                                        </p:attrNameLst>
                                      </p:cBhvr>
                                      <p:tavLst>
                                        <p:tav tm="0">
                                          <p:val>
                                            <p:fltVal val="0"/>
                                          </p:val>
                                        </p:tav>
                                        <p:tav tm="100000">
                                          <p:val>
                                            <p:strVal val="#ppt_w"/>
                                          </p:val>
                                        </p:tav>
                                      </p:tavLst>
                                    </p:anim>
                                    <p:anim calcmode="lin" valueType="num">
                                      <p:cBhvr>
                                        <p:cTn id="47" dur="500" fill="hold"/>
                                        <p:tgtEl>
                                          <p:spTgt spid="184"/>
                                        </p:tgtEl>
                                        <p:attrNameLst>
                                          <p:attrName>ppt_h</p:attrName>
                                        </p:attrNameLst>
                                      </p:cBhvr>
                                      <p:tavLst>
                                        <p:tav tm="0">
                                          <p:val>
                                            <p:fltVal val="0"/>
                                          </p:val>
                                        </p:tav>
                                        <p:tav tm="100000">
                                          <p:val>
                                            <p:strVal val="#ppt_h"/>
                                          </p:val>
                                        </p:tav>
                                      </p:tavLst>
                                    </p:anim>
                                    <p:animEffect transition="in" filter="fade">
                                      <p:cBhvr>
                                        <p:cTn id="48" dur="500"/>
                                        <p:tgtEl>
                                          <p:spTgt spid="184"/>
                                        </p:tgtEl>
                                      </p:cBhvr>
                                    </p:animEffect>
                                  </p:childTnLst>
                                </p:cTn>
                              </p:par>
                              <p:par>
                                <p:cTn id="49" presetID="53" presetClass="entr" presetSubtype="16"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ppt_w</p:attrName>
                                        </p:attrNameLst>
                                      </p:cBhvr>
                                      <p:tavLst>
                                        <p:tav tm="0">
                                          <p:val>
                                            <p:fltVal val="0"/>
                                          </p:val>
                                        </p:tav>
                                        <p:tav tm="100000">
                                          <p:val>
                                            <p:strVal val="#ppt_w"/>
                                          </p:val>
                                        </p:tav>
                                      </p:tavLst>
                                    </p:anim>
                                    <p:anim calcmode="lin" valueType="num">
                                      <p:cBhvr>
                                        <p:cTn id="52" dur="500" fill="hold"/>
                                        <p:tgtEl>
                                          <p:spTgt spid="178"/>
                                        </p:tgtEl>
                                        <p:attrNameLst>
                                          <p:attrName>ppt_h</p:attrName>
                                        </p:attrNameLst>
                                      </p:cBhvr>
                                      <p:tavLst>
                                        <p:tav tm="0">
                                          <p:val>
                                            <p:fltVal val="0"/>
                                          </p:val>
                                        </p:tav>
                                        <p:tav tm="100000">
                                          <p:val>
                                            <p:strVal val="#ppt_h"/>
                                          </p:val>
                                        </p:tav>
                                      </p:tavLst>
                                    </p:anim>
                                    <p:animEffect transition="in" filter="fade">
                                      <p:cBhvr>
                                        <p:cTn id="53" dur="500"/>
                                        <p:tgtEl>
                                          <p:spTgt spid="178"/>
                                        </p:tgtEl>
                                      </p:cBhvr>
                                    </p:animEffect>
                                  </p:childTnLst>
                                </p:cTn>
                              </p:par>
                              <p:par>
                                <p:cTn id="54" presetID="53" presetClass="entr" presetSubtype="16" fill="hold"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p:cTn id="56" dur="500" fill="hold"/>
                                        <p:tgtEl>
                                          <p:spTgt spid="163"/>
                                        </p:tgtEl>
                                        <p:attrNameLst>
                                          <p:attrName>ppt_w</p:attrName>
                                        </p:attrNameLst>
                                      </p:cBhvr>
                                      <p:tavLst>
                                        <p:tav tm="0">
                                          <p:val>
                                            <p:fltVal val="0"/>
                                          </p:val>
                                        </p:tav>
                                        <p:tav tm="100000">
                                          <p:val>
                                            <p:strVal val="#ppt_w"/>
                                          </p:val>
                                        </p:tav>
                                      </p:tavLst>
                                    </p:anim>
                                    <p:anim calcmode="lin" valueType="num">
                                      <p:cBhvr>
                                        <p:cTn id="57" dur="500" fill="hold"/>
                                        <p:tgtEl>
                                          <p:spTgt spid="163"/>
                                        </p:tgtEl>
                                        <p:attrNameLst>
                                          <p:attrName>ppt_h</p:attrName>
                                        </p:attrNameLst>
                                      </p:cBhvr>
                                      <p:tavLst>
                                        <p:tav tm="0">
                                          <p:val>
                                            <p:fltVal val="0"/>
                                          </p:val>
                                        </p:tav>
                                        <p:tav tm="100000">
                                          <p:val>
                                            <p:strVal val="#ppt_h"/>
                                          </p:val>
                                        </p:tav>
                                      </p:tavLst>
                                    </p:anim>
                                    <p:animEffect transition="in" filter="fade">
                                      <p:cBhvr>
                                        <p:cTn id="58" dur="500"/>
                                        <p:tgtEl>
                                          <p:spTgt spid="163"/>
                                        </p:tgtEl>
                                      </p:cBhvr>
                                    </p:animEffect>
                                  </p:childTnLst>
                                </p:cTn>
                              </p:par>
                              <p:par>
                                <p:cTn id="59" presetID="53" presetClass="entr" presetSubtype="16" fill="hold" nodeType="withEffect">
                                  <p:stCondLst>
                                    <p:cond delay="0"/>
                                  </p:stCondLst>
                                  <p:childTnLst>
                                    <p:set>
                                      <p:cBhvr>
                                        <p:cTn id="60" dur="1" fill="hold">
                                          <p:stCondLst>
                                            <p:cond delay="0"/>
                                          </p:stCondLst>
                                        </p:cTn>
                                        <p:tgtEl>
                                          <p:spTgt spid="190"/>
                                        </p:tgtEl>
                                        <p:attrNameLst>
                                          <p:attrName>style.visibility</p:attrName>
                                        </p:attrNameLst>
                                      </p:cBhvr>
                                      <p:to>
                                        <p:strVal val="visible"/>
                                      </p:to>
                                    </p:set>
                                    <p:anim calcmode="lin" valueType="num">
                                      <p:cBhvr>
                                        <p:cTn id="61" dur="500" fill="hold"/>
                                        <p:tgtEl>
                                          <p:spTgt spid="190"/>
                                        </p:tgtEl>
                                        <p:attrNameLst>
                                          <p:attrName>ppt_w</p:attrName>
                                        </p:attrNameLst>
                                      </p:cBhvr>
                                      <p:tavLst>
                                        <p:tav tm="0">
                                          <p:val>
                                            <p:fltVal val="0"/>
                                          </p:val>
                                        </p:tav>
                                        <p:tav tm="100000">
                                          <p:val>
                                            <p:strVal val="#ppt_w"/>
                                          </p:val>
                                        </p:tav>
                                      </p:tavLst>
                                    </p:anim>
                                    <p:anim calcmode="lin" valueType="num">
                                      <p:cBhvr>
                                        <p:cTn id="62" dur="500" fill="hold"/>
                                        <p:tgtEl>
                                          <p:spTgt spid="190"/>
                                        </p:tgtEl>
                                        <p:attrNameLst>
                                          <p:attrName>ppt_h</p:attrName>
                                        </p:attrNameLst>
                                      </p:cBhvr>
                                      <p:tavLst>
                                        <p:tav tm="0">
                                          <p:val>
                                            <p:fltVal val="0"/>
                                          </p:val>
                                        </p:tav>
                                        <p:tav tm="100000">
                                          <p:val>
                                            <p:strVal val="#ppt_h"/>
                                          </p:val>
                                        </p:tav>
                                      </p:tavLst>
                                    </p:anim>
                                    <p:animEffect transition="in" filter="fade">
                                      <p:cBhvr>
                                        <p:cTn id="63" dur="500"/>
                                        <p:tgtEl>
                                          <p:spTgt spid="190"/>
                                        </p:tgtEl>
                                      </p:cBhvr>
                                    </p:animEffect>
                                  </p:childTnLst>
                                </p:cTn>
                              </p:par>
                              <p:par>
                                <p:cTn id="64" presetID="53" presetClass="entr" presetSubtype="16" fill="hold" nodeType="withEffect">
                                  <p:stCondLst>
                                    <p:cond delay="0"/>
                                  </p:stCondLst>
                                  <p:childTnLst>
                                    <p:set>
                                      <p:cBhvr>
                                        <p:cTn id="65" dur="1" fill="hold">
                                          <p:stCondLst>
                                            <p:cond delay="0"/>
                                          </p:stCondLst>
                                        </p:cTn>
                                        <p:tgtEl>
                                          <p:spTgt spid="172"/>
                                        </p:tgtEl>
                                        <p:attrNameLst>
                                          <p:attrName>style.visibility</p:attrName>
                                        </p:attrNameLst>
                                      </p:cBhvr>
                                      <p:to>
                                        <p:strVal val="visible"/>
                                      </p:to>
                                    </p:set>
                                    <p:anim calcmode="lin" valueType="num">
                                      <p:cBhvr>
                                        <p:cTn id="66" dur="500" fill="hold"/>
                                        <p:tgtEl>
                                          <p:spTgt spid="172"/>
                                        </p:tgtEl>
                                        <p:attrNameLst>
                                          <p:attrName>ppt_w</p:attrName>
                                        </p:attrNameLst>
                                      </p:cBhvr>
                                      <p:tavLst>
                                        <p:tav tm="0">
                                          <p:val>
                                            <p:fltVal val="0"/>
                                          </p:val>
                                        </p:tav>
                                        <p:tav tm="100000">
                                          <p:val>
                                            <p:strVal val="#ppt_w"/>
                                          </p:val>
                                        </p:tav>
                                      </p:tavLst>
                                    </p:anim>
                                    <p:anim calcmode="lin" valueType="num">
                                      <p:cBhvr>
                                        <p:cTn id="67" dur="500" fill="hold"/>
                                        <p:tgtEl>
                                          <p:spTgt spid="172"/>
                                        </p:tgtEl>
                                        <p:attrNameLst>
                                          <p:attrName>ppt_h</p:attrName>
                                        </p:attrNameLst>
                                      </p:cBhvr>
                                      <p:tavLst>
                                        <p:tav tm="0">
                                          <p:val>
                                            <p:fltVal val="0"/>
                                          </p:val>
                                        </p:tav>
                                        <p:tav tm="100000">
                                          <p:val>
                                            <p:strVal val="#ppt_h"/>
                                          </p:val>
                                        </p:tav>
                                      </p:tavLst>
                                    </p:anim>
                                    <p:animEffect transition="in" filter="fade">
                                      <p:cBhvr>
                                        <p:cTn id="68" dur="500"/>
                                        <p:tgtEl>
                                          <p:spTgt spid="172"/>
                                        </p:tgtEl>
                                      </p:cBhvr>
                                    </p:animEffect>
                                  </p:childTnLst>
                                </p:cTn>
                              </p:par>
                              <p:par>
                                <p:cTn id="69" presetID="5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p:cTn id="71" dur="500" fill="hold"/>
                                        <p:tgtEl>
                                          <p:spTgt spid="229"/>
                                        </p:tgtEl>
                                        <p:attrNameLst>
                                          <p:attrName>ppt_w</p:attrName>
                                        </p:attrNameLst>
                                      </p:cBhvr>
                                      <p:tavLst>
                                        <p:tav tm="0">
                                          <p:val>
                                            <p:fltVal val="0"/>
                                          </p:val>
                                        </p:tav>
                                        <p:tav tm="100000">
                                          <p:val>
                                            <p:strVal val="#ppt_w"/>
                                          </p:val>
                                        </p:tav>
                                      </p:tavLst>
                                    </p:anim>
                                    <p:anim calcmode="lin" valueType="num">
                                      <p:cBhvr>
                                        <p:cTn id="72" dur="500" fill="hold"/>
                                        <p:tgtEl>
                                          <p:spTgt spid="229"/>
                                        </p:tgtEl>
                                        <p:attrNameLst>
                                          <p:attrName>ppt_h</p:attrName>
                                        </p:attrNameLst>
                                      </p:cBhvr>
                                      <p:tavLst>
                                        <p:tav tm="0">
                                          <p:val>
                                            <p:fltVal val="0"/>
                                          </p:val>
                                        </p:tav>
                                        <p:tav tm="100000">
                                          <p:val>
                                            <p:strVal val="#ppt_h"/>
                                          </p:val>
                                        </p:tav>
                                      </p:tavLst>
                                    </p:anim>
                                    <p:animEffect transition="in" filter="fade">
                                      <p:cBhvr>
                                        <p:cTn id="73" dur="500"/>
                                        <p:tgtEl>
                                          <p:spTgt spid="229"/>
                                        </p:tgtEl>
                                      </p:cBhvr>
                                    </p:animEffect>
                                  </p:childTnLst>
                                </p:cTn>
                              </p:par>
                              <p:par>
                                <p:cTn id="74" presetID="53" presetClass="entr" presetSubtype="16" fill="hold"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500" fill="hold"/>
                                        <p:tgtEl>
                                          <p:spTgt spid="223"/>
                                        </p:tgtEl>
                                        <p:attrNameLst>
                                          <p:attrName>ppt_w</p:attrName>
                                        </p:attrNameLst>
                                      </p:cBhvr>
                                      <p:tavLst>
                                        <p:tav tm="0">
                                          <p:val>
                                            <p:fltVal val="0"/>
                                          </p:val>
                                        </p:tav>
                                        <p:tav tm="100000">
                                          <p:val>
                                            <p:strVal val="#ppt_w"/>
                                          </p:val>
                                        </p:tav>
                                      </p:tavLst>
                                    </p:anim>
                                    <p:anim calcmode="lin" valueType="num">
                                      <p:cBhvr>
                                        <p:cTn id="77" dur="500" fill="hold"/>
                                        <p:tgtEl>
                                          <p:spTgt spid="223"/>
                                        </p:tgtEl>
                                        <p:attrNameLst>
                                          <p:attrName>ppt_h</p:attrName>
                                        </p:attrNameLst>
                                      </p:cBhvr>
                                      <p:tavLst>
                                        <p:tav tm="0">
                                          <p:val>
                                            <p:fltVal val="0"/>
                                          </p:val>
                                        </p:tav>
                                        <p:tav tm="100000">
                                          <p:val>
                                            <p:strVal val="#ppt_h"/>
                                          </p:val>
                                        </p:tav>
                                      </p:tavLst>
                                    </p:anim>
                                    <p:animEffect transition="in" filter="fade">
                                      <p:cBhvr>
                                        <p:cTn id="78" dur="500"/>
                                        <p:tgtEl>
                                          <p:spTgt spid="223"/>
                                        </p:tgtEl>
                                      </p:cBhvr>
                                    </p:animEffect>
                                  </p:childTnLst>
                                </p:cTn>
                              </p:par>
                              <p:par>
                                <p:cTn id="79" presetID="53" presetClass="entr" presetSubtype="16" fill="hold" nodeType="withEffect">
                                  <p:stCondLst>
                                    <p:cond delay="0"/>
                                  </p:stCondLst>
                                  <p:childTnLst>
                                    <p:set>
                                      <p:cBhvr>
                                        <p:cTn id="80" dur="1" fill="hold">
                                          <p:stCondLst>
                                            <p:cond delay="0"/>
                                          </p:stCondLst>
                                        </p:cTn>
                                        <p:tgtEl>
                                          <p:spTgt spid="241"/>
                                        </p:tgtEl>
                                        <p:attrNameLst>
                                          <p:attrName>style.visibility</p:attrName>
                                        </p:attrNameLst>
                                      </p:cBhvr>
                                      <p:to>
                                        <p:strVal val="visible"/>
                                      </p:to>
                                    </p:set>
                                    <p:anim calcmode="lin" valueType="num">
                                      <p:cBhvr>
                                        <p:cTn id="81" dur="500" fill="hold"/>
                                        <p:tgtEl>
                                          <p:spTgt spid="241"/>
                                        </p:tgtEl>
                                        <p:attrNameLst>
                                          <p:attrName>ppt_w</p:attrName>
                                        </p:attrNameLst>
                                      </p:cBhvr>
                                      <p:tavLst>
                                        <p:tav tm="0">
                                          <p:val>
                                            <p:fltVal val="0"/>
                                          </p:val>
                                        </p:tav>
                                        <p:tav tm="100000">
                                          <p:val>
                                            <p:strVal val="#ppt_w"/>
                                          </p:val>
                                        </p:tav>
                                      </p:tavLst>
                                    </p:anim>
                                    <p:anim calcmode="lin" valueType="num">
                                      <p:cBhvr>
                                        <p:cTn id="82" dur="500" fill="hold"/>
                                        <p:tgtEl>
                                          <p:spTgt spid="241"/>
                                        </p:tgtEl>
                                        <p:attrNameLst>
                                          <p:attrName>ppt_h</p:attrName>
                                        </p:attrNameLst>
                                      </p:cBhvr>
                                      <p:tavLst>
                                        <p:tav tm="0">
                                          <p:val>
                                            <p:fltVal val="0"/>
                                          </p:val>
                                        </p:tav>
                                        <p:tav tm="100000">
                                          <p:val>
                                            <p:strVal val="#ppt_h"/>
                                          </p:val>
                                        </p:tav>
                                      </p:tavLst>
                                    </p:anim>
                                    <p:animEffect transition="in" filter="fade">
                                      <p:cBhvr>
                                        <p:cTn id="83" dur="500"/>
                                        <p:tgtEl>
                                          <p:spTgt spid="241"/>
                                        </p:tgtEl>
                                      </p:cBhvr>
                                    </p:animEffect>
                                  </p:childTnLst>
                                </p:cTn>
                              </p:par>
                              <p:par>
                                <p:cTn id="84" presetID="53" presetClass="entr" presetSubtype="16" fill="hold" nodeType="withEffect">
                                  <p:stCondLst>
                                    <p:cond delay="0"/>
                                  </p:stCondLst>
                                  <p:childTnLst>
                                    <p:set>
                                      <p:cBhvr>
                                        <p:cTn id="85" dur="1" fill="hold">
                                          <p:stCondLst>
                                            <p:cond delay="0"/>
                                          </p:stCondLst>
                                        </p:cTn>
                                        <p:tgtEl>
                                          <p:spTgt spid="217"/>
                                        </p:tgtEl>
                                        <p:attrNameLst>
                                          <p:attrName>style.visibility</p:attrName>
                                        </p:attrNameLst>
                                      </p:cBhvr>
                                      <p:to>
                                        <p:strVal val="visible"/>
                                      </p:to>
                                    </p:set>
                                    <p:anim calcmode="lin" valueType="num">
                                      <p:cBhvr>
                                        <p:cTn id="86" dur="500" fill="hold"/>
                                        <p:tgtEl>
                                          <p:spTgt spid="217"/>
                                        </p:tgtEl>
                                        <p:attrNameLst>
                                          <p:attrName>ppt_w</p:attrName>
                                        </p:attrNameLst>
                                      </p:cBhvr>
                                      <p:tavLst>
                                        <p:tav tm="0">
                                          <p:val>
                                            <p:fltVal val="0"/>
                                          </p:val>
                                        </p:tav>
                                        <p:tav tm="100000">
                                          <p:val>
                                            <p:strVal val="#ppt_w"/>
                                          </p:val>
                                        </p:tav>
                                      </p:tavLst>
                                    </p:anim>
                                    <p:anim calcmode="lin" valueType="num">
                                      <p:cBhvr>
                                        <p:cTn id="87" dur="500" fill="hold"/>
                                        <p:tgtEl>
                                          <p:spTgt spid="217"/>
                                        </p:tgtEl>
                                        <p:attrNameLst>
                                          <p:attrName>ppt_h</p:attrName>
                                        </p:attrNameLst>
                                      </p:cBhvr>
                                      <p:tavLst>
                                        <p:tav tm="0">
                                          <p:val>
                                            <p:fltVal val="0"/>
                                          </p:val>
                                        </p:tav>
                                        <p:tav tm="100000">
                                          <p:val>
                                            <p:strVal val="#ppt_h"/>
                                          </p:val>
                                        </p:tav>
                                      </p:tavLst>
                                    </p:anim>
                                    <p:animEffect transition="in" filter="fade">
                                      <p:cBhvr>
                                        <p:cTn id="88" dur="500"/>
                                        <p:tgtEl>
                                          <p:spTgt spid="217"/>
                                        </p:tgtEl>
                                      </p:cBhvr>
                                    </p:animEffect>
                                  </p:childTnLst>
                                </p:cTn>
                              </p:par>
                              <p:par>
                                <p:cTn id="89" presetID="53" presetClass="entr" presetSubtype="16" fill="hold" nodeType="withEffect">
                                  <p:stCondLst>
                                    <p:cond delay="0"/>
                                  </p:stCondLst>
                                  <p:childTnLst>
                                    <p:set>
                                      <p:cBhvr>
                                        <p:cTn id="90" dur="1" fill="hold">
                                          <p:stCondLst>
                                            <p:cond delay="0"/>
                                          </p:stCondLst>
                                        </p:cTn>
                                        <p:tgtEl>
                                          <p:spTgt spid="269"/>
                                        </p:tgtEl>
                                        <p:attrNameLst>
                                          <p:attrName>style.visibility</p:attrName>
                                        </p:attrNameLst>
                                      </p:cBhvr>
                                      <p:to>
                                        <p:strVal val="visible"/>
                                      </p:to>
                                    </p:set>
                                    <p:anim calcmode="lin" valueType="num">
                                      <p:cBhvr>
                                        <p:cTn id="91" dur="500" fill="hold"/>
                                        <p:tgtEl>
                                          <p:spTgt spid="269"/>
                                        </p:tgtEl>
                                        <p:attrNameLst>
                                          <p:attrName>ppt_w</p:attrName>
                                        </p:attrNameLst>
                                      </p:cBhvr>
                                      <p:tavLst>
                                        <p:tav tm="0">
                                          <p:val>
                                            <p:fltVal val="0"/>
                                          </p:val>
                                        </p:tav>
                                        <p:tav tm="100000">
                                          <p:val>
                                            <p:strVal val="#ppt_w"/>
                                          </p:val>
                                        </p:tav>
                                      </p:tavLst>
                                    </p:anim>
                                    <p:anim calcmode="lin" valueType="num">
                                      <p:cBhvr>
                                        <p:cTn id="92" dur="500" fill="hold"/>
                                        <p:tgtEl>
                                          <p:spTgt spid="269"/>
                                        </p:tgtEl>
                                        <p:attrNameLst>
                                          <p:attrName>ppt_h</p:attrName>
                                        </p:attrNameLst>
                                      </p:cBhvr>
                                      <p:tavLst>
                                        <p:tav tm="0">
                                          <p:val>
                                            <p:fltVal val="0"/>
                                          </p:val>
                                        </p:tav>
                                        <p:tav tm="100000">
                                          <p:val>
                                            <p:strVal val="#ppt_h"/>
                                          </p:val>
                                        </p:tav>
                                      </p:tavLst>
                                    </p:anim>
                                    <p:animEffect transition="in" filter="fade">
                                      <p:cBhvr>
                                        <p:cTn id="93" dur="500"/>
                                        <p:tgtEl>
                                          <p:spTgt spid="269"/>
                                        </p:tgtEl>
                                      </p:cBhvr>
                                    </p:animEffect>
                                  </p:childTnLst>
                                </p:cTn>
                              </p:par>
                              <p:par>
                                <p:cTn id="94" presetID="53" presetClass="entr" presetSubtype="16"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 calcmode="lin" valueType="num">
                                      <p:cBhvr>
                                        <p:cTn id="96" dur="500" fill="hold"/>
                                        <p:tgtEl>
                                          <p:spTgt spid="235"/>
                                        </p:tgtEl>
                                        <p:attrNameLst>
                                          <p:attrName>ppt_w</p:attrName>
                                        </p:attrNameLst>
                                      </p:cBhvr>
                                      <p:tavLst>
                                        <p:tav tm="0">
                                          <p:val>
                                            <p:fltVal val="0"/>
                                          </p:val>
                                        </p:tav>
                                        <p:tav tm="100000">
                                          <p:val>
                                            <p:strVal val="#ppt_w"/>
                                          </p:val>
                                        </p:tav>
                                      </p:tavLst>
                                    </p:anim>
                                    <p:anim calcmode="lin" valueType="num">
                                      <p:cBhvr>
                                        <p:cTn id="97" dur="500" fill="hold"/>
                                        <p:tgtEl>
                                          <p:spTgt spid="235"/>
                                        </p:tgtEl>
                                        <p:attrNameLst>
                                          <p:attrName>ppt_h</p:attrName>
                                        </p:attrNameLst>
                                      </p:cBhvr>
                                      <p:tavLst>
                                        <p:tav tm="0">
                                          <p:val>
                                            <p:fltVal val="0"/>
                                          </p:val>
                                        </p:tav>
                                        <p:tav tm="100000">
                                          <p:val>
                                            <p:strVal val="#ppt_h"/>
                                          </p:val>
                                        </p:tav>
                                      </p:tavLst>
                                    </p:anim>
                                    <p:animEffect transition="in" filter="fade">
                                      <p:cBhvr>
                                        <p:cTn id="98" dur="500"/>
                                        <p:tgtEl>
                                          <p:spTgt spid="235"/>
                                        </p:tgtEl>
                                      </p:cBhvr>
                                    </p:animEffect>
                                  </p:childTnLst>
                                </p:cTn>
                              </p:par>
                              <p:par>
                                <p:cTn id="99" presetID="53" presetClass="entr" presetSubtype="16" fill="hold" nodeType="withEffect">
                                  <p:stCondLst>
                                    <p:cond delay="0"/>
                                  </p:stCondLst>
                                  <p:childTnLst>
                                    <p:set>
                                      <p:cBhvr>
                                        <p:cTn id="100" dur="1" fill="hold">
                                          <p:stCondLst>
                                            <p:cond delay="0"/>
                                          </p:stCondLst>
                                        </p:cTn>
                                        <p:tgtEl>
                                          <p:spTgt spid="291"/>
                                        </p:tgtEl>
                                        <p:attrNameLst>
                                          <p:attrName>style.visibility</p:attrName>
                                        </p:attrNameLst>
                                      </p:cBhvr>
                                      <p:to>
                                        <p:strVal val="visible"/>
                                      </p:to>
                                    </p:set>
                                    <p:anim calcmode="lin" valueType="num">
                                      <p:cBhvr>
                                        <p:cTn id="101" dur="500" fill="hold"/>
                                        <p:tgtEl>
                                          <p:spTgt spid="291"/>
                                        </p:tgtEl>
                                        <p:attrNameLst>
                                          <p:attrName>ppt_w</p:attrName>
                                        </p:attrNameLst>
                                      </p:cBhvr>
                                      <p:tavLst>
                                        <p:tav tm="0">
                                          <p:val>
                                            <p:fltVal val="0"/>
                                          </p:val>
                                        </p:tav>
                                        <p:tav tm="100000">
                                          <p:val>
                                            <p:strVal val="#ppt_w"/>
                                          </p:val>
                                        </p:tav>
                                      </p:tavLst>
                                    </p:anim>
                                    <p:anim calcmode="lin" valueType="num">
                                      <p:cBhvr>
                                        <p:cTn id="102" dur="500" fill="hold"/>
                                        <p:tgtEl>
                                          <p:spTgt spid="291"/>
                                        </p:tgtEl>
                                        <p:attrNameLst>
                                          <p:attrName>ppt_h</p:attrName>
                                        </p:attrNameLst>
                                      </p:cBhvr>
                                      <p:tavLst>
                                        <p:tav tm="0">
                                          <p:val>
                                            <p:fltVal val="0"/>
                                          </p:val>
                                        </p:tav>
                                        <p:tav tm="100000">
                                          <p:val>
                                            <p:strVal val="#ppt_h"/>
                                          </p:val>
                                        </p:tav>
                                      </p:tavLst>
                                    </p:anim>
                                    <p:animEffect transition="in" filter="fade">
                                      <p:cBhvr>
                                        <p:cTn id="103" dur="500"/>
                                        <p:tgtEl>
                                          <p:spTgt spid="291"/>
                                        </p:tgtEl>
                                      </p:cBhvr>
                                    </p:animEffect>
                                  </p:childTnLst>
                                </p:cTn>
                              </p:par>
                              <p:par>
                                <p:cTn id="104" presetID="53" presetClass="entr" presetSubtype="16" fill="hold" nodeType="withEffect">
                                  <p:stCondLst>
                                    <p:cond delay="0"/>
                                  </p:stCondLst>
                                  <p:childTnLst>
                                    <p:set>
                                      <p:cBhvr>
                                        <p:cTn id="105" dur="1" fill="hold">
                                          <p:stCondLst>
                                            <p:cond delay="0"/>
                                          </p:stCondLst>
                                        </p:cTn>
                                        <p:tgtEl>
                                          <p:spTgt spid="255"/>
                                        </p:tgtEl>
                                        <p:attrNameLst>
                                          <p:attrName>style.visibility</p:attrName>
                                        </p:attrNameLst>
                                      </p:cBhvr>
                                      <p:to>
                                        <p:strVal val="visible"/>
                                      </p:to>
                                    </p:set>
                                    <p:anim calcmode="lin" valueType="num">
                                      <p:cBhvr>
                                        <p:cTn id="106" dur="500" fill="hold"/>
                                        <p:tgtEl>
                                          <p:spTgt spid="255"/>
                                        </p:tgtEl>
                                        <p:attrNameLst>
                                          <p:attrName>ppt_w</p:attrName>
                                        </p:attrNameLst>
                                      </p:cBhvr>
                                      <p:tavLst>
                                        <p:tav tm="0">
                                          <p:val>
                                            <p:fltVal val="0"/>
                                          </p:val>
                                        </p:tav>
                                        <p:tav tm="100000">
                                          <p:val>
                                            <p:strVal val="#ppt_w"/>
                                          </p:val>
                                        </p:tav>
                                      </p:tavLst>
                                    </p:anim>
                                    <p:anim calcmode="lin" valueType="num">
                                      <p:cBhvr>
                                        <p:cTn id="107" dur="500" fill="hold"/>
                                        <p:tgtEl>
                                          <p:spTgt spid="255"/>
                                        </p:tgtEl>
                                        <p:attrNameLst>
                                          <p:attrName>ppt_h</p:attrName>
                                        </p:attrNameLst>
                                      </p:cBhvr>
                                      <p:tavLst>
                                        <p:tav tm="0">
                                          <p:val>
                                            <p:fltVal val="0"/>
                                          </p:val>
                                        </p:tav>
                                        <p:tav tm="100000">
                                          <p:val>
                                            <p:strVal val="#ppt_h"/>
                                          </p:val>
                                        </p:tav>
                                      </p:tavLst>
                                    </p:anim>
                                    <p:animEffect transition="in" filter="fade">
                                      <p:cBhvr>
                                        <p:cTn id="108" dur="500"/>
                                        <p:tgtEl>
                                          <p:spTgt spid="255"/>
                                        </p:tgtEl>
                                      </p:cBhvr>
                                    </p:animEffect>
                                  </p:childTnLst>
                                </p:cTn>
                              </p:par>
                              <p:par>
                                <p:cTn id="109" presetID="53" presetClass="entr" presetSubtype="16" fill="hold" nodeType="withEffect">
                                  <p:stCondLst>
                                    <p:cond delay="0"/>
                                  </p:stCondLst>
                                  <p:childTnLst>
                                    <p:set>
                                      <p:cBhvr>
                                        <p:cTn id="110" dur="1" fill="hold">
                                          <p:stCondLst>
                                            <p:cond delay="0"/>
                                          </p:stCondLst>
                                        </p:cTn>
                                        <p:tgtEl>
                                          <p:spTgt spid="285"/>
                                        </p:tgtEl>
                                        <p:attrNameLst>
                                          <p:attrName>style.visibility</p:attrName>
                                        </p:attrNameLst>
                                      </p:cBhvr>
                                      <p:to>
                                        <p:strVal val="visible"/>
                                      </p:to>
                                    </p:set>
                                    <p:anim calcmode="lin" valueType="num">
                                      <p:cBhvr>
                                        <p:cTn id="111" dur="500" fill="hold"/>
                                        <p:tgtEl>
                                          <p:spTgt spid="285"/>
                                        </p:tgtEl>
                                        <p:attrNameLst>
                                          <p:attrName>ppt_w</p:attrName>
                                        </p:attrNameLst>
                                      </p:cBhvr>
                                      <p:tavLst>
                                        <p:tav tm="0">
                                          <p:val>
                                            <p:fltVal val="0"/>
                                          </p:val>
                                        </p:tav>
                                        <p:tav tm="100000">
                                          <p:val>
                                            <p:strVal val="#ppt_w"/>
                                          </p:val>
                                        </p:tav>
                                      </p:tavLst>
                                    </p:anim>
                                    <p:anim calcmode="lin" valueType="num">
                                      <p:cBhvr>
                                        <p:cTn id="112" dur="500" fill="hold"/>
                                        <p:tgtEl>
                                          <p:spTgt spid="285"/>
                                        </p:tgtEl>
                                        <p:attrNameLst>
                                          <p:attrName>ppt_h</p:attrName>
                                        </p:attrNameLst>
                                      </p:cBhvr>
                                      <p:tavLst>
                                        <p:tav tm="0">
                                          <p:val>
                                            <p:fltVal val="0"/>
                                          </p:val>
                                        </p:tav>
                                        <p:tav tm="100000">
                                          <p:val>
                                            <p:strVal val="#ppt_h"/>
                                          </p:val>
                                        </p:tav>
                                      </p:tavLst>
                                    </p:anim>
                                    <p:animEffect transition="in" filter="fade">
                                      <p:cBhvr>
                                        <p:cTn id="113" dur="500"/>
                                        <p:tgtEl>
                                          <p:spTgt spid="285"/>
                                        </p:tgtEl>
                                      </p:cBhvr>
                                    </p:animEffect>
                                  </p:childTnLst>
                                </p:cTn>
                              </p:par>
                              <p:par>
                                <p:cTn id="114" presetID="53" presetClass="entr" presetSubtype="16"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anim calcmode="lin" valueType="num">
                                      <p:cBhvr>
                                        <p:cTn id="116" dur="500" fill="hold"/>
                                        <p:tgtEl>
                                          <p:spTgt spid="297"/>
                                        </p:tgtEl>
                                        <p:attrNameLst>
                                          <p:attrName>ppt_w</p:attrName>
                                        </p:attrNameLst>
                                      </p:cBhvr>
                                      <p:tavLst>
                                        <p:tav tm="0">
                                          <p:val>
                                            <p:fltVal val="0"/>
                                          </p:val>
                                        </p:tav>
                                        <p:tav tm="100000">
                                          <p:val>
                                            <p:strVal val="#ppt_w"/>
                                          </p:val>
                                        </p:tav>
                                      </p:tavLst>
                                    </p:anim>
                                    <p:anim calcmode="lin" valueType="num">
                                      <p:cBhvr>
                                        <p:cTn id="117" dur="500" fill="hold"/>
                                        <p:tgtEl>
                                          <p:spTgt spid="297"/>
                                        </p:tgtEl>
                                        <p:attrNameLst>
                                          <p:attrName>ppt_h</p:attrName>
                                        </p:attrNameLst>
                                      </p:cBhvr>
                                      <p:tavLst>
                                        <p:tav tm="0">
                                          <p:val>
                                            <p:fltVal val="0"/>
                                          </p:val>
                                        </p:tav>
                                        <p:tav tm="100000">
                                          <p:val>
                                            <p:strVal val="#ppt_h"/>
                                          </p:val>
                                        </p:tav>
                                      </p:tavLst>
                                    </p:anim>
                                    <p:animEffect transition="in" filter="fade">
                                      <p:cBhvr>
                                        <p:cTn id="118" dur="500"/>
                                        <p:tgtEl>
                                          <p:spTgt spid="297"/>
                                        </p:tgtEl>
                                      </p:cBhvr>
                                    </p:animEffect>
                                  </p:childTnLst>
                                </p:cTn>
                              </p:par>
                              <p:par>
                                <p:cTn id="119" presetID="53" presetClass="entr" presetSubtype="16"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 calcmode="lin" valueType="num">
                                      <p:cBhvr>
                                        <p:cTn id="121" dur="500" fill="hold"/>
                                        <p:tgtEl>
                                          <p:spTgt spid="211"/>
                                        </p:tgtEl>
                                        <p:attrNameLst>
                                          <p:attrName>ppt_w</p:attrName>
                                        </p:attrNameLst>
                                      </p:cBhvr>
                                      <p:tavLst>
                                        <p:tav tm="0">
                                          <p:val>
                                            <p:fltVal val="0"/>
                                          </p:val>
                                        </p:tav>
                                        <p:tav tm="100000">
                                          <p:val>
                                            <p:strVal val="#ppt_w"/>
                                          </p:val>
                                        </p:tav>
                                      </p:tavLst>
                                    </p:anim>
                                    <p:anim calcmode="lin" valueType="num">
                                      <p:cBhvr>
                                        <p:cTn id="122" dur="500" fill="hold"/>
                                        <p:tgtEl>
                                          <p:spTgt spid="211"/>
                                        </p:tgtEl>
                                        <p:attrNameLst>
                                          <p:attrName>ppt_h</p:attrName>
                                        </p:attrNameLst>
                                      </p:cBhvr>
                                      <p:tavLst>
                                        <p:tav tm="0">
                                          <p:val>
                                            <p:fltVal val="0"/>
                                          </p:val>
                                        </p:tav>
                                        <p:tav tm="100000">
                                          <p:val>
                                            <p:strVal val="#ppt_h"/>
                                          </p:val>
                                        </p:tav>
                                      </p:tavLst>
                                    </p:anim>
                                    <p:animEffect transition="in" filter="fade">
                                      <p:cBhvr>
                                        <p:cTn id="123" dur="500"/>
                                        <p:tgtEl>
                                          <p:spTgt spid="211"/>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02"/>
                                        </p:tgtEl>
                                        <p:attrNameLst>
                                          <p:attrName>style.visibility</p:attrName>
                                        </p:attrNameLst>
                                      </p:cBhvr>
                                      <p:to>
                                        <p:strVal val="visible"/>
                                      </p:to>
                                    </p:set>
                                    <p:anim calcmode="lin" valueType="num">
                                      <p:cBhvr>
                                        <p:cTn id="128" dur="500" fill="hold"/>
                                        <p:tgtEl>
                                          <p:spTgt spid="202"/>
                                        </p:tgtEl>
                                        <p:attrNameLst>
                                          <p:attrName>ppt_w</p:attrName>
                                        </p:attrNameLst>
                                      </p:cBhvr>
                                      <p:tavLst>
                                        <p:tav tm="0">
                                          <p:val>
                                            <p:fltVal val="0"/>
                                          </p:val>
                                        </p:tav>
                                        <p:tav tm="100000">
                                          <p:val>
                                            <p:strVal val="#ppt_w"/>
                                          </p:val>
                                        </p:tav>
                                      </p:tavLst>
                                    </p:anim>
                                    <p:anim calcmode="lin" valueType="num">
                                      <p:cBhvr>
                                        <p:cTn id="129" dur="500" fill="hold"/>
                                        <p:tgtEl>
                                          <p:spTgt spid="202"/>
                                        </p:tgtEl>
                                        <p:attrNameLst>
                                          <p:attrName>ppt_h</p:attrName>
                                        </p:attrNameLst>
                                      </p:cBhvr>
                                      <p:tavLst>
                                        <p:tav tm="0">
                                          <p:val>
                                            <p:fltVal val="0"/>
                                          </p:val>
                                        </p:tav>
                                        <p:tav tm="100000">
                                          <p:val>
                                            <p:strVal val="#ppt_h"/>
                                          </p:val>
                                        </p:tav>
                                      </p:tavLst>
                                    </p:anim>
                                    <p:animEffect transition="in" filter="fade">
                                      <p:cBhvr>
                                        <p:cTn id="130" dur="500"/>
                                        <p:tgtEl>
                                          <p:spTgt spid="202"/>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500" fill="hold"/>
                                        <p:tgtEl>
                                          <p:spTgt spid="154"/>
                                        </p:tgtEl>
                                        <p:attrNameLst>
                                          <p:attrName>ppt_w</p:attrName>
                                        </p:attrNameLst>
                                      </p:cBhvr>
                                      <p:tavLst>
                                        <p:tav tm="0">
                                          <p:val>
                                            <p:fltVal val="0"/>
                                          </p:val>
                                        </p:tav>
                                        <p:tav tm="100000">
                                          <p:val>
                                            <p:strVal val="#ppt_w"/>
                                          </p:val>
                                        </p:tav>
                                      </p:tavLst>
                                    </p:anim>
                                    <p:anim calcmode="lin" valueType="num">
                                      <p:cBhvr>
                                        <p:cTn id="134" dur="500" fill="hold"/>
                                        <p:tgtEl>
                                          <p:spTgt spid="154"/>
                                        </p:tgtEl>
                                        <p:attrNameLst>
                                          <p:attrName>ppt_h</p:attrName>
                                        </p:attrNameLst>
                                      </p:cBhvr>
                                      <p:tavLst>
                                        <p:tav tm="0">
                                          <p:val>
                                            <p:fltVal val="0"/>
                                          </p:val>
                                        </p:tav>
                                        <p:tav tm="100000">
                                          <p:val>
                                            <p:strVal val="#ppt_h"/>
                                          </p:val>
                                        </p:tav>
                                      </p:tavLst>
                                    </p:anim>
                                    <p:animEffect transition="in" filter="fade">
                                      <p:cBhvr>
                                        <p:cTn id="135" dur="500"/>
                                        <p:tgtEl>
                                          <p:spTgt spid="15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03"/>
                                        </p:tgtEl>
                                        <p:attrNameLst>
                                          <p:attrName>style.visibility</p:attrName>
                                        </p:attrNameLst>
                                      </p:cBhvr>
                                      <p:to>
                                        <p:strVal val="visible"/>
                                      </p:to>
                                    </p:set>
                                    <p:anim calcmode="lin" valueType="num">
                                      <p:cBhvr>
                                        <p:cTn id="140" dur="500" fill="hold"/>
                                        <p:tgtEl>
                                          <p:spTgt spid="203"/>
                                        </p:tgtEl>
                                        <p:attrNameLst>
                                          <p:attrName>ppt_w</p:attrName>
                                        </p:attrNameLst>
                                      </p:cBhvr>
                                      <p:tavLst>
                                        <p:tav tm="0">
                                          <p:val>
                                            <p:fltVal val="0"/>
                                          </p:val>
                                        </p:tav>
                                        <p:tav tm="100000">
                                          <p:val>
                                            <p:strVal val="#ppt_w"/>
                                          </p:val>
                                        </p:tav>
                                      </p:tavLst>
                                    </p:anim>
                                    <p:anim calcmode="lin" valueType="num">
                                      <p:cBhvr>
                                        <p:cTn id="141" dur="500" fill="hold"/>
                                        <p:tgtEl>
                                          <p:spTgt spid="203"/>
                                        </p:tgtEl>
                                        <p:attrNameLst>
                                          <p:attrName>ppt_h</p:attrName>
                                        </p:attrNameLst>
                                      </p:cBhvr>
                                      <p:tavLst>
                                        <p:tav tm="0">
                                          <p:val>
                                            <p:fltVal val="0"/>
                                          </p:val>
                                        </p:tav>
                                        <p:tav tm="100000">
                                          <p:val>
                                            <p:strVal val="#ppt_h"/>
                                          </p:val>
                                        </p:tav>
                                      </p:tavLst>
                                    </p:anim>
                                    <p:animEffect transition="in" filter="fade">
                                      <p:cBhvr>
                                        <p:cTn id="142" dur="500"/>
                                        <p:tgtEl>
                                          <p:spTgt spid="203"/>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305"/>
                                        </p:tgtEl>
                                        <p:attrNameLst>
                                          <p:attrName>style.visibility</p:attrName>
                                        </p:attrNameLst>
                                      </p:cBhvr>
                                      <p:to>
                                        <p:strVal val="visible"/>
                                      </p:to>
                                    </p:set>
                                    <p:anim calcmode="lin" valueType="num">
                                      <p:cBhvr>
                                        <p:cTn id="146" dur="500" fill="hold"/>
                                        <p:tgtEl>
                                          <p:spTgt spid="305"/>
                                        </p:tgtEl>
                                        <p:attrNameLst>
                                          <p:attrName>ppt_w</p:attrName>
                                        </p:attrNameLst>
                                      </p:cBhvr>
                                      <p:tavLst>
                                        <p:tav tm="0">
                                          <p:val>
                                            <p:fltVal val="0"/>
                                          </p:val>
                                        </p:tav>
                                        <p:tav tm="100000">
                                          <p:val>
                                            <p:strVal val="#ppt_w"/>
                                          </p:val>
                                        </p:tav>
                                      </p:tavLst>
                                    </p:anim>
                                    <p:anim calcmode="lin" valueType="num">
                                      <p:cBhvr>
                                        <p:cTn id="147" dur="500" fill="hold"/>
                                        <p:tgtEl>
                                          <p:spTgt spid="305"/>
                                        </p:tgtEl>
                                        <p:attrNameLst>
                                          <p:attrName>ppt_h</p:attrName>
                                        </p:attrNameLst>
                                      </p:cBhvr>
                                      <p:tavLst>
                                        <p:tav tm="0">
                                          <p:val>
                                            <p:fltVal val="0"/>
                                          </p:val>
                                        </p:tav>
                                        <p:tav tm="100000">
                                          <p:val>
                                            <p:strVal val="#ppt_h"/>
                                          </p:val>
                                        </p:tav>
                                      </p:tavLst>
                                    </p:anim>
                                    <p:animEffect transition="in" filter="fade">
                                      <p:cBhvr>
                                        <p:cTn id="148" dur="500"/>
                                        <p:tgtEl>
                                          <p:spTgt spid="305"/>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grpId="0" nodeType="clickEffect">
                                  <p:stCondLst>
                                    <p:cond delay="0"/>
                                  </p:stCondLst>
                                  <p:childTnLst>
                                    <p:set>
                                      <p:cBhvr>
                                        <p:cTn id="152" dur="1" fill="hold">
                                          <p:stCondLst>
                                            <p:cond delay="0"/>
                                          </p:stCondLst>
                                        </p:cTn>
                                        <p:tgtEl>
                                          <p:spTgt spid="311"/>
                                        </p:tgtEl>
                                        <p:attrNameLst>
                                          <p:attrName>style.visibility</p:attrName>
                                        </p:attrNameLst>
                                      </p:cBhvr>
                                      <p:to>
                                        <p:strVal val="visible"/>
                                      </p:to>
                                    </p:set>
                                    <p:anim calcmode="lin" valueType="num">
                                      <p:cBhvr additive="base">
                                        <p:cTn id="153" dur="500" fill="hold"/>
                                        <p:tgtEl>
                                          <p:spTgt spid="311"/>
                                        </p:tgtEl>
                                        <p:attrNameLst>
                                          <p:attrName>ppt_x</p:attrName>
                                        </p:attrNameLst>
                                      </p:cBhvr>
                                      <p:tavLst>
                                        <p:tav tm="0">
                                          <p:val>
                                            <p:strVal val="1+#ppt_w/2"/>
                                          </p:val>
                                        </p:tav>
                                        <p:tav tm="100000">
                                          <p:val>
                                            <p:strVal val="#ppt_x"/>
                                          </p:val>
                                        </p:tav>
                                      </p:tavLst>
                                    </p:anim>
                                    <p:anim calcmode="lin" valueType="num">
                                      <p:cBhvr additive="base">
                                        <p:cTn id="154" dur="500" fill="hold"/>
                                        <p:tgtEl>
                                          <p:spTgt spid="311"/>
                                        </p:tgtEl>
                                        <p:attrNameLst>
                                          <p:attrName>ppt_y</p:attrName>
                                        </p:attrNameLst>
                                      </p:cBhvr>
                                      <p:tavLst>
                                        <p:tav tm="0">
                                          <p:val>
                                            <p:strVal val="#ppt_y"/>
                                          </p:val>
                                        </p:tav>
                                        <p:tav tm="100000">
                                          <p:val>
                                            <p:strVal val="#ppt_y"/>
                                          </p:val>
                                        </p:tav>
                                      </p:tavLst>
                                    </p:anim>
                                  </p:childTnLst>
                                </p:cTn>
                              </p:par>
                              <p:par>
                                <p:cTn id="155" presetID="2" presetClass="entr" presetSubtype="2" fill="hold" grpId="0" nodeType="withEffect">
                                  <p:stCondLst>
                                    <p:cond delay="0"/>
                                  </p:stCondLst>
                                  <p:childTnLst>
                                    <p:set>
                                      <p:cBhvr>
                                        <p:cTn id="156" dur="1" fill="hold">
                                          <p:stCondLst>
                                            <p:cond delay="0"/>
                                          </p:stCondLst>
                                        </p:cTn>
                                        <p:tgtEl>
                                          <p:spTgt spid="319"/>
                                        </p:tgtEl>
                                        <p:attrNameLst>
                                          <p:attrName>style.visibility</p:attrName>
                                        </p:attrNameLst>
                                      </p:cBhvr>
                                      <p:to>
                                        <p:strVal val="visible"/>
                                      </p:to>
                                    </p:set>
                                    <p:anim calcmode="lin" valueType="num">
                                      <p:cBhvr additive="base">
                                        <p:cTn id="157" dur="500" fill="hold"/>
                                        <p:tgtEl>
                                          <p:spTgt spid="319"/>
                                        </p:tgtEl>
                                        <p:attrNameLst>
                                          <p:attrName>ppt_x</p:attrName>
                                        </p:attrNameLst>
                                      </p:cBhvr>
                                      <p:tavLst>
                                        <p:tav tm="0">
                                          <p:val>
                                            <p:strVal val="1+#ppt_w/2"/>
                                          </p:val>
                                        </p:tav>
                                        <p:tav tm="100000">
                                          <p:val>
                                            <p:strVal val="#ppt_x"/>
                                          </p:val>
                                        </p:tav>
                                      </p:tavLst>
                                    </p:anim>
                                    <p:anim calcmode="lin" valueType="num">
                                      <p:cBhvr additive="base">
                                        <p:cTn id="158" dur="500" fill="hold"/>
                                        <p:tgtEl>
                                          <p:spTgt spid="319"/>
                                        </p:tgtEl>
                                        <p:attrNameLst>
                                          <p:attrName>ppt_y</p:attrName>
                                        </p:attrNameLst>
                                      </p:cBhvr>
                                      <p:tavLst>
                                        <p:tav tm="0">
                                          <p:val>
                                            <p:strVal val="#ppt_y"/>
                                          </p:val>
                                        </p:tav>
                                        <p:tav tm="100000">
                                          <p:val>
                                            <p:strVal val="#ppt_y"/>
                                          </p:val>
                                        </p:tav>
                                      </p:tavLst>
                                    </p:anim>
                                  </p:childTnLst>
                                </p:cTn>
                              </p:par>
                              <p:par>
                                <p:cTn id="159" presetID="2" presetClass="entr" presetSubtype="2" fill="hold" nodeType="withEffect">
                                  <p:stCondLst>
                                    <p:cond delay="0"/>
                                  </p:stCondLst>
                                  <p:childTnLst>
                                    <p:set>
                                      <p:cBhvr>
                                        <p:cTn id="160" dur="1" fill="hold">
                                          <p:stCondLst>
                                            <p:cond delay="0"/>
                                          </p:stCondLst>
                                        </p:cTn>
                                        <p:tgtEl>
                                          <p:spTgt spid="318"/>
                                        </p:tgtEl>
                                        <p:attrNameLst>
                                          <p:attrName>style.visibility</p:attrName>
                                        </p:attrNameLst>
                                      </p:cBhvr>
                                      <p:to>
                                        <p:strVal val="visible"/>
                                      </p:to>
                                    </p:set>
                                    <p:anim calcmode="lin" valueType="num">
                                      <p:cBhvr additive="base">
                                        <p:cTn id="161" dur="500" fill="hold"/>
                                        <p:tgtEl>
                                          <p:spTgt spid="318"/>
                                        </p:tgtEl>
                                        <p:attrNameLst>
                                          <p:attrName>ppt_x</p:attrName>
                                        </p:attrNameLst>
                                      </p:cBhvr>
                                      <p:tavLst>
                                        <p:tav tm="0">
                                          <p:val>
                                            <p:strVal val="1+#ppt_w/2"/>
                                          </p:val>
                                        </p:tav>
                                        <p:tav tm="100000">
                                          <p:val>
                                            <p:strVal val="#ppt_x"/>
                                          </p:val>
                                        </p:tav>
                                      </p:tavLst>
                                    </p:anim>
                                    <p:anim calcmode="lin" valueType="num">
                                      <p:cBhvr additive="base">
                                        <p:cTn id="162" dur="500" fill="hold"/>
                                        <p:tgtEl>
                                          <p:spTgt spid="318"/>
                                        </p:tgtEl>
                                        <p:attrNameLst>
                                          <p:attrName>ppt_y</p:attrName>
                                        </p:attrNameLst>
                                      </p:cBhvr>
                                      <p:tavLst>
                                        <p:tav tm="0">
                                          <p:val>
                                            <p:strVal val="#ppt_y"/>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nodeType="clickEffect">
                                  <p:stCondLst>
                                    <p:cond delay="0"/>
                                  </p:stCondLst>
                                  <p:childTnLst>
                                    <p:set>
                                      <p:cBhvr>
                                        <p:cTn id="166" dur="1" fill="hold">
                                          <p:stCondLst>
                                            <p:cond delay="0"/>
                                          </p:stCondLst>
                                        </p:cTn>
                                        <p:tgtEl>
                                          <p:spTgt spid="19"/>
                                        </p:tgtEl>
                                        <p:attrNameLst>
                                          <p:attrName>style.visibility</p:attrName>
                                        </p:attrNameLst>
                                      </p:cBhvr>
                                      <p:to>
                                        <p:strVal val="visible"/>
                                      </p:to>
                                    </p:set>
                                    <p:anim calcmode="lin" valueType="num">
                                      <p:cBhvr>
                                        <p:cTn id="167" dur="500" fill="hold"/>
                                        <p:tgtEl>
                                          <p:spTgt spid="19"/>
                                        </p:tgtEl>
                                        <p:attrNameLst>
                                          <p:attrName>ppt_w</p:attrName>
                                        </p:attrNameLst>
                                      </p:cBhvr>
                                      <p:tavLst>
                                        <p:tav tm="0">
                                          <p:val>
                                            <p:fltVal val="0"/>
                                          </p:val>
                                        </p:tav>
                                        <p:tav tm="100000">
                                          <p:val>
                                            <p:strVal val="#ppt_w"/>
                                          </p:val>
                                        </p:tav>
                                      </p:tavLst>
                                    </p:anim>
                                    <p:anim calcmode="lin" valueType="num">
                                      <p:cBhvr>
                                        <p:cTn id="168" dur="500" fill="hold"/>
                                        <p:tgtEl>
                                          <p:spTgt spid="19"/>
                                        </p:tgtEl>
                                        <p:attrNameLst>
                                          <p:attrName>ppt_h</p:attrName>
                                        </p:attrNameLst>
                                      </p:cBhvr>
                                      <p:tavLst>
                                        <p:tav tm="0">
                                          <p:val>
                                            <p:fltVal val="0"/>
                                          </p:val>
                                        </p:tav>
                                        <p:tav tm="100000">
                                          <p:val>
                                            <p:strVal val="#ppt_h"/>
                                          </p:val>
                                        </p:tav>
                                      </p:tavLst>
                                    </p:anim>
                                    <p:animEffect transition="in" filter="fade">
                                      <p:cBhvr>
                                        <p:cTn id="169" dur="500"/>
                                        <p:tgtEl>
                                          <p:spTgt spid="19"/>
                                        </p:tgtEl>
                                      </p:cBhvr>
                                    </p:animEffect>
                                  </p:childTnLst>
                                </p:cTn>
                              </p:par>
                            </p:childTnLst>
                          </p:cTn>
                        </p:par>
                        <p:par>
                          <p:cTn id="170" fill="hold">
                            <p:stCondLst>
                              <p:cond delay="500"/>
                            </p:stCondLst>
                            <p:childTnLst>
                              <p:par>
                                <p:cTn id="171" presetID="22" presetClass="entr" presetSubtype="8" fill="hold" nodeType="afterEffect">
                                  <p:stCondLst>
                                    <p:cond delay="0"/>
                                  </p:stCondLst>
                                  <p:childTnLst>
                                    <p:set>
                                      <p:cBhvr>
                                        <p:cTn id="172" dur="1" fill="hold">
                                          <p:stCondLst>
                                            <p:cond delay="0"/>
                                          </p:stCondLst>
                                        </p:cTn>
                                        <p:tgtEl>
                                          <p:spTgt spid="18"/>
                                        </p:tgtEl>
                                        <p:attrNameLst>
                                          <p:attrName>style.visibility</p:attrName>
                                        </p:attrNameLst>
                                      </p:cBhvr>
                                      <p:to>
                                        <p:strVal val="visible"/>
                                      </p:to>
                                    </p:set>
                                    <p:animEffect transition="in" filter="wipe(left)">
                                      <p:cBhvr>
                                        <p:cTn id="1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169" grpId="0" animBg="1"/>
      <p:bldP spid="154" grpId="0"/>
      <p:bldP spid="196" grpId="0"/>
      <p:bldP spid="197" grpId="0"/>
      <p:bldP spid="13" grpId="0" animBg="1"/>
      <p:bldP spid="202" grpId="0"/>
      <p:bldP spid="203" grpId="0" animBg="1"/>
      <p:bldP spid="210" grpId="0" animBg="1"/>
      <p:bldP spid="305" grpId="0" animBg="1"/>
      <p:bldP spid="311" grpId="0"/>
      <p:bldP spid="3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CD8935C6-04E7-48FC-4B54-90A18576031B}"/>
              </a:ext>
            </a:extLst>
          </p:cNvPr>
          <p:cNvGrpSpPr/>
          <p:nvPr/>
        </p:nvGrpSpPr>
        <p:grpSpPr>
          <a:xfrm>
            <a:off x="1935208" y="2904287"/>
            <a:ext cx="5270073" cy="3600806"/>
            <a:chOff x="1935208" y="2904287"/>
            <a:chExt cx="5270073" cy="3600806"/>
          </a:xfrm>
        </p:grpSpPr>
        <p:grpSp>
          <p:nvGrpSpPr>
            <p:cNvPr id="4" name="グループ化 3">
              <a:extLst>
                <a:ext uri="{FF2B5EF4-FFF2-40B4-BE49-F238E27FC236}">
                  <a16:creationId xmlns:a16="http://schemas.microsoft.com/office/drawing/2014/main" id="{4D8476DE-6F71-8EEE-66BF-64A5840B8CAC}"/>
                </a:ext>
              </a:extLst>
            </p:cNvPr>
            <p:cNvGrpSpPr/>
            <p:nvPr/>
          </p:nvGrpSpPr>
          <p:grpSpPr>
            <a:xfrm>
              <a:off x="1935208" y="2904287"/>
              <a:ext cx="5270073" cy="3600806"/>
              <a:chOff x="1935208" y="2904287"/>
              <a:chExt cx="5270073" cy="3600806"/>
            </a:xfrm>
          </p:grpSpPr>
          <p:sp>
            <p:nvSpPr>
              <p:cNvPr id="21" name="角丸四角形 20">
                <a:extLst>
                  <a:ext uri="{FF2B5EF4-FFF2-40B4-BE49-F238E27FC236}">
                    <a16:creationId xmlns:a16="http://schemas.microsoft.com/office/drawing/2014/main" id="{445A9C56-BA16-3FB9-D6CD-191C36FA864D}"/>
                  </a:ext>
                </a:extLst>
              </p:cNvPr>
              <p:cNvSpPr/>
              <p:nvPr/>
            </p:nvSpPr>
            <p:spPr bwMode="auto">
              <a:xfrm>
                <a:off x="1938712" y="4479519"/>
                <a:ext cx="5266569" cy="2025574"/>
              </a:xfrm>
              <a:prstGeom prst="roundRect">
                <a:avLst>
                  <a:gd name="adj" fmla="val 0"/>
                </a:avLst>
              </a:prstGeom>
              <a:solidFill>
                <a:schemeClr val="accent4"/>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b"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r>
                  <a:rPr lang="ja-JP" altLang="en-US" sz="33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　</a:t>
                </a:r>
                <a:endParaRPr lang="en-US" altLang="ja-JP" sz="33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2" name="テキスト ボックス 21">
                <a:extLst>
                  <a:ext uri="{FF2B5EF4-FFF2-40B4-BE49-F238E27FC236}">
                    <a16:creationId xmlns:a16="http://schemas.microsoft.com/office/drawing/2014/main" id="{5787ECEA-7F7B-6CCA-6E05-DD2AC3E620B2}"/>
                  </a:ext>
                </a:extLst>
              </p:cNvPr>
              <p:cNvSpPr txBox="1"/>
              <p:nvPr/>
            </p:nvSpPr>
            <p:spPr>
              <a:xfrm>
                <a:off x="1938712" y="4708096"/>
                <a:ext cx="5266569" cy="433965"/>
              </a:xfrm>
              <a:prstGeom prst="rect">
                <a:avLst/>
              </a:prstGeom>
              <a:noFill/>
            </p:spPr>
            <p:txBody>
              <a:bodyPr wrap="square">
                <a:spAutoFit/>
              </a:bodyPr>
              <a:lstStyle/>
              <a:p>
                <a:pPr algn="ctr" defTabSz="699354" fontAlgn="base">
                  <a:lnSpc>
                    <a:spcPct val="90000"/>
                  </a:lnSpc>
                  <a:spcBef>
                    <a:spcPct val="0"/>
                  </a:spcBef>
                  <a:spcAft>
                    <a:spcPct val="0"/>
                  </a:spcAft>
                </a:pPr>
                <a:r>
                  <a:rPr lang="ja-JP" altLang="en-US" sz="24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ゼロトラスト・アーキテクチャー</a:t>
                </a:r>
                <a:endParaRPr lang="en-US" altLang="ja-JP" sz="24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3" name="テキスト ボックス 22">
                <a:extLst>
                  <a:ext uri="{FF2B5EF4-FFF2-40B4-BE49-F238E27FC236}">
                    <a16:creationId xmlns:a16="http://schemas.microsoft.com/office/drawing/2014/main" id="{A7B27F0E-0AD1-9F1D-602D-AC9F927215F9}"/>
                  </a:ext>
                </a:extLst>
              </p:cNvPr>
              <p:cNvSpPr txBox="1"/>
              <p:nvPr/>
            </p:nvSpPr>
            <p:spPr>
              <a:xfrm>
                <a:off x="1938711" y="5173594"/>
                <a:ext cx="5266569" cy="791242"/>
              </a:xfrm>
              <a:prstGeom prst="rect">
                <a:avLst/>
              </a:prstGeom>
              <a:noFill/>
            </p:spPr>
            <p:txBody>
              <a:bodyPr wrap="square" lIns="137160" tIns="109728" rIns="137160" bIns="109728" rtlCol="0">
                <a:spAutoFit/>
              </a:bodyPr>
              <a:lstStyle/>
              <a:p>
                <a:pPr algn="ctr" defTabSz="685800">
                  <a:lnSpc>
                    <a:spcPct val="90000"/>
                  </a:lnSpc>
                  <a:spcAft>
                    <a:spcPts val="450"/>
                  </a:spcAft>
                  <a:defRPr/>
                </a:pPr>
                <a:r>
                  <a:rPr lang="ja-JP" altLang="en-US">
                    <a:solidFill>
                      <a:schemeClr val="bg1"/>
                    </a:solidFill>
                    <a:latin typeface="Meiryo" panose="020B0604030504040204" pitchFamily="34" charset="-128"/>
                    <a:ea typeface="Meiryo" panose="020B0604030504040204" pitchFamily="34" charset="-128"/>
                  </a:rPr>
                  <a:t>２つの</a:t>
                </a:r>
                <a:r>
                  <a:rPr lang="ja-JP" altLang="en-US" b="1">
                    <a:solidFill>
                      <a:schemeClr val="bg1"/>
                    </a:solidFill>
                    <a:latin typeface="Meiryo" panose="020B0604030504040204" pitchFamily="34" charset="-128"/>
                    <a:ea typeface="Meiryo" panose="020B0604030504040204" pitchFamily="34" charset="-128"/>
                  </a:rPr>
                  <a:t>ゼロトラスト（信頼できなくなった）</a:t>
                </a:r>
                <a:endParaRPr lang="en-US" altLang="ja-JP" b="1" dirty="0">
                  <a:solidFill>
                    <a:schemeClr val="bg1"/>
                  </a:solidFill>
                  <a:latin typeface="Meiryo" panose="020B0604030504040204" pitchFamily="34" charset="-128"/>
                  <a:ea typeface="Meiryo" panose="020B0604030504040204" pitchFamily="34" charset="-128"/>
                </a:endParaRPr>
              </a:p>
              <a:p>
                <a:pPr algn="ctr" defTabSz="685800">
                  <a:lnSpc>
                    <a:spcPct val="90000"/>
                  </a:lnSpc>
                  <a:spcAft>
                    <a:spcPts val="450"/>
                  </a:spcAft>
                  <a:defRPr/>
                </a:pPr>
                <a:r>
                  <a:rPr lang="ja-JP" altLang="en-US">
                    <a:solidFill>
                      <a:schemeClr val="bg1"/>
                    </a:solidFill>
                    <a:latin typeface="Meiryo" panose="020B0604030504040204" pitchFamily="34" charset="-128"/>
                    <a:ea typeface="Meiryo" panose="020B0604030504040204" pitchFamily="34" charset="-128"/>
                  </a:rPr>
                  <a:t>に対処するための設計</a:t>
                </a:r>
                <a:endParaRPr lang="ja-JP" altLang="en-US" dirty="0" err="1">
                  <a:solidFill>
                    <a:schemeClr val="bg1"/>
                  </a:solidFill>
                  <a:latin typeface="Meiryo" panose="020B0604030504040204" pitchFamily="34" charset="-128"/>
                  <a:ea typeface="Meiryo" panose="020B0604030504040204" pitchFamily="34" charset="-128"/>
                </a:endParaRPr>
              </a:p>
            </p:txBody>
          </p:sp>
          <p:sp>
            <p:nvSpPr>
              <p:cNvPr id="34" name="三角形 33">
                <a:extLst>
                  <a:ext uri="{FF2B5EF4-FFF2-40B4-BE49-F238E27FC236}">
                    <a16:creationId xmlns:a16="http://schemas.microsoft.com/office/drawing/2014/main" id="{497D16B3-F2DE-3E45-D2A6-16F45A398565}"/>
                  </a:ext>
                </a:extLst>
              </p:cNvPr>
              <p:cNvSpPr/>
              <p:nvPr/>
            </p:nvSpPr>
            <p:spPr>
              <a:xfrm rot="10800000">
                <a:off x="1935208" y="2904287"/>
                <a:ext cx="5266568" cy="1670336"/>
              </a:xfrm>
              <a:prstGeom prst="triangle">
                <a:avLst>
                  <a:gd name="adj" fmla="val 50000"/>
                </a:avLst>
              </a:prstGeom>
              <a:gradFill>
                <a:gsLst>
                  <a:gs pos="47000">
                    <a:srgbClr val="7030A0">
                      <a:alpha val="9262"/>
                    </a:srgbClr>
                  </a:gs>
                  <a:gs pos="100000">
                    <a:srgbClr val="7030A0"/>
                  </a:gs>
                </a:gsLst>
                <a:lin ang="162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 name="テキスト ボックス 31">
              <a:extLst>
                <a:ext uri="{FF2B5EF4-FFF2-40B4-BE49-F238E27FC236}">
                  <a16:creationId xmlns:a16="http://schemas.microsoft.com/office/drawing/2014/main" id="{C996BF7F-87A6-9427-0DF1-0504A228EEA5}"/>
                </a:ext>
              </a:extLst>
            </p:cNvPr>
            <p:cNvSpPr txBox="1"/>
            <p:nvPr/>
          </p:nvSpPr>
          <p:spPr>
            <a:xfrm>
              <a:off x="2188284" y="5935522"/>
              <a:ext cx="4767431" cy="435119"/>
            </a:xfrm>
            <a:prstGeom prst="rect">
              <a:avLst/>
            </a:prstGeom>
            <a:solidFill>
              <a:srgbClr val="0432FF"/>
            </a:solidFill>
            <a:effectLst>
              <a:outerShdw blurRad="50800" dist="38100" dir="2700000" algn="tl" rotWithShape="0">
                <a:prstClr val="black">
                  <a:alpha val="40000"/>
                </a:prstClr>
              </a:outerShdw>
            </a:effectLst>
          </p:spPr>
          <p:txBody>
            <a:bodyPr wrap="square" lIns="137160" tIns="109728" rIns="137160" bIns="109728" rtlCol="0" anchor="ctr">
              <a:spAutoFit/>
            </a:bodyPr>
            <a:lstStyle/>
            <a:p>
              <a:pPr algn="ctr">
                <a:lnSpc>
                  <a:spcPct val="90000"/>
                </a:lnSpc>
                <a:spcAft>
                  <a:spcPts val="450"/>
                </a:spcAft>
              </a:pPr>
              <a:endParaRPr lang="ja-JP" altLang="en-US" sz="1500" b="1" dirty="0" err="1">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AFB08AF0-FCEC-A461-403E-92C4EB2A8703}"/>
                </a:ext>
              </a:extLst>
            </p:cNvPr>
            <p:cNvSpPr txBox="1"/>
            <p:nvPr/>
          </p:nvSpPr>
          <p:spPr>
            <a:xfrm>
              <a:off x="2184778" y="6024558"/>
              <a:ext cx="4767431" cy="320088"/>
            </a:xfrm>
            <a:prstGeom prst="rect">
              <a:avLst/>
            </a:prstGeom>
            <a:noFill/>
          </p:spPr>
          <p:txBody>
            <a:bodyPr wrap="square">
              <a:spAutoFit/>
            </a:bodyPr>
            <a:lstStyle/>
            <a:p>
              <a:pPr algn="ctr">
                <a:lnSpc>
                  <a:spcPct val="90000"/>
                </a:lnSpc>
                <a:spcAft>
                  <a:spcPts val="450"/>
                </a:spcAft>
              </a:pPr>
              <a:r>
                <a:rPr lang="ja-JP" altLang="en-US" sz="1600" b="1">
                  <a:solidFill>
                    <a:schemeClr val="bg1"/>
                  </a:solidFill>
                  <a:latin typeface="Meiryo" panose="020B0604030504040204" pitchFamily="34" charset="-128"/>
                  <a:ea typeface="Meiryo" panose="020B0604030504040204" pitchFamily="34" charset="-128"/>
                </a:rPr>
                <a:t>リアルタイムガバナンスの実現</a:t>
              </a:r>
              <a:endParaRPr lang="ja-JP" altLang="en-US" sz="1600" b="1" dirty="0" err="1">
                <a:solidFill>
                  <a:schemeClr val="bg1"/>
                </a:solidFill>
                <a:latin typeface="Meiryo" panose="020B0604030504040204" pitchFamily="34" charset="-128"/>
                <a:ea typeface="Meiryo" panose="020B0604030504040204" pitchFamily="34" charset="-128"/>
              </a:endParaRPr>
            </a:p>
          </p:txBody>
        </p:sp>
      </p:grpSp>
      <p:sp>
        <p:nvSpPr>
          <p:cNvPr id="6" name="角丸四角形 5">
            <a:extLst>
              <a:ext uri="{FF2B5EF4-FFF2-40B4-BE49-F238E27FC236}">
                <a16:creationId xmlns:a16="http://schemas.microsoft.com/office/drawing/2014/main" id="{F3637F79-6A43-8361-ECF3-DA47422BD796}"/>
              </a:ext>
            </a:extLst>
          </p:cNvPr>
          <p:cNvSpPr/>
          <p:nvPr/>
        </p:nvSpPr>
        <p:spPr bwMode="auto">
          <a:xfrm>
            <a:off x="1938712" y="893164"/>
            <a:ext cx="5266570" cy="2011124"/>
          </a:xfrm>
          <a:prstGeom prst="roundRect">
            <a:avLst>
              <a:gd name="adj" fmla="val 0"/>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b"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r>
              <a:rPr lang="ja-JP" altLang="en-US" sz="33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　</a:t>
            </a:r>
            <a:endParaRPr lang="en-US" altLang="ja-JP" sz="33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2" name="タイトル 1">
            <a:extLst>
              <a:ext uri="{FF2B5EF4-FFF2-40B4-BE49-F238E27FC236}">
                <a16:creationId xmlns:a16="http://schemas.microsoft.com/office/drawing/2014/main" id="{4124940E-38E8-774E-6CB2-3E5C08F499C6}"/>
              </a:ext>
            </a:extLst>
          </p:cNvPr>
          <p:cNvSpPr>
            <a:spLocks noGrp="1"/>
          </p:cNvSpPr>
          <p:nvPr>
            <p:ph type="title"/>
          </p:nvPr>
        </p:nvSpPr>
        <p:spPr/>
        <p:txBody>
          <a:bodyPr/>
          <a:lstStyle/>
          <a:p>
            <a:r>
              <a:rPr lang="en-US" altLang="ja-JP" dirty="0"/>
              <a:t>3</a:t>
            </a:r>
            <a:r>
              <a:rPr kumimoji="1" lang="ja-JP" altLang="en-US"/>
              <a:t>つのゼロトラスト</a:t>
            </a:r>
          </a:p>
        </p:txBody>
      </p:sp>
      <p:sp>
        <p:nvSpPr>
          <p:cNvPr id="5" name="角丸四角形 4">
            <a:extLst>
              <a:ext uri="{FF2B5EF4-FFF2-40B4-BE49-F238E27FC236}">
                <a16:creationId xmlns:a16="http://schemas.microsoft.com/office/drawing/2014/main" id="{D241C532-46D6-7E40-AD98-B83C0CDCA9B9}"/>
              </a:ext>
            </a:extLst>
          </p:cNvPr>
          <p:cNvSpPr/>
          <p:nvPr/>
        </p:nvSpPr>
        <p:spPr bwMode="auto">
          <a:xfrm>
            <a:off x="2029892" y="963899"/>
            <a:ext cx="2348604" cy="1845775"/>
          </a:xfrm>
          <a:prstGeom prst="roundRect">
            <a:avLst>
              <a:gd name="adj" fmla="val 0"/>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b" anchorCtr="0" forceAA="0" compatLnSpc="1">
            <a:prstTxWarp prst="textNoShape">
              <a:avLst/>
            </a:prstTxWarp>
            <a:noAutofit/>
          </a:bodyPr>
          <a:lstStyle/>
          <a:p>
            <a:pPr algn="ctr" defTabSz="699354" fontAlgn="base">
              <a:lnSpc>
                <a:spcPct val="90000"/>
              </a:lnSpc>
              <a:spcBef>
                <a:spcPct val="0"/>
              </a:spcBef>
              <a:spcAft>
                <a:spcPct val="0"/>
              </a:spcAft>
            </a:pP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endParaRPr lang="en-US" altLang="ja-JP" sz="135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3" name="テキスト ボックス 2">
            <a:extLst>
              <a:ext uri="{FF2B5EF4-FFF2-40B4-BE49-F238E27FC236}">
                <a16:creationId xmlns:a16="http://schemas.microsoft.com/office/drawing/2014/main" id="{7CF0223A-BC6B-3BD3-FB1C-6E78D8517E83}"/>
              </a:ext>
            </a:extLst>
          </p:cNvPr>
          <p:cNvSpPr txBox="1"/>
          <p:nvPr/>
        </p:nvSpPr>
        <p:spPr>
          <a:xfrm>
            <a:off x="1938711" y="3883050"/>
            <a:ext cx="2479496" cy="435119"/>
          </a:xfrm>
          <a:prstGeom prst="rect">
            <a:avLst/>
          </a:prstGeom>
          <a:solidFill>
            <a:schemeClr val="accent6"/>
          </a:solidFill>
          <a:effectLst>
            <a:outerShdw blurRad="50800" dist="38100" dir="2700000" algn="tl" rotWithShape="0">
              <a:prstClr val="black">
                <a:alpha val="40000"/>
              </a:prstClr>
            </a:outerShdw>
          </a:effectLst>
        </p:spPr>
        <p:txBody>
          <a:bodyPr wrap="square" lIns="137160" tIns="109728" rIns="137160" bIns="109728" rtlCol="0" anchor="ctr">
            <a:spAutoFit/>
          </a:bodyPr>
          <a:lstStyle/>
          <a:p>
            <a:pPr algn="ctr">
              <a:lnSpc>
                <a:spcPct val="90000"/>
              </a:lnSpc>
              <a:spcAft>
                <a:spcPts val="450"/>
              </a:spcAft>
            </a:pPr>
            <a:endParaRPr lang="ja-JP" altLang="en-US" sz="1500" b="1" dirty="0" err="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E268CF8-3F12-3ABF-F974-A58FC629A1BE}"/>
              </a:ext>
            </a:extLst>
          </p:cNvPr>
          <p:cNvSpPr txBox="1"/>
          <p:nvPr/>
        </p:nvSpPr>
        <p:spPr>
          <a:xfrm>
            <a:off x="4725784" y="3883050"/>
            <a:ext cx="2479496" cy="435119"/>
          </a:xfrm>
          <a:prstGeom prst="rect">
            <a:avLst/>
          </a:prstGeom>
          <a:solidFill>
            <a:schemeClr val="accent6"/>
          </a:solidFill>
          <a:effectLst>
            <a:outerShdw blurRad="50800" dist="38100" dir="2700000" algn="tl" rotWithShape="0">
              <a:prstClr val="black">
                <a:alpha val="40000"/>
              </a:prstClr>
            </a:outerShdw>
          </a:effectLst>
        </p:spPr>
        <p:txBody>
          <a:bodyPr wrap="square" lIns="137160" tIns="109728" rIns="137160" bIns="109728" rtlCol="0" anchor="ctr">
            <a:spAutoFit/>
          </a:bodyPr>
          <a:lstStyle/>
          <a:p>
            <a:pPr algn="ctr">
              <a:lnSpc>
                <a:spcPct val="90000"/>
              </a:lnSpc>
              <a:spcAft>
                <a:spcPts val="450"/>
              </a:spcAft>
            </a:pPr>
            <a:endParaRPr lang="ja-JP" altLang="en-US" sz="1500" b="1" dirty="0" err="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CFE18726-8FA0-5D1B-F299-0EE7C499B22B}"/>
              </a:ext>
            </a:extLst>
          </p:cNvPr>
          <p:cNvSpPr txBox="1"/>
          <p:nvPr/>
        </p:nvSpPr>
        <p:spPr>
          <a:xfrm>
            <a:off x="4725784" y="1670573"/>
            <a:ext cx="2479498" cy="490904"/>
          </a:xfrm>
          <a:prstGeom prst="rect">
            <a:avLst/>
          </a:prstGeom>
          <a:noFill/>
        </p:spPr>
        <p:txBody>
          <a:bodyPr wrap="square">
            <a:spAutoFit/>
          </a:bodyPr>
          <a:lstStyle/>
          <a:p>
            <a:pPr algn="ctr" defTabSz="699354" fontAlgn="base">
              <a:lnSpc>
                <a:spcPct val="90000"/>
              </a:lnSpc>
              <a:spcBef>
                <a:spcPct val="0"/>
              </a:spcBef>
              <a:spcAft>
                <a:spcPct val="0"/>
              </a:spcAft>
            </a:pPr>
            <a:r>
              <a:rPr lang="ja-JP" altLang="en-US" sz="28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ゼロトラスト</a:t>
            </a: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p:txBody>
      </p:sp>
      <p:sp>
        <p:nvSpPr>
          <p:cNvPr id="11" name="テキスト ボックス 10">
            <a:extLst>
              <a:ext uri="{FF2B5EF4-FFF2-40B4-BE49-F238E27FC236}">
                <a16:creationId xmlns:a16="http://schemas.microsoft.com/office/drawing/2014/main" id="{A49050D1-BADB-14ED-EBDE-E4BA55971977}"/>
              </a:ext>
            </a:extLst>
          </p:cNvPr>
          <p:cNvSpPr txBox="1"/>
          <p:nvPr/>
        </p:nvSpPr>
        <p:spPr>
          <a:xfrm>
            <a:off x="1982583" y="1511673"/>
            <a:ext cx="2479498" cy="878702"/>
          </a:xfrm>
          <a:prstGeom prst="rect">
            <a:avLst/>
          </a:prstGeom>
          <a:noFill/>
        </p:spPr>
        <p:txBody>
          <a:bodyPr wrap="square">
            <a:spAutoFit/>
          </a:bodyPr>
          <a:lstStyle/>
          <a:p>
            <a:pPr algn="ctr" defTabSz="699354" fontAlgn="base">
              <a:lnSpc>
                <a:spcPct val="90000"/>
              </a:lnSpc>
              <a:spcBef>
                <a:spcPct val="0"/>
              </a:spcBef>
              <a:spcAft>
                <a:spcPct val="0"/>
              </a:spcAft>
            </a:pPr>
            <a:r>
              <a:rPr lang="ja-JP" altLang="en-US" sz="28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ゼロトラスト</a:t>
            </a:r>
            <a:endParaRPr lang="en-US" altLang="ja-JP" sz="2800" b="1"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algn="ctr" defTabSz="699354" fontAlgn="base">
              <a:lnSpc>
                <a:spcPct val="90000"/>
              </a:lnSpc>
              <a:spcBef>
                <a:spcPct val="0"/>
              </a:spcBef>
              <a:spcAft>
                <a:spcPct val="0"/>
              </a:spcAft>
            </a:pPr>
            <a:r>
              <a:rPr lang="ja-JP" altLang="en-US" sz="2800" b="1">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rPr>
              <a:t>ネットワーク</a:t>
            </a:r>
            <a:endParaRPr lang="ja-JP" altLang="en-US" sz="2800"/>
          </a:p>
        </p:txBody>
      </p:sp>
      <p:sp>
        <p:nvSpPr>
          <p:cNvPr id="14" name="テキスト ボックス 13">
            <a:extLst>
              <a:ext uri="{FF2B5EF4-FFF2-40B4-BE49-F238E27FC236}">
                <a16:creationId xmlns:a16="http://schemas.microsoft.com/office/drawing/2014/main" id="{3CB89D1F-CDF7-59F9-7B2F-CA7B311DDC89}"/>
              </a:ext>
            </a:extLst>
          </p:cNvPr>
          <p:cNvSpPr txBox="1"/>
          <p:nvPr/>
        </p:nvSpPr>
        <p:spPr>
          <a:xfrm>
            <a:off x="1901599" y="2988982"/>
            <a:ext cx="2553722" cy="635430"/>
          </a:xfrm>
          <a:prstGeom prst="rect">
            <a:avLst/>
          </a:prstGeom>
          <a:noFill/>
        </p:spPr>
        <p:txBody>
          <a:bodyPr wrap="square" lIns="137160" tIns="109728" rIns="137160" bIns="109728" rtlCol="0">
            <a:spAutoFit/>
          </a:bodyPr>
          <a:lstStyle/>
          <a:p>
            <a:pPr algn="ctr" defTabSz="685800">
              <a:lnSpc>
                <a:spcPct val="90000"/>
              </a:lnSpc>
              <a:spcAft>
                <a:spcPts val="450"/>
              </a:spcAft>
              <a:defRPr/>
            </a:pPr>
            <a:r>
              <a:rPr lang="ja-JP" altLang="en-US" sz="1600" b="1">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信頼できるネットワーク</a:t>
            </a:r>
            <a:endParaRPr lang="en-US" altLang="ja-JP" sz="1600" b="1" dirty="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endParaRPr>
          </a:p>
          <a:p>
            <a:pPr algn="ctr" defTabSz="685800">
              <a:lnSpc>
                <a:spcPct val="90000"/>
              </a:lnSpc>
              <a:spcAft>
                <a:spcPts val="450"/>
              </a:spcAft>
              <a:defRPr/>
            </a:pPr>
            <a:r>
              <a:rPr lang="ja-JP" altLang="en-US" sz="90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ファイヤーウォールで守られた</a:t>
            </a:r>
            <a:r>
              <a:rPr lang="en-US" altLang="ja-JP" sz="900" dirty="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LAN</a:t>
            </a:r>
            <a:r>
              <a:rPr lang="ja-JP" altLang="en-US" sz="90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a:t>
            </a:r>
            <a:r>
              <a:rPr lang="en-US" altLang="ja-JP" sz="900" dirty="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VPN</a:t>
            </a:r>
            <a:endParaRPr lang="ja-JP" altLang="en-US" sz="900" dirty="0" err="1">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7019B0A-D2EB-DE96-5527-13B1D0211C3E}"/>
              </a:ext>
            </a:extLst>
          </p:cNvPr>
          <p:cNvSpPr txBox="1"/>
          <p:nvPr/>
        </p:nvSpPr>
        <p:spPr>
          <a:xfrm>
            <a:off x="2160503" y="3513263"/>
            <a:ext cx="2123658" cy="449354"/>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1600">
                <a:solidFill>
                  <a:srgbClr val="D83B0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信頼できなくなった</a:t>
            </a:r>
            <a:endParaRPr lang="ja-JP" altLang="en-US" sz="1600" dirty="0" err="1">
              <a:solidFill>
                <a:srgbClr val="D83B0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CF455E6-4262-48D6-4916-9F0D89F5C3FF}"/>
              </a:ext>
            </a:extLst>
          </p:cNvPr>
          <p:cNvSpPr txBox="1"/>
          <p:nvPr/>
        </p:nvSpPr>
        <p:spPr>
          <a:xfrm>
            <a:off x="4517095" y="2987345"/>
            <a:ext cx="2787067" cy="635430"/>
          </a:xfrm>
          <a:prstGeom prst="rect">
            <a:avLst/>
          </a:prstGeom>
          <a:noFill/>
        </p:spPr>
        <p:txBody>
          <a:bodyPr wrap="square" lIns="137160" tIns="109728" rIns="137160" bIns="109728" rtlCol="0">
            <a:spAutoFit/>
          </a:bodyPr>
          <a:lstStyle/>
          <a:p>
            <a:pPr algn="ctr" defTabSz="685800">
              <a:lnSpc>
                <a:spcPct val="90000"/>
              </a:lnSpc>
              <a:spcAft>
                <a:spcPts val="450"/>
              </a:spcAft>
              <a:defRPr/>
            </a:pPr>
            <a:r>
              <a:rPr lang="ja-JP" altLang="en-US" sz="1600" b="1">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信頼できるエンドポイント</a:t>
            </a:r>
          </a:p>
          <a:p>
            <a:pPr algn="ctr" defTabSz="685800">
              <a:lnSpc>
                <a:spcPct val="90000"/>
              </a:lnSpc>
              <a:spcAft>
                <a:spcPts val="450"/>
              </a:spcAft>
              <a:defRPr/>
            </a:pPr>
            <a:r>
              <a:rPr lang="en-US" altLang="ja-JP" sz="900" dirty="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PC</a:t>
            </a:r>
            <a:r>
              <a:rPr lang="ja-JP" altLang="en-US" sz="90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やスマートフォン、</a:t>
            </a:r>
            <a:r>
              <a:rPr lang="en-US" altLang="ja-JP" sz="900" dirty="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IoT</a:t>
            </a:r>
            <a:r>
              <a:rPr lang="ja-JP" altLang="en-US" sz="900">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rPr>
              <a:t>デバイスなど</a:t>
            </a:r>
            <a:endParaRPr lang="ja-JP" altLang="en-US" sz="900" dirty="0" err="1">
              <a:solidFill>
                <a:srgbClr val="0432FF"/>
              </a:solidFill>
              <a:effectLst>
                <a:outerShdw blurRad="50800" dist="38100" dir="2700000" algn="tl" rotWithShape="0">
                  <a:srgbClr val="0432FF">
                    <a:alpha val="40000"/>
                  </a:srgbClr>
                </a:outerShdw>
              </a:effectLst>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E84433E-AD03-A2B6-98FA-9F58900AFBB1}"/>
              </a:ext>
            </a:extLst>
          </p:cNvPr>
          <p:cNvSpPr txBox="1"/>
          <p:nvPr/>
        </p:nvSpPr>
        <p:spPr>
          <a:xfrm>
            <a:off x="4848799" y="3513263"/>
            <a:ext cx="2123658" cy="449354"/>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1600">
                <a:solidFill>
                  <a:srgbClr val="D83B0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信頼できなくなった</a:t>
            </a:r>
            <a:endParaRPr lang="ja-JP" altLang="en-US" sz="1600" dirty="0" err="1">
              <a:solidFill>
                <a:srgbClr val="D83B0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3C3A2B4-BC91-B7B1-D524-DE3773CA89BB}"/>
              </a:ext>
            </a:extLst>
          </p:cNvPr>
          <p:cNvSpPr txBox="1"/>
          <p:nvPr/>
        </p:nvSpPr>
        <p:spPr>
          <a:xfrm>
            <a:off x="1982583" y="3970205"/>
            <a:ext cx="2435624" cy="320088"/>
          </a:xfrm>
          <a:prstGeom prst="rect">
            <a:avLst/>
          </a:prstGeom>
          <a:noFill/>
        </p:spPr>
        <p:txBody>
          <a:bodyPr wrap="square">
            <a:spAutoFit/>
          </a:bodyPr>
          <a:lstStyle/>
          <a:p>
            <a:pPr algn="ctr">
              <a:lnSpc>
                <a:spcPct val="90000"/>
              </a:lnSpc>
              <a:spcAft>
                <a:spcPts val="450"/>
              </a:spcAft>
            </a:pPr>
            <a:r>
              <a:rPr lang="ja-JP" altLang="en-US" sz="1600" b="1">
                <a:solidFill>
                  <a:schemeClr val="bg1"/>
                </a:solidFill>
                <a:latin typeface="Meiryo" panose="020B0604030504040204" pitchFamily="34" charset="-128"/>
                <a:ea typeface="Meiryo" panose="020B0604030504040204" pitchFamily="34" charset="-128"/>
              </a:rPr>
              <a:t>境界防衛の限界</a:t>
            </a:r>
            <a:endParaRPr lang="ja-JP" altLang="en-US" sz="1600" b="1" dirty="0" err="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4E20CD74-54E7-35CE-B599-E926336EC7FF}"/>
              </a:ext>
            </a:extLst>
          </p:cNvPr>
          <p:cNvSpPr txBox="1"/>
          <p:nvPr/>
        </p:nvSpPr>
        <p:spPr>
          <a:xfrm>
            <a:off x="4725784" y="3970205"/>
            <a:ext cx="2479496" cy="320088"/>
          </a:xfrm>
          <a:prstGeom prst="rect">
            <a:avLst/>
          </a:prstGeom>
          <a:noFill/>
        </p:spPr>
        <p:txBody>
          <a:bodyPr wrap="square">
            <a:spAutoFit/>
          </a:bodyPr>
          <a:lstStyle/>
          <a:p>
            <a:pPr algn="ctr">
              <a:lnSpc>
                <a:spcPct val="90000"/>
              </a:lnSpc>
              <a:spcAft>
                <a:spcPts val="450"/>
              </a:spcAft>
            </a:pPr>
            <a:r>
              <a:rPr lang="ja-JP" altLang="en-US" sz="1600" b="1">
                <a:solidFill>
                  <a:schemeClr val="bg1"/>
                </a:solidFill>
                <a:latin typeface="Meiryo" panose="020B0604030504040204" pitchFamily="34" charset="-128"/>
                <a:ea typeface="Meiryo" panose="020B0604030504040204" pitchFamily="34" charset="-128"/>
              </a:rPr>
              <a:t>静的アクセス制御の限界</a:t>
            </a:r>
            <a:endParaRPr lang="ja-JP" altLang="en-US" sz="1600" b="1" dirty="0" err="1">
              <a:solidFill>
                <a:schemeClr val="bg1"/>
              </a:solidFill>
              <a:latin typeface="Meiryo" panose="020B0604030504040204" pitchFamily="34" charset="-128"/>
              <a:ea typeface="Meiryo" panose="020B0604030504040204" pitchFamily="34" charset="-128"/>
            </a:endParaRPr>
          </a:p>
        </p:txBody>
      </p:sp>
      <p:cxnSp>
        <p:nvCxnSpPr>
          <p:cNvPr id="29" name="直線コネクタ 28">
            <a:extLst>
              <a:ext uri="{FF2B5EF4-FFF2-40B4-BE49-F238E27FC236}">
                <a16:creationId xmlns:a16="http://schemas.microsoft.com/office/drawing/2014/main" id="{6979C20D-D215-B1EF-84B4-F0A1F04D50C3}"/>
              </a:ext>
            </a:extLst>
          </p:cNvPr>
          <p:cNvCxnSpPr>
            <a:cxnSpLocks/>
          </p:cNvCxnSpPr>
          <p:nvPr/>
        </p:nvCxnSpPr>
        <p:spPr>
          <a:xfrm>
            <a:off x="1938711" y="3546575"/>
            <a:ext cx="2439785"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2DF9426-3806-10F1-64DB-8B6A377E82A9}"/>
              </a:ext>
            </a:extLst>
          </p:cNvPr>
          <p:cNvCxnSpPr>
            <a:cxnSpLocks/>
          </p:cNvCxnSpPr>
          <p:nvPr/>
        </p:nvCxnSpPr>
        <p:spPr>
          <a:xfrm>
            <a:off x="4725784" y="3546575"/>
            <a:ext cx="2439785"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705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19774</TotalTime>
  <Words>23733</Words>
  <Application>Microsoft Macintosh PowerPoint</Application>
  <PresentationFormat>画面に合わせる (4:3)</PresentationFormat>
  <Paragraphs>2859</Paragraphs>
  <Slides>113</Slides>
  <Notes>42</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113</vt:i4>
      </vt:variant>
    </vt:vector>
  </HeadingPairs>
  <TitlesOfParts>
    <vt:vector size="130" baseType="lpstr">
      <vt:lpstr>HGMaruGothicMPRO</vt:lpstr>
      <vt:lpstr>Hiragino Kaku Gothic ProN W3</vt:lpstr>
      <vt:lpstr>Hiragino Kaku Gothic Std W8</vt:lpstr>
      <vt:lpstr>Meiryo UI</vt:lpstr>
      <vt:lpstr>ＭＳ Ｐゴシック</vt:lpstr>
      <vt:lpstr>Osaka-Mono</vt:lpstr>
      <vt:lpstr>ヒラギノ角ゴ Pro W3</vt:lpstr>
      <vt:lpstr>メイリオ</vt:lpstr>
      <vt:lpstr>メイリオ</vt:lpstr>
      <vt:lpstr>游ゴシック</vt:lpstr>
      <vt:lpstr>Arial</vt:lpstr>
      <vt:lpstr>Calibri</vt:lpstr>
      <vt:lpstr>Helvetica Neue</vt:lpstr>
      <vt:lpstr>Impact</vt:lpstr>
      <vt:lpstr>Segoe UI</vt:lpstr>
      <vt:lpstr>Wingdings</vt:lpstr>
      <vt:lpstr>NC標準テンプレート</vt:lpstr>
      <vt:lpstr>PowerPoint プレゼンテーション</vt:lpstr>
      <vt:lpstr>事前課題への私的な回答</vt:lpstr>
      <vt:lpstr>PowerPoint プレゼンテーション</vt:lpstr>
      <vt:lpstr>情報システムの構造</vt:lpstr>
      <vt:lpstr>プラットフォームの登場</vt:lpstr>
      <vt:lpstr>「仮想化」の本当の意味</vt:lpstr>
      <vt:lpstr>仮想化とは何か</vt:lpstr>
      <vt:lpstr>仮想化の3つのタイプ</vt:lpstr>
      <vt:lpstr>ソフトウェア化とはどういうことか（１）</vt:lpstr>
      <vt:lpstr>ソフトウェア化とはどういうことか（２）</vt:lpstr>
      <vt:lpstr>ソフトウェア化とはどういうことか（３）</vt:lpstr>
      <vt:lpstr>ソフトウェア化するコンピューティング・システム</vt:lpstr>
      <vt:lpstr>ソフトウェア化とクラウド・コンピューティング</vt:lpstr>
      <vt:lpstr>ソフトウェアが再構築するコンピューティング</vt:lpstr>
      <vt:lpstr>PowerPoint プレゼンテーション</vt:lpstr>
      <vt:lpstr>PowerPoint プレゼンテーション</vt:lpstr>
      <vt:lpstr>仮想化の種類(システム資源の構成要素から考える)</vt:lpstr>
      <vt:lpstr>システム利用形態の歴史的変遷</vt:lpstr>
      <vt:lpstr>物理システム・仮想化・コンテナの比較</vt:lpstr>
      <vt:lpstr>仮想マシンとコンテナの稼働効率</vt:lpstr>
      <vt:lpstr>コンテナのモビリティ</vt:lpstr>
      <vt:lpstr>コンテナとハイブリッド・クラウド／マルチ・クラウド</vt:lpstr>
      <vt:lpstr>モビリティの高いコンテナ</vt:lpstr>
      <vt:lpstr>デスクトップ仮想化とアプリケーション仮想化</vt:lpstr>
      <vt:lpstr>シンクライアント</vt:lpstr>
      <vt:lpstr>Chromebook</vt:lpstr>
      <vt:lpstr>クライアント仮想化</vt:lpstr>
      <vt:lpstr>ストレージ仮想化</vt:lpstr>
      <vt:lpstr>SDNとNFV</vt:lpstr>
      <vt:lpstr>PowerPoint プレゼンテーション</vt:lpstr>
      <vt:lpstr>2023年4Qの世界クラウド市場 2021年から100億ドル増加、マイクロソフトが市場シェアを拡大</vt:lpstr>
      <vt:lpstr>Cloud DC Location Map: AWS</vt:lpstr>
      <vt:lpstr>Cloud DC Location Map: Microsoft Azure</vt:lpstr>
      <vt:lpstr>Cloud DC Location Map: Google</vt:lpstr>
      <vt:lpstr>日本の金融機関におけるクラウド利用状況</vt:lpstr>
      <vt:lpstr>クラウド・バイ・デフォルト原則</vt:lpstr>
      <vt:lpstr>米国政府の動き</vt:lpstr>
      <vt:lpstr>PowerPoint プレゼンテーション</vt:lpstr>
      <vt:lpstr>クラウドを使う理由</vt:lpstr>
      <vt:lpstr>PowerPoint プレゼンテーション</vt:lpstr>
      <vt:lpstr>評価対象としたアプリケーション</vt:lpstr>
      <vt:lpstr>クラウド・サービスの「作り方」による費用の違い</vt:lpstr>
      <vt:lpstr>構築事例：従来型のWebアプリケーション・アーキテクチャ</vt:lpstr>
      <vt:lpstr>構築事例：AWSサービスを活かしたアーキテクチャ</vt:lpstr>
      <vt:lpstr>構築事例：AWSサービスを最大限活かしたアーキテクチャ</vt:lpstr>
      <vt:lpstr>変わる情報システムのかたち</vt:lpstr>
      <vt:lpstr>家電を買うときに発電器を買うことはない</vt:lpstr>
      <vt:lpstr>PowerPoint プレゼンテーション</vt:lpstr>
      <vt:lpstr>コレ一枚でわかるクラウド・コンピューティング</vt:lpstr>
      <vt:lpstr>「クラウド・コンピューティング」という名称の由来</vt:lpstr>
      <vt:lpstr>クラウドによる新しいIT利用のカタチ</vt:lpstr>
      <vt:lpstr>情報システム部門の現状から考えるクラウドへの期待</vt:lpstr>
      <vt:lpstr>クラウドならではの費用対効果の考え方</vt:lpstr>
      <vt:lpstr>クラウド・コンピューティングのビジネス・モデル</vt:lpstr>
      <vt:lpstr>PowerPoint プレゼンテーション</vt:lpstr>
      <vt:lpstr>クラウドの定義／NISTの定義</vt:lpstr>
      <vt:lpstr>クラウドの定義／サービス・モデル (Service Model)</vt:lpstr>
      <vt:lpstr>クラウド利用における責任の所在と狙い</vt:lpstr>
      <vt:lpstr>仮想化とクラウド(IaaS)との違い</vt:lpstr>
      <vt:lpstr>参考：クラウドの定義／サービス・モデル (Service Model)</vt:lpstr>
      <vt:lpstr>参考：クラウド・サービスの区分</vt:lpstr>
      <vt:lpstr>クラウドの定義／配置モデル (Deployment Model)</vt:lpstr>
      <vt:lpstr>５つの必須の特徴</vt:lpstr>
      <vt:lpstr>ハイブリッド・クラウドとマルチ・クラウド</vt:lpstr>
      <vt:lpstr>「所有するIT」から「所有しないIT」へ</vt:lpstr>
      <vt:lpstr>PowerPoint プレゼンテーション</vt:lpstr>
      <vt:lpstr>クラウドの不得意を理解する</vt:lpstr>
      <vt:lpstr>オンプレとパブリック・クラウドの関係の推移</vt:lpstr>
      <vt:lpstr>AWS Outposts の仕組み</vt:lpstr>
      <vt:lpstr>クラウド・ネイティブへのシフトが加速する</vt:lpstr>
      <vt:lpstr>クラウド利用の3原則</vt:lpstr>
      <vt:lpstr>SAPのクラウド・シナリオ　1/2</vt:lpstr>
      <vt:lpstr>SAPのクラウド・シナリオ　2/2 ・Side-by-side 開発</vt:lpstr>
      <vt:lpstr>クラウド・サービスを前提としたビジネス・シナリオ</vt:lpstr>
      <vt:lpstr>クラウド・ビジネスの特徴</vt:lpstr>
      <vt:lpstr>ITベンダーに求められるクラウド・ビジネス・スキル</vt:lpstr>
      <vt:lpstr>クラウド・コンピューティングの注目点</vt:lpstr>
      <vt:lpstr>PowerPoint プレゼンテーション</vt:lpstr>
      <vt:lpstr>サーバーレスの仕組み</vt:lpstr>
      <vt:lpstr>サーバーレスと仮想マシン</vt:lpstr>
      <vt:lpstr>「クラウド･ネイティブ」とは</vt:lpstr>
      <vt:lpstr>クラウド・ネイティブ（Cloud Native）</vt:lpstr>
      <vt:lpstr>各クラウドのクラウド・ネイティブサービス例</vt:lpstr>
      <vt:lpstr>PowerPoint プレゼンテーション</vt:lpstr>
      <vt:lpstr>サイバー・セキュリティ対策とは</vt:lpstr>
      <vt:lpstr>リスク・マネージメントの考え方</vt:lpstr>
      <vt:lpstr>アクセス制御</vt:lpstr>
      <vt:lpstr>認証方法と多要素認証</vt:lpstr>
      <vt:lpstr>対症療法では問題は解決しない</vt:lpstr>
      <vt:lpstr>ゼロトラスト・セキュリティが求められる背景</vt:lpstr>
      <vt:lpstr>シングル・サインオン（SSO）システム　 1/2</vt:lpstr>
      <vt:lpstr>認証連係とシングル・サインオン（SSO）</vt:lpstr>
      <vt:lpstr>FIDO2による認証プロセス</vt:lpstr>
      <vt:lpstr>FIDO2とSSO</vt:lpstr>
      <vt:lpstr>PowerPoint プレゼンテーション</vt:lpstr>
      <vt:lpstr>80億を超えるパスワードが流出か</vt:lpstr>
      <vt:lpstr>パスワード認証のリスク</vt:lpstr>
      <vt:lpstr>セキュリティの考え方の変化・２つのゼロトラスト</vt:lpstr>
      <vt:lpstr>3つのゼロトラスト</vt:lpstr>
      <vt:lpstr>ゼロトラスト・アーキテクチャーの7原則</vt:lpstr>
      <vt:lpstr>サイバー・ハイジーン</vt:lpstr>
      <vt:lpstr>セキュリティ機能は新技術に組み込まれていく</vt:lpstr>
      <vt:lpstr>OSレベルでもセキュリティ機能は強化されている</vt:lpstr>
      <vt:lpstr>OSにもセキュリティ機能は組み込まれています</vt:lpstr>
      <vt:lpstr>自動バックアップとクリーンアップ – ビルトインセキュリティ</vt:lpstr>
      <vt:lpstr>動的ポリシー</vt:lpstr>
      <vt:lpstr>FIDO2による認証プロセス</vt:lpstr>
      <vt:lpstr>FIDO2とSSO</vt:lpstr>
      <vt:lpstr>セキュリティの基本構成が変わる</vt:lpstr>
      <vt:lpstr>ユーザーに意識させない・負担をかけないセキュリティ</vt:lpstr>
      <vt:lpstr>セキュリティの考え方の変化</vt:lpstr>
      <vt:lpstr>事前課題への私的な回答</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creator>斎藤昌義</dc:creator>
  <cp:lastModifiedBy>斎藤昌義</cp:lastModifiedBy>
  <cp:revision>362</cp:revision>
  <dcterms:created xsi:type="dcterms:W3CDTF">2020-07-18T00:38:33Z</dcterms:created>
  <dcterms:modified xsi:type="dcterms:W3CDTF">2024-03-15T04:54:10Z</dcterms:modified>
</cp:coreProperties>
</file>