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719" r:id="rId2"/>
    <p:sldId id="2147478902" r:id="rId3"/>
    <p:sldId id="2146847646" r:id="rId4"/>
    <p:sldId id="2076137763" r:id="rId5"/>
    <p:sldId id="4634" r:id="rId6"/>
    <p:sldId id="2076137849" r:id="rId7"/>
    <p:sldId id="2076137593" r:id="rId8"/>
    <p:sldId id="2146847647" r:id="rId9"/>
    <p:sldId id="2146847189" r:id="rId10"/>
    <p:sldId id="2146847734" r:id="rId11"/>
    <p:sldId id="2146847735" r:id="rId12"/>
    <p:sldId id="2146847739" r:id="rId13"/>
    <p:sldId id="2147479055" r:id="rId14"/>
    <p:sldId id="2076137594" r:id="rId15"/>
    <p:sldId id="2146847648" r:id="rId16"/>
    <p:sldId id="2146846939" r:id="rId17"/>
    <p:sldId id="2146847649" r:id="rId18"/>
    <p:sldId id="2146846867" r:id="rId19"/>
    <p:sldId id="2146847651" r:id="rId20"/>
    <p:sldId id="2146847652" r:id="rId21"/>
    <p:sldId id="2146847653" r:id="rId22"/>
    <p:sldId id="2147479077" r:id="rId23"/>
    <p:sldId id="2146847714" r:id="rId24"/>
    <p:sldId id="2146846932" r:id="rId25"/>
    <p:sldId id="3621" r:id="rId26"/>
    <p:sldId id="2146847707" r:id="rId27"/>
    <p:sldId id="2146846806" r:id="rId28"/>
    <p:sldId id="2147479093" r:id="rId29"/>
    <p:sldId id="2076137851" r:id="rId30"/>
    <p:sldId id="2147479110" r:id="rId31"/>
    <p:sldId id="5395" r:id="rId32"/>
    <p:sldId id="2146847689" r:id="rId33"/>
    <p:sldId id="2147479056" r:id="rId34"/>
    <p:sldId id="2146847380" r:id="rId35"/>
    <p:sldId id="2147478992" r:id="rId36"/>
    <p:sldId id="2146847551" r:id="rId37"/>
    <p:sldId id="2146847530" r:id="rId38"/>
    <p:sldId id="2146847529" r:id="rId39"/>
    <p:sldId id="2076137718" r:id="rId40"/>
    <p:sldId id="2147479109" r:id="rId41"/>
    <p:sldId id="2146847334" r:id="rId42"/>
    <p:sldId id="2147479088" r:id="rId43"/>
    <p:sldId id="2147478993" r:id="rId44"/>
    <p:sldId id="2147478994" r:id="rId45"/>
    <p:sldId id="2147478995" r:id="rId46"/>
    <p:sldId id="2147478996" r:id="rId47"/>
    <p:sldId id="2147478997" r:id="rId48"/>
    <p:sldId id="2147479015" r:id="rId49"/>
    <p:sldId id="2147479026" r:id="rId50"/>
    <p:sldId id="2076137722" r:id="rId51"/>
    <p:sldId id="2076137512" r:id="rId52"/>
    <p:sldId id="2076137533" r:id="rId53"/>
    <p:sldId id="2076137723" r:id="rId54"/>
    <p:sldId id="2147479083" r:id="rId55"/>
    <p:sldId id="2147479099" r:id="rId56"/>
    <p:sldId id="2147478901" r:id="rId57"/>
    <p:sldId id="715" r:id="rId58"/>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4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斎藤昌義" initials="斎藤昌義" lastIdx="1" clrIdx="0">
    <p:extLst>
      <p:ext uri="{19B8F6BF-5375-455C-9EA6-DF929625EA0E}">
        <p15:presenceInfo xmlns:p15="http://schemas.microsoft.com/office/powerpoint/2012/main" userId="S::saito@bizfactory.onmicrosoft.com::411f2c95-d19b-40d1-a74a-84c3e50060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46C0A"/>
    <a:srgbClr val="FF0000"/>
    <a:srgbClr val="1F33E8"/>
    <a:srgbClr val="FF6666"/>
    <a:srgbClr val="77933C"/>
    <a:srgbClr val="953735"/>
    <a:srgbClr val="0070C0"/>
    <a:srgbClr val="00B0F0"/>
    <a:srgbClr val="FFFF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339"/>
    <p:restoredTop sz="94014" autoAdjust="0"/>
  </p:normalViewPr>
  <p:slideViewPr>
    <p:cSldViewPr snapToGrid="0" snapToObjects="1" showGuides="1">
      <p:cViewPr varScale="1">
        <p:scale>
          <a:sx n="120" d="100"/>
          <a:sy n="120" d="100"/>
        </p:scale>
        <p:origin x="2408" y="184"/>
      </p:cViewPr>
      <p:guideLst>
        <p:guide orient="horz" pos="4042"/>
        <p:guide pos="2880"/>
      </p:guideLst>
    </p:cSldViewPr>
  </p:slideViewPr>
  <p:outlineViewPr>
    <p:cViewPr>
      <p:scale>
        <a:sx n="33" d="100"/>
        <a:sy n="33" d="100"/>
      </p:scale>
      <p:origin x="0" y="-1712"/>
    </p:cViewPr>
  </p:outlineViewPr>
  <p:notesTextViewPr>
    <p:cViewPr>
      <p:scale>
        <a:sx n="100" d="100"/>
        <a:sy n="100" d="100"/>
      </p:scale>
      <p:origin x="0" y="0"/>
    </p:cViewPr>
  </p:notesTextViewPr>
  <p:sorterViewPr>
    <p:cViewPr>
      <p:scale>
        <a:sx n="1" d="1"/>
        <a:sy n="1" d="1"/>
      </p:scale>
      <p:origin x="0" y="99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2024/4/2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2024/4/2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mzn.to/36Rq4rh"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mzn.to/36Rq4rh"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994569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a:solidFill>
                  <a:schemeClr val="tx1"/>
                </a:solidFill>
                <a:effectLst/>
                <a:latin typeface="+mn-lt"/>
                <a:ea typeface="+mn-ea"/>
                <a:cs typeface="+mn-cs"/>
              </a:rPr>
              <a:t>米コロンビア大学ビジネス・スクール教授、リタ・マグレイスは、自著「</a:t>
            </a:r>
            <a:r>
              <a:rPr kumimoji="1" lang="en" altLang="ja-JP" sz="1200" b="0" i="0" kern="1200" dirty="0">
                <a:solidFill>
                  <a:schemeClr val="tx1"/>
                </a:solidFill>
                <a:effectLst/>
                <a:latin typeface="+mn-lt"/>
                <a:ea typeface="+mn-ea"/>
                <a:cs typeface="+mn-cs"/>
              </a:rPr>
              <a:t>The End of Competitive Advantage</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邦訳：</a:t>
            </a:r>
            <a:r>
              <a:rPr kumimoji="1" lang="ja-JP" altLang="en-US" sz="1200" b="0" i="0" u="none" strike="noStrike" kern="1200">
                <a:solidFill>
                  <a:schemeClr val="tx1"/>
                </a:solidFill>
                <a:effectLst/>
                <a:latin typeface="+mn-lt"/>
                <a:ea typeface="+mn-ea"/>
                <a:cs typeface="+mn-cs"/>
                <a:hlinkClick r:id="rId3"/>
              </a:rPr>
              <a:t>競争優位の終焉</a:t>
            </a:r>
            <a:r>
              <a:rPr kumimoji="1" lang="ja-JP" altLang="en-US" sz="1200" b="0" i="0" kern="1200">
                <a:solidFill>
                  <a:schemeClr val="tx1"/>
                </a:solidFill>
                <a:effectLst/>
                <a:latin typeface="+mn-lt"/>
                <a:ea typeface="+mn-ea"/>
                <a:cs typeface="+mn-cs"/>
              </a:rPr>
              <a:t>）」中で、ビジネスにおける</a:t>
            </a:r>
            <a:r>
              <a:rPr kumimoji="1" lang="en-US" altLang="ja-JP" sz="1200" b="0" i="0" kern="1200" dirty="0">
                <a:solidFill>
                  <a:schemeClr val="tx1"/>
                </a:solidFill>
                <a:effectLst/>
                <a:latin typeface="+mn-lt"/>
                <a:ea typeface="+mn-ea"/>
                <a:cs typeface="+mn-cs"/>
              </a:rPr>
              <a:t>2</a:t>
            </a:r>
            <a:r>
              <a:rPr kumimoji="1" lang="ja-JP" altLang="en-US" sz="1200" b="0" i="0" kern="1200">
                <a:solidFill>
                  <a:schemeClr val="tx1"/>
                </a:solidFill>
                <a:effectLst/>
                <a:latin typeface="+mn-lt"/>
                <a:ea typeface="+mn-ea"/>
                <a:cs typeface="+mn-cs"/>
              </a:rPr>
              <a:t>つの基本的な想定が、大きく変わってしまったと論じています。</a:t>
            </a:r>
          </a:p>
          <a:p>
            <a:pPr fontAlgn="base"/>
            <a:r>
              <a:rPr kumimoji="1" lang="ja-JP" altLang="en-US" sz="1200" b="0" i="0" kern="1200">
                <a:solidFill>
                  <a:schemeClr val="tx1"/>
                </a:solidFill>
                <a:effectLst/>
                <a:latin typeface="+mn-lt"/>
                <a:ea typeface="+mn-ea"/>
                <a:cs typeface="+mn-cs"/>
              </a:rPr>
              <a:t>ひとつは「業界という枠組みが存在する」ということです。かつて業界は変化の少ない競争要因に支配されており、その動向を見極め、適切な戦略を構築できれば、長期安定的なビジネス・モデルを描けるという考え方が常識でした。業界が囲い込む市場はある程度予測可能であり、それに基づき</a:t>
            </a:r>
            <a:r>
              <a:rPr kumimoji="1" lang="en-US" altLang="ja-JP" sz="1200" b="0" i="0" kern="1200" dirty="0">
                <a:solidFill>
                  <a:schemeClr val="tx1"/>
                </a:solidFill>
                <a:effectLst/>
                <a:latin typeface="+mn-lt"/>
                <a:ea typeface="+mn-ea"/>
                <a:cs typeface="+mn-cs"/>
              </a:rPr>
              <a:t>5</a:t>
            </a:r>
            <a:r>
              <a:rPr kumimoji="1" lang="ja-JP" altLang="en-US" sz="1200" b="0" i="0" kern="1200">
                <a:solidFill>
                  <a:schemeClr val="tx1"/>
                </a:solidFill>
                <a:effectLst/>
                <a:latin typeface="+mn-lt"/>
                <a:ea typeface="+mn-ea"/>
                <a:cs typeface="+mn-cs"/>
              </a:rPr>
              <a:t>年計画を立案すれば、修正はあるにしても、計画を遂行できると考えられてきたのです。</a:t>
            </a:r>
          </a:p>
          <a:p>
            <a:pPr fontAlgn="base"/>
            <a:r>
              <a:rPr kumimoji="1" lang="ja-JP" altLang="en-US" sz="1200" b="0" i="0" kern="1200">
                <a:solidFill>
                  <a:schemeClr val="tx1"/>
                </a:solidFill>
                <a:effectLst/>
                <a:latin typeface="+mn-lt"/>
                <a:ea typeface="+mn-ea"/>
                <a:cs typeface="+mn-cs"/>
              </a:rPr>
              <a:t>もうひとつは、「一旦確立された競争優位は継続する」というものです。ある業界で確固たる地位を築けば、業績は維持されます。その競争優位性を中心に据えて従業員を育て、組織に配置すれば良かったのです。ひとつの優位性が持続する世界では当然ながらその枠組みの中で仕事の効率を上げ、コストを削る一方で、既存の優位性を維持できる人材が昇進します。このような観点から人材を振り向ける事業構造は好業績をもたらしました。この優位性を中心に置いて、組織や業務プロセスを常に最適化すれば事業の成長と持続は保証されていたのです。</a:t>
            </a:r>
          </a:p>
          <a:p>
            <a:pPr fontAlgn="base"/>
            <a:r>
              <a:rPr kumimoji="1" lang="ja-JP" altLang="en-US" sz="1200" b="0" i="0" kern="1200">
                <a:solidFill>
                  <a:schemeClr val="tx1"/>
                </a:solidFill>
                <a:effectLst/>
                <a:latin typeface="+mn-lt"/>
                <a:ea typeface="+mn-ea"/>
                <a:cs typeface="+mn-cs"/>
              </a:rPr>
              <a:t>この</a:t>
            </a:r>
            <a:r>
              <a:rPr kumimoji="1" lang="en-US" altLang="ja-JP" sz="1200" b="0" i="0" kern="1200" dirty="0">
                <a:solidFill>
                  <a:schemeClr val="tx1"/>
                </a:solidFill>
                <a:effectLst/>
                <a:latin typeface="+mn-lt"/>
                <a:ea typeface="+mn-ea"/>
                <a:cs typeface="+mn-cs"/>
              </a:rPr>
              <a:t>2</a:t>
            </a:r>
            <a:r>
              <a:rPr kumimoji="1" lang="ja-JP" altLang="en-US" sz="1200" b="0" i="0" kern="1200">
                <a:solidFill>
                  <a:schemeClr val="tx1"/>
                </a:solidFill>
                <a:effectLst/>
                <a:latin typeface="+mn-lt"/>
                <a:ea typeface="+mn-ea"/>
                <a:cs typeface="+mn-cs"/>
              </a:rPr>
              <a:t>つの基本想定がもはや成り立たなくなってしまったというのです。事実、業界を越えた異業種の企業が、業界の既存の競争原理を破壊しています。例えば、</a:t>
            </a:r>
            <a:r>
              <a:rPr kumimoji="1" lang="en" altLang="ja-JP" sz="1200" b="0" i="0" kern="1200" dirty="0">
                <a:solidFill>
                  <a:schemeClr val="tx1"/>
                </a:solidFill>
                <a:effectLst/>
                <a:latin typeface="+mn-lt"/>
                <a:ea typeface="+mn-ea"/>
                <a:cs typeface="+mn-cs"/>
              </a:rPr>
              <a:t>Uber</a:t>
            </a:r>
            <a:r>
              <a:rPr kumimoji="1" lang="ja-JP" altLang="en-US" sz="1200" b="0" i="0" kern="1200">
                <a:solidFill>
                  <a:schemeClr val="tx1"/>
                </a:solidFill>
                <a:effectLst/>
                <a:latin typeface="+mn-lt"/>
                <a:ea typeface="+mn-ea"/>
                <a:cs typeface="+mn-cs"/>
              </a:rPr>
              <a:t>はタクシーやレンタカー業界を破壊し、</a:t>
            </a:r>
            <a:r>
              <a:rPr kumimoji="1" lang="en" altLang="ja-JP" sz="1200" b="0" i="0" kern="1200" dirty="0" err="1">
                <a:solidFill>
                  <a:schemeClr val="tx1"/>
                </a:solidFill>
                <a:effectLst/>
                <a:latin typeface="+mn-lt"/>
                <a:ea typeface="+mn-ea"/>
                <a:cs typeface="+mn-cs"/>
              </a:rPr>
              <a:t>airbnb</a:t>
            </a:r>
            <a:r>
              <a:rPr kumimoji="1" lang="ja-JP" altLang="en-US" sz="1200" b="0" i="0" kern="1200">
                <a:solidFill>
                  <a:schemeClr val="tx1"/>
                </a:solidFill>
                <a:effectLst/>
                <a:latin typeface="+mn-lt"/>
                <a:ea typeface="+mn-ea"/>
                <a:cs typeface="+mn-cs"/>
              </a:rPr>
              <a:t>はホテルや旅館業界を破壊しつつあります。</a:t>
            </a:r>
            <a:r>
              <a:rPr kumimoji="1" lang="en" altLang="ja-JP" sz="1200" b="0" i="0" kern="1200" dirty="0">
                <a:solidFill>
                  <a:schemeClr val="tx1"/>
                </a:solidFill>
                <a:effectLst/>
                <a:latin typeface="+mn-lt"/>
                <a:ea typeface="+mn-ea"/>
                <a:cs typeface="+mn-cs"/>
              </a:rPr>
              <a:t>Netflix</a:t>
            </a:r>
            <a:r>
              <a:rPr kumimoji="1" lang="ja-JP" altLang="en-US" sz="1200" b="0" i="0" kern="1200">
                <a:solidFill>
                  <a:schemeClr val="tx1"/>
                </a:solidFill>
                <a:effectLst/>
                <a:latin typeface="+mn-lt"/>
                <a:ea typeface="+mn-ea"/>
                <a:cs typeface="+mn-cs"/>
              </a:rPr>
              <a:t>や</a:t>
            </a:r>
            <a:r>
              <a:rPr kumimoji="1" lang="en" altLang="ja-JP" sz="1200" b="0" i="0" kern="1200" dirty="0">
                <a:solidFill>
                  <a:schemeClr val="tx1"/>
                </a:solidFill>
                <a:effectLst/>
                <a:latin typeface="+mn-lt"/>
                <a:ea typeface="+mn-ea"/>
                <a:cs typeface="+mn-cs"/>
              </a:rPr>
              <a:t>Spotify</a:t>
            </a:r>
            <a:r>
              <a:rPr kumimoji="1" lang="ja-JP" altLang="en-US" sz="1200" b="0" i="0" kern="1200">
                <a:solidFill>
                  <a:schemeClr val="tx1"/>
                </a:solidFill>
                <a:effectLst/>
                <a:latin typeface="+mn-lt"/>
                <a:ea typeface="+mn-ea"/>
                <a:cs typeface="+mn-cs"/>
              </a:rPr>
              <a:t>はレンタル･ビデオ業界やエンターテイメント産業を破壊しつつあります。それもあっという間のことです。</a:t>
            </a:r>
          </a:p>
          <a:p>
            <a:br>
              <a:rPr lang="ja-JP" altLang="en-US"/>
            </a:br>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33</a:t>
            </a:fld>
            <a:endParaRPr kumimoji="1" lang="ja-JP" altLang="en-US"/>
          </a:p>
        </p:txBody>
      </p:sp>
    </p:spTree>
    <p:extLst>
      <p:ext uri="{BB962C8B-B14F-4D97-AF65-F5344CB8AC3E}">
        <p14:creationId xmlns:p14="http://schemas.microsoft.com/office/powerpoint/2010/main" val="283130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35</a:t>
            </a:fld>
            <a:endParaRPr kumimoji="1" lang="ja-JP" altLang="en-US"/>
          </a:p>
        </p:txBody>
      </p:sp>
    </p:spTree>
    <p:extLst>
      <p:ext uri="{BB962C8B-B14F-4D97-AF65-F5344CB8AC3E}">
        <p14:creationId xmlns:p14="http://schemas.microsoft.com/office/powerpoint/2010/main" val="28904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業界という枠組みが存在する</a:t>
            </a:r>
            <a:r>
              <a:rPr kumimoji="1" lang="ja-JP" altLang="ja-JP" sz="1200" kern="1200" dirty="0">
                <a:solidFill>
                  <a:schemeClr val="tx1"/>
                </a:solidFill>
                <a:effectLst/>
                <a:latin typeface="+mn-lt"/>
                <a:ea typeface="+mn-ea"/>
                <a:cs typeface="+mn-cs"/>
              </a:rPr>
              <a:t>」と「</a:t>
            </a:r>
            <a:r>
              <a:rPr kumimoji="1" lang="ja-JP" altLang="ja-JP" sz="1200" b="1" kern="1200" dirty="0">
                <a:solidFill>
                  <a:schemeClr val="tx1"/>
                </a:solidFill>
                <a:effectLst/>
                <a:latin typeface="+mn-lt"/>
                <a:ea typeface="+mn-ea"/>
                <a:cs typeface="+mn-cs"/>
              </a:rPr>
              <a:t>一旦確立された競争優位は継続する</a:t>
            </a:r>
            <a:r>
              <a:rPr kumimoji="1" lang="ja-JP" altLang="ja-JP" sz="1200" kern="1200" dirty="0">
                <a:solidFill>
                  <a:schemeClr val="tx1"/>
                </a:solidFill>
                <a:effectLst/>
                <a:latin typeface="+mn-lt"/>
                <a:ea typeface="+mn-ea"/>
                <a:cs typeface="+mn-cs"/>
              </a:rPr>
              <a:t>」というこれまでのビジネスにおける</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つの基本的な想定が、もはや成り立たなくなってしまいました。業界を越えた異業種の企業が既存の業界の競争原理を破壊しています。「ビジネス環境の安定が正常であり、業界の枠組みの中で起こる変化に適切に対処することで、事業は維持され成長できる」という考え方から、「</a:t>
            </a:r>
            <a:r>
              <a:rPr kumimoji="1" lang="ja-JP" altLang="ja-JP" sz="1200" b="1" kern="1200" dirty="0">
                <a:solidFill>
                  <a:schemeClr val="tx1"/>
                </a:solidFill>
                <a:effectLst/>
                <a:latin typeface="+mn-lt"/>
                <a:ea typeface="+mn-ea"/>
                <a:cs typeface="+mn-cs"/>
              </a:rPr>
              <a:t>ビジネス環境が変化し続けることが常識であり、業界を越えた変化に柔軟・迅速に対応できれば、事業は維持され成長できる</a:t>
            </a:r>
            <a:r>
              <a:rPr kumimoji="1" lang="ja-JP" altLang="ja-JP" sz="1200" kern="1200" dirty="0">
                <a:solidFill>
                  <a:schemeClr val="tx1"/>
                </a:solidFill>
                <a:effectLst/>
                <a:latin typeface="+mn-lt"/>
                <a:ea typeface="+mn-ea"/>
                <a:cs typeface="+mn-cs"/>
              </a:rPr>
              <a:t>」へと変わってしまい、そこに求められる能力も変わってしまったのです。この状況に対処するには、お客様の業務や経営に関心を持ち、お客様と対話し、最適な手法やサービスは何かを目利きし、それを使いこなしてゆく力量が求められます。そのための備えはできているでしょうか。時代のスピードが加速度を増すなか、わずかな躊躇が圧倒的な差となってしまうことを覚悟しておく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1446991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a:effectLst/>
              </a:rPr>
              <a:t>社会環境が複雑性を増し将来の予測が困難な状況</a:t>
            </a:r>
          </a:p>
          <a:p>
            <a:pPr fontAlgn="base"/>
            <a:r>
              <a:rPr kumimoji="1" lang="ja-JP" altLang="en-US" sz="1200" b="0" i="0" kern="1200">
                <a:solidFill>
                  <a:schemeClr val="tx1"/>
                </a:solidFill>
                <a:effectLst/>
                <a:latin typeface="+mn-lt"/>
                <a:ea typeface="+mn-ea"/>
                <a:cs typeface="+mn-cs"/>
              </a:rPr>
              <a:t>まさに私たちが置かれているこのような状況を「</a:t>
            </a:r>
            <a:r>
              <a:rPr kumimoji="1" lang="en" altLang="ja-JP" sz="1200" b="0" i="0" kern="1200" dirty="0">
                <a:solidFill>
                  <a:schemeClr val="tx1"/>
                </a:solidFill>
                <a:effectLst/>
                <a:latin typeface="+mn-lt"/>
                <a:ea typeface="+mn-ea"/>
                <a:cs typeface="+mn-cs"/>
              </a:rPr>
              <a:t>VUCA(</a:t>
            </a:r>
            <a:r>
              <a:rPr kumimoji="1" lang="ja-JP" altLang="en-US" sz="1200" b="0" i="0" kern="1200">
                <a:solidFill>
                  <a:schemeClr val="tx1"/>
                </a:solidFill>
                <a:effectLst/>
                <a:latin typeface="+mn-lt"/>
                <a:ea typeface="+mn-ea"/>
                <a:cs typeface="+mn-cs"/>
              </a:rPr>
              <a:t>ブーカ</a:t>
            </a:r>
            <a:r>
              <a:rPr kumimoji="1" lang="en-US" altLang="ja-JP" sz="1200" b="0" i="0" kern="1200" dirty="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」と呼びます。</a:t>
            </a:r>
            <a:r>
              <a:rPr kumimoji="1" lang="en" altLang="ja-JP" sz="1200" b="0" i="0" kern="1200" dirty="0">
                <a:solidFill>
                  <a:schemeClr val="tx1"/>
                </a:solidFill>
                <a:effectLst/>
                <a:latin typeface="+mn-lt"/>
                <a:ea typeface="+mn-ea"/>
                <a:cs typeface="+mn-cs"/>
              </a:rPr>
              <a:t>Volatility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変動性）、</a:t>
            </a:r>
            <a:r>
              <a:rPr kumimoji="1" lang="en" altLang="ja-JP" sz="1200" b="0" i="0" kern="1200" dirty="0">
                <a:solidFill>
                  <a:schemeClr val="tx1"/>
                </a:solidFill>
                <a:effectLst/>
                <a:latin typeface="+mn-lt"/>
                <a:ea typeface="+mn-ea"/>
                <a:cs typeface="+mn-cs"/>
              </a:rPr>
              <a:t>Uncertainty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不確実性）、</a:t>
            </a:r>
            <a:r>
              <a:rPr kumimoji="1" lang="en" altLang="ja-JP" sz="1200" b="0" i="0" kern="1200" dirty="0">
                <a:solidFill>
                  <a:schemeClr val="tx1"/>
                </a:solidFill>
                <a:effectLst/>
                <a:latin typeface="+mn-lt"/>
                <a:ea typeface="+mn-ea"/>
                <a:cs typeface="+mn-cs"/>
              </a:rPr>
              <a:t>Complexity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複雑性）、</a:t>
            </a:r>
            <a:r>
              <a:rPr kumimoji="1" lang="en" altLang="ja-JP" sz="1200" b="0" i="0" kern="1200" dirty="0">
                <a:solidFill>
                  <a:schemeClr val="tx1"/>
                </a:solidFill>
                <a:effectLst/>
                <a:latin typeface="+mn-lt"/>
                <a:ea typeface="+mn-ea"/>
                <a:cs typeface="+mn-cs"/>
              </a:rPr>
              <a:t>Ambiguity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曖昧性）という</a:t>
            </a:r>
            <a:r>
              <a:rPr kumimoji="1" lang="en-US" altLang="ja-JP" sz="1200" b="0" i="0" kern="1200" dirty="0">
                <a:solidFill>
                  <a:schemeClr val="tx1"/>
                </a:solidFill>
                <a:effectLst/>
                <a:latin typeface="+mn-lt"/>
                <a:ea typeface="+mn-ea"/>
                <a:cs typeface="+mn-cs"/>
              </a:rPr>
              <a:t>4</a:t>
            </a:r>
            <a:r>
              <a:rPr kumimoji="1" lang="ja-JP" altLang="en-US" sz="1200" b="0" i="0" kern="1200">
                <a:solidFill>
                  <a:schemeClr val="tx1"/>
                </a:solidFill>
                <a:effectLst/>
                <a:latin typeface="+mn-lt"/>
                <a:ea typeface="+mn-ea"/>
                <a:cs typeface="+mn-cs"/>
              </a:rPr>
              <a:t>つのキーワードの頭文字から取った言葉で、</a:t>
            </a:r>
            <a:r>
              <a:rPr kumimoji="1" lang="en-US" altLang="ja-JP" sz="1200" b="0" i="0" kern="1200" dirty="0">
                <a:solidFill>
                  <a:schemeClr val="tx1"/>
                </a:solidFill>
                <a:effectLst/>
                <a:latin typeface="+mn-lt"/>
                <a:ea typeface="+mn-ea"/>
                <a:cs typeface="+mn-cs"/>
              </a:rPr>
              <a:t>2016</a:t>
            </a:r>
            <a:r>
              <a:rPr kumimoji="1" lang="ja-JP" altLang="en-US" sz="1200" b="0" i="0" kern="1200">
                <a:solidFill>
                  <a:schemeClr val="tx1"/>
                </a:solidFill>
                <a:effectLst/>
                <a:latin typeface="+mn-lt"/>
                <a:ea typeface="+mn-ea"/>
                <a:cs typeface="+mn-cs"/>
              </a:rPr>
              <a:t>年のダボス会議（世界経済フォーラム）で使われ、注目されるようになりました。昨今は、ビジネスシーンでも一般的に使用されており、コロナ禍によって我々は身をもって体験していると言えるでしょう。いまや働き方や組織のあり方、経営などの方針に関わる考え方の前提にもなっています。</a:t>
            </a:r>
          </a:p>
          <a:p>
            <a:pPr fontAlgn="base"/>
            <a:r>
              <a:rPr lang="en" altLang="ja-JP" b="1" dirty="0">
                <a:effectLst/>
              </a:rPr>
              <a:t>Volatility</a:t>
            </a:r>
            <a:r>
              <a:rPr lang="ja-JP" altLang="en" b="1">
                <a:effectLst/>
              </a:rPr>
              <a:t>（</a:t>
            </a:r>
            <a:r>
              <a:rPr lang="ja-JP" altLang="en-US" b="1">
                <a:effectLst/>
              </a:rPr>
              <a:t>変動性）</a:t>
            </a:r>
            <a:br>
              <a:rPr lang="ja-JP" altLang="en-US" b="1">
                <a:effectLst/>
              </a:rPr>
            </a:br>
            <a:r>
              <a:rPr lang="ja-JP" altLang="en-US">
                <a:effectLst/>
              </a:rPr>
              <a:t>テクノロジーの進化や社会常識の変化など、価値観や社会の仕組みなどが猛烈なスピードで変化し、先の見通しを立てることが困難。変化の度合いや割合も大きく、変動性を予想するのは難しくなっている。</a:t>
            </a:r>
          </a:p>
          <a:p>
            <a:pPr fontAlgn="base"/>
            <a:r>
              <a:rPr lang="en" altLang="ja-JP" b="1" dirty="0">
                <a:effectLst/>
              </a:rPr>
              <a:t>Uncertainty</a:t>
            </a:r>
            <a:r>
              <a:rPr lang="ja-JP" altLang="en" b="1">
                <a:effectLst/>
              </a:rPr>
              <a:t>（</a:t>
            </a:r>
            <a:r>
              <a:rPr lang="ja-JP" altLang="en-US" b="1">
                <a:effectLst/>
              </a:rPr>
              <a:t>不確実性）</a:t>
            </a:r>
            <a:br>
              <a:rPr lang="ja-JP" altLang="en-US" b="1">
                <a:effectLst/>
              </a:rPr>
            </a:br>
            <a:r>
              <a:rPr lang="ja-JP" altLang="en-US">
                <a:effectLst/>
              </a:rPr>
              <a:t>イギリスの</a:t>
            </a:r>
            <a:r>
              <a:rPr lang="en" altLang="ja-JP" dirty="0">
                <a:effectLst/>
              </a:rPr>
              <a:t>EU</a:t>
            </a:r>
            <a:r>
              <a:rPr lang="ja-JP" altLang="en-US">
                <a:effectLst/>
              </a:rPr>
              <a:t>離脱、米中貿易戦、民族間紛争など、現代を取り巻く情勢は、予断を許さなない状況であって、さまざまなリスクに対応しなければならない状況に置かれている。</a:t>
            </a:r>
          </a:p>
          <a:p>
            <a:pPr fontAlgn="base"/>
            <a:r>
              <a:rPr lang="en" altLang="ja-JP" b="1" dirty="0">
                <a:effectLst/>
              </a:rPr>
              <a:t>Complexity</a:t>
            </a:r>
            <a:r>
              <a:rPr lang="ja-JP" altLang="en" b="1">
                <a:effectLst/>
              </a:rPr>
              <a:t>（</a:t>
            </a:r>
            <a:r>
              <a:rPr lang="ja-JP" altLang="en-US" b="1">
                <a:effectLst/>
              </a:rPr>
              <a:t>複雑性）</a:t>
            </a:r>
            <a:br>
              <a:rPr lang="ja-JP" altLang="en-US" b="1">
                <a:effectLst/>
              </a:rPr>
            </a:br>
            <a:r>
              <a:rPr lang="ja-JP" altLang="en-US">
                <a:effectLst/>
              </a:rPr>
              <a:t>一つの企業、一つの国で解決できる問題が極端に少なくなった。地球規模でパラメータが複雑に絡み合っているため、問題解決は単純ではなく、より一層困難なものになりつつある。</a:t>
            </a:r>
          </a:p>
          <a:p>
            <a:pPr fontAlgn="base"/>
            <a:r>
              <a:rPr lang="en" altLang="ja-JP" b="1" dirty="0">
                <a:effectLst/>
              </a:rPr>
              <a:t>Ambiguity</a:t>
            </a:r>
            <a:r>
              <a:rPr lang="ja-JP" altLang="en" b="1">
                <a:effectLst/>
              </a:rPr>
              <a:t>（</a:t>
            </a:r>
            <a:r>
              <a:rPr lang="ja-JP" altLang="en-US" b="1">
                <a:effectLst/>
              </a:rPr>
              <a:t>曖昧性）</a:t>
            </a:r>
            <a:br>
              <a:rPr lang="ja-JP" altLang="en-US" b="1">
                <a:effectLst/>
              </a:rPr>
            </a:br>
            <a:r>
              <a:rPr lang="ja-JP" altLang="en-US">
                <a:effectLst/>
              </a:rPr>
              <a:t>変動性、不確実性、複雑性がり、因果関係が不明、かつ前例のない出来事が増え、過去の実績や成功例に基づいた方法が通用しない時代となりつつある。</a:t>
            </a:r>
          </a:p>
          <a:p>
            <a:pPr fontAlgn="base"/>
            <a:r>
              <a:rPr kumimoji="1" lang="ja-JP" altLang="en-US" sz="1200" b="0" i="0" kern="1200">
                <a:solidFill>
                  <a:schemeClr val="tx1"/>
                </a:solidFill>
                <a:effectLst/>
                <a:latin typeface="+mn-lt"/>
                <a:ea typeface="+mn-ea"/>
                <a:cs typeface="+mn-cs"/>
              </a:rPr>
              <a:t>見通すことのできない未来に対して、あるいは、理解できない現状に対して、事業を継続していくには、古き良き時代の時間感覚では対処できません。予測不可能な変化に俊敏に対処できる圧倒的スピードを獲得するしかないのです。</a:t>
            </a:r>
          </a:p>
          <a:p>
            <a:pPr fontAlgn="base"/>
            <a:r>
              <a:rPr kumimoji="1" lang="ja-JP" altLang="en-US" sz="1200" b="0" i="0" kern="1200">
                <a:solidFill>
                  <a:schemeClr val="tx1"/>
                </a:solidFill>
                <a:effectLst/>
                <a:latin typeface="+mn-lt"/>
                <a:ea typeface="+mn-ea"/>
                <a:cs typeface="+mn-cs"/>
              </a:rPr>
              <a:t>デジタル・トランスフォーメーションとは、デジタル技術を使って既存を改善することや、デジタル技術を使って新しい事業を立ち上げることではありません。このような時間感覚の変化に対処するために、本質的に、あるいは根本的に、「圧倒的なビジネス・スピード」を駆使できる企業の文化や風土へと、自らが変革することを意味する言葉なのです。</a:t>
            </a:r>
          </a:p>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37</a:t>
            </a:fld>
            <a:endParaRPr kumimoji="1" lang="ja-JP" altLang="en-US"/>
          </a:p>
        </p:txBody>
      </p:sp>
    </p:spTree>
    <p:extLst>
      <p:ext uri="{BB962C8B-B14F-4D97-AF65-F5344CB8AC3E}">
        <p14:creationId xmlns:p14="http://schemas.microsoft.com/office/powerpoint/2010/main" val="543514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ja-JP" altLang="en-US">
                <a:effectLst/>
              </a:rPr>
              <a:t>社会環境が複雑性を増し将来の予測が困難な状況</a:t>
            </a:r>
          </a:p>
          <a:p>
            <a:pPr fontAlgn="base"/>
            <a:r>
              <a:rPr kumimoji="1" lang="ja-JP" altLang="en-US" sz="1200" b="0" i="0" kern="1200">
                <a:solidFill>
                  <a:schemeClr val="tx1"/>
                </a:solidFill>
                <a:effectLst/>
                <a:latin typeface="+mn-lt"/>
                <a:ea typeface="+mn-ea"/>
                <a:cs typeface="+mn-cs"/>
              </a:rPr>
              <a:t>まさに私たちが置かれているこのような状況を「</a:t>
            </a:r>
            <a:r>
              <a:rPr kumimoji="1" lang="en" altLang="ja-JP" sz="1200" b="0" i="0" kern="1200" dirty="0">
                <a:solidFill>
                  <a:schemeClr val="tx1"/>
                </a:solidFill>
                <a:effectLst/>
                <a:latin typeface="+mn-lt"/>
                <a:ea typeface="+mn-ea"/>
                <a:cs typeface="+mn-cs"/>
              </a:rPr>
              <a:t>VUCA(</a:t>
            </a:r>
            <a:r>
              <a:rPr kumimoji="1" lang="ja-JP" altLang="en-US" sz="1200" b="0" i="0" kern="1200">
                <a:solidFill>
                  <a:schemeClr val="tx1"/>
                </a:solidFill>
                <a:effectLst/>
                <a:latin typeface="+mn-lt"/>
                <a:ea typeface="+mn-ea"/>
                <a:cs typeface="+mn-cs"/>
              </a:rPr>
              <a:t>ブーカ</a:t>
            </a:r>
            <a:r>
              <a:rPr kumimoji="1" lang="en-US" altLang="ja-JP" sz="1200" b="0" i="0" kern="1200" dirty="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」と呼びます。</a:t>
            </a:r>
            <a:r>
              <a:rPr kumimoji="1" lang="en" altLang="ja-JP" sz="1200" b="0" i="0" kern="1200" dirty="0">
                <a:solidFill>
                  <a:schemeClr val="tx1"/>
                </a:solidFill>
                <a:effectLst/>
                <a:latin typeface="+mn-lt"/>
                <a:ea typeface="+mn-ea"/>
                <a:cs typeface="+mn-cs"/>
              </a:rPr>
              <a:t>Volatility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変動性）、</a:t>
            </a:r>
            <a:r>
              <a:rPr kumimoji="1" lang="en" altLang="ja-JP" sz="1200" b="0" i="0" kern="1200" dirty="0">
                <a:solidFill>
                  <a:schemeClr val="tx1"/>
                </a:solidFill>
                <a:effectLst/>
                <a:latin typeface="+mn-lt"/>
                <a:ea typeface="+mn-ea"/>
                <a:cs typeface="+mn-cs"/>
              </a:rPr>
              <a:t>Uncertainty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不確実性）、</a:t>
            </a:r>
            <a:r>
              <a:rPr kumimoji="1" lang="en" altLang="ja-JP" sz="1200" b="0" i="0" kern="1200" dirty="0">
                <a:solidFill>
                  <a:schemeClr val="tx1"/>
                </a:solidFill>
                <a:effectLst/>
                <a:latin typeface="+mn-lt"/>
                <a:ea typeface="+mn-ea"/>
                <a:cs typeface="+mn-cs"/>
              </a:rPr>
              <a:t>Complexity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複雑性）、</a:t>
            </a:r>
            <a:r>
              <a:rPr kumimoji="1" lang="en" altLang="ja-JP" sz="1200" b="0" i="0" kern="1200" dirty="0">
                <a:solidFill>
                  <a:schemeClr val="tx1"/>
                </a:solidFill>
                <a:effectLst/>
                <a:latin typeface="+mn-lt"/>
                <a:ea typeface="+mn-ea"/>
                <a:cs typeface="+mn-cs"/>
              </a:rPr>
              <a:t>Ambiguity</a:t>
            </a:r>
            <a:r>
              <a:rPr kumimoji="1" lang="ja-JP" altLang="en"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曖昧性）という</a:t>
            </a:r>
            <a:r>
              <a:rPr kumimoji="1" lang="en-US" altLang="ja-JP" sz="1200" b="0" i="0" kern="1200" dirty="0">
                <a:solidFill>
                  <a:schemeClr val="tx1"/>
                </a:solidFill>
                <a:effectLst/>
                <a:latin typeface="+mn-lt"/>
                <a:ea typeface="+mn-ea"/>
                <a:cs typeface="+mn-cs"/>
              </a:rPr>
              <a:t>4</a:t>
            </a:r>
            <a:r>
              <a:rPr kumimoji="1" lang="ja-JP" altLang="en-US" sz="1200" b="0" i="0" kern="1200">
                <a:solidFill>
                  <a:schemeClr val="tx1"/>
                </a:solidFill>
                <a:effectLst/>
                <a:latin typeface="+mn-lt"/>
                <a:ea typeface="+mn-ea"/>
                <a:cs typeface="+mn-cs"/>
              </a:rPr>
              <a:t>つのキーワードの頭文字から取った言葉で、</a:t>
            </a:r>
            <a:r>
              <a:rPr kumimoji="1" lang="en-US" altLang="ja-JP" sz="1200" b="0" i="0" kern="1200" dirty="0">
                <a:solidFill>
                  <a:schemeClr val="tx1"/>
                </a:solidFill>
                <a:effectLst/>
                <a:latin typeface="+mn-lt"/>
                <a:ea typeface="+mn-ea"/>
                <a:cs typeface="+mn-cs"/>
              </a:rPr>
              <a:t>2016</a:t>
            </a:r>
            <a:r>
              <a:rPr kumimoji="1" lang="ja-JP" altLang="en-US" sz="1200" b="0" i="0" kern="1200">
                <a:solidFill>
                  <a:schemeClr val="tx1"/>
                </a:solidFill>
                <a:effectLst/>
                <a:latin typeface="+mn-lt"/>
                <a:ea typeface="+mn-ea"/>
                <a:cs typeface="+mn-cs"/>
              </a:rPr>
              <a:t>年のダボス会議（世界経済フォーラム）で使われ、注目されるようになりました。昨今は、ビジネスシーンでも一般的に使用されており、コロナ禍によって我々は身をもって体験していると言えるでしょう。いまや働き方や組織のあり方、経営などの方針に関わる考え方の前提にもなっています。</a:t>
            </a:r>
          </a:p>
          <a:p>
            <a:pPr fontAlgn="base"/>
            <a:r>
              <a:rPr lang="en" altLang="ja-JP" b="1" dirty="0">
                <a:effectLst/>
              </a:rPr>
              <a:t>Volatility</a:t>
            </a:r>
            <a:r>
              <a:rPr lang="ja-JP" altLang="en" b="1">
                <a:effectLst/>
              </a:rPr>
              <a:t>（</a:t>
            </a:r>
            <a:r>
              <a:rPr lang="ja-JP" altLang="en-US" b="1">
                <a:effectLst/>
              </a:rPr>
              <a:t>変動性）</a:t>
            </a:r>
            <a:br>
              <a:rPr lang="ja-JP" altLang="en-US" b="1">
                <a:effectLst/>
              </a:rPr>
            </a:br>
            <a:r>
              <a:rPr lang="ja-JP" altLang="en-US">
                <a:effectLst/>
              </a:rPr>
              <a:t>テクノロジーの進化や社会常識の変化など、価値観や社会の仕組みなどが猛烈なスピードで変化し、先の見通しを立てることが困難。変化の度合いや割合も大きく、変動性を予想するのは難しくなっている。</a:t>
            </a:r>
          </a:p>
          <a:p>
            <a:pPr fontAlgn="base"/>
            <a:r>
              <a:rPr lang="en" altLang="ja-JP" b="1" dirty="0">
                <a:effectLst/>
              </a:rPr>
              <a:t>Uncertainty</a:t>
            </a:r>
            <a:r>
              <a:rPr lang="ja-JP" altLang="en" b="1">
                <a:effectLst/>
              </a:rPr>
              <a:t>（</a:t>
            </a:r>
            <a:r>
              <a:rPr lang="ja-JP" altLang="en-US" b="1">
                <a:effectLst/>
              </a:rPr>
              <a:t>不確実性）</a:t>
            </a:r>
            <a:br>
              <a:rPr lang="ja-JP" altLang="en-US" b="1">
                <a:effectLst/>
              </a:rPr>
            </a:br>
            <a:r>
              <a:rPr lang="ja-JP" altLang="en-US">
                <a:effectLst/>
              </a:rPr>
              <a:t>イギリスの</a:t>
            </a:r>
            <a:r>
              <a:rPr lang="en" altLang="ja-JP" dirty="0">
                <a:effectLst/>
              </a:rPr>
              <a:t>EU</a:t>
            </a:r>
            <a:r>
              <a:rPr lang="ja-JP" altLang="en-US">
                <a:effectLst/>
              </a:rPr>
              <a:t>離脱、米中貿易戦、民族間紛争など、現代を取り巻く情勢は、予断を許さなない状況であって、さまざまなリスクに対応しなければならない状況に置かれている。</a:t>
            </a:r>
          </a:p>
          <a:p>
            <a:pPr fontAlgn="base"/>
            <a:r>
              <a:rPr lang="en" altLang="ja-JP" b="1" dirty="0">
                <a:effectLst/>
              </a:rPr>
              <a:t>Complexity</a:t>
            </a:r>
            <a:r>
              <a:rPr lang="ja-JP" altLang="en" b="1">
                <a:effectLst/>
              </a:rPr>
              <a:t>（</a:t>
            </a:r>
            <a:r>
              <a:rPr lang="ja-JP" altLang="en-US" b="1">
                <a:effectLst/>
              </a:rPr>
              <a:t>複雑性）</a:t>
            </a:r>
            <a:br>
              <a:rPr lang="ja-JP" altLang="en-US" b="1">
                <a:effectLst/>
              </a:rPr>
            </a:br>
            <a:r>
              <a:rPr lang="ja-JP" altLang="en-US">
                <a:effectLst/>
              </a:rPr>
              <a:t>一つの企業、一つの国で解決できる問題が極端に少なくなった。地球規模でパラメータが複雑に絡み合っているため、問題解決は単純ではなく、より一層困難なものになりつつある。</a:t>
            </a:r>
          </a:p>
          <a:p>
            <a:pPr fontAlgn="base"/>
            <a:r>
              <a:rPr lang="en" altLang="ja-JP" b="1" dirty="0">
                <a:effectLst/>
              </a:rPr>
              <a:t>Ambiguity</a:t>
            </a:r>
            <a:r>
              <a:rPr lang="ja-JP" altLang="en" b="1">
                <a:effectLst/>
              </a:rPr>
              <a:t>（</a:t>
            </a:r>
            <a:r>
              <a:rPr lang="ja-JP" altLang="en-US" b="1">
                <a:effectLst/>
              </a:rPr>
              <a:t>曖昧性）</a:t>
            </a:r>
            <a:br>
              <a:rPr lang="ja-JP" altLang="en-US" b="1">
                <a:effectLst/>
              </a:rPr>
            </a:br>
            <a:r>
              <a:rPr lang="ja-JP" altLang="en-US">
                <a:effectLst/>
              </a:rPr>
              <a:t>変動性、不確実性、複雑性がり、因果関係が不明、かつ前例のない出来事が増え、過去の実績や成功例に基づいた方法が通用しない時代となりつつある。</a:t>
            </a:r>
          </a:p>
          <a:p>
            <a:pPr fontAlgn="base"/>
            <a:r>
              <a:rPr kumimoji="1" lang="ja-JP" altLang="en-US" sz="1200" b="0" i="0" kern="1200">
                <a:solidFill>
                  <a:schemeClr val="tx1"/>
                </a:solidFill>
                <a:effectLst/>
                <a:latin typeface="+mn-lt"/>
                <a:ea typeface="+mn-ea"/>
                <a:cs typeface="+mn-cs"/>
              </a:rPr>
              <a:t>見通すことのできない未来に対して、あるいは、理解できない現状に対して、事業を継続していくには、古き良き時代の時間感覚では対処できません。予測不可能な変化に俊敏に対処できる圧倒的スピードを獲得するしかないのです。</a:t>
            </a:r>
          </a:p>
          <a:p>
            <a:pPr fontAlgn="base"/>
            <a:r>
              <a:rPr kumimoji="1" lang="ja-JP" altLang="en-US" sz="1200" b="0" i="0" kern="1200">
                <a:solidFill>
                  <a:schemeClr val="tx1"/>
                </a:solidFill>
                <a:effectLst/>
                <a:latin typeface="+mn-lt"/>
                <a:ea typeface="+mn-ea"/>
                <a:cs typeface="+mn-cs"/>
              </a:rPr>
              <a:t>デジタル・トランスフォーメーションとは、デジタル技術を使って既存を改善することや、デジタル技術を使って新しい事業を立ち上げることではありません。このような時間感覚の変化に対処するために、本質的に、あるいは根本的に、「圧倒的なビジネス・スピード」を駆使できる企業の文化や風土へと、自らが変革することを意味する言葉なのです。</a:t>
            </a:r>
          </a:p>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38</a:t>
            </a:fld>
            <a:endParaRPr kumimoji="1" lang="ja-JP" altLang="en-US"/>
          </a:p>
        </p:txBody>
      </p:sp>
    </p:spTree>
    <p:extLst>
      <p:ext uri="{BB962C8B-B14F-4D97-AF65-F5344CB8AC3E}">
        <p14:creationId xmlns:p14="http://schemas.microsoft.com/office/powerpoint/2010/main" val="314889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lang="en-US" altLang="ja-JP" dirty="0">
                <a:effectLst/>
              </a:rPr>
              <a:t>3</a:t>
            </a:r>
            <a:r>
              <a:rPr lang="ja-JP" altLang="en-US">
                <a:effectLst/>
              </a:rPr>
              <a:t>年間の中長期計画</a:t>
            </a:r>
          </a:p>
          <a:p>
            <a:pPr fontAlgn="base"/>
            <a:r>
              <a:rPr lang="ja-JP" altLang="en-US">
                <a:effectLst/>
              </a:rPr>
              <a:t>１年に一度の年度計画</a:t>
            </a:r>
          </a:p>
          <a:p>
            <a:pPr fontAlgn="base"/>
            <a:r>
              <a:rPr lang="ja-JP" altLang="en-US">
                <a:effectLst/>
              </a:rPr>
              <a:t>半年に一度の設備投資</a:t>
            </a:r>
          </a:p>
          <a:p>
            <a:pPr fontAlgn="base"/>
            <a:r>
              <a:rPr lang="ja-JP" altLang="en-US">
                <a:effectLst/>
              </a:rPr>
              <a:t>月例の定例役員会</a:t>
            </a:r>
          </a:p>
          <a:p>
            <a:pPr fontAlgn="base"/>
            <a:r>
              <a:rPr lang="ja-JP" altLang="en-US">
                <a:effectLst/>
              </a:rPr>
              <a:t>週次の部門会議</a:t>
            </a:r>
          </a:p>
          <a:p>
            <a:pPr fontAlgn="base"/>
            <a:r>
              <a:rPr kumimoji="1" lang="ja-JP" altLang="en-US" sz="1200" b="0" i="0" kern="1200">
                <a:solidFill>
                  <a:schemeClr val="tx1"/>
                </a:solidFill>
                <a:effectLst/>
                <a:latin typeface="+mn-lt"/>
                <a:ea typeface="+mn-ea"/>
                <a:cs typeface="+mn-cs"/>
              </a:rPr>
              <a:t>多くの企業は、階層的な組織構造を前提に、このような時間軸で、意思決定をしてきました。確かに、中長期的な見通しを持たなければならない経営・財務・投資計画などでは、このような大枠での意志決定はいまも必要です。しかし、新規事業開発・共創・トラブル対応などの現場の最前線での活動では、高速な試行錯誤と意志決定が求められ、同じ時間軸で動いていていては、うまくいきません。</a:t>
            </a:r>
          </a:p>
          <a:p>
            <a:pPr fontAlgn="base"/>
            <a:r>
              <a:rPr kumimoji="1" lang="ja-JP" altLang="en-US" sz="1200" b="0" i="0" kern="1200">
                <a:solidFill>
                  <a:schemeClr val="tx1"/>
                </a:solidFill>
                <a:effectLst/>
                <a:latin typeface="+mn-lt"/>
                <a:ea typeface="+mn-ea"/>
                <a:cs typeface="+mn-cs"/>
              </a:rPr>
              <a:t>明確なミッションの提示と大幅な権限委譲を前提に、現場の判断力を信じて、その時々の最善を直ちに見極め迅速に意志決定を下し、行動を変化させなくてはなりません。つまり「圧倒的なビジネス・スピード」を手に入れるしかないのです。</a:t>
            </a:r>
          </a:p>
          <a:p>
            <a:pPr fontAlgn="base"/>
            <a:r>
              <a:rPr kumimoji="1" lang="ja-JP" altLang="en-US" sz="1200" b="0" i="0" kern="1200">
                <a:solidFill>
                  <a:schemeClr val="tx1"/>
                </a:solidFill>
                <a:effectLst/>
                <a:latin typeface="+mn-lt"/>
                <a:ea typeface="+mn-ea"/>
                <a:cs typeface="+mn-cs"/>
              </a:rPr>
              <a:t>そのためには、ビジネス・プロセスをデジタル化して現場をリアルタイムに「見える化」し、データに基づいて的確、迅速に「判断」し、直ちに「行動」できる仕組みを持つことです。</a:t>
            </a:r>
          </a:p>
          <a:p>
            <a:pPr fontAlgn="base"/>
            <a:r>
              <a:rPr lang="ja-JP" altLang="en-US">
                <a:effectLst/>
              </a:rPr>
              <a:t>設備を投資から経費へ変更（クラウドなど）</a:t>
            </a:r>
          </a:p>
          <a:p>
            <a:pPr fontAlgn="base"/>
            <a:r>
              <a:rPr lang="ja-JP" altLang="en-US">
                <a:effectLst/>
              </a:rPr>
              <a:t>リアルタイムかつオープンなデータ共有（</a:t>
            </a:r>
            <a:r>
              <a:rPr lang="en" altLang="ja-JP" dirty="0">
                <a:effectLst/>
              </a:rPr>
              <a:t>ERP</a:t>
            </a:r>
            <a:r>
              <a:rPr lang="ja-JP" altLang="en-US">
                <a:effectLst/>
              </a:rPr>
              <a:t>など）</a:t>
            </a:r>
          </a:p>
          <a:p>
            <a:pPr fontAlgn="base"/>
            <a:r>
              <a:rPr lang="ja-JP" altLang="en-US">
                <a:effectLst/>
              </a:rPr>
              <a:t>リアルタイムかつオープンなコミュニケーション（チャットなど）</a:t>
            </a:r>
          </a:p>
          <a:p>
            <a:pPr fontAlgn="base"/>
            <a:r>
              <a:rPr kumimoji="1" lang="ja-JP" altLang="en-US" sz="1200" b="0" i="0" kern="1200">
                <a:solidFill>
                  <a:schemeClr val="tx1"/>
                </a:solidFill>
                <a:effectLst/>
                <a:latin typeface="+mn-lt"/>
                <a:ea typeface="+mn-ea"/>
                <a:cs typeface="+mn-cs"/>
              </a:rPr>
              <a:t>このようなデジタル化されたビジネス・プロセスを前提に、現場の行動を変えなくてはなりません。</a:t>
            </a:r>
          </a:p>
          <a:p>
            <a:pPr fontAlgn="base"/>
            <a:r>
              <a:rPr lang="ja-JP" altLang="en-US">
                <a:effectLst/>
              </a:rPr>
              <a:t>戦略を動かし続ける</a:t>
            </a:r>
          </a:p>
          <a:p>
            <a:pPr fontAlgn="base"/>
            <a:r>
              <a:rPr lang="ja-JP" altLang="en-US">
                <a:effectLst/>
              </a:rPr>
              <a:t>現場に権限委譲する</a:t>
            </a:r>
          </a:p>
          <a:p>
            <a:pPr fontAlgn="base"/>
            <a:r>
              <a:rPr lang="ja-JP" altLang="en-US">
                <a:effectLst/>
              </a:rPr>
              <a:t>現場での判断を重視</a:t>
            </a:r>
          </a:p>
          <a:p>
            <a:pPr fontAlgn="base"/>
            <a:r>
              <a:rPr lang="ja-JP" altLang="en-US">
                <a:effectLst/>
              </a:rPr>
              <a:t>結果を迅速に事後報告</a:t>
            </a:r>
          </a:p>
          <a:p>
            <a:pPr fontAlgn="base"/>
            <a:r>
              <a:rPr lang="ja-JP" altLang="en-US">
                <a:effectLst/>
              </a:rPr>
              <a:t>対話の頻度を増やす</a:t>
            </a:r>
          </a:p>
          <a:p>
            <a:pPr fontAlgn="base"/>
            <a:r>
              <a:rPr kumimoji="1" lang="ja-JP" altLang="en-US" sz="1200" b="0" i="0" kern="1200">
                <a:solidFill>
                  <a:schemeClr val="tx1"/>
                </a:solidFill>
                <a:effectLst/>
                <a:latin typeface="+mn-lt"/>
                <a:ea typeface="+mn-ea"/>
                <a:cs typeface="+mn-cs"/>
              </a:rPr>
              <a:t>事前に十分に準備し、根回しをして全員の合意を取り付けてから行動するというかつての時間感覚では、いまのビジネス環境に対処することなどできません。</a:t>
            </a:r>
          </a:p>
          <a:p>
            <a:pPr fontAlgn="base"/>
            <a:r>
              <a:rPr kumimoji="1" lang="ja-JP" altLang="en-US" sz="1200" b="0" i="0" kern="1200">
                <a:solidFill>
                  <a:schemeClr val="tx1"/>
                </a:solidFill>
                <a:effectLst/>
                <a:latin typeface="+mn-lt"/>
                <a:ea typeface="+mn-ea"/>
                <a:cs typeface="+mn-cs"/>
              </a:rPr>
              <a:t>そんないまの時代の時間感覚にビジネスも合わせなくてはなりません。ビジネス・モデルやお客様との関係、働き方は当然ですが、これらを支える情報システムの開発や運用もまた変革が求められます。</a:t>
            </a:r>
          </a:p>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39</a:t>
            </a:fld>
            <a:endParaRPr kumimoji="1" lang="ja-JP" altLang="en-US"/>
          </a:p>
        </p:txBody>
      </p:sp>
    </p:spTree>
    <p:extLst>
      <p:ext uri="{BB962C8B-B14F-4D97-AF65-F5344CB8AC3E}">
        <p14:creationId xmlns:p14="http://schemas.microsoft.com/office/powerpoint/2010/main" val="2003167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43</a:t>
            </a:fld>
            <a:endParaRPr lang="en-US" altLang="ja-JP" sz="1200" dirty="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49930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45</a:t>
            </a:fld>
            <a:endParaRPr kumimoji="1" lang="ja-JP" altLang="en-US"/>
          </a:p>
        </p:txBody>
      </p:sp>
    </p:spTree>
    <p:extLst>
      <p:ext uri="{BB962C8B-B14F-4D97-AF65-F5344CB8AC3E}">
        <p14:creationId xmlns:p14="http://schemas.microsoft.com/office/powerpoint/2010/main" val="1463142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50</a:t>
            </a:fld>
            <a:endParaRPr lang="en-US" altLang="ja-JP" sz="1200" dirty="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298201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a:solidFill>
                  <a:schemeClr val="tx1"/>
                </a:solidFill>
                <a:effectLst/>
                <a:latin typeface="+mn-lt"/>
                <a:ea typeface="+mn-ea"/>
                <a:cs typeface="+mn-cs"/>
              </a:rPr>
              <a:t>現実世界の様々な「ものごと」や「できごと」は、モノに組み込まれたセンサーやモバイル、ソーシャルメディアなどの現実世界とネットとの接点を介し、リアルタイムにデジタル・データに変換されクラウドに送られます。インターネットに接続されるモノの数は</a:t>
            </a:r>
            <a:r>
              <a:rPr kumimoji="1" lang="en-US" altLang="ja-JP" sz="1200" kern="1200" dirty="0">
                <a:solidFill>
                  <a:schemeClr val="tx1"/>
                </a:solidFill>
                <a:effectLst/>
                <a:latin typeface="+mn-lt"/>
                <a:ea typeface="+mn-ea"/>
                <a:cs typeface="+mn-cs"/>
              </a:rPr>
              <a:t>2020</a:t>
            </a:r>
            <a:r>
              <a:rPr kumimoji="1" lang="ja-JP" altLang="ja-JP" sz="1200" kern="1200">
                <a:solidFill>
                  <a:schemeClr val="tx1"/>
                </a:solidFill>
                <a:effectLst/>
                <a:latin typeface="+mn-lt"/>
                <a:ea typeface="+mn-ea"/>
                <a:cs typeface="+mn-cs"/>
              </a:rPr>
              <a:t>年の時点で</a:t>
            </a:r>
            <a:r>
              <a:rPr kumimoji="1" lang="en-US" altLang="ja-JP" sz="1200" kern="1200" dirty="0">
                <a:solidFill>
                  <a:schemeClr val="tx1"/>
                </a:solidFill>
                <a:effectLst/>
                <a:latin typeface="+mn-lt"/>
                <a:ea typeface="+mn-ea"/>
                <a:cs typeface="+mn-cs"/>
              </a:rPr>
              <a:t>500</a:t>
            </a:r>
            <a:r>
              <a:rPr kumimoji="1" lang="ja-JP" altLang="ja-JP" sz="1200" kern="1200">
                <a:solidFill>
                  <a:schemeClr val="tx1"/>
                </a:solidFill>
                <a:effectLst/>
                <a:latin typeface="+mn-lt"/>
                <a:ea typeface="+mn-ea"/>
                <a:cs typeface="+mn-cs"/>
              </a:rPr>
              <a:t>億個になるとされています。そこには複数のセンサーが組み込まれており、私たちは、膨大なセンサーに囲まれた世界に生きてゆくことになります。こうして、「現実世界のデジタル・コピー」、すなわち「デジタル・ツイン（双子）」が生みだされてゆきます。</a:t>
            </a:r>
          </a:p>
          <a:p>
            <a:r>
              <a:rPr kumimoji="1" lang="ja-JP" altLang="ja-JP" sz="1200" kern="1200">
                <a:solidFill>
                  <a:schemeClr val="tx1"/>
                </a:solidFill>
                <a:effectLst/>
                <a:latin typeface="+mn-lt"/>
                <a:ea typeface="+mn-ea"/>
                <a:cs typeface="+mn-cs"/>
              </a:rPr>
              <a:t>「デジタル・ツイン」は膨大なデータ量、すなわち「ビッグデータ」ですが、集めるだけでは意味がありません。そのデータから誰が何に興味を持っているのか、誰と誰がつながっていているのか、渋滞を解消するにはどうすればいいのか、製品の品質を高めるにはどうすればいいのかなどを見つけ出さなければなりません。そのために</a:t>
            </a:r>
            <a:r>
              <a:rPr kumimoji="1" lang="en-US" altLang="ja-JP" sz="1200" kern="1200" dirty="0">
                <a:solidFill>
                  <a:schemeClr val="tx1"/>
                </a:solidFill>
                <a:effectLst/>
                <a:latin typeface="+mn-lt"/>
                <a:ea typeface="+mn-ea"/>
                <a:cs typeface="+mn-cs"/>
              </a:rPr>
              <a:t>AI</a:t>
            </a:r>
            <a:r>
              <a:rPr kumimoji="1" lang="ja-JP" altLang="ja-JP" sz="1200" kern="1200">
                <a:solidFill>
                  <a:schemeClr val="tx1"/>
                </a:solidFill>
                <a:effectLst/>
                <a:latin typeface="+mn-lt"/>
                <a:ea typeface="+mn-ea"/>
                <a:cs typeface="+mn-cs"/>
              </a:rPr>
              <a:t>技術のひとつである機械学習を使って分析し、ビジネスを最適に動かすための予測や判断をおこないます。それを使って、アプリケーションやサービスを動かして、機器を制御し、情報や指示を送れば、現実世界が変化し、デジダル・データとして再びネットに送り出されます。</a:t>
            </a:r>
          </a:p>
          <a:p>
            <a:r>
              <a:rPr kumimoji="1" lang="ja-JP" altLang="ja-JP" sz="1200" kern="1200">
                <a:solidFill>
                  <a:schemeClr val="tx1"/>
                </a:solidFill>
                <a:effectLst/>
                <a:latin typeface="+mn-lt"/>
                <a:ea typeface="+mn-ea"/>
                <a:cs typeface="+mn-cs"/>
              </a:rPr>
              <a:t>このような</a:t>
            </a:r>
            <a:r>
              <a:rPr kumimoji="1" lang="ja-JP" altLang="ja-JP" sz="1200" b="1" kern="1200">
                <a:solidFill>
                  <a:schemeClr val="tx1"/>
                </a:solidFill>
                <a:effectLst/>
                <a:latin typeface="+mn-lt"/>
                <a:ea typeface="+mn-ea"/>
                <a:cs typeface="+mn-cs"/>
              </a:rPr>
              <a:t>現実世界をデータで捉え、現実世界と</a:t>
            </a:r>
            <a:r>
              <a:rPr kumimoji="1" lang="en-US" altLang="ja-JP" sz="1200" b="1" kern="1200" dirty="0">
                <a:solidFill>
                  <a:schemeClr val="tx1"/>
                </a:solidFill>
                <a:effectLst/>
                <a:latin typeface="+mn-lt"/>
                <a:ea typeface="+mn-ea"/>
                <a:cs typeface="+mn-cs"/>
              </a:rPr>
              <a:t>IT</a:t>
            </a:r>
            <a:r>
              <a:rPr kumimoji="1" lang="ja-JP" altLang="ja-JP" sz="1200" b="1" kern="1200">
                <a:solidFill>
                  <a:schemeClr val="tx1"/>
                </a:solidFill>
                <a:effectLst/>
                <a:latin typeface="+mn-lt"/>
                <a:ea typeface="+mn-ea"/>
                <a:cs typeface="+mn-cs"/>
              </a:rPr>
              <a:t>が一体となって社会やビジネスを動かす仕組み</a:t>
            </a:r>
            <a:r>
              <a:rPr kumimoji="1" lang="ja-JP" altLang="ja-JP" sz="1200" kern="1200">
                <a:solidFill>
                  <a:schemeClr val="tx1"/>
                </a:solidFill>
                <a:effectLst/>
                <a:latin typeface="+mn-lt"/>
                <a:ea typeface="+mn-ea"/>
                <a:cs typeface="+mn-cs"/>
              </a:rPr>
              <a:t>を「サイバー・フィジカル・システム（</a:t>
            </a:r>
            <a:r>
              <a:rPr kumimoji="1" lang="en-US" altLang="ja-JP" sz="1200" kern="1200" dirty="0">
                <a:solidFill>
                  <a:schemeClr val="tx1"/>
                </a:solidFill>
                <a:effectLst/>
                <a:latin typeface="+mn-lt"/>
                <a:ea typeface="+mn-ea"/>
                <a:cs typeface="+mn-cs"/>
              </a:rPr>
              <a:t>Cyber-Physical System</a:t>
            </a:r>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CPS</a:t>
            </a:r>
            <a:r>
              <a:rPr kumimoji="1" lang="ja-JP" altLang="ja-JP" sz="1200" kern="1200">
                <a:solidFill>
                  <a:schemeClr val="tx1"/>
                </a:solidFill>
                <a:effectLst/>
                <a:latin typeface="+mn-lt"/>
                <a:ea typeface="+mn-ea"/>
                <a:cs typeface="+mn-cs"/>
              </a:rPr>
              <a:t>）」と呼んでいます。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インターネットにつながるモノの数は日々増加し、</a:t>
            </a:r>
            <a:r>
              <a:rPr kumimoji="1" lang="en-US" altLang="ja-JP" sz="1200" kern="1200" dirty="0">
                <a:solidFill>
                  <a:schemeClr val="tx1"/>
                </a:solidFill>
                <a:effectLst/>
                <a:latin typeface="+mn-lt"/>
                <a:ea typeface="+mn-ea"/>
                <a:cs typeface="+mn-cs"/>
              </a:rPr>
              <a:t>Web</a:t>
            </a:r>
            <a:r>
              <a:rPr kumimoji="1" lang="ja-JP" altLang="ja-JP" sz="1200" kern="1200">
                <a:solidFill>
                  <a:schemeClr val="tx1"/>
                </a:solidFill>
                <a:effectLst/>
                <a:latin typeface="+mn-lt"/>
                <a:ea typeface="+mn-ea"/>
                <a:cs typeface="+mn-cs"/>
              </a:rPr>
              <a:t>サービスやソーシャル・メディアもまたその種類やユーザー数を加速度的に増やしています。現実世界とネットの世界をつなげるデジタルな接点は増加の一途です。データ量はますます増え、よりきめ細かなデジタル・ツインが築かれてゆきます。そうなれば、さらに的確な予測や判断ができるようになります。この仕組みが、継続的に機能することで、社会やビジネスが、常に最適な状態に維持されることになります。</a:t>
            </a:r>
          </a:p>
          <a:p>
            <a:r>
              <a:rPr kumimoji="1" lang="en-US" altLang="ja-JP" sz="1200" kern="1200" dirty="0">
                <a:solidFill>
                  <a:schemeClr val="tx1"/>
                </a:solidFill>
                <a:effectLst/>
                <a:latin typeface="+mn-lt"/>
                <a:ea typeface="+mn-ea"/>
                <a:cs typeface="+mn-cs"/>
              </a:rPr>
              <a:t> </a:t>
            </a:r>
            <a:endParaRPr kumimoji="1" lang="ja-JP" altLang="ja-JP" sz="1200" kern="1200">
              <a:solidFill>
                <a:schemeClr val="tx1"/>
              </a:solidFill>
              <a:effectLst/>
              <a:latin typeface="+mn-lt"/>
              <a:ea typeface="+mn-ea"/>
              <a:cs typeface="+mn-cs"/>
            </a:endParaRPr>
          </a:p>
          <a:p>
            <a:r>
              <a:rPr kumimoji="1" lang="ja-JP" altLang="ja-JP" sz="1200" kern="1200">
                <a:solidFill>
                  <a:schemeClr val="tx1"/>
                </a:solidFill>
                <a:effectLst/>
                <a:latin typeface="+mn-lt"/>
                <a:ea typeface="+mn-ea"/>
                <a:cs typeface="+mn-cs"/>
              </a:rPr>
              <a:t>デジタル・トランスフォーメーション（</a:t>
            </a:r>
            <a:r>
              <a:rPr kumimoji="1" lang="en-US" altLang="ja-JP" sz="1200" kern="1200" dirty="0">
                <a:solidFill>
                  <a:schemeClr val="tx1"/>
                </a:solidFill>
                <a:effectLst/>
                <a:latin typeface="+mn-lt"/>
                <a:ea typeface="+mn-ea"/>
                <a:cs typeface="+mn-cs"/>
              </a:rPr>
              <a:t>Digital Transformation</a:t>
            </a:r>
            <a:r>
              <a:rPr kumimoji="1" lang="ja-JP" altLang="ja-JP" sz="1200" kern="120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DX</a:t>
            </a:r>
            <a:r>
              <a:rPr kumimoji="1" lang="ja-JP" altLang="ja-JP" sz="1200" kern="1200">
                <a:solidFill>
                  <a:schemeClr val="tx1"/>
                </a:solidFill>
                <a:effectLst/>
                <a:latin typeface="+mn-lt"/>
                <a:ea typeface="+mn-ea"/>
                <a:cs typeface="+mn-cs"/>
              </a:rPr>
              <a:t>）とは、こんな</a:t>
            </a:r>
            <a:r>
              <a:rPr kumimoji="1" lang="en-US" altLang="ja-JP" sz="1200" kern="1200" dirty="0">
                <a:solidFill>
                  <a:schemeClr val="tx1"/>
                </a:solidFill>
                <a:effectLst/>
                <a:latin typeface="+mn-lt"/>
                <a:ea typeface="+mn-ea"/>
                <a:cs typeface="+mn-cs"/>
              </a:rPr>
              <a:t>CPS</a:t>
            </a:r>
            <a:r>
              <a:rPr kumimoji="1" lang="ja-JP" altLang="en-US" sz="1200" kern="1200">
                <a:solidFill>
                  <a:schemeClr val="tx1"/>
                </a:solidFill>
                <a:effectLst/>
                <a:latin typeface="+mn-lt"/>
                <a:ea typeface="+mn-ea"/>
                <a:cs typeface="+mn-cs"/>
              </a:rPr>
              <a:t>の仕組みをビジネスに取り入れることです。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52</a:t>
            </a:fld>
            <a:endParaRPr kumimoji="1" lang="ja-JP" altLang="en-US"/>
          </a:p>
        </p:txBody>
      </p:sp>
    </p:spTree>
    <p:extLst>
      <p:ext uri="{BB962C8B-B14F-4D97-AF65-F5344CB8AC3E}">
        <p14:creationId xmlns:p14="http://schemas.microsoft.com/office/powerpoint/2010/main" val="263139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7</a:t>
            </a:fld>
            <a:endParaRPr lang="en-US" altLang="ja-JP" sz="1200" dirty="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916664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53</a:t>
            </a:fld>
            <a:endParaRPr kumimoji="1" lang="ja-JP" altLang="en-US"/>
          </a:p>
        </p:txBody>
      </p:sp>
    </p:spTree>
    <p:extLst>
      <p:ext uri="{BB962C8B-B14F-4D97-AF65-F5344CB8AC3E}">
        <p14:creationId xmlns:p14="http://schemas.microsoft.com/office/powerpoint/2010/main" val="71852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dirty="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58461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「デジタル（</a:t>
            </a:r>
            <a:r>
              <a:rPr kumimoji="1" lang="en-US" altLang="ja-JP" sz="1200" kern="1200" dirty="0">
                <a:solidFill>
                  <a:schemeClr val="tx1"/>
                </a:solidFill>
                <a:effectLst/>
                <a:latin typeface="+mn-lt"/>
                <a:ea typeface="+mn-ea"/>
                <a:cs typeface="+mn-cs"/>
              </a:rPr>
              <a:t>digital</a:t>
            </a:r>
            <a:r>
              <a:rPr kumimoji="1" lang="ja-JP" altLang="ja-JP" sz="1200" kern="1200" dirty="0">
                <a:solidFill>
                  <a:schemeClr val="tx1"/>
                </a:solidFill>
                <a:effectLst/>
                <a:latin typeface="+mn-lt"/>
                <a:ea typeface="+mn-ea"/>
                <a:cs typeface="+mn-cs"/>
              </a:rPr>
              <a:t>）」とは、本来「離散量（とびとびの値しかない量）」を意味する言葉で、連続量（区切りなく続く値をもつ量）を表すアナログと対をなす概念です。ラテン語の「指</a:t>
            </a:r>
            <a:r>
              <a:rPr kumimoji="1" lang="en-US" altLang="ja-JP" sz="1200" kern="1200" dirty="0">
                <a:solidFill>
                  <a:schemeClr val="tx1"/>
                </a:solidFill>
                <a:effectLst/>
                <a:latin typeface="+mn-lt"/>
                <a:ea typeface="+mn-ea"/>
                <a:cs typeface="+mn-cs"/>
              </a:rPr>
              <a:t> (digitus)</a:t>
            </a:r>
            <a:r>
              <a:rPr kumimoji="1" lang="ja-JP" altLang="ja-JP" sz="1200" kern="1200" dirty="0">
                <a:solidFill>
                  <a:schemeClr val="tx1"/>
                </a:solidFill>
                <a:effectLst/>
                <a:latin typeface="+mn-lt"/>
                <a:ea typeface="+mn-ea"/>
                <a:cs typeface="+mn-cs"/>
              </a:rPr>
              <a:t>」を表す言葉が語源で、「指でかぞえる」といった意味から派生して、離散的な数あるいは数字という意味で使われています。</a:t>
            </a:r>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一方、現実世界の「ものごと」や「できごと」は、全て「アナログ」です。例えば、時間や温度、明るさや音の大きさなどの物理現象、モノを運ぶ、誰かと会話するなどの人間の行為もまたアナログです。しかし、アナログのままではコンピュータで扱うことはできません。そこで、コンピュータで扱えるデジタル、すなわち</a:t>
            </a:r>
            <a:r>
              <a:rPr kumimoji="1" lang="en-US" altLang="ja-JP" sz="1200" kern="1200" dirty="0">
                <a:solidFill>
                  <a:schemeClr val="tx1"/>
                </a:solidFill>
                <a:effectLst/>
                <a:latin typeface="+mn-lt"/>
                <a:ea typeface="+mn-ea"/>
                <a:cs typeface="+mn-cs"/>
              </a:rPr>
              <a:t>0</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の数字の組み合わせに変換する必要があります。これを「デジタル化（</a:t>
            </a:r>
            <a:r>
              <a:rPr kumimoji="1" lang="en-US" altLang="ja-JP" sz="1200" kern="1200" dirty="0">
                <a:solidFill>
                  <a:schemeClr val="tx1"/>
                </a:solidFill>
                <a:effectLst/>
                <a:latin typeface="+mn-lt"/>
                <a:ea typeface="+mn-ea"/>
                <a:cs typeface="+mn-cs"/>
              </a:rPr>
              <a:t>digitize</a:t>
            </a:r>
            <a:r>
              <a:rPr kumimoji="1" lang="ja-JP" altLang="ja-JP" sz="1200" kern="1200" dirty="0">
                <a:solidFill>
                  <a:schemeClr val="tx1"/>
                </a:solidFill>
                <a:effectLst/>
                <a:latin typeface="+mn-lt"/>
                <a:ea typeface="+mn-ea"/>
                <a:cs typeface="+mn-cs"/>
              </a:rPr>
              <a:t>）」と言います。</a:t>
            </a:r>
          </a:p>
          <a:p>
            <a:r>
              <a:rPr kumimoji="1" lang="ja-JP" altLang="ja-JP" sz="1200" kern="1200" dirty="0">
                <a:solidFill>
                  <a:schemeClr val="tx1"/>
                </a:solidFill>
                <a:effectLst/>
                <a:latin typeface="+mn-lt"/>
                <a:ea typeface="+mn-ea"/>
                <a:cs typeface="+mn-cs"/>
              </a:rPr>
              <a:t>現実世界のアナログな「ものごと」や「できごと」は、デジタルに変換することで、コンピュータで処理できるカタチに変わります。</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つまり、センサー、あるいは</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やモバイル・デバイスなど、様々なデジタル世界との接点を介して、現実世界の「ものごと」や「できごと」が、デジタル・データに変換され、コンピューターに受け渡されます。そのための一連の仕組みを</a:t>
            </a:r>
            <a:r>
              <a:rPr kumimoji="1" lang="en-US" altLang="ja-JP" sz="1200" kern="1200" dirty="0">
                <a:solidFill>
                  <a:schemeClr val="tx1"/>
                </a:solidFill>
                <a:effectLst/>
                <a:latin typeface="+mn-lt"/>
                <a:ea typeface="+mn-ea"/>
                <a:cs typeface="+mn-cs"/>
              </a:rPr>
              <a:t>IoT</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Internet of Things</a:t>
            </a:r>
            <a:r>
              <a:rPr kumimoji="1" lang="ja-JP" altLang="ja-JP" sz="1200" kern="1200" dirty="0">
                <a:solidFill>
                  <a:schemeClr val="tx1"/>
                </a:solidFill>
                <a:effectLst/>
                <a:latin typeface="+mn-lt"/>
                <a:ea typeface="+mn-ea"/>
                <a:cs typeface="+mn-cs"/>
              </a:rPr>
              <a:t>／モノのインターネット）と呼んでいます。</a:t>
            </a:r>
          </a:p>
          <a:p>
            <a:r>
              <a:rPr kumimoji="1" lang="ja-JP" altLang="ja-JP" sz="1200" kern="1200" dirty="0">
                <a:solidFill>
                  <a:schemeClr val="tx1"/>
                </a:solidFill>
                <a:effectLst/>
                <a:latin typeface="+mn-lt"/>
                <a:ea typeface="+mn-ea"/>
                <a:cs typeface="+mn-cs"/>
              </a:rPr>
              <a:t>こうして、コンピュータの中に、「アナログな現実世界とうりふたつのデジタルな双子の兄弟」、すなわち「デジタル・ツイン（</a:t>
            </a:r>
            <a:r>
              <a:rPr kumimoji="1" lang="en-US" altLang="ja-JP" sz="1200" kern="1200" dirty="0">
                <a:solidFill>
                  <a:schemeClr val="tx1"/>
                </a:solidFill>
                <a:effectLst/>
                <a:latin typeface="+mn-lt"/>
                <a:ea typeface="+mn-ea"/>
                <a:cs typeface="+mn-cs"/>
              </a:rPr>
              <a:t>Digital Twine</a:t>
            </a:r>
            <a:r>
              <a:rPr kumimoji="1" lang="ja-JP" altLang="ja-JP" sz="1200" kern="1200" dirty="0">
                <a:solidFill>
                  <a:schemeClr val="tx1"/>
                </a:solidFill>
                <a:effectLst/>
                <a:latin typeface="+mn-lt"/>
                <a:ea typeface="+mn-ea"/>
                <a:cs typeface="+mn-cs"/>
              </a:rPr>
              <a:t>）」が作られます。つまり、「デジタル」とは、「フィジカル（</a:t>
            </a:r>
            <a:r>
              <a:rPr kumimoji="1" lang="en-US" altLang="ja-JP" sz="1200" kern="1200" dirty="0">
                <a:solidFill>
                  <a:schemeClr val="tx1"/>
                </a:solidFill>
                <a:effectLst/>
                <a:latin typeface="+mn-lt"/>
                <a:ea typeface="+mn-ea"/>
                <a:cs typeface="+mn-cs"/>
              </a:rPr>
              <a:t>Physical</a:t>
            </a:r>
            <a:r>
              <a:rPr kumimoji="1" lang="ja-JP" altLang="ja-JP" sz="1200" kern="1200" dirty="0">
                <a:solidFill>
                  <a:schemeClr val="tx1"/>
                </a:solidFill>
                <a:effectLst/>
                <a:latin typeface="+mn-lt"/>
                <a:ea typeface="+mn-ea"/>
                <a:cs typeface="+mn-cs"/>
              </a:rPr>
              <a:t>／物理的）」な現実世界に相対する概念と考えることができます。</a:t>
            </a: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「離散量」「連続量」という言葉を知らない方も多く読むと思いますので、少し解説を増やすことをご検討ください。</a:t>
            </a:r>
          </a:p>
          <a:p>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（変更文面検討：）現実世界のアナログな「ものごと」や「できごと」は、デジタルに変換することで、コンピュータで処理できるカタチに変わります。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365490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デジタイゼーション（</a:t>
            </a:r>
            <a:r>
              <a:rPr kumimoji="1" lang="en-US" altLang="ja-JP" sz="1200" kern="1200" dirty="0">
                <a:solidFill>
                  <a:schemeClr val="tx1"/>
                </a:solidFill>
                <a:effectLst/>
                <a:latin typeface="+mn-lt"/>
                <a:ea typeface="+mn-ea"/>
                <a:cs typeface="+mn-cs"/>
              </a:rPr>
              <a:t>Digitization</a:t>
            </a:r>
            <a:r>
              <a:rPr kumimoji="1" lang="ja-JP" altLang="ja-JP" sz="1200" kern="1200" dirty="0">
                <a:solidFill>
                  <a:schemeClr val="tx1"/>
                </a:solidFill>
                <a:effectLst/>
                <a:latin typeface="+mn-lt"/>
                <a:ea typeface="+mn-ea"/>
                <a:cs typeface="+mn-cs"/>
              </a:rPr>
              <a:t>）とデジタライゼーション（</a:t>
            </a:r>
            <a:r>
              <a:rPr kumimoji="1" lang="en-US" altLang="ja-JP" sz="1200" kern="1200" dirty="0">
                <a:solidFill>
                  <a:schemeClr val="tx1"/>
                </a:solidFill>
                <a:effectLst/>
                <a:latin typeface="+mn-lt"/>
                <a:ea typeface="+mn-ea"/>
                <a:cs typeface="+mn-cs"/>
              </a:rPr>
              <a:t>Digitalization</a:t>
            </a:r>
            <a:r>
              <a:rPr kumimoji="1" lang="ja-JP" altLang="ja-JP" sz="1200" kern="1200" dirty="0">
                <a:solidFill>
                  <a:schemeClr val="tx1"/>
                </a:solidFill>
                <a:effectLst/>
                <a:latin typeface="+mn-lt"/>
                <a:ea typeface="+mn-ea"/>
                <a:cs typeface="+mn-cs"/>
              </a:rPr>
              <a:t>）は、よく似た言葉ですが、異なる使われ方をしています。</a:t>
            </a:r>
          </a:p>
          <a:p>
            <a:r>
              <a:rPr kumimoji="1" lang="ja-JP" altLang="ja-JP" sz="1200" kern="1200" dirty="0">
                <a:solidFill>
                  <a:schemeClr val="tx1"/>
                </a:solidFill>
                <a:effectLst/>
                <a:latin typeface="+mn-lt"/>
                <a:ea typeface="+mn-ea"/>
                <a:cs typeface="+mn-cs"/>
              </a:rPr>
              <a:t>デジダイゼーションは、デジタル技術を利用してビジネス・プロセスを変換し、効率化やコストの削減、あるいは付加価値の向上を実現する場合に使われます。例えば、アナログ放送をデジタル放送に変換すれば、周波数帯域を効率よく使えるようになり、限られた電波資源を有効に使えるようになります。紙の書籍を電子書籍に変換すれば、いつでも好きなときに書籍を購入でき、かさばらず沢山の書籍を鞄に入れておくことができます。手作業で行っていた</a:t>
            </a:r>
            <a:r>
              <a:rPr kumimoji="1" lang="en-US" altLang="ja-JP" sz="1200" kern="1200" dirty="0">
                <a:solidFill>
                  <a:schemeClr val="tx1"/>
                </a:solidFill>
                <a:effectLst/>
                <a:latin typeface="+mn-lt"/>
                <a:ea typeface="+mn-ea"/>
                <a:cs typeface="+mn-cs"/>
              </a:rPr>
              <a:t>Web</a:t>
            </a:r>
            <a:r>
              <a:rPr kumimoji="1" lang="ja-JP" altLang="ja-JP" sz="1200" kern="1200" dirty="0">
                <a:solidFill>
                  <a:schemeClr val="tx1"/>
                </a:solidFill>
                <a:effectLst/>
                <a:latin typeface="+mn-lt"/>
                <a:ea typeface="+mn-ea"/>
                <a:cs typeface="+mn-cs"/>
              </a:rPr>
              <a:t>画面から</a:t>
            </a:r>
            <a:r>
              <a:rPr kumimoji="1" lang="en-US" altLang="ja-JP" sz="1200" kern="1200" dirty="0">
                <a:solidFill>
                  <a:schemeClr val="tx1"/>
                </a:solidFill>
                <a:effectLst/>
                <a:latin typeface="+mn-lt"/>
                <a:ea typeface="+mn-ea"/>
                <a:cs typeface="+mn-cs"/>
              </a:rPr>
              <a:t>Excel</a:t>
            </a:r>
            <a:r>
              <a:rPr kumimoji="1" lang="ja-JP" altLang="ja-JP" sz="1200" kern="1200" dirty="0">
                <a:solidFill>
                  <a:schemeClr val="tx1"/>
                </a:solidFill>
                <a:effectLst/>
                <a:latin typeface="+mn-lt"/>
                <a:ea typeface="+mn-ea"/>
                <a:cs typeface="+mn-cs"/>
              </a:rPr>
              <a:t>へのコピペ作業を</a:t>
            </a:r>
            <a:r>
              <a:rPr kumimoji="1" lang="en-US" altLang="ja-JP" sz="1200" kern="1200" dirty="0">
                <a:solidFill>
                  <a:schemeClr val="tx1"/>
                </a:solidFill>
                <a:effectLst/>
                <a:latin typeface="+mn-lt"/>
                <a:ea typeface="+mn-ea"/>
                <a:cs typeface="+mn-cs"/>
              </a:rPr>
              <a:t>RPA</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Robotics Process Automation</a:t>
            </a:r>
            <a:r>
              <a:rPr kumimoji="1" lang="ja-JP" altLang="ja-JP" sz="1200" kern="1200" dirty="0">
                <a:solidFill>
                  <a:schemeClr val="tx1"/>
                </a:solidFill>
                <a:effectLst/>
                <a:latin typeface="+mn-lt"/>
                <a:ea typeface="+mn-ea"/>
                <a:cs typeface="+mn-cs"/>
              </a:rPr>
              <a:t>）に置き換えれば、作業工数の大幅な削減と人手不足の解消に役立ちます。</a:t>
            </a:r>
          </a:p>
          <a:p>
            <a:r>
              <a:rPr kumimoji="1" lang="ja-JP" altLang="ja-JP" sz="1200" kern="1200" dirty="0">
                <a:solidFill>
                  <a:schemeClr val="tx1"/>
                </a:solidFill>
                <a:effectLst/>
                <a:latin typeface="+mn-lt"/>
                <a:ea typeface="+mn-ea"/>
                <a:cs typeface="+mn-cs"/>
              </a:rPr>
              <a:t>このように、ユーザーとの接点となるユーザー・</a:t>
            </a:r>
            <a:r>
              <a:rPr kumimoji="1" lang="ja-JP" altLang="en-US" sz="1200" kern="1200" dirty="0">
                <a:solidFill>
                  <a:schemeClr val="tx1"/>
                </a:solidFill>
                <a:effectLst/>
                <a:latin typeface="+mn-lt"/>
                <a:ea typeface="+mn-ea"/>
                <a:cs typeface="+mn-cs"/>
              </a:rPr>
              <a:t>インターフェース</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User Interface</a:t>
            </a:r>
            <a:r>
              <a:rPr kumimoji="1" lang="ja-JP" altLang="ja-JP" sz="1200" kern="1200" dirty="0">
                <a:solidFill>
                  <a:schemeClr val="tx1"/>
                </a:solidFill>
                <a:effectLst/>
                <a:latin typeface="+mn-lt"/>
                <a:ea typeface="+mn-ea"/>
                <a:cs typeface="+mn-cs"/>
              </a:rPr>
              <a:t>または</a:t>
            </a:r>
            <a:r>
              <a:rPr kumimoji="1" lang="en-US" altLang="ja-JP" sz="1200" kern="1200" dirty="0">
                <a:solidFill>
                  <a:schemeClr val="tx1"/>
                </a:solidFill>
                <a:effectLst/>
                <a:latin typeface="+mn-lt"/>
                <a:ea typeface="+mn-ea"/>
                <a:cs typeface="+mn-cs"/>
              </a:rPr>
              <a:t>UI</a:t>
            </a:r>
            <a:r>
              <a:rPr kumimoji="1" lang="ja-JP" altLang="ja-JP" sz="1200" kern="1200" dirty="0">
                <a:solidFill>
                  <a:schemeClr val="tx1"/>
                </a:solidFill>
                <a:effectLst/>
                <a:latin typeface="+mn-lt"/>
                <a:ea typeface="+mn-ea"/>
                <a:cs typeface="+mn-cs"/>
              </a:rPr>
              <a:t>）や作業手順を置き換え、効率化や合理化、あるいは付加価値の向上に寄与する場合に使われる言葉です。「デジタル化」という言われる場合、この範囲に留まっていることも少なくありません。</a:t>
            </a:r>
          </a:p>
          <a:p>
            <a:r>
              <a:rPr kumimoji="1" lang="ja-JP" altLang="ja-JP" sz="1200" kern="1200" dirty="0">
                <a:solidFill>
                  <a:schemeClr val="tx1"/>
                </a:solidFill>
                <a:effectLst/>
                <a:latin typeface="+mn-lt"/>
                <a:ea typeface="+mn-ea"/>
                <a:cs typeface="+mn-cs"/>
              </a:rPr>
              <a:t>一方、デジタライゼーションは、デジタル技術を利用してビジネス・モデルを変革し、新たな利益や価値を生みだす機会を創出する場合に使われます。例えば、自動車をインターネットにつなぎ稼働状況を公開すれば、必要な時に空いている自動車をスマートフォンから選び利用できるカーシェアリングになります。それが自動運転のクルマであれば、取りに行かなくても自ら迎えに来てくれるので、自動車を所有する必要がなくなります。また、好きな曲を聴くためには、</a:t>
            </a:r>
            <a:r>
              <a:rPr kumimoji="1" lang="en-US" altLang="ja-JP" sz="1200" kern="1200" dirty="0">
                <a:solidFill>
                  <a:schemeClr val="tx1"/>
                </a:solidFill>
                <a:effectLst/>
                <a:latin typeface="+mn-lt"/>
                <a:ea typeface="+mn-ea"/>
                <a:cs typeface="+mn-cs"/>
              </a:rPr>
              <a:t>CD</a:t>
            </a:r>
            <a:r>
              <a:rPr kumimoji="1" lang="ja-JP" altLang="ja-JP" sz="1200" kern="1200" dirty="0">
                <a:solidFill>
                  <a:schemeClr val="tx1"/>
                </a:solidFill>
                <a:effectLst/>
                <a:latin typeface="+mn-lt"/>
                <a:ea typeface="+mn-ea"/>
                <a:cs typeface="+mn-cs"/>
              </a:rPr>
              <a:t>を購入する、ネットからダウンロードして購入する必要がありましたが、ストリーミングであれば、いつでも好きなときに、そしてどんな曲でも聞くことができます。また、個別に購入するのではなく、月額定額（サブスクリプション）制で聴き放題にすれば、音楽や動画の楽しみ方が、大きく変わってしまいます。</a:t>
            </a:r>
          </a:p>
          <a:p>
            <a:r>
              <a:rPr kumimoji="1" lang="ja-JP" altLang="ja-JP" sz="1200" kern="1200" dirty="0">
                <a:solidFill>
                  <a:schemeClr val="tx1"/>
                </a:solidFill>
                <a:effectLst/>
                <a:latin typeface="+mn-lt"/>
                <a:ea typeface="+mn-ea"/>
                <a:cs typeface="+mn-cs"/>
              </a:rPr>
              <a:t>このように、デジタル技術でユーザーの体験であるユーザー・エクスペリエンス（</a:t>
            </a:r>
            <a:r>
              <a:rPr kumimoji="1" lang="en-US" altLang="ja-JP" sz="1200" kern="1200" dirty="0">
                <a:solidFill>
                  <a:schemeClr val="tx1"/>
                </a:solidFill>
                <a:effectLst/>
                <a:latin typeface="+mn-lt"/>
                <a:ea typeface="+mn-ea"/>
                <a:cs typeface="+mn-cs"/>
              </a:rPr>
              <a:t>User Experience</a:t>
            </a:r>
            <a:r>
              <a:rPr kumimoji="1" lang="ja-JP" altLang="ja-JP" sz="1200" kern="1200" dirty="0">
                <a:solidFill>
                  <a:schemeClr val="tx1"/>
                </a:solidFill>
                <a:effectLst/>
                <a:latin typeface="+mn-lt"/>
                <a:ea typeface="+mn-ea"/>
                <a:cs typeface="+mn-cs"/>
              </a:rPr>
              <a:t>または</a:t>
            </a:r>
            <a:r>
              <a:rPr kumimoji="1" lang="en-US" altLang="ja-JP" sz="1200" kern="1200" dirty="0">
                <a:solidFill>
                  <a:schemeClr val="tx1"/>
                </a:solidFill>
                <a:effectLst/>
                <a:latin typeface="+mn-lt"/>
                <a:ea typeface="+mn-ea"/>
                <a:cs typeface="+mn-cs"/>
              </a:rPr>
              <a:t>UX</a:t>
            </a:r>
            <a:r>
              <a:rPr kumimoji="1" lang="ja-JP" altLang="ja-JP" sz="1200" kern="1200" dirty="0">
                <a:solidFill>
                  <a:schemeClr val="tx1"/>
                </a:solidFill>
                <a:effectLst/>
                <a:latin typeface="+mn-lt"/>
                <a:ea typeface="+mn-ea"/>
                <a:cs typeface="+mn-cs"/>
              </a:rPr>
              <a:t>）やビジネス･モデルを変革し、これまでに無い競争優位を実現し、新しい価値を生みだす場合に使われる言葉が、「デジタライゼーション」です。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304114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19</a:t>
            </a:fld>
            <a:endParaRPr kumimoji="1" lang="ja-JP" altLang="en-US"/>
          </a:p>
        </p:txBody>
      </p:sp>
    </p:spTree>
    <p:extLst>
      <p:ext uri="{BB962C8B-B14F-4D97-AF65-F5344CB8AC3E}">
        <p14:creationId xmlns:p14="http://schemas.microsoft.com/office/powerpoint/2010/main" val="34802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29</a:t>
            </a:fld>
            <a:endParaRPr kumimoji="1" lang="ja-JP" altLang="en-US"/>
          </a:p>
        </p:txBody>
      </p:sp>
    </p:spTree>
    <p:extLst>
      <p:ext uri="{BB962C8B-B14F-4D97-AF65-F5344CB8AC3E}">
        <p14:creationId xmlns:p14="http://schemas.microsoft.com/office/powerpoint/2010/main" val="78863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54643" y="9438593"/>
            <a:ext cx="2950989" cy="499172"/>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31</a:t>
            </a:fld>
            <a:endParaRPr lang="en-US" altLang="ja-JP" sz="1200" dirty="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08283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ja-JP" altLang="en-US" sz="1200" b="0" i="0" kern="1200" dirty="0">
                <a:solidFill>
                  <a:schemeClr val="tx1"/>
                </a:solidFill>
                <a:effectLst/>
                <a:latin typeface="+mn-lt"/>
                <a:ea typeface="+mn-ea"/>
                <a:cs typeface="+mn-cs"/>
              </a:rPr>
              <a:t>米コロンビア大学ビジネス・スクール教授、リタ・マグレイスは、自著「</a:t>
            </a:r>
            <a:r>
              <a:rPr kumimoji="1" lang="en" altLang="ja-JP" sz="1200" b="0" i="0" kern="1200" dirty="0">
                <a:solidFill>
                  <a:schemeClr val="tx1"/>
                </a:solidFill>
                <a:effectLst/>
                <a:latin typeface="+mn-lt"/>
                <a:ea typeface="+mn-ea"/>
                <a:cs typeface="+mn-cs"/>
              </a:rPr>
              <a:t>The End of Competitive Advantage</a:t>
            </a:r>
            <a:r>
              <a:rPr kumimoji="1" lang="ja-JP" altLang="en"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邦訳：</a:t>
            </a:r>
            <a:r>
              <a:rPr kumimoji="1" lang="ja-JP" altLang="en-US" sz="1200" b="0" i="0" u="none" strike="noStrike" kern="1200" dirty="0">
                <a:solidFill>
                  <a:schemeClr val="tx1"/>
                </a:solidFill>
                <a:effectLst/>
                <a:latin typeface="+mn-lt"/>
                <a:ea typeface="+mn-ea"/>
                <a:cs typeface="+mn-cs"/>
                <a:hlinkClick r:id="rId3"/>
              </a:rPr>
              <a:t>競争優位の終焉</a:t>
            </a:r>
            <a:r>
              <a:rPr kumimoji="1" lang="ja-JP" altLang="en-US" sz="1200" b="0" i="0" kern="1200" dirty="0">
                <a:solidFill>
                  <a:schemeClr val="tx1"/>
                </a:solidFill>
                <a:effectLst/>
                <a:latin typeface="+mn-lt"/>
                <a:ea typeface="+mn-ea"/>
                <a:cs typeface="+mn-cs"/>
              </a:rPr>
              <a:t>）」中で、ビジネスにおける</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つの基本的な想定が、大きく変わってしまったと論じています。</a:t>
            </a:r>
          </a:p>
          <a:p>
            <a:pPr fontAlgn="base"/>
            <a:r>
              <a:rPr kumimoji="1" lang="ja-JP" altLang="en-US" sz="1200" b="0" i="0" kern="1200" dirty="0">
                <a:solidFill>
                  <a:schemeClr val="tx1"/>
                </a:solidFill>
                <a:effectLst/>
                <a:latin typeface="+mn-lt"/>
                <a:ea typeface="+mn-ea"/>
                <a:cs typeface="+mn-cs"/>
              </a:rPr>
              <a:t>ひとつは「業界という枠組みが存在する」ということです。かつて業界は変化の少ない競争要因に支配されており、その動向を見極め、適切な戦略を構築できれば、長期安定的なビジネス・モデルを描けるという考え方が常識でした。業界が囲い込む市場はある程度予測可能であり、それに基づき</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年計画を立案すれば、修正はあるにしても、計画を遂行できると考えられてきたのです。</a:t>
            </a:r>
          </a:p>
          <a:p>
            <a:pPr fontAlgn="base"/>
            <a:r>
              <a:rPr kumimoji="1" lang="ja-JP" altLang="en-US" sz="1200" b="0" i="0" kern="1200" dirty="0">
                <a:solidFill>
                  <a:schemeClr val="tx1"/>
                </a:solidFill>
                <a:effectLst/>
                <a:latin typeface="+mn-lt"/>
                <a:ea typeface="+mn-ea"/>
                <a:cs typeface="+mn-cs"/>
              </a:rPr>
              <a:t>もうひとつは、「一旦確立された競争優位は継続する」というものです。ある業界で確固たる地位を築けば、業績は維持されます。その競争優位性を中心に据えて従業員を育て、組織に配置すれば良かったのです。ひとつの優位性が持続する世界では当然ながらその枠組みの中で仕事の効率を上げ、コストを削る一方で、既存の優位性を維持できる人材が昇進します。このような観点から人材を振り向ける事業構造は好業績をもたらしました。この優位性を中心に置いて、組織や業務プロセスを常に最適化すれば事業の成長と持続は保証されていたのです。</a:t>
            </a:r>
          </a:p>
          <a:p>
            <a:pPr fontAlgn="base"/>
            <a:r>
              <a:rPr kumimoji="1" lang="ja-JP" altLang="en-US" sz="1200" b="0" i="0" kern="1200" dirty="0">
                <a:solidFill>
                  <a:schemeClr val="tx1"/>
                </a:solidFill>
                <a:effectLst/>
                <a:latin typeface="+mn-lt"/>
                <a:ea typeface="+mn-ea"/>
                <a:cs typeface="+mn-cs"/>
              </a:rPr>
              <a:t>この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つの基本想定がもはや成り立たなくなってしまったというのです。事実、業界を越えた異業種の企業が、業界の既存の競争原理を破壊しています。例えば、</a:t>
            </a:r>
            <a:r>
              <a:rPr kumimoji="1" lang="en" altLang="ja-JP" sz="1200" b="0" i="0" kern="1200" dirty="0">
                <a:solidFill>
                  <a:schemeClr val="tx1"/>
                </a:solidFill>
                <a:effectLst/>
                <a:latin typeface="+mn-lt"/>
                <a:ea typeface="+mn-ea"/>
                <a:cs typeface="+mn-cs"/>
              </a:rPr>
              <a:t>Uber</a:t>
            </a:r>
            <a:r>
              <a:rPr kumimoji="1" lang="ja-JP" altLang="en-US" sz="1200" b="0" i="0" kern="1200" dirty="0">
                <a:solidFill>
                  <a:schemeClr val="tx1"/>
                </a:solidFill>
                <a:effectLst/>
                <a:latin typeface="+mn-lt"/>
                <a:ea typeface="+mn-ea"/>
                <a:cs typeface="+mn-cs"/>
              </a:rPr>
              <a:t>はタクシーやレンタカー業界を破壊し、</a:t>
            </a:r>
            <a:r>
              <a:rPr kumimoji="1" lang="en" altLang="ja-JP" sz="1200" b="0" i="0" kern="1200" dirty="0" err="1">
                <a:solidFill>
                  <a:schemeClr val="tx1"/>
                </a:solidFill>
                <a:effectLst/>
                <a:latin typeface="+mn-lt"/>
                <a:ea typeface="+mn-ea"/>
                <a:cs typeface="+mn-cs"/>
              </a:rPr>
              <a:t>airbnb</a:t>
            </a:r>
            <a:r>
              <a:rPr kumimoji="1" lang="ja-JP" altLang="en-US" sz="1200" b="0" i="0" kern="1200" dirty="0">
                <a:solidFill>
                  <a:schemeClr val="tx1"/>
                </a:solidFill>
                <a:effectLst/>
                <a:latin typeface="+mn-lt"/>
                <a:ea typeface="+mn-ea"/>
                <a:cs typeface="+mn-cs"/>
              </a:rPr>
              <a:t>はホテルや旅館業界を破壊しつつあります。</a:t>
            </a:r>
            <a:r>
              <a:rPr kumimoji="1" lang="en" altLang="ja-JP" sz="1200" b="0" i="0" kern="1200" dirty="0">
                <a:solidFill>
                  <a:schemeClr val="tx1"/>
                </a:solidFill>
                <a:effectLst/>
                <a:latin typeface="+mn-lt"/>
                <a:ea typeface="+mn-ea"/>
                <a:cs typeface="+mn-cs"/>
              </a:rPr>
              <a:t>Netflix</a:t>
            </a:r>
            <a:r>
              <a:rPr kumimoji="1" lang="ja-JP" altLang="en-US" sz="1200" b="0" i="0" kern="1200" dirty="0">
                <a:solidFill>
                  <a:schemeClr val="tx1"/>
                </a:solidFill>
                <a:effectLst/>
                <a:latin typeface="+mn-lt"/>
                <a:ea typeface="+mn-ea"/>
                <a:cs typeface="+mn-cs"/>
              </a:rPr>
              <a:t>や</a:t>
            </a:r>
            <a:r>
              <a:rPr kumimoji="1" lang="en" altLang="ja-JP" sz="1200" b="0" i="0" kern="1200" dirty="0">
                <a:solidFill>
                  <a:schemeClr val="tx1"/>
                </a:solidFill>
                <a:effectLst/>
                <a:latin typeface="+mn-lt"/>
                <a:ea typeface="+mn-ea"/>
                <a:cs typeface="+mn-cs"/>
              </a:rPr>
              <a:t>Spotify</a:t>
            </a:r>
            <a:r>
              <a:rPr kumimoji="1" lang="ja-JP" altLang="en-US" sz="1200" b="0" i="0" kern="1200" dirty="0">
                <a:solidFill>
                  <a:schemeClr val="tx1"/>
                </a:solidFill>
                <a:effectLst/>
                <a:latin typeface="+mn-lt"/>
                <a:ea typeface="+mn-ea"/>
                <a:cs typeface="+mn-cs"/>
              </a:rPr>
              <a:t>はレンタル･ビデオ業界やエンターテイメント産業を破壊しつつあります。それもあっという間のことです。</a:t>
            </a:r>
          </a:p>
          <a:p>
            <a:br>
              <a:rPr lang="ja-JP" altLang="en-US" dirty="0"/>
            </a:b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32</a:t>
            </a:fld>
            <a:endParaRPr kumimoji="1" lang="ja-JP" altLang="en-US"/>
          </a:p>
        </p:txBody>
      </p:sp>
    </p:spTree>
    <p:extLst>
      <p:ext uri="{BB962C8B-B14F-4D97-AF65-F5344CB8AC3E}">
        <p14:creationId xmlns:p14="http://schemas.microsoft.com/office/powerpoint/2010/main" val="3441361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dirty="0"/>
              <a:t>マスター タイトルの書式設定</a:t>
            </a:r>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40E48305-7735-1444-8D88-5E8C8CB247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6745" y="6700082"/>
            <a:ext cx="744749" cy="127152"/>
          </a:xfrm>
          <a:prstGeom prst="rect">
            <a:avLst/>
          </a:prstGeom>
          <a:ln>
            <a:noFill/>
          </a:ln>
          <a:effectLst/>
        </p:spPr>
      </p:pic>
      <p:sp>
        <p:nvSpPr>
          <p:cNvPr id="12" name="正方形/長方形 11">
            <a:extLst>
              <a:ext uri="{FF2B5EF4-FFF2-40B4-BE49-F238E27FC236}">
                <a16:creationId xmlns:a16="http://schemas.microsoft.com/office/drawing/2014/main" id="{65BF56EF-0DB9-0F49-8478-C71484A6E7CF}"/>
              </a:ext>
            </a:extLst>
          </p:cNvPr>
          <p:cNvSpPr/>
          <p:nvPr userDrawn="1"/>
        </p:nvSpPr>
        <p:spPr>
          <a:xfrm>
            <a:off x="-588" y="-6611"/>
            <a:ext cx="9194015" cy="687121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4" name="図 13" descr="it_juku_ogp.png">
            <a:extLst>
              <a:ext uri="{FF2B5EF4-FFF2-40B4-BE49-F238E27FC236}">
                <a16:creationId xmlns:a16="http://schemas.microsoft.com/office/drawing/2014/main" id="{92416303-C4C3-AB42-9587-AC5DE3967CD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95325" y="554317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a:xfrm>
            <a:off x="464058" y="206630"/>
            <a:ext cx="7886700" cy="622427"/>
          </a:xfrm>
        </p:spPr>
        <p:txBody>
          <a:bodyPr wrap="square" rIns="1438560"/>
          <a:lstStyle>
            <a:lvl1pPr>
              <a:defRPr sz="2400" b="0">
                <a:latin typeface="Osaka-Mono" panose="020B0600000000000000" pitchFamily="34" charset="-128"/>
                <a:ea typeface="Osaka-Mono" panose="020B0600000000000000" pitchFamily="34" charset="-128"/>
              </a:defRPr>
            </a:lvl1pPr>
          </a:lstStyle>
          <a:p>
            <a:r>
              <a:rPr kumimoji="1" lang="ja-JP" altLang="en-US"/>
              <a:t>クリックしてタイトルを記入 </a:t>
            </a:r>
            <a:r>
              <a:rPr kumimoji="1" lang="en-US" altLang="ja-JP" dirty="0"/>
              <a:t>1</a:t>
            </a:r>
            <a:r>
              <a:rPr kumimoji="1" lang="ja-JP" altLang="en-US"/>
              <a:t>行</a:t>
            </a:r>
            <a:r>
              <a:rPr kumimoji="1" lang="en-US" altLang="ja-JP" dirty="0"/>
              <a:t>/25pt </a:t>
            </a:r>
            <a:r>
              <a:rPr kumimoji="1" lang="ja-JP" altLang="en-US"/>
              <a:t>推奨</a:t>
            </a:r>
          </a:p>
        </p:txBody>
      </p:sp>
      <p:sp>
        <p:nvSpPr>
          <p:cNvPr id="7" name="スライド番号プレースホルダー 6"/>
          <p:cNvSpPr>
            <a:spLocks noGrp="1"/>
          </p:cNvSpPr>
          <p:nvPr>
            <p:ph type="sldNum" sz="quarter" idx="11"/>
          </p:nvPr>
        </p:nvSpPr>
        <p:spPr>
          <a:xfrm>
            <a:off x="8175256" y="6332076"/>
            <a:ext cx="552026" cy="365125"/>
          </a:xfrm>
          <a:prstGeom prst="rect">
            <a:avLst/>
          </a:prstGeom>
        </p:spPr>
        <p:txBody>
          <a:bodyPr/>
          <a:lstStyle/>
          <a:p>
            <a:fld id="{80F554CA-2BEA-3E4B-997B-FC51848F792A}" type="slidenum">
              <a:rPr lang="ja-JP" altLang="en-US" smtClean="0">
                <a:latin typeface="Meiryo UI" panose="020B0604030504040204" pitchFamily="50" charset="-128"/>
              </a:rPr>
              <a:pPr/>
              <a:t>‹#›</a:t>
            </a:fld>
            <a:r>
              <a:rPr lang="en-US" altLang="ja-JP" dirty="0">
                <a:latin typeface="Meiryo UI" panose="020B0604030504040204" pitchFamily="50" charset="-128"/>
              </a:rPr>
              <a:t> </a:t>
            </a:r>
            <a:endParaRPr lang="ja-JP" altLang="en-US" dirty="0">
              <a:latin typeface="Meiryo UI" panose="020B0604030504040204" pitchFamily="50" charset="-128"/>
            </a:endParaRPr>
          </a:p>
        </p:txBody>
      </p:sp>
    </p:spTree>
    <p:extLst>
      <p:ext uri="{BB962C8B-B14F-4D97-AF65-F5344CB8AC3E}">
        <p14:creationId xmlns:p14="http://schemas.microsoft.com/office/powerpoint/2010/main" val="46527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4_タイトルのみ">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p:txBody>
          <a:bodyPr wrap="square" rIns="1438560"/>
          <a:lstStyle>
            <a:lvl1pPr>
              <a:defRPr b="0">
                <a:latin typeface="+mj-ea"/>
                <a:ea typeface="+mj-ea"/>
              </a:defRPr>
            </a:lvl1pPr>
          </a:lstStyle>
          <a:p>
            <a:r>
              <a:rPr kumimoji="1" lang="ja-JP" altLang="en-US"/>
              <a:t>クリックしてタイトルを記入 </a:t>
            </a:r>
            <a:r>
              <a:rPr kumimoji="1" lang="en-US" altLang="ja-JP" dirty="0"/>
              <a:t>1</a:t>
            </a:r>
            <a:r>
              <a:rPr kumimoji="1" lang="ja-JP" altLang="en-US"/>
              <a:t>行</a:t>
            </a:r>
            <a:r>
              <a:rPr kumimoji="1" lang="en-US" altLang="ja-JP" dirty="0"/>
              <a:t>/25pt </a:t>
            </a:r>
            <a:r>
              <a:rPr kumimoji="1" lang="ja-JP" altLang="en-US"/>
              <a:t>推奨</a:t>
            </a:r>
          </a:p>
        </p:txBody>
      </p:sp>
      <p:sp>
        <p:nvSpPr>
          <p:cNvPr id="7" name="スライド番号プレースホルダー 6"/>
          <p:cNvSpPr>
            <a:spLocks noGrp="1"/>
          </p:cNvSpPr>
          <p:nvPr>
            <p:ph type="sldNum" sz="quarter" idx="11"/>
          </p:nvPr>
        </p:nvSpPr>
        <p:spPr/>
        <p:txBody>
          <a:bodyPr/>
          <a:lstStyle/>
          <a:p>
            <a:fld id="{80F554CA-2BEA-3E4B-997B-FC51848F792A}" type="slidenum">
              <a:rPr lang="ja-JP" altLang="en-US" smtClean="0">
                <a:latin typeface="Meiryo UI" panose="020B0604030504040204" pitchFamily="50" charset="-128"/>
              </a:rPr>
              <a:pPr/>
              <a:t>‹#›</a:t>
            </a:fld>
            <a:r>
              <a:rPr lang="en-US" altLang="ja-JP" dirty="0">
                <a:latin typeface="Meiryo UI" panose="020B0604030504040204" pitchFamily="50" charset="-128"/>
              </a:rPr>
              <a:t> </a:t>
            </a:r>
            <a:endParaRPr lang="ja-JP" altLang="en-US" dirty="0">
              <a:latin typeface="Meiryo UI" panose="020B0604030504040204" pitchFamily="50" charset="-128"/>
            </a:endParaRPr>
          </a:p>
        </p:txBody>
      </p:sp>
    </p:spTree>
    <p:extLst>
      <p:ext uri="{BB962C8B-B14F-4D97-AF65-F5344CB8AC3E}">
        <p14:creationId xmlns:p14="http://schemas.microsoft.com/office/powerpoint/2010/main" val="385385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5_タイトルのみ">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p:txBody>
          <a:bodyPr wrap="square" rIns="1438560"/>
          <a:lstStyle>
            <a:lvl1pPr>
              <a:defRPr b="0">
                <a:latin typeface="+mj-ea"/>
                <a:ea typeface="+mj-ea"/>
              </a:defRPr>
            </a:lvl1pPr>
          </a:lstStyle>
          <a:p>
            <a:r>
              <a:rPr kumimoji="1" lang="ja-JP" altLang="en-US"/>
              <a:t>クリックしてタイトルを記入 </a:t>
            </a:r>
            <a:r>
              <a:rPr kumimoji="1" lang="en-US" altLang="ja-JP" dirty="0"/>
              <a:t>1</a:t>
            </a:r>
            <a:r>
              <a:rPr kumimoji="1" lang="ja-JP" altLang="en-US"/>
              <a:t>行</a:t>
            </a:r>
            <a:r>
              <a:rPr kumimoji="1" lang="en-US" altLang="ja-JP" dirty="0"/>
              <a:t>/25pt </a:t>
            </a:r>
            <a:r>
              <a:rPr kumimoji="1" lang="ja-JP" altLang="en-US"/>
              <a:t>推奨</a:t>
            </a:r>
          </a:p>
        </p:txBody>
      </p:sp>
      <p:sp>
        <p:nvSpPr>
          <p:cNvPr id="7" name="スライド番号プレースホルダー 6"/>
          <p:cNvSpPr>
            <a:spLocks noGrp="1"/>
          </p:cNvSpPr>
          <p:nvPr>
            <p:ph type="sldNum" sz="quarter" idx="11"/>
          </p:nvPr>
        </p:nvSpPr>
        <p:spPr/>
        <p:txBody>
          <a:bodyPr/>
          <a:lstStyle/>
          <a:p>
            <a:fld id="{80F554CA-2BEA-3E4B-997B-FC51848F792A}" type="slidenum">
              <a:rPr lang="ja-JP" altLang="en-US" smtClean="0">
                <a:latin typeface="Meiryo UI" panose="020B0604030504040204" pitchFamily="50" charset="-128"/>
              </a:rPr>
              <a:pPr/>
              <a:t>‹#›</a:t>
            </a:fld>
            <a:r>
              <a:rPr lang="en-US" altLang="ja-JP" dirty="0">
                <a:latin typeface="Meiryo UI" panose="020B0604030504040204" pitchFamily="50" charset="-128"/>
              </a:rPr>
              <a:t> </a:t>
            </a:r>
            <a:endParaRPr lang="ja-JP" altLang="en-US" dirty="0">
              <a:latin typeface="Meiryo UI" panose="020B0604030504040204" pitchFamily="50" charset="-128"/>
            </a:endParaRPr>
          </a:p>
        </p:txBody>
      </p:sp>
    </p:spTree>
    <p:extLst>
      <p:ext uri="{BB962C8B-B14F-4D97-AF65-F5344CB8AC3E}">
        <p14:creationId xmlns:p14="http://schemas.microsoft.com/office/powerpoint/2010/main" val="141250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6_タイトルのみ">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p:txBody>
          <a:bodyPr wrap="square" rIns="1438560"/>
          <a:lstStyle>
            <a:lvl1pPr>
              <a:defRPr b="0">
                <a:latin typeface="+mj-ea"/>
                <a:ea typeface="+mj-ea"/>
              </a:defRPr>
            </a:lvl1pPr>
          </a:lstStyle>
          <a:p>
            <a:r>
              <a:rPr kumimoji="1" lang="ja-JP" altLang="en-US"/>
              <a:t>クリックしてタイトルを記入 </a:t>
            </a:r>
            <a:r>
              <a:rPr kumimoji="1" lang="en-US" altLang="ja-JP" dirty="0"/>
              <a:t>1</a:t>
            </a:r>
            <a:r>
              <a:rPr kumimoji="1" lang="ja-JP" altLang="en-US"/>
              <a:t>行</a:t>
            </a:r>
            <a:r>
              <a:rPr kumimoji="1" lang="en-US" altLang="ja-JP" dirty="0"/>
              <a:t>/25pt </a:t>
            </a:r>
            <a:r>
              <a:rPr kumimoji="1" lang="ja-JP" altLang="en-US"/>
              <a:t>推奨</a:t>
            </a:r>
          </a:p>
        </p:txBody>
      </p:sp>
      <p:sp>
        <p:nvSpPr>
          <p:cNvPr id="7" name="スライド番号プレースホルダー 6"/>
          <p:cNvSpPr>
            <a:spLocks noGrp="1"/>
          </p:cNvSpPr>
          <p:nvPr>
            <p:ph type="sldNum" sz="quarter" idx="11"/>
          </p:nvPr>
        </p:nvSpPr>
        <p:spPr/>
        <p:txBody>
          <a:bodyPr/>
          <a:lstStyle/>
          <a:p>
            <a:fld id="{80F554CA-2BEA-3E4B-997B-FC51848F792A}" type="slidenum">
              <a:rPr lang="ja-JP" altLang="en-US" smtClean="0">
                <a:latin typeface="Meiryo UI" panose="020B0604030504040204" pitchFamily="50" charset="-128"/>
              </a:rPr>
              <a:pPr/>
              <a:t>‹#›</a:t>
            </a:fld>
            <a:r>
              <a:rPr lang="en-US" altLang="ja-JP" dirty="0">
                <a:latin typeface="Meiryo UI" panose="020B0604030504040204" pitchFamily="50" charset="-128"/>
              </a:rPr>
              <a:t> </a:t>
            </a:r>
            <a:endParaRPr lang="ja-JP" altLang="en-US" dirty="0">
              <a:latin typeface="Meiryo UI" panose="020B0604030504040204" pitchFamily="50" charset="-128"/>
            </a:endParaRPr>
          </a:p>
        </p:txBody>
      </p:sp>
    </p:spTree>
    <p:extLst>
      <p:ext uri="{BB962C8B-B14F-4D97-AF65-F5344CB8AC3E}">
        <p14:creationId xmlns:p14="http://schemas.microsoft.com/office/powerpoint/2010/main" val="3894929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7_タイトルのみ">
    <p:spTree>
      <p:nvGrpSpPr>
        <p:cNvPr id="1" name=""/>
        <p:cNvGrpSpPr/>
        <p:nvPr/>
      </p:nvGrpSpPr>
      <p:grpSpPr>
        <a:xfrm>
          <a:off x="0" y="0"/>
          <a:ext cx="0" cy="0"/>
          <a:chOff x="0" y="0"/>
          <a:chExt cx="0" cy="0"/>
        </a:xfrm>
      </p:grpSpPr>
      <p:sp>
        <p:nvSpPr>
          <p:cNvPr id="6" name="タイトル 5"/>
          <p:cNvSpPr>
            <a:spLocks noGrp="1"/>
          </p:cNvSpPr>
          <p:nvPr>
            <p:ph type="title" hasCustomPrompt="1"/>
          </p:nvPr>
        </p:nvSpPr>
        <p:spPr/>
        <p:txBody>
          <a:bodyPr wrap="square" rIns="1438560"/>
          <a:lstStyle>
            <a:lvl1pPr>
              <a:defRPr b="0">
                <a:latin typeface="+mj-ea"/>
                <a:ea typeface="+mj-ea"/>
              </a:defRPr>
            </a:lvl1pPr>
          </a:lstStyle>
          <a:p>
            <a:r>
              <a:rPr kumimoji="1" lang="ja-JP" altLang="en-US"/>
              <a:t>クリックしてタイトルを記入 </a:t>
            </a:r>
            <a:r>
              <a:rPr kumimoji="1" lang="en-US" altLang="ja-JP" dirty="0"/>
              <a:t>1</a:t>
            </a:r>
            <a:r>
              <a:rPr kumimoji="1" lang="ja-JP" altLang="en-US"/>
              <a:t>行</a:t>
            </a:r>
            <a:r>
              <a:rPr kumimoji="1" lang="en-US" altLang="ja-JP" dirty="0"/>
              <a:t>/25pt </a:t>
            </a:r>
            <a:r>
              <a:rPr kumimoji="1" lang="ja-JP" altLang="en-US"/>
              <a:t>推奨</a:t>
            </a:r>
          </a:p>
        </p:txBody>
      </p:sp>
      <p:sp>
        <p:nvSpPr>
          <p:cNvPr id="7" name="スライド番号プレースホルダー 6"/>
          <p:cNvSpPr>
            <a:spLocks noGrp="1"/>
          </p:cNvSpPr>
          <p:nvPr>
            <p:ph type="sldNum" sz="quarter" idx="11"/>
          </p:nvPr>
        </p:nvSpPr>
        <p:spPr/>
        <p:txBody>
          <a:bodyPr/>
          <a:lstStyle/>
          <a:p>
            <a:fld id="{80F554CA-2BEA-3E4B-997B-FC51848F792A}" type="slidenum">
              <a:rPr lang="ja-JP" altLang="en-US" smtClean="0">
                <a:latin typeface="Meiryo UI" panose="020B0604030504040204" pitchFamily="50" charset="-128"/>
              </a:rPr>
              <a:pPr/>
              <a:t>‹#›</a:t>
            </a:fld>
            <a:r>
              <a:rPr lang="en-US" altLang="ja-JP" dirty="0">
                <a:latin typeface="Meiryo UI" panose="020B0604030504040204" pitchFamily="50" charset="-128"/>
              </a:rPr>
              <a:t> </a:t>
            </a:r>
            <a:endParaRPr lang="ja-JP" altLang="en-US" dirty="0">
              <a:latin typeface="Meiryo UI" panose="020B0604030504040204" pitchFamily="50" charset="-128"/>
            </a:endParaRPr>
          </a:p>
        </p:txBody>
      </p:sp>
    </p:spTree>
    <p:extLst>
      <p:ext uri="{BB962C8B-B14F-4D97-AF65-F5344CB8AC3E}">
        <p14:creationId xmlns:p14="http://schemas.microsoft.com/office/powerpoint/2010/main" val="110660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Meiryo" panose="020B0604030504040204" pitchFamily="34" charset="-128"/>
                <a:ea typeface="Meiryo" panose="020B0604030504040204" pitchFamily="34"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30400" y="266400"/>
            <a:ext cx="8686800" cy="416221"/>
          </a:xfrm>
          <a:prstGeom prst="rect">
            <a:avLst/>
          </a:prstGeom>
        </p:spPr>
        <p:txBody>
          <a:bodyPr vert="horz" lIns="0" tIns="45720" rIns="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974619" y="6708204"/>
            <a:ext cx="639634" cy="95299"/>
          </a:xfrm>
          <a:prstGeom prst="rect">
            <a:avLst/>
          </a:prstGeom>
        </p:spPr>
      </p:pic>
      <p:sp>
        <p:nvSpPr>
          <p:cNvPr id="16" name="正方形/長方形 15"/>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5F97BFA0-72D0-48CF-9A57-BFE7299468A6}"/>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244736" y="6699653"/>
            <a:ext cx="739034" cy="126176"/>
          </a:xfrm>
          <a:prstGeom prst="rect">
            <a:avLst/>
          </a:prstGeom>
          <a:ln>
            <a:noFill/>
          </a:ln>
          <a:effectLst/>
        </p:spPr>
      </p:pic>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hf hdr="0" ftr="0" dt="0"/>
  <p:txStyles>
    <p:titleStyle>
      <a:lvl1pPr algn="l" defTabSz="457200" rtl="0" eaLnBrk="1" latinLnBrk="0" hangingPunct="1">
        <a:spcBef>
          <a:spcPct val="0"/>
        </a:spcBef>
        <a:buNone/>
        <a:defRPr kumimoji="1" sz="2700" kern="1200">
          <a:solidFill>
            <a:srgbClr val="7F7F7F"/>
          </a:solidFill>
          <a:latin typeface="Meiryo" panose="020B0604030504040204" pitchFamily="34" charset="-128"/>
          <a:ea typeface="Meiryo" panose="020B0604030504040204" pitchFamily="34" charset="-128"/>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6.xml"/><Relationship Id="rId4" Type="http://schemas.openxmlformats.org/officeDocument/2006/relationships/image" Target="../media/image2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5.tiff"/><Relationship Id="rId3" Type="http://schemas.openxmlformats.org/officeDocument/2006/relationships/image" Target="../media/image40.png"/><Relationship Id="rId7" Type="http://schemas.openxmlformats.org/officeDocument/2006/relationships/image" Target="../media/image44.tiff"/><Relationship Id="rId12"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3.tiff"/><Relationship Id="rId11" Type="http://schemas.openxmlformats.org/officeDocument/2006/relationships/image" Target="../media/image48.png"/><Relationship Id="rId5" Type="http://schemas.openxmlformats.org/officeDocument/2006/relationships/image" Target="../media/image42.tiff"/><Relationship Id="rId10" Type="http://schemas.openxmlformats.org/officeDocument/2006/relationships/image" Target="../media/image47.png"/><Relationship Id="rId4" Type="http://schemas.openxmlformats.org/officeDocument/2006/relationships/image" Target="../media/image41.tiff"/><Relationship Id="rId9" Type="http://schemas.openxmlformats.org/officeDocument/2006/relationships/image" Target="../media/image46.tiff"/></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pn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4.jpeg"/><Relationship Id="rId11" Type="http://schemas.openxmlformats.org/officeDocument/2006/relationships/image" Target="../media/image69.png"/><Relationship Id="rId5" Type="http://schemas.openxmlformats.org/officeDocument/2006/relationships/image" Target="../media/image63.jpe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2.jpeg"/><Relationship Id="rId9" Type="http://schemas.openxmlformats.org/officeDocument/2006/relationships/image" Target="../media/image67.png"/><Relationship Id="rId14"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8.png"/><Relationship Id="rId7" Type="http://schemas.openxmlformats.org/officeDocument/2006/relationships/image" Target="../media/image6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4.png"/><Relationship Id="rId2" Type="http://schemas.openxmlformats.org/officeDocument/2006/relationships/image" Target="../media/image77.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8.png"/><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89.tiff"/><Relationship Id="rId13" Type="http://schemas.openxmlformats.org/officeDocument/2006/relationships/image" Target="../media/image94.tiff"/><Relationship Id="rId3" Type="http://schemas.openxmlformats.org/officeDocument/2006/relationships/image" Target="../media/image84.tiff"/><Relationship Id="rId7" Type="http://schemas.openxmlformats.org/officeDocument/2006/relationships/image" Target="../media/image88.tiff"/><Relationship Id="rId12" Type="http://schemas.openxmlformats.org/officeDocument/2006/relationships/image" Target="../media/image93.tiff"/><Relationship Id="rId2" Type="http://schemas.openxmlformats.org/officeDocument/2006/relationships/image" Target="../media/image83.tiff"/><Relationship Id="rId1" Type="http://schemas.openxmlformats.org/officeDocument/2006/relationships/slideLayout" Target="../slideLayouts/slideLayout6.xml"/><Relationship Id="rId6" Type="http://schemas.openxmlformats.org/officeDocument/2006/relationships/image" Target="../media/image87.tiff"/><Relationship Id="rId11" Type="http://schemas.openxmlformats.org/officeDocument/2006/relationships/image" Target="../media/image92.tiff"/><Relationship Id="rId5" Type="http://schemas.openxmlformats.org/officeDocument/2006/relationships/image" Target="../media/image86.tiff"/><Relationship Id="rId10" Type="http://schemas.openxmlformats.org/officeDocument/2006/relationships/image" Target="../media/image91.tiff"/><Relationship Id="rId4" Type="http://schemas.openxmlformats.org/officeDocument/2006/relationships/image" Target="../media/image85.png"/><Relationship Id="rId9" Type="http://schemas.openxmlformats.org/officeDocument/2006/relationships/image" Target="../media/image90.tiff"/><Relationship Id="rId14" Type="http://schemas.openxmlformats.org/officeDocument/2006/relationships/image" Target="../media/image95.tiff"/></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96.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s://amzn.to/493ml6y"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8.tiff"/><Relationship Id="rId7" Type="http://schemas.openxmlformats.org/officeDocument/2006/relationships/image" Target="../media/image102.tif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1.tiff"/><Relationship Id="rId5" Type="http://schemas.openxmlformats.org/officeDocument/2006/relationships/image" Target="../media/image100.tiff"/><Relationship Id="rId4" Type="http://schemas.openxmlformats.org/officeDocument/2006/relationships/image" Target="../media/image99.tiff"/></Relationships>
</file>

<file path=ppt/slides/_rels/slide33.xml.rels><?xml version="1.0" encoding="UTF-8" standalone="yes"?>
<Relationships xmlns="http://schemas.openxmlformats.org/package/2006/relationships"><Relationship Id="rId3" Type="http://schemas.openxmlformats.org/officeDocument/2006/relationships/image" Target="../media/image98.tiff"/><Relationship Id="rId7" Type="http://schemas.openxmlformats.org/officeDocument/2006/relationships/image" Target="../media/image102.tif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1.tiff"/><Relationship Id="rId5" Type="http://schemas.openxmlformats.org/officeDocument/2006/relationships/image" Target="../media/image100.tiff"/><Relationship Id="rId4" Type="http://schemas.openxmlformats.org/officeDocument/2006/relationships/image" Target="../media/image99.tiff"/></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6.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8.png"/><Relationship Id="rId7"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hyperlink" Target="https://amzn.to/3w2zKe3"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tiff"/><Relationship Id="rId2" Type="http://schemas.openxmlformats.org/officeDocument/2006/relationships/image" Target="../media/image118.png"/><Relationship Id="rId1" Type="http://schemas.openxmlformats.org/officeDocument/2006/relationships/slideLayout" Target="../slideLayouts/slideLayout6.xml"/><Relationship Id="rId6" Type="http://schemas.openxmlformats.org/officeDocument/2006/relationships/image" Target="../media/image122.tiff"/><Relationship Id="rId5" Type="http://schemas.openxmlformats.org/officeDocument/2006/relationships/image" Target="../media/image121.jpg"/><Relationship Id="rId4" Type="http://schemas.openxmlformats.org/officeDocument/2006/relationships/image" Target="../media/image120.png"/></Relationships>
</file>

<file path=ppt/slides/_rels/slide52.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hyperlink" Target="http://www.netcommerce.co.jp/" TargetMode="External"/><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10.jpeg"/><Relationship Id="rId7" Type="http://schemas.openxmlformats.org/officeDocument/2006/relationships/image" Target="../media/image14.tif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gif"/><Relationship Id="rId11" Type="http://schemas.openxmlformats.org/officeDocument/2006/relationships/image" Target="../media/image18.tiff"/><Relationship Id="rId5" Type="http://schemas.openxmlformats.org/officeDocument/2006/relationships/image" Target="../media/image12.jpeg"/><Relationship Id="rId10" Type="http://schemas.openxmlformats.org/officeDocument/2006/relationships/image" Target="../media/image17.tiff"/><Relationship Id="rId4" Type="http://schemas.openxmlformats.org/officeDocument/2006/relationships/image" Target="../media/image11.png"/><Relationship Id="rId9" Type="http://schemas.openxmlformats.org/officeDocument/2006/relationships/image" Target="../media/image16.tif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id="{047B0135-F383-C145-84A9-83220A40D637}"/>
              </a:ext>
            </a:extLst>
          </p:cNvPr>
          <p:cNvSpPr>
            <a:spLocks noGrp="1"/>
          </p:cNvSpPr>
          <p:nvPr>
            <p:ph type="subTitle" idx="1"/>
          </p:nvPr>
        </p:nvSpPr>
        <p:spPr>
          <a:xfrm>
            <a:off x="844061" y="3665251"/>
            <a:ext cx="7772400" cy="566005"/>
          </a:xfrm>
        </p:spPr>
        <p:txBody>
          <a:bodyPr/>
          <a:lstStyle/>
          <a:p>
            <a:r>
              <a:rPr lang="en-US" altLang="ja-JP" dirty="0">
                <a:latin typeface="Meiryo" panose="020B0604030504040204" pitchFamily="34" charset="-128"/>
                <a:ea typeface="Meiryo" panose="020B0604030504040204" pitchFamily="34" charset="-128"/>
                <a:cs typeface="Times New Roman" panose="02020603050405020304" pitchFamily="18" charset="0"/>
              </a:rPr>
              <a:t>IT</a:t>
            </a:r>
            <a:r>
              <a:rPr lang="ja-JP" altLang="en-US">
                <a:latin typeface="Meiryo" panose="020B0604030504040204" pitchFamily="34" charset="-128"/>
                <a:ea typeface="Meiryo" panose="020B0604030504040204" pitchFamily="34" charset="-128"/>
                <a:cs typeface="Times New Roman" panose="02020603050405020304" pitchFamily="18" charset="0"/>
              </a:rPr>
              <a:t>ソリューション塾・第</a:t>
            </a:r>
            <a:r>
              <a:rPr lang="en-US" altLang="ja-JP" dirty="0">
                <a:latin typeface="Meiryo" panose="020B0604030504040204" pitchFamily="34" charset="-128"/>
                <a:ea typeface="Meiryo" panose="020B0604030504040204" pitchFamily="34" charset="-128"/>
                <a:cs typeface="Times New Roman" panose="02020603050405020304" pitchFamily="18" charset="0"/>
              </a:rPr>
              <a:t>45</a:t>
            </a:r>
            <a:r>
              <a:rPr lang="ja-JP" altLang="en-US">
                <a:latin typeface="Meiryo" panose="020B0604030504040204" pitchFamily="34" charset="-128"/>
                <a:ea typeface="Meiryo" panose="020B0604030504040204" pitchFamily="34" charset="-128"/>
                <a:cs typeface="Times New Roman" panose="02020603050405020304" pitchFamily="18" charset="0"/>
              </a:rPr>
              <a:t>期／第１回</a:t>
            </a:r>
            <a:endParaRPr lang="ja-JP" altLang="en-US">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0FB87F87-22C4-EF4A-AD2E-2A15390CC74C}"/>
              </a:ext>
            </a:extLst>
          </p:cNvPr>
          <p:cNvSpPr/>
          <p:nvPr/>
        </p:nvSpPr>
        <p:spPr>
          <a:xfrm>
            <a:off x="685799" y="2232480"/>
            <a:ext cx="7930661" cy="1077218"/>
          </a:xfrm>
          <a:prstGeom prst="rect">
            <a:avLst/>
          </a:prstGeom>
        </p:spPr>
        <p:txBody>
          <a:bodyPr wrap="square">
            <a:spAutoFit/>
          </a:bodyPr>
          <a:lstStyle/>
          <a:p>
            <a:pPr algn="r"/>
            <a:r>
              <a:rPr lang="ja-JP" altLang="ja-JP" sz="3200" b="1">
                <a:latin typeface="Meiryo" panose="020B0604030504040204" pitchFamily="34" charset="-128"/>
                <a:ea typeface="Meiryo" panose="020B0604030504040204" pitchFamily="34" charset="-128"/>
                <a:cs typeface="Times New Roman" panose="02020603050405020304" pitchFamily="18" charset="0"/>
              </a:rPr>
              <a:t>デジタル・トランスフォーメーション</a:t>
            </a:r>
            <a:endParaRPr lang="en-US" altLang="ja-JP" sz="3200" b="1" dirty="0">
              <a:latin typeface="Meiryo" panose="020B0604030504040204" pitchFamily="34" charset="-128"/>
              <a:ea typeface="Meiryo" panose="020B0604030504040204" pitchFamily="34" charset="-128"/>
              <a:cs typeface="Times New Roman" panose="02020603050405020304" pitchFamily="18" charset="0"/>
            </a:endParaRPr>
          </a:p>
          <a:p>
            <a:pPr algn="r"/>
            <a:r>
              <a:rPr lang="ja-JP" altLang="en-US" sz="3200" b="1">
                <a:latin typeface="Meiryo" panose="020B0604030504040204" pitchFamily="34" charset="-128"/>
                <a:ea typeface="Meiryo" panose="020B0604030504040204" pitchFamily="34" charset="-128"/>
                <a:cs typeface="Times New Roman" panose="02020603050405020304" pitchFamily="18" charset="0"/>
              </a:rPr>
              <a:t>の本質</a:t>
            </a:r>
            <a:endParaRPr lang="ja-JP" altLang="en-US" sz="3200">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45751F05-8D7D-0A41-89DC-A9D23EF6D56D}"/>
              </a:ext>
            </a:extLst>
          </p:cNvPr>
          <p:cNvSpPr/>
          <p:nvPr/>
        </p:nvSpPr>
        <p:spPr>
          <a:xfrm>
            <a:off x="685800" y="4942363"/>
            <a:ext cx="7930661" cy="400110"/>
          </a:xfrm>
          <a:prstGeom prst="rect">
            <a:avLst/>
          </a:prstGeom>
        </p:spPr>
        <p:txBody>
          <a:bodyPr wrap="square">
            <a:spAutoFit/>
          </a:bodyPr>
          <a:lstStyle/>
          <a:p>
            <a:pPr algn="r"/>
            <a:r>
              <a:rPr lang="en-US" altLang="ja-JP" sz="2000" dirty="0">
                <a:latin typeface="Meiryo" panose="020B0604030504040204" pitchFamily="34" charset="-128"/>
                <a:ea typeface="Meiryo" panose="020B0604030504040204" pitchFamily="34" charset="-128"/>
                <a:cs typeface="Times New Roman" panose="02020603050405020304" pitchFamily="18" charset="0"/>
              </a:rPr>
              <a:t>2024</a:t>
            </a:r>
            <a:r>
              <a:rPr lang="ja-JP" altLang="en-US" sz="2000">
                <a:latin typeface="Meiryo" panose="020B0604030504040204" pitchFamily="34" charset="-128"/>
                <a:ea typeface="Meiryo" panose="020B0604030504040204" pitchFamily="34" charset="-128"/>
                <a:cs typeface="Times New Roman" panose="02020603050405020304" pitchFamily="18" charset="0"/>
              </a:rPr>
              <a:t>年</a:t>
            </a:r>
            <a:r>
              <a:rPr lang="en-US" altLang="ja-JP" sz="2000" dirty="0">
                <a:latin typeface="Meiryo" panose="020B0604030504040204" pitchFamily="34" charset="-128"/>
                <a:ea typeface="Meiryo" panose="020B0604030504040204" pitchFamily="34" charset="-128"/>
                <a:cs typeface="Times New Roman" panose="02020603050405020304" pitchFamily="18" charset="0"/>
              </a:rPr>
              <a:t>2</a:t>
            </a:r>
            <a:r>
              <a:rPr lang="ja-JP" altLang="en-US" sz="2000">
                <a:latin typeface="Meiryo" panose="020B0604030504040204" pitchFamily="34" charset="-128"/>
                <a:ea typeface="Meiryo" panose="020B0604030504040204" pitchFamily="34" charset="-128"/>
                <a:cs typeface="Times New Roman" panose="02020603050405020304" pitchFamily="18" charset="0"/>
              </a:rPr>
              <a:t>月</a:t>
            </a:r>
            <a:r>
              <a:rPr lang="en-US" altLang="ja-JP" sz="2000" dirty="0">
                <a:latin typeface="Meiryo" panose="020B0604030504040204" pitchFamily="34" charset="-128"/>
                <a:ea typeface="Meiryo" panose="020B0604030504040204" pitchFamily="34" charset="-128"/>
                <a:cs typeface="Times New Roman" panose="02020603050405020304" pitchFamily="18" charset="0"/>
              </a:rPr>
              <a:t>14</a:t>
            </a:r>
            <a:r>
              <a:rPr lang="ja-JP" altLang="en-US" sz="2000">
                <a:latin typeface="Meiryo" panose="020B0604030504040204" pitchFamily="34" charset="-128"/>
                <a:ea typeface="Meiryo" panose="020B0604030504040204" pitchFamily="34" charset="-128"/>
                <a:cs typeface="Times New Roman" panose="02020603050405020304" pitchFamily="18" charset="0"/>
              </a:rPr>
              <a:t>日</a:t>
            </a:r>
            <a:endParaRPr lang="en-US" altLang="ja-JP" sz="2000" dirty="0">
              <a:latin typeface="Meiryo" panose="020B0604030504040204" pitchFamily="34" charset="-128"/>
              <a:ea typeface="Meiryo"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216129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36A3DCDB-4D57-C34B-94F7-502F26238F54}"/>
              </a:ext>
            </a:extLst>
          </p:cNvPr>
          <p:cNvSpPr/>
          <p:nvPr/>
        </p:nvSpPr>
        <p:spPr>
          <a:xfrm>
            <a:off x="3076579" y="810048"/>
            <a:ext cx="2990841" cy="5781552"/>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B1689FEF-081B-7B4E-BE65-26A9046CCC91}"/>
              </a:ext>
            </a:extLst>
          </p:cNvPr>
          <p:cNvSpPr>
            <a:spLocks noGrp="1"/>
          </p:cNvSpPr>
          <p:nvPr>
            <p:ph type="title"/>
          </p:nvPr>
        </p:nvSpPr>
        <p:spPr/>
        <p:txBody>
          <a:bodyPr/>
          <a:lstStyle/>
          <a:p>
            <a:r>
              <a:rPr kumimoji="1" lang="ja-JP" altLang="en-US"/>
              <a:t>データと</a:t>
            </a:r>
            <a:r>
              <a:rPr kumimoji="1" lang="en-US" altLang="ja-JP" dirty="0"/>
              <a:t>UX</a:t>
            </a:r>
            <a:r>
              <a:rPr kumimoji="1" lang="ja-JP" altLang="en-US"/>
              <a:t>とサービスの関係</a:t>
            </a:r>
          </a:p>
        </p:txBody>
      </p:sp>
      <p:sp>
        <p:nvSpPr>
          <p:cNvPr id="6" name="円柱 5">
            <a:extLst>
              <a:ext uri="{FF2B5EF4-FFF2-40B4-BE49-F238E27FC236}">
                <a16:creationId xmlns:a16="http://schemas.microsoft.com/office/drawing/2014/main" id="{031D8C37-4FEA-544E-92B5-97615D3D7F0D}"/>
              </a:ext>
            </a:extLst>
          </p:cNvPr>
          <p:cNvSpPr/>
          <p:nvPr/>
        </p:nvSpPr>
        <p:spPr>
          <a:xfrm>
            <a:off x="828967" y="3152430"/>
            <a:ext cx="1214664" cy="1311879"/>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B26E1472-3BB4-BD49-960E-8B1715CCB999}"/>
              </a:ext>
            </a:extLst>
          </p:cNvPr>
          <p:cNvSpPr txBox="1"/>
          <p:nvPr/>
        </p:nvSpPr>
        <p:spPr>
          <a:xfrm>
            <a:off x="875889" y="3743636"/>
            <a:ext cx="1120819" cy="369332"/>
          </a:xfrm>
          <a:prstGeom prst="rect">
            <a:avLst/>
          </a:prstGeom>
          <a:noFill/>
        </p:spPr>
        <p:txBody>
          <a:bodyPr wrap="squar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データ</a:t>
            </a:r>
          </a:p>
        </p:txBody>
      </p:sp>
      <p:sp>
        <p:nvSpPr>
          <p:cNvPr id="9" name="テキスト ボックス 8">
            <a:extLst>
              <a:ext uri="{FF2B5EF4-FFF2-40B4-BE49-F238E27FC236}">
                <a16:creationId xmlns:a16="http://schemas.microsoft.com/office/drawing/2014/main" id="{FDCADF77-3FD8-CE4B-8085-60B4F7955F6F}"/>
              </a:ext>
            </a:extLst>
          </p:cNvPr>
          <p:cNvSpPr txBox="1"/>
          <p:nvPr/>
        </p:nvSpPr>
        <p:spPr>
          <a:xfrm>
            <a:off x="3618956" y="3945914"/>
            <a:ext cx="1909497" cy="830997"/>
          </a:xfrm>
          <a:prstGeom prst="rect">
            <a:avLst/>
          </a:prstGeom>
          <a:noFill/>
        </p:spPr>
        <p:txBody>
          <a:bodyPr wrap="none" rtlCol="0">
            <a:spAutoFit/>
          </a:bodyPr>
          <a:lstStyle/>
          <a:p>
            <a:pPr marL="285750" indent="-285750">
              <a:buFont typeface="Wingdings" pitchFamily="2" charset="2"/>
              <a:buChar char="Ø"/>
            </a:pPr>
            <a:r>
              <a:rPr kumimoji="1" lang="ja-JP" altLang="en-US" sz="1600">
                <a:solidFill>
                  <a:schemeClr val="accent6">
                    <a:lumMod val="75000"/>
                  </a:schemeClr>
                </a:solidFill>
                <a:latin typeface="Meiryo" panose="020B0604030504040204" pitchFamily="34" charset="-128"/>
                <a:ea typeface="Meiryo" panose="020B0604030504040204" pitchFamily="34" charset="-128"/>
              </a:rPr>
              <a:t>とても便利</a:t>
            </a:r>
            <a:endParaRPr kumimoji="1" lang="en-US" altLang="ja-JP" sz="1600" dirty="0">
              <a:solidFill>
                <a:schemeClr val="accent6">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ja-JP" altLang="en-US" sz="1600">
                <a:solidFill>
                  <a:schemeClr val="accent6">
                    <a:lumMod val="75000"/>
                  </a:schemeClr>
                </a:solidFill>
                <a:latin typeface="Meiryo" panose="020B0604030504040204" pitchFamily="34" charset="-128"/>
                <a:ea typeface="Meiryo" panose="020B0604030504040204" pitchFamily="34" charset="-128"/>
              </a:rPr>
              <a:t>もっと使いたい</a:t>
            </a:r>
            <a:endParaRPr lang="en-US" altLang="ja-JP" sz="1600" dirty="0">
              <a:solidFill>
                <a:schemeClr val="accent6">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sz="1600">
                <a:solidFill>
                  <a:schemeClr val="accent6">
                    <a:lumMod val="75000"/>
                  </a:schemeClr>
                </a:solidFill>
                <a:latin typeface="Meiryo" panose="020B0604030504040204" pitchFamily="34" charset="-128"/>
                <a:ea typeface="Meiryo" panose="020B0604030504040204" pitchFamily="34" charset="-128"/>
              </a:rPr>
              <a:t>感動した　など</a:t>
            </a:r>
          </a:p>
        </p:txBody>
      </p:sp>
      <p:sp>
        <p:nvSpPr>
          <p:cNvPr id="10" name="テキスト ボックス 9">
            <a:extLst>
              <a:ext uri="{FF2B5EF4-FFF2-40B4-BE49-F238E27FC236}">
                <a16:creationId xmlns:a16="http://schemas.microsoft.com/office/drawing/2014/main" id="{CD497355-F4BC-B04E-8D31-DD357F847BB4}"/>
              </a:ext>
            </a:extLst>
          </p:cNvPr>
          <p:cNvSpPr txBox="1"/>
          <p:nvPr/>
        </p:nvSpPr>
        <p:spPr>
          <a:xfrm>
            <a:off x="3874740" y="2734648"/>
            <a:ext cx="1428596" cy="923330"/>
          </a:xfrm>
          <a:prstGeom prst="rect">
            <a:avLst/>
          </a:prstGeom>
          <a:noFill/>
        </p:spPr>
        <p:txBody>
          <a:bodyPr wrap="none" rtlCol="0">
            <a:spAutoFit/>
          </a:bodyPr>
          <a:lstStyle/>
          <a:p>
            <a:r>
              <a:rPr kumimoji="1" lang="en-US" altLang="ja-JP" sz="5400" dirty="0">
                <a:solidFill>
                  <a:schemeClr val="accent6">
                    <a:lumMod val="75000"/>
                  </a:schemeClr>
                </a:solidFill>
                <a:effectLst>
                  <a:outerShdw blurRad="50800" dist="381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cs typeface="Baloo Bhai" panose="03080902040302020200" pitchFamily="66" charset="0"/>
              </a:rPr>
              <a:t>UX</a:t>
            </a:r>
            <a:endParaRPr kumimoji="1" lang="ja-JP" altLang="en-US" sz="5400">
              <a:solidFill>
                <a:schemeClr val="accent6">
                  <a:lumMod val="75000"/>
                </a:schemeClr>
              </a:solidFill>
              <a:effectLst>
                <a:outerShdw blurRad="50800" dist="381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sp>
        <p:nvSpPr>
          <p:cNvPr id="11" name="テキスト ボックス 10">
            <a:extLst>
              <a:ext uri="{FF2B5EF4-FFF2-40B4-BE49-F238E27FC236}">
                <a16:creationId xmlns:a16="http://schemas.microsoft.com/office/drawing/2014/main" id="{6107D243-0033-9A49-9952-A837F8822280}"/>
              </a:ext>
            </a:extLst>
          </p:cNvPr>
          <p:cNvSpPr txBox="1"/>
          <p:nvPr/>
        </p:nvSpPr>
        <p:spPr>
          <a:xfrm>
            <a:off x="3983743" y="3556911"/>
            <a:ext cx="1210589" cy="400110"/>
          </a:xfrm>
          <a:prstGeom prst="rect">
            <a:avLst/>
          </a:prstGeom>
          <a:noFill/>
        </p:spPr>
        <p:txBody>
          <a:bodyPr wrap="none" rtlCol="0">
            <a:spAutoFit/>
          </a:bodyPr>
          <a:lstStyle/>
          <a:p>
            <a:pPr algn="ctr"/>
            <a:r>
              <a:rPr kumimoji="1" lang="ja-JP" altLang="en-US" sz="2000">
                <a:solidFill>
                  <a:schemeClr val="accent6">
                    <a:lumMod val="75000"/>
                  </a:schemeClr>
                </a:solidFill>
                <a:latin typeface="Meiryo" panose="020B0604030504040204" pitchFamily="34" charset="-128"/>
                <a:ea typeface="Meiryo" panose="020B0604030504040204" pitchFamily="34" charset="-128"/>
              </a:rPr>
              <a:t>体験価値</a:t>
            </a:r>
          </a:p>
        </p:txBody>
      </p:sp>
      <p:sp>
        <p:nvSpPr>
          <p:cNvPr id="12" name="右矢印 11">
            <a:extLst>
              <a:ext uri="{FF2B5EF4-FFF2-40B4-BE49-F238E27FC236}">
                <a16:creationId xmlns:a16="http://schemas.microsoft.com/office/drawing/2014/main" id="{8E160B60-D138-4249-BB69-5142B46BC1EC}"/>
              </a:ext>
            </a:extLst>
          </p:cNvPr>
          <p:cNvSpPr/>
          <p:nvPr/>
        </p:nvSpPr>
        <p:spPr>
          <a:xfrm>
            <a:off x="2509172" y="3380310"/>
            <a:ext cx="761268" cy="830997"/>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a:extLst>
              <a:ext uri="{FF2B5EF4-FFF2-40B4-BE49-F238E27FC236}">
                <a16:creationId xmlns:a16="http://schemas.microsoft.com/office/drawing/2014/main" id="{F12AC107-E793-7940-AE72-D87606D806CB}"/>
              </a:ext>
            </a:extLst>
          </p:cNvPr>
          <p:cNvSpPr txBox="1"/>
          <p:nvPr/>
        </p:nvSpPr>
        <p:spPr>
          <a:xfrm>
            <a:off x="6591471" y="2837520"/>
            <a:ext cx="1967205" cy="830997"/>
          </a:xfrm>
          <a:prstGeom prst="rect">
            <a:avLst/>
          </a:prstGeom>
          <a:noFill/>
        </p:spPr>
        <p:txBody>
          <a:bodyPr wrap="none" rtlCol="0">
            <a:spAutoFit/>
          </a:bodyPr>
          <a:lstStyle/>
          <a:p>
            <a:pPr marL="342900" indent="-342900">
              <a:buFont typeface="Wingdings" pitchFamily="2" charset="2"/>
              <a:buChar char="ü"/>
            </a:pPr>
            <a:r>
              <a:rPr kumimoji="1" lang="ja-JP" altLang="en-US" sz="1600">
                <a:solidFill>
                  <a:schemeClr val="accent6">
                    <a:lumMod val="75000"/>
                  </a:schemeClr>
                </a:solidFill>
                <a:latin typeface="Meiryo" panose="020B0604030504040204" pitchFamily="34" charset="-128"/>
                <a:ea typeface="Meiryo" panose="020B0604030504040204" pitchFamily="34" charset="-128"/>
              </a:rPr>
              <a:t>ファンを増やす</a:t>
            </a:r>
            <a:endParaRPr kumimoji="1" lang="en-US" altLang="ja-JP" sz="1600" dirty="0">
              <a:solidFill>
                <a:schemeClr val="accent6">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600">
                <a:solidFill>
                  <a:schemeClr val="accent6">
                    <a:lumMod val="75000"/>
                  </a:schemeClr>
                </a:solidFill>
                <a:latin typeface="Meiryo" panose="020B0604030504040204" pitchFamily="34" charset="-128"/>
                <a:ea typeface="Meiryo" panose="020B0604030504040204" pitchFamily="34" charset="-128"/>
              </a:rPr>
              <a:t>信頼を高める</a:t>
            </a:r>
            <a:endParaRPr lang="en-US" altLang="ja-JP" sz="1600" dirty="0">
              <a:solidFill>
                <a:schemeClr val="accent6">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sz="1600">
                <a:solidFill>
                  <a:schemeClr val="accent6">
                    <a:lumMod val="75000"/>
                  </a:schemeClr>
                </a:solidFill>
                <a:latin typeface="Meiryo" panose="020B0604030504040204" pitchFamily="34" charset="-128"/>
                <a:ea typeface="Meiryo" panose="020B0604030504040204" pitchFamily="34" charset="-128"/>
              </a:rPr>
              <a:t>リピートさせる</a:t>
            </a:r>
          </a:p>
        </p:txBody>
      </p:sp>
      <p:sp>
        <p:nvSpPr>
          <p:cNvPr id="14" name="曲折矢印 13">
            <a:extLst>
              <a:ext uri="{FF2B5EF4-FFF2-40B4-BE49-F238E27FC236}">
                <a16:creationId xmlns:a16="http://schemas.microsoft.com/office/drawing/2014/main" id="{4093C3FA-16EC-744E-90C2-66DAEB025C3E}"/>
              </a:ext>
            </a:extLst>
          </p:cNvPr>
          <p:cNvSpPr/>
          <p:nvPr/>
        </p:nvSpPr>
        <p:spPr>
          <a:xfrm flipH="1">
            <a:off x="5811532" y="1378823"/>
            <a:ext cx="2161275" cy="1311880"/>
          </a:xfrm>
          <a:prstGeom prst="bentArrow">
            <a:avLst>
              <a:gd name="adj1" fmla="val 35381"/>
              <a:gd name="adj2" fmla="val 33651"/>
              <a:gd name="adj3" fmla="val 25000"/>
              <a:gd name="adj4" fmla="val 4375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テキスト ボックス 18">
            <a:extLst>
              <a:ext uri="{FF2B5EF4-FFF2-40B4-BE49-F238E27FC236}">
                <a16:creationId xmlns:a16="http://schemas.microsoft.com/office/drawing/2014/main" id="{0DA47EDC-BC68-2447-B3AD-B1C46B23A68A}"/>
              </a:ext>
            </a:extLst>
          </p:cNvPr>
          <p:cNvSpPr txBox="1"/>
          <p:nvPr/>
        </p:nvSpPr>
        <p:spPr>
          <a:xfrm>
            <a:off x="3673457" y="2224457"/>
            <a:ext cx="1800493" cy="307777"/>
          </a:xfrm>
          <a:prstGeom prst="rect">
            <a:avLst/>
          </a:prstGeom>
          <a:noFill/>
        </p:spPr>
        <p:txBody>
          <a:bodyPr wrap="none" rtlCol="0">
            <a:spAutoFit/>
          </a:bodyPr>
          <a:lstStyle/>
          <a:p>
            <a:pPr algn="ctr"/>
            <a:r>
              <a:rPr kumimoji="1" lang="ja-JP" altLang="en-US" sz="1400">
                <a:solidFill>
                  <a:srgbClr val="0070C0"/>
                </a:solidFill>
                <a:latin typeface="Meiryo" panose="020B0604030504040204" pitchFamily="34" charset="-128"/>
                <a:ea typeface="Meiryo" panose="020B0604030504040204" pitchFamily="34" charset="-128"/>
              </a:rPr>
              <a:t>ビジネス機会の創出</a:t>
            </a:r>
          </a:p>
        </p:txBody>
      </p:sp>
      <p:sp>
        <p:nvSpPr>
          <p:cNvPr id="20" name="曲折矢印 19">
            <a:extLst>
              <a:ext uri="{FF2B5EF4-FFF2-40B4-BE49-F238E27FC236}">
                <a16:creationId xmlns:a16="http://schemas.microsoft.com/office/drawing/2014/main" id="{E0F5BFB0-D1DB-B446-9B20-911196E39DDE}"/>
              </a:ext>
            </a:extLst>
          </p:cNvPr>
          <p:cNvSpPr/>
          <p:nvPr/>
        </p:nvSpPr>
        <p:spPr>
          <a:xfrm rot="16200000" flipH="1">
            <a:off x="1413540" y="1148896"/>
            <a:ext cx="1281980" cy="2189751"/>
          </a:xfrm>
          <a:prstGeom prst="bentArrow">
            <a:avLst>
              <a:gd name="adj1" fmla="val 35381"/>
              <a:gd name="adj2" fmla="val 33651"/>
              <a:gd name="adj3" fmla="val 25000"/>
              <a:gd name="adj4" fmla="val 43750"/>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8" name="グループ化 17">
            <a:extLst>
              <a:ext uri="{FF2B5EF4-FFF2-40B4-BE49-F238E27FC236}">
                <a16:creationId xmlns:a16="http://schemas.microsoft.com/office/drawing/2014/main" id="{44820723-382B-A040-A16C-F969AAD8C204}"/>
              </a:ext>
            </a:extLst>
          </p:cNvPr>
          <p:cNvGrpSpPr/>
          <p:nvPr/>
        </p:nvGrpSpPr>
        <p:grpSpPr>
          <a:xfrm rot="10800000">
            <a:off x="1134230" y="4729661"/>
            <a:ext cx="7045080" cy="1434349"/>
            <a:chOff x="751839" y="4207065"/>
            <a:chExt cx="7045080" cy="1434349"/>
          </a:xfrm>
        </p:grpSpPr>
        <p:sp>
          <p:nvSpPr>
            <p:cNvPr id="21" name="曲折矢印 20">
              <a:extLst>
                <a:ext uri="{FF2B5EF4-FFF2-40B4-BE49-F238E27FC236}">
                  <a16:creationId xmlns:a16="http://schemas.microsoft.com/office/drawing/2014/main" id="{731D3079-B410-5446-9C45-7900E9EBDF19}"/>
                </a:ext>
              </a:extLst>
            </p:cNvPr>
            <p:cNvSpPr/>
            <p:nvPr/>
          </p:nvSpPr>
          <p:spPr>
            <a:xfrm flipH="1">
              <a:off x="5635644" y="4207065"/>
              <a:ext cx="2161275" cy="1311880"/>
            </a:xfrm>
            <a:prstGeom prst="bentArrow">
              <a:avLst>
                <a:gd name="adj1" fmla="val 35381"/>
                <a:gd name="adj2" fmla="val 33651"/>
                <a:gd name="adj3" fmla="val 25000"/>
                <a:gd name="adj4" fmla="val 4375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曲折矢印 21">
              <a:extLst>
                <a:ext uri="{FF2B5EF4-FFF2-40B4-BE49-F238E27FC236}">
                  <a16:creationId xmlns:a16="http://schemas.microsoft.com/office/drawing/2014/main" id="{7C1DCD6C-7D5A-B74E-873F-7CD4F99EC880}"/>
                </a:ext>
              </a:extLst>
            </p:cNvPr>
            <p:cNvSpPr/>
            <p:nvPr/>
          </p:nvSpPr>
          <p:spPr>
            <a:xfrm rot="16200000" flipH="1">
              <a:off x="1205725" y="3905548"/>
              <a:ext cx="1281980" cy="2189751"/>
            </a:xfrm>
            <a:prstGeom prst="bentArrow">
              <a:avLst>
                <a:gd name="adj1" fmla="val 35381"/>
                <a:gd name="adj2" fmla="val 33651"/>
                <a:gd name="adj3" fmla="val 25000"/>
                <a:gd name="adj4" fmla="val 4375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3" name="テキスト ボックス 22">
            <a:extLst>
              <a:ext uri="{FF2B5EF4-FFF2-40B4-BE49-F238E27FC236}">
                <a16:creationId xmlns:a16="http://schemas.microsoft.com/office/drawing/2014/main" id="{5E64E67E-44CF-0A49-82DD-7FADF01099D3}"/>
              </a:ext>
            </a:extLst>
          </p:cNvPr>
          <p:cNvSpPr txBox="1"/>
          <p:nvPr/>
        </p:nvSpPr>
        <p:spPr>
          <a:xfrm>
            <a:off x="3232065" y="5913822"/>
            <a:ext cx="2698175" cy="523220"/>
          </a:xfrm>
          <a:prstGeom prst="rect">
            <a:avLst/>
          </a:prstGeom>
          <a:noFill/>
        </p:spPr>
        <p:txBody>
          <a:bodyPr wrap="none" rtlCol="0">
            <a:spAutoFit/>
          </a:bodyPr>
          <a:lstStyle/>
          <a:p>
            <a:r>
              <a:rPr kumimoji="1" lang="ja-JP" altLang="en-US" sz="1400">
                <a:solidFill>
                  <a:schemeClr val="accent3">
                    <a:lumMod val="75000"/>
                  </a:schemeClr>
                </a:solidFill>
                <a:latin typeface="Meiryo" panose="020B0604030504040204" pitchFamily="34" charset="-128"/>
                <a:ea typeface="Meiryo" panose="020B0604030504040204" pitchFamily="34" charset="-128"/>
              </a:rPr>
              <a:t>アップデート・改善</a:t>
            </a:r>
            <a:r>
              <a:rPr lang="ja-JP" altLang="en-US" sz="1400">
                <a:solidFill>
                  <a:schemeClr val="accent3">
                    <a:lumMod val="75000"/>
                  </a:schemeClr>
                </a:solidFill>
                <a:latin typeface="Meiryo" panose="020B0604030504040204" pitchFamily="34" charset="-128"/>
                <a:ea typeface="Meiryo" panose="020B0604030504040204" pitchFamily="34" charset="-128"/>
              </a:rPr>
              <a:t>を繰り返し</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a:p>
            <a:r>
              <a:rPr kumimoji="1" lang="ja-JP" altLang="en-US" sz="1400">
                <a:solidFill>
                  <a:schemeClr val="accent3">
                    <a:lumMod val="75000"/>
                  </a:schemeClr>
                </a:solidFill>
                <a:latin typeface="Meiryo" panose="020B0604030504040204" pitchFamily="34" charset="-128"/>
                <a:ea typeface="Meiryo" panose="020B0604030504040204" pitchFamily="34" charset="-128"/>
              </a:rPr>
              <a:t>体験価値を維持・向上し続ける</a:t>
            </a:r>
          </a:p>
        </p:txBody>
      </p:sp>
      <p:sp>
        <p:nvSpPr>
          <p:cNvPr id="26" name="テキスト ボックス 25">
            <a:extLst>
              <a:ext uri="{FF2B5EF4-FFF2-40B4-BE49-F238E27FC236}">
                <a16:creationId xmlns:a16="http://schemas.microsoft.com/office/drawing/2014/main" id="{BF768504-5405-5643-9270-355636857D8B}"/>
              </a:ext>
            </a:extLst>
          </p:cNvPr>
          <p:cNvSpPr txBox="1"/>
          <p:nvPr/>
        </p:nvSpPr>
        <p:spPr>
          <a:xfrm>
            <a:off x="3864114" y="913652"/>
            <a:ext cx="1415772" cy="461665"/>
          </a:xfrm>
          <a:prstGeom prst="rect">
            <a:avLst/>
          </a:prstGeom>
          <a:noFill/>
        </p:spPr>
        <p:txBody>
          <a:bodyPr wrap="none" rtlCol="0">
            <a:spAutoFit/>
          </a:bodyPr>
          <a:lstStyle/>
          <a:p>
            <a:pPr algn="ctr"/>
            <a:r>
              <a:rPr kumimoji="1" lang="ja-JP" altLang="en-US" sz="2400" b="1">
                <a:solidFill>
                  <a:srgbClr val="0432FF"/>
                </a:solidFill>
                <a:latin typeface="Meiryo" panose="020B0604030504040204" pitchFamily="34" charset="-128"/>
                <a:ea typeface="Meiryo" panose="020B0604030504040204" pitchFamily="34" charset="-128"/>
              </a:rPr>
              <a:t>サービス</a:t>
            </a:r>
          </a:p>
        </p:txBody>
      </p:sp>
      <p:sp>
        <p:nvSpPr>
          <p:cNvPr id="29" name="右矢印 28">
            <a:extLst>
              <a:ext uri="{FF2B5EF4-FFF2-40B4-BE49-F238E27FC236}">
                <a16:creationId xmlns:a16="http://schemas.microsoft.com/office/drawing/2014/main" id="{09D52413-DC35-7245-A73E-5EAA30CC00B5}"/>
              </a:ext>
            </a:extLst>
          </p:cNvPr>
          <p:cNvSpPr/>
          <p:nvPr/>
        </p:nvSpPr>
        <p:spPr>
          <a:xfrm>
            <a:off x="5809946" y="3380456"/>
            <a:ext cx="761268" cy="830997"/>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テキスト ボックス 2">
            <a:extLst>
              <a:ext uri="{FF2B5EF4-FFF2-40B4-BE49-F238E27FC236}">
                <a16:creationId xmlns:a16="http://schemas.microsoft.com/office/drawing/2014/main" id="{562F04A7-4558-AC22-4BA7-65A3F173BECD}"/>
              </a:ext>
            </a:extLst>
          </p:cNvPr>
          <p:cNvSpPr txBox="1"/>
          <p:nvPr/>
        </p:nvSpPr>
        <p:spPr>
          <a:xfrm>
            <a:off x="197807" y="898559"/>
            <a:ext cx="2852063" cy="584775"/>
          </a:xfrm>
          <a:prstGeom prst="rect">
            <a:avLst/>
          </a:prstGeom>
          <a:noFill/>
        </p:spPr>
        <p:txBody>
          <a:bodyPr wrap="none" rtlCol="0">
            <a:spAutoFit/>
          </a:bodyPr>
          <a:lstStyle/>
          <a:p>
            <a:r>
              <a:rPr kumimoji="1" lang="ja-JP" altLang="en-US" sz="1600">
                <a:latin typeface="Meiryo" panose="020B0604030504040204" pitchFamily="34" charset="-128"/>
                <a:ea typeface="Meiryo" panose="020B0604030504040204" pitchFamily="34" charset="-128"/>
              </a:rPr>
              <a:t>ビジネスの主役が</a:t>
            </a:r>
            <a:endParaRPr kumimoji="1" lang="en-US" altLang="ja-JP" sz="1600" dirty="0">
              <a:latin typeface="Meiryo" panose="020B0604030504040204" pitchFamily="34" charset="-128"/>
              <a:ea typeface="Meiryo" panose="020B0604030504040204" pitchFamily="34" charset="-128"/>
            </a:endParaRPr>
          </a:p>
          <a:p>
            <a:r>
              <a:rPr lang="ja-JP" altLang="en-US" sz="1600" b="1">
                <a:latin typeface="Meiryo" panose="020B0604030504040204" pitchFamily="34" charset="-128"/>
                <a:ea typeface="Meiryo" panose="020B0604030504040204" pitchFamily="34" charset="-128"/>
              </a:rPr>
              <a:t>モノからサービスへ</a:t>
            </a:r>
            <a:r>
              <a:rPr lang="ja-JP" altLang="en-US" sz="1600">
                <a:latin typeface="Meiryo" panose="020B0604030504040204" pitchFamily="34" charset="-128"/>
                <a:ea typeface="Meiryo" panose="020B0604030504040204" pitchFamily="34" charset="-128"/>
              </a:rPr>
              <a:t>とシフト</a:t>
            </a:r>
            <a:endParaRPr kumimoji="1" lang="ja-JP" altLang="en-US" sz="1600">
              <a:latin typeface="Meiryo" panose="020B0604030504040204" pitchFamily="34" charset="-128"/>
              <a:ea typeface="Meiryo" panose="020B0604030504040204" pitchFamily="34" charset="-128"/>
            </a:endParaRPr>
          </a:p>
        </p:txBody>
      </p:sp>
      <p:grpSp>
        <p:nvGrpSpPr>
          <p:cNvPr id="30" name="グループ化 29">
            <a:extLst>
              <a:ext uri="{FF2B5EF4-FFF2-40B4-BE49-F238E27FC236}">
                <a16:creationId xmlns:a16="http://schemas.microsoft.com/office/drawing/2014/main" id="{825F103E-1561-9422-E804-4058BCD84E72}"/>
              </a:ext>
            </a:extLst>
          </p:cNvPr>
          <p:cNvGrpSpPr/>
          <p:nvPr/>
        </p:nvGrpSpPr>
        <p:grpSpPr>
          <a:xfrm>
            <a:off x="4063873" y="4808861"/>
            <a:ext cx="2160696" cy="576038"/>
            <a:chOff x="2640598" y="4766095"/>
            <a:chExt cx="2160696" cy="576038"/>
          </a:xfrm>
        </p:grpSpPr>
        <p:sp>
          <p:nvSpPr>
            <p:cNvPr id="13" name="四角形吹き出し 12">
              <a:extLst>
                <a:ext uri="{FF2B5EF4-FFF2-40B4-BE49-F238E27FC236}">
                  <a16:creationId xmlns:a16="http://schemas.microsoft.com/office/drawing/2014/main" id="{F7AEF3C3-F386-7D9E-B79B-357DC8F73A94}"/>
                </a:ext>
              </a:extLst>
            </p:cNvPr>
            <p:cNvSpPr/>
            <p:nvPr/>
          </p:nvSpPr>
          <p:spPr>
            <a:xfrm>
              <a:off x="2640598" y="4766095"/>
              <a:ext cx="2123391" cy="557089"/>
            </a:xfrm>
            <a:prstGeom prst="wedgeRectCallout">
              <a:avLst>
                <a:gd name="adj1" fmla="val 8527"/>
                <a:gd name="adj2" fmla="val 97672"/>
              </a:avLst>
            </a:prstGeom>
            <a:solidFill>
              <a:srgbClr val="E46C0A">
                <a:alpha val="78039"/>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7" name="テキスト ボックス 26">
              <a:extLst>
                <a:ext uri="{FF2B5EF4-FFF2-40B4-BE49-F238E27FC236}">
                  <a16:creationId xmlns:a16="http://schemas.microsoft.com/office/drawing/2014/main" id="{3607DA36-6EBD-B4AA-0D24-F81E54074B8F}"/>
                </a:ext>
              </a:extLst>
            </p:cNvPr>
            <p:cNvSpPr txBox="1"/>
            <p:nvPr/>
          </p:nvSpPr>
          <p:spPr>
            <a:xfrm>
              <a:off x="2641728" y="4818913"/>
              <a:ext cx="2159566" cy="523220"/>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圧倒的スピードなくして</a:t>
              </a:r>
              <a:endParaRPr kumimoji="1" lang="en-US" altLang="ja-JP" sz="1400" dirty="0">
                <a:solidFill>
                  <a:schemeClr val="bg1"/>
                </a:solidFill>
                <a:latin typeface="Meiryo" panose="020B0604030504040204" pitchFamily="34" charset="-128"/>
                <a:ea typeface="Meiryo" panose="020B0604030504040204" pitchFamily="34" charset="-128"/>
              </a:endParaRPr>
            </a:p>
            <a:p>
              <a:r>
                <a:rPr lang="ja-JP" altLang="en-US" sz="1400">
                  <a:solidFill>
                    <a:schemeClr val="bg1"/>
                  </a:solidFill>
                  <a:latin typeface="Meiryo" panose="020B0604030504040204" pitchFamily="34" charset="-128"/>
                  <a:ea typeface="Meiryo" panose="020B0604030504040204" pitchFamily="34" charset="-128"/>
                </a:rPr>
                <a:t>競争力を維持できない！</a:t>
              </a:r>
              <a:endParaRPr kumimoji="1" lang="ja-JP" altLang="en-US" sz="1400">
                <a:solidFill>
                  <a:schemeClr val="bg1"/>
                </a:solidFill>
                <a:latin typeface="Meiryo" panose="020B0604030504040204" pitchFamily="34" charset="-128"/>
                <a:ea typeface="Meiryo" panose="020B0604030504040204" pitchFamily="34" charset="-128"/>
              </a:endParaRPr>
            </a:p>
          </p:txBody>
        </p:sp>
      </p:grpSp>
      <p:sp>
        <p:nvSpPr>
          <p:cNvPr id="32" name="テキスト ボックス 31">
            <a:extLst>
              <a:ext uri="{FF2B5EF4-FFF2-40B4-BE49-F238E27FC236}">
                <a16:creationId xmlns:a16="http://schemas.microsoft.com/office/drawing/2014/main" id="{0B4B5883-EA92-D9ED-46EE-42EF9C70CED6}"/>
              </a:ext>
            </a:extLst>
          </p:cNvPr>
          <p:cNvSpPr txBox="1"/>
          <p:nvPr/>
        </p:nvSpPr>
        <p:spPr>
          <a:xfrm>
            <a:off x="3219279" y="5526512"/>
            <a:ext cx="2031326" cy="461665"/>
          </a:xfrm>
          <a:prstGeom prst="rect">
            <a:avLst/>
          </a:prstGeom>
          <a:noFill/>
        </p:spPr>
        <p:txBody>
          <a:bodyPr wrap="none" rtlCol="0">
            <a:spAutoFit/>
          </a:bodyPr>
          <a:lstStyle/>
          <a:p>
            <a:pPr algn="ctr"/>
            <a:r>
              <a:rPr kumimoji="1" lang="ja-JP" altLang="en-US" sz="2400" b="1">
                <a:solidFill>
                  <a:schemeClr val="accent3">
                    <a:lumMod val="75000"/>
                  </a:schemeClr>
                </a:solidFill>
                <a:latin typeface="Meiryo" panose="020B0604030504040204" pitchFamily="34" charset="-128"/>
                <a:ea typeface="Meiryo" panose="020B0604030504040204" pitchFamily="34" charset="-128"/>
              </a:rPr>
              <a:t>ソフトウェア</a:t>
            </a:r>
          </a:p>
        </p:txBody>
      </p:sp>
      <p:sp>
        <p:nvSpPr>
          <p:cNvPr id="33" name="テキスト ボックス 32">
            <a:extLst>
              <a:ext uri="{FF2B5EF4-FFF2-40B4-BE49-F238E27FC236}">
                <a16:creationId xmlns:a16="http://schemas.microsoft.com/office/drawing/2014/main" id="{4DF2EABA-CA34-5238-F275-A40146B3858F}"/>
              </a:ext>
            </a:extLst>
          </p:cNvPr>
          <p:cNvSpPr txBox="1"/>
          <p:nvPr/>
        </p:nvSpPr>
        <p:spPr>
          <a:xfrm>
            <a:off x="197806" y="6091541"/>
            <a:ext cx="2852063" cy="584775"/>
          </a:xfrm>
          <a:prstGeom prst="rect">
            <a:avLst/>
          </a:prstGeom>
          <a:noFill/>
        </p:spPr>
        <p:txBody>
          <a:bodyPr wrap="none" rtlCol="0">
            <a:spAutoFit/>
          </a:bodyPr>
          <a:lstStyle/>
          <a:p>
            <a:r>
              <a:rPr lang="ja-JP" altLang="en-US" sz="1600">
                <a:latin typeface="Meiryo" panose="020B0604030504040204" pitchFamily="34" charset="-128"/>
                <a:ea typeface="Meiryo" panose="020B0604030504040204" pitchFamily="34" charset="-128"/>
              </a:rPr>
              <a:t>モノとサービスでは</a:t>
            </a:r>
          </a:p>
          <a:p>
            <a:r>
              <a:rPr kumimoji="1" lang="ja-JP" altLang="en-US" sz="1600" b="1">
                <a:latin typeface="Meiryo" panose="020B0604030504040204" pitchFamily="34" charset="-128"/>
                <a:ea typeface="Meiryo" panose="020B0604030504040204" pitchFamily="34" charset="-128"/>
              </a:rPr>
              <a:t>時間の常識</a:t>
            </a:r>
            <a:r>
              <a:rPr kumimoji="1" lang="ja-JP" altLang="en-US" sz="1600">
                <a:latin typeface="Meiryo" panose="020B0604030504040204" pitchFamily="34" charset="-128"/>
                <a:ea typeface="Meiryo" panose="020B0604030504040204" pitchFamily="34" charset="-128"/>
              </a:rPr>
              <a:t>が変わってしまう</a:t>
            </a:r>
            <a:endParaRPr kumimoji="1" lang="en-US" altLang="ja-JP" sz="1600" dirty="0">
              <a:latin typeface="Meiryo" panose="020B0604030504040204" pitchFamily="34" charset="-128"/>
              <a:ea typeface="Meiryo" panose="020B0604030504040204" pitchFamily="34" charset="-128"/>
            </a:endParaRPr>
          </a:p>
        </p:txBody>
      </p:sp>
      <p:grpSp>
        <p:nvGrpSpPr>
          <p:cNvPr id="34" name="グループ化 33">
            <a:extLst>
              <a:ext uri="{FF2B5EF4-FFF2-40B4-BE49-F238E27FC236}">
                <a16:creationId xmlns:a16="http://schemas.microsoft.com/office/drawing/2014/main" id="{995A2A27-1F89-3FF5-A4A3-EC1203FA3171}"/>
              </a:ext>
            </a:extLst>
          </p:cNvPr>
          <p:cNvGrpSpPr/>
          <p:nvPr/>
        </p:nvGrpSpPr>
        <p:grpSpPr>
          <a:xfrm>
            <a:off x="231872" y="5203855"/>
            <a:ext cx="1859836" cy="561011"/>
            <a:chOff x="2904153" y="4766095"/>
            <a:chExt cx="1859836" cy="561011"/>
          </a:xfrm>
        </p:grpSpPr>
        <p:sp>
          <p:nvSpPr>
            <p:cNvPr id="35" name="四角形吹き出し 34">
              <a:extLst>
                <a:ext uri="{FF2B5EF4-FFF2-40B4-BE49-F238E27FC236}">
                  <a16:creationId xmlns:a16="http://schemas.microsoft.com/office/drawing/2014/main" id="{70F81E67-1BCB-FB08-6112-1774952550EC}"/>
                </a:ext>
              </a:extLst>
            </p:cNvPr>
            <p:cNvSpPr/>
            <p:nvPr/>
          </p:nvSpPr>
          <p:spPr>
            <a:xfrm>
              <a:off x="2904153" y="4766095"/>
              <a:ext cx="1859836" cy="557089"/>
            </a:xfrm>
            <a:prstGeom prst="wedgeRectCallout">
              <a:avLst>
                <a:gd name="adj1" fmla="val -14300"/>
                <a:gd name="adj2" fmla="val 101582"/>
              </a:avLst>
            </a:prstGeom>
            <a:solidFill>
              <a:srgbClr val="00B050">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36" name="テキスト ボックス 35">
              <a:extLst>
                <a:ext uri="{FF2B5EF4-FFF2-40B4-BE49-F238E27FC236}">
                  <a16:creationId xmlns:a16="http://schemas.microsoft.com/office/drawing/2014/main" id="{2C7A0485-12A6-B9F8-BC21-04CACDD34A13}"/>
                </a:ext>
              </a:extLst>
            </p:cNvPr>
            <p:cNvSpPr txBox="1"/>
            <p:nvPr/>
          </p:nvSpPr>
          <p:spPr>
            <a:xfrm>
              <a:off x="2963496" y="4803886"/>
              <a:ext cx="1800493" cy="523220"/>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ビジネスのリリース</a:t>
              </a:r>
              <a:endParaRPr kumimoji="1" lang="en-US" altLang="ja-JP" sz="1400" dirty="0">
                <a:solidFill>
                  <a:schemeClr val="bg1"/>
                </a:solidFill>
                <a:latin typeface="Meiryo" panose="020B0604030504040204" pitchFamily="34" charset="-128"/>
                <a:ea typeface="Meiryo" panose="020B0604030504040204" pitchFamily="34" charset="-128"/>
              </a:endParaRPr>
            </a:p>
            <a:p>
              <a:r>
                <a:rPr lang="ja-JP" altLang="en-US" sz="1400">
                  <a:solidFill>
                    <a:schemeClr val="bg1"/>
                  </a:solidFill>
                  <a:latin typeface="Meiryo" panose="020B0604030504040204" pitchFamily="34" charset="-128"/>
                  <a:ea typeface="Meiryo" panose="020B0604030504040204" pitchFamily="34" charset="-128"/>
                </a:rPr>
                <a:t>改善・変更の頻度</a:t>
              </a:r>
              <a:endParaRPr kumimoji="1" lang="ja-JP" altLang="en-US" sz="1400">
                <a:solidFill>
                  <a:schemeClr val="bg1"/>
                </a:solidFill>
                <a:latin typeface="Meiryo" panose="020B0604030504040204" pitchFamily="34" charset="-128"/>
                <a:ea typeface="Meiryo" panose="020B0604030504040204" pitchFamily="34" charset="-128"/>
              </a:endParaRPr>
            </a:p>
          </p:txBody>
        </p:sp>
      </p:grpSp>
      <p:sp>
        <p:nvSpPr>
          <p:cNvPr id="38" name="テキスト ボックス 37">
            <a:extLst>
              <a:ext uri="{FF2B5EF4-FFF2-40B4-BE49-F238E27FC236}">
                <a16:creationId xmlns:a16="http://schemas.microsoft.com/office/drawing/2014/main" id="{0CE609DD-640A-C59F-D00B-C3B8D723664C}"/>
              </a:ext>
            </a:extLst>
          </p:cNvPr>
          <p:cNvSpPr txBox="1"/>
          <p:nvPr/>
        </p:nvSpPr>
        <p:spPr>
          <a:xfrm>
            <a:off x="6110753" y="898559"/>
            <a:ext cx="2852063" cy="584775"/>
          </a:xfrm>
          <a:prstGeom prst="rect">
            <a:avLst/>
          </a:prstGeom>
          <a:noFill/>
        </p:spPr>
        <p:txBody>
          <a:bodyPr wrap="none" rtlCol="0">
            <a:spAutoFit/>
          </a:bodyPr>
          <a:lstStyle/>
          <a:p>
            <a:pPr algn="r"/>
            <a:r>
              <a:rPr kumimoji="1" lang="ja-JP" altLang="en-US" sz="1600" b="1">
                <a:latin typeface="Meiryo" panose="020B0604030504040204" pitchFamily="34" charset="-128"/>
                <a:ea typeface="Meiryo" panose="020B0604030504040204" pitchFamily="34" charset="-128"/>
              </a:rPr>
              <a:t>所有を前提</a:t>
            </a:r>
            <a:r>
              <a:rPr kumimoji="1" lang="ja-JP" altLang="en-US" sz="1600">
                <a:latin typeface="Meiryo" panose="020B0604030504040204" pitchFamily="34" charset="-128"/>
                <a:ea typeface="Meiryo" panose="020B0604030504040204" pitchFamily="34" charset="-128"/>
              </a:rPr>
              <a:t>とすることから</a:t>
            </a:r>
            <a:endParaRPr kumimoji="1" lang="en-US" altLang="ja-JP" sz="1600" dirty="0">
              <a:latin typeface="Meiryo" panose="020B0604030504040204" pitchFamily="34" charset="-128"/>
              <a:ea typeface="Meiryo" panose="020B0604030504040204" pitchFamily="34" charset="-128"/>
            </a:endParaRPr>
          </a:p>
          <a:p>
            <a:pPr algn="r"/>
            <a:r>
              <a:rPr lang="ja-JP" altLang="en-US" sz="1600" b="1">
                <a:latin typeface="Meiryo" panose="020B0604030504040204" pitchFamily="34" charset="-128"/>
                <a:ea typeface="Meiryo" panose="020B0604030504040204" pitchFamily="34" charset="-128"/>
              </a:rPr>
              <a:t>所有しないことが前提</a:t>
            </a:r>
            <a:r>
              <a:rPr lang="ja-JP" altLang="en-US" sz="1600">
                <a:latin typeface="Meiryo" panose="020B0604030504040204" pitchFamily="34" charset="-128"/>
                <a:ea typeface="Meiryo" panose="020B0604030504040204" pitchFamily="34" charset="-128"/>
              </a:rPr>
              <a:t>となる</a:t>
            </a:r>
            <a:endParaRPr kumimoji="1" lang="en-US" altLang="ja-JP" sz="1600" dirty="0">
              <a:latin typeface="Meiryo" panose="020B0604030504040204" pitchFamily="34" charset="-128"/>
              <a:ea typeface="Meiryo" panose="020B0604030504040204" pitchFamily="34" charset="-128"/>
            </a:endParaRPr>
          </a:p>
        </p:txBody>
      </p:sp>
      <p:grpSp>
        <p:nvGrpSpPr>
          <p:cNvPr id="40" name="グループ化 39">
            <a:extLst>
              <a:ext uri="{FF2B5EF4-FFF2-40B4-BE49-F238E27FC236}">
                <a16:creationId xmlns:a16="http://schemas.microsoft.com/office/drawing/2014/main" id="{95CC2BCD-1F31-158B-7E3E-B5837860B0C4}"/>
              </a:ext>
            </a:extLst>
          </p:cNvPr>
          <p:cNvGrpSpPr/>
          <p:nvPr/>
        </p:nvGrpSpPr>
        <p:grpSpPr>
          <a:xfrm>
            <a:off x="7059159" y="1656804"/>
            <a:ext cx="1859836" cy="561011"/>
            <a:chOff x="2904153" y="4766095"/>
            <a:chExt cx="1859836" cy="561011"/>
          </a:xfrm>
        </p:grpSpPr>
        <p:sp>
          <p:nvSpPr>
            <p:cNvPr id="41" name="四角形吹き出し 40">
              <a:extLst>
                <a:ext uri="{FF2B5EF4-FFF2-40B4-BE49-F238E27FC236}">
                  <a16:creationId xmlns:a16="http://schemas.microsoft.com/office/drawing/2014/main" id="{520F40AF-82D4-8598-F250-D73676ABD7CA}"/>
                </a:ext>
              </a:extLst>
            </p:cNvPr>
            <p:cNvSpPr/>
            <p:nvPr/>
          </p:nvSpPr>
          <p:spPr>
            <a:xfrm>
              <a:off x="2904153" y="4766095"/>
              <a:ext cx="1859836" cy="557089"/>
            </a:xfrm>
            <a:prstGeom prst="wedgeRectCallout">
              <a:avLst>
                <a:gd name="adj1" fmla="val -3374"/>
                <a:gd name="adj2" fmla="val -91216"/>
              </a:avLst>
            </a:prstGeom>
            <a:solidFill>
              <a:srgbClr val="002060">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42" name="テキスト ボックス 41">
              <a:extLst>
                <a:ext uri="{FF2B5EF4-FFF2-40B4-BE49-F238E27FC236}">
                  <a16:creationId xmlns:a16="http://schemas.microsoft.com/office/drawing/2014/main" id="{C9C32BF6-FAA1-507C-2104-A13FE0FB2B52}"/>
                </a:ext>
              </a:extLst>
            </p:cNvPr>
            <p:cNvSpPr txBox="1"/>
            <p:nvPr/>
          </p:nvSpPr>
          <p:spPr>
            <a:xfrm>
              <a:off x="2963496" y="4803886"/>
              <a:ext cx="1800493" cy="523220"/>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体験価値が</a:t>
              </a:r>
              <a:endParaRPr kumimoji="1" lang="en-US" altLang="ja-JP" sz="1400" dirty="0">
                <a:solidFill>
                  <a:schemeClr val="bg1"/>
                </a:solidFill>
                <a:latin typeface="Meiryo" panose="020B0604030504040204" pitchFamily="34" charset="-128"/>
                <a:ea typeface="Meiryo" panose="020B0604030504040204" pitchFamily="34" charset="-128"/>
              </a:endParaRPr>
            </a:p>
            <a:p>
              <a:r>
                <a:rPr lang="ja-JP" altLang="en-US" sz="1400">
                  <a:solidFill>
                    <a:schemeClr val="bg1"/>
                  </a:solidFill>
                  <a:latin typeface="Meiryo" panose="020B0604030504040204" pitchFamily="34" charset="-128"/>
                  <a:ea typeface="Meiryo" panose="020B0604030504040204" pitchFamily="34" charset="-128"/>
                </a:rPr>
                <a:t>ビジネス価値になる</a:t>
              </a:r>
              <a:endParaRPr kumimoji="1" lang="ja-JP" altLang="en-US" sz="1400">
                <a:solidFill>
                  <a:schemeClr val="bg1"/>
                </a:solidFill>
                <a:latin typeface="Meiryo" panose="020B0604030504040204" pitchFamily="34" charset="-128"/>
                <a:ea typeface="Meiryo" panose="020B0604030504040204" pitchFamily="34" charset="-128"/>
              </a:endParaRPr>
            </a:p>
          </p:txBody>
        </p:sp>
      </p:grpSp>
      <p:sp>
        <p:nvSpPr>
          <p:cNvPr id="43" name="テキスト ボックス 42">
            <a:extLst>
              <a:ext uri="{FF2B5EF4-FFF2-40B4-BE49-F238E27FC236}">
                <a16:creationId xmlns:a16="http://schemas.microsoft.com/office/drawing/2014/main" id="{67F6D3FD-48E6-690D-F13D-8C7367CCC98B}"/>
              </a:ext>
            </a:extLst>
          </p:cNvPr>
          <p:cNvSpPr txBox="1"/>
          <p:nvPr/>
        </p:nvSpPr>
        <p:spPr>
          <a:xfrm>
            <a:off x="6318698" y="6091540"/>
            <a:ext cx="2646878" cy="584775"/>
          </a:xfrm>
          <a:prstGeom prst="rect">
            <a:avLst/>
          </a:prstGeom>
          <a:noFill/>
        </p:spPr>
        <p:txBody>
          <a:bodyPr wrap="none" rtlCol="0">
            <a:spAutoFit/>
          </a:bodyPr>
          <a:lstStyle/>
          <a:p>
            <a:pPr algn="r"/>
            <a:r>
              <a:rPr kumimoji="1" lang="ja-JP" altLang="en-US" sz="1600" b="1">
                <a:latin typeface="Meiryo" panose="020B0604030504040204" pitchFamily="34" charset="-128"/>
                <a:ea typeface="Meiryo" panose="020B0604030504040204" pitchFamily="34" charset="-128"/>
              </a:rPr>
              <a:t>アジャイル開発やクラウド</a:t>
            </a:r>
            <a:endParaRPr kumimoji="1" lang="en-US" altLang="ja-JP" sz="1600" b="1" dirty="0">
              <a:latin typeface="Meiryo" panose="020B0604030504040204" pitchFamily="34" charset="-128"/>
              <a:ea typeface="Meiryo" panose="020B0604030504040204" pitchFamily="34" charset="-128"/>
            </a:endParaRPr>
          </a:p>
          <a:p>
            <a:pPr algn="r"/>
            <a:r>
              <a:rPr lang="ja-JP" altLang="en-US" sz="1600">
                <a:latin typeface="Meiryo" panose="020B0604030504040204" pitchFamily="34" charset="-128"/>
                <a:ea typeface="Meiryo" panose="020B0604030504040204" pitchFamily="34" charset="-128"/>
              </a:rPr>
              <a:t>などの</a:t>
            </a:r>
            <a:r>
              <a:rPr lang="ja-JP" altLang="en-US" sz="1600" b="1">
                <a:latin typeface="Meiryo" panose="020B0604030504040204" pitchFamily="34" charset="-128"/>
                <a:ea typeface="Meiryo" panose="020B0604030504040204" pitchFamily="34" charset="-128"/>
              </a:rPr>
              <a:t>必然性</a:t>
            </a:r>
            <a:r>
              <a:rPr lang="ja-JP" altLang="en-US" sz="1600">
                <a:latin typeface="Meiryo" panose="020B0604030504040204" pitchFamily="34" charset="-128"/>
                <a:ea typeface="Meiryo" panose="020B0604030504040204" pitchFamily="34" charset="-128"/>
              </a:rPr>
              <a:t>が生じる</a:t>
            </a:r>
            <a:endParaRPr kumimoji="1" lang="en-US" altLang="ja-JP" sz="1600" dirty="0">
              <a:latin typeface="Meiryo" panose="020B0604030504040204" pitchFamily="34" charset="-128"/>
              <a:ea typeface="Meiryo" panose="020B0604030504040204" pitchFamily="34" charset="-128"/>
            </a:endParaRPr>
          </a:p>
        </p:txBody>
      </p:sp>
      <p:pic>
        <p:nvPicPr>
          <p:cNvPr id="8" name="図 7">
            <a:extLst>
              <a:ext uri="{FF2B5EF4-FFF2-40B4-BE49-F238E27FC236}">
                <a16:creationId xmlns:a16="http://schemas.microsoft.com/office/drawing/2014/main" id="{7314A4C3-035C-1A54-D3EB-226AD98BDAE1}"/>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6835788" y="3351681"/>
            <a:ext cx="1604199" cy="1604199"/>
          </a:xfrm>
          <a:prstGeom prst="rect">
            <a:avLst/>
          </a:prstGeom>
          <a:effectLst>
            <a:outerShdw blurRad="50800" dist="38100" dir="2700000" algn="tl" rotWithShape="0">
              <a:prstClr val="black">
                <a:alpha val="40000"/>
              </a:prstClr>
            </a:outerShdw>
          </a:effectLst>
        </p:spPr>
      </p:pic>
      <p:pic>
        <p:nvPicPr>
          <p:cNvPr id="28" name="図 27">
            <a:extLst>
              <a:ext uri="{FF2B5EF4-FFF2-40B4-BE49-F238E27FC236}">
                <a16:creationId xmlns:a16="http://schemas.microsoft.com/office/drawing/2014/main" id="{7ECCC302-008B-ACC1-B22E-662DC323B12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63765" y="1265364"/>
            <a:ext cx="941104" cy="941104"/>
          </a:xfrm>
          <a:prstGeom prst="rect">
            <a:avLst/>
          </a:prstGeom>
          <a:effectLst>
            <a:outerShdw blurRad="50800" dist="38100" dir="2700000" algn="tl" rotWithShape="0">
              <a:prstClr val="black">
                <a:alpha val="40000"/>
              </a:prstClr>
            </a:outerShdw>
          </a:effectLst>
        </p:spPr>
      </p:pic>
      <p:pic>
        <p:nvPicPr>
          <p:cNvPr id="31" name="図 30">
            <a:extLst>
              <a:ext uri="{FF2B5EF4-FFF2-40B4-BE49-F238E27FC236}">
                <a16:creationId xmlns:a16="http://schemas.microsoft.com/office/drawing/2014/main" id="{2EEA75A6-4188-A80A-81CC-05F3937D6BA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73457" y="1149106"/>
            <a:ext cx="1079190" cy="10791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18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par>
                                <p:cTn id="19" presetID="22" presetClass="entr" presetSubtype="4"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202C9096-FD40-7141-9E2C-24D0DBADBC0E}"/>
              </a:ext>
            </a:extLst>
          </p:cNvPr>
          <p:cNvSpPr/>
          <p:nvPr/>
        </p:nvSpPr>
        <p:spPr>
          <a:xfrm>
            <a:off x="321240" y="2779557"/>
            <a:ext cx="2459012" cy="3311681"/>
          </a:xfrm>
          <a:prstGeom prst="rect">
            <a:avLst/>
          </a:prstGeom>
          <a:solidFill>
            <a:schemeClr val="accent6">
              <a:alpha val="56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a:extLst>
              <a:ext uri="{FF2B5EF4-FFF2-40B4-BE49-F238E27FC236}">
                <a16:creationId xmlns:a16="http://schemas.microsoft.com/office/drawing/2014/main" id="{C8539549-F04C-0E40-8367-54C6B36E0A88}"/>
              </a:ext>
            </a:extLst>
          </p:cNvPr>
          <p:cNvSpPr/>
          <p:nvPr/>
        </p:nvSpPr>
        <p:spPr>
          <a:xfrm>
            <a:off x="3591015" y="2774883"/>
            <a:ext cx="2459012" cy="3311681"/>
          </a:xfrm>
          <a:prstGeom prst="rect">
            <a:avLst/>
          </a:prstGeom>
          <a:solidFill>
            <a:srgbClr val="0070C0">
              <a:alpha val="65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F0DF6E21-F8E7-9640-A30B-CC9E24DC4E45}"/>
              </a:ext>
            </a:extLst>
          </p:cNvPr>
          <p:cNvSpPr/>
          <p:nvPr/>
        </p:nvSpPr>
        <p:spPr>
          <a:xfrm>
            <a:off x="1551904" y="1557806"/>
            <a:ext cx="3234395" cy="2451257"/>
          </a:xfrm>
          <a:prstGeom prst="rect">
            <a:avLst/>
          </a:prstGeom>
          <a:solidFill>
            <a:srgbClr val="FF6666">
              <a:alpha val="4392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51E348B6-4A81-A34A-90ED-FFC4F2C89556}"/>
              </a:ext>
            </a:extLst>
          </p:cNvPr>
          <p:cNvSpPr>
            <a:spLocks noGrp="1"/>
          </p:cNvSpPr>
          <p:nvPr>
            <p:ph type="title"/>
          </p:nvPr>
        </p:nvSpPr>
        <p:spPr/>
        <p:txBody>
          <a:bodyPr/>
          <a:lstStyle/>
          <a:p>
            <a:r>
              <a:rPr kumimoji="1" lang="ja-JP" altLang="en-US"/>
              <a:t>モノからサービスへと変わるビジネスの主役</a:t>
            </a:r>
          </a:p>
        </p:txBody>
      </p:sp>
      <p:sp>
        <p:nvSpPr>
          <p:cNvPr id="3" name="円/楕円 2">
            <a:extLst>
              <a:ext uri="{FF2B5EF4-FFF2-40B4-BE49-F238E27FC236}">
                <a16:creationId xmlns:a16="http://schemas.microsoft.com/office/drawing/2014/main" id="{17675B38-DDF3-5440-87FD-36D5770A1E86}"/>
              </a:ext>
            </a:extLst>
          </p:cNvPr>
          <p:cNvSpPr/>
          <p:nvPr/>
        </p:nvSpPr>
        <p:spPr>
          <a:xfrm>
            <a:off x="323301" y="1550051"/>
            <a:ext cx="2459012" cy="2459012"/>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円/楕円 3">
            <a:extLst>
              <a:ext uri="{FF2B5EF4-FFF2-40B4-BE49-F238E27FC236}">
                <a16:creationId xmlns:a16="http://schemas.microsoft.com/office/drawing/2014/main" id="{E005A6AC-7CA1-2C42-8644-5D66B8F6432E}"/>
              </a:ext>
            </a:extLst>
          </p:cNvPr>
          <p:cNvSpPr/>
          <p:nvPr/>
        </p:nvSpPr>
        <p:spPr>
          <a:xfrm>
            <a:off x="3574775" y="1550051"/>
            <a:ext cx="2459012" cy="2459012"/>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56BC6D39-3902-924C-8C7F-6857DA179227}"/>
              </a:ext>
            </a:extLst>
          </p:cNvPr>
          <p:cNvSpPr/>
          <p:nvPr/>
        </p:nvSpPr>
        <p:spPr>
          <a:xfrm>
            <a:off x="1551904" y="2015006"/>
            <a:ext cx="3258354" cy="1529103"/>
          </a:xfrm>
          <a:prstGeom prst="rect">
            <a:avLst/>
          </a:prstGeom>
          <a:solidFill>
            <a:srgbClr val="7030A0">
              <a:alpha val="4392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円/楕円 6">
            <a:extLst>
              <a:ext uri="{FF2B5EF4-FFF2-40B4-BE49-F238E27FC236}">
                <a16:creationId xmlns:a16="http://schemas.microsoft.com/office/drawing/2014/main" id="{4A7A0DA1-C96E-A54A-8793-02343CD4BD1F}"/>
              </a:ext>
            </a:extLst>
          </p:cNvPr>
          <p:cNvSpPr/>
          <p:nvPr/>
        </p:nvSpPr>
        <p:spPr>
          <a:xfrm>
            <a:off x="788255" y="2015006"/>
            <a:ext cx="1529103" cy="1529103"/>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91A36AFF-DFF0-C94E-99C6-72E5600C5DAC}"/>
              </a:ext>
            </a:extLst>
          </p:cNvPr>
          <p:cNvSpPr txBox="1"/>
          <p:nvPr/>
        </p:nvSpPr>
        <p:spPr>
          <a:xfrm>
            <a:off x="998808" y="2405891"/>
            <a:ext cx="1107996" cy="830997"/>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ハード</a:t>
            </a:r>
            <a:endParaRPr kumimoji="1" lang="en-US" altLang="ja-JP" sz="2400" b="1" dirty="0">
              <a:solidFill>
                <a:schemeClr val="bg1"/>
              </a:solidFill>
              <a:latin typeface="Meiryo" panose="020B0604030504040204" pitchFamily="34" charset="-128"/>
              <a:ea typeface="Meiryo" panose="020B0604030504040204" pitchFamily="34" charset="-128"/>
            </a:endParaRPr>
          </a:p>
          <a:p>
            <a:pPr algn="ctr"/>
            <a:r>
              <a:rPr kumimoji="1" lang="ja-JP" altLang="en-US" sz="2400" b="1">
                <a:solidFill>
                  <a:schemeClr val="bg1"/>
                </a:solidFill>
                <a:latin typeface="Meiryo" panose="020B0604030504040204" pitchFamily="34" charset="-128"/>
                <a:ea typeface="Meiryo" panose="020B0604030504040204" pitchFamily="34" charset="-128"/>
              </a:rPr>
              <a:t>ウェア</a:t>
            </a:r>
          </a:p>
        </p:txBody>
      </p:sp>
      <p:sp>
        <p:nvSpPr>
          <p:cNvPr id="13" name="テキスト ボックス 12">
            <a:extLst>
              <a:ext uri="{FF2B5EF4-FFF2-40B4-BE49-F238E27FC236}">
                <a16:creationId xmlns:a16="http://schemas.microsoft.com/office/drawing/2014/main" id="{2395A14E-742A-C446-B70A-4378AB6A59A7}"/>
              </a:ext>
            </a:extLst>
          </p:cNvPr>
          <p:cNvSpPr txBox="1"/>
          <p:nvPr/>
        </p:nvSpPr>
        <p:spPr>
          <a:xfrm>
            <a:off x="2304737" y="2436667"/>
            <a:ext cx="1732313" cy="800219"/>
          </a:xfrm>
          <a:prstGeom prst="rect">
            <a:avLst/>
          </a:prstGeom>
          <a:noFill/>
        </p:spPr>
        <p:txBody>
          <a:bodyPr wrap="square" rtlCol="0">
            <a:spAutoFit/>
          </a:bodyPr>
          <a:lstStyle/>
          <a:p>
            <a:pPr algn="ctr"/>
            <a:r>
              <a:rPr kumimoji="1" lang="ja-JP" altLang="en-US"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中核的価値</a:t>
            </a:r>
            <a:endParaRPr lang="en-US" altLang="ja-JP"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是非とも</a:t>
            </a:r>
            <a:endParaRPr kumimoji="1"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手に入れたい価値</a:t>
            </a:r>
            <a:endParaRPr kumimoji="1"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CD753BB2-77A0-DE49-8448-BA8DEC219E69}"/>
              </a:ext>
            </a:extLst>
          </p:cNvPr>
          <p:cNvSpPr txBox="1"/>
          <p:nvPr/>
        </p:nvSpPr>
        <p:spPr>
          <a:xfrm>
            <a:off x="2312388" y="1631301"/>
            <a:ext cx="1732313" cy="369332"/>
          </a:xfrm>
          <a:prstGeom prst="rect">
            <a:avLst/>
          </a:prstGeom>
          <a:noFill/>
        </p:spPr>
        <p:txBody>
          <a:bodyPr wrap="square" rtlCol="0">
            <a:spAutoFit/>
          </a:bodyPr>
          <a:lstStyle/>
          <a:p>
            <a:pPr algn="ctr"/>
            <a:r>
              <a:rPr kumimoji="1" lang="ja-JP" altLang="en-US"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附帯的価値</a:t>
            </a:r>
            <a:endParaRPr lang="en-US" altLang="ja-JP"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72285A9D-E87B-B34F-B030-60CEB8CA611A}"/>
              </a:ext>
            </a:extLst>
          </p:cNvPr>
          <p:cNvSpPr/>
          <p:nvPr/>
        </p:nvSpPr>
        <p:spPr>
          <a:xfrm>
            <a:off x="1894538" y="3658547"/>
            <a:ext cx="2677462" cy="307777"/>
          </a:xfrm>
          <a:prstGeom prst="rect">
            <a:avLst/>
          </a:prstGeom>
        </p:spPr>
        <p:txBody>
          <a:bodyPr wrap="square">
            <a:spAutoFit/>
          </a:bodyPr>
          <a:lstStyle/>
          <a:p>
            <a:pPr algn="ctr"/>
            <a:r>
              <a:rPr lang="ja-JP" altLang="en-US" sz="14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中核的価値</a:t>
            </a: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を高める価値</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12B2FBF4-7B88-AF43-A804-C4E6873D28F2}"/>
              </a:ext>
            </a:extLst>
          </p:cNvPr>
          <p:cNvSpPr txBox="1"/>
          <p:nvPr/>
        </p:nvSpPr>
        <p:spPr>
          <a:xfrm>
            <a:off x="1145817" y="1677467"/>
            <a:ext cx="800219" cy="276999"/>
          </a:xfrm>
          <a:prstGeom prst="rect">
            <a:avLst/>
          </a:prstGeom>
          <a:noFill/>
        </p:spPr>
        <p:txBody>
          <a:bodyPr wrap="none" rtlCol="0">
            <a:spAutoFit/>
          </a:bodyPr>
          <a:lstStyle/>
          <a:p>
            <a:pPr algn="ctr"/>
            <a:r>
              <a:rPr kumimoji="1" lang="ja-JP" altLang="en-US" sz="1200" b="1">
                <a:solidFill>
                  <a:schemeClr val="bg1"/>
                </a:solidFill>
                <a:latin typeface="Meiryo" panose="020B0604030504040204" pitchFamily="34" charset="-128"/>
                <a:ea typeface="Meiryo" panose="020B0604030504040204" pitchFamily="34" charset="-128"/>
              </a:rPr>
              <a:t>サービス</a:t>
            </a:r>
          </a:p>
        </p:txBody>
      </p:sp>
      <p:sp>
        <p:nvSpPr>
          <p:cNvPr id="20" name="テキスト ボックス 19">
            <a:extLst>
              <a:ext uri="{FF2B5EF4-FFF2-40B4-BE49-F238E27FC236}">
                <a16:creationId xmlns:a16="http://schemas.microsoft.com/office/drawing/2014/main" id="{BD3DA936-A282-954D-96DC-05E74C3FE988}"/>
              </a:ext>
            </a:extLst>
          </p:cNvPr>
          <p:cNvSpPr txBox="1"/>
          <p:nvPr/>
        </p:nvSpPr>
        <p:spPr>
          <a:xfrm>
            <a:off x="4258058" y="1677466"/>
            <a:ext cx="1107997" cy="276999"/>
          </a:xfrm>
          <a:prstGeom prst="rect">
            <a:avLst/>
          </a:prstGeom>
          <a:noFill/>
        </p:spPr>
        <p:txBody>
          <a:bodyPr wrap="none" rtlCol="0">
            <a:spAutoFit/>
          </a:bodyPr>
          <a:lstStyle/>
          <a:p>
            <a:pPr algn="ctr"/>
            <a:r>
              <a:rPr kumimoji="1" lang="ja-JP" altLang="en-US" sz="1200" b="1">
                <a:solidFill>
                  <a:schemeClr val="bg1"/>
                </a:solidFill>
                <a:latin typeface="Meiryo" panose="020B0604030504040204" pitchFamily="34" charset="-128"/>
                <a:ea typeface="Meiryo" panose="020B0604030504040204" pitchFamily="34" charset="-128"/>
              </a:rPr>
              <a:t>ハードウェア</a:t>
            </a:r>
          </a:p>
        </p:txBody>
      </p:sp>
      <p:sp>
        <p:nvSpPr>
          <p:cNvPr id="23" name="正方形/長方形 22">
            <a:extLst>
              <a:ext uri="{FF2B5EF4-FFF2-40B4-BE49-F238E27FC236}">
                <a16:creationId xmlns:a16="http://schemas.microsoft.com/office/drawing/2014/main" id="{CA04F4A8-5AD4-6844-B476-81FB0F79C38D}"/>
              </a:ext>
            </a:extLst>
          </p:cNvPr>
          <p:cNvSpPr/>
          <p:nvPr/>
        </p:nvSpPr>
        <p:spPr>
          <a:xfrm>
            <a:off x="321241" y="5641898"/>
            <a:ext cx="2459012" cy="369332"/>
          </a:xfrm>
          <a:prstGeom prst="rect">
            <a:avLst/>
          </a:prstGeom>
        </p:spPr>
        <p:txBody>
          <a:bodyPr wrap="square">
            <a:spAutoFit/>
          </a:bodyPr>
          <a:lstStyle/>
          <a:p>
            <a:pPr algn="ctr"/>
            <a:r>
              <a:rPr lang="ja-JP" altLang="en-US"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モノのビジネス</a:t>
            </a:r>
            <a:endParaRPr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765483C1-783D-F34A-8156-A5BA86066965}"/>
              </a:ext>
            </a:extLst>
          </p:cNvPr>
          <p:cNvSpPr/>
          <p:nvPr/>
        </p:nvSpPr>
        <p:spPr>
          <a:xfrm>
            <a:off x="3607255" y="5641897"/>
            <a:ext cx="2459012" cy="369332"/>
          </a:xfrm>
          <a:prstGeom prst="rect">
            <a:avLst/>
          </a:prstGeom>
        </p:spPr>
        <p:txBody>
          <a:bodyPr wrap="square">
            <a:spAutoFit/>
          </a:bodyPr>
          <a:lstStyle/>
          <a:p>
            <a:pPr algn="ctr"/>
            <a:r>
              <a:rPr lang="ja-JP" altLang="en-US"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コトのビジネス</a:t>
            </a:r>
            <a:endParaRPr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8A55672D-9A95-6442-9E4C-B1FFF7917F03}"/>
              </a:ext>
            </a:extLst>
          </p:cNvPr>
          <p:cNvSpPr txBox="1"/>
          <p:nvPr/>
        </p:nvSpPr>
        <p:spPr>
          <a:xfrm>
            <a:off x="431791" y="4238451"/>
            <a:ext cx="2236510" cy="1077218"/>
          </a:xfrm>
          <a:prstGeom prst="rect">
            <a:avLst/>
          </a:prstGeom>
          <a:noFill/>
        </p:spPr>
        <p:txBody>
          <a:bodyPr wrap="none" rtlCol="0">
            <a:spAutoFit/>
          </a:bodyPr>
          <a:lstStyle/>
          <a:p>
            <a:pPr algn="ctr"/>
            <a:r>
              <a:rPr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商品は、</a:t>
            </a:r>
            <a:r>
              <a:rPr lang="ja-JP" altLang="en-US" sz="1600" b="1" u="sng">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魅力的なモノ</a:t>
            </a:r>
            <a:endParaRPr lang="en-US" altLang="ja-JP" sz="1600" b="1" u="sng"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endParaRPr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サービスは、ハードウェア</a:t>
            </a:r>
            <a:endParaRPr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の機能や性能を維持する</a:t>
            </a:r>
          </a:p>
          <a:p>
            <a:pPr algn="ctr"/>
            <a:r>
              <a:rPr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ための</a:t>
            </a: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修理やサポートなど</a:t>
            </a:r>
            <a:endParaRPr kumimoji="1"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1948B272-4338-AB42-9235-59034A65214E}"/>
              </a:ext>
            </a:extLst>
          </p:cNvPr>
          <p:cNvSpPr txBox="1"/>
          <p:nvPr/>
        </p:nvSpPr>
        <p:spPr>
          <a:xfrm>
            <a:off x="3727915" y="4238451"/>
            <a:ext cx="2185214" cy="1077218"/>
          </a:xfrm>
          <a:prstGeom prst="rect">
            <a:avLst/>
          </a:prstGeom>
          <a:noFill/>
        </p:spPr>
        <p:txBody>
          <a:bodyPr wrap="none" rtlCol="0">
            <a:spAutoFit/>
          </a:bodyPr>
          <a:lstStyle/>
          <a:p>
            <a:pPr algn="ctr"/>
            <a:r>
              <a:rPr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商品は、</a:t>
            </a:r>
            <a:r>
              <a:rPr lang="ja-JP" altLang="en-US" sz="1600" b="1" u="sng">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魅力的な</a:t>
            </a:r>
            <a:r>
              <a:rPr lang="en-US" altLang="ja-JP" sz="1600" b="1" u="sng"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UX</a:t>
            </a:r>
            <a:endParaRPr kumimoji="1" lang="en-US" altLang="ja-JP" sz="1200" u="sng"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endParaRPr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ハードウェアは、サービスを</a:t>
            </a:r>
            <a:endParaRPr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利用する</a:t>
            </a: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ための手段としての</a:t>
            </a:r>
            <a:endParaRPr kumimoji="1"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乗り物や道具など</a:t>
            </a:r>
            <a:endParaRPr kumimoji="1" lang="en-US" altLang="ja-JP" sz="12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nvGrpSpPr>
          <p:cNvPr id="5" name="グループ化 4">
            <a:extLst>
              <a:ext uri="{FF2B5EF4-FFF2-40B4-BE49-F238E27FC236}">
                <a16:creationId xmlns:a16="http://schemas.microsoft.com/office/drawing/2014/main" id="{A50340E1-262C-8A48-A185-80564907D1BC}"/>
              </a:ext>
            </a:extLst>
          </p:cNvPr>
          <p:cNvGrpSpPr/>
          <p:nvPr/>
        </p:nvGrpSpPr>
        <p:grpSpPr>
          <a:xfrm>
            <a:off x="4804281" y="2029379"/>
            <a:ext cx="4013346" cy="4037867"/>
            <a:chOff x="4804281" y="1817347"/>
            <a:chExt cx="4013346" cy="4037867"/>
          </a:xfrm>
        </p:grpSpPr>
        <p:sp>
          <p:nvSpPr>
            <p:cNvPr id="29" name="正方形/長方形 28">
              <a:extLst>
                <a:ext uri="{FF2B5EF4-FFF2-40B4-BE49-F238E27FC236}">
                  <a16:creationId xmlns:a16="http://schemas.microsoft.com/office/drawing/2014/main" id="{9C4224B2-1A43-A047-8A57-133CF041A885}"/>
                </a:ext>
              </a:extLst>
            </p:cNvPr>
            <p:cNvSpPr/>
            <p:nvPr/>
          </p:nvSpPr>
          <p:spPr>
            <a:xfrm>
              <a:off x="7288524" y="2543533"/>
              <a:ext cx="1491824" cy="3311681"/>
            </a:xfrm>
            <a:prstGeom prst="rect">
              <a:avLst/>
            </a:prstGeom>
            <a:solidFill>
              <a:schemeClr val="accent3">
                <a:lumMod val="50000"/>
                <a:alpha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0A537421-4E35-2045-9B22-423E721066EB}"/>
                </a:ext>
              </a:extLst>
            </p:cNvPr>
            <p:cNvSpPr/>
            <p:nvPr/>
          </p:nvSpPr>
          <p:spPr>
            <a:xfrm>
              <a:off x="4804281" y="1817347"/>
              <a:ext cx="3258354" cy="1529103"/>
            </a:xfrm>
            <a:prstGeom prst="rect">
              <a:avLst/>
            </a:prstGeom>
            <a:solidFill>
              <a:schemeClr val="accent3">
                <a:lumMod val="75000"/>
                <a:alpha val="43922"/>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円/楕円 7">
              <a:extLst>
                <a:ext uri="{FF2B5EF4-FFF2-40B4-BE49-F238E27FC236}">
                  <a16:creationId xmlns:a16="http://schemas.microsoft.com/office/drawing/2014/main" id="{23479C2F-5026-EC4D-90FC-6E8923E1200B}"/>
                </a:ext>
              </a:extLst>
            </p:cNvPr>
            <p:cNvSpPr/>
            <p:nvPr/>
          </p:nvSpPr>
          <p:spPr>
            <a:xfrm>
              <a:off x="7288524" y="1820903"/>
              <a:ext cx="1529103" cy="1529103"/>
            </a:xfrm>
            <a:prstGeom prst="ellips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a:extLst>
                <a:ext uri="{FF2B5EF4-FFF2-40B4-BE49-F238E27FC236}">
                  <a16:creationId xmlns:a16="http://schemas.microsoft.com/office/drawing/2014/main" id="{6FFBDD1F-5D86-8743-A3BF-DCE02598E4D4}"/>
                </a:ext>
              </a:extLst>
            </p:cNvPr>
            <p:cNvSpPr txBox="1"/>
            <p:nvPr/>
          </p:nvSpPr>
          <p:spPr>
            <a:xfrm>
              <a:off x="7513713" y="2193859"/>
              <a:ext cx="1107996" cy="830997"/>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ソフト</a:t>
              </a:r>
              <a:endParaRPr kumimoji="1" lang="en-US" altLang="ja-JP" sz="2400" b="1" dirty="0">
                <a:solidFill>
                  <a:schemeClr val="bg1"/>
                </a:solidFill>
                <a:latin typeface="Meiryo" panose="020B0604030504040204" pitchFamily="34" charset="-128"/>
                <a:ea typeface="Meiryo" panose="020B0604030504040204" pitchFamily="34" charset="-128"/>
              </a:endParaRPr>
            </a:p>
            <a:p>
              <a:pPr algn="ctr"/>
              <a:r>
                <a:rPr kumimoji="1" lang="ja-JP" altLang="en-US" sz="2400" b="1">
                  <a:solidFill>
                    <a:schemeClr val="bg1"/>
                  </a:solidFill>
                  <a:latin typeface="Meiryo" panose="020B0604030504040204" pitchFamily="34" charset="-128"/>
                  <a:ea typeface="Meiryo" panose="020B0604030504040204" pitchFamily="34" charset="-128"/>
                </a:rPr>
                <a:t>ウェア</a:t>
              </a:r>
            </a:p>
          </p:txBody>
        </p:sp>
        <p:sp>
          <p:nvSpPr>
            <p:cNvPr id="18" name="正方形/長方形 17">
              <a:extLst>
                <a:ext uri="{FF2B5EF4-FFF2-40B4-BE49-F238E27FC236}">
                  <a16:creationId xmlns:a16="http://schemas.microsoft.com/office/drawing/2014/main" id="{1300BE23-B10F-4341-B18C-596CF74B16A2}"/>
                </a:ext>
              </a:extLst>
            </p:cNvPr>
            <p:cNvSpPr/>
            <p:nvPr/>
          </p:nvSpPr>
          <p:spPr>
            <a:xfrm>
              <a:off x="5776866" y="2209245"/>
              <a:ext cx="1768580" cy="830997"/>
            </a:xfrm>
            <a:prstGeom prst="rect">
              <a:avLst/>
            </a:prstGeom>
          </p:spPr>
          <p:txBody>
            <a:bodyPr wrap="square">
              <a:spAutoFit/>
            </a:bodyPr>
            <a:lstStyle/>
            <a:p>
              <a:pPr algn="ctr"/>
              <a:r>
                <a:rPr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体験価値</a:t>
              </a:r>
              <a:endParaRPr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a:t>
              </a:r>
              <a:r>
                <a:rPr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UX</a:t>
              </a:r>
              <a:r>
                <a:rPr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a:t>
              </a:r>
              <a:endParaRPr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を実装する</a:t>
              </a:r>
              <a:endParaRPr lang="en-US" altLang="ja-JP" sz="16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7DD401EE-4B3B-C640-86DB-96280D8F6E09}"/>
                </a:ext>
              </a:extLst>
            </p:cNvPr>
            <p:cNvSpPr txBox="1"/>
            <p:nvPr/>
          </p:nvSpPr>
          <p:spPr>
            <a:xfrm>
              <a:off x="7268842" y="4399597"/>
              <a:ext cx="1531188" cy="577081"/>
            </a:xfrm>
            <a:prstGeom prst="rect">
              <a:avLst/>
            </a:prstGeom>
            <a:noFill/>
          </p:spPr>
          <p:txBody>
            <a:bodyPr wrap="none" rtlCol="0">
              <a:spAutoFit/>
            </a:bodyPr>
            <a:lstStyle/>
            <a:p>
              <a:pPr algn="ctr"/>
              <a:r>
                <a:rPr lang="ja-JP" altLang="en-US" sz="105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データで、利用状況の</a:t>
              </a:r>
              <a:endParaRPr lang="en-US" altLang="ja-JP" sz="105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05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フィードバックを得て</a:t>
              </a:r>
              <a:endParaRPr lang="en-US" altLang="ja-JP" sz="105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05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高速に改善を繰り返す</a:t>
              </a:r>
              <a:endParaRPr kumimoji="1" lang="ja-JP" altLang="en-US" sz="105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sp>
        <p:nvSpPr>
          <p:cNvPr id="6" name="円/楕円 5">
            <a:extLst>
              <a:ext uri="{FF2B5EF4-FFF2-40B4-BE49-F238E27FC236}">
                <a16:creationId xmlns:a16="http://schemas.microsoft.com/office/drawing/2014/main" id="{C43E2C69-858C-2744-AF7F-9A87A06CCEED}"/>
              </a:ext>
            </a:extLst>
          </p:cNvPr>
          <p:cNvSpPr/>
          <p:nvPr/>
        </p:nvSpPr>
        <p:spPr>
          <a:xfrm>
            <a:off x="4045706" y="2015006"/>
            <a:ext cx="1529103" cy="1529103"/>
          </a:xfrm>
          <a:prstGeom prst="ellips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a:extLst>
              <a:ext uri="{FF2B5EF4-FFF2-40B4-BE49-F238E27FC236}">
                <a16:creationId xmlns:a16="http://schemas.microsoft.com/office/drawing/2014/main" id="{F87A905A-4E84-1D45-935D-9F3373E03B35}"/>
              </a:ext>
            </a:extLst>
          </p:cNvPr>
          <p:cNvSpPr txBox="1"/>
          <p:nvPr/>
        </p:nvSpPr>
        <p:spPr>
          <a:xfrm>
            <a:off x="4104171" y="2590556"/>
            <a:ext cx="1415773" cy="461665"/>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サービス</a:t>
            </a:r>
          </a:p>
        </p:txBody>
      </p:sp>
      <p:grpSp>
        <p:nvGrpSpPr>
          <p:cNvPr id="35" name="グループ化 34">
            <a:extLst>
              <a:ext uri="{FF2B5EF4-FFF2-40B4-BE49-F238E27FC236}">
                <a16:creationId xmlns:a16="http://schemas.microsoft.com/office/drawing/2014/main" id="{D6D910A5-57D0-3327-6CA2-E59BAC1C5A53}"/>
              </a:ext>
            </a:extLst>
          </p:cNvPr>
          <p:cNvGrpSpPr/>
          <p:nvPr/>
        </p:nvGrpSpPr>
        <p:grpSpPr>
          <a:xfrm>
            <a:off x="4037050" y="1049347"/>
            <a:ext cx="4795592" cy="1787428"/>
            <a:chOff x="4037050" y="1049347"/>
            <a:chExt cx="4795592" cy="1787428"/>
          </a:xfrm>
        </p:grpSpPr>
        <p:cxnSp>
          <p:nvCxnSpPr>
            <p:cNvPr id="31" name="直線コネクタ 30">
              <a:extLst>
                <a:ext uri="{FF2B5EF4-FFF2-40B4-BE49-F238E27FC236}">
                  <a16:creationId xmlns:a16="http://schemas.microsoft.com/office/drawing/2014/main" id="{B6AC540D-BE04-92DB-C1FA-AF70C162718B}"/>
                </a:ext>
              </a:extLst>
            </p:cNvPr>
            <p:cNvCxnSpPr>
              <a:cxnSpLocks/>
            </p:cNvCxnSpPr>
            <p:nvPr/>
          </p:nvCxnSpPr>
          <p:spPr>
            <a:xfrm flipV="1">
              <a:off x="4037050" y="1056424"/>
              <a:ext cx="0" cy="1780351"/>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a:extLst>
                <a:ext uri="{FF2B5EF4-FFF2-40B4-BE49-F238E27FC236}">
                  <a16:creationId xmlns:a16="http://schemas.microsoft.com/office/drawing/2014/main" id="{F1F066C0-0136-CAB6-E195-6AFF229BD219}"/>
                </a:ext>
              </a:extLst>
            </p:cNvPr>
            <p:cNvCxnSpPr>
              <a:cxnSpLocks/>
            </p:cNvCxnSpPr>
            <p:nvPr/>
          </p:nvCxnSpPr>
          <p:spPr>
            <a:xfrm flipV="1">
              <a:off x="8832642" y="1049347"/>
              <a:ext cx="0" cy="1780351"/>
            </a:xfrm>
            <a:prstGeom prst="line">
              <a:avLst/>
            </a:prstGeom>
            <a:ln>
              <a:solidFill>
                <a:schemeClr val="accent6"/>
              </a:solidFill>
              <a:prstDash val="sysDot"/>
            </a:ln>
          </p:spPr>
          <p:style>
            <a:lnRef idx="2">
              <a:schemeClr val="accent1"/>
            </a:lnRef>
            <a:fillRef idx="0">
              <a:schemeClr val="accent1"/>
            </a:fillRef>
            <a:effectRef idx="1">
              <a:schemeClr val="accent1"/>
            </a:effectRef>
            <a:fontRef idx="minor">
              <a:schemeClr val="tx1"/>
            </a:fontRef>
          </p:style>
        </p:cxnSp>
        <p:sp>
          <p:nvSpPr>
            <p:cNvPr id="34" name="左右矢印 33">
              <a:extLst>
                <a:ext uri="{FF2B5EF4-FFF2-40B4-BE49-F238E27FC236}">
                  <a16:creationId xmlns:a16="http://schemas.microsoft.com/office/drawing/2014/main" id="{43696637-7874-D17E-4EDD-43D063D4E155}"/>
                </a:ext>
              </a:extLst>
            </p:cNvPr>
            <p:cNvSpPr/>
            <p:nvPr/>
          </p:nvSpPr>
          <p:spPr>
            <a:xfrm>
              <a:off x="4044701" y="1078661"/>
              <a:ext cx="4787941" cy="444458"/>
            </a:xfrm>
            <a:prstGeom prst="leftRightArrow">
              <a:avLst>
                <a:gd name="adj1" fmla="val 65978"/>
                <a:gd name="adj2" fmla="val 50000"/>
              </a:avLst>
            </a:prstGeom>
            <a:solidFill>
              <a:schemeClr val="accent6">
                <a:lumMod val="75000"/>
                <a:alpha val="5098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a:extLst>
                <a:ext uri="{FF2B5EF4-FFF2-40B4-BE49-F238E27FC236}">
                  <a16:creationId xmlns:a16="http://schemas.microsoft.com/office/drawing/2014/main" id="{08D575FB-E3A3-1010-C392-16BDCE786A5F}"/>
                </a:ext>
              </a:extLst>
            </p:cNvPr>
            <p:cNvSpPr txBox="1"/>
            <p:nvPr/>
          </p:nvSpPr>
          <p:spPr>
            <a:xfrm>
              <a:off x="5645494" y="1144690"/>
              <a:ext cx="2031325" cy="830997"/>
            </a:xfrm>
            <a:prstGeom prst="rect">
              <a:avLst/>
            </a:prstGeom>
            <a:noFill/>
          </p:spPr>
          <p:txBody>
            <a:bodyPr wrap="none" rtlCol="0">
              <a:spAutoFit/>
            </a:bodyPr>
            <a:lstStyle/>
            <a:p>
              <a:pPr algn="ctr"/>
              <a:r>
                <a:rPr kumimoji="1" lang="ja-JP" altLang="en-US"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圧倒的なスピード</a:t>
              </a:r>
              <a:endParaRPr kumimoji="1" lang="en-US" altLang="ja-JP"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endParaRPr kumimoji="1" lang="en-US" altLang="ja-JP" sz="800"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10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リアルタイムデータに基づく</a:t>
              </a:r>
              <a:endParaRPr kumimoji="1" lang="en-US" altLang="ja-JP" sz="1100"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10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高速なフィードバックと改善</a:t>
              </a:r>
            </a:p>
          </p:txBody>
        </p:sp>
      </p:grpSp>
      <p:sp>
        <p:nvSpPr>
          <p:cNvPr id="27" name="テキスト ボックス 26">
            <a:extLst>
              <a:ext uri="{FF2B5EF4-FFF2-40B4-BE49-F238E27FC236}">
                <a16:creationId xmlns:a16="http://schemas.microsoft.com/office/drawing/2014/main" id="{686E18A4-485C-8EBA-6E45-B83CEAFA5704}"/>
              </a:ext>
            </a:extLst>
          </p:cNvPr>
          <p:cNvSpPr txBox="1"/>
          <p:nvPr/>
        </p:nvSpPr>
        <p:spPr>
          <a:xfrm>
            <a:off x="286606" y="6124401"/>
            <a:ext cx="2518639" cy="307777"/>
          </a:xfrm>
          <a:prstGeom prst="rect">
            <a:avLst/>
          </a:prstGeom>
          <a:noFill/>
        </p:spPr>
        <p:txBody>
          <a:bodyPr wrap="none" rtlCol="0">
            <a:spAutoFit/>
          </a:bodyPr>
          <a:lstStyle/>
          <a:p>
            <a:pPr algn="ctr"/>
            <a:r>
              <a:rPr kumimoji="1" lang="ja-JP" altLang="en-US" sz="1400" b="1" u="sng">
                <a:solidFill>
                  <a:srgbClr val="0070C0"/>
                </a:solidFill>
                <a:latin typeface="Meiryo" panose="020B0604030504040204" pitchFamily="34" charset="-128"/>
                <a:ea typeface="Meiryo" panose="020B0604030504040204" pitchFamily="34" charset="-128"/>
              </a:rPr>
              <a:t>所有することの価値</a:t>
            </a:r>
            <a:r>
              <a:rPr kumimoji="1" lang="ja-JP" altLang="en-US" sz="1400">
                <a:solidFill>
                  <a:srgbClr val="0070C0"/>
                </a:solidFill>
                <a:latin typeface="Meiryo" panose="020B0604030504040204" pitchFamily="34" charset="-128"/>
                <a:ea typeface="Meiryo" panose="020B0604030504040204" pitchFamily="34" charset="-128"/>
              </a:rPr>
              <a:t>を満たす</a:t>
            </a:r>
          </a:p>
        </p:txBody>
      </p:sp>
      <p:sp>
        <p:nvSpPr>
          <p:cNvPr id="32" name="テキスト ボックス 31">
            <a:extLst>
              <a:ext uri="{FF2B5EF4-FFF2-40B4-BE49-F238E27FC236}">
                <a16:creationId xmlns:a16="http://schemas.microsoft.com/office/drawing/2014/main" id="{24439EB2-E47B-C471-6185-DACF2C876A74}"/>
              </a:ext>
            </a:extLst>
          </p:cNvPr>
          <p:cNvSpPr txBox="1"/>
          <p:nvPr/>
        </p:nvSpPr>
        <p:spPr>
          <a:xfrm>
            <a:off x="3522875" y="6141833"/>
            <a:ext cx="2518638" cy="307777"/>
          </a:xfrm>
          <a:prstGeom prst="rect">
            <a:avLst/>
          </a:prstGeom>
          <a:noFill/>
        </p:spPr>
        <p:txBody>
          <a:bodyPr wrap="none" rtlCol="0">
            <a:spAutoFit/>
          </a:bodyPr>
          <a:lstStyle/>
          <a:p>
            <a:pPr algn="ctr"/>
            <a:r>
              <a:rPr kumimoji="1" lang="ja-JP" altLang="en-US" sz="1400" b="1" u="sng">
                <a:solidFill>
                  <a:schemeClr val="accent6">
                    <a:lumMod val="75000"/>
                  </a:schemeClr>
                </a:solidFill>
                <a:latin typeface="Meiryo" panose="020B0604030504040204" pitchFamily="34" charset="-128"/>
                <a:ea typeface="Meiryo" panose="020B0604030504040204" pitchFamily="34" charset="-128"/>
              </a:rPr>
              <a:t>体験することの価値</a:t>
            </a:r>
            <a:r>
              <a:rPr kumimoji="1" lang="ja-JP" altLang="en-US" sz="1400">
                <a:solidFill>
                  <a:schemeClr val="accent6">
                    <a:lumMod val="75000"/>
                  </a:schemeClr>
                </a:solidFill>
                <a:latin typeface="Meiryo" panose="020B0604030504040204" pitchFamily="34" charset="-128"/>
                <a:ea typeface="Meiryo" panose="020B0604030504040204" pitchFamily="34" charset="-128"/>
              </a:rPr>
              <a:t>を満たす</a:t>
            </a:r>
          </a:p>
        </p:txBody>
      </p:sp>
    </p:spTree>
    <p:extLst>
      <p:ext uri="{BB962C8B-B14F-4D97-AF65-F5344CB8AC3E}">
        <p14:creationId xmlns:p14="http://schemas.microsoft.com/office/powerpoint/2010/main" val="175651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outVertical)">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0059D80B-7D8D-A2A3-8568-CAB96DBB662F}"/>
              </a:ext>
            </a:extLst>
          </p:cNvPr>
          <p:cNvPicPr>
            <a:picLocks noChangeAspect="1"/>
          </p:cNvPicPr>
          <p:nvPr/>
        </p:nvPicPr>
        <p:blipFill>
          <a:blip r:embed="rId2"/>
          <a:stretch>
            <a:fillRect/>
          </a:stretch>
        </p:blipFill>
        <p:spPr>
          <a:xfrm>
            <a:off x="4939721" y="1671890"/>
            <a:ext cx="3928065" cy="4669391"/>
          </a:xfrm>
          <a:prstGeom prst="rect">
            <a:avLst/>
          </a:prstGeom>
          <a:ln>
            <a:noFill/>
          </a:ln>
          <a:effectLst>
            <a:outerShdw blurRad="292100" dist="139700" dir="2700000" algn="tl" rotWithShape="0">
              <a:srgbClr val="333333">
                <a:alpha val="65000"/>
              </a:srgbClr>
            </a:outerShdw>
          </a:effectLst>
        </p:spPr>
      </p:pic>
      <p:sp>
        <p:nvSpPr>
          <p:cNvPr id="13" name="ホームベース 12">
            <a:extLst>
              <a:ext uri="{FF2B5EF4-FFF2-40B4-BE49-F238E27FC236}">
                <a16:creationId xmlns:a16="http://schemas.microsoft.com/office/drawing/2014/main" id="{EAF87171-54D7-11AF-50F4-44D923723DA0}"/>
              </a:ext>
            </a:extLst>
          </p:cNvPr>
          <p:cNvSpPr/>
          <p:nvPr/>
        </p:nvSpPr>
        <p:spPr>
          <a:xfrm>
            <a:off x="302409" y="1819257"/>
            <a:ext cx="4740321" cy="1937013"/>
          </a:xfrm>
          <a:prstGeom prst="homePlate">
            <a:avLst>
              <a:gd name="adj" fmla="val 23087"/>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ホームベース 13">
            <a:extLst>
              <a:ext uri="{FF2B5EF4-FFF2-40B4-BE49-F238E27FC236}">
                <a16:creationId xmlns:a16="http://schemas.microsoft.com/office/drawing/2014/main" id="{254C77DE-30DD-520C-F1C9-79E4EF9C79C8}"/>
              </a:ext>
            </a:extLst>
          </p:cNvPr>
          <p:cNvSpPr/>
          <p:nvPr/>
        </p:nvSpPr>
        <p:spPr>
          <a:xfrm>
            <a:off x="302409" y="4231129"/>
            <a:ext cx="4740321" cy="1937013"/>
          </a:xfrm>
          <a:prstGeom prst="homePlate">
            <a:avLst>
              <a:gd name="adj" fmla="val 23615"/>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82BE8CB9-577C-05DA-D771-6F1F76066813}"/>
              </a:ext>
            </a:extLst>
          </p:cNvPr>
          <p:cNvSpPr>
            <a:spLocks noGrp="1"/>
          </p:cNvSpPr>
          <p:nvPr>
            <p:ph type="title"/>
          </p:nvPr>
        </p:nvSpPr>
        <p:spPr/>
        <p:txBody>
          <a:bodyPr/>
          <a:lstStyle/>
          <a:p>
            <a:r>
              <a:rPr lang="ja-JP" altLang="en-US" dirty="0">
                <a:latin typeface="Meiryo" panose="020B0604030504040204" pitchFamily="34" charset="-128"/>
                <a:ea typeface="Meiryo" panose="020B0604030504040204" pitchFamily="34" charset="-128"/>
              </a:rPr>
              <a:t>ソフトウェアが世界を呑み込む時代</a:t>
            </a:r>
            <a:endParaRPr kumimoji="1" lang="ja-JP" altLang="en-US" dirty="0"/>
          </a:p>
        </p:txBody>
      </p:sp>
      <p:sp>
        <p:nvSpPr>
          <p:cNvPr id="6" name="テキスト ボックス 5">
            <a:extLst>
              <a:ext uri="{FF2B5EF4-FFF2-40B4-BE49-F238E27FC236}">
                <a16:creationId xmlns:a16="http://schemas.microsoft.com/office/drawing/2014/main" id="{D33A6EE4-313A-C837-4688-08BF32F6F037}"/>
              </a:ext>
            </a:extLst>
          </p:cNvPr>
          <p:cNvSpPr txBox="1"/>
          <p:nvPr/>
        </p:nvSpPr>
        <p:spPr>
          <a:xfrm>
            <a:off x="302409" y="2085457"/>
            <a:ext cx="4357527" cy="1415772"/>
          </a:xfrm>
          <a:prstGeom prst="rect">
            <a:avLst/>
          </a:prstGeom>
          <a:noFill/>
        </p:spPr>
        <p:txBody>
          <a:bodyPr wrap="square">
            <a:spAutoFit/>
          </a:bodyPr>
          <a:lstStyle/>
          <a:p>
            <a:r>
              <a:rPr lang="ja-JP" altLang="en-US" sz="2000" dirty="0">
                <a:solidFill>
                  <a:schemeClr val="bg1"/>
                </a:solidFill>
                <a:latin typeface="Meiryo" panose="020B0604030504040204" pitchFamily="34" charset="-128"/>
                <a:ea typeface="Meiryo" panose="020B0604030504040204" pitchFamily="34" charset="-128"/>
              </a:rPr>
              <a:t>Software is eating the world, </a:t>
            </a:r>
            <a:endParaRPr lang="en-US" altLang="ja-JP" sz="2000" dirty="0">
              <a:solidFill>
                <a:schemeClr val="bg1"/>
              </a:solidFill>
              <a:latin typeface="Meiryo" panose="020B0604030504040204" pitchFamily="34" charset="-128"/>
              <a:ea typeface="Meiryo" panose="020B0604030504040204" pitchFamily="34" charset="-128"/>
            </a:endParaRPr>
          </a:p>
          <a:p>
            <a:r>
              <a:rPr lang="ja-JP" altLang="en-US" sz="2000" b="1" u="sng" dirty="0">
                <a:solidFill>
                  <a:schemeClr val="bg1"/>
                </a:solidFill>
                <a:latin typeface="Meiryo" panose="020B0604030504040204" pitchFamily="34" charset="-128"/>
                <a:ea typeface="Meiryo" panose="020B0604030504040204" pitchFamily="34" charset="-128"/>
              </a:rPr>
              <a:t>in all sectors</a:t>
            </a:r>
            <a:endParaRPr lang="en-US" altLang="ja-JP" sz="2000" b="1" u="sng" dirty="0">
              <a:solidFill>
                <a:schemeClr val="bg1"/>
              </a:solidFill>
              <a:latin typeface="Meiryo" panose="020B0604030504040204" pitchFamily="34" charset="-128"/>
              <a:ea typeface="Meiryo" panose="020B0604030504040204" pitchFamily="34" charset="-128"/>
            </a:endParaRPr>
          </a:p>
          <a:p>
            <a:endParaRPr lang="en-US" altLang="ja-JP" sz="1000" dirty="0">
              <a:solidFill>
                <a:schemeClr val="bg1"/>
              </a:solidFill>
              <a:highlight>
                <a:srgbClr val="FFFF00"/>
              </a:highlight>
              <a:latin typeface="Meiryo" panose="020B0604030504040204" pitchFamily="34" charset="-128"/>
              <a:ea typeface="Meiryo" panose="020B0604030504040204" pitchFamily="34" charset="-128"/>
            </a:endParaRPr>
          </a:p>
          <a:p>
            <a:r>
              <a:rPr lang="ja-JP" altLang="en-US" b="1" u="sng" dirty="0">
                <a:solidFill>
                  <a:schemeClr val="bg1"/>
                </a:solidFill>
                <a:latin typeface="Meiryo" panose="020B0604030504040204" pitchFamily="34" charset="-128"/>
                <a:ea typeface="Meiryo" panose="020B0604030504040204" pitchFamily="34" charset="-128"/>
              </a:rPr>
              <a:t>全ての分野で</a:t>
            </a:r>
            <a:r>
              <a:rPr lang="ja-JP" altLang="en-US" dirty="0">
                <a:solidFill>
                  <a:schemeClr val="bg1"/>
                </a:solidFill>
                <a:latin typeface="Meiryo" panose="020B0604030504040204" pitchFamily="34" charset="-128"/>
                <a:ea typeface="Meiryo" panose="020B0604030504040204" pitchFamily="34" charset="-128"/>
              </a:rPr>
              <a:t>、ソフトウェアが世界を呑み込む</a:t>
            </a:r>
          </a:p>
        </p:txBody>
      </p:sp>
      <p:sp>
        <p:nvSpPr>
          <p:cNvPr id="8" name="テキスト ボックス 7">
            <a:extLst>
              <a:ext uri="{FF2B5EF4-FFF2-40B4-BE49-F238E27FC236}">
                <a16:creationId xmlns:a16="http://schemas.microsoft.com/office/drawing/2014/main" id="{B6EDA72E-53DE-F2C1-28C7-64B39786DF33}"/>
              </a:ext>
            </a:extLst>
          </p:cNvPr>
          <p:cNvSpPr txBox="1"/>
          <p:nvPr/>
        </p:nvSpPr>
        <p:spPr>
          <a:xfrm>
            <a:off x="395267" y="4328466"/>
            <a:ext cx="4301181" cy="1723549"/>
          </a:xfrm>
          <a:prstGeom prst="rect">
            <a:avLst/>
          </a:prstGeom>
          <a:noFill/>
        </p:spPr>
        <p:txBody>
          <a:bodyPr wrap="square">
            <a:spAutoFit/>
          </a:bodyPr>
          <a:lstStyle/>
          <a:p>
            <a:r>
              <a:rPr lang="ja-JP" altLang="en-US" sz="2000">
                <a:solidFill>
                  <a:schemeClr val="bg1"/>
                </a:solidFill>
                <a:latin typeface="Meiryo" panose="020B0604030504040204" pitchFamily="34" charset="-128"/>
                <a:ea typeface="Meiryo" panose="020B0604030504040204" pitchFamily="34" charset="-128"/>
              </a:rPr>
              <a:t>In the future</a:t>
            </a:r>
            <a:r>
              <a:rPr lang="en-US" altLang="ja-JP" sz="2000" dirty="0">
                <a:solidFill>
                  <a:schemeClr val="bg1"/>
                </a:solidFill>
                <a:latin typeface="Meiryo" panose="020B0604030504040204" pitchFamily="34" charset="-128"/>
                <a:ea typeface="Meiryo" panose="020B0604030504040204" pitchFamily="34" charset="-128"/>
              </a:rPr>
              <a:t>,</a:t>
            </a:r>
            <a:endParaRPr lang="ja-JP" altLang="en-US" sz="2000">
              <a:solidFill>
                <a:schemeClr val="bg1"/>
              </a:solidFill>
              <a:latin typeface="Meiryo" panose="020B0604030504040204" pitchFamily="34" charset="-128"/>
              <a:ea typeface="Meiryo" panose="020B0604030504040204" pitchFamily="34" charset="-128"/>
            </a:endParaRPr>
          </a:p>
          <a:p>
            <a:r>
              <a:rPr lang="ja-JP" altLang="en-US" sz="2000" b="1" u="sng">
                <a:solidFill>
                  <a:schemeClr val="bg1"/>
                </a:solidFill>
                <a:latin typeface="Meiryo" panose="020B0604030504040204" pitchFamily="34" charset="-128"/>
                <a:ea typeface="Meiryo" panose="020B0604030504040204" pitchFamily="34" charset="-128"/>
              </a:rPr>
              <a:t>every company </a:t>
            </a:r>
            <a:r>
              <a:rPr lang="ja-JP" altLang="en-US" sz="2000">
                <a:solidFill>
                  <a:schemeClr val="bg1"/>
                </a:solidFill>
                <a:latin typeface="Meiryo" panose="020B0604030504040204" pitchFamily="34" charset="-128"/>
                <a:ea typeface="Meiryo" panose="020B0604030504040204" pitchFamily="34" charset="-128"/>
              </a:rPr>
              <a:t>will become software company</a:t>
            </a:r>
            <a:endParaRPr lang="en-US" altLang="ja-JP" sz="2000" dirty="0">
              <a:solidFill>
                <a:schemeClr val="bg1"/>
              </a:solidFill>
              <a:latin typeface="Meiryo" panose="020B0604030504040204" pitchFamily="34" charset="-128"/>
              <a:ea typeface="Meiryo" panose="020B0604030504040204" pitchFamily="34" charset="-128"/>
            </a:endParaRPr>
          </a:p>
          <a:p>
            <a:endParaRPr lang="en-US" altLang="ja-JP" sz="1000" dirty="0">
              <a:solidFill>
                <a:schemeClr val="bg1"/>
              </a:solidFill>
              <a:latin typeface="Meiryo" panose="020B0604030504040204" pitchFamily="34" charset="-128"/>
              <a:ea typeface="Meiryo" panose="020B0604030504040204" pitchFamily="34" charset="-128"/>
            </a:endParaRPr>
          </a:p>
          <a:p>
            <a:r>
              <a:rPr lang="ja-JP" altLang="en-US">
                <a:solidFill>
                  <a:schemeClr val="bg1"/>
                </a:solidFill>
                <a:latin typeface="Meiryo" panose="020B0604030504040204" pitchFamily="34" charset="-128"/>
                <a:ea typeface="Meiryo" panose="020B0604030504040204" pitchFamily="34" charset="-128"/>
              </a:rPr>
              <a:t>これからの時代は</a:t>
            </a:r>
          </a:p>
          <a:p>
            <a:r>
              <a:rPr lang="ja-JP" altLang="en-US" b="1" u="sng">
                <a:solidFill>
                  <a:schemeClr val="bg1"/>
                </a:solidFill>
                <a:latin typeface="Meiryo" panose="020B0604030504040204" pitchFamily="34" charset="-128"/>
                <a:ea typeface="Meiryo" panose="020B0604030504040204" pitchFamily="34" charset="-128"/>
              </a:rPr>
              <a:t>すべての会社が</a:t>
            </a:r>
            <a:r>
              <a:rPr lang="ja-JP" altLang="en-US">
                <a:solidFill>
                  <a:schemeClr val="bg1"/>
                </a:solidFill>
                <a:latin typeface="Meiryo" panose="020B0604030504040204" pitchFamily="34" charset="-128"/>
                <a:ea typeface="Meiryo" panose="020B0604030504040204" pitchFamily="34" charset="-128"/>
              </a:rPr>
              <a:t>ソフトウェア会社になる</a:t>
            </a:r>
          </a:p>
        </p:txBody>
      </p:sp>
      <p:sp>
        <p:nvSpPr>
          <p:cNvPr id="12" name="テキスト ボックス 11">
            <a:extLst>
              <a:ext uri="{FF2B5EF4-FFF2-40B4-BE49-F238E27FC236}">
                <a16:creationId xmlns:a16="http://schemas.microsoft.com/office/drawing/2014/main" id="{CB13594C-CF51-59AC-DF32-A9EB4AB58BED}"/>
              </a:ext>
            </a:extLst>
          </p:cNvPr>
          <p:cNvSpPr txBox="1"/>
          <p:nvPr/>
        </p:nvSpPr>
        <p:spPr>
          <a:xfrm>
            <a:off x="262650" y="843164"/>
            <a:ext cx="8545676" cy="800219"/>
          </a:xfrm>
          <a:prstGeom prst="rect">
            <a:avLst/>
          </a:prstGeom>
          <a:noFill/>
        </p:spPr>
        <p:txBody>
          <a:bodyPr wrap="square">
            <a:spAutoFit/>
          </a:bodyPr>
          <a:lstStyle/>
          <a:p>
            <a:r>
              <a:rPr lang="ja-JP" altLang="en-US" sz="1400" b="1">
                <a:latin typeface="Meiryo" panose="020B0604030504040204" pitchFamily="34" charset="-128"/>
                <a:ea typeface="Meiryo" panose="020B0604030504040204" pitchFamily="34" charset="-128"/>
              </a:rPr>
              <a:t>マーク・ローウェル・アンドリーセン</a:t>
            </a:r>
            <a:r>
              <a:rPr lang="ja-JP" altLang="en-US" sz="1400">
                <a:latin typeface="Meiryo" panose="020B0604030504040204" pitchFamily="34" charset="-128"/>
                <a:ea typeface="Meiryo" panose="020B0604030504040204" pitchFamily="34" charset="-128"/>
              </a:rPr>
              <a:t>（Marc Lowell Andreessen, 1971年7月9日 - ）</a:t>
            </a:r>
            <a:endParaRPr lang="en-US" altLang="ja-JP" sz="1400" dirty="0">
              <a:latin typeface="Meiryo" panose="020B0604030504040204" pitchFamily="34" charset="-128"/>
              <a:ea typeface="Meiryo" panose="020B0604030504040204" pitchFamily="34" charset="-128"/>
            </a:endParaRPr>
          </a:p>
          <a:p>
            <a:endParaRPr lang="en-US" altLang="ja-JP" sz="800" dirty="0">
              <a:latin typeface="Meiryo" panose="020B0604030504040204" pitchFamily="34" charset="-128"/>
              <a:ea typeface="Meiryo" panose="020B0604030504040204" pitchFamily="34" charset="-128"/>
            </a:endParaRPr>
          </a:p>
          <a:p>
            <a:r>
              <a:rPr lang="ja-JP" altLang="en-US" sz="1200">
                <a:latin typeface="Meiryo" panose="020B0604030504040204" pitchFamily="34" charset="-128"/>
                <a:ea typeface="Meiryo" panose="020B0604030504040204" pitchFamily="34" charset="-128"/>
              </a:rPr>
              <a:t>アメリカ合衆国のソフトウェア開発者、投資家。ウェブブラウザのNCSA MosaicやNetscape Navigatorを開発した。世界的に有名なベンチャーキャピタル会社のアンドリーセン・ホロウィッツの共同創業者。</a:t>
            </a:r>
          </a:p>
        </p:txBody>
      </p:sp>
    </p:spTree>
    <p:extLst>
      <p:ext uri="{BB962C8B-B14F-4D97-AF65-F5344CB8AC3E}">
        <p14:creationId xmlns:p14="http://schemas.microsoft.com/office/powerpoint/2010/main" val="229729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上矢印 98">
            <a:extLst>
              <a:ext uri="{FF2B5EF4-FFF2-40B4-BE49-F238E27FC236}">
                <a16:creationId xmlns:a16="http://schemas.microsoft.com/office/drawing/2014/main" id="{4CB481F7-F3CC-D39F-5924-16BEA89534EB}"/>
              </a:ext>
            </a:extLst>
          </p:cNvPr>
          <p:cNvSpPr/>
          <p:nvPr/>
        </p:nvSpPr>
        <p:spPr>
          <a:xfrm>
            <a:off x="352396" y="3057927"/>
            <a:ext cx="1782934" cy="1843312"/>
          </a:xfrm>
          <a:prstGeom prst="upArrow">
            <a:avLst>
              <a:gd name="adj1" fmla="val 73090"/>
              <a:gd name="adj2" fmla="val 2749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7030A0"/>
              </a:solidFill>
              <a:latin typeface="ＭＳ Ｐゴシック"/>
              <a:ea typeface="ＭＳ Ｐゴシック"/>
              <a:cs typeface="ＭＳ Ｐゴシック"/>
            </a:endParaRPr>
          </a:p>
        </p:txBody>
      </p:sp>
      <p:sp>
        <p:nvSpPr>
          <p:cNvPr id="97" name="正方形/長方形 96">
            <a:extLst>
              <a:ext uri="{FF2B5EF4-FFF2-40B4-BE49-F238E27FC236}">
                <a16:creationId xmlns:a16="http://schemas.microsoft.com/office/drawing/2014/main" id="{7C7D2BCB-68CA-54CE-D185-D10DB93D0AF2}"/>
              </a:ext>
            </a:extLst>
          </p:cNvPr>
          <p:cNvSpPr/>
          <p:nvPr/>
        </p:nvSpPr>
        <p:spPr>
          <a:xfrm>
            <a:off x="2417933" y="3990129"/>
            <a:ext cx="4618199" cy="1763474"/>
          </a:xfrm>
          <a:prstGeom prst="rect">
            <a:avLst/>
          </a:prstGeom>
          <a:solidFill>
            <a:schemeClr val="accent3"/>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a:extLst>
              <a:ext uri="{FF2B5EF4-FFF2-40B4-BE49-F238E27FC236}">
                <a16:creationId xmlns:a16="http://schemas.microsoft.com/office/drawing/2014/main" id="{8A1A1867-9F0B-C4EB-6013-EF1BA1D7C729}"/>
              </a:ext>
            </a:extLst>
          </p:cNvPr>
          <p:cNvSpPr/>
          <p:nvPr/>
        </p:nvSpPr>
        <p:spPr>
          <a:xfrm>
            <a:off x="2411996" y="2232581"/>
            <a:ext cx="4618199" cy="1763474"/>
          </a:xfrm>
          <a:prstGeom prst="rect">
            <a:avLst/>
          </a:prstGeom>
          <a:solidFill>
            <a:schemeClr val="accent2">
              <a:lumMod val="60000"/>
              <a:lumOff val="4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33948384-F761-B28C-AC84-47CF39129A5F}"/>
              </a:ext>
            </a:extLst>
          </p:cNvPr>
          <p:cNvSpPr>
            <a:spLocks noGrp="1"/>
          </p:cNvSpPr>
          <p:nvPr>
            <p:ph type="title"/>
          </p:nvPr>
        </p:nvSpPr>
        <p:spPr/>
        <p:txBody>
          <a:bodyPr/>
          <a:lstStyle/>
          <a:p>
            <a:r>
              <a:rPr kumimoji="1" lang="ja-JP" altLang="en-US" dirty="0"/>
              <a:t>ソフトウェアで世界を再構築</a:t>
            </a:r>
          </a:p>
        </p:txBody>
      </p:sp>
      <p:sp>
        <p:nvSpPr>
          <p:cNvPr id="56" name="円/楕円 55">
            <a:extLst>
              <a:ext uri="{FF2B5EF4-FFF2-40B4-BE49-F238E27FC236}">
                <a16:creationId xmlns:a16="http://schemas.microsoft.com/office/drawing/2014/main" id="{F1832F7B-341A-8F51-4D1A-7BE6C9640158}"/>
              </a:ext>
            </a:extLst>
          </p:cNvPr>
          <p:cNvSpPr/>
          <p:nvPr/>
        </p:nvSpPr>
        <p:spPr>
          <a:xfrm>
            <a:off x="2412036" y="5243030"/>
            <a:ext cx="4618624" cy="974493"/>
          </a:xfrm>
          <a:prstGeom prst="ellipse">
            <a:avLst/>
          </a:prstGeom>
          <a:solidFill>
            <a:schemeClr val="accent3">
              <a:lumMod val="75000"/>
            </a:schemeClr>
          </a:solidFill>
          <a:ln>
            <a:noFill/>
          </a:ln>
          <a:effectLst>
            <a:outerShdw blurRad="157654" dist="133170" dir="5640000" algn="tl" rotWithShape="0">
              <a:prstClr val="black">
                <a:alpha val="86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a:extLst>
              <a:ext uri="{FF2B5EF4-FFF2-40B4-BE49-F238E27FC236}">
                <a16:creationId xmlns:a16="http://schemas.microsoft.com/office/drawing/2014/main" id="{1A2CBB60-6A77-7A8E-FAA1-3A3E1BB8B480}"/>
              </a:ext>
            </a:extLst>
          </p:cNvPr>
          <p:cNvSpPr/>
          <p:nvPr/>
        </p:nvSpPr>
        <p:spPr>
          <a:xfrm>
            <a:off x="2412036" y="3491419"/>
            <a:ext cx="4618624" cy="974493"/>
          </a:xfrm>
          <a:prstGeom prst="ellipse">
            <a:avLst/>
          </a:prstGeom>
          <a:solidFill>
            <a:srgbClr val="C00000"/>
          </a:solidFill>
          <a:ln>
            <a:noFill/>
          </a:ln>
          <a:effectLst>
            <a:outerShdw blurRad="157654" dist="133170" dir="5640000" algn="tl" rotWithShape="0">
              <a:prstClr val="black">
                <a:alpha val="86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a:extLst>
              <a:ext uri="{FF2B5EF4-FFF2-40B4-BE49-F238E27FC236}">
                <a16:creationId xmlns:a16="http://schemas.microsoft.com/office/drawing/2014/main" id="{A84E62DB-45E2-CAD1-EEF0-C6C38E8BDD62}"/>
              </a:ext>
            </a:extLst>
          </p:cNvPr>
          <p:cNvSpPr/>
          <p:nvPr/>
        </p:nvSpPr>
        <p:spPr>
          <a:xfrm>
            <a:off x="2412036" y="1739808"/>
            <a:ext cx="4618624" cy="974493"/>
          </a:xfrm>
          <a:prstGeom prst="ellipse">
            <a:avLst/>
          </a:prstGeom>
          <a:solidFill>
            <a:srgbClr val="0070C0"/>
          </a:solidFill>
          <a:ln>
            <a:noFill/>
          </a:ln>
          <a:effectLst>
            <a:outerShdw blurRad="157654" dist="133170" dir="5640000" algn="tl" rotWithShape="0">
              <a:prstClr val="black">
                <a:alpha val="86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テキスト ボックス 59">
            <a:extLst>
              <a:ext uri="{FF2B5EF4-FFF2-40B4-BE49-F238E27FC236}">
                <a16:creationId xmlns:a16="http://schemas.microsoft.com/office/drawing/2014/main" id="{95B9847F-4A17-05B8-ED53-FBD8632416C6}"/>
              </a:ext>
            </a:extLst>
          </p:cNvPr>
          <p:cNvSpPr txBox="1"/>
          <p:nvPr/>
        </p:nvSpPr>
        <p:spPr>
          <a:xfrm>
            <a:off x="3044505" y="5452908"/>
            <a:ext cx="954107" cy="646331"/>
          </a:xfrm>
          <a:prstGeom prst="rect">
            <a:avLst/>
          </a:prstGeom>
          <a:noFill/>
        </p:spPr>
        <p:txBody>
          <a:bodyPr wrap="none" rtlCol="0">
            <a:spAutoFit/>
          </a:bodyPr>
          <a:lstStyle/>
          <a:p>
            <a:r>
              <a:rPr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リアル</a:t>
            </a:r>
            <a:endParaRPr lang="en-US" altLang="ja-JP" sz="20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Real</a:t>
            </a:r>
            <a:endParaRPr kumimoji="1"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61" name="テキスト ボックス 60">
            <a:extLst>
              <a:ext uri="{FF2B5EF4-FFF2-40B4-BE49-F238E27FC236}">
                <a16:creationId xmlns:a16="http://schemas.microsoft.com/office/drawing/2014/main" id="{804F8E4F-D0CE-3226-8DA6-B43C2FE3264F}"/>
              </a:ext>
            </a:extLst>
          </p:cNvPr>
          <p:cNvSpPr txBox="1"/>
          <p:nvPr/>
        </p:nvSpPr>
        <p:spPr>
          <a:xfrm>
            <a:off x="4768009" y="5390095"/>
            <a:ext cx="1620957" cy="738664"/>
          </a:xfrm>
          <a:prstGeom prst="rect">
            <a:avLst/>
          </a:prstGeom>
          <a:noFill/>
        </p:spPr>
        <p:txBody>
          <a:bodyPr wrap="none" rtlCol="0">
            <a:spAutoFit/>
          </a:bodyPr>
          <a:lstStyle/>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現実の物理法則に</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支配された</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実際の世界世界</a:t>
            </a:r>
            <a:endPar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62" name="テキスト ボックス 61">
            <a:extLst>
              <a:ext uri="{FF2B5EF4-FFF2-40B4-BE49-F238E27FC236}">
                <a16:creationId xmlns:a16="http://schemas.microsoft.com/office/drawing/2014/main" id="{9A4235A9-3A20-090A-9487-AB6962113DFD}"/>
              </a:ext>
            </a:extLst>
          </p:cNvPr>
          <p:cNvSpPr txBox="1"/>
          <p:nvPr/>
        </p:nvSpPr>
        <p:spPr>
          <a:xfrm>
            <a:off x="3044505" y="3687423"/>
            <a:ext cx="1980029" cy="646331"/>
          </a:xfrm>
          <a:prstGeom prst="rect">
            <a:avLst/>
          </a:prstGeom>
          <a:noFill/>
        </p:spPr>
        <p:txBody>
          <a:bodyPr wrap="none" rtlCol="0">
            <a:spAutoFit/>
          </a:bodyPr>
          <a:lstStyle/>
          <a:p>
            <a:r>
              <a:rPr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デジタルツイン</a:t>
            </a:r>
            <a:endParaRPr lang="en-US" altLang="ja-JP" sz="20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Digital Twin</a:t>
            </a:r>
          </a:p>
        </p:txBody>
      </p:sp>
      <p:sp>
        <p:nvSpPr>
          <p:cNvPr id="63" name="テキスト ボックス 62">
            <a:extLst>
              <a:ext uri="{FF2B5EF4-FFF2-40B4-BE49-F238E27FC236}">
                <a16:creationId xmlns:a16="http://schemas.microsoft.com/office/drawing/2014/main" id="{C736DD6C-039F-6FAB-D137-E72181174401}"/>
              </a:ext>
            </a:extLst>
          </p:cNvPr>
          <p:cNvSpPr txBox="1"/>
          <p:nvPr/>
        </p:nvSpPr>
        <p:spPr>
          <a:xfrm>
            <a:off x="4947547" y="3627869"/>
            <a:ext cx="1441420" cy="738664"/>
          </a:xfrm>
          <a:prstGeom prst="rect">
            <a:avLst/>
          </a:prstGeom>
          <a:noFill/>
        </p:spPr>
        <p:txBody>
          <a:bodyPr wrap="none" rtlCol="0">
            <a:spAutoFit/>
          </a:bodyPr>
          <a:lstStyle/>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リアル／現実を</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忠実に再現した</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デジタルコピー</a:t>
            </a:r>
            <a:endPar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64" name="テキスト ボックス 63">
            <a:extLst>
              <a:ext uri="{FF2B5EF4-FFF2-40B4-BE49-F238E27FC236}">
                <a16:creationId xmlns:a16="http://schemas.microsoft.com/office/drawing/2014/main" id="{BAF80199-CF16-D299-299E-B3637C2761E4}"/>
              </a:ext>
            </a:extLst>
          </p:cNvPr>
          <p:cNvSpPr txBox="1"/>
          <p:nvPr/>
        </p:nvSpPr>
        <p:spPr>
          <a:xfrm>
            <a:off x="3044505" y="1919449"/>
            <a:ext cx="1467068" cy="646331"/>
          </a:xfrm>
          <a:prstGeom prst="rect">
            <a:avLst/>
          </a:prstGeom>
          <a:noFill/>
        </p:spPr>
        <p:txBody>
          <a:bodyPr wrap="none" rtlCol="0">
            <a:spAutoFit/>
          </a:bodyPr>
          <a:lstStyle/>
          <a:p>
            <a:r>
              <a:rPr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バーチャル</a:t>
            </a:r>
            <a:endParaRPr lang="en-US" altLang="ja-JP" sz="20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lang="en-US" altLang="ja-JP" sz="1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Virtual</a:t>
            </a:r>
            <a:endParaRPr kumimoji="1" lang="ja-JP" altLang="en-US" sz="1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65" name="テキスト ボックス 64">
            <a:extLst>
              <a:ext uri="{FF2B5EF4-FFF2-40B4-BE49-F238E27FC236}">
                <a16:creationId xmlns:a16="http://schemas.microsoft.com/office/drawing/2014/main" id="{04D3B418-E30C-8EC8-D061-263F4C82B55B}"/>
              </a:ext>
            </a:extLst>
          </p:cNvPr>
          <p:cNvSpPr txBox="1"/>
          <p:nvPr/>
        </p:nvSpPr>
        <p:spPr>
          <a:xfrm>
            <a:off x="4768009" y="1901221"/>
            <a:ext cx="1620957" cy="738664"/>
          </a:xfrm>
          <a:prstGeom prst="rect">
            <a:avLst/>
          </a:prstGeom>
          <a:noFill/>
        </p:spPr>
        <p:txBody>
          <a:bodyPr wrap="none" rtlCol="0">
            <a:spAutoFit/>
          </a:bodyPr>
          <a:lstStyle/>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リアルと同様の</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体験ができる</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最適化された世界</a:t>
            </a:r>
            <a:endPar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nvGrpSpPr>
          <p:cNvPr id="66" name="グループ化 65">
            <a:extLst>
              <a:ext uri="{FF2B5EF4-FFF2-40B4-BE49-F238E27FC236}">
                <a16:creationId xmlns:a16="http://schemas.microsoft.com/office/drawing/2014/main" id="{C3668A77-DE83-F794-A27F-FD809C6CC3B2}"/>
              </a:ext>
            </a:extLst>
          </p:cNvPr>
          <p:cNvGrpSpPr/>
          <p:nvPr/>
        </p:nvGrpSpPr>
        <p:grpSpPr>
          <a:xfrm>
            <a:off x="2429850" y="1261745"/>
            <a:ext cx="3654235" cy="356358"/>
            <a:chOff x="1535413" y="1129949"/>
            <a:chExt cx="3654235" cy="356358"/>
          </a:xfrm>
        </p:grpSpPr>
        <p:sp>
          <p:nvSpPr>
            <p:cNvPr id="67" name="四角形吹き出し 66">
              <a:extLst>
                <a:ext uri="{FF2B5EF4-FFF2-40B4-BE49-F238E27FC236}">
                  <a16:creationId xmlns:a16="http://schemas.microsoft.com/office/drawing/2014/main" id="{55D94453-C7C1-955D-807B-FFDAAF0D5EF3}"/>
                </a:ext>
              </a:extLst>
            </p:cNvPr>
            <p:cNvSpPr/>
            <p:nvPr/>
          </p:nvSpPr>
          <p:spPr>
            <a:xfrm>
              <a:off x="1535413" y="1129949"/>
              <a:ext cx="3654235" cy="356358"/>
            </a:xfrm>
            <a:prstGeom prst="wedgeRectCallout">
              <a:avLst>
                <a:gd name="adj1" fmla="val -14731"/>
                <a:gd name="adj2" fmla="val 129723"/>
              </a:avLst>
            </a:prstGeom>
            <a:solidFill>
              <a:schemeClr val="tx2"/>
            </a:solidFill>
            <a:ln w="127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テキスト ボックス 67">
              <a:extLst>
                <a:ext uri="{FF2B5EF4-FFF2-40B4-BE49-F238E27FC236}">
                  <a16:creationId xmlns:a16="http://schemas.microsoft.com/office/drawing/2014/main" id="{E35DF722-2790-EECE-C1FA-C8AD1EC038EE}"/>
                </a:ext>
              </a:extLst>
            </p:cNvPr>
            <p:cNvSpPr txBox="1"/>
            <p:nvPr/>
          </p:nvSpPr>
          <p:spPr>
            <a:xfrm>
              <a:off x="1638661" y="1167780"/>
              <a:ext cx="3447739" cy="307777"/>
            </a:xfrm>
            <a:prstGeom prst="rect">
              <a:avLst/>
            </a:prstGeom>
            <a:noFill/>
            <a:ln>
              <a:noFill/>
            </a:ln>
          </p:spPr>
          <p:txBody>
            <a:bodyPr wrap="none" rtlCol="0">
              <a:spAutoFit/>
            </a:bodyPr>
            <a:lstStyle/>
            <a:p>
              <a:pPr algn="ctr"/>
              <a:r>
                <a:rPr kumimoji="1" lang="en-US" altLang="ja-JP" sz="1400" dirty="0">
                  <a:solidFill>
                    <a:schemeClr val="bg1"/>
                  </a:solidFill>
                  <a:latin typeface="Meiryo" panose="020B0604030504040204" pitchFamily="34" charset="-128"/>
                  <a:ea typeface="Meiryo" panose="020B0604030504040204" pitchFamily="34" charset="-128"/>
                </a:rPr>
                <a:t>Virtual〜</a:t>
              </a:r>
              <a:r>
                <a:rPr kumimoji="1" lang="ja-JP" altLang="en-US" sz="1400">
                  <a:solidFill>
                    <a:schemeClr val="bg1"/>
                  </a:solidFill>
                  <a:latin typeface="Meiryo" panose="020B0604030504040204" pitchFamily="34" charset="-128"/>
                  <a:ea typeface="Meiryo" panose="020B0604030504040204" pitchFamily="34" charset="-128"/>
                </a:rPr>
                <a:t>：本物ではないが本物と同じ</a:t>
              </a:r>
              <a:r>
                <a:rPr kumimoji="1" lang="en-US" altLang="ja-JP" sz="1400" dirty="0">
                  <a:solidFill>
                    <a:schemeClr val="bg1"/>
                  </a:solidFill>
                  <a:latin typeface="Meiryo" panose="020B0604030504040204" pitchFamily="34" charset="-128"/>
                  <a:ea typeface="Meiryo" panose="020B0604030504040204" pitchFamily="34" charset="-128"/>
                </a:rPr>
                <a:t>〜</a:t>
              </a:r>
            </a:p>
          </p:txBody>
        </p:sp>
      </p:grpSp>
      <p:sp>
        <p:nvSpPr>
          <p:cNvPr id="69" name="テキスト ボックス 68">
            <a:extLst>
              <a:ext uri="{FF2B5EF4-FFF2-40B4-BE49-F238E27FC236}">
                <a16:creationId xmlns:a16="http://schemas.microsoft.com/office/drawing/2014/main" id="{27F060E0-609A-EBB1-D7F8-954236E958FA}"/>
              </a:ext>
            </a:extLst>
          </p:cNvPr>
          <p:cNvSpPr txBox="1"/>
          <p:nvPr/>
        </p:nvSpPr>
        <p:spPr>
          <a:xfrm>
            <a:off x="2641311" y="2910305"/>
            <a:ext cx="4180345" cy="523220"/>
          </a:xfrm>
          <a:prstGeom prst="rect">
            <a:avLst/>
          </a:prstGeom>
          <a:noFill/>
        </p:spPr>
        <p:txBody>
          <a:bodyPr wrap="square" rtlCol="0">
            <a:spAutoFit/>
          </a:bodyPr>
          <a:lstStyle/>
          <a:p>
            <a:pPr algn="ct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膨大な現実世界の情報を削減／圧縮／抽象化して</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効率化・最適化・利便性</a:t>
            </a: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の</a:t>
            </a:r>
            <a:r>
              <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向上を実現する</a:t>
            </a:r>
          </a:p>
        </p:txBody>
      </p:sp>
      <p:pic>
        <p:nvPicPr>
          <p:cNvPr id="70" name="図 69">
            <a:extLst>
              <a:ext uri="{FF2B5EF4-FFF2-40B4-BE49-F238E27FC236}">
                <a16:creationId xmlns:a16="http://schemas.microsoft.com/office/drawing/2014/main" id="{97AB8B39-5734-9A9F-7216-D6F914049DF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7763" y="5727385"/>
            <a:ext cx="262308" cy="262308"/>
          </a:xfrm>
          <a:prstGeom prst="rect">
            <a:avLst/>
          </a:prstGeom>
        </p:spPr>
      </p:pic>
      <p:pic>
        <p:nvPicPr>
          <p:cNvPr id="71" name="図 70">
            <a:extLst>
              <a:ext uri="{FF2B5EF4-FFF2-40B4-BE49-F238E27FC236}">
                <a16:creationId xmlns:a16="http://schemas.microsoft.com/office/drawing/2014/main" id="{D65A62BA-EC2B-AE0A-ADFA-9C667364788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5801" y="5499995"/>
            <a:ext cx="262308" cy="262308"/>
          </a:xfrm>
          <a:prstGeom prst="rect">
            <a:avLst/>
          </a:prstGeom>
        </p:spPr>
      </p:pic>
      <p:pic>
        <p:nvPicPr>
          <p:cNvPr id="72" name="図 71">
            <a:extLst>
              <a:ext uri="{FF2B5EF4-FFF2-40B4-BE49-F238E27FC236}">
                <a16:creationId xmlns:a16="http://schemas.microsoft.com/office/drawing/2014/main" id="{D34BE2C2-FB9E-25BB-524B-89E0842739D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2439" y="5729420"/>
            <a:ext cx="262308" cy="262308"/>
          </a:xfrm>
          <a:prstGeom prst="rect">
            <a:avLst/>
          </a:prstGeom>
        </p:spPr>
      </p:pic>
      <p:pic>
        <p:nvPicPr>
          <p:cNvPr id="73" name="図 72">
            <a:extLst>
              <a:ext uri="{FF2B5EF4-FFF2-40B4-BE49-F238E27FC236}">
                <a16:creationId xmlns:a16="http://schemas.microsoft.com/office/drawing/2014/main" id="{20859B35-ED91-6905-AD49-8F429D34A1F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9778" y="5722488"/>
            <a:ext cx="288550" cy="288550"/>
          </a:xfrm>
          <a:prstGeom prst="rect">
            <a:avLst/>
          </a:prstGeom>
        </p:spPr>
      </p:pic>
      <p:pic>
        <p:nvPicPr>
          <p:cNvPr id="74" name="図 73">
            <a:extLst>
              <a:ext uri="{FF2B5EF4-FFF2-40B4-BE49-F238E27FC236}">
                <a16:creationId xmlns:a16="http://schemas.microsoft.com/office/drawing/2014/main" id="{CB9C9D79-B525-9108-5386-9A5EF643E1B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81101" y="5547085"/>
            <a:ext cx="272588" cy="272588"/>
          </a:xfrm>
          <a:prstGeom prst="rect">
            <a:avLst/>
          </a:prstGeom>
        </p:spPr>
      </p:pic>
      <p:pic>
        <p:nvPicPr>
          <p:cNvPr id="75" name="図 74">
            <a:extLst>
              <a:ext uri="{FF2B5EF4-FFF2-40B4-BE49-F238E27FC236}">
                <a16:creationId xmlns:a16="http://schemas.microsoft.com/office/drawing/2014/main" id="{DC522222-EE64-95DF-C7D7-7DEE8F5CDDC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33956" y="5734751"/>
            <a:ext cx="288550" cy="288550"/>
          </a:xfrm>
          <a:prstGeom prst="rect">
            <a:avLst/>
          </a:prstGeom>
        </p:spPr>
      </p:pic>
      <p:pic>
        <p:nvPicPr>
          <p:cNvPr id="76" name="図 75">
            <a:extLst>
              <a:ext uri="{FF2B5EF4-FFF2-40B4-BE49-F238E27FC236}">
                <a16:creationId xmlns:a16="http://schemas.microsoft.com/office/drawing/2014/main" id="{2B843D71-1764-E546-B1B6-04D78AA62B5C}"/>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436157" y="5731868"/>
            <a:ext cx="238418" cy="238418"/>
          </a:xfrm>
          <a:prstGeom prst="rect">
            <a:avLst/>
          </a:prstGeom>
        </p:spPr>
      </p:pic>
      <p:pic>
        <p:nvPicPr>
          <p:cNvPr id="77" name="図 76">
            <a:extLst>
              <a:ext uri="{FF2B5EF4-FFF2-40B4-BE49-F238E27FC236}">
                <a16:creationId xmlns:a16="http://schemas.microsoft.com/office/drawing/2014/main" id="{B40BEC00-28C4-BD80-C266-A9DE2716EBDD}"/>
              </a:ext>
            </a:extLst>
          </p:cNvPr>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101788" y="5754996"/>
            <a:ext cx="207086" cy="207086"/>
          </a:xfrm>
          <a:prstGeom prst="rect">
            <a:avLst/>
          </a:prstGeom>
        </p:spPr>
      </p:pic>
      <p:pic>
        <p:nvPicPr>
          <p:cNvPr id="78" name="図 77">
            <a:extLst>
              <a:ext uri="{FF2B5EF4-FFF2-40B4-BE49-F238E27FC236}">
                <a16:creationId xmlns:a16="http://schemas.microsoft.com/office/drawing/2014/main" id="{0FA81961-F3DA-F9B8-6051-016A4323E790}"/>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297560" y="5531831"/>
            <a:ext cx="238419" cy="238419"/>
          </a:xfrm>
          <a:prstGeom prst="rect">
            <a:avLst/>
          </a:prstGeom>
        </p:spPr>
      </p:pic>
      <p:sp>
        <p:nvSpPr>
          <p:cNvPr id="79" name="テキスト ボックス 78">
            <a:extLst>
              <a:ext uri="{FF2B5EF4-FFF2-40B4-BE49-F238E27FC236}">
                <a16:creationId xmlns:a16="http://schemas.microsoft.com/office/drawing/2014/main" id="{0441EB6C-9516-46EE-4D4B-D53920F6D988}"/>
              </a:ext>
            </a:extLst>
          </p:cNvPr>
          <p:cNvSpPr txBox="1"/>
          <p:nvPr/>
        </p:nvSpPr>
        <p:spPr>
          <a:xfrm>
            <a:off x="1635312" y="5212377"/>
            <a:ext cx="364202" cy="200055"/>
          </a:xfrm>
          <a:prstGeom prst="rect">
            <a:avLst/>
          </a:prstGeom>
          <a:noFill/>
        </p:spPr>
        <p:txBody>
          <a:bodyPr wrap="none" rtlCol="0">
            <a:spAutoFit/>
          </a:bodyPr>
          <a:lstStyle/>
          <a:p>
            <a:pPr algn="ctr"/>
            <a:r>
              <a:rPr kumimoji="1" lang="ja-JP" altLang="en-US" sz="700">
                <a:solidFill>
                  <a:schemeClr val="accent3">
                    <a:lumMod val="75000"/>
                  </a:schemeClr>
                </a:solidFill>
                <a:latin typeface="Meiryo" panose="020B0604030504040204" pitchFamily="34" charset="-128"/>
                <a:ea typeface="Meiryo" panose="020B0604030504040204" pitchFamily="34" charset="-128"/>
              </a:rPr>
              <a:t>店舗</a:t>
            </a:r>
          </a:p>
        </p:txBody>
      </p:sp>
      <p:sp>
        <p:nvSpPr>
          <p:cNvPr id="80" name="テキスト ボックス 79">
            <a:extLst>
              <a:ext uri="{FF2B5EF4-FFF2-40B4-BE49-F238E27FC236}">
                <a16:creationId xmlns:a16="http://schemas.microsoft.com/office/drawing/2014/main" id="{0C221A98-B3F3-A572-C40C-13F5BBA63DEA}"/>
              </a:ext>
            </a:extLst>
          </p:cNvPr>
          <p:cNvSpPr txBox="1"/>
          <p:nvPr/>
        </p:nvSpPr>
        <p:spPr>
          <a:xfrm>
            <a:off x="267880" y="5161441"/>
            <a:ext cx="813043" cy="307777"/>
          </a:xfrm>
          <a:prstGeom prst="rect">
            <a:avLst/>
          </a:prstGeom>
          <a:noFill/>
        </p:spPr>
        <p:txBody>
          <a:bodyPr wrap="none" rtlCol="0">
            <a:spAutoFit/>
          </a:bodyPr>
          <a:lstStyle/>
          <a:p>
            <a:pPr algn="ctr"/>
            <a:r>
              <a:rPr kumimoji="1" lang="ja-JP" altLang="en-US" sz="700">
                <a:solidFill>
                  <a:schemeClr val="accent3">
                    <a:lumMod val="75000"/>
                  </a:schemeClr>
                </a:solidFill>
                <a:latin typeface="Meiryo" panose="020B0604030504040204" pitchFamily="34" charset="-128"/>
                <a:ea typeface="Meiryo" panose="020B0604030504040204" pitchFamily="34" charset="-128"/>
              </a:rPr>
              <a:t>自社所有</a:t>
            </a:r>
            <a:endParaRPr kumimoji="1" lang="en-US" altLang="ja-JP" sz="700" dirty="0">
              <a:solidFill>
                <a:schemeClr val="accent3">
                  <a:lumMod val="75000"/>
                </a:schemeClr>
              </a:solidFill>
              <a:latin typeface="Meiryo" panose="020B0604030504040204" pitchFamily="34" charset="-128"/>
              <a:ea typeface="Meiryo" panose="020B0604030504040204" pitchFamily="34" charset="-128"/>
            </a:endParaRPr>
          </a:p>
          <a:p>
            <a:pPr algn="ctr"/>
            <a:r>
              <a:rPr kumimoji="1" lang="ja-JP" altLang="en-US" sz="700">
                <a:solidFill>
                  <a:schemeClr val="accent3">
                    <a:lumMod val="75000"/>
                  </a:schemeClr>
                </a:solidFill>
                <a:latin typeface="Meiryo" panose="020B0604030504040204" pitchFamily="34" charset="-128"/>
                <a:ea typeface="Meiryo" panose="020B0604030504040204" pitchFamily="34" charset="-128"/>
              </a:rPr>
              <a:t>コンピューター</a:t>
            </a:r>
          </a:p>
        </p:txBody>
      </p:sp>
      <p:sp>
        <p:nvSpPr>
          <p:cNvPr id="81" name="テキスト ボックス 80">
            <a:extLst>
              <a:ext uri="{FF2B5EF4-FFF2-40B4-BE49-F238E27FC236}">
                <a16:creationId xmlns:a16="http://schemas.microsoft.com/office/drawing/2014/main" id="{2007ECF3-1B78-31B5-818A-44CE84DD7D7C}"/>
              </a:ext>
            </a:extLst>
          </p:cNvPr>
          <p:cNvSpPr txBox="1"/>
          <p:nvPr/>
        </p:nvSpPr>
        <p:spPr>
          <a:xfrm>
            <a:off x="1019737" y="5161441"/>
            <a:ext cx="543739" cy="307777"/>
          </a:xfrm>
          <a:prstGeom prst="rect">
            <a:avLst/>
          </a:prstGeom>
          <a:noFill/>
        </p:spPr>
        <p:txBody>
          <a:bodyPr wrap="none" rtlCol="0">
            <a:spAutoFit/>
          </a:bodyPr>
          <a:lstStyle/>
          <a:p>
            <a:pPr algn="ctr"/>
            <a:r>
              <a:rPr kumimoji="1" lang="ja-JP" altLang="en-US" sz="700">
                <a:solidFill>
                  <a:schemeClr val="accent3">
                    <a:lumMod val="75000"/>
                  </a:schemeClr>
                </a:solidFill>
                <a:latin typeface="Meiryo" panose="020B0604030504040204" pitchFamily="34" charset="-128"/>
                <a:ea typeface="Meiryo" panose="020B0604030504040204" pitchFamily="34" charset="-128"/>
              </a:rPr>
              <a:t>個人所有</a:t>
            </a:r>
            <a:endParaRPr kumimoji="1" lang="en-US" altLang="ja-JP" sz="700" dirty="0">
              <a:solidFill>
                <a:schemeClr val="accent3">
                  <a:lumMod val="75000"/>
                </a:schemeClr>
              </a:solidFill>
              <a:latin typeface="Meiryo" panose="020B0604030504040204" pitchFamily="34" charset="-128"/>
              <a:ea typeface="Meiryo" panose="020B0604030504040204" pitchFamily="34" charset="-128"/>
            </a:endParaRPr>
          </a:p>
          <a:p>
            <a:pPr algn="ctr"/>
            <a:r>
              <a:rPr kumimoji="1" lang="ja-JP" altLang="en-US" sz="700">
                <a:solidFill>
                  <a:schemeClr val="accent3">
                    <a:lumMod val="75000"/>
                  </a:schemeClr>
                </a:solidFill>
                <a:latin typeface="Meiryo" panose="020B0604030504040204" pitchFamily="34" charset="-128"/>
                <a:ea typeface="Meiryo" panose="020B0604030504040204" pitchFamily="34" charset="-128"/>
              </a:rPr>
              <a:t>自家用車</a:t>
            </a:r>
          </a:p>
        </p:txBody>
      </p:sp>
      <p:pic>
        <p:nvPicPr>
          <p:cNvPr id="82" name="図 81">
            <a:extLst>
              <a:ext uri="{FF2B5EF4-FFF2-40B4-BE49-F238E27FC236}">
                <a16:creationId xmlns:a16="http://schemas.microsoft.com/office/drawing/2014/main" id="{D07069BB-E289-9981-7A3E-9CA0AE0B4808}"/>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33908" y="5492302"/>
            <a:ext cx="577080" cy="577080"/>
          </a:xfrm>
          <a:prstGeom prst="rect">
            <a:avLst/>
          </a:prstGeom>
        </p:spPr>
      </p:pic>
      <p:pic>
        <p:nvPicPr>
          <p:cNvPr id="83" name="図 82">
            <a:extLst>
              <a:ext uri="{FF2B5EF4-FFF2-40B4-BE49-F238E27FC236}">
                <a16:creationId xmlns:a16="http://schemas.microsoft.com/office/drawing/2014/main" id="{75BCD931-CD8F-2C7F-5F6B-02BAEF48B1C7}"/>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1607" y="2134038"/>
            <a:ext cx="648727" cy="648727"/>
          </a:xfrm>
          <a:prstGeom prst="rect">
            <a:avLst/>
          </a:prstGeom>
        </p:spPr>
      </p:pic>
      <p:sp>
        <p:nvSpPr>
          <p:cNvPr id="84" name="円/楕円 83">
            <a:extLst>
              <a:ext uri="{FF2B5EF4-FFF2-40B4-BE49-F238E27FC236}">
                <a16:creationId xmlns:a16="http://schemas.microsoft.com/office/drawing/2014/main" id="{C4135ADC-BF5B-7809-4505-BAD49511FB14}"/>
              </a:ext>
            </a:extLst>
          </p:cNvPr>
          <p:cNvSpPr/>
          <p:nvPr/>
        </p:nvSpPr>
        <p:spPr>
          <a:xfrm>
            <a:off x="953795" y="2179579"/>
            <a:ext cx="566472" cy="480856"/>
          </a:xfrm>
          <a:prstGeom prst="ellipse">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75000"/>
                </a:schemeClr>
              </a:solidFill>
              <a:latin typeface="ＭＳ Ｐゴシック"/>
              <a:ea typeface="ＭＳ Ｐゴシック"/>
              <a:cs typeface="ＭＳ Ｐゴシック"/>
            </a:endParaRPr>
          </a:p>
        </p:txBody>
      </p:sp>
      <p:pic>
        <p:nvPicPr>
          <p:cNvPr id="85" name="図 84">
            <a:extLst>
              <a:ext uri="{FF2B5EF4-FFF2-40B4-BE49-F238E27FC236}">
                <a16:creationId xmlns:a16="http://schemas.microsoft.com/office/drawing/2014/main" id="{37B86B9B-54FC-32C3-D5BE-B9E0F5D58A2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63901" y="2333906"/>
            <a:ext cx="301924" cy="301924"/>
          </a:xfrm>
          <a:prstGeom prst="rect">
            <a:avLst/>
          </a:prstGeom>
        </p:spPr>
      </p:pic>
      <p:pic>
        <p:nvPicPr>
          <p:cNvPr id="86" name="図 85">
            <a:extLst>
              <a:ext uri="{FF2B5EF4-FFF2-40B4-BE49-F238E27FC236}">
                <a16:creationId xmlns:a16="http://schemas.microsoft.com/office/drawing/2014/main" id="{7A0DFA94-7C2C-E2D9-24C7-37C7944313A0}"/>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97374" y="2162739"/>
            <a:ext cx="285222" cy="285222"/>
          </a:xfrm>
          <a:prstGeom prst="rect">
            <a:avLst/>
          </a:prstGeom>
        </p:spPr>
      </p:pic>
      <p:pic>
        <p:nvPicPr>
          <p:cNvPr id="87" name="図 86">
            <a:extLst>
              <a:ext uri="{FF2B5EF4-FFF2-40B4-BE49-F238E27FC236}">
                <a16:creationId xmlns:a16="http://schemas.microsoft.com/office/drawing/2014/main" id="{B008F47C-BAF4-455B-BF84-1351717C6E01}"/>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24746" y="2328066"/>
            <a:ext cx="301924" cy="301924"/>
          </a:xfrm>
          <a:prstGeom prst="rect">
            <a:avLst/>
          </a:prstGeom>
        </p:spPr>
      </p:pic>
      <p:pic>
        <p:nvPicPr>
          <p:cNvPr id="88" name="図 87">
            <a:extLst>
              <a:ext uri="{FF2B5EF4-FFF2-40B4-BE49-F238E27FC236}">
                <a16:creationId xmlns:a16="http://schemas.microsoft.com/office/drawing/2014/main" id="{B60F60BA-9F5C-4BE3-6D0E-79C497AB86CB}"/>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115275" y="2572973"/>
            <a:ext cx="238418" cy="238418"/>
          </a:xfrm>
          <a:prstGeom prst="rect">
            <a:avLst/>
          </a:prstGeom>
        </p:spPr>
      </p:pic>
      <p:pic>
        <p:nvPicPr>
          <p:cNvPr id="89" name="図 88">
            <a:extLst>
              <a:ext uri="{FF2B5EF4-FFF2-40B4-BE49-F238E27FC236}">
                <a16:creationId xmlns:a16="http://schemas.microsoft.com/office/drawing/2014/main" id="{D836017A-FDF9-7C2D-7ACF-4740EED3C48B}"/>
              </a:ext>
            </a:extLst>
          </p:cNvPr>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314030" y="2585055"/>
            <a:ext cx="216135" cy="216135"/>
          </a:xfrm>
          <a:prstGeom prst="rect">
            <a:avLst/>
          </a:prstGeom>
        </p:spPr>
      </p:pic>
      <p:pic>
        <p:nvPicPr>
          <p:cNvPr id="90" name="図 89">
            <a:extLst>
              <a:ext uri="{FF2B5EF4-FFF2-40B4-BE49-F238E27FC236}">
                <a16:creationId xmlns:a16="http://schemas.microsoft.com/office/drawing/2014/main" id="{D0D01FCD-A2E7-2335-2736-1A18CC2B7692}"/>
              </a:ext>
            </a:extLst>
          </p:cNvPr>
          <p:cNvPicPr>
            <a:picLocks noChangeAspect="1"/>
          </p:cNvPicPr>
          <p:nvPr/>
        </p:nvPicPr>
        <p:blipFill>
          <a:blip r:embed="rId15"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25137" y="2579236"/>
            <a:ext cx="223056" cy="223056"/>
          </a:xfrm>
          <a:prstGeom prst="rect">
            <a:avLst/>
          </a:prstGeom>
        </p:spPr>
      </p:pic>
      <p:sp>
        <p:nvSpPr>
          <p:cNvPr id="91" name="テキスト ボックス 90">
            <a:extLst>
              <a:ext uri="{FF2B5EF4-FFF2-40B4-BE49-F238E27FC236}">
                <a16:creationId xmlns:a16="http://schemas.microsoft.com/office/drawing/2014/main" id="{1EEF47B5-F5B5-DD1A-93E8-1EE041E5B35A}"/>
              </a:ext>
            </a:extLst>
          </p:cNvPr>
          <p:cNvSpPr txBox="1"/>
          <p:nvPr/>
        </p:nvSpPr>
        <p:spPr>
          <a:xfrm>
            <a:off x="324100" y="1959767"/>
            <a:ext cx="543739" cy="200055"/>
          </a:xfrm>
          <a:prstGeom prst="rect">
            <a:avLst/>
          </a:prstGeom>
          <a:noFill/>
        </p:spPr>
        <p:txBody>
          <a:bodyPr wrap="none" rtlCol="0">
            <a:spAutoFit/>
          </a:bodyPr>
          <a:lstStyle/>
          <a:p>
            <a:pPr algn="ctr"/>
            <a:r>
              <a:rPr kumimoji="1" lang="ja-JP" altLang="en-US" sz="700">
                <a:solidFill>
                  <a:srgbClr val="0070C0"/>
                </a:solidFill>
                <a:latin typeface="Meiryo" panose="020B0604030504040204" pitchFamily="34" charset="-128"/>
                <a:ea typeface="Meiryo" panose="020B0604030504040204" pitchFamily="34" charset="-128"/>
              </a:rPr>
              <a:t>クラウド</a:t>
            </a:r>
          </a:p>
        </p:txBody>
      </p:sp>
      <p:sp>
        <p:nvSpPr>
          <p:cNvPr id="92" name="テキスト ボックス 91">
            <a:extLst>
              <a:ext uri="{FF2B5EF4-FFF2-40B4-BE49-F238E27FC236}">
                <a16:creationId xmlns:a16="http://schemas.microsoft.com/office/drawing/2014/main" id="{5470C064-9A6F-F2E3-F703-63B81B6DC72F}"/>
              </a:ext>
            </a:extLst>
          </p:cNvPr>
          <p:cNvSpPr txBox="1"/>
          <p:nvPr/>
        </p:nvSpPr>
        <p:spPr>
          <a:xfrm>
            <a:off x="776866" y="1957511"/>
            <a:ext cx="902811" cy="200055"/>
          </a:xfrm>
          <a:prstGeom prst="rect">
            <a:avLst/>
          </a:prstGeom>
          <a:noFill/>
        </p:spPr>
        <p:txBody>
          <a:bodyPr wrap="none" rtlCol="0">
            <a:spAutoFit/>
          </a:bodyPr>
          <a:lstStyle/>
          <a:p>
            <a:pPr algn="ctr"/>
            <a:r>
              <a:rPr kumimoji="1" lang="ja-JP" altLang="en-US" sz="700">
                <a:solidFill>
                  <a:srgbClr val="0070C0"/>
                </a:solidFill>
                <a:latin typeface="Meiryo" panose="020B0604030504040204" pitchFamily="34" charset="-128"/>
                <a:ea typeface="Meiryo" panose="020B0604030504040204" pitchFamily="34" charset="-128"/>
              </a:rPr>
              <a:t>カーシェアリング</a:t>
            </a:r>
          </a:p>
        </p:txBody>
      </p:sp>
      <p:pic>
        <p:nvPicPr>
          <p:cNvPr id="93" name="図 92">
            <a:extLst>
              <a:ext uri="{FF2B5EF4-FFF2-40B4-BE49-F238E27FC236}">
                <a16:creationId xmlns:a16="http://schemas.microsoft.com/office/drawing/2014/main" id="{A48CB3C8-BC47-2969-4D09-F56DDB33D6E9}"/>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86714" y="2193450"/>
            <a:ext cx="570929" cy="570929"/>
          </a:xfrm>
          <a:prstGeom prst="rect">
            <a:avLst/>
          </a:prstGeom>
        </p:spPr>
      </p:pic>
      <p:sp>
        <p:nvSpPr>
          <p:cNvPr id="94" name="テキスト ボックス 93">
            <a:extLst>
              <a:ext uri="{FF2B5EF4-FFF2-40B4-BE49-F238E27FC236}">
                <a16:creationId xmlns:a16="http://schemas.microsoft.com/office/drawing/2014/main" id="{C59C8312-6567-3A15-7B1F-7E2B4F7FC5CD}"/>
              </a:ext>
            </a:extLst>
          </p:cNvPr>
          <p:cNvSpPr txBox="1"/>
          <p:nvPr/>
        </p:nvSpPr>
        <p:spPr>
          <a:xfrm>
            <a:off x="1577108" y="1951741"/>
            <a:ext cx="633507" cy="307777"/>
          </a:xfrm>
          <a:prstGeom prst="rect">
            <a:avLst/>
          </a:prstGeom>
          <a:noFill/>
        </p:spPr>
        <p:txBody>
          <a:bodyPr wrap="none" rtlCol="0">
            <a:spAutoFit/>
          </a:bodyPr>
          <a:lstStyle/>
          <a:p>
            <a:pPr algn="ctr"/>
            <a:r>
              <a:rPr lang="ja-JP" altLang="en-US" sz="700">
                <a:solidFill>
                  <a:srgbClr val="0070C0"/>
                </a:solidFill>
                <a:latin typeface="Meiryo" panose="020B0604030504040204" pitchFamily="34" charset="-128"/>
                <a:ea typeface="Meiryo" panose="020B0604030504040204" pitchFamily="34" charset="-128"/>
              </a:rPr>
              <a:t>オンライン</a:t>
            </a:r>
            <a:endParaRPr lang="en-US" altLang="ja-JP" sz="700" dirty="0">
              <a:solidFill>
                <a:srgbClr val="0070C0"/>
              </a:solidFill>
              <a:latin typeface="Meiryo" panose="020B0604030504040204" pitchFamily="34" charset="-128"/>
              <a:ea typeface="Meiryo" panose="020B0604030504040204" pitchFamily="34" charset="-128"/>
            </a:endParaRPr>
          </a:p>
          <a:p>
            <a:pPr algn="ctr"/>
            <a:r>
              <a:rPr lang="ja-JP" altLang="en-US" sz="700">
                <a:solidFill>
                  <a:srgbClr val="0070C0"/>
                </a:solidFill>
                <a:latin typeface="Meiryo" panose="020B0604030504040204" pitchFamily="34" charset="-128"/>
                <a:ea typeface="Meiryo" panose="020B0604030504040204" pitchFamily="34" charset="-128"/>
              </a:rPr>
              <a:t>ショップ</a:t>
            </a:r>
            <a:endParaRPr kumimoji="1" lang="ja-JP" altLang="en-US" sz="700">
              <a:solidFill>
                <a:srgbClr val="0070C0"/>
              </a:solidFill>
              <a:latin typeface="Meiryo" panose="020B0604030504040204" pitchFamily="34" charset="-128"/>
              <a:ea typeface="Meiryo" panose="020B0604030504040204" pitchFamily="34" charset="-128"/>
            </a:endParaRPr>
          </a:p>
        </p:txBody>
      </p:sp>
      <p:sp>
        <p:nvSpPr>
          <p:cNvPr id="98" name="テキスト ボックス 97">
            <a:extLst>
              <a:ext uri="{FF2B5EF4-FFF2-40B4-BE49-F238E27FC236}">
                <a16:creationId xmlns:a16="http://schemas.microsoft.com/office/drawing/2014/main" id="{76BFD7DE-11F9-0B78-8529-4A074EACC953}"/>
              </a:ext>
            </a:extLst>
          </p:cNvPr>
          <p:cNvSpPr txBox="1"/>
          <p:nvPr/>
        </p:nvSpPr>
        <p:spPr>
          <a:xfrm>
            <a:off x="2632923" y="4675790"/>
            <a:ext cx="4180345" cy="523220"/>
          </a:xfrm>
          <a:prstGeom prst="rect">
            <a:avLst/>
          </a:prstGeom>
          <a:noFill/>
        </p:spPr>
        <p:txBody>
          <a:bodyPr wrap="square" rtlCol="0">
            <a:spAutoFit/>
          </a:bodyPr>
          <a:lstStyle/>
          <a:p>
            <a:pPr algn="ct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リアル／現実世界のあらゆるものごとやできごと</a:t>
            </a:r>
            <a:endParaRPr lang="en-US" altLang="ja-JP" sz="14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をデジタル・データに置き換える</a:t>
            </a:r>
            <a:endPar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01" name="テキスト ボックス 100">
            <a:extLst>
              <a:ext uri="{FF2B5EF4-FFF2-40B4-BE49-F238E27FC236}">
                <a16:creationId xmlns:a16="http://schemas.microsoft.com/office/drawing/2014/main" id="{F8C830CD-EB74-A660-92DC-BA847020D379}"/>
              </a:ext>
            </a:extLst>
          </p:cNvPr>
          <p:cNvSpPr txBox="1"/>
          <p:nvPr/>
        </p:nvSpPr>
        <p:spPr>
          <a:xfrm>
            <a:off x="346924" y="3874090"/>
            <a:ext cx="1764574" cy="492443"/>
          </a:xfrm>
          <a:prstGeom prst="rect">
            <a:avLst/>
          </a:prstGeom>
          <a:noFill/>
        </p:spPr>
        <p:txBody>
          <a:bodyPr wrap="square">
            <a:spAutoFit/>
          </a:bodyPr>
          <a:lstStyle/>
          <a:p>
            <a:pPr algn="ctr"/>
            <a:r>
              <a:rPr kumimoji="1" lang="ja-JP" altLang="en-US" sz="1200" b="1" dirty="0">
                <a:solidFill>
                  <a:schemeClr val="bg1"/>
                </a:solidFill>
                <a:latin typeface="Meiryo" panose="020B0604030504040204" pitchFamily="34" charset="-128"/>
                <a:ea typeface="Meiryo" panose="020B0604030504040204" pitchFamily="34" charset="-128"/>
              </a:rPr>
              <a:t>ソフトウェアで</a:t>
            </a:r>
            <a:endParaRPr kumimoji="1" lang="en-US" altLang="ja-JP" sz="1200" b="1" dirty="0">
              <a:solidFill>
                <a:schemeClr val="bg1"/>
              </a:solidFill>
              <a:latin typeface="Meiryo" panose="020B0604030504040204" pitchFamily="34" charset="-128"/>
              <a:ea typeface="Meiryo" panose="020B0604030504040204" pitchFamily="34" charset="-128"/>
            </a:endParaRPr>
          </a:p>
          <a:p>
            <a:pPr algn="ctr"/>
            <a:r>
              <a:rPr kumimoji="1" lang="ja-JP" altLang="en-US" sz="1400" b="1" dirty="0">
                <a:solidFill>
                  <a:schemeClr val="bg1"/>
                </a:solidFill>
                <a:latin typeface="Meiryo" panose="020B0604030504040204" pitchFamily="34" charset="-128"/>
                <a:ea typeface="Meiryo" panose="020B0604030504040204" pitchFamily="34" charset="-128"/>
              </a:rPr>
              <a:t>世界を再構築</a:t>
            </a:r>
            <a:endParaRPr lang="ja-JP" altLang="en-US" sz="1400" b="1" dirty="0">
              <a:solidFill>
                <a:schemeClr val="bg1"/>
              </a:solidFill>
              <a:latin typeface="Meiryo" panose="020B0604030504040204" pitchFamily="34" charset="-128"/>
              <a:ea typeface="Meiryo" panose="020B0604030504040204" pitchFamily="34" charset="-128"/>
            </a:endParaRPr>
          </a:p>
        </p:txBody>
      </p:sp>
      <p:grpSp>
        <p:nvGrpSpPr>
          <p:cNvPr id="102" name="グループ化 101">
            <a:extLst>
              <a:ext uri="{FF2B5EF4-FFF2-40B4-BE49-F238E27FC236}">
                <a16:creationId xmlns:a16="http://schemas.microsoft.com/office/drawing/2014/main" id="{745F163B-0034-5568-2992-35E14517796C}"/>
              </a:ext>
            </a:extLst>
          </p:cNvPr>
          <p:cNvGrpSpPr/>
          <p:nvPr/>
        </p:nvGrpSpPr>
        <p:grpSpPr>
          <a:xfrm>
            <a:off x="7363800" y="3491419"/>
            <a:ext cx="1452282" cy="974493"/>
            <a:chOff x="7357864" y="3366721"/>
            <a:chExt cx="1452282" cy="974493"/>
          </a:xfrm>
        </p:grpSpPr>
        <p:sp>
          <p:nvSpPr>
            <p:cNvPr id="103" name="正方形/長方形 102">
              <a:extLst>
                <a:ext uri="{FF2B5EF4-FFF2-40B4-BE49-F238E27FC236}">
                  <a16:creationId xmlns:a16="http://schemas.microsoft.com/office/drawing/2014/main" id="{4C3A6DA9-5D5B-AE87-9656-4214BB2A3758}"/>
                </a:ext>
              </a:extLst>
            </p:cNvPr>
            <p:cNvSpPr/>
            <p:nvPr/>
          </p:nvSpPr>
          <p:spPr>
            <a:xfrm>
              <a:off x="7357864" y="3366721"/>
              <a:ext cx="1452282" cy="97449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テキスト ボックス 103">
              <a:extLst>
                <a:ext uri="{FF2B5EF4-FFF2-40B4-BE49-F238E27FC236}">
                  <a16:creationId xmlns:a16="http://schemas.microsoft.com/office/drawing/2014/main" id="{DB8CCF4A-1C66-4AF3-7425-BB11C362894C}"/>
                </a:ext>
              </a:extLst>
            </p:cNvPr>
            <p:cNvSpPr txBox="1"/>
            <p:nvPr/>
          </p:nvSpPr>
          <p:spPr>
            <a:xfrm>
              <a:off x="7702670" y="3449932"/>
              <a:ext cx="800219" cy="830997"/>
            </a:xfrm>
            <a:prstGeom prst="rect">
              <a:avLst/>
            </a:prstGeom>
            <a:noFill/>
          </p:spPr>
          <p:txBody>
            <a:bodyPr wrap="none" rtlCol="0">
              <a:spAutoFit/>
            </a:bodyPr>
            <a:lstStyle/>
            <a:p>
              <a:pPr algn="ctr"/>
              <a:r>
                <a:rPr kumimoji="1" lang="ja-JP" altLang="en-US" sz="1600">
                  <a:solidFill>
                    <a:schemeClr val="bg1"/>
                  </a:solidFill>
                  <a:latin typeface="Meiryo" panose="020B0604030504040204" pitchFamily="34" charset="-128"/>
                  <a:ea typeface="Meiryo" panose="020B0604030504040204" pitchFamily="34" charset="-128"/>
                </a:rPr>
                <a:t>再解釈</a:t>
              </a:r>
              <a:endParaRPr kumimoji="1" lang="en-US" altLang="ja-JP" sz="1600" dirty="0">
                <a:solidFill>
                  <a:schemeClr val="bg1"/>
                </a:solidFill>
                <a:latin typeface="Meiryo" panose="020B0604030504040204" pitchFamily="34" charset="-128"/>
                <a:ea typeface="Meiryo" panose="020B0604030504040204" pitchFamily="34" charset="-128"/>
              </a:endParaRPr>
            </a:p>
            <a:p>
              <a:pPr algn="ctr"/>
              <a:r>
                <a:rPr lang="ja-JP" altLang="en-US" sz="1600">
                  <a:solidFill>
                    <a:schemeClr val="bg1"/>
                  </a:solidFill>
                  <a:latin typeface="Meiryo" panose="020B0604030504040204" pitchFamily="34" charset="-128"/>
                  <a:ea typeface="Meiryo" panose="020B0604030504040204" pitchFamily="34" charset="-128"/>
                </a:rPr>
                <a:t>最適化</a:t>
              </a:r>
              <a:endParaRPr lang="en-US" altLang="ja-JP" sz="1600" dirty="0">
                <a:solidFill>
                  <a:schemeClr val="bg1"/>
                </a:solidFill>
                <a:latin typeface="Meiryo" panose="020B0604030504040204" pitchFamily="34" charset="-128"/>
                <a:ea typeface="Meiryo" panose="020B0604030504040204" pitchFamily="34" charset="-128"/>
              </a:endParaRPr>
            </a:p>
            <a:p>
              <a:pPr algn="ctr"/>
              <a:r>
                <a:rPr kumimoji="1" lang="ja-JP" altLang="en-US" sz="1600">
                  <a:solidFill>
                    <a:schemeClr val="bg1"/>
                  </a:solidFill>
                  <a:latin typeface="Meiryo" panose="020B0604030504040204" pitchFamily="34" charset="-128"/>
                  <a:ea typeface="Meiryo" panose="020B0604030504040204" pitchFamily="34" charset="-128"/>
                </a:rPr>
                <a:t>再構成</a:t>
              </a:r>
            </a:p>
          </p:txBody>
        </p:sp>
      </p:grpSp>
      <p:grpSp>
        <p:nvGrpSpPr>
          <p:cNvPr id="105" name="グループ化 104">
            <a:extLst>
              <a:ext uri="{FF2B5EF4-FFF2-40B4-BE49-F238E27FC236}">
                <a16:creationId xmlns:a16="http://schemas.microsoft.com/office/drawing/2014/main" id="{B905F639-B5FC-EC1A-A1EE-69D4C66CF5F7}"/>
              </a:ext>
            </a:extLst>
          </p:cNvPr>
          <p:cNvGrpSpPr/>
          <p:nvPr/>
        </p:nvGrpSpPr>
        <p:grpSpPr>
          <a:xfrm>
            <a:off x="7367688" y="5243029"/>
            <a:ext cx="1452282" cy="974493"/>
            <a:chOff x="7361752" y="5118331"/>
            <a:chExt cx="1452282" cy="974493"/>
          </a:xfrm>
        </p:grpSpPr>
        <p:sp>
          <p:nvSpPr>
            <p:cNvPr id="106" name="フローチャート: 磁気ディスク 105">
              <a:extLst>
                <a:ext uri="{FF2B5EF4-FFF2-40B4-BE49-F238E27FC236}">
                  <a16:creationId xmlns:a16="http://schemas.microsoft.com/office/drawing/2014/main" id="{CE11A8B2-803E-F127-36AF-3B2CBE6C425C}"/>
                </a:ext>
              </a:extLst>
            </p:cNvPr>
            <p:cNvSpPr/>
            <p:nvPr/>
          </p:nvSpPr>
          <p:spPr>
            <a:xfrm>
              <a:off x="7361752" y="5118331"/>
              <a:ext cx="1452282" cy="974493"/>
            </a:xfrm>
            <a:prstGeom prst="flowChartMagneticDisk">
              <a:avLst/>
            </a:prstGeom>
            <a:solidFill>
              <a:schemeClr val="accent3">
                <a:lumMod val="7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テキスト ボックス 106">
              <a:extLst>
                <a:ext uri="{FF2B5EF4-FFF2-40B4-BE49-F238E27FC236}">
                  <a16:creationId xmlns:a16="http://schemas.microsoft.com/office/drawing/2014/main" id="{B9E28391-83A5-5352-3B0C-48D05E9EFFB5}"/>
                </a:ext>
              </a:extLst>
            </p:cNvPr>
            <p:cNvSpPr txBox="1"/>
            <p:nvPr/>
          </p:nvSpPr>
          <p:spPr>
            <a:xfrm>
              <a:off x="7480457" y="5503310"/>
              <a:ext cx="1261885" cy="461665"/>
            </a:xfrm>
            <a:prstGeom prst="rect">
              <a:avLst/>
            </a:prstGeom>
            <a:noFill/>
          </p:spPr>
          <p:txBody>
            <a:bodyPr wrap="none" rtlCol="0">
              <a:spAutoFit/>
            </a:bodyPr>
            <a:lstStyle/>
            <a:p>
              <a:pPr algn="ctr"/>
              <a:r>
                <a:rPr lang="ja-JP" altLang="en-US" sz="1200">
                  <a:solidFill>
                    <a:schemeClr val="bg1"/>
                  </a:solidFill>
                  <a:latin typeface="Meiryo" panose="020B0604030504040204" pitchFamily="34" charset="-128"/>
                  <a:ea typeface="Meiryo" panose="020B0604030504040204" pitchFamily="34" charset="-128"/>
                </a:rPr>
                <a:t>リアルタイムな</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現実世界の事実</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108" name="テキスト ボックス 107">
              <a:extLst>
                <a:ext uri="{FF2B5EF4-FFF2-40B4-BE49-F238E27FC236}">
                  <a16:creationId xmlns:a16="http://schemas.microsoft.com/office/drawing/2014/main" id="{13C48AF4-44C6-CAA3-192D-385ADB590CF1}"/>
                </a:ext>
              </a:extLst>
            </p:cNvPr>
            <p:cNvSpPr txBox="1"/>
            <p:nvPr/>
          </p:nvSpPr>
          <p:spPr>
            <a:xfrm>
              <a:off x="7634345" y="5141119"/>
              <a:ext cx="973828" cy="338554"/>
            </a:xfrm>
            <a:prstGeom prst="rect">
              <a:avLst/>
            </a:prstGeom>
            <a:noFill/>
          </p:spPr>
          <p:txBody>
            <a:bodyPr wrap="square">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データ</a:t>
              </a:r>
              <a:endParaRPr kumimoji="1" lang="en-US" altLang="ja-JP" sz="1600" b="1" dirty="0">
                <a:solidFill>
                  <a:schemeClr val="bg1"/>
                </a:solidFill>
                <a:latin typeface="Meiryo" panose="020B0604030504040204" pitchFamily="34" charset="-128"/>
                <a:ea typeface="Meiryo" panose="020B0604030504040204" pitchFamily="34" charset="-128"/>
              </a:endParaRPr>
            </a:p>
          </p:txBody>
        </p:sp>
      </p:grpSp>
      <p:grpSp>
        <p:nvGrpSpPr>
          <p:cNvPr id="109" name="グループ化 108">
            <a:extLst>
              <a:ext uri="{FF2B5EF4-FFF2-40B4-BE49-F238E27FC236}">
                <a16:creationId xmlns:a16="http://schemas.microsoft.com/office/drawing/2014/main" id="{B42BBE50-18CD-2D43-3BC2-74160507B5DF}"/>
              </a:ext>
            </a:extLst>
          </p:cNvPr>
          <p:cNvGrpSpPr/>
          <p:nvPr/>
        </p:nvGrpSpPr>
        <p:grpSpPr>
          <a:xfrm>
            <a:off x="7361640" y="1739808"/>
            <a:ext cx="1452282" cy="974493"/>
            <a:chOff x="7355704" y="1615110"/>
            <a:chExt cx="1452282" cy="974493"/>
          </a:xfrm>
        </p:grpSpPr>
        <p:sp>
          <p:nvSpPr>
            <p:cNvPr id="110" name="正方形/長方形 109">
              <a:extLst>
                <a:ext uri="{FF2B5EF4-FFF2-40B4-BE49-F238E27FC236}">
                  <a16:creationId xmlns:a16="http://schemas.microsoft.com/office/drawing/2014/main" id="{C9F4FF3F-A463-2D96-2A4E-0DD8BC7E36EE}"/>
                </a:ext>
              </a:extLst>
            </p:cNvPr>
            <p:cNvSpPr/>
            <p:nvPr/>
          </p:nvSpPr>
          <p:spPr>
            <a:xfrm>
              <a:off x="7355704" y="1615110"/>
              <a:ext cx="1452282" cy="97449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テキスト ボックス 110">
              <a:extLst>
                <a:ext uri="{FF2B5EF4-FFF2-40B4-BE49-F238E27FC236}">
                  <a16:creationId xmlns:a16="http://schemas.microsoft.com/office/drawing/2014/main" id="{1D86EDE5-CE3A-30D5-BFD9-21DCDB7D538F}"/>
                </a:ext>
              </a:extLst>
            </p:cNvPr>
            <p:cNvSpPr txBox="1"/>
            <p:nvPr/>
          </p:nvSpPr>
          <p:spPr>
            <a:xfrm>
              <a:off x="7497486" y="1844371"/>
              <a:ext cx="1210588" cy="584775"/>
            </a:xfrm>
            <a:prstGeom prst="rect">
              <a:avLst/>
            </a:prstGeom>
            <a:noFill/>
          </p:spPr>
          <p:txBody>
            <a:bodyPr wrap="none" rtlCol="0">
              <a:spAutoFit/>
            </a:bodyPr>
            <a:lstStyle/>
            <a:p>
              <a:pPr algn="ctr"/>
              <a:r>
                <a:rPr kumimoji="1" lang="ja-JP" altLang="en-US" sz="1600">
                  <a:solidFill>
                    <a:schemeClr val="bg1"/>
                  </a:solidFill>
                  <a:latin typeface="Meiryo" panose="020B0604030504040204" pitchFamily="34" charset="-128"/>
                  <a:ea typeface="Meiryo" panose="020B0604030504040204" pitchFamily="34" charset="-128"/>
                </a:rPr>
                <a:t>実質的な</a:t>
              </a:r>
              <a:endParaRPr kumimoji="1" lang="en-US" altLang="ja-JP" sz="1600" dirty="0">
                <a:solidFill>
                  <a:schemeClr val="bg1"/>
                </a:solidFill>
                <a:latin typeface="Meiryo" panose="020B0604030504040204" pitchFamily="34" charset="-128"/>
                <a:ea typeface="Meiryo" panose="020B0604030504040204" pitchFamily="34" charset="-128"/>
              </a:endParaRPr>
            </a:p>
            <a:p>
              <a:pPr algn="ctr"/>
              <a:r>
                <a:rPr kumimoji="1" lang="ja-JP" altLang="en-US" sz="1600">
                  <a:solidFill>
                    <a:schemeClr val="bg1"/>
                  </a:solidFill>
                  <a:latin typeface="Meiryo" panose="020B0604030504040204" pitchFamily="34" charset="-128"/>
                  <a:ea typeface="Meiryo" panose="020B0604030504040204" pitchFamily="34" charset="-128"/>
                </a:rPr>
                <a:t>価値</a:t>
              </a:r>
              <a:r>
                <a:rPr lang="ja-JP" altLang="en-US" sz="1600">
                  <a:solidFill>
                    <a:schemeClr val="bg1"/>
                  </a:solidFill>
                  <a:latin typeface="Meiryo" panose="020B0604030504040204" pitchFamily="34" charset="-128"/>
                  <a:ea typeface="Meiryo" panose="020B0604030504040204" pitchFamily="34" charset="-128"/>
                </a:rPr>
                <a:t>を得る</a:t>
              </a:r>
              <a:endParaRPr kumimoji="1" lang="ja-JP" altLang="en-US" sz="1600">
                <a:solidFill>
                  <a:schemeClr val="bg1"/>
                </a:solidFill>
                <a:latin typeface="Meiryo" panose="020B0604030504040204" pitchFamily="34" charset="-128"/>
                <a:ea typeface="Meiryo" panose="020B0604030504040204" pitchFamily="34" charset="-128"/>
              </a:endParaRPr>
            </a:p>
          </p:txBody>
        </p:sp>
      </p:grpSp>
      <p:sp>
        <p:nvSpPr>
          <p:cNvPr id="112" name="テキスト ボックス 111">
            <a:extLst>
              <a:ext uri="{FF2B5EF4-FFF2-40B4-BE49-F238E27FC236}">
                <a16:creationId xmlns:a16="http://schemas.microsoft.com/office/drawing/2014/main" id="{3B7F26D1-B024-F6D3-D38D-C51ED5155E98}"/>
              </a:ext>
            </a:extLst>
          </p:cNvPr>
          <p:cNvSpPr txBox="1"/>
          <p:nvPr/>
        </p:nvSpPr>
        <p:spPr>
          <a:xfrm>
            <a:off x="7316717" y="1208072"/>
            <a:ext cx="1620957" cy="523220"/>
          </a:xfrm>
          <a:prstGeom prst="rect">
            <a:avLst/>
          </a:prstGeom>
          <a:noFill/>
        </p:spPr>
        <p:txBody>
          <a:bodyPr wrap="none" rtlCol="0">
            <a:spAutoFit/>
          </a:bodyPr>
          <a:lstStyle/>
          <a:p>
            <a:r>
              <a:rPr kumimoji="1" lang="ja-JP" altLang="en-US" sz="1400">
                <a:solidFill>
                  <a:srgbClr val="0070C0"/>
                </a:solidFill>
                <a:latin typeface="Meiryo" panose="020B0604030504040204" pitchFamily="34" charset="-128"/>
                <a:ea typeface="Meiryo" panose="020B0604030504040204" pitchFamily="34" charset="-128"/>
              </a:rPr>
              <a:t>コスパ</a:t>
            </a:r>
            <a:r>
              <a:rPr lang="ja-JP" altLang="en-US" sz="1400">
                <a:solidFill>
                  <a:srgbClr val="0070C0"/>
                </a:solidFill>
                <a:latin typeface="Meiryo" panose="020B0604030504040204" pitchFamily="34" charset="-128"/>
                <a:ea typeface="Meiryo" panose="020B0604030504040204" pitchFamily="34" charset="-128"/>
              </a:rPr>
              <a:t>、利便性、</a:t>
            </a:r>
            <a:endParaRPr lang="en-US" altLang="ja-JP" sz="1400" dirty="0">
              <a:solidFill>
                <a:srgbClr val="0070C0"/>
              </a:solidFill>
              <a:latin typeface="Meiryo" panose="020B0604030504040204" pitchFamily="34" charset="-128"/>
              <a:ea typeface="Meiryo" panose="020B0604030504040204" pitchFamily="34" charset="-128"/>
            </a:endParaRPr>
          </a:p>
          <a:p>
            <a:r>
              <a:rPr kumimoji="1" lang="ja-JP" altLang="en-US" sz="1400">
                <a:solidFill>
                  <a:srgbClr val="0070C0"/>
                </a:solidFill>
                <a:latin typeface="Meiryo" panose="020B0604030504040204" pitchFamily="34" charset="-128"/>
                <a:ea typeface="Meiryo" panose="020B0604030504040204" pitchFamily="34" charset="-128"/>
              </a:rPr>
              <a:t>省エネなどを実現</a:t>
            </a:r>
          </a:p>
        </p:txBody>
      </p:sp>
      <p:sp>
        <p:nvSpPr>
          <p:cNvPr id="113" name="テキスト ボックス 112">
            <a:extLst>
              <a:ext uri="{FF2B5EF4-FFF2-40B4-BE49-F238E27FC236}">
                <a16:creationId xmlns:a16="http://schemas.microsoft.com/office/drawing/2014/main" id="{9F30EFA2-C9AB-1A3F-4F5E-6DDF54B7D615}"/>
              </a:ext>
            </a:extLst>
          </p:cNvPr>
          <p:cNvSpPr txBox="1"/>
          <p:nvPr/>
        </p:nvSpPr>
        <p:spPr>
          <a:xfrm>
            <a:off x="7238124" y="1177258"/>
            <a:ext cx="1741182" cy="500137"/>
          </a:xfrm>
          <a:prstGeom prst="rect">
            <a:avLst/>
          </a:prstGeom>
          <a:solidFill>
            <a:schemeClr val="bg1"/>
          </a:solidFill>
        </p:spPr>
        <p:txBody>
          <a:bodyPr wrap="none" rtlCol="0">
            <a:spAutoFit/>
          </a:bodyPr>
          <a:lstStyle/>
          <a:p>
            <a:pPr algn="ctr"/>
            <a:r>
              <a:rPr kumimoji="1" lang="en-US" altLang="ja-JP" sz="1600" dirty="0">
                <a:solidFill>
                  <a:srgbClr val="0432FF"/>
                </a:solidFill>
                <a:latin typeface="Meiryo" panose="020B0604030504040204" pitchFamily="34" charset="-128"/>
                <a:ea typeface="Meiryo" panose="020B0604030504040204" pitchFamily="34" charset="-128"/>
              </a:rPr>
              <a:t>SDGs</a:t>
            </a:r>
            <a:r>
              <a:rPr kumimoji="1" lang="ja-JP" altLang="en-US" sz="1600">
                <a:solidFill>
                  <a:srgbClr val="0432FF"/>
                </a:solidFill>
                <a:latin typeface="Meiryo" panose="020B0604030504040204" pitchFamily="34" charset="-128"/>
                <a:ea typeface="Meiryo" panose="020B0604030504040204" pitchFamily="34" charset="-128"/>
              </a:rPr>
              <a:t>、</a:t>
            </a:r>
            <a:r>
              <a:rPr kumimoji="1" lang="en-US" altLang="ja-JP" sz="1600" dirty="0">
                <a:solidFill>
                  <a:srgbClr val="0432FF"/>
                </a:solidFill>
                <a:latin typeface="Meiryo" panose="020B0604030504040204" pitchFamily="34" charset="-128"/>
                <a:ea typeface="Meiryo" panose="020B0604030504040204" pitchFamily="34" charset="-128"/>
              </a:rPr>
              <a:t>ESG</a:t>
            </a:r>
            <a:r>
              <a:rPr kumimoji="1" lang="ja-JP" altLang="en-US" sz="1600">
                <a:solidFill>
                  <a:srgbClr val="0432FF"/>
                </a:solidFill>
                <a:latin typeface="Meiryo" panose="020B0604030504040204" pitchFamily="34" charset="-128"/>
                <a:ea typeface="Meiryo" panose="020B0604030504040204" pitchFamily="34" charset="-128"/>
              </a:rPr>
              <a:t>投資</a:t>
            </a:r>
            <a:endParaRPr kumimoji="1" lang="en-US" altLang="ja-JP" sz="1600" dirty="0">
              <a:solidFill>
                <a:srgbClr val="0432FF"/>
              </a:solidFill>
              <a:latin typeface="Meiryo" panose="020B0604030504040204" pitchFamily="34" charset="-128"/>
              <a:ea typeface="Meiryo" panose="020B0604030504040204" pitchFamily="34" charset="-128"/>
            </a:endParaRPr>
          </a:p>
          <a:p>
            <a:pPr algn="ctr"/>
            <a:r>
              <a:rPr kumimoji="1" lang="ja-JP" altLang="en-US" sz="1050">
                <a:solidFill>
                  <a:srgbClr val="0432FF"/>
                </a:solidFill>
                <a:latin typeface="Meiryo" panose="020B0604030504040204" pitchFamily="34" charset="-128"/>
                <a:ea typeface="Meiryo" panose="020B0604030504040204" pitchFamily="34" charset="-128"/>
              </a:rPr>
              <a:t>サスティナビリティなど</a:t>
            </a:r>
          </a:p>
        </p:txBody>
      </p:sp>
      <p:sp>
        <p:nvSpPr>
          <p:cNvPr id="114" name="上矢印 113">
            <a:extLst>
              <a:ext uri="{FF2B5EF4-FFF2-40B4-BE49-F238E27FC236}">
                <a16:creationId xmlns:a16="http://schemas.microsoft.com/office/drawing/2014/main" id="{6AFB6ADD-EA01-5257-AF86-7DA640CF9E5D}"/>
              </a:ext>
            </a:extLst>
          </p:cNvPr>
          <p:cNvSpPr/>
          <p:nvPr/>
        </p:nvSpPr>
        <p:spPr>
          <a:xfrm>
            <a:off x="2453768" y="2494767"/>
            <a:ext cx="195425" cy="1426129"/>
          </a:xfrm>
          <a:prstGeom prst="upArrow">
            <a:avLst/>
          </a:prstGeom>
          <a:solidFill>
            <a:srgbClr val="FFFFFF">
              <a:alpha val="6313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上矢印 114">
            <a:extLst>
              <a:ext uri="{FF2B5EF4-FFF2-40B4-BE49-F238E27FC236}">
                <a16:creationId xmlns:a16="http://schemas.microsoft.com/office/drawing/2014/main" id="{6E115407-5891-FB7A-660C-E33EF72F7941}"/>
              </a:ext>
            </a:extLst>
          </p:cNvPr>
          <p:cNvSpPr/>
          <p:nvPr/>
        </p:nvSpPr>
        <p:spPr>
          <a:xfrm>
            <a:off x="2460670" y="4252315"/>
            <a:ext cx="195425" cy="1426129"/>
          </a:xfrm>
          <a:prstGeom prst="upArrow">
            <a:avLst/>
          </a:prstGeom>
          <a:solidFill>
            <a:srgbClr val="FFFFFF">
              <a:alpha val="6313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上矢印 115">
            <a:extLst>
              <a:ext uri="{FF2B5EF4-FFF2-40B4-BE49-F238E27FC236}">
                <a16:creationId xmlns:a16="http://schemas.microsoft.com/office/drawing/2014/main" id="{D34E532D-B06E-0B0D-0795-9E2D196E5951}"/>
              </a:ext>
            </a:extLst>
          </p:cNvPr>
          <p:cNvSpPr/>
          <p:nvPr/>
        </p:nvSpPr>
        <p:spPr>
          <a:xfrm>
            <a:off x="6776014" y="2502685"/>
            <a:ext cx="195425" cy="1426129"/>
          </a:xfrm>
          <a:prstGeom prst="upArrow">
            <a:avLst/>
          </a:prstGeom>
          <a:solidFill>
            <a:srgbClr val="FFFFFF">
              <a:alpha val="6313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上矢印 116">
            <a:extLst>
              <a:ext uri="{FF2B5EF4-FFF2-40B4-BE49-F238E27FC236}">
                <a16:creationId xmlns:a16="http://schemas.microsoft.com/office/drawing/2014/main" id="{EF2C6C74-3649-04B6-6D2D-DB2F45C3B995}"/>
              </a:ext>
            </a:extLst>
          </p:cNvPr>
          <p:cNvSpPr/>
          <p:nvPr/>
        </p:nvSpPr>
        <p:spPr>
          <a:xfrm>
            <a:off x="6782916" y="4260233"/>
            <a:ext cx="195425" cy="1426129"/>
          </a:xfrm>
          <a:prstGeom prst="upArrow">
            <a:avLst/>
          </a:prstGeom>
          <a:solidFill>
            <a:srgbClr val="FFFFFF">
              <a:alpha val="6313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7513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p:tgtEl>
                                          <p:spTgt spid="105"/>
                                        </p:tgtEl>
                                        <p:attrNameLst>
                                          <p:attrName>ppt_x</p:attrName>
                                        </p:attrNameLst>
                                      </p:cBhvr>
                                      <p:tavLst>
                                        <p:tav tm="0">
                                          <p:val>
                                            <p:strVal val="#ppt_x-#ppt_w*1.125000"/>
                                          </p:val>
                                        </p:tav>
                                        <p:tav tm="100000">
                                          <p:val>
                                            <p:strVal val="#ppt_x"/>
                                          </p:val>
                                        </p:tav>
                                      </p:tavLst>
                                    </p:anim>
                                    <p:animEffect transition="in" filter="wipe(right)">
                                      <p:cBhvr>
                                        <p:cTn id="13" dur="500"/>
                                        <p:tgtEl>
                                          <p:spTgt spid="10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additive="base">
                                        <p:cTn id="18" dur="500"/>
                                        <p:tgtEl>
                                          <p:spTgt spid="102"/>
                                        </p:tgtEl>
                                        <p:attrNameLst>
                                          <p:attrName>ppt_x</p:attrName>
                                        </p:attrNameLst>
                                      </p:cBhvr>
                                      <p:tavLst>
                                        <p:tav tm="0">
                                          <p:val>
                                            <p:strVal val="#ppt_x-#ppt_w*1.125000"/>
                                          </p:val>
                                        </p:tav>
                                        <p:tav tm="100000">
                                          <p:val>
                                            <p:strVal val="#ppt_x"/>
                                          </p:val>
                                        </p:tav>
                                      </p:tavLst>
                                    </p:anim>
                                    <p:animEffect transition="in" filter="wipe(right)">
                                      <p:cBhvr>
                                        <p:cTn id="19" dur="500"/>
                                        <p:tgtEl>
                                          <p:spTgt spid="102"/>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109"/>
                                        </p:tgtEl>
                                        <p:attrNameLst>
                                          <p:attrName>style.visibility</p:attrName>
                                        </p:attrNameLst>
                                      </p:cBhvr>
                                      <p:to>
                                        <p:strVal val="visible"/>
                                      </p:to>
                                    </p:set>
                                    <p:anim calcmode="lin" valueType="num">
                                      <p:cBhvr additive="base">
                                        <p:cTn id="24" dur="500"/>
                                        <p:tgtEl>
                                          <p:spTgt spid="109"/>
                                        </p:tgtEl>
                                        <p:attrNameLst>
                                          <p:attrName>ppt_x</p:attrName>
                                        </p:attrNameLst>
                                      </p:cBhvr>
                                      <p:tavLst>
                                        <p:tav tm="0">
                                          <p:val>
                                            <p:strVal val="#ppt_x-#ppt_w*1.125000"/>
                                          </p:val>
                                        </p:tav>
                                        <p:tav tm="100000">
                                          <p:val>
                                            <p:strVal val="#ppt_x"/>
                                          </p:val>
                                        </p:tav>
                                      </p:tavLst>
                                    </p:anim>
                                    <p:animEffect transition="in" filter="wipe(right)">
                                      <p:cBhvr>
                                        <p:cTn id="25" dur="500"/>
                                        <p:tgtEl>
                                          <p:spTgt spid="10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2"/>
                                        </p:tgtEl>
                                        <p:attrNameLst>
                                          <p:attrName>style.visibility</p:attrName>
                                        </p:attrNameLst>
                                      </p:cBhvr>
                                      <p:to>
                                        <p:strVal val="visible"/>
                                      </p:to>
                                    </p:set>
                                    <p:anim calcmode="lin" valueType="num">
                                      <p:cBhvr additive="base">
                                        <p:cTn id="30" dur="500"/>
                                        <p:tgtEl>
                                          <p:spTgt spid="112"/>
                                        </p:tgtEl>
                                        <p:attrNameLst>
                                          <p:attrName>ppt_y</p:attrName>
                                        </p:attrNameLst>
                                      </p:cBhvr>
                                      <p:tavLst>
                                        <p:tav tm="0">
                                          <p:val>
                                            <p:strVal val="#ppt_y+#ppt_h*1.125000"/>
                                          </p:val>
                                        </p:tav>
                                        <p:tav tm="100000">
                                          <p:val>
                                            <p:strVal val="#ppt_y"/>
                                          </p:val>
                                        </p:tav>
                                      </p:tavLst>
                                    </p:anim>
                                    <p:animEffect transition="in" filter="wipe(up)">
                                      <p:cBhvr>
                                        <p:cTn id="31" dur="500"/>
                                        <p:tgtEl>
                                          <p:spTgt spid="1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randombar(horizontal)">
                                      <p:cBhvr>
                                        <p:cTn id="3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latin typeface="Meiryo" panose="020B0604030504040204" pitchFamily="34" charset="-128"/>
                <a:ea typeface="Meiryo" panose="020B0604030504040204" pitchFamily="34" charset="-128"/>
                <a:cs typeface="Arial"/>
              </a:rPr>
              <a:t>デジタルとは何か</a:t>
            </a:r>
            <a:endParaRPr lang="en-US" altLang="ja-JP" sz="2400" dirty="0">
              <a:solidFill>
                <a:srgbClr val="FFFFFF"/>
              </a:solidFill>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21741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471FAAD2-2545-F346-8DA2-C40AAB65AAE8}"/>
              </a:ext>
            </a:extLst>
          </p:cNvPr>
          <p:cNvSpPr/>
          <p:nvPr/>
        </p:nvSpPr>
        <p:spPr>
          <a:xfrm>
            <a:off x="230399" y="773072"/>
            <a:ext cx="8830351" cy="374615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a:extLst>
              <a:ext uri="{FF2B5EF4-FFF2-40B4-BE49-F238E27FC236}">
                <a16:creationId xmlns:a16="http://schemas.microsoft.com/office/drawing/2014/main" id="{FA50BA26-9CC3-4E43-A11F-7608724C0C3E}"/>
              </a:ext>
            </a:extLst>
          </p:cNvPr>
          <p:cNvSpPr/>
          <p:nvPr/>
        </p:nvSpPr>
        <p:spPr>
          <a:xfrm>
            <a:off x="169170" y="4609682"/>
            <a:ext cx="8830352" cy="1940864"/>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a:extLst>
              <a:ext uri="{FF2B5EF4-FFF2-40B4-BE49-F238E27FC236}">
                <a16:creationId xmlns:a16="http://schemas.microsoft.com/office/drawing/2014/main" id="{3F65AEF1-C5BA-8C47-B2E2-CA3BD2CC8161}"/>
              </a:ext>
            </a:extLst>
          </p:cNvPr>
          <p:cNvSpPr>
            <a:spLocks noGrp="1"/>
          </p:cNvSpPr>
          <p:nvPr>
            <p:ph type="title"/>
          </p:nvPr>
        </p:nvSpPr>
        <p:spPr/>
        <p:txBody>
          <a:bodyPr/>
          <a:lstStyle/>
          <a:p>
            <a:r>
              <a:rPr lang="ja-JP" altLang="en-US"/>
              <a:t>デジタルと</a:t>
            </a:r>
            <a:r>
              <a:rPr lang="en-US" altLang="ja-JP" dirty="0"/>
              <a:t>IT</a:t>
            </a:r>
            <a:r>
              <a:rPr lang="ja-JP" altLang="en-US"/>
              <a:t>の関係</a:t>
            </a:r>
            <a:endParaRPr kumimoji="1" lang="ja-JP" altLang="en-US"/>
          </a:p>
        </p:txBody>
      </p:sp>
      <p:sp>
        <p:nvSpPr>
          <p:cNvPr id="39" name="テキスト ボックス 38">
            <a:extLst>
              <a:ext uri="{FF2B5EF4-FFF2-40B4-BE49-F238E27FC236}">
                <a16:creationId xmlns:a16="http://schemas.microsoft.com/office/drawing/2014/main" id="{9AE44A30-C36E-A74B-A557-58F9393AB099}"/>
              </a:ext>
            </a:extLst>
          </p:cNvPr>
          <p:cNvSpPr txBox="1"/>
          <p:nvPr/>
        </p:nvSpPr>
        <p:spPr>
          <a:xfrm>
            <a:off x="5954458" y="5276759"/>
            <a:ext cx="2816797" cy="769441"/>
          </a:xfrm>
          <a:prstGeom prst="rect">
            <a:avLst/>
          </a:prstGeom>
          <a:noFill/>
        </p:spPr>
        <p:txBody>
          <a:bodyPr wrap="none" rtlCol="0">
            <a:spAutoFit/>
          </a:bodyPr>
          <a:lstStyle/>
          <a:p>
            <a:pPr algn="ctr"/>
            <a:r>
              <a:rPr kumimoji="1" lang="ja-JP" altLang="en-US" sz="3200" b="1">
                <a:solidFill>
                  <a:schemeClr val="accent6">
                    <a:lumMod val="75000"/>
                  </a:schemeClr>
                </a:solidFill>
                <a:latin typeface="Meiryo" panose="020B0604030504040204" pitchFamily="34" charset="-128"/>
                <a:ea typeface="Meiryo" panose="020B0604030504040204" pitchFamily="34" charset="-128"/>
              </a:rPr>
              <a:t>アナログ</a:t>
            </a:r>
            <a:r>
              <a:rPr kumimoji="1" lang="en-US" altLang="ja-JP" sz="3200" b="1" dirty="0">
                <a:solidFill>
                  <a:schemeClr val="accent6">
                    <a:lumMod val="75000"/>
                  </a:schemeClr>
                </a:solidFill>
                <a:latin typeface="Meiryo" panose="020B0604030504040204" pitchFamily="34" charset="-128"/>
                <a:ea typeface="Meiryo" panose="020B0604030504040204" pitchFamily="34" charset="-128"/>
              </a:rPr>
              <a:t> </a:t>
            </a:r>
            <a:r>
              <a:rPr kumimoji="1" lang="en-US" altLang="ja-JP" sz="2000" dirty="0">
                <a:solidFill>
                  <a:schemeClr val="accent6">
                    <a:lumMod val="75000"/>
                  </a:schemeClr>
                </a:solidFill>
                <a:latin typeface="Meiryo" panose="020B0604030504040204" pitchFamily="34" charset="-128"/>
                <a:ea typeface="Meiryo" panose="020B0604030504040204" pitchFamily="34" charset="-128"/>
              </a:rPr>
              <a:t>Analog</a:t>
            </a:r>
          </a:p>
          <a:p>
            <a:pPr algn="ctr"/>
            <a:r>
              <a:rPr lang="ja-JP" altLang="en-US" sz="1200" b="1">
                <a:solidFill>
                  <a:schemeClr val="accent6">
                    <a:lumMod val="75000"/>
                  </a:schemeClr>
                </a:solidFill>
                <a:latin typeface="Meiryo" panose="020B0604030504040204" pitchFamily="34" charset="-128"/>
                <a:ea typeface="Meiryo" panose="020B0604030504040204" pitchFamily="34" charset="-128"/>
              </a:rPr>
              <a:t>連続量</a:t>
            </a:r>
            <a:r>
              <a:rPr lang="ja-JP" altLang="en-US" sz="1200">
                <a:solidFill>
                  <a:schemeClr val="accent6">
                    <a:lumMod val="75000"/>
                  </a:schemeClr>
                </a:solidFill>
                <a:latin typeface="Meiryo" panose="020B0604030504040204" pitchFamily="34" charset="-128"/>
                <a:ea typeface="Meiryo" panose="020B0604030504040204" pitchFamily="34" charset="-128"/>
              </a:rPr>
              <a:t>（区切りなく続く値を持つ量）</a:t>
            </a:r>
            <a:endParaRPr kumimoji="1" lang="ja-JP" altLang="en-US" sz="1200">
              <a:solidFill>
                <a:schemeClr val="accent6">
                  <a:lumMod val="75000"/>
                </a:schemeClr>
              </a:solidFill>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124B9141-C9A7-EA4D-8A4B-660A00B6A6E0}"/>
              </a:ext>
            </a:extLst>
          </p:cNvPr>
          <p:cNvSpPr txBox="1"/>
          <p:nvPr/>
        </p:nvSpPr>
        <p:spPr>
          <a:xfrm>
            <a:off x="875832" y="5416834"/>
            <a:ext cx="1620957" cy="523220"/>
          </a:xfrm>
          <a:prstGeom prst="rect">
            <a:avLst/>
          </a:prstGeom>
          <a:noFill/>
        </p:spPr>
        <p:txBody>
          <a:bodyPr wrap="none" rtlCol="0">
            <a:spAutoFit/>
          </a:bodyPr>
          <a:lstStyle/>
          <a:p>
            <a:pPr algn="ctr"/>
            <a:r>
              <a:rPr kumimoji="1" lang="ja-JP" altLang="en-US" sz="2800" b="1">
                <a:solidFill>
                  <a:schemeClr val="accent6">
                    <a:lumMod val="75000"/>
                  </a:schemeClr>
                </a:solidFill>
                <a:latin typeface="Meiryo" panose="020B0604030504040204" pitchFamily="34" charset="-128"/>
                <a:ea typeface="Meiryo" panose="020B0604030504040204" pitchFamily="34" charset="-128"/>
              </a:rPr>
              <a:t>現実世界</a:t>
            </a:r>
          </a:p>
        </p:txBody>
      </p:sp>
      <p:sp>
        <p:nvSpPr>
          <p:cNvPr id="49" name="テキスト ボックス 48">
            <a:extLst>
              <a:ext uri="{FF2B5EF4-FFF2-40B4-BE49-F238E27FC236}">
                <a16:creationId xmlns:a16="http://schemas.microsoft.com/office/drawing/2014/main" id="{9033F5B5-E2F0-C948-80BC-85B8733BE046}"/>
              </a:ext>
            </a:extLst>
          </p:cNvPr>
          <p:cNvSpPr txBox="1"/>
          <p:nvPr/>
        </p:nvSpPr>
        <p:spPr>
          <a:xfrm>
            <a:off x="709852" y="5162277"/>
            <a:ext cx="1952915" cy="276999"/>
          </a:xfrm>
          <a:prstGeom prst="rect">
            <a:avLst/>
          </a:prstGeom>
          <a:noFill/>
        </p:spPr>
        <p:txBody>
          <a:bodyPr wrap="square" rtlCol="0">
            <a:spAutoFit/>
          </a:bodyPr>
          <a:lstStyle/>
          <a:p>
            <a:pPr algn="ctr"/>
            <a:r>
              <a:rPr kumimoji="1" lang="ja-JP" altLang="en-US" sz="1200">
                <a:solidFill>
                  <a:schemeClr val="accent6">
                    <a:lumMod val="75000"/>
                  </a:schemeClr>
                </a:solidFill>
                <a:latin typeface="Meiryo" panose="020B0604030504040204" pitchFamily="34" charset="-128"/>
                <a:ea typeface="Meiryo" panose="020B0604030504040204" pitchFamily="34" charset="-128"/>
              </a:rPr>
              <a:t>私たちが生きている世界</a:t>
            </a:r>
            <a:endParaRPr kumimoji="1" lang="en-US" altLang="ja-JP" sz="1200" dirty="0">
              <a:solidFill>
                <a:schemeClr val="accent6">
                  <a:lumMod val="75000"/>
                </a:schemeClr>
              </a:solidFill>
              <a:latin typeface="Meiryo" panose="020B0604030504040204" pitchFamily="34" charset="-128"/>
              <a:ea typeface="Meiryo" panose="020B0604030504040204" pitchFamily="34" charset="-128"/>
            </a:endParaRPr>
          </a:p>
        </p:txBody>
      </p:sp>
      <p:sp>
        <p:nvSpPr>
          <p:cNvPr id="2" name="正方形/長方形 1">
            <a:extLst>
              <a:ext uri="{FF2B5EF4-FFF2-40B4-BE49-F238E27FC236}">
                <a16:creationId xmlns:a16="http://schemas.microsoft.com/office/drawing/2014/main" id="{00D3646F-063B-B44F-B636-854A1468CD6D}"/>
              </a:ext>
            </a:extLst>
          </p:cNvPr>
          <p:cNvSpPr/>
          <p:nvPr/>
        </p:nvSpPr>
        <p:spPr>
          <a:xfrm>
            <a:off x="3220962" y="5197253"/>
            <a:ext cx="2725644" cy="276999"/>
          </a:xfrm>
          <a:prstGeom prst="rect">
            <a:avLst/>
          </a:prstGeom>
        </p:spPr>
        <p:txBody>
          <a:bodyPr wrap="square">
            <a:spAutoFit/>
          </a:bodyPr>
          <a:lstStyle/>
          <a:p>
            <a:pPr algn="ctr"/>
            <a:r>
              <a:rPr lang="ja-JP" altLang="en-US" sz="1200">
                <a:solidFill>
                  <a:schemeClr val="accent6">
                    <a:lumMod val="75000"/>
                  </a:schemeClr>
                </a:solidFill>
                <a:latin typeface="Meiryo" panose="020B0604030504040204" pitchFamily="34" charset="-128"/>
                <a:ea typeface="Meiryo" panose="020B0604030504040204" pitchFamily="34" charset="-128"/>
              </a:rPr>
              <a:t>身体を介して体験し、実感できる</a:t>
            </a:r>
          </a:p>
        </p:txBody>
      </p:sp>
      <p:sp>
        <p:nvSpPr>
          <p:cNvPr id="6" name="テキスト ボックス 5">
            <a:extLst>
              <a:ext uri="{FF2B5EF4-FFF2-40B4-BE49-F238E27FC236}">
                <a16:creationId xmlns:a16="http://schemas.microsoft.com/office/drawing/2014/main" id="{EFBAF708-8713-AE42-8AD4-4ED747B736C6}"/>
              </a:ext>
            </a:extLst>
          </p:cNvPr>
          <p:cNvSpPr txBox="1"/>
          <p:nvPr/>
        </p:nvSpPr>
        <p:spPr>
          <a:xfrm>
            <a:off x="1327378" y="3117268"/>
            <a:ext cx="3416320" cy="1015663"/>
          </a:xfrm>
          <a:prstGeom prst="rect">
            <a:avLst/>
          </a:prstGeom>
          <a:noFill/>
        </p:spPr>
        <p:txBody>
          <a:bodyPr wrap="none" rtlCol="0">
            <a:spAutoFit/>
          </a:bodyPr>
          <a:lstStyle/>
          <a:p>
            <a:r>
              <a:rPr kumimoji="1" lang="en-US" altLang="ja-JP" sz="3200" b="1" dirty="0">
                <a:solidFill>
                  <a:schemeClr val="bg1"/>
                </a:solidFill>
                <a:latin typeface="Meiryo" panose="020B0604030504040204" pitchFamily="34" charset="-128"/>
                <a:ea typeface="Meiryo" panose="020B0604030504040204" pitchFamily="34" charset="-128"/>
              </a:rPr>
              <a:t>IT</a:t>
            </a:r>
            <a:r>
              <a:rPr kumimoji="1" lang="en-US" altLang="ja-JP" sz="3200" dirty="0">
                <a:solidFill>
                  <a:schemeClr val="bg1"/>
                </a:solidFill>
                <a:latin typeface="Meiryo" panose="020B0604030504040204" pitchFamily="34" charset="-128"/>
                <a:ea typeface="Meiryo" panose="020B0604030504040204" pitchFamily="34" charset="-128"/>
              </a:rPr>
              <a:t> </a:t>
            </a:r>
            <a:r>
              <a:rPr kumimoji="1" lang="en-US" altLang="ja-JP" sz="1200" dirty="0">
                <a:solidFill>
                  <a:schemeClr val="bg1"/>
                </a:solidFill>
                <a:latin typeface="Meiryo" panose="020B0604030504040204" pitchFamily="34" charset="-128"/>
                <a:ea typeface="Meiryo" panose="020B0604030504040204" pitchFamily="34" charset="-128"/>
              </a:rPr>
              <a:t>Information Technology</a:t>
            </a:r>
            <a:r>
              <a:rPr lang="ja-JP" altLang="en-US" sz="1200">
                <a:solidFill>
                  <a:schemeClr val="bg1"/>
                </a:solidFill>
                <a:latin typeface="Meiryo" panose="020B0604030504040204" pitchFamily="34" charset="-128"/>
                <a:ea typeface="Meiryo" panose="020B0604030504040204" pitchFamily="34" charset="-128"/>
              </a:rPr>
              <a:t>：情報技術</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400">
                <a:solidFill>
                  <a:schemeClr val="bg1"/>
                </a:solidFill>
                <a:latin typeface="Meiryo" panose="020B0604030504040204" pitchFamily="34" charset="-128"/>
                <a:ea typeface="Meiryo" panose="020B0604030504040204" pitchFamily="34" charset="-128"/>
              </a:rPr>
              <a:t>コンピューターやネットワークを実現し</a:t>
            </a:r>
            <a:endParaRPr kumimoji="1" lang="en-US" altLang="ja-JP" sz="1400" dirty="0">
              <a:solidFill>
                <a:schemeClr val="bg1"/>
              </a:solidFill>
              <a:latin typeface="Meiryo" panose="020B0604030504040204" pitchFamily="34" charset="-128"/>
              <a:ea typeface="Meiryo" panose="020B0604030504040204" pitchFamily="34" charset="-128"/>
            </a:endParaRPr>
          </a:p>
          <a:p>
            <a:r>
              <a:rPr kumimoji="1" lang="ja-JP" altLang="en-US" sz="1400">
                <a:solidFill>
                  <a:schemeClr val="bg1"/>
                </a:solidFill>
                <a:latin typeface="Meiryo" panose="020B0604030504040204" pitchFamily="34" charset="-128"/>
                <a:ea typeface="Meiryo" panose="020B0604030504040204" pitchFamily="34" charset="-128"/>
              </a:rPr>
              <a:t>それを活用するための技術</a:t>
            </a:r>
          </a:p>
        </p:txBody>
      </p:sp>
      <p:sp>
        <p:nvSpPr>
          <p:cNvPr id="52" name="テキスト ボックス 51">
            <a:extLst>
              <a:ext uri="{FF2B5EF4-FFF2-40B4-BE49-F238E27FC236}">
                <a16:creationId xmlns:a16="http://schemas.microsoft.com/office/drawing/2014/main" id="{96B0CDD6-0173-5C44-A61A-D051BA97698A}"/>
              </a:ext>
            </a:extLst>
          </p:cNvPr>
          <p:cNvSpPr txBox="1"/>
          <p:nvPr/>
        </p:nvSpPr>
        <p:spPr>
          <a:xfrm>
            <a:off x="715350" y="5845732"/>
            <a:ext cx="1952915" cy="369332"/>
          </a:xfrm>
          <a:prstGeom prst="rect">
            <a:avLst/>
          </a:prstGeom>
          <a:noFill/>
        </p:spPr>
        <p:txBody>
          <a:bodyPr wrap="square" rtlCol="0">
            <a:spAutoFit/>
          </a:bodyPr>
          <a:lstStyle/>
          <a:p>
            <a:pPr algn="ctr"/>
            <a:r>
              <a:rPr kumimoji="1" lang="en-US" altLang="ja-JP" dirty="0">
                <a:solidFill>
                  <a:schemeClr val="accent6">
                    <a:lumMod val="75000"/>
                  </a:schemeClr>
                </a:solidFill>
                <a:latin typeface="Meiryo" panose="020B0604030504040204" pitchFamily="34" charset="-128"/>
                <a:ea typeface="Meiryo" panose="020B0604030504040204" pitchFamily="34" charset="-128"/>
              </a:rPr>
              <a:t>Physical World</a:t>
            </a:r>
          </a:p>
        </p:txBody>
      </p:sp>
      <p:pic>
        <p:nvPicPr>
          <p:cNvPr id="46" name="図 45">
            <a:extLst>
              <a:ext uri="{FF2B5EF4-FFF2-40B4-BE49-F238E27FC236}">
                <a16:creationId xmlns:a16="http://schemas.microsoft.com/office/drawing/2014/main" id="{69B7E7F4-C427-DA42-84FC-76CCFA5569E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20962" y="5368547"/>
            <a:ext cx="737219" cy="737219"/>
          </a:xfrm>
          <a:prstGeom prst="rect">
            <a:avLst/>
          </a:prstGeom>
          <a:effectLst>
            <a:outerShdw blurRad="50800" dist="38100" dir="2700000" algn="tl" rotWithShape="0">
              <a:prstClr val="black">
                <a:alpha val="40000"/>
              </a:prstClr>
            </a:outerShdw>
          </a:effectLst>
        </p:spPr>
      </p:pic>
      <p:grpSp>
        <p:nvGrpSpPr>
          <p:cNvPr id="55" name="グループ化 54">
            <a:extLst>
              <a:ext uri="{FF2B5EF4-FFF2-40B4-BE49-F238E27FC236}">
                <a16:creationId xmlns:a16="http://schemas.microsoft.com/office/drawing/2014/main" id="{C6FD5B14-64E1-FC48-8ED8-EBD5AC9CC4C8}"/>
              </a:ext>
            </a:extLst>
          </p:cNvPr>
          <p:cNvGrpSpPr/>
          <p:nvPr/>
        </p:nvGrpSpPr>
        <p:grpSpPr>
          <a:xfrm>
            <a:off x="169171" y="823949"/>
            <a:ext cx="8830351" cy="1926689"/>
            <a:chOff x="169171" y="823949"/>
            <a:chExt cx="8830351" cy="1926689"/>
          </a:xfrm>
        </p:grpSpPr>
        <p:grpSp>
          <p:nvGrpSpPr>
            <p:cNvPr id="8" name="グループ化 7">
              <a:extLst>
                <a:ext uri="{FF2B5EF4-FFF2-40B4-BE49-F238E27FC236}">
                  <a16:creationId xmlns:a16="http://schemas.microsoft.com/office/drawing/2014/main" id="{464D72F5-4FE4-3B42-97DC-C18FE0D590C3}"/>
                </a:ext>
              </a:extLst>
            </p:cNvPr>
            <p:cNvGrpSpPr/>
            <p:nvPr/>
          </p:nvGrpSpPr>
          <p:grpSpPr>
            <a:xfrm>
              <a:off x="169171" y="823949"/>
              <a:ext cx="8830351" cy="1926689"/>
              <a:chOff x="169171" y="823949"/>
              <a:chExt cx="8830351" cy="1926689"/>
            </a:xfrm>
          </p:grpSpPr>
          <p:sp>
            <p:nvSpPr>
              <p:cNvPr id="38" name="正方形/長方形 37">
                <a:extLst>
                  <a:ext uri="{FF2B5EF4-FFF2-40B4-BE49-F238E27FC236}">
                    <a16:creationId xmlns:a16="http://schemas.microsoft.com/office/drawing/2014/main" id="{A75070BC-F7B0-7541-B32D-008F4042C1A1}"/>
                  </a:ext>
                </a:extLst>
              </p:cNvPr>
              <p:cNvSpPr/>
              <p:nvPr/>
            </p:nvSpPr>
            <p:spPr>
              <a:xfrm>
                <a:off x="169171" y="823949"/>
                <a:ext cx="8830351" cy="1926689"/>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1" name="グループ化 20">
                <a:extLst>
                  <a:ext uri="{FF2B5EF4-FFF2-40B4-BE49-F238E27FC236}">
                    <a16:creationId xmlns:a16="http://schemas.microsoft.com/office/drawing/2014/main" id="{954E3802-7B14-674D-A06E-04F3572B4BFA}"/>
                  </a:ext>
                </a:extLst>
              </p:cNvPr>
              <p:cNvGrpSpPr/>
              <p:nvPr/>
            </p:nvGrpSpPr>
            <p:grpSpPr>
              <a:xfrm>
                <a:off x="4058994" y="1736273"/>
                <a:ext cx="755318" cy="328505"/>
                <a:chOff x="3021306" y="2463800"/>
                <a:chExt cx="4338160" cy="1930400"/>
              </a:xfrm>
              <a:effectLst>
                <a:outerShdw blurRad="50800" dist="38100" dir="2700000" algn="tl" rotWithShape="0">
                  <a:prstClr val="black">
                    <a:alpha val="40000"/>
                  </a:prstClr>
                </a:outerShdw>
              </a:effectLst>
            </p:grpSpPr>
            <p:pic>
              <p:nvPicPr>
                <p:cNvPr id="17" name="図 16">
                  <a:extLst>
                    <a:ext uri="{FF2B5EF4-FFF2-40B4-BE49-F238E27FC236}">
                      <a16:creationId xmlns:a16="http://schemas.microsoft.com/office/drawing/2014/main" id="{EFEC5A7A-6693-9A46-A4A1-EA042614211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75133" y="2463800"/>
                  <a:ext cx="1320800" cy="1930400"/>
                </a:xfrm>
                <a:prstGeom prst="rect">
                  <a:avLst/>
                </a:prstGeom>
              </p:spPr>
            </p:pic>
            <p:pic>
              <p:nvPicPr>
                <p:cNvPr id="18" name="図 17">
                  <a:extLst>
                    <a:ext uri="{FF2B5EF4-FFF2-40B4-BE49-F238E27FC236}">
                      <a16:creationId xmlns:a16="http://schemas.microsoft.com/office/drawing/2014/main" id="{93A263EA-797D-9043-8F39-F7D33D24636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11600" y="2463800"/>
                  <a:ext cx="1320800" cy="1930400"/>
                </a:xfrm>
                <a:prstGeom prst="rect">
                  <a:avLst/>
                </a:prstGeom>
              </p:spPr>
            </p:pic>
            <p:pic>
              <p:nvPicPr>
                <p:cNvPr id="19" name="図 18">
                  <a:extLst>
                    <a:ext uri="{FF2B5EF4-FFF2-40B4-BE49-F238E27FC236}">
                      <a16:creationId xmlns:a16="http://schemas.microsoft.com/office/drawing/2014/main" id="{C81B3B32-8C10-A245-9CC0-428D27D1C83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38666" y="2463800"/>
                  <a:ext cx="1320800" cy="1930400"/>
                </a:xfrm>
                <a:prstGeom prst="rect">
                  <a:avLst/>
                </a:prstGeom>
              </p:spPr>
            </p:pic>
            <p:pic>
              <p:nvPicPr>
                <p:cNvPr id="20" name="図 19">
                  <a:extLst>
                    <a:ext uri="{FF2B5EF4-FFF2-40B4-BE49-F238E27FC236}">
                      <a16:creationId xmlns:a16="http://schemas.microsoft.com/office/drawing/2014/main" id="{2BBFCC14-6B9E-2F4F-BFE4-4CF4C911553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21306" y="2463800"/>
                  <a:ext cx="1320800" cy="1930400"/>
                </a:xfrm>
                <a:prstGeom prst="rect">
                  <a:avLst/>
                </a:prstGeom>
              </p:spPr>
            </p:pic>
          </p:grpSp>
          <p:grpSp>
            <p:nvGrpSpPr>
              <p:cNvPr id="36" name="グループ化 35">
                <a:extLst>
                  <a:ext uri="{FF2B5EF4-FFF2-40B4-BE49-F238E27FC236}">
                    <a16:creationId xmlns:a16="http://schemas.microsoft.com/office/drawing/2014/main" id="{69FFE215-D4A8-BC46-BA1F-142B761E0B83}"/>
                  </a:ext>
                </a:extLst>
              </p:cNvPr>
              <p:cNvGrpSpPr/>
              <p:nvPr/>
            </p:nvGrpSpPr>
            <p:grpSpPr>
              <a:xfrm>
                <a:off x="4944956" y="1719889"/>
                <a:ext cx="836777" cy="356279"/>
                <a:chOff x="5893431" y="4929170"/>
                <a:chExt cx="1721814" cy="844775"/>
              </a:xfrm>
              <a:effectLst>
                <a:outerShdw blurRad="50800" dist="38100" dir="2700000" algn="tl" rotWithShape="0">
                  <a:prstClr val="black">
                    <a:alpha val="40000"/>
                  </a:prstClr>
                </a:outerShdw>
              </a:effectLst>
            </p:grpSpPr>
            <p:grpSp>
              <p:nvGrpSpPr>
                <p:cNvPr id="28" name="グループ化 27">
                  <a:extLst>
                    <a:ext uri="{FF2B5EF4-FFF2-40B4-BE49-F238E27FC236}">
                      <a16:creationId xmlns:a16="http://schemas.microsoft.com/office/drawing/2014/main" id="{E4D9D6B4-A10F-5147-BC9F-8DC977DA46C2}"/>
                    </a:ext>
                  </a:extLst>
                </p:cNvPr>
                <p:cNvGrpSpPr/>
                <p:nvPr/>
              </p:nvGrpSpPr>
              <p:grpSpPr>
                <a:xfrm>
                  <a:off x="5893431" y="4929170"/>
                  <a:ext cx="1721814" cy="375695"/>
                  <a:chOff x="4572000" y="5059152"/>
                  <a:chExt cx="3044733" cy="740950"/>
                </a:xfrm>
              </p:grpSpPr>
              <p:pic>
                <p:nvPicPr>
                  <p:cNvPr id="22" name="図 21">
                    <a:extLst>
                      <a:ext uri="{FF2B5EF4-FFF2-40B4-BE49-F238E27FC236}">
                        <a16:creationId xmlns:a16="http://schemas.microsoft.com/office/drawing/2014/main" id="{241373FD-CE17-5046-A1EC-65A82BBB604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72000" y="5059152"/>
                    <a:ext cx="506966" cy="740950"/>
                  </a:xfrm>
                  <a:prstGeom prst="rect">
                    <a:avLst/>
                  </a:prstGeom>
                </p:spPr>
              </p:pic>
              <p:pic>
                <p:nvPicPr>
                  <p:cNvPr id="23" name="図 22">
                    <a:extLst>
                      <a:ext uri="{FF2B5EF4-FFF2-40B4-BE49-F238E27FC236}">
                        <a16:creationId xmlns:a16="http://schemas.microsoft.com/office/drawing/2014/main" id="{BE367473-8490-C34F-8F0E-65DB47BC239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78966" y="5059152"/>
                    <a:ext cx="506966" cy="740950"/>
                  </a:xfrm>
                  <a:prstGeom prst="rect">
                    <a:avLst/>
                  </a:prstGeom>
                </p:spPr>
              </p:pic>
              <p:pic>
                <p:nvPicPr>
                  <p:cNvPr id="24" name="図 23">
                    <a:extLst>
                      <a:ext uri="{FF2B5EF4-FFF2-40B4-BE49-F238E27FC236}">
                        <a16:creationId xmlns:a16="http://schemas.microsoft.com/office/drawing/2014/main" id="{C64C93BB-F418-C84F-B102-064A340ACE5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585932" y="5059152"/>
                    <a:ext cx="506966" cy="740950"/>
                  </a:xfrm>
                  <a:prstGeom prst="rect">
                    <a:avLst/>
                  </a:prstGeom>
                </p:spPr>
              </p:pic>
              <p:pic>
                <p:nvPicPr>
                  <p:cNvPr id="25" name="図 24">
                    <a:extLst>
                      <a:ext uri="{FF2B5EF4-FFF2-40B4-BE49-F238E27FC236}">
                        <a16:creationId xmlns:a16="http://schemas.microsoft.com/office/drawing/2014/main" id="{B12E4D47-6B54-4846-8591-9F8CF414577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092898" y="5059152"/>
                    <a:ext cx="506966" cy="740950"/>
                  </a:xfrm>
                  <a:prstGeom prst="rect">
                    <a:avLst/>
                  </a:prstGeom>
                </p:spPr>
              </p:pic>
              <p:pic>
                <p:nvPicPr>
                  <p:cNvPr id="26" name="図 25">
                    <a:extLst>
                      <a:ext uri="{FF2B5EF4-FFF2-40B4-BE49-F238E27FC236}">
                        <a16:creationId xmlns:a16="http://schemas.microsoft.com/office/drawing/2014/main" id="{96C307B2-4F34-CC42-8E43-8548FC96010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602801" y="5059152"/>
                    <a:ext cx="506966" cy="740950"/>
                  </a:xfrm>
                  <a:prstGeom prst="rect">
                    <a:avLst/>
                  </a:prstGeom>
                </p:spPr>
              </p:pic>
              <p:pic>
                <p:nvPicPr>
                  <p:cNvPr id="27" name="図 26">
                    <a:extLst>
                      <a:ext uri="{FF2B5EF4-FFF2-40B4-BE49-F238E27FC236}">
                        <a16:creationId xmlns:a16="http://schemas.microsoft.com/office/drawing/2014/main" id="{EBD4936F-73FB-E244-BBA8-622CC1BE5E8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109767" y="5059152"/>
                    <a:ext cx="506966" cy="740950"/>
                  </a:xfrm>
                  <a:prstGeom prst="rect">
                    <a:avLst/>
                  </a:prstGeom>
                </p:spPr>
              </p:pic>
            </p:grpSp>
            <p:pic>
              <p:nvPicPr>
                <p:cNvPr id="30" name="図 29">
                  <a:extLst>
                    <a:ext uri="{FF2B5EF4-FFF2-40B4-BE49-F238E27FC236}">
                      <a16:creationId xmlns:a16="http://schemas.microsoft.com/office/drawing/2014/main" id="{AABF51AB-E45F-D640-8F33-6BF9992B6C0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157512" y="5390762"/>
                  <a:ext cx="286692" cy="375695"/>
                </a:xfrm>
                <a:prstGeom prst="rect">
                  <a:avLst/>
                </a:prstGeom>
              </p:spPr>
            </p:pic>
            <p:pic>
              <p:nvPicPr>
                <p:cNvPr id="31" name="図 30">
                  <a:extLst>
                    <a:ext uri="{FF2B5EF4-FFF2-40B4-BE49-F238E27FC236}">
                      <a16:creationId xmlns:a16="http://schemas.microsoft.com/office/drawing/2014/main" id="{5B83AEF3-3F41-7F41-BF43-34087089B07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93431" y="5390763"/>
                  <a:ext cx="286692" cy="375695"/>
                </a:xfrm>
                <a:prstGeom prst="rect">
                  <a:avLst/>
                </a:prstGeom>
              </p:spPr>
            </p:pic>
            <p:pic>
              <p:nvPicPr>
                <p:cNvPr id="32" name="図 31">
                  <a:extLst>
                    <a:ext uri="{FF2B5EF4-FFF2-40B4-BE49-F238E27FC236}">
                      <a16:creationId xmlns:a16="http://schemas.microsoft.com/office/drawing/2014/main" id="{15E9209F-1BCF-B342-9361-530B0AD273A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61023" y="5390763"/>
                  <a:ext cx="286692" cy="375695"/>
                </a:xfrm>
                <a:prstGeom prst="rect">
                  <a:avLst/>
                </a:prstGeom>
              </p:spPr>
            </p:pic>
            <p:pic>
              <p:nvPicPr>
                <p:cNvPr id="33" name="図 32">
                  <a:extLst>
                    <a:ext uri="{FF2B5EF4-FFF2-40B4-BE49-F238E27FC236}">
                      <a16:creationId xmlns:a16="http://schemas.microsoft.com/office/drawing/2014/main" id="{E9586CA0-43A8-D047-A712-77A85AF6877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47716" y="5390763"/>
                  <a:ext cx="286692" cy="375695"/>
                </a:xfrm>
                <a:prstGeom prst="rect">
                  <a:avLst/>
                </a:prstGeom>
              </p:spPr>
            </p:pic>
            <p:pic>
              <p:nvPicPr>
                <p:cNvPr id="34" name="図 33">
                  <a:extLst>
                    <a:ext uri="{FF2B5EF4-FFF2-40B4-BE49-F238E27FC236}">
                      <a16:creationId xmlns:a16="http://schemas.microsoft.com/office/drawing/2014/main" id="{B65DACA4-CDAD-6A43-BEF5-8422C035C05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322761" y="5398250"/>
                  <a:ext cx="286692" cy="375695"/>
                </a:xfrm>
                <a:prstGeom prst="rect">
                  <a:avLst/>
                </a:prstGeom>
              </p:spPr>
            </p:pic>
            <p:pic>
              <p:nvPicPr>
                <p:cNvPr id="35" name="図 34">
                  <a:extLst>
                    <a:ext uri="{FF2B5EF4-FFF2-40B4-BE49-F238E27FC236}">
                      <a16:creationId xmlns:a16="http://schemas.microsoft.com/office/drawing/2014/main" id="{724FC5E8-8E62-3142-AD81-33A328DC9CC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41861" y="5390761"/>
                  <a:ext cx="286692" cy="375695"/>
                </a:xfrm>
                <a:prstGeom prst="rect">
                  <a:avLst/>
                </a:prstGeom>
              </p:spPr>
            </p:pic>
          </p:grpSp>
          <p:sp>
            <p:nvSpPr>
              <p:cNvPr id="40" name="テキスト ボックス 39">
                <a:extLst>
                  <a:ext uri="{FF2B5EF4-FFF2-40B4-BE49-F238E27FC236}">
                    <a16:creationId xmlns:a16="http://schemas.microsoft.com/office/drawing/2014/main" id="{926B0763-5B8B-5D4B-B5B6-71F37C5ED807}"/>
                  </a:ext>
                </a:extLst>
              </p:cNvPr>
              <p:cNvSpPr txBox="1"/>
              <p:nvPr/>
            </p:nvSpPr>
            <p:spPr>
              <a:xfrm>
                <a:off x="6011366" y="1431585"/>
                <a:ext cx="2702983" cy="769441"/>
              </a:xfrm>
              <a:prstGeom prst="rect">
                <a:avLst/>
              </a:prstGeom>
              <a:noFill/>
            </p:spPr>
            <p:txBody>
              <a:bodyPr wrap="none" rtlCol="0">
                <a:spAutoFit/>
              </a:bodyPr>
              <a:lstStyle/>
              <a:p>
                <a:pPr algn="ctr"/>
                <a:r>
                  <a:rPr kumimoji="1" lang="ja-JP" altLang="en-US" sz="3200" b="1">
                    <a:solidFill>
                      <a:srgbClr val="0052FF"/>
                    </a:solidFill>
                    <a:latin typeface="Meiryo" panose="020B0604030504040204" pitchFamily="34" charset="-128"/>
                    <a:ea typeface="Meiryo" panose="020B0604030504040204" pitchFamily="34" charset="-128"/>
                  </a:rPr>
                  <a:t>デジタル</a:t>
                </a:r>
                <a:r>
                  <a:rPr lang="en-US" altLang="ja-JP" sz="2000" b="1" dirty="0">
                    <a:solidFill>
                      <a:srgbClr val="0052FF"/>
                    </a:solidFill>
                    <a:latin typeface="Meiryo" panose="020B0604030504040204" pitchFamily="34" charset="-128"/>
                    <a:ea typeface="Meiryo" panose="020B0604030504040204" pitchFamily="34" charset="-128"/>
                  </a:rPr>
                  <a:t> </a:t>
                </a:r>
                <a:r>
                  <a:rPr kumimoji="1" lang="en-US" altLang="ja-JP" sz="2000" dirty="0">
                    <a:solidFill>
                      <a:srgbClr val="0052FF"/>
                    </a:solidFill>
                    <a:latin typeface="Meiryo" panose="020B0604030504040204" pitchFamily="34" charset="-128"/>
                    <a:ea typeface="Meiryo" panose="020B0604030504040204" pitchFamily="34" charset="-128"/>
                  </a:rPr>
                  <a:t>Digital</a:t>
                </a:r>
              </a:p>
              <a:p>
                <a:pPr algn="ctr"/>
                <a:r>
                  <a:rPr lang="ja-JP" altLang="en-US" sz="1200" b="1">
                    <a:solidFill>
                      <a:srgbClr val="0052FF"/>
                    </a:solidFill>
                    <a:latin typeface="Meiryo" panose="020B0604030504040204" pitchFamily="34" charset="-128"/>
                    <a:ea typeface="Meiryo" panose="020B0604030504040204" pitchFamily="34" charset="-128"/>
                  </a:rPr>
                  <a:t>離散量</a:t>
                </a:r>
                <a:r>
                  <a:rPr lang="ja-JP" altLang="en-US" sz="1200">
                    <a:solidFill>
                      <a:srgbClr val="0052FF"/>
                    </a:solidFill>
                    <a:latin typeface="Meiryo" panose="020B0604030504040204" pitchFamily="34" charset="-128"/>
                    <a:ea typeface="Meiryo" panose="020B0604030504040204" pitchFamily="34" charset="-128"/>
                  </a:rPr>
                  <a:t>（</a:t>
                </a:r>
                <a:r>
                  <a:rPr lang="ja-JP" altLang="ja-JP" sz="1200">
                    <a:solidFill>
                      <a:srgbClr val="0052FF"/>
                    </a:solidFill>
                    <a:latin typeface="Meiryo" panose="020B0604030504040204" pitchFamily="34" charset="-128"/>
                    <a:ea typeface="Meiryo" panose="020B0604030504040204" pitchFamily="34" charset="-128"/>
                  </a:rPr>
                  <a:t>とびとびの値しかない量 </a:t>
                </a:r>
                <a:r>
                  <a:rPr lang="ja-JP" altLang="en-US" sz="1200">
                    <a:solidFill>
                      <a:srgbClr val="0052FF"/>
                    </a:solidFill>
                    <a:latin typeface="Meiryo" panose="020B0604030504040204" pitchFamily="34" charset="-128"/>
                    <a:ea typeface="Meiryo" panose="020B0604030504040204" pitchFamily="34" charset="-128"/>
                  </a:rPr>
                  <a:t>）</a:t>
                </a:r>
                <a:endParaRPr kumimoji="1" lang="ja-JP" altLang="en-US" sz="1200">
                  <a:solidFill>
                    <a:srgbClr val="0052FF"/>
                  </a:solidFill>
                  <a:latin typeface="Meiryo" panose="020B0604030504040204" pitchFamily="34" charset="-128"/>
                  <a:ea typeface="Meiryo" panose="020B0604030504040204" pitchFamily="34" charset="-128"/>
                </a:endParaRPr>
              </a:p>
            </p:txBody>
          </p:sp>
          <p:sp>
            <p:nvSpPr>
              <p:cNvPr id="42" name="テキスト ボックス 41">
                <a:extLst>
                  <a:ext uri="{FF2B5EF4-FFF2-40B4-BE49-F238E27FC236}">
                    <a16:creationId xmlns:a16="http://schemas.microsoft.com/office/drawing/2014/main" id="{06B83FE5-13F2-E545-9D48-E8FDAF8A9CE7}"/>
                  </a:ext>
                </a:extLst>
              </p:cNvPr>
              <p:cNvSpPr txBox="1"/>
              <p:nvPr/>
            </p:nvSpPr>
            <p:spPr>
              <a:xfrm>
                <a:off x="516757" y="1607209"/>
                <a:ext cx="2339103" cy="523220"/>
              </a:xfrm>
              <a:prstGeom prst="rect">
                <a:avLst/>
              </a:prstGeom>
              <a:noFill/>
            </p:spPr>
            <p:txBody>
              <a:bodyPr wrap="none" rtlCol="0">
                <a:spAutoFit/>
              </a:bodyPr>
              <a:lstStyle/>
              <a:p>
                <a:pPr algn="ctr"/>
                <a:r>
                  <a:rPr lang="ja-JP" altLang="en-US" sz="2800" b="1">
                    <a:solidFill>
                      <a:srgbClr val="0052FF"/>
                    </a:solidFill>
                    <a:latin typeface="Meiryo" panose="020B0604030504040204" pitchFamily="34" charset="-128"/>
                    <a:ea typeface="Meiryo" panose="020B0604030504040204" pitchFamily="34" charset="-128"/>
                  </a:rPr>
                  <a:t>サイバー空間</a:t>
                </a:r>
                <a:endParaRPr kumimoji="1" lang="ja-JP" altLang="en-US" sz="2800" b="1">
                  <a:solidFill>
                    <a:srgbClr val="0052FF"/>
                  </a:solidFill>
                  <a:latin typeface="Meiryo" panose="020B0604030504040204" pitchFamily="34" charset="-128"/>
                  <a:ea typeface="Meiryo" panose="020B0604030504040204" pitchFamily="34" charset="-128"/>
                </a:endParaRPr>
              </a:p>
            </p:txBody>
          </p:sp>
          <p:sp>
            <p:nvSpPr>
              <p:cNvPr id="50" name="テキスト ボックス 49">
                <a:extLst>
                  <a:ext uri="{FF2B5EF4-FFF2-40B4-BE49-F238E27FC236}">
                    <a16:creationId xmlns:a16="http://schemas.microsoft.com/office/drawing/2014/main" id="{E81AD17D-AD4C-514B-A985-FD4848B538F0}"/>
                  </a:ext>
                </a:extLst>
              </p:cNvPr>
              <p:cNvSpPr txBox="1"/>
              <p:nvPr/>
            </p:nvSpPr>
            <p:spPr>
              <a:xfrm>
                <a:off x="191838" y="1200753"/>
                <a:ext cx="2988940" cy="461665"/>
              </a:xfrm>
              <a:prstGeom prst="rect">
                <a:avLst/>
              </a:prstGeom>
              <a:noFill/>
            </p:spPr>
            <p:txBody>
              <a:bodyPr wrap="square" rtlCol="0">
                <a:spAutoFit/>
              </a:bodyPr>
              <a:lstStyle/>
              <a:p>
                <a:pPr algn="ctr"/>
                <a:r>
                  <a:rPr kumimoji="1" lang="ja-JP" altLang="en-US" sz="1200">
                    <a:solidFill>
                      <a:srgbClr val="0432FF"/>
                    </a:solidFill>
                    <a:latin typeface="Meiryo" panose="020B0604030504040204" pitchFamily="34" charset="-128"/>
                    <a:ea typeface="Meiryo" panose="020B0604030504040204" pitchFamily="34" charset="-128"/>
                  </a:rPr>
                  <a:t> コンピューターとネットワーク</a:t>
                </a:r>
                <a:endParaRPr kumimoji="1" lang="en-US" altLang="ja-JP" sz="1200" dirty="0">
                  <a:solidFill>
                    <a:srgbClr val="0432FF"/>
                  </a:solidFill>
                  <a:latin typeface="Meiryo" panose="020B0604030504040204" pitchFamily="34" charset="-128"/>
                  <a:ea typeface="Meiryo" panose="020B0604030504040204" pitchFamily="34" charset="-128"/>
                </a:endParaRPr>
              </a:p>
              <a:p>
                <a:pPr algn="ctr"/>
                <a:r>
                  <a:rPr kumimoji="1" lang="ja-JP" altLang="en-US" sz="1200">
                    <a:solidFill>
                      <a:srgbClr val="0432FF"/>
                    </a:solidFill>
                    <a:latin typeface="Meiryo" panose="020B0604030504040204" pitchFamily="34" charset="-128"/>
                    <a:ea typeface="Meiryo" panose="020B0604030504040204" pitchFamily="34" charset="-128"/>
                  </a:rPr>
                  <a:t>で作られた世界</a:t>
                </a:r>
                <a:endParaRPr kumimoji="1" lang="en-US" altLang="ja-JP" sz="1200" dirty="0">
                  <a:solidFill>
                    <a:srgbClr val="0432FF"/>
                  </a:solidFill>
                  <a:latin typeface="Meiryo" panose="020B0604030504040204" pitchFamily="34" charset="-128"/>
                  <a:ea typeface="Meiryo" panose="020B0604030504040204" pitchFamily="34" charset="-128"/>
                </a:endParaRPr>
              </a:p>
            </p:txBody>
          </p:sp>
          <p:sp>
            <p:nvSpPr>
              <p:cNvPr id="51" name="正方形/長方形 50">
                <a:extLst>
                  <a:ext uri="{FF2B5EF4-FFF2-40B4-BE49-F238E27FC236}">
                    <a16:creationId xmlns:a16="http://schemas.microsoft.com/office/drawing/2014/main" id="{13F0A4E3-D54A-EF49-BF97-C821521EC308}"/>
                  </a:ext>
                </a:extLst>
              </p:cNvPr>
              <p:cNvSpPr/>
              <p:nvPr/>
            </p:nvSpPr>
            <p:spPr>
              <a:xfrm>
                <a:off x="2955183" y="1315672"/>
                <a:ext cx="3216843" cy="276999"/>
              </a:xfrm>
              <a:prstGeom prst="rect">
                <a:avLst/>
              </a:prstGeom>
            </p:spPr>
            <p:txBody>
              <a:bodyPr wrap="square">
                <a:spAutoFit/>
              </a:bodyPr>
              <a:lstStyle/>
              <a:p>
                <a:pPr algn="ctr"/>
                <a:r>
                  <a:rPr lang="ja-JP" altLang="en-US" sz="1200">
                    <a:solidFill>
                      <a:srgbClr val="0432FF"/>
                    </a:solidFill>
                    <a:latin typeface="Meiryo" panose="020B0604030504040204" pitchFamily="34" charset="-128"/>
                    <a:ea typeface="Meiryo" panose="020B0604030504040204" pitchFamily="34" charset="-128"/>
                  </a:rPr>
                  <a:t>コンピューターやネットワークで扱える</a:t>
                </a:r>
              </a:p>
            </p:txBody>
          </p:sp>
          <p:sp>
            <p:nvSpPr>
              <p:cNvPr id="53" name="テキスト ボックス 52">
                <a:extLst>
                  <a:ext uri="{FF2B5EF4-FFF2-40B4-BE49-F238E27FC236}">
                    <a16:creationId xmlns:a16="http://schemas.microsoft.com/office/drawing/2014/main" id="{E77DAF3E-20AA-C346-BC50-9FF32629F807}"/>
                  </a:ext>
                </a:extLst>
              </p:cNvPr>
              <p:cNvSpPr txBox="1"/>
              <p:nvPr/>
            </p:nvSpPr>
            <p:spPr>
              <a:xfrm>
                <a:off x="598934" y="2004159"/>
                <a:ext cx="2174748" cy="369332"/>
              </a:xfrm>
              <a:prstGeom prst="rect">
                <a:avLst/>
              </a:prstGeom>
              <a:noFill/>
            </p:spPr>
            <p:txBody>
              <a:bodyPr wrap="square" rtlCol="0">
                <a:spAutoFit/>
              </a:bodyPr>
              <a:lstStyle/>
              <a:p>
                <a:pPr algn="ctr"/>
                <a:r>
                  <a:rPr kumimoji="1" lang="en-US" altLang="ja-JP" dirty="0">
                    <a:solidFill>
                      <a:srgbClr val="0432FF"/>
                    </a:solidFill>
                    <a:latin typeface="Meiryo" panose="020B0604030504040204" pitchFamily="34" charset="-128"/>
                    <a:ea typeface="Meiryo" panose="020B0604030504040204" pitchFamily="34" charset="-128"/>
                  </a:rPr>
                  <a:t>Cyber Space</a:t>
                </a:r>
              </a:p>
            </p:txBody>
          </p:sp>
        </p:grpSp>
        <p:pic>
          <p:nvPicPr>
            <p:cNvPr id="47" name="図 46">
              <a:extLst>
                <a:ext uri="{FF2B5EF4-FFF2-40B4-BE49-F238E27FC236}">
                  <a16:creationId xmlns:a16="http://schemas.microsoft.com/office/drawing/2014/main" id="{577B197C-44BF-5C40-9DDA-0D1724F2B93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32446" y="1485100"/>
              <a:ext cx="814557" cy="814557"/>
            </a:xfrm>
            <a:prstGeom prst="rect">
              <a:avLst/>
            </a:prstGeom>
            <a:effectLst>
              <a:outerShdw blurRad="50800" dist="38100" dir="2700000" algn="tl" rotWithShape="0">
                <a:prstClr val="black">
                  <a:alpha val="40000"/>
                </a:prstClr>
              </a:outerShdw>
            </a:effectLst>
          </p:spPr>
        </p:pic>
      </p:grpSp>
      <p:pic>
        <p:nvPicPr>
          <p:cNvPr id="48" name="図 47">
            <a:extLst>
              <a:ext uri="{FF2B5EF4-FFF2-40B4-BE49-F238E27FC236}">
                <a16:creationId xmlns:a16="http://schemas.microsoft.com/office/drawing/2014/main" id="{33DF2CFB-E451-2045-8CDC-AECE0371E511}"/>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5216" y="5416834"/>
            <a:ext cx="737219" cy="737219"/>
          </a:xfrm>
          <a:prstGeom prst="rect">
            <a:avLst/>
          </a:prstGeom>
          <a:effectLst>
            <a:outerShdw blurRad="50800" dist="38100" dir="2700000" algn="tl" rotWithShape="0">
              <a:prstClr val="black">
                <a:alpha val="40000"/>
              </a:prstClr>
            </a:outerShdw>
          </a:effectLst>
        </p:spPr>
      </p:pic>
      <p:pic>
        <p:nvPicPr>
          <p:cNvPr id="54" name="図 53">
            <a:extLst>
              <a:ext uri="{FF2B5EF4-FFF2-40B4-BE49-F238E27FC236}">
                <a16:creationId xmlns:a16="http://schemas.microsoft.com/office/drawing/2014/main" id="{9B74077C-05A9-2D4D-A87D-B36AB9B7818E}"/>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813555" y="5291260"/>
            <a:ext cx="912636" cy="912636"/>
          </a:xfrm>
          <a:prstGeom prst="rect">
            <a:avLst/>
          </a:prstGeom>
          <a:effectLst>
            <a:outerShdw blurRad="50800" dist="38100" dir="2700000" algn="tl" rotWithShape="0">
              <a:prstClr val="black">
                <a:alpha val="40000"/>
              </a:prstClr>
            </a:outerShdw>
          </a:effectLst>
        </p:spPr>
      </p:pic>
      <p:grpSp>
        <p:nvGrpSpPr>
          <p:cNvPr id="3" name="グループ化 2">
            <a:extLst>
              <a:ext uri="{FF2B5EF4-FFF2-40B4-BE49-F238E27FC236}">
                <a16:creationId xmlns:a16="http://schemas.microsoft.com/office/drawing/2014/main" id="{E2386411-4117-1D46-B825-EB802D563C03}"/>
              </a:ext>
            </a:extLst>
          </p:cNvPr>
          <p:cNvGrpSpPr/>
          <p:nvPr/>
        </p:nvGrpSpPr>
        <p:grpSpPr>
          <a:xfrm>
            <a:off x="5456417" y="2605413"/>
            <a:ext cx="2619073" cy="2129424"/>
            <a:chOff x="5456417" y="2605413"/>
            <a:chExt cx="2619073" cy="2129424"/>
          </a:xfrm>
        </p:grpSpPr>
        <p:sp>
          <p:nvSpPr>
            <p:cNvPr id="43" name="右矢印 42">
              <a:extLst>
                <a:ext uri="{FF2B5EF4-FFF2-40B4-BE49-F238E27FC236}">
                  <a16:creationId xmlns:a16="http://schemas.microsoft.com/office/drawing/2014/main" id="{E3CB456D-54C0-334B-B0A8-C11523C5BB96}"/>
                </a:ext>
              </a:extLst>
            </p:cNvPr>
            <p:cNvSpPr/>
            <p:nvPr/>
          </p:nvSpPr>
          <p:spPr>
            <a:xfrm rot="16200000">
              <a:off x="5701242" y="2360588"/>
              <a:ext cx="2129424" cy="2619073"/>
            </a:xfrm>
            <a:prstGeom prst="rightArrow">
              <a:avLst>
                <a:gd name="adj1" fmla="val 64797"/>
                <a:gd name="adj2" fmla="val 50000"/>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44" name="テキスト ボックス 43">
              <a:extLst>
                <a:ext uri="{FF2B5EF4-FFF2-40B4-BE49-F238E27FC236}">
                  <a16:creationId xmlns:a16="http://schemas.microsoft.com/office/drawing/2014/main" id="{82E91642-5884-B740-BC4C-2004A250841A}"/>
                </a:ext>
              </a:extLst>
            </p:cNvPr>
            <p:cNvSpPr txBox="1"/>
            <p:nvPr/>
          </p:nvSpPr>
          <p:spPr>
            <a:xfrm>
              <a:off x="6092961" y="3404822"/>
              <a:ext cx="1338828"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デジタル化</a:t>
              </a:r>
              <a:endParaRPr kumimoji="1" lang="en-US" altLang="ja-JP" b="1" dirty="0">
                <a:solidFill>
                  <a:schemeClr val="bg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71464631-C86A-4A41-B87A-452DA589EFDA}"/>
                </a:ext>
              </a:extLst>
            </p:cNvPr>
            <p:cNvSpPr txBox="1"/>
            <p:nvPr/>
          </p:nvSpPr>
          <p:spPr>
            <a:xfrm>
              <a:off x="5898998" y="3825029"/>
              <a:ext cx="1726755" cy="707886"/>
            </a:xfrm>
            <a:prstGeom prst="rect">
              <a:avLst/>
            </a:prstGeom>
            <a:noFill/>
          </p:spPr>
          <p:txBody>
            <a:bodyPr wrap="none" rtlCol="0">
              <a:spAutoFit/>
            </a:bodyPr>
            <a:lstStyle/>
            <a:p>
              <a:pPr algn="ctr"/>
              <a:r>
                <a:rPr kumimoji="1" lang="ja-JP" altLang="en-US" sz="1000">
                  <a:solidFill>
                    <a:schemeClr val="bg1"/>
                  </a:solidFill>
                  <a:latin typeface="Meiryo" panose="020B0604030504040204" pitchFamily="34" charset="-128"/>
                  <a:ea typeface="Meiryo" panose="020B0604030504040204" pitchFamily="34" charset="-128"/>
                </a:rPr>
                <a:t>センサー・</a:t>
              </a:r>
              <a:r>
                <a:rPr kumimoji="1" lang="en-US" altLang="ja-JP" sz="1000" dirty="0">
                  <a:solidFill>
                    <a:schemeClr val="bg1"/>
                  </a:solidFill>
                  <a:latin typeface="Meiryo" panose="020B0604030504040204" pitchFamily="34" charset="-128"/>
                  <a:ea typeface="Meiryo" panose="020B0604030504040204" pitchFamily="34" charset="-128"/>
                </a:rPr>
                <a:t>web</a:t>
              </a:r>
              <a:r>
                <a:rPr kumimoji="1" lang="ja-JP" altLang="en-US" sz="1000">
                  <a:solidFill>
                    <a:schemeClr val="bg1"/>
                  </a:solidFill>
                  <a:latin typeface="Meiryo" panose="020B0604030504040204" pitchFamily="34" charset="-128"/>
                  <a:ea typeface="Meiryo" panose="020B0604030504040204" pitchFamily="34" charset="-128"/>
                </a:rPr>
                <a:t>・モバイル</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000">
                  <a:solidFill>
                    <a:schemeClr val="bg1"/>
                  </a:solidFill>
                  <a:latin typeface="Meiryo" panose="020B0604030504040204" pitchFamily="34" charset="-128"/>
                  <a:ea typeface="Meiryo" panose="020B0604030504040204" pitchFamily="34" charset="-128"/>
                </a:rPr>
                <a:t>などを介し</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000">
                  <a:solidFill>
                    <a:schemeClr val="bg1"/>
                  </a:solidFill>
                  <a:latin typeface="Meiryo" panose="020B0604030504040204" pitchFamily="34" charset="-128"/>
                  <a:ea typeface="Meiryo" panose="020B0604030504040204" pitchFamily="34" charset="-128"/>
                </a:rPr>
                <a:t>アナログをデジタルに</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000">
                  <a:solidFill>
                    <a:schemeClr val="bg1"/>
                  </a:solidFill>
                  <a:latin typeface="Meiryo" panose="020B0604030504040204" pitchFamily="34" charset="-128"/>
                  <a:ea typeface="Meiryo" panose="020B0604030504040204" pitchFamily="34" charset="-128"/>
                </a:rPr>
                <a:t>変換すること</a:t>
              </a:r>
            </a:p>
          </p:txBody>
        </p:sp>
      </p:grpSp>
      <p:grpSp>
        <p:nvGrpSpPr>
          <p:cNvPr id="29" name="グループ化 28">
            <a:extLst>
              <a:ext uri="{FF2B5EF4-FFF2-40B4-BE49-F238E27FC236}">
                <a16:creationId xmlns:a16="http://schemas.microsoft.com/office/drawing/2014/main" id="{646C65B1-1E3F-1B48-812D-C33827A0A2CC}"/>
              </a:ext>
            </a:extLst>
          </p:cNvPr>
          <p:cNvGrpSpPr/>
          <p:nvPr/>
        </p:nvGrpSpPr>
        <p:grpSpPr>
          <a:xfrm>
            <a:off x="2526195" y="2288578"/>
            <a:ext cx="1407076" cy="1007575"/>
            <a:chOff x="2526195" y="2288578"/>
            <a:chExt cx="1407076" cy="1007575"/>
          </a:xfrm>
        </p:grpSpPr>
        <p:grpSp>
          <p:nvGrpSpPr>
            <p:cNvPr id="11" name="グループ化 10">
              <a:extLst>
                <a:ext uri="{FF2B5EF4-FFF2-40B4-BE49-F238E27FC236}">
                  <a16:creationId xmlns:a16="http://schemas.microsoft.com/office/drawing/2014/main" id="{E0798C74-9574-3041-B84E-1073AE049FE9}"/>
                </a:ext>
              </a:extLst>
            </p:cNvPr>
            <p:cNvGrpSpPr/>
            <p:nvPr/>
          </p:nvGrpSpPr>
          <p:grpSpPr>
            <a:xfrm>
              <a:off x="2526195" y="2288578"/>
              <a:ext cx="1407076" cy="1007575"/>
              <a:chOff x="2526195" y="2288578"/>
              <a:chExt cx="1407076" cy="1007575"/>
            </a:xfrm>
          </p:grpSpPr>
          <p:sp>
            <p:nvSpPr>
              <p:cNvPr id="9" name="四角形吹き出し 8">
                <a:extLst>
                  <a:ext uri="{FF2B5EF4-FFF2-40B4-BE49-F238E27FC236}">
                    <a16:creationId xmlns:a16="http://schemas.microsoft.com/office/drawing/2014/main" id="{6BA7AE2B-D386-E449-9853-C25EFAF5E26C}"/>
                  </a:ext>
                </a:extLst>
              </p:cNvPr>
              <p:cNvSpPr/>
              <p:nvPr/>
            </p:nvSpPr>
            <p:spPr>
              <a:xfrm>
                <a:off x="2526195" y="2295989"/>
                <a:ext cx="1407076" cy="1000164"/>
              </a:xfrm>
              <a:prstGeom prst="wedgeRectCallout">
                <a:avLst>
                  <a:gd name="adj1" fmla="val -81778"/>
                  <a:gd name="adj2" fmla="val 50184"/>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a:extLst>
                  <a:ext uri="{FF2B5EF4-FFF2-40B4-BE49-F238E27FC236}">
                    <a16:creationId xmlns:a16="http://schemas.microsoft.com/office/drawing/2014/main" id="{7397C1D8-31B8-D64A-8FAC-8DB50DF85E19}"/>
                  </a:ext>
                </a:extLst>
              </p:cNvPr>
              <p:cNvSpPr txBox="1"/>
              <p:nvPr/>
            </p:nvSpPr>
            <p:spPr>
              <a:xfrm>
                <a:off x="2565809" y="2288578"/>
                <a:ext cx="1350050" cy="1000274"/>
              </a:xfrm>
              <a:prstGeom prst="rect">
                <a:avLst/>
              </a:prstGeom>
              <a:noFill/>
            </p:spPr>
            <p:txBody>
              <a:bodyPr wrap="none" rtlCol="0">
                <a:spAutoFit/>
              </a:bodyPr>
              <a:lstStyle/>
              <a:p>
                <a:r>
                  <a:rPr kumimoji="1" lang="en-US" altLang="ja-JP" sz="3200" b="1" dirty="0">
                    <a:solidFill>
                      <a:schemeClr val="bg1"/>
                    </a:solidFill>
                    <a:latin typeface="Meiryo" panose="020B0604030504040204" pitchFamily="34" charset="-128"/>
                    <a:ea typeface="Meiryo" panose="020B0604030504040204" pitchFamily="34" charset="-128"/>
                  </a:rPr>
                  <a:t>ICT</a:t>
                </a:r>
              </a:p>
              <a:p>
                <a:r>
                  <a:rPr kumimoji="1" lang="en-US" altLang="ja-JP" sz="900" dirty="0">
                    <a:solidFill>
                      <a:schemeClr val="bg1"/>
                    </a:solidFill>
                    <a:latin typeface="Meiryo" panose="020B0604030504040204" pitchFamily="34" charset="-128"/>
                    <a:ea typeface="Meiryo" panose="020B0604030504040204" pitchFamily="34" charset="-128"/>
                  </a:rPr>
                  <a:t>Information </a:t>
                </a:r>
              </a:p>
              <a:p>
                <a:r>
                  <a:rPr kumimoji="1" lang="en-US" altLang="ja-JP" sz="900" dirty="0">
                    <a:solidFill>
                      <a:schemeClr val="bg1"/>
                    </a:solidFill>
                    <a:latin typeface="Meiryo" panose="020B0604030504040204" pitchFamily="34" charset="-128"/>
                    <a:ea typeface="Meiryo" panose="020B0604030504040204" pitchFamily="34" charset="-128"/>
                  </a:rPr>
                  <a:t>and Communication </a:t>
                </a:r>
              </a:p>
              <a:p>
                <a:r>
                  <a:rPr kumimoji="1" lang="en-US" altLang="ja-JP" sz="900" dirty="0">
                    <a:solidFill>
                      <a:schemeClr val="bg1"/>
                    </a:solidFill>
                    <a:latin typeface="Meiryo" panose="020B0604030504040204" pitchFamily="34" charset="-128"/>
                    <a:ea typeface="Meiryo" panose="020B0604030504040204" pitchFamily="34" charset="-128"/>
                  </a:rPr>
                  <a:t>Technology</a:t>
                </a:r>
                <a:endParaRPr kumimoji="1" lang="ja-JP" altLang="en-US" sz="900">
                  <a:solidFill>
                    <a:schemeClr val="bg1"/>
                  </a:solidFill>
                  <a:latin typeface="Meiryo" panose="020B0604030504040204" pitchFamily="34" charset="-128"/>
                  <a:ea typeface="Meiryo" panose="020B0604030504040204" pitchFamily="34" charset="-128"/>
                </a:endParaRPr>
              </a:p>
            </p:txBody>
          </p:sp>
        </p:grpSp>
        <p:sp>
          <p:nvSpPr>
            <p:cNvPr id="15" name="正方形/長方形 14">
              <a:extLst>
                <a:ext uri="{FF2B5EF4-FFF2-40B4-BE49-F238E27FC236}">
                  <a16:creationId xmlns:a16="http://schemas.microsoft.com/office/drawing/2014/main" id="{A91C7F43-DDA1-BB45-8B7E-C07C1321267E}"/>
                </a:ext>
              </a:extLst>
            </p:cNvPr>
            <p:cNvSpPr/>
            <p:nvPr/>
          </p:nvSpPr>
          <p:spPr>
            <a:xfrm>
              <a:off x="3372120" y="2425172"/>
              <a:ext cx="543739" cy="307777"/>
            </a:xfrm>
            <a:prstGeom prst="rect">
              <a:avLst/>
            </a:prstGeom>
          </p:spPr>
          <p:txBody>
            <a:bodyPr wrap="none">
              <a:spAutoFit/>
            </a:bodyPr>
            <a:lstStyle/>
            <a:p>
              <a:pPr algn="r"/>
              <a:r>
                <a:rPr lang="ja-JP" altLang="en-US" sz="700">
                  <a:solidFill>
                    <a:schemeClr val="bg1"/>
                  </a:solidFill>
                  <a:latin typeface="Meiryo" panose="020B0604030504040204" pitchFamily="34" charset="-128"/>
                  <a:ea typeface="Meiryo" panose="020B0604030504040204" pitchFamily="34" charset="-128"/>
                </a:rPr>
                <a:t>情報通信</a:t>
              </a:r>
              <a:endParaRPr lang="en-US" altLang="ja-JP" sz="700" dirty="0">
                <a:solidFill>
                  <a:schemeClr val="bg1"/>
                </a:solidFill>
                <a:latin typeface="Meiryo" panose="020B0604030504040204" pitchFamily="34" charset="-128"/>
                <a:ea typeface="Meiryo" panose="020B0604030504040204" pitchFamily="34" charset="-128"/>
              </a:endParaRPr>
            </a:p>
            <a:p>
              <a:pPr algn="r"/>
              <a:r>
                <a:rPr lang="ja-JP" altLang="en-US" sz="700">
                  <a:solidFill>
                    <a:schemeClr val="bg1"/>
                  </a:solidFill>
                  <a:latin typeface="Meiryo" panose="020B0604030504040204" pitchFamily="34" charset="-128"/>
                  <a:ea typeface="Meiryo" panose="020B0604030504040204" pitchFamily="34" charset="-128"/>
                </a:rPr>
                <a:t>技術</a:t>
              </a:r>
              <a:endParaRPr lang="ja-JP" altLang="en-US" sz="700"/>
            </a:p>
          </p:txBody>
        </p:sp>
      </p:grpSp>
    </p:spTree>
    <p:extLst>
      <p:ext uri="{BB962C8B-B14F-4D97-AF65-F5344CB8AC3E}">
        <p14:creationId xmlns:p14="http://schemas.microsoft.com/office/powerpoint/2010/main" val="372881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7EDADA94-6077-EB42-8FC8-7C0509BA4CBF}"/>
              </a:ext>
            </a:extLst>
          </p:cNvPr>
          <p:cNvGrpSpPr/>
          <p:nvPr/>
        </p:nvGrpSpPr>
        <p:grpSpPr>
          <a:xfrm>
            <a:off x="156822" y="1085022"/>
            <a:ext cx="8830351" cy="2676918"/>
            <a:chOff x="156822" y="1085022"/>
            <a:chExt cx="8830351" cy="2676918"/>
          </a:xfrm>
        </p:grpSpPr>
        <p:sp>
          <p:nvSpPr>
            <p:cNvPr id="6" name="正方形/長方形 5">
              <a:extLst>
                <a:ext uri="{FF2B5EF4-FFF2-40B4-BE49-F238E27FC236}">
                  <a16:creationId xmlns:a16="http://schemas.microsoft.com/office/drawing/2014/main" id="{7B655B51-6D54-D940-B88E-287C9D9DD0F2}"/>
                </a:ext>
              </a:extLst>
            </p:cNvPr>
            <p:cNvSpPr/>
            <p:nvPr/>
          </p:nvSpPr>
          <p:spPr>
            <a:xfrm>
              <a:off x="156822" y="2267043"/>
              <a:ext cx="8830351" cy="1494897"/>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a:extLst>
                <a:ext uri="{FF2B5EF4-FFF2-40B4-BE49-F238E27FC236}">
                  <a16:creationId xmlns:a16="http://schemas.microsoft.com/office/drawing/2014/main" id="{3E450E80-D14B-7743-9F26-BDBCBF1C049D}"/>
                </a:ext>
              </a:extLst>
            </p:cNvPr>
            <p:cNvSpPr txBox="1"/>
            <p:nvPr/>
          </p:nvSpPr>
          <p:spPr>
            <a:xfrm>
              <a:off x="1524534" y="2657047"/>
              <a:ext cx="6094938" cy="1015663"/>
            </a:xfrm>
            <a:prstGeom prst="rect">
              <a:avLst/>
            </a:prstGeom>
            <a:noFill/>
          </p:spPr>
          <p:txBody>
            <a:bodyPr wrap="none" rtlCol="0">
              <a:spAutoFit/>
            </a:bodyPr>
            <a:lstStyle/>
            <a:p>
              <a:pPr algn="ctr"/>
              <a:r>
                <a:rPr kumimoji="1" lang="ja-JP" altLang="en-US" sz="4000" b="1">
                  <a:solidFill>
                    <a:srgbClr val="0052FF"/>
                  </a:solidFill>
                  <a:latin typeface="Meiryo" panose="020B0604030504040204" pitchFamily="34" charset="-128"/>
                  <a:ea typeface="Meiryo" panose="020B0604030504040204" pitchFamily="34" charset="-128"/>
                </a:rPr>
                <a:t>デジタル</a:t>
              </a:r>
              <a:endParaRPr lang="en-US" altLang="ja-JP" sz="4000" b="1" dirty="0">
                <a:solidFill>
                  <a:srgbClr val="0052FF"/>
                </a:solidFill>
                <a:latin typeface="Meiryo" panose="020B0604030504040204" pitchFamily="34" charset="-128"/>
                <a:ea typeface="Meiryo" panose="020B0604030504040204" pitchFamily="34" charset="-128"/>
              </a:endParaRPr>
            </a:p>
            <a:p>
              <a:pPr algn="ctr"/>
              <a:r>
                <a:rPr kumimoji="1" lang="en-US" altLang="ja-JP" sz="2000" dirty="0">
                  <a:solidFill>
                    <a:srgbClr val="0052FF"/>
                  </a:solidFill>
                  <a:latin typeface="Meiryo" panose="020B0604030504040204" pitchFamily="34" charset="-128"/>
                  <a:ea typeface="Meiryo" panose="020B0604030504040204" pitchFamily="34" charset="-128"/>
                </a:rPr>
                <a:t>IT</a:t>
              </a:r>
              <a:r>
                <a:rPr kumimoji="1" lang="ja-JP" altLang="en-US" sz="2000">
                  <a:solidFill>
                    <a:srgbClr val="0052FF"/>
                  </a:solidFill>
                  <a:latin typeface="Meiryo" panose="020B0604030504040204" pitchFamily="34" charset="-128"/>
                  <a:ea typeface="Meiryo" panose="020B0604030504040204" pitchFamily="34" charset="-128"/>
                </a:rPr>
                <a:t>を使って価値を生みだす社会やビジネスの</a:t>
              </a:r>
              <a:r>
                <a:rPr kumimoji="1" lang="ja-JP" altLang="en-US" sz="2000" b="1" u="sng">
                  <a:solidFill>
                    <a:srgbClr val="0052FF"/>
                  </a:solidFill>
                  <a:latin typeface="Meiryo" panose="020B0604030504040204" pitchFamily="34" charset="-128"/>
                  <a:ea typeface="Meiryo" panose="020B0604030504040204" pitchFamily="34" charset="-128"/>
                </a:rPr>
                <a:t>仕組み</a:t>
              </a:r>
              <a:endParaRPr kumimoji="1" lang="en-US" altLang="ja-JP" sz="2000" b="1" u="sng" dirty="0">
                <a:solidFill>
                  <a:srgbClr val="0052FF"/>
                </a:solidFill>
                <a:latin typeface="Meiryo" panose="020B0604030504040204" pitchFamily="34" charset="-128"/>
                <a:ea typeface="Meiryo" panose="020B0604030504040204" pitchFamily="34" charset="-128"/>
              </a:endParaRPr>
            </a:p>
          </p:txBody>
        </p:sp>
        <p:pic>
          <p:nvPicPr>
            <p:cNvPr id="14" name="図 13">
              <a:extLst>
                <a:ext uri="{FF2B5EF4-FFF2-40B4-BE49-F238E27FC236}">
                  <a16:creationId xmlns:a16="http://schemas.microsoft.com/office/drawing/2014/main" id="{C2FA002D-CAFA-F341-A8A9-010ADFB11E9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3671" y="1297361"/>
              <a:ext cx="909797" cy="909797"/>
            </a:xfrm>
            <a:prstGeom prst="rect">
              <a:avLst/>
            </a:prstGeom>
          </p:spPr>
        </p:pic>
        <p:pic>
          <p:nvPicPr>
            <p:cNvPr id="15" name="図 14">
              <a:extLst>
                <a:ext uri="{FF2B5EF4-FFF2-40B4-BE49-F238E27FC236}">
                  <a16:creationId xmlns:a16="http://schemas.microsoft.com/office/drawing/2014/main" id="{C274CB07-C1D1-9646-89F3-77D11AAEDCA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5276" y="1085022"/>
              <a:ext cx="1191286" cy="1191286"/>
            </a:xfrm>
            <a:prstGeom prst="rect">
              <a:avLst/>
            </a:prstGeom>
          </p:spPr>
        </p:pic>
        <p:pic>
          <p:nvPicPr>
            <p:cNvPr id="16" name="図 15">
              <a:extLst>
                <a:ext uri="{FF2B5EF4-FFF2-40B4-BE49-F238E27FC236}">
                  <a16:creationId xmlns:a16="http://schemas.microsoft.com/office/drawing/2014/main" id="{E611CBEC-7052-374E-9B78-AC74992FDBA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90158" y="1174659"/>
              <a:ext cx="1171467" cy="1171467"/>
            </a:xfrm>
            <a:prstGeom prst="rect">
              <a:avLst/>
            </a:prstGeom>
          </p:spPr>
        </p:pic>
        <p:pic>
          <p:nvPicPr>
            <p:cNvPr id="18" name="図 17">
              <a:extLst>
                <a:ext uri="{FF2B5EF4-FFF2-40B4-BE49-F238E27FC236}">
                  <a16:creationId xmlns:a16="http://schemas.microsoft.com/office/drawing/2014/main" id="{58B97457-8538-EF45-941A-97FD1486759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72721" y="1117876"/>
              <a:ext cx="1221278" cy="1221278"/>
            </a:xfrm>
            <a:prstGeom prst="rect">
              <a:avLst/>
            </a:prstGeom>
          </p:spPr>
        </p:pic>
        <p:pic>
          <p:nvPicPr>
            <p:cNvPr id="19" name="図 18">
              <a:extLst>
                <a:ext uri="{FF2B5EF4-FFF2-40B4-BE49-F238E27FC236}">
                  <a16:creationId xmlns:a16="http://schemas.microsoft.com/office/drawing/2014/main" id="{652E3576-042D-D447-9C78-9D256265DFC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919051" y="1126294"/>
              <a:ext cx="1398557" cy="1398557"/>
            </a:xfrm>
            <a:prstGeom prst="rect">
              <a:avLst/>
            </a:prstGeom>
          </p:spPr>
        </p:pic>
      </p:grpSp>
      <p:sp>
        <p:nvSpPr>
          <p:cNvPr id="2" name="タイトル 1">
            <a:extLst>
              <a:ext uri="{FF2B5EF4-FFF2-40B4-BE49-F238E27FC236}">
                <a16:creationId xmlns:a16="http://schemas.microsoft.com/office/drawing/2014/main" id="{992A4E2B-D3DA-BF4D-9B7A-24E81832C0D9}"/>
              </a:ext>
            </a:extLst>
          </p:cNvPr>
          <p:cNvSpPr>
            <a:spLocks noGrp="1"/>
          </p:cNvSpPr>
          <p:nvPr>
            <p:ph type="title"/>
          </p:nvPr>
        </p:nvSpPr>
        <p:spPr/>
        <p:txBody>
          <a:bodyPr/>
          <a:lstStyle/>
          <a:p>
            <a:r>
              <a:rPr kumimoji="1" lang="ja-JP" altLang="en-US"/>
              <a:t>デジタル：</a:t>
            </a:r>
            <a:r>
              <a:rPr kumimoji="1" lang="en-US" altLang="ja-JP" dirty="0"/>
              <a:t>IT</a:t>
            </a:r>
            <a:r>
              <a:rPr kumimoji="1" lang="ja-JP" altLang="en-US"/>
              <a:t>を使って価値を生みだす仕組み</a:t>
            </a:r>
          </a:p>
        </p:txBody>
      </p:sp>
      <p:sp>
        <p:nvSpPr>
          <p:cNvPr id="3" name="正方形/長方形 2">
            <a:extLst>
              <a:ext uri="{FF2B5EF4-FFF2-40B4-BE49-F238E27FC236}">
                <a16:creationId xmlns:a16="http://schemas.microsoft.com/office/drawing/2014/main" id="{D5BB0703-76A5-6144-BC23-98FC7466D5F2}"/>
              </a:ext>
            </a:extLst>
          </p:cNvPr>
          <p:cNvSpPr/>
          <p:nvPr/>
        </p:nvSpPr>
        <p:spPr>
          <a:xfrm>
            <a:off x="156300" y="3868301"/>
            <a:ext cx="8830351" cy="149489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テキスト ボックス 3">
            <a:extLst>
              <a:ext uri="{FF2B5EF4-FFF2-40B4-BE49-F238E27FC236}">
                <a16:creationId xmlns:a16="http://schemas.microsoft.com/office/drawing/2014/main" id="{180C4691-9685-B84E-BDC2-D9ACF55B7907}"/>
              </a:ext>
            </a:extLst>
          </p:cNvPr>
          <p:cNvSpPr txBox="1"/>
          <p:nvPr/>
        </p:nvSpPr>
        <p:spPr>
          <a:xfrm>
            <a:off x="348215" y="3994367"/>
            <a:ext cx="8447567" cy="1015663"/>
          </a:xfrm>
          <a:prstGeom prst="rect">
            <a:avLst/>
          </a:prstGeom>
          <a:noFill/>
        </p:spPr>
        <p:txBody>
          <a:bodyPr wrap="square" rtlCol="0">
            <a:spAutoFit/>
          </a:bodyPr>
          <a:lstStyle/>
          <a:p>
            <a:pPr algn="ctr"/>
            <a:r>
              <a:rPr kumimoji="1" lang="en-US" altLang="ja-JP" sz="4000" b="1" dirty="0">
                <a:solidFill>
                  <a:schemeClr val="bg1"/>
                </a:solidFill>
                <a:latin typeface="Meiryo" panose="020B0604030504040204" pitchFamily="34" charset="-128"/>
                <a:ea typeface="Meiryo" panose="020B0604030504040204" pitchFamily="34" charset="-128"/>
              </a:rPr>
              <a:t>IT</a:t>
            </a:r>
            <a:r>
              <a:rPr kumimoji="1" lang="ja-JP" altLang="en-US" sz="2400">
                <a:solidFill>
                  <a:schemeClr val="bg1"/>
                </a:solidFill>
                <a:latin typeface="Meiryo" panose="020B0604030504040204" pitchFamily="34" charset="-128"/>
                <a:ea typeface="Meiryo" panose="020B0604030504040204" pitchFamily="34" charset="-128"/>
              </a:rPr>
              <a:t>（あるいは</a:t>
            </a:r>
            <a:r>
              <a:rPr kumimoji="1" lang="en-US" altLang="ja-JP" sz="2400" dirty="0">
                <a:solidFill>
                  <a:schemeClr val="bg1"/>
                </a:solidFill>
                <a:latin typeface="Meiryo" panose="020B0604030504040204" pitchFamily="34" charset="-128"/>
                <a:ea typeface="Meiryo" panose="020B0604030504040204" pitchFamily="34" charset="-128"/>
              </a:rPr>
              <a:t>ICT</a:t>
            </a:r>
            <a:r>
              <a:rPr kumimoji="1" lang="ja-JP" altLang="en-US" sz="2400">
                <a:solidFill>
                  <a:schemeClr val="bg1"/>
                </a:solidFill>
                <a:latin typeface="Meiryo" panose="020B0604030504040204" pitchFamily="34" charset="-128"/>
                <a:ea typeface="Meiryo" panose="020B0604030504040204" pitchFamily="34" charset="-128"/>
              </a:rPr>
              <a:t>）</a:t>
            </a:r>
            <a:endParaRPr kumimoji="1" lang="en-US" altLang="ja-JP" sz="2400" dirty="0">
              <a:solidFill>
                <a:schemeClr val="bg1"/>
              </a:solidFill>
              <a:latin typeface="Meiryo" panose="020B0604030504040204" pitchFamily="34" charset="-128"/>
              <a:ea typeface="Meiryo" panose="020B0604030504040204" pitchFamily="34" charset="-128"/>
            </a:endParaRPr>
          </a:p>
          <a:p>
            <a:pPr algn="ctr"/>
            <a:r>
              <a:rPr kumimoji="1" lang="ja-JP" altLang="en-US" sz="2000">
                <a:solidFill>
                  <a:schemeClr val="bg1"/>
                </a:solidFill>
                <a:latin typeface="Meiryo" panose="020B0604030504040204" pitchFamily="34" charset="-128"/>
                <a:ea typeface="Meiryo" panose="020B0604030504040204" pitchFamily="34" charset="-128"/>
              </a:rPr>
              <a:t>コンピューターやネットワークを実現しそれを活用するための</a:t>
            </a:r>
            <a:r>
              <a:rPr kumimoji="1" lang="ja-JP" altLang="en-US" sz="2000" b="1" u="sng">
                <a:solidFill>
                  <a:schemeClr val="bg1"/>
                </a:solidFill>
                <a:latin typeface="Meiryo" panose="020B0604030504040204" pitchFamily="34" charset="-128"/>
                <a:ea typeface="Meiryo" panose="020B0604030504040204" pitchFamily="34" charset="-128"/>
              </a:rPr>
              <a:t>技術</a:t>
            </a:r>
          </a:p>
        </p:txBody>
      </p:sp>
      <p:grpSp>
        <p:nvGrpSpPr>
          <p:cNvPr id="57" name="グループ化 56">
            <a:extLst>
              <a:ext uri="{FF2B5EF4-FFF2-40B4-BE49-F238E27FC236}">
                <a16:creationId xmlns:a16="http://schemas.microsoft.com/office/drawing/2014/main" id="{5A2B0D0D-CD8E-F946-A5FC-B0207BD79481}"/>
              </a:ext>
            </a:extLst>
          </p:cNvPr>
          <p:cNvGrpSpPr/>
          <p:nvPr/>
        </p:nvGrpSpPr>
        <p:grpSpPr>
          <a:xfrm>
            <a:off x="6400800" y="2603144"/>
            <a:ext cx="2133600" cy="428173"/>
            <a:chOff x="6400800" y="2603144"/>
            <a:chExt cx="2133600" cy="428173"/>
          </a:xfrm>
        </p:grpSpPr>
        <p:sp>
          <p:nvSpPr>
            <p:cNvPr id="55" name="四角形吹き出し 54">
              <a:extLst>
                <a:ext uri="{FF2B5EF4-FFF2-40B4-BE49-F238E27FC236}">
                  <a16:creationId xmlns:a16="http://schemas.microsoft.com/office/drawing/2014/main" id="{E4A668D8-EEB4-F247-B62E-E14314D7EA5E}"/>
                </a:ext>
              </a:extLst>
            </p:cNvPr>
            <p:cNvSpPr/>
            <p:nvPr/>
          </p:nvSpPr>
          <p:spPr>
            <a:xfrm>
              <a:off x="6400800" y="2603144"/>
              <a:ext cx="2133600" cy="428173"/>
            </a:xfrm>
            <a:prstGeom prst="wedgeRectCallout">
              <a:avLst>
                <a:gd name="adj1" fmla="val -78806"/>
                <a:gd name="adj2" fmla="val -125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a:extLst>
                <a:ext uri="{FF2B5EF4-FFF2-40B4-BE49-F238E27FC236}">
                  <a16:creationId xmlns:a16="http://schemas.microsoft.com/office/drawing/2014/main" id="{FE3BC0B6-2DA0-9247-B791-7958B75724B8}"/>
                </a:ext>
              </a:extLst>
            </p:cNvPr>
            <p:cNvSpPr txBox="1"/>
            <p:nvPr/>
          </p:nvSpPr>
          <p:spPr>
            <a:xfrm>
              <a:off x="6567353" y="2661985"/>
              <a:ext cx="1800493"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技術力</a:t>
              </a:r>
              <a:r>
                <a:rPr kumimoji="1" lang="en-US" altLang="ja-JP" dirty="0">
                  <a:solidFill>
                    <a:schemeClr val="bg1"/>
                  </a:solidFill>
                  <a:latin typeface="Meiryo" panose="020B0604030504040204" pitchFamily="34" charset="-128"/>
                  <a:ea typeface="Meiryo" panose="020B0604030504040204" pitchFamily="34" charset="-128"/>
                </a:rPr>
                <a:t>×</a:t>
              </a:r>
              <a:r>
                <a:rPr kumimoji="1" lang="ja-JP" altLang="en-US" b="1">
                  <a:solidFill>
                    <a:schemeClr val="bg1"/>
                  </a:solidFill>
                  <a:latin typeface="Meiryo" panose="020B0604030504040204" pitchFamily="34" charset="-128"/>
                  <a:ea typeface="Meiryo" panose="020B0604030504040204" pitchFamily="34" charset="-128"/>
                </a:rPr>
                <a:t>人間力</a:t>
              </a:r>
            </a:p>
          </p:txBody>
        </p:sp>
      </p:grpSp>
      <p:pic>
        <p:nvPicPr>
          <p:cNvPr id="8" name="図 7">
            <a:extLst>
              <a:ext uri="{FF2B5EF4-FFF2-40B4-BE49-F238E27FC236}">
                <a16:creationId xmlns:a16="http://schemas.microsoft.com/office/drawing/2014/main" id="{A3D91EB8-8598-5B49-BBB4-2887A11E009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3671" y="5363198"/>
            <a:ext cx="1043997" cy="1043997"/>
          </a:xfrm>
          <a:prstGeom prst="rect">
            <a:avLst/>
          </a:prstGeom>
        </p:spPr>
      </p:pic>
      <p:pic>
        <p:nvPicPr>
          <p:cNvPr id="9" name="図 8">
            <a:extLst>
              <a:ext uri="{FF2B5EF4-FFF2-40B4-BE49-F238E27FC236}">
                <a16:creationId xmlns:a16="http://schemas.microsoft.com/office/drawing/2014/main" id="{F7708C61-9BE7-B146-8C8B-81387BA76FFF}"/>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526836" y="5363198"/>
            <a:ext cx="1043997" cy="1043997"/>
          </a:xfrm>
          <a:prstGeom prst="rect">
            <a:avLst/>
          </a:prstGeom>
        </p:spPr>
      </p:pic>
      <p:pic>
        <p:nvPicPr>
          <p:cNvPr id="11" name="図 10">
            <a:extLst>
              <a:ext uri="{FF2B5EF4-FFF2-40B4-BE49-F238E27FC236}">
                <a16:creationId xmlns:a16="http://schemas.microsoft.com/office/drawing/2014/main" id="{8A17D336-D2EF-7B4A-A5F2-11E08801552F}"/>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96331" y="5354780"/>
            <a:ext cx="1043998" cy="1043998"/>
          </a:xfrm>
          <a:prstGeom prst="rect">
            <a:avLst/>
          </a:prstGeom>
        </p:spPr>
      </p:pic>
      <p:pic>
        <p:nvPicPr>
          <p:cNvPr id="12" name="図 11">
            <a:extLst>
              <a:ext uri="{FF2B5EF4-FFF2-40B4-BE49-F238E27FC236}">
                <a16:creationId xmlns:a16="http://schemas.microsoft.com/office/drawing/2014/main" id="{2A3A0F42-8D7F-D248-89C8-A3D72322F8F9}"/>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0001" y="5354780"/>
            <a:ext cx="1043998" cy="1043998"/>
          </a:xfrm>
          <a:prstGeom prst="rect">
            <a:avLst/>
          </a:prstGeom>
        </p:spPr>
      </p:pic>
      <p:pic>
        <p:nvPicPr>
          <p:cNvPr id="13" name="図 12">
            <a:extLst>
              <a:ext uri="{FF2B5EF4-FFF2-40B4-BE49-F238E27FC236}">
                <a16:creationId xmlns:a16="http://schemas.microsoft.com/office/drawing/2014/main" id="{07FA71C4-04ED-C946-B6D0-52EA1F462DD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73166" y="5363198"/>
            <a:ext cx="1043998" cy="1043998"/>
          </a:xfrm>
          <a:prstGeom prst="rect">
            <a:avLst/>
          </a:prstGeom>
        </p:spPr>
      </p:pic>
      <p:grpSp>
        <p:nvGrpSpPr>
          <p:cNvPr id="35" name="グループ化 34">
            <a:extLst>
              <a:ext uri="{FF2B5EF4-FFF2-40B4-BE49-F238E27FC236}">
                <a16:creationId xmlns:a16="http://schemas.microsoft.com/office/drawing/2014/main" id="{DF1C4ED0-DD3B-934C-8A7D-4F8B309626D5}"/>
              </a:ext>
            </a:extLst>
          </p:cNvPr>
          <p:cNvGrpSpPr/>
          <p:nvPr/>
        </p:nvGrpSpPr>
        <p:grpSpPr>
          <a:xfrm>
            <a:off x="6400799" y="3937857"/>
            <a:ext cx="2133600" cy="428173"/>
            <a:chOff x="6400799" y="2603144"/>
            <a:chExt cx="2133600" cy="428173"/>
          </a:xfrm>
          <a:solidFill>
            <a:schemeClr val="accent3">
              <a:lumMod val="75000"/>
            </a:schemeClr>
          </a:solidFill>
        </p:grpSpPr>
        <p:sp>
          <p:nvSpPr>
            <p:cNvPr id="36" name="四角形吹き出し 35">
              <a:extLst>
                <a:ext uri="{FF2B5EF4-FFF2-40B4-BE49-F238E27FC236}">
                  <a16:creationId xmlns:a16="http://schemas.microsoft.com/office/drawing/2014/main" id="{7C18D422-2EDE-764A-A3CF-FE70B286839B}"/>
                </a:ext>
              </a:extLst>
            </p:cNvPr>
            <p:cNvSpPr/>
            <p:nvPr/>
          </p:nvSpPr>
          <p:spPr>
            <a:xfrm>
              <a:off x="6400799" y="2603144"/>
              <a:ext cx="2133600" cy="428173"/>
            </a:xfrm>
            <a:prstGeom prst="wedgeRectCallout">
              <a:avLst>
                <a:gd name="adj1" fmla="val -78806"/>
                <a:gd name="adj2" fmla="val -1250"/>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テキスト ボックス 36">
              <a:extLst>
                <a:ext uri="{FF2B5EF4-FFF2-40B4-BE49-F238E27FC236}">
                  <a16:creationId xmlns:a16="http://schemas.microsoft.com/office/drawing/2014/main" id="{5E46AE02-B5C1-674F-9E57-5806B8790613}"/>
                </a:ext>
              </a:extLst>
            </p:cNvPr>
            <p:cNvSpPr txBox="1"/>
            <p:nvPr/>
          </p:nvSpPr>
          <p:spPr>
            <a:xfrm>
              <a:off x="7029018" y="2661985"/>
              <a:ext cx="877163" cy="369332"/>
            </a:xfrm>
            <a:prstGeom prst="rect">
              <a:avLst/>
            </a:prstGeom>
            <a:grp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技術力</a:t>
              </a:r>
            </a:p>
          </p:txBody>
        </p:sp>
      </p:grpSp>
      <p:sp>
        <p:nvSpPr>
          <p:cNvPr id="24" name="テキスト ボックス 23">
            <a:extLst>
              <a:ext uri="{FF2B5EF4-FFF2-40B4-BE49-F238E27FC236}">
                <a16:creationId xmlns:a16="http://schemas.microsoft.com/office/drawing/2014/main" id="{423C6223-0024-200F-A5D0-D3A1BCA36D37}"/>
              </a:ext>
            </a:extLst>
          </p:cNvPr>
          <p:cNvSpPr txBox="1"/>
          <p:nvPr/>
        </p:nvSpPr>
        <p:spPr>
          <a:xfrm>
            <a:off x="156300" y="4007092"/>
            <a:ext cx="1729961" cy="584775"/>
          </a:xfrm>
          <a:prstGeom prst="rect">
            <a:avLst/>
          </a:prstGeom>
          <a:noFill/>
        </p:spPr>
        <p:txBody>
          <a:bodyPr wrap="none" rtlCol="0">
            <a:spAutoFit/>
          </a:bodyPr>
          <a:lstStyle/>
          <a:p>
            <a:r>
              <a:rPr kumimoji="1" lang="en-US" altLang="ja-JP" sz="2000" b="1" dirty="0">
                <a:solidFill>
                  <a:schemeClr val="bg1"/>
                </a:solidFill>
                <a:latin typeface="Meiryo" panose="020B0604030504040204" pitchFamily="34" charset="-128"/>
                <a:ea typeface="Meiryo" panose="020B0604030504040204" pitchFamily="34" charset="-128"/>
              </a:rPr>
              <a:t>CIO</a:t>
            </a:r>
            <a:endParaRPr lang="en-US" altLang="ja-JP" sz="2000" dirty="0">
              <a:solidFill>
                <a:schemeClr val="bg1"/>
              </a:solidFill>
              <a:latin typeface="Meiryo" panose="020B0604030504040204" pitchFamily="34" charset="-128"/>
              <a:ea typeface="Meiryo" panose="020B0604030504040204" pitchFamily="34" charset="-128"/>
            </a:endParaRPr>
          </a:p>
          <a:p>
            <a:r>
              <a:rPr lang="en-US" altLang="ja-JP" sz="1200" dirty="0">
                <a:solidFill>
                  <a:schemeClr val="bg1"/>
                </a:solidFill>
                <a:latin typeface="Meiryo" panose="020B0604030504040204" pitchFamily="34" charset="-128"/>
                <a:ea typeface="Meiryo" panose="020B0604030504040204" pitchFamily="34" charset="-128"/>
              </a:rPr>
              <a:t>IT</a:t>
            </a:r>
            <a:r>
              <a:rPr lang="ja-JP" altLang="en-US" sz="1200">
                <a:solidFill>
                  <a:schemeClr val="bg1"/>
                </a:solidFill>
                <a:latin typeface="Meiryo" panose="020B0604030504040204" pitchFamily="34" charset="-128"/>
                <a:ea typeface="Meiryo" panose="020B0604030504040204" pitchFamily="34" charset="-128"/>
              </a:rPr>
              <a:t>部門／情シス　など</a:t>
            </a:r>
            <a:endParaRPr kumimoji="1" lang="ja-JP" altLang="en-US" sz="1200" b="1">
              <a:solidFill>
                <a:schemeClr val="bg1"/>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46B83261-ED0F-D094-1E18-54AF4280C10B}"/>
              </a:ext>
            </a:extLst>
          </p:cNvPr>
          <p:cNvSpPr txBox="1"/>
          <p:nvPr/>
        </p:nvSpPr>
        <p:spPr>
          <a:xfrm>
            <a:off x="156300" y="2558269"/>
            <a:ext cx="2402645" cy="584775"/>
          </a:xfrm>
          <a:prstGeom prst="rect">
            <a:avLst/>
          </a:prstGeom>
          <a:noFill/>
        </p:spPr>
        <p:txBody>
          <a:bodyPr wrap="none" rtlCol="0">
            <a:spAutoFit/>
          </a:bodyPr>
          <a:lstStyle/>
          <a:p>
            <a:r>
              <a:rPr lang="en-US" altLang="ja-JP" sz="2000" b="1" dirty="0">
                <a:solidFill>
                  <a:srgbClr val="1F33E8"/>
                </a:solidFill>
                <a:latin typeface="Meiryo" panose="020B0604030504040204" pitchFamily="34" charset="-128"/>
                <a:ea typeface="Meiryo" panose="020B0604030504040204" pitchFamily="34" charset="-128"/>
              </a:rPr>
              <a:t>CDO</a:t>
            </a:r>
            <a:endParaRPr lang="en-US" altLang="ja-JP" sz="2000" dirty="0">
              <a:solidFill>
                <a:srgbClr val="1F33E8"/>
              </a:solidFill>
              <a:latin typeface="Meiryo" panose="020B0604030504040204" pitchFamily="34" charset="-128"/>
              <a:ea typeface="Meiryo" panose="020B0604030504040204" pitchFamily="34" charset="-128"/>
            </a:endParaRPr>
          </a:p>
          <a:p>
            <a:r>
              <a:rPr kumimoji="1" lang="en-US" altLang="ja-JP" sz="1200" dirty="0">
                <a:solidFill>
                  <a:srgbClr val="1F33E8"/>
                </a:solidFill>
                <a:latin typeface="Meiryo" panose="020B0604030504040204" pitchFamily="34" charset="-128"/>
                <a:ea typeface="Meiryo" panose="020B0604030504040204" pitchFamily="34" charset="-128"/>
              </a:rPr>
              <a:t>DX</a:t>
            </a:r>
            <a:r>
              <a:rPr kumimoji="1" lang="ja-JP" altLang="en-US" sz="1200">
                <a:solidFill>
                  <a:srgbClr val="1F33E8"/>
                </a:solidFill>
                <a:latin typeface="Meiryo" panose="020B0604030504040204" pitchFamily="34" charset="-128"/>
                <a:ea typeface="Meiryo" panose="020B0604030504040204" pitchFamily="34" charset="-128"/>
              </a:rPr>
              <a:t>本部／デジタル推進室　など</a:t>
            </a:r>
            <a:endParaRPr kumimoji="1" lang="ja-JP" altLang="en-US" sz="1200" b="1">
              <a:solidFill>
                <a:srgbClr val="1F33E8"/>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698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DAB5F192-0131-0D42-9AAD-B4E5044AA547}"/>
              </a:ext>
            </a:extLst>
          </p:cNvPr>
          <p:cNvSpPr/>
          <p:nvPr/>
        </p:nvSpPr>
        <p:spPr>
          <a:xfrm>
            <a:off x="720245" y="970767"/>
            <a:ext cx="3726493" cy="431521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95C5D37E-9EA2-A247-8FF3-562E940E1157}"/>
              </a:ext>
            </a:extLst>
          </p:cNvPr>
          <p:cNvSpPr>
            <a:spLocks noGrp="1"/>
          </p:cNvSpPr>
          <p:nvPr>
            <p:ph type="title"/>
          </p:nvPr>
        </p:nvSpPr>
        <p:spPr>
          <a:xfrm>
            <a:off x="230400" y="266400"/>
            <a:ext cx="8913600" cy="416221"/>
          </a:xfrm>
        </p:spPr>
        <p:txBody>
          <a:bodyPr/>
          <a:lstStyle/>
          <a:p>
            <a:r>
              <a:rPr lang="en-US" altLang="ja-JP" sz="2400" dirty="0"/>
              <a:t>2</a:t>
            </a:r>
            <a:r>
              <a:rPr lang="ja-JP" altLang="en-US" sz="2400" dirty="0"/>
              <a:t>つのデジタル化：デジタイゼーションとデジタライゼーション</a:t>
            </a:r>
            <a:endParaRPr kumimoji="1" lang="ja-JP" altLang="en-US" sz="2400" dirty="0"/>
          </a:p>
        </p:txBody>
      </p:sp>
      <p:sp>
        <p:nvSpPr>
          <p:cNvPr id="13" name="テキスト ボックス 12">
            <a:extLst>
              <a:ext uri="{FF2B5EF4-FFF2-40B4-BE49-F238E27FC236}">
                <a16:creationId xmlns:a16="http://schemas.microsoft.com/office/drawing/2014/main" id="{06C4D2D9-7C1E-7A4A-A957-9BDDDBC65BD8}"/>
              </a:ext>
            </a:extLst>
          </p:cNvPr>
          <p:cNvSpPr txBox="1"/>
          <p:nvPr/>
        </p:nvSpPr>
        <p:spPr>
          <a:xfrm>
            <a:off x="1089304" y="1361981"/>
            <a:ext cx="2928000" cy="830997"/>
          </a:xfrm>
          <a:prstGeom prst="rect">
            <a:avLst/>
          </a:prstGeom>
          <a:noFill/>
        </p:spPr>
        <p:txBody>
          <a:bodyPr wrap="squar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デジタイゼーション</a:t>
            </a:r>
            <a:endParaRPr kumimoji="1" lang="en-US" altLang="ja-JP" sz="2400" b="1" dirty="0">
              <a:solidFill>
                <a:schemeClr val="bg1"/>
              </a:solidFill>
              <a:latin typeface="Meiryo" panose="020B0604030504040204" pitchFamily="34" charset="-128"/>
              <a:ea typeface="Meiryo" panose="020B0604030504040204" pitchFamily="34" charset="-128"/>
            </a:endParaRPr>
          </a:p>
          <a:p>
            <a:pPr algn="ctr"/>
            <a:r>
              <a:rPr lang="en-US" altLang="ja-JP" sz="2400" dirty="0">
                <a:solidFill>
                  <a:schemeClr val="bg1"/>
                </a:solidFill>
                <a:latin typeface="Meiryo" panose="020B0604030504040204" pitchFamily="34" charset="-128"/>
                <a:ea typeface="Meiryo" panose="020B0604030504040204" pitchFamily="34" charset="-128"/>
              </a:rPr>
              <a:t>Digitization</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ADF73266-B120-3E4E-B2BE-15DDAC01BC55}"/>
              </a:ext>
            </a:extLst>
          </p:cNvPr>
          <p:cNvSpPr txBox="1"/>
          <p:nvPr/>
        </p:nvSpPr>
        <p:spPr>
          <a:xfrm>
            <a:off x="1154217" y="2563755"/>
            <a:ext cx="2807179" cy="738664"/>
          </a:xfrm>
          <a:prstGeom prst="rect">
            <a:avLst/>
          </a:prstGeom>
          <a:noFill/>
        </p:spPr>
        <p:txBody>
          <a:bodyPr wrap="none" rtlCol="0">
            <a:spAutoFit/>
          </a:bodyPr>
          <a:lstStyle/>
          <a:p>
            <a:pPr marL="285750" indent="-285750">
              <a:buFont typeface="Wingdings" pitchFamily="2" charset="2"/>
              <a:buChar char="l"/>
            </a:pPr>
            <a:r>
              <a:rPr lang="ja-JP" altLang="en-US" sz="1400">
                <a:solidFill>
                  <a:schemeClr val="bg1"/>
                </a:solidFill>
                <a:latin typeface="Meiryo" panose="020B0604030504040204" pitchFamily="34" charset="-128"/>
                <a:ea typeface="Meiryo" panose="020B0604030504040204" pitchFamily="34" charset="-128"/>
              </a:rPr>
              <a:t>アナログ放送→デジタル放送</a:t>
            </a:r>
            <a:endParaRPr lang="en-US" altLang="ja-JP" sz="14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solidFill>
                  <a:schemeClr val="bg1"/>
                </a:solidFill>
                <a:latin typeface="Meiryo" panose="020B0604030504040204" pitchFamily="34" charset="-128"/>
                <a:ea typeface="Meiryo" panose="020B0604030504040204" pitchFamily="34" charset="-128"/>
              </a:rPr>
              <a:t>紙の書籍→電子書籍</a:t>
            </a:r>
            <a:endParaRPr lang="en-US" altLang="ja-JP" sz="14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solidFill>
                  <a:schemeClr val="bg1"/>
                </a:solidFill>
                <a:latin typeface="Meiryo" panose="020B0604030504040204" pitchFamily="34" charset="-128"/>
                <a:ea typeface="Meiryo" panose="020B0604030504040204" pitchFamily="34" charset="-128"/>
              </a:rPr>
              <a:t>人手によるコピペ→</a:t>
            </a:r>
            <a:r>
              <a:rPr lang="en-US" altLang="ja-JP" sz="1400" dirty="0">
                <a:solidFill>
                  <a:schemeClr val="bg1"/>
                </a:solidFill>
                <a:latin typeface="Meiryo" panose="020B0604030504040204" pitchFamily="34" charset="-128"/>
                <a:ea typeface="Meiryo" panose="020B0604030504040204" pitchFamily="34" charset="-128"/>
              </a:rPr>
              <a:t>RPA</a:t>
            </a:r>
          </a:p>
        </p:txBody>
      </p:sp>
      <p:sp>
        <p:nvSpPr>
          <p:cNvPr id="18" name="テキスト ボックス 17">
            <a:extLst>
              <a:ext uri="{FF2B5EF4-FFF2-40B4-BE49-F238E27FC236}">
                <a16:creationId xmlns:a16="http://schemas.microsoft.com/office/drawing/2014/main" id="{DA0E7EA7-719A-C54D-BD0D-3B968681EB89}"/>
              </a:ext>
            </a:extLst>
          </p:cNvPr>
          <p:cNvSpPr txBox="1"/>
          <p:nvPr/>
        </p:nvSpPr>
        <p:spPr>
          <a:xfrm>
            <a:off x="1926864" y="4031289"/>
            <a:ext cx="1261884" cy="523220"/>
          </a:xfrm>
          <a:prstGeom prst="rect">
            <a:avLst/>
          </a:prstGeom>
          <a:noFill/>
        </p:spPr>
        <p:txBody>
          <a:bodyPr wrap="none" rtlCol="0">
            <a:spAutoFit/>
          </a:bodyPr>
          <a:lstStyle/>
          <a:p>
            <a:pPr algn="ctr"/>
            <a:r>
              <a:rPr lang="ja-JP" altLang="en-US" sz="2800" b="1">
                <a:solidFill>
                  <a:schemeClr val="bg1"/>
                </a:solidFill>
                <a:latin typeface="Meiryo" panose="020B0604030504040204" pitchFamily="34" charset="-128"/>
                <a:ea typeface="Meiryo" panose="020B0604030504040204" pitchFamily="34" charset="-128"/>
              </a:rPr>
              <a:t>効率化</a:t>
            </a:r>
            <a:endParaRPr lang="en-US" altLang="ja-JP" sz="2800" b="1" dirty="0">
              <a:solidFill>
                <a:schemeClr val="bg1"/>
              </a:solidFill>
              <a:latin typeface="Meiryo" panose="020B0604030504040204" pitchFamily="34" charset="-128"/>
              <a:ea typeface="Meiryo" panose="020B0604030504040204" pitchFamily="34" charset="-128"/>
            </a:endParaRPr>
          </a:p>
        </p:txBody>
      </p:sp>
      <p:sp>
        <p:nvSpPr>
          <p:cNvPr id="19" name="正方形/長方形 18">
            <a:extLst>
              <a:ext uri="{FF2B5EF4-FFF2-40B4-BE49-F238E27FC236}">
                <a16:creationId xmlns:a16="http://schemas.microsoft.com/office/drawing/2014/main" id="{E0B700F6-4A72-8C46-9C4F-875E5961A397}"/>
              </a:ext>
            </a:extLst>
          </p:cNvPr>
          <p:cNvSpPr/>
          <p:nvPr/>
        </p:nvSpPr>
        <p:spPr>
          <a:xfrm>
            <a:off x="797018" y="3592358"/>
            <a:ext cx="3241152" cy="400110"/>
          </a:xfrm>
          <a:prstGeom prst="rect">
            <a:avLst/>
          </a:prstGeom>
        </p:spPr>
        <p:txBody>
          <a:bodyPr wrap="square">
            <a:spAutoFit/>
          </a:bodyPr>
          <a:lstStyle/>
          <a:p>
            <a:pPr algn="ctr"/>
            <a:r>
              <a:rPr lang="ja-JP" altLang="en-US" sz="2000" b="1" u="sng">
                <a:solidFill>
                  <a:schemeClr val="bg1"/>
                </a:solidFill>
                <a:latin typeface="Meiryo" panose="020B0604030504040204" pitchFamily="34" charset="-128"/>
                <a:ea typeface="Meiryo" panose="020B0604030504040204" pitchFamily="34" charset="-128"/>
              </a:rPr>
              <a:t>ビジネス・プロセス</a:t>
            </a:r>
            <a:endParaRPr lang="en-US" altLang="ja-JP" sz="2000" dirty="0">
              <a:solidFill>
                <a:schemeClr val="bg1"/>
              </a:solidFill>
              <a:latin typeface="Meiryo" panose="020B0604030504040204" pitchFamily="34" charset="-128"/>
              <a:ea typeface="Meiryo" panose="020B0604030504040204" pitchFamily="34" charset="-128"/>
            </a:endParaRPr>
          </a:p>
        </p:txBody>
      </p:sp>
      <p:sp>
        <p:nvSpPr>
          <p:cNvPr id="20" name="正方形/長方形 19">
            <a:extLst>
              <a:ext uri="{FF2B5EF4-FFF2-40B4-BE49-F238E27FC236}">
                <a16:creationId xmlns:a16="http://schemas.microsoft.com/office/drawing/2014/main" id="{90041C98-A474-6F49-8FFE-0747DC05085D}"/>
              </a:ext>
            </a:extLst>
          </p:cNvPr>
          <p:cNvSpPr/>
          <p:nvPr/>
        </p:nvSpPr>
        <p:spPr>
          <a:xfrm>
            <a:off x="1127620" y="4554509"/>
            <a:ext cx="2860372" cy="584775"/>
          </a:xfrm>
          <a:prstGeom prst="rect">
            <a:avLst/>
          </a:prstGeom>
        </p:spPr>
        <p:txBody>
          <a:bodyPr wrap="square">
            <a:spAutoFit/>
          </a:bodyPr>
          <a:lstStyle/>
          <a:p>
            <a:pPr algn="ctr"/>
            <a:r>
              <a:rPr lang="ja-JP" altLang="en-US" sz="1600">
                <a:solidFill>
                  <a:schemeClr val="bg1"/>
                </a:solidFill>
                <a:latin typeface="Meiryo" panose="020B0604030504040204" pitchFamily="34" charset="-128"/>
                <a:ea typeface="Meiryo" panose="020B0604030504040204" pitchFamily="34" charset="-128"/>
              </a:rPr>
              <a:t>改善・改良・修正</a:t>
            </a:r>
            <a:endParaRPr lang="en-US" altLang="ja-JP" sz="1600" dirty="0">
              <a:solidFill>
                <a:schemeClr val="bg1"/>
              </a:solidFill>
              <a:latin typeface="Meiryo" panose="020B0604030504040204" pitchFamily="34" charset="-128"/>
              <a:ea typeface="Meiryo" panose="020B0604030504040204" pitchFamily="34" charset="-128"/>
            </a:endParaRPr>
          </a:p>
          <a:p>
            <a:pPr algn="ctr"/>
            <a:r>
              <a:rPr lang="ja-JP" altLang="en-US" sz="1600">
                <a:solidFill>
                  <a:schemeClr val="bg1"/>
                </a:solidFill>
                <a:latin typeface="Meiryo" panose="020B0604030504040204" pitchFamily="34" charset="-128"/>
                <a:ea typeface="Meiryo" panose="020B0604030504040204" pitchFamily="34" charset="-128"/>
              </a:rPr>
              <a:t>コストや納期の削減・効率化</a:t>
            </a:r>
            <a:endParaRPr lang="en-US" altLang="ja-JP" sz="1600" dirty="0">
              <a:solidFill>
                <a:schemeClr val="bg1"/>
              </a:solidFill>
              <a:latin typeface="Meiryo" panose="020B0604030504040204" pitchFamily="34" charset="-128"/>
              <a:ea typeface="Meiryo" panose="020B0604030504040204" pitchFamily="34" charset="-128"/>
            </a:endParaRPr>
          </a:p>
        </p:txBody>
      </p:sp>
      <p:grpSp>
        <p:nvGrpSpPr>
          <p:cNvPr id="5" name="グループ化 4">
            <a:extLst>
              <a:ext uri="{FF2B5EF4-FFF2-40B4-BE49-F238E27FC236}">
                <a16:creationId xmlns:a16="http://schemas.microsoft.com/office/drawing/2014/main" id="{019F46F6-B25D-D54B-B09E-505CAF203CA7}"/>
              </a:ext>
            </a:extLst>
          </p:cNvPr>
          <p:cNvGrpSpPr/>
          <p:nvPr/>
        </p:nvGrpSpPr>
        <p:grpSpPr>
          <a:xfrm>
            <a:off x="4697263" y="970767"/>
            <a:ext cx="3726493" cy="4315217"/>
            <a:chOff x="4697263" y="970767"/>
            <a:chExt cx="3726493" cy="4315217"/>
          </a:xfrm>
        </p:grpSpPr>
        <p:sp>
          <p:nvSpPr>
            <p:cNvPr id="36" name="正方形/長方形 35">
              <a:extLst>
                <a:ext uri="{FF2B5EF4-FFF2-40B4-BE49-F238E27FC236}">
                  <a16:creationId xmlns:a16="http://schemas.microsoft.com/office/drawing/2014/main" id="{E4B529F1-3FB6-CA4C-BC60-BEC94B66D95B}"/>
                </a:ext>
              </a:extLst>
            </p:cNvPr>
            <p:cNvSpPr/>
            <p:nvPr/>
          </p:nvSpPr>
          <p:spPr>
            <a:xfrm>
              <a:off x="4697263" y="970767"/>
              <a:ext cx="3726493" cy="43152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a:extLst>
                <a:ext uri="{FF2B5EF4-FFF2-40B4-BE49-F238E27FC236}">
                  <a16:creationId xmlns:a16="http://schemas.microsoft.com/office/drawing/2014/main" id="{FC6D467E-59CC-F349-9CFA-8B6CDA9556D4}"/>
                </a:ext>
              </a:extLst>
            </p:cNvPr>
            <p:cNvSpPr txBox="1"/>
            <p:nvPr/>
          </p:nvSpPr>
          <p:spPr>
            <a:xfrm>
              <a:off x="5442253" y="3592358"/>
              <a:ext cx="2236510" cy="400110"/>
            </a:xfrm>
            <a:prstGeom prst="rect">
              <a:avLst/>
            </a:prstGeom>
            <a:noFill/>
          </p:spPr>
          <p:txBody>
            <a:bodyPr wrap="none" rtlCol="0">
              <a:spAutoFit/>
            </a:bodyPr>
            <a:lstStyle/>
            <a:p>
              <a:pPr algn="ctr"/>
              <a:r>
                <a:rPr lang="ja-JP" altLang="en-US" sz="2000" b="1" u="sng">
                  <a:solidFill>
                    <a:schemeClr val="bg1"/>
                  </a:solidFill>
                  <a:latin typeface="Meiryo" panose="020B0604030504040204" pitchFamily="34" charset="-128"/>
                  <a:ea typeface="Meiryo" panose="020B0604030504040204" pitchFamily="34" charset="-128"/>
                </a:rPr>
                <a:t>ビジネス・モデル</a:t>
              </a:r>
              <a:endParaRPr lang="en-US" altLang="ja-JP" sz="2000" dirty="0">
                <a:solidFill>
                  <a:schemeClr val="bg1"/>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87CBCE5F-5AA3-E84C-A4FE-041538A0544B}"/>
                </a:ext>
              </a:extLst>
            </p:cNvPr>
            <p:cNvSpPr txBox="1"/>
            <p:nvPr/>
          </p:nvSpPr>
          <p:spPr>
            <a:xfrm>
              <a:off x="4935167" y="1358751"/>
              <a:ext cx="3262432" cy="830997"/>
            </a:xfrm>
            <a:prstGeom prst="rect">
              <a:avLst/>
            </a:prstGeom>
            <a:noFill/>
          </p:spPr>
          <p:txBody>
            <a:bodyPr wrap="none" rtlCol="0">
              <a:spAutoFit/>
            </a:bodyPr>
            <a:lstStyle/>
            <a:p>
              <a:pPr algn="ctr"/>
              <a:r>
                <a:rPr lang="ja-JP" altLang="en-US" sz="2400" b="1">
                  <a:solidFill>
                    <a:schemeClr val="bg1"/>
                  </a:solidFill>
                  <a:latin typeface="Meiryo" panose="020B0604030504040204" pitchFamily="34" charset="-128"/>
                  <a:ea typeface="Meiryo" panose="020B0604030504040204" pitchFamily="34" charset="-128"/>
                </a:rPr>
                <a:t>デジタライゼーション</a:t>
              </a:r>
              <a:endParaRPr lang="en-US" altLang="ja-JP" sz="2400" b="1" dirty="0">
                <a:solidFill>
                  <a:schemeClr val="bg1"/>
                </a:solidFill>
                <a:latin typeface="Meiryo" panose="020B0604030504040204" pitchFamily="34" charset="-128"/>
                <a:ea typeface="Meiryo" panose="020B0604030504040204" pitchFamily="34" charset="-128"/>
              </a:endParaRPr>
            </a:p>
            <a:p>
              <a:pPr algn="ctr"/>
              <a:r>
                <a:rPr lang="en-US" altLang="ja-JP" sz="2400" dirty="0">
                  <a:solidFill>
                    <a:schemeClr val="bg1"/>
                  </a:solidFill>
                  <a:latin typeface="Meiryo" panose="020B0604030504040204" pitchFamily="34" charset="-128"/>
                  <a:ea typeface="Meiryo" panose="020B0604030504040204" pitchFamily="34" charset="-128"/>
                </a:rPr>
                <a:t>Digitalization</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33" name="テキスト ボックス 32">
              <a:extLst>
                <a:ext uri="{FF2B5EF4-FFF2-40B4-BE49-F238E27FC236}">
                  <a16:creationId xmlns:a16="http://schemas.microsoft.com/office/drawing/2014/main" id="{B433D4C7-B8C3-6C41-879C-D9D85D8F96B9}"/>
                </a:ext>
              </a:extLst>
            </p:cNvPr>
            <p:cNvSpPr txBox="1"/>
            <p:nvPr/>
          </p:nvSpPr>
          <p:spPr>
            <a:xfrm>
              <a:off x="4887614" y="2565362"/>
              <a:ext cx="3345788" cy="738664"/>
            </a:xfrm>
            <a:prstGeom prst="rect">
              <a:avLst/>
            </a:prstGeom>
            <a:noFill/>
          </p:spPr>
          <p:txBody>
            <a:bodyPr wrap="none" rtlCol="0">
              <a:spAutoFit/>
            </a:bodyPr>
            <a:lstStyle/>
            <a:p>
              <a:pPr marL="285750" indent="-285750">
                <a:buFont typeface="Wingdings" pitchFamily="2" charset="2"/>
                <a:buChar char="l"/>
              </a:pPr>
              <a:r>
                <a:rPr lang="ja-JP" altLang="en-US" sz="1400">
                  <a:solidFill>
                    <a:schemeClr val="bg1"/>
                  </a:solidFill>
                  <a:latin typeface="Meiryo" panose="020B0604030504040204" pitchFamily="34" charset="-128"/>
                  <a:ea typeface="Meiryo" panose="020B0604030504040204" pitchFamily="34" charset="-128"/>
                </a:rPr>
                <a:t>自動車販売→カーシェア／サブスク</a:t>
              </a:r>
              <a:endParaRPr lang="en-US" altLang="ja-JP" sz="14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solidFill>
                    <a:schemeClr val="bg1"/>
                  </a:solidFill>
                  <a:latin typeface="Meiryo" panose="020B0604030504040204" pitchFamily="34" charset="-128"/>
                  <a:ea typeface="Meiryo" panose="020B0604030504040204" pitchFamily="34" charset="-128"/>
                </a:rPr>
                <a:t>ビデオレンタル→ストリーミング</a:t>
              </a:r>
              <a:endParaRPr lang="en-US" altLang="ja-JP" sz="14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400">
                  <a:solidFill>
                    <a:schemeClr val="bg1"/>
                  </a:solidFill>
                  <a:latin typeface="Meiryo" panose="020B0604030504040204" pitchFamily="34" charset="-128"/>
                  <a:ea typeface="Meiryo" panose="020B0604030504040204" pitchFamily="34" charset="-128"/>
                </a:rPr>
                <a:t>電話や郵便→</a:t>
              </a:r>
              <a:r>
                <a:rPr lang="en-US" altLang="ja-JP" sz="1400" dirty="0">
                  <a:solidFill>
                    <a:schemeClr val="bg1"/>
                  </a:solidFill>
                  <a:latin typeface="Meiryo" panose="020B0604030504040204" pitchFamily="34" charset="-128"/>
                  <a:ea typeface="Meiryo" panose="020B0604030504040204" pitchFamily="34" charset="-128"/>
                </a:rPr>
                <a:t>SNS</a:t>
              </a:r>
              <a:r>
                <a:rPr lang="ja-JP" altLang="en-US" sz="1400">
                  <a:solidFill>
                    <a:schemeClr val="bg1"/>
                  </a:solidFill>
                  <a:latin typeface="Meiryo" panose="020B0604030504040204" pitchFamily="34" charset="-128"/>
                  <a:ea typeface="Meiryo" panose="020B0604030504040204" pitchFamily="34" charset="-128"/>
                </a:rPr>
                <a:t>・チャット</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F4DB51A4-F4A1-FA4F-8F8E-3315F2C27A24}"/>
                </a:ext>
              </a:extLst>
            </p:cNvPr>
            <p:cNvSpPr txBox="1"/>
            <p:nvPr/>
          </p:nvSpPr>
          <p:spPr>
            <a:xfrm>
              <a:off x="6089433" y="4031289"/>
              <a:ext cx="902811" cy="523220"/>
            </a:xfrm>
            <a:prstGeom prst="rect">
              <a:avLst/>
            </a:prstGeom>
            <a:noFill/>
          </p:spPr>
          <p:txBody>
            <a:bodyPr wrap="none" rtlCol="0">
              <a:spAutoFit/>
            </a:bodyPr>
            <a:lstStyle/>
            <a:p>
              <a:pPr algn="ctr"/>
              <a:r>
                <a:rPr lang="ja-JP" altLang="en-US" sz="2800" b="1">
                  <a:solidFill>
                    <a:schemeClr val="bg1"/>
                  </a:solidFill>
                  <a:latin typeface="Meiryo" panose="020B0604030504040204" pitchFamily="34" charset="-128"/>
                  <a:ea typeface="Meiryo" panose="020B0604030504040204" pitchFamily="34" charset="-128"/>
                </a:rPr>
                <a:t>変革</a:t>
              </a:r>
              <a:endParaRPr lang="en-US" altLang="ja-JP" sz="2800" b="1" dirty="0">
                <a:solidFill>
                  <a:schemeClr val="bg1"/>
                </a:solidFill>
                <a:latin typeface="Meiryo" panose="020B0604030504040204" pitchFamily="34" charset="-128"/>
                <a:ea typeface="Meiryo" panose="020B0604030504040204" pitchFamily="34" charset="-128"/>
              </a:endParaRPr>
            </a:p>
          </p:txBody>
        </p:sp>
        <p:sp>
          <p:nvSpPr>
            <p:cNvPr id="38" name="正方形/長方形 37">
              <a:extLst>
                <a:ext uri="{FF2B5EF4-FFF2-40B4-BE49-F238E27FC236}">
                  <a16:creationId xmlns:a16="http://schemas.microsoft.com/office/drawing/2014/main" id="{B404A2A5-086E-F643-AAB4-FC3FE49F5949}"/>
                </a:ext>
              </a:extLst>
            </p:cNvPr>
            <p:cNvSpPr/>
            <p:nvPr/>
          </p:nvSpPr>
          <p:spPr>
            <a:xfrm>
              <a:off x="5179793" y="4548246"/>
              <a:ext cx="2860372" cy="584775"/>
            </a:xfrm>
            <a:prstGeom prst="rect">
              <a:avLst/>
            </a:prstGeom>
          </p:spPr>
          <p:txBody>
            <a:bodyPr wrap="square">
              <a:spAutoFit/>
            </a:bodyPr>
            <a:lstStyle/>
            <a:p>
              <a:pPr algn="ctr"/>
              <a:r>
                <a:rPr lang="ja-JP" altLang="en-US" sz="1600">
                  <a:solidFill>
                    <a:schemeClr val="bg1"/>
                  </a:solidFill>
                  <a:latin typeface="Meiryo" panose="020B0604030504040204" pitchFamily="34" charset="-128"/>
                  <a:ea typeface="Meiryo" panose="020B0604030504040204" pitchFamily="34" charset="-128"/>
                </a:rPr>
                <a:t>事業構造の転換</a:t>
              </a:r>
              <a:endParaRPr lang="en-US" altLang="ja-JP" sz="1600" dirty="0">
                <a:solidFill>
                  <a:schemeClr val="bg1"/>
                </a:solidFill>
                <a:latin typeface="Meiryo" panose="020B0604030504040204" pitchFamily="34" charset="-128"/>
                <a:ea typeface="Meiryo" panose="020B0604030504040204" pitchFamily="34" charset="-128"/>
              </a:endParaRPr>
            </a:p>
            <a:p>
              <a:pPr algn="ctr"/>
              <a:r>
                <a:rPr lang="ja-JP" altLang="en-US" sz="1600">
                  <a:solidFill>
                    <a:schemeClr val="bg1"/>
                  </a:solidFill>
                  <a:latin typeface="Meiryo" panose="020B0604030504040204" pitchFamily="34" charset="-128"/>
                  <a:ea typeface="Meiryo" panose="020B0604030504040204" pitchFamily="34" charset="-128"/>
                </a:rPr>
                <a:t>新しい価値の創出</a:t>
              </a:r>
              <a:endParaRPr lang="en-US" altLang="ja-JP" sz="1600" dirty="0">
                <a:solidFill>
                  <a:schemeClr val="bg1"/>
                </a:solidFill>
                <a:latin typeface="Meiryo" panose="020B0604030504040204" pitchFamily="34" charset="-128"/>
                <a:ea typeface="Meiryo" panose="020B0604030504040204" pitchFamily="34" charset="-128"/>
              </a:endParaRPr>
            </a:p>
          </p:txBody>
        </p:sp>
      </p:grpSp>
      <p:grpSp>
        <p:nvGrpSpPr>
          <p:cNvPr id="3" name="グループ化 2">
            <a:extLst>
              <a:ext uri="{FF2B5EF4-FFF2-40B4-BE49-F238E27FC236}">
                <a16:creationId xmlns:a16="http://schemas.microsoft.com/office/drawing/2014/main" id="{B388BDC7-F0F7-AD43-B6CD-B640B8A435D3}"/>
              </a:ext>
            </a:extLst>
          </p:cNvPr>
          <p:cNvGrpSpPr/>
          <p:nvPr/>
        </p:nvGrpSpPr>
        <p:grpSpPr>
          <a:xfrm>
            <a:off x="690057" y="5109013"/>
            <a:ext cx="3756679" cy="1223150"/>
            <a:chOff x="690057" y="5109013"/>
            <a:chExt cx="3756679" cy="1223150"/>
          </a:xfrm>
        </p:grpSpPr>
        <p:sp>
          <p:nvSpPr>
            <p:cNvPr id="29" name="正方形/長方形 28">
              <a:extLst>
                <a:ext uri="{FF2B5EF4-FFF2-40B4-BE49-F238E27FC236}">
                  <a16:creationId xmlns:a16="http://schemas.microsoft.com/office/drawing/2014/main" id="{B5628B68-A103-5141-BFE4-DEAFFFC9BA9A}"/>
                </a:ext>
              </a:extLst>
            </p:cNvPr>
            <p:cNvSpPr/>
            <p:nvPr/>
          </p:nvSpPr>
          <p:spPr>
            <a:xfrm>
              <a:off x="720243" y="5416404"/>
              <a:ext cx="3726493" cy="91575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4058C2B9-4113-9A4E-A687-4588DAB562DF}"/>
                </a:ext>
              </a:extLst>
            </p:cNvPr>
            <p:cNvSpPr txBox="1"/>
            <p:nvPr/>
          </p:nvSpPr>
          <p:spPr>
            <a:xfrm>
              <a:off x="1593475" y="5510252"/>
              <a:ext cx="1980029" cy="523220"/>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既存の改善</a:t>
              </a:r>
            </a:p>
          </p:txBody>
        </p:sp>
        <p:sp>
          <p:nvSpPr>
            <p:cNvPr id="8" name="正方形/長方形 7">
              <a:extLst>
                <a:ext uri="{FF2B5EF4-FFF2-40B4-BE49-F238E27FC236}">
                  <a16:creationId xmlns:a16="http://schemas.microsoft.com/office/drawing/2014/main" id="{8CB7249C-BC1F-CB43-879B-E469D9D27217}"/>
                </a:ext>
              </a:extLst>
            </p:cNvPr>
            <p:cNvSpPr/>
            <p:nvPr/>
          </p:nvSpPr>
          <p:spPr>
            <a:xfrm>
              <a:off x="690057" y="5958043"/>
              <a:ext cx="3726493" cy="338554"/>
            </a:xfrm>
            <a:prstGeom prst="rect">
              <a:avLst/>
            </a:prstGeom>
          </p:spPr>
          <p:txBody>
            <a:bodyPr wrap="square">
              <a:spAutoFit/>
            </a:bodyPr>
            <a:lstStyle/>
            <a:p>
              <a:pPr algn="ctr"/>
              <a:r>
                <a:rPr lang="ja-JP" altLang="ja-JP" sz="1600">
                  <a:solidFill>
                    <a:schemeClr val="bg1"/>
                  </a:solidFill>
                  <a:latin typeface="Meiryo" panose="020B0604030504040204" pitchFamily="34" charset="-128"/>
                  <a:ea typeface="Meiryo" panose="020B0604030504040204" pitchFamily="34" charset="-128"/>
                  <a:cs typeface="Times New Roman" panose="02020603050405020304" pitchFamily="18" charset="0"/>
                </a:rPr>
                <a:t>企業活動の効率</a:t>
              </a:r>
              <a:r>
                <a:rPr lang="ja-JP" altLang="en-US" sz="1600">
                  <a:solidFill>
                    <a:schemeClr val="bg1"/>
                  </a:solidFill>
                  <a:latin typeface="Meiryo" panose="020B0604030504040204" pitchFamily="34" charset="-128"/>
                  <a:ea typeface="Meiryo" panose="020B0604030504040204" pitchFamily="34" charset="-128"/>
                  <a:cs typeface="Times New Roman" panose="02020603050405020304" pitchFamily="18" charset="0"/>
                </a:rPr>
                <a:t>向上と</a:t>
              </a:r>
              <a:r>
                <a:rPr lang="ja-JP" altLang="ja-JP" sz="1600">
                  <a:solidFill>
                    <a:schemeClr val="bg1"/>
                  </a:solidFill>
                  <a:latin typeface="Meiryo" panose="020B0604030504040204" pitchFamily="34" charset="-128"/>
                  <a:ea typeface="Meiryo" panose="020B0604030504040204" pitchFamily="34" charset="-128"/>
                  <a:cs typeface="Times New Roman" panose="02020603050405020304" pitchFamily="18" charset="0"/>
                </a:rPr>
                <a:t>持続的な成長</a:t>
              </a:r>
              <a:endParaRPr lang="ja-JP" altLang="en-US" sz="1600">
                <a:solidFill>
                  <a:schemeClr val="bg1"/>
                </a:solidFill>
                <a:latin typeface="Meiryo" panose="020B0604030504040204" pitchFamily="34" charset="-128"/>
                <a:ea typeface="Meiryo" panose="020B0604030504040204" pitchFamily="34" charset="-128"/>
              </a:endParaRPr>
            </a:p>
          </p:txBody>
        </p:sp>
        <p:sp>
          <p:nvSpPr>
            <p:cNvPr id="12" name="下矢印 11">
              <a:extLst>
                <a:ext uri="{FF2B5EF4-FFF2-40B4-BE49-F238E27FC236}">
                  <a16:creationId xmlns:a16="http://schemas.microsoft.com/office/drawing/2014/main" id="{043CF217-F2DC-5C4B-BA6F-FC98DDF0DD1F}"/>
                </a:ext>
              </a:extLst>
            </p:cNvPr>
            <p:cNvSpPr/>
            <p:nvPr/>
          </p:nvSpPr>
          <p:spPr>
            <a:xfrm>
              <a:off x="1696291" y="5109013"/>
              <a:ext cx="1714024" cy="431584"/>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grpSp>
        <p:nvGrpSpPr>
          <p:cNvPr id="4" name="グループ化 3">
            <a:extLst>
              <a:ext uri="{FF2B5EF4-FFF2-40B4-BE49-F238E27FC236}">
                <a16:creationId xmlns:a16="http://schemas.microsoft.com/office/drawing/2014/main" id="{FC127DF2-444A-F44C-99BD-9AA7495CC396}"/>
              </a:ext>
            </a:extLst>
          </p:cNvPr>
          <p:cNvGrpSpPr/>
          <p:nvPr/>
        </p:nvGrpSpPr>
        <p:grpSpPr>
          <a:xfrm>
            <a:off x="4697263" y="5109013"/>
            <a:ext cx="3734968" cy="1214939"/>
            <a:chOff x="4697263" y="5109013"/>
            <a:chExt cx="3734968" cy="1214939"/>
          </a:xfrm>
        </p:grpSpPr>
        <p:sp>
          <p:nvSpPr>
            <p:cNvPr id="30" name="正方形/長方形 29">
              <a:extLst>
                <a:ext uri="{FF2B5EF4-FFF2-40B4-BE49-F238E27FC236}">
                  <a16:creationId xmlns:a16="http://schemas.microsoft.com/office/drawing/2014/main" id="{5BD594BE-FD81-814B-B833-A9050E0528D2}"/>
                </a:ext>
              </a:extLst>
            </p:cNvPr>
            <p:cNvSpPr/>
            <p:nvPr/>
          </p:nvSpPr>
          <p:spPr>
            <a:xfrm>
              <a:off x="4697263" y="5421535"/>
              <a:ext cx="3726493" cy="9024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32" name="テキスト ボックス 31">
              <a:extLst>
                <a:ext uri="{FF2B5EF4-FFF2-40B4-BE49-F238E27FC236}">
                  <a16:creationId xmlns:a16="http://schemas.microsoft.com/office/drawing/2014/main" id="{4DADFA34-51A0-284C-B1A3-9D5E87C2684C}"/>
                </a:ext>
              </a:extLst>
            </p:cNvPr>
            <p:cNvSpPr txBox="1"/>
            <p:nvPr/>
          </p:nvSpPr>
          <p:spPr>
            <a:xfrm>
              <a:off x="5619964" y="5515944"/>
              <a:ext cx="1980029" cy="523220"/>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既存の破壊</a:t>
              </a:r>
            </a:p>
          </p:txBody>
        </p:sp>
        <p:sp>
          <p:nvSpPr>
            <p:cNvPr id="7" name="正方形/長方形 6">
              <a:extLst>
                <a:ext uri="{FF2B5EF4-FFF2-40B4-BE49-F238E27FC236}">
                  <a16:creationId xmlns:a16="http://schemas.microsoft.com/office/drawing/2014/main" id="{35AA1827-1199-9642-94A6-9FE161E9A0DB}"/>
                </a:ext>
              </a:extLst>
            </p:cNvPr>
            <p:cNvSpPr/>
            <p:nvPr/>
          </p:nvSpPr>
          <p:spPr>
            <a:xfrm>
              <a:off x="4712943" y="5958515"/>
              <a:ext cx="3719288" cy="338554"/>
            </a:xfrm>
            <a:prstGeom prst="rect">
              <a:avLst/>
            </a:prstGeom>
          </p:spPr>
          <p:txBody>
            <a:bodyPr wrap="none">
              <a:spAutoFit/>
            </a:bodyPr>
            <a:lstStyle/>
            <a:p>
              <a:pPr algn="ctr"/>
              <a:r>
                <a:rPr lang="ja-JP" altLang="ja-JP" sz="1600">
                  <a:solidFill>
                    <a:schemeClr val="bg1"/>
                  </a:solidFill>
                  <a:latin typeface="Meiryo" panose="020B0604030504040204" pitchFamily="34" charset="-128"/>
                  <a:ea typeface="Meiryo" panose="020B0604030504040204" pitchFamily="34" charset="-128"/>
                  <a:cs typeface="Times New Roman" panose="02020603050405020304" pitchFamily="18" charset="0"/>
                </a:rPr>
                <a:t>新たな顧客価値や破壊的競争力を創出</a:t>
              </a:r>
              <a:r>
                <a:rPr lang="ja-JP" altLang="ja-JP" sz="1600">
                  <a:solidFill>
                    <a:schemeClr val="bg1"/>
                  </a:solidFill>
                  <a:latin typeface="Meiryo" panose="020B0604030504040204" pitchFamily="34" charset="-128"/>
                  <a:ea typeface="Meiryo" panose="020B0604030504040204" pitchFamily="34" charset="-128"/>
                </a:rPr>
                <a:t> </a:t>
              </a:r>
              <a:endParaRPr lang="ja-JP" altLang="en-US" sz="1600">
                <a:solidFill>
                  <a:schemeClr val="bg1"/>
                </a:solidFill>
                <a:latin typeface="Meiryo" panose="020B0604030504040204" pitchFamily="34" charset="-128"/>
                <a:ea typeface="Meiryo" panose="020B0604030504040204" pitchFamily="34" charset="-128"/>
              </a:endParaRPr>
            </a:p>
          </p:txBody>
        </p:sp>
        <p:sp>
          <p:nvSpPr>
            <p:cNvPr id="41" name="下矢印 40">
              <a:extLst>
                <a:ext uri="{FF2B5EF4-FFF2-40B4-BE49-F238E27FC236}">
                  <a16:creationId xmlns:a16="http://schemas.microsoft.com/office/drawing/2014/main" id="{134BF654-0784-3149-8BA0-0761DA015E86}"/>
                </a:ext>
              </a:extLst>
            </p:cNvPr>
            <p:cNvSpPr/>
            <p:nvPr/>
          </p:nvSpPr>
          <p:spPr>
            <a:xfrm>
              <a:off x="5696089" y="5109013"/>
              <a:ext cx="1714024" cy="431584"/>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6289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3050EB-04AD-6C4B-8932-91B1B1C266B3}"/>
              </a:ext>
            </a:extLst>
          </p:cNvPr>
          <p:cNvSpPr>
            <a:spLocks noGrp="1"/>
          </p:cNvSpPr>
          <p:nvPr>
            <p:ph type="title"/>
          </p:nvPr>
        </p:nvSpPr>
        <p:spPr/>
        <p:txBody>
          <a:bodyPr/>
          <a:lstStyle/>
          <a:p>
            <a:r>
              <a:rPr kumimoji="1" lang="ja-JP" altLang="en-US"/>
              <a:t>デジタル化がもたらすレイヤ構造化と抽象化</a:t>
            </a:r>
          </a:p>
        </p:txBody>
      </p:sp>
      <p:pic>
        <p:nvPicPr>
          <p:cNvPr id="6" name="図 5" descr="食品 が含まれている画像&#10;&#10;自動的に生成された説明">
            <a:extLst>
              <a:ext uri="{FF2B5EF4-FFF2-40B4-BE49-F238E27FC236}">
                <a16:creationId xmlns:a16="http://schemas.microsoft.com/office/drawing/2014/main" id="{A1C1F352-D811-3147-AAA7-96BC68D85DA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32475" y="1571815"/>
            <a:ext cx="1014970" cy="1014970"/>
          </a:xfrm>
          <a:prstGeom prst="rect">
            <a:avLst/>
          </a:prstGeom>
        </p:spPr>
      </p:pic>
      <p:pic>
        <p:nvPicPr>
          <p:cNvPr id="8" name="図 7" descr="食品, テーブル, 座る が含まれている画像&#10;&#10;自動的に生成された説明">
            <a:extLst>
              <a:ext uri="{FF2B5EF4-FFF2-40B4-BE49-F238E27FC236}">
                <a16:creationId xmlns:a16="http://schemas.microsoft.com/office/drawing/2014/main" id="{1F4F0614-EE40-0442-9BE5-BFE7FB7C821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99668" y="1571815"/>
            <a:ext cx="1014970" cy="1014970"/>
          </a:xfrm>
          <a:prstGeom prst="rect">
            <a:avLst/>
          </a:prstGeom>
        </p:spPr>
      </p:pic>
      <p:pic>
        <p:nvPicPr>
          <p:cNvPr id="10" name="図 9" descr="瓶の飲み物&#10;&#10;自動的に生成された説明">
            <a:extLst>
              <a:ext uri="{FF2B5EF4-FFF2-40B4-BE49-F238E27FC236}">
                <a16:creationId xmlns:a16="http://schemas.microsoft.com/office/drawing/2014/main" id="{0B0323BF-6C44-E34A-863F-07A873B2588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0198" y="1571815"/>
            <a:ext cx="1014970" cy="1014970"/>
          </a:xfrm>
          <a:prstGeom prst="rect">
            <a:avLst/>
          </a:prstGeom>
        </p:spPr>
      </p:pic>
      <p:grpSp>
        <p:nvGrpSpPr>
          <p:cNvPr id="64" name="グループ化 63">
            <a:extLst>
              <a:ext uri="{FF2B5EF4-FFF2-40B4-BE49-F238E27FC236}">
                <a16:creationId xmlns:a16="http://schemas.microsoft.com/office/drawing/2014/main" id="{5736C34A-7226-4D47-90FD-79D32B6A421B}"/>
              </a:ext>
            </a:extLst>
          </p:cNvPr>
          <p:cNvGrpSpPr/>
          <p:nvPr/>
        </p:nvGrpSpPr>
        <p:grpSpPr>
          <a:xfrm>
            <a:off x="2864221" y="918943"/>
            <a:ext cx="854015" cy="5533504"/>
            <a:chOff x="2864221" y="918943"/>
            <a:chExt cx="854015" cy="5533504"/>
          </a:xfrm>
        </p:grpSpPr>
        <p:sp>
          <p:nvSpPr>
            <p:cNvPr id="28" name="上下矢印 27">
              <a:extLst>
                <a:ext uri="{FF2B5EF4-FFF2-40B4-BE49-F238E27FC236}">
                  <a16:creationId xmlns:a16="http://schemas.microsoft.com/office/drawing/2014/main" id="{FA52209D-C91C-4B4D-8673-789B2038A20E}"/>
                </a:ext>
              </a:extLst>
            </p:cNvPr>
            <p:cNvSpPr/>
            <p:nvPr/>
          </p:nvSpPr>
          <p:spPr>
            <a:xfrm>
              <a:off x="2864221" y="918943"/>
              <a:ext cx="854015" cy="5533504"/>
            </a:xfrm>
            <a:prstGeom prst="upDownArrow">
              <a:avLst/>
            </a:prstGeom>
            <a:gradFill>
              <a:gsLst>
                <a:gs pos="29000">
                  <a:srgbClr val="0070C0"/>
                </a:gs>
                <a:gs pos="63000">
                  <a:schemeClr val="tx2">
                    <a:lumMod val="20000"/>
                    <a:lumOff val="80000"/>
                  </a:schemeClr>
                </a:gs>
                <a:gs pos="83000">
                  <a:schemeClr val="accent6">
                    <a:lumMod val="75000"/>
                  </a:schemeClr>
                </a:gs>
              </a:gsLst>
              <a:lin ang="5400000" scaled="0"/>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テキスト ボックス 28">
              <a:extLst>
                <a:ext uri="{FF2B5EF4-FFF2-40B4-BE49-F238E27FC236}">
                  <a16:creationId xmlns:a16="http://schemas.microsoft.com/office/drawing/2014/main" id="{1CA0997E-DAA6-714A-9F7B-9F3C24FE8A17}"/>
                </a:ext>
              </a:extLst>
            </p:cNvPr>
            <p:cNvSpPr txBox="1"/>
            <p:nvPr/>
          </p:nvSpPr>
          <p:spPr>
            <a:xfrm>
              <a:off x="3060395" y="1149775"/>
              <a:ext cx="461665" cy="784830"/>
            </a:xfrm>
            <a:prstGeom prst="rect">
              <a:avLst/>
            </a:prstGeom>
            <a:noFill/>
          </p:spPr>
          <p:txBody>
            <a:bodyPr vert="eaVert" wrap="none" rtlCol="0">
              <a:spAutoFit/>
            </a:bodyPr>
            <a:lstStyle/>
            <a:p>
              <a:r>
                <a:rPr lang="ja-JP" altLang="en-US" b="1">
                  <a:solidFill>
                    <a:schemeClr val="bg1"/>
                  </a:solidFill>
                  <a:latin typeface="Meiryo" panose="020B0604030504040204" pitchFamily="34" charset="-128"/>
                  <a:ea typeface="Meiryo" panose="020B0604030504040204" pitchFamily="34" charset="-128"/>
                </a:rPr>
                <a:t>抽象的</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30" name="テキスト ボックス 29">
              <a:extLst>
                <a:ext uri="{FF2B5EF4-FFF2-40B4-BE49-F238E27FC236}">
                  <a16:creationId xmlns:a16="http://schemas.microsoft.com/office/drawing/2014/main" id="{11A8501D-70F5-DD4D-9555-A55BC94358DA}"/>
                </a:ext>
              </a:extLst>
            </p:cNvPr>
            <p:cNvSpPr txBox="1"/>
            <p:nvPr/>
          </p:nvSpPr>
          <p:spPr>
            <a:xfrm>
              <a:off x="3060395" y="5427752"/>
              <a:ext cx="461665" cy="784830"/>
            </a:xfrm>
            <a:prstGeom prst="rect">
              <a:avLst/>
            </a:prstGeom>
            <a:noFill/>
          </p:spPr>
          <p:txBody>
            <a:bodyPr vert="eaVert"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具体的</a:t>
              </a:r>
              <a:endParaRPr kumimoji="1" lang="ja-JP" altLang="en-US">
                <a:solidFill>
                  <a:schemeClr val="bg1"/>
                </a:solidFill>
                <a:latin typeface="Meiryo" panose="020B0604030504040204" pitchFamily="34" charset="-128"/>
                <a:ea typeface="Meiryo" panose="020B0604030504040204" pitchFamily="34" charset="-128"/>
              </a:endParaRPr>
            </a:p>
          </p:txBody>
        </p:sp>
      </p:grpSp>
      <p:sp>
        <p:nvSpPr>
          <p:cNvPr id="3" name="テキスト ボックス 2">
            <a:extLst>
              <a:ext uri="{FF2B5EF4-FFF2-40B4-BE49-F238E27FC236}">
                <a16:creationId xmlns:a16="http://schemas.microsoft.com/office/drawing/2014/main" id="{F2E689DB-1C0D-2F40-BF5F-4B89BEDF0D34}"/>
              </a:ext>
            </a:extLst>
          </p:cNvPr>
          <p:cNvSpPr txBox="1"/>
          <p:nvPr/>
        </p:nvSpPr>
        <p:spPr>
          <a:xfrm>
            <a:off x="484451" y="4542076"/>
            <a:ext cx="2339103" cy="307777"/>
          </a:xfrm>
          <a:prstGeom prst="rect">
            <a:avLst/>
          </a:prstGeom>
          <a:noFill/>
        </p:spPr>
        <p:txBody>
          <a:bodyPr wrap="none" rtlCol="0">
            <a:spAutoFit/>
          </a:bodyPr>
          <a:lstStyle/>
          <a:p>
            <a:pPr algn="ctr"/>
            <a:r>
              <a:rPr kumimoji="1" lang="ja-JP" altLang="en-US" sz="1400">
                <a:solidFill>
                  <a:schemeClr val="accent6">
                    <a:lumMod val="75000"/>
                  </a:schemeClr>
                </a:solidFill>
                <a:latin typeface="Meiryo" panose="020B0604030504040204" pitchFamily="34" charset="-128"/>
                <a:ea typeface="Meiryo" panose="020B0604030504040204" pitchFamily="34" charset="-128"/>
              </a:rPr>
              <a:t>カレー</a:t>
            </a:r>
            <a:r>
              <a:rPr lang="ja-JP" altLang="en-US" sz="1400">
                <a:solidFill>
                  <a:schemeClr val="accent6">
                    <a:lumMod val="75000"/>
                  </a:schemeClr>
                </a:solidFill>
                <a:latin typeface="Meiryo" panose="020B0604030504040204" pitchFamily="34" charset="-128"/>
                <a:ea typeface="Meiryo" panose="020B0604030504040204" pitchFamily="34" charset="-128"/>
              </a:rPr>
              <a:t>料理でしか使えない</a:t>
            </a:r>
            <a:endParaRPr kumimoji="1" lang="en-US" altLang="ja-JP" sz="1400" dirty="0">
              <a:solidFill>
                <a:schemeClr val="accent6">
                  <a:lumMod val="75000"/>
                </a:schemeClr>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89C94090-7731-0840-9D23-2C174D301035}"/>
              </a:ext>
            </a:extLst>
          </p:cNvPr>
          <p:cNvSpPr txBox="1"/>
          <p:nvPr/>
        </p:nvSpPr>
        <p:spPr>
          <a:xfrm>
            <a:off x="745726" y="2680843"/>
            <a:ext cx="1800493" cy="523220"/>
          </a:xfrm>
          <a:prstGeom prst="rect">
            <a:avLst/>
          </a:prstGeom>
          <a:noFill/>
        </p:spPr>
        <p:txBody>
          <a:bodyPr wrap="none" rtlCol="0">
            <a:spAutoFit/>
          </a:bodyPr>
          <a:lstStyle/>
          <a:p>
            <a:pPr algn="ctr"/>
            <a:r>
              <a:rPr kumimoji="1" lang="ja-JP" altLang="en-US" sz="1400">
                <a:solidFill>
                  <a:srgbClr val="0070C0"/>
                </a:solidFill>
                <a:latin typeface="Meiryo" panose="020B0604030504040204" pitchFamily="34" charset="-128"/>
                <a:ea typeface="Meiryo" panose="020B0604030504040204" pitchFamily="34" charset="-128"/>
              </a:rPr>
              <a:t>アレンジができる</a:t>
            </a:r>
            <a:endParaRPr kumimoji="1" lang="en-US" altLang="ja-JP" sz="1400" dirty="0">
              <a:solidFill>
                <a:srgbClr val="0070C0"/>
              </a:solidFill>
              <a:latin typeface="Meiryo" panose="020B0604030504040204" pitchFamily="34" charset="-128"/>
              <a:ea typeface="Meiryo" panose="020B0604030504040204" pitchFamily="34" charset="-128"/>
            </a:endParaRPr>
          </a:p>
          <a:p>
            <a:pPr algn="ctr"/>
            <a:r>
              <a:rPr kumimoji="1" lang="ja-JP" altLang="en-US" sz="1400">
                <a:solidFill>
                  <a:srgbClr val="0070C0"/>
                </a:solidFill>
                <a:latin typeface="Meiryo" panose="020B0604030504040204" pitchFamily="34" charset="-128"/>
                <a:ea typeface="Meiryo" panose="020B0604030504040204" pitchFamily="34" charset="-128"/>
              </a:rPr>
              <a:t>様々な料理に使える</a:t>
            </a:r>
            <a:endParaRPr kumimoji="1" lang="en-US" altLang="ja-JP" sz="1400" dirty="0">
              <a:solidFill>
                <a:srgbClr val="0070C0"/>
              </a:solidFill>
              <a:latin typeface="Meiryo" panose="020B0604030504040204" pitchFamily="34" charset="-128"/>
              <a:ea typeface="Meiryo" panose="020B0604030504040204" pitchFamily="34" charset="-128"/>
            </a:endParaRPr>
          </a:p>
        </p:txBody>
      </p:sp>
      <p:pic>
        <p:nvPicPr>
          <p:cNvPr id="25" name="Picture 2">
            <a:extLst>
              <a:ext uri="{FF2B5EF4-FFF2-40B4-BE49-F238E27FC236}">
                <a16:creationId xmlns:a16="http://schemas.microsoft.com/office/drawing/2014/main" id="{6CC360C1-F64F-AA49-9B6B-C2B5CC3C788D}"/>
              </a:ext>
            </a:extLst>
          </p:cNvPr>
          <p:cNvPicPr>
            <a:picLocks noChangeAspect="1" noChangeArrowheads="1"/>
          </p:cNvPicPr>
          <p:nvPr/>
        </p:nvPicPr>
        <p:blipFill>
          <a:blip r:embed="rId5" cstate="print">
            <a:clrChange>
              <a:clrFrom>
                <a:srgbClr val="FBFBFB"/>
              </a:clrFrom>
              <a:clrTo>
                <a:srgbClr val="FBFBFB">
                  <a:alpha val="0"/>
                </a:srgbClr>
              </a:clrTo>
            </a:clrChange>
            <a:extLst>
              <a:ext uri="{28A0092B-C50C-407E-A947-70E740481C1C}">
                <a14:useLocalDpi xmlns:a14="http://schemas.microsoft.com/office/drawing/2010/main"/>
              </a:ext>
            </a:extLst>
          </a:blip>
          <a:srcRect/>
          <a:stretch>
            <a:fillRect/>
          </a:stretch>
        </p:blipFill>
        <p:spPr bwMode="auto">
          <a:xfrm>
            <a:off x="1142644" y="989490"/>
            <a:ext cx="398000" cy="10149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B137B5E9-71F1-5249-A0AF-27A995B8FBD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23848" y="995727"/>
            <a:ext cx="409737" cy="101611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グループ化 40">
            <a:extLst>
              <a:ext uri="{FF2B5EF4-FFF2-40B4-BE49-F238E27FC236}">
                <a16:creationId xmlns:a16="http://schemas.microsoft.com/office/drawing/2014/main" id="{67239CE9-98F9-D64A-9846-85E1016965A7}"/>
              </a:ext>
            </a:extLst>
          </p:cNvPr>
          <p:cNvGrpSpPr/>
          <p:nvPr/>
        </p:nvGrpSpPr>
        <p:grpSpPr>
          <a:xfrm>
            <a:off x="3649429" y="985014"/>
            <a:ext cx="4885095" cy="5418082"/>
            <a:chOff x="3649429" y="985014"/>
            <a:chExt cx="4885095" cy="5418082"/>
          </a:xfrm>
        </p:grpSpPr>
        <p:sp>
          <p:nvSpPr>
            <p:cNvPr id="32" name="正方形/長方形 31">
              <a:extLst>
                <a:ext uri="{FF2B5EF4-FFF2-40B4-BE49-F238E27FC236}">
                  <a16:creationId xmlns:a16="http://schemas.microsoft.com/office/drawing/2014/main" id="{85F8B9F0-DEA7-744C-BF9A-6A4B084578B4}"/>
                </a:ext>
              </a:extLst>
            </p:cNvPr>
            <p:cNvSpPr/>
            <p:nvPr/>
          </p:nvSpPr>
          <p:spPr>
            <a:xfrm>
              <a:off x="4995503" y="1018187"/>
              <a:ext cx="3488642" cy="3459958"/>
            </a:xfrm>
            <a:prstGeom prst="rect">
              <a:avLst/>
            </a:prstGeom>
            <a:solidFill>
              <a:srgbClr val="0070C0">
                <a:alpha val="26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833B59E4-C88D-D24D-91A9-43DFA702753A}"/>
                </a:ext>
              </a:extLst>
            </p:cNvPr>
            <p:cNvSpPr/>
            <p:nvPr/>
          </p:nvSpPr>
          <p:spPr>
            <a:xfrm>
              <a:off x="5124714" y="3274229"/>
              <a:ext cx="948001" cy="1098408"/>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AA9F6620-5242-6046-B7E8-45EA70C26FC8}"/>
                </a:ext>
              </a:extLst>
            </p:cNvPr>
            <p:cNvSpPr/>
            <p:nvPr/>
          </p:nvSpPr>
          <p:spPr>
            <a:xfrm>
              <a:off x="5124712" y="1842035"/>
              <a:ext cx="3238199" cy="61622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a:extLst>
                <a:ext uri="{FF2B5EF4-FFF2-40B4-BE49-F238E27FC236}">
                  <a16:creationId xmlns:a16="http://schemas.microsoft.com/office/drawing/2014/main" id="{327E1CEB-BF00-4646-845C-D0CCCA80E68B}"/>
                </a:ext>
              </a:extLst>
            </p:cNvPr>
            <p:cNvSpPr/>
            <p:nvPr/>
          </p:nvSpPr>
          <p:spPr>
            <a:xfrm>
              <a:off x="6277653" y="3284168"/>
              <a:ext cx="948001" cy="1098408"/>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02C80019-FAF2-494A-AE53-38D266B52E37}"/>
                </a:ext>
              </a:extLst>
            </p:cNvPr>
            <p:cNvSpPr/>
            <p:nvPr/>
          </p:nvSpPr>
          <p:spPr>
            <a:xfrm>
              <a:off x="7414912" y="3274229"/>
              <a:ext cx="948001" cy="109840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a:extLst>
                <a:ext uri="{FF2B5EF4-FFF2-40B4-BE49-F238E27FC236}">
                  <a16:creationId xmlns:a16="http://schemas.microsoft.com/office/drawing/2014/main" id="{037555BE-85C0-614E-83E4-03D2B2CC39A6}"/>
                </a:ext>
              </a:extLst>
            </p:cNvPr>
            <p:cNvSpPr/>
            <p:nvPr/>
          </p:nvSpPr>
          <p:spPr>
            <a:xfrm>
              <a:off x="5124712" y="1116606"/>
              <a:ext cx="3238199" cy="61622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2D63AFD7-0029-4345-A0CB-9045587FFDAF}"/>
                </a:ext>
              </a:extLst>
            </p:cNvPr>
            <p:cNvSpPr txBox="1"/>
            <p:nvPr/>
          </p:nvSpPr>
          <p:spPr>
            <a:xfrm>
              <a:off x="5279069" y="1965482"/>
              <a:ext cx="524503" cy="369332"/>
            </a:xfrm>
            <a:prstGeom prst="rect">
              <a:avLst/>
            </a:prstGeom>
            <a:noFill/>
          </p:spPr>
          <p:txBody>
            <a:bodyPr wrap="none" rtlCol="0">
              <a:spAutoFit/>
            </a:bodyPr>
            <a:lstStyle/>
            <a:p>
              <a:pPr algn="ctr"/>
              <a:r>
                <a:rPr lang="en-US" altLang="ja-JP" b="1" dirty="0">
                  <a:solidFill>
                    <a:schemeClr val="bg1"/>
                  </a:solidFill>
                  <a:latin typeface="Meiryo" panose="020B0604030504040204" pitchFamily="34" charset="-128"/>
                  <a:ea typeface="Meiryo" panose="020B0604030504040204" pitchFamily="34" charset="-128"/>
                </a:rPr>
                <a:t>OS</a:t>
              </a:r>
              <a:endParaRPr kumimoji="1" lang="ja-JP" altLang="en-US" b="1">
                <a:solidFill>
                  <a:schemeClr val="bg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AD34A8FE-5C17-8A41-9E10-B1DD107BC7E7}"/>
                </a:ext>
              </a:extLst>
            </p:cNvPr>
            <p:cNvSpPr txBox="1"/>
            <p:nvPr/>
          </p:nvSpPr>
          <p:spPr>
            <a:xfrm>
              <a:off x="5277946" y="1275165"/>
              <a:ext cx="1800493" cy="369332"/>
            </a:xfrm>
            <a:prstGeom prst="rect">
              <a:avLst/>
            </a:prstGeom>
            <a:noFill/>
          </p:spPr>
          <p:txBody>
            <a:bodyPr wrap="none" rtlCol="0">
              <a:spAutoFit/>
            </a:bodyPr>
            <a:lstStyle/>
            <a:p>
              <a:r>
                <a:rPr lang="ja-JP" altLang="en-US" b="1">
                  <a:solidFill>
                    <a:schemeClr val="bg1"/>
                  </a:solidFill>
                  <a:latin typeface="Meiryo" panose="020B0604030504040204" pitchFamily="34" charset="-128"/>
                  <a:ea typeface="Meiryo" panose="020B0604030504040204" pitchFamily="34" charset="-128"/>
                </a:rPr>
                <a:t>コンピューター</a:t>
              </a:r>
              <a:endParaRPr kumimoji="1" lang="ja-JP" altLang="en-US" b="1">
                <a:solidFill>
                  <a:schemeClr val="bg1"/>
                </a:solidFill>
                <a:latin typeface="Meiryo" panose="020B0604030504040204" pitchFamily="34" charset="-128"/>
                <a:ea typeface="Meiryo" panose="020B0604030504040204" pitchFamily="34" charset="-128"/>
              </a:endParaRPr>
            </a:p>
          </p:txBody>
        </p:sp>
        <p:sp>
          <p:nvSpPr>
            <p:cNvPr id="26" name="テキスト ボックス 25">
              <a:extLst>
                <a:ext uri="{FF2B5EF4-FFF2-40B4-BE49-F238E27FC236}">
                  <a16:creationId xmlns:a16="http://schemas.microsoft.com/office/drawing/2014/main" id="{197F8176-2833-7441-8B5A-9E48121100B4}"/>
                </a:ext>
              </a:extLst>
            </p:cNvPr>
            <p:cNvSpPr txBox="1"/>
            <p:nvPr/>
          </p:nvSpPr>
          <p:spPr>
            <a:xfrm>
              <a:off x="7186772" y="1895015"/>
              <a:ext cx="865943" cy="553998"/>
            </a:xfrm>
            <a:prstGeom prst="rect">
              <a:avLst/>
            </a:prstGeom>
            <a:noFill/>
          </p:spPr>
          <p:txBody>
            <a:bodyPr wrap="none" rtlCol="0">
              <a:spAutoFit/>
            </a:bodyPr>
            <a:lstStyle/>
            <a:p>
              <a:r>
                <a:rPr lang="en-US" altLang="ja-JP" sz="1000" dirty="0">
                  <a:solidFill>
                    <a:schemeClr val="bg1"/>
                  </a:solidFill>
                  <a:latin typeface="Meiryo" panose="020B0604030504040204" pitchFamily="34" charset="-128"/>
                  <a:ea typeface="Meiryo" panose="020B0604030504040204" pitchFamily="34" charset="-128"/>
                </a:rPr>
                <a:t>Windows</a:t>
              </a:r>
            </a:p>
            <a:p>
              <a:r>
                <a:rPr lang="en-US" altLang="ja-JP" sz="1000" dirty="0">
                  <a:solidFill>
                    <a:schemeClr val="bg1"/>
                  </a:solidFill>
                  <a:latin typeface="Meiryo" panose="020B0604030504040204" pitchFamily="34" charset="-128"/>
                  <a:ea typeface="Meiryo" panose="020B0604030504040204" pitchFamily="34" charset="-128"/>
                </a:rPr>
                <a:t>Linux</a:t>
              </a:r>
            </a:p>
            <a:p>
              <a:r>
                <a:rPr lang="en-US" altLang="ja-JP" sz="1000" dirty="0">
                  <a:solidFill>
                    <a:schemeClr val="bg1"/>
                  </a:solidFill>
                  <a:latin typeface="Meiryo" panose="020B0604030504040204" pitchFamily="34" charset="-128"/>
                  <a:ea typeface="Meiryo" panose="020B0604030504040204" pitchFamily="34" charset="-128"/>
                </a:rPr>
                <a:t>MacOS</a:t>
              </a:r>
              <a:r>
                <a:rPr lang="ja-JP" altLang="en-US" sz="1000">
                  <a:solidFill>
                    <a:schemeClr val="bg1"/>
                  </a:solidFill>
                  <a:latin typeface="Meiryo" panose="020B0604030504040204" pitchFamily="34" charset="-128"/>
                  <a:ea typeface="Meiryo" panose="020B0604030504040204" pitchFamily="34" charset="-128"/>
                </a:rPr>
                <a:t>など</a:t>
              </a:r>
              <a:endParaRPr lang="en-US" altLang="ja-JP" sz="1000" dirty="0">
                <a:solidFill>
                  <a:schemeClr val="bg1"/>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6F0BFC0B-5640-5B4F-9C6E-D183A699E626}"/>
                </a:ext>
              </a:extLst>
            </p:cNvPr>
            <p:cNvSpPr txBox="1"/>
            <p:nvPr/>
          </p:nvSpPr>
          <p:spPr>
            <a:xfrm>
              <a:off x="7182796" y="1183446"/>
              <a:ext cx="1210588" cy="553998"/>
            </a:xfrm>
            <a:prstGeom prst="rect">
              <a:avLst/>
            </a:prstGeom>
            <a:noFill/>
          </p:spPr>
          <p:txBody>
            <a:bodyPr wrap="none" rtlCol="0">
              <a:spAutoFit/>
            </a:bodyPr>
            <a:lstStyle/>
            <a:p>
              <a:r>
                <a:rPr lang="ja-JP" altLang="en-US" sz="1000">
                  <a:solidFill>
                    <a:schemeClr val="bg1"/>
                  </a:solidFill>
                  <a:latin typeface="Meiryo" panose="020B0604030504040204" pitchFamily="34" charset="-128"/>
                  <a:ea typeface="Meiryo" panose="020B0604030504040204" pitchFamily="34" charset="-128"/>
                </a:rPr>
                <a:t>プロセッサー</a:t>
              </a:r>
              <a:endParaRPr lang="en-US" altLang="ja-JP" sz="1000" dirty="0">
                <a:solidFill>
                  <a:schemeClr val="bg1"/>
                </a:solidFill>
                <a:latin typeface="Meiryo" panose="020B0604030504040204" pitchFamily="34" charset="-128"/>
                <a:ea typeface="Meiryo" panose="020B0604030504040204" pitchFamily="34" charset="-128"/>
              </a:endParaRPr>
            </a:p>
            <a:p>
              <a:r>
                <a:rPr kumimoji="1" lang="ja-JP" altLang="en-US" sz="1000">
                  <a:solidFill>
                    <a:schemeClr val="bg1"/>
                  </a:solidFill>
                  <a:latin typeface="Meiryo" panose="020B0604030504040204" pitchFamily="34" charset="-128"/>
                  <a:ea typeface="Meiryo" panose="020B0604030504040204" pitchFamily="34" charset="-128"/>
                </a:rPr>
                <a:t>ストレージ</a:t>
              </a:r>
              <a:endParaRPr kumimoji="1" lang="en-US" altLang="ja-JP" sz="1000" dirty="0">
                <a:solidFill>
                  <a:schemeClr val="bg1"/>
                </a:solidFill>
                <a:latin typeface="Meiryo" panose="020B0604030504040204" pitchFamily="34" charset="-128"/>
                <a:ea typeface="Meiryo" panose="020B0604030504040204" pitchFamily="34" charset="-128"/>
              </a:endParaRPr>
            </a:p>
            <a:p>
              <a:r>
                <a:rPr kumimoji="1" lang="ja-JP" altLang="en-US" sz="1000">
                  <a:solidFill>
                    <a:schemeClr val="bg1"/>
                  </a:solidFill>
                  <a:latin typeface="Meiryo" panose="020B0604030504040204" pitchFamily="34" charset="-128"/>
                  <a:ea typeface="Meiryo" panose="020B0604030504040204" pitchFamily="34" charset="-128"/>
                </a:rPr>
                <a:t>ネットワーク</a:t>
              </a:r>
              <a:r>
                <a:rPr lang="ja-JP" altLang="en-US" sz="1000">
                  <a:solidFill>
                    <a:schemeClr val="bg1"/>
                  </a:solidFill>
                  <a:latin typeface="Meiryo" panose="020B0604030504040204" pitchFamily="34" charset="-128"/>
                  <a:ea typeface="Meiryo" panose="020B0604030504040204" pitchFamily="34" charset="-128"/>
                </a:rPr>
                <a:t>など</a:t>
              </a:r>
              <a:endParaRPr lang="en-US" altLang="ja-JP" sz="1000" dirty="0">
                <a:solidFill>
                  <a:schemeClr val="bg1"/>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97ACB40A-E905-BA46-A310-C014A2979879}"/>
                </a:ext>
              </a:extLst>
            </p:cNvPr>
            <p:cNvSpPr txBox="1"/>
            <p:nvPr/>
          </p:nvSpPr>
          <p:spPr>
            <a:xfrm>
              <a:off x="5728151" y="3391589"/>
              <a:ext cx="2031325" cy="584775"/>
            </a:xfrm>
            <a:prstGeom prst="rect">
              <a:avLst/>
            </a:prstGeom>
            <a:noFill/>
          </p:spPr>
          <p:txBody>
            <a:bodyPr wrap="none" rtlCol="0">
              <a:spAutoFit/>
            </a:bodyPr>
            <a:lstStyle/>
            <a:p>
              <a:pPr algn="ctr"/>
              <a:r>
                <a:rPr lang="ja-JP" altLang="en-US"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アプリケーション</a:t>
              </a:r>
              <a:endParaRPr lang="en-US" altLang="ja-JP"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14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業務専用のプログラム</a:t>
              </a:r>
            </a:p>
          </p:txBody>
        </p:sp>
        <p:sp>
          <p:nvSpPr>
            <p:cNvPr id="34" name="正方形/長方形 33">
              <a:extLst>
                <a:ext uri="{FF2B5EF4-FFF2-40B4-BE49-F238E27FC236}">
                  <a16:creationId xmlns:a16="http://schemas.microsoft.com/office/drawing/2014/main" id="{D1B1A0D7-EC2A-CF47-95CA-B98CA026C3FA}"/>
                </a:ext>
              </a:extLst>
            </p:cNvPr>
            <p:cNvSpPr/>
            <p:nvPr/>
          </p:nvSpPr>
          <p:spPr>
            <a:xfrm>
              <a:off x="5124712" y="2558132"/>
              <a:ext cx="3238199" cy="616226"/>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テキスト ボックス 34">
              <a:extLst>
                <a:ext uri="{FF2B5EF4-FFF2-40B4-BE49-F238E27FC236}">
                  <a16:creationId xmlns:a16="http://schemas.microsoft.com/office/drawing/2014/main" id="{50DB5008-3A65-DF4E-82F8-6F578148A012}"/>
                </a:ext>
              </a:extLst>
            </p:cNvPr>
            <p:cNvSpPr txBox="1"/>
            <p:nvPr/>
          </p:nvSpPr>
          <p:spPr>
            <a:xfrm>
              <a:off x="5280045" y="2686399"/>
              <a:ext cx="1569660" cy="369332"/>
            </a:xfrm>
            <a:prstGeom prst="rect">
              <a:avLst/>
            </a:prstGeom>
            <a:noFill/>
          </p:spPr>
          <p:txBody>
            <a:bodyPr wrap="none" rtlCol="0">
              <a:spAutoFit/>
            </a:bodyPr>
            <a:lstStyle/>
            <a:p>
              <a:r>
                <a:rPr lang="ja-JP" altLang="en-US" b="1">
                  <a:solidFill>
                    <a:schemeClr val="bg1"/>
                  </a:solidFill>
                  <a:latin typeface="Meiryo" panose="020B0604030504040204" pitchFamily="34" charset="-128"/>
                  <a:ea typeface="Meiryo" panose="020B0604030504040204" pitchFamily="34" charset="-128"/>
                </a:rPr>
                <a:t>ミドルウェア</a:t>
              </a:r>
              <a:endParaRPr kumimoji="1" lang="ja-JP" altLang="en-US" b="1">
                <a:solidFill>
                  <a:schemeClr val="bg1"/>
                </a:solidFill>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12831071-8C38-E445-8782-5342306F6B1E}"/>
                </a:ext>
              </a:extLst>
            </p:cNvPr>
            <p:cNvSpPr txBox="1"/>
            <p:nvPr/>
          </p:nvSpPr>
          <p:spPr>
            <a:xfrm>
              <a:off x="7178933" y="2615607"/>
              <a:ext cx="954107" cy="553998"/>
            </a:xfrm>
            <a:prstGeom prst="rect">
              <a:avLst/>
            </a:prstGeom>
            <a:noFill/>
          </p:spPr>
          <p:txBody>
            <a:bodyPr wrap="none" rtlCol="0">
              <a:spAutoFit/>
            </a:bodyPr>
            <a:lstStyle/>
            <a:p>
              <a:r>
                <a:rPr lang="ja-JP" altLang="en-US" sz="1000">
                  <a:solidFill>
                    <a:schemeClr val="bg1"/>
                  </a:solidFill>
                  <a:latin typeface="Meiryo" panose="020B0604030504040204" pitchFamily="34" charset="-128"/>
                  <a:ea typeface="Meiryo" panose="020B0604030504040204" pitchFamily="34" charset="-128"/>
                </a:rPr>
                <a:t>データベース</a:t>
              </a:r>
              <a:endParaRPr lang="en-US" altLang="ja-JP" sz="1000" dirty="0">
                <a:solidFill>
                  <a:schemeClr val="bg1"/>
                </a:solidFill>
                <a:latin typeface="Meiryo" panose="020B0604030504040204" pitchFamily="34" charset="-128"/>
                <a:ea typeface="Meiryo" panose="020B0604030504040204" pitchFamily="34" charset="-128"/>
              </a:endParaRPr>
            </a:p>
            <a:p>
              <a:r>
                <a:rPr kumimoji="1" lang="ja-JP" altLang="en-US" sz="1000">
                  <a:solidFill>
                    <a:schemeClr val="bg1"/>
                  </a:solidFill>
                  <a:latin typeface="Meiryo" panose="020B0604030504040204" pitchFamily="34" charset="-128"/>
                  <a:ea typeface="Meiryo" panose="020B0604030504040204" pitchFamily="34" charset="-128"/>
                </a:rPr>
                <a:t>認証基盤</a:t>
              </a:r>
              <a:endParaRPr kumimoji="1" lang="en-US" altLang="ja-JP" sz="1000" dirty="0">
                <a:solidFill>
                  <a:schemeClr val="bg1"/>
                </a:solidFill>
                <a:latin typeface="Meiryo" panose="020B0604030504040204" pitchFamily="34" charset="-128"/>
                <a:ea typeface="Meiryo" panose="020B0604030504040204" pitchFamily="34" charset="-128"/>
              </a:endParaRPr>
            </a:p>
            <a:p>
              <a:r>
                <a:rPr lang="ja-JP" altLang="en-US" sz="1000">
                  <a:solidFill>
                    <a:schemeClr val="bg1"/>
                  </a:solidFill>
                  <a:latin typeface="Meiryo" panose="020B0604030504040204" pitchFamily="34" charset="-128"/>
                  <a:ea typeface="Meiryo" panose="020B0604030504040204" pitchFamily="34" charset="-128"/>
                </a:rPr>
                <a:t>通信制御など</a:t>
              </a:r>
              <a:endParaRPr lang="en-US" altLang="ja-JP" sz="1000" dirty="0">
                <a:solidFill>
                  <a:schemeClr val="bg1"/>
                </a:solidFill>
                <a:latin typeface="Meiryo" panose="020B0604030504040204" pitchFamily="34" charset="-128"/>
                <a:ea typeface="Meiryo" panose="020B0604030504040204" pitchFamily="34" charset="-128"/>
              </a:endParaRPr>
            </a:p>
          </p:txBody>
        </p:sp>
        <p:pic>
          <p:nvPicPr>
            <p:cNvPr id="5" name="Picture 2" descr="ボード「フローチャート」のピン">
              <a:extLst>
                <a:ext uri="{FF2B5EF4-FFF2-40B4-BE49-F238E27FC236}">
                  <a16:creationId xmlns:a16="http://schemas.microsoft.com/office/drawing/2014/main" id="{B67809C5-9BDB-7A49-9EE9-E123FA0F17F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18234" y="3199953"/>
              <a:ext cx="1217222" cy="1036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WS 導入事例：任天堂株式会社、株式会社ディー・エヌ・エー| AWS">
              <a:extLst>
                <a:ext uri="{FF2B5EF4-FFF2-40B4-BE49-F238E27FC236}">
                  <a16:creationId xmlns:a16="http://schemas.microsoft.com/office/drawing/2014/main" id="{726A3306-6B1C-584A-A3BB-855B328C2A0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18234" y="1959250"/>
              <a:ext cx="1208257" cy="948687"/>
            </a:xfrm>
            <a:prstGeom prst="rect">
              <a:avLst/>
            </a:prstGeom>
            <a:noFill/>
            <a:extLst>
              <a:ext uri="{909E8E84-426E-40DD-AFC4-6F175D3DCCD1}">
                <a14:hiddenFill xmlns:a14="http://schemas.microsoft.com/office/drawing/2010/main">
                  <a:solidFill>
                    <a:srgbClr val="FFFFFF"/>
                  </a:solidFill>
                </a14:hiddenFill>
              </a:ext>
            </a:extLst>
          </p:spPr>
        </p:pic>
        <p:sp>
          <p:nvSpPr>
            <p:cNvPr id="62" name="テキスト ボックス 61">
              <a:extLst>
                <a:ext uri="{FF2B5EF4-FFF2-40B4-BE49-F238E27FC236}">
                  <a16:creationId xmlns:a16="http://schemas.microsoft.com/office/drawing/2014/main" id="{FC47C070-C874-BF47-8C02-778C58CAC560}"/>
                </a:ext>
              </a:extLst>
            </p:cNvPr>
            <p:cNvSpPr txBox="1"/>
            <p:nvPr/>
          </p:nvSpPr>
          <p:spPr>
            <a:xfrm>
              <a:off x="3737545" y="985014"/>
              <a:ext cx="1205779" cy="830997"/>
            </a:xfrm>
            <a:prstGeom prst="rect">
              <a:avLst/>
            </a:prstGeom>
            <a:noFill/>
          </p:spPr>
          <p:txBody>
            <a:bodyPr wrap="none" rtlCol="0">
              <a:spAutoFit/>
            </a:bodyPr>
            <a:lstStyle/>
            <a:p>
              <a:r>
                <a:rPr kumimoji="1" lang="en-US" altLang="ja-JP" sz="1200" dirty="0">
                  <a:solidFill>
                    <a:srgbClr val="0070C0"/>
                  </a:solidFill>
                </a:rPr>
                <a:t>0101010101010</a:t>
              </a:r>
            </a:p>
            <a:p>
              <a:r>
                <a:rPr kumimoji="1" lang="en-US" altLang="ja-JP" sz="1200" dirty="0">
                  <a:solidFill>
                    <a:srgbClr val="0070C0"/>
                  </a:solidFill>
                </a:rPr>
                <a:t>1010101001011</a:t>
              </a:r>
            </a:p>
            <a:p>
              <a:r>
                <a:rPr kumimoji="1" lang="en-US" altLang="ja-JP" sz="1200" dirty="0">
                  <a:solidFill>
                    <a:srgbClr val="0070C0"/>
                  </a:solidFill>
                </a:rPr>
                <a:t>1110101010110</a:t>
              </a:r>
            </a:p>
            <a:p>
              <a:r>
                <a:rPr kumimoji="1" lang="en-US" altLang="ja-JP" sz="1200" dirty="0">
                  <a:solidFill>
                    <a:srgbClr val="0070C0"/>
                  </a:solidFill>
                </a:rPr>
                <a:t>0011110011100</a:t>
              </a:r>
              <a:endParaRPr kumimoji="1" lang="ja-JP" altLang="en-US" sz="1200">
                <a:solidFill>
                  <a:srgbClr val="0070C0"/>
                </a:solidFill>
              </a:endParaRPr>
            </a:p>
          </p:txBody>
        </p:sp>
        <p:sp>
          <p:nvSpPr>
            <p:cNvPr id="63" name="テキスト ボックス 62">
              <a:extLst>
                <a:ext uri="{FF2B5EF4-FFF2-40B4-BE49-F238E27FC236}">
                  <a16:creationId xmlns:a16="http://schemas.microsoft.com/office/drawing/2014/main" id="{ED4FE24B-6278-704F-AF91-AD9214F48FEE}"/>
                </a:ext>
              </a:extLst>
            </p:cNvPr>
            <p:cNvSpPr txBox="1"/>
            <p:nvPr/>
          </p:nvSpPr>
          <p:spPr>
            <a:xfrm>
              <a:off x="5118204" y="4636704"/>
              <a:ext cx="3416320" cy="369332"/>
            </a:xfrm>
            <a:prstGeom prst="rect">
              <a:avLst/>
            </a:prstGeom>
            <a:noFill/>
          </p:spPr>
          <p:txBody>
            <a:bodyPr wrap="none" rtlCol="0">
              <a:spAutoFit/>
            </a:bodyPr>
            <a:lstStyle/>
            <a:p>
              <a:r>
                <a:rPr kumimoji="1" lang="ja-JP" altLang="en-US">
                  <a:solidFill>
                    <a:schemeClr val="accent6">
                      <a:lumMod val="75000"/>
                    </a:schemeClr>
                  </a:solidFill>
                  <a:latin typeface="Meiryo" panose="020B0604030504040204" pitchFamily="34" charset="-128"/>
                  <a:ea typeface="Meiryo" panose="020B0604030504040204" pitchFamily="34" charset="-128"/>
                </a:rPr>
                <a:t>業務毎に異なる複雑な作業手順</a:t>
              </a:r>
            </a:p>
          </p:txBody>
        </p:sp>
        <p:sp>
          <p:nvSpPr>
            <p:cNvPr id="66" name="テキスト ボックス 65">
              <a:extLst>
                <a:ext uri="{FF2B5EF4-FFF2-40B4-BE49-F238E27FC236}">
                  <a16:creationId xmlns:a16="http://schemas.microsoft.com/office/drawing/2014/main" id="{303C7967-8685-F34A-A634-526294836728}"/>
                </a:ext>
              </a:extLst>
            </p:cNvPr>
            <p:cNvSpPr txBox="1"/>
            <p:nvPr/>
          </p:nvSpPr>
          <p:spPr>
            <a:xfrm>
              <a:off x="5143696" y="4027735"/>
              <a:ext cx="902811" cy="307777"/>
            </a:xfrm>
            <a:prstGeom prst="rect">
              <a:avLst/>
            </a:prstGeom>
            <a:noFill/>
          </p:spPr>
          <p:txBody>
            <a:bodyPr wrap="none" rtlCol="0">
              <a:spAutoFit/>
            </a:bodyPr>
            <a:lstStyle/>
            <a:p>
              <a:r>
                <a:rPr lang="ja-JP" altLang="en-US" sz="1400">
                  <a:solidFill>
                    <a:schemeClr val="bg1"/>
                  </a:solidFill>
                  <a:latin typeface="Meiryo" panose="020B0604030504040204" pitchFamily="34" charset="-128"/>
                  <a:ea typeface="Meiryo" panose="020B0604030504040204" pitchFamily="34" charset="-128"/>
                </a:rPr>
                <a:t>販売管理</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67" name="テキスト ボックス 66">
              <a:extLst>
                <a:ext uri="{FF2B5EF4-FFF2-40B4-BE49-F238E27FC236}">
                  <a16:creationId xmlns:a16="http://schemas.microsoft.com/office/drawing/2014/main" id="{68D84DED-B38B-D946-917E-EC4C8D98A8DB}"/>
                </a:ext>
              </a:extLst>
            </p:cNvPr>
            <p:cNvSpPr txBox="1"/>
            <p:nvPr/>
          </p:nvSpPr>
          <p:spPr>
            <a:xfrm>
              <a:off x="6300247" y="4027735"/>
              <a:ext cx="902811" cy="307777"/>
            </a:xfrm>
            <a:prstGeom prst="rect">
              <a:avLst/>
            </a:prstGeom>
            <a:noFill/>
          </p:spPr>
          <p:txBody>
            <a:bodyPr wrap="none" rtlCol="0">
              <a:spAutoFit/>
            </a:bodyPr>
            <a:lstStyle/>
            <a:p>
              <a:r>
                <a:rPr lang="ja-JP" altLang="en-US" sz="1400">
                  <a:solidFill>
                    <a:schemeClr val="bg1"/>
                  </a:solidFill>
                  <a:latin typeface="Meiryo" panose="020B0604030504040204" pitchFamily="34" charset="-128"/>
                  <a:ea typeface="Meiryo" panose="020B0604030504040204" pitchFamily="34" charset="-128"/>
                </a:rPr>
                <a:t>生産管理</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68" name="テキスト ボックス 67">
              <a:extLst>
                <a:ext uri="{FF2B5EF4-FFF2-40B4-BE49-F238E27FC236}">
                  <a16:creationId xmlns:a16="http://schemas.microsoft.com/office/drawing/2014/main" id="{1A11A7F9-EF17-D14C-9431-CCC79F4DCFAA}"/>
                </a:ext>
              </a:extLst>
            </p:cNvPr>
            <p:cNvSpPr txBox="1"/>
            <p:nvPr/>
          </p:nvSpPr>
          <p:spPr>
            <a:xfrm>
              <a:off x="7437506" y="4013489"/>
              <a:ext cx="902811" cy="307777"/>
            </a:xfrm>
            <a:prstGeom prst="rect">
              <a:avLst/>
            </a:prstGeom>
            <a:noFill/>
          </p:spPr>
          <p:txBody>
            <a:bodyPr wrap="none" rtlCol="0">
              <a:spAutoFit/>
            </a:bodyPr>
            <a:lstStyle/>
            <a:p>
              <a:r>
                <a:rPr lang="ja-JP" altLang="en-US" sz="1400">
                  <a:solidFill>
                    <a:schemeClr val="bg1"/>
                  </a:solidFill>
                  <a:latin typeface="Meiryo" panose="020B0604030504040204" pitchFamily="34" charset="-128"/>
                  <a:ea typeface="Meiryo" panose="020B0604030504040204" pitchFamily="34" charset="-128"/>
                </a:rPr>
                <a:t>会計管理</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71" name="テキスト ボックス 70">
              <a:extLst>
                <a:ext uri="{FF2B5EF4-FFF2-40B4-BE49-F238E27FC236}">
                  <a16:creationId xmlns:a16="http://schemas.microsoft.com/office/drawing/2014/main" id="{7CBC810A-D86C-6A44-A1E9-D689A85FD67B}"/>
                </a:ext>
              </a:extLst>
            </p:cNvPr>
            <p:cNvSpPr txBox="1"/>
            <p:nvPr/>
          </p:nvSpPr>
          <p:spPr>
            <a:xfrm>
              <a:off x="3851655" y="5635501"/>
              <a:ext cx="1107996" cy="369332"/>
            </a:xfrm>
            <a:prstGeom prst="rect">
              <a:avLst/>
            </a:prstGeom>
            <a:noFill/>
          </p:spPr>
          <p:txBody>
            <a:bodyPr wrap="none" rtlCol="0">
              <a:spAutoFit/>
            </a:bodyPr>
            <a:lstStyle/>
            <a:p>
              <a:r>
                <a:rPr kumimoji="1" lang="ja-JP" altLang="en-US">
                  <a:solidFill>
                    <a:schemeClr val="accent6">
                      <a:lumMod val="75000"/>
                    </a:schemeClr>
                  </a:solidFill>
                  <a:latin typeface="Meiryo" panose="020B0604030504040204" pitchFamily="34" charset="-128"/>
                  <a:ea typeface="Meiryo" panose="020B0604030504040204" pitchFamily="34" charset="-128"/>
                </a:rPr>
                <a:t>個別業務</a:t>
              </a:r>
            </a:p>
          </p:txBody>
        </p:sp>
        <p:pic>
          <p:nvPicPr>
            <p:cNvPr id="4" name="図 3">
              <a:extLst>
                <a:ext uri="{FF2B5EF4-FFF2-40B4-BE49-F238E27FC236}">
                  <a16:creationId xmlns:a16="http://schemas.microsoft.com/office/drawing/2014/main" id="{7FE91737-B548-8F4E-AFBB-867E49E06F05}"/>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8986" y="5254253"/>
              <a:ext cx="958329" cy="958329"/>
            </a:xfrm>
            <a:prstGeom prst="rect">
              <a:avLst/>
            </a:prstGeom>
          </p:spPr>
        </p:pic>
        <p:pic>
          <p:nvPicPr>
            <p:cNvPr id="19" name="図 18">
              <a:extLst>
                <a:ext uri="{FF2B5EF4-FFF2-40B4-BE49-F238E27FC236}">
                  <a16:creationId xmlns:a16="http://schemas.microsoft.com/office/drawing/2014/main" id="{782D5DC2-F467-8B4B-ABFC-7A7FE5B2000F}"/>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7131575" y="5070238"/>
              <a:ext cx="1332858" cy="1332858"/>
            </a:xfrm>
            <a:prstGeom prst="rect">
              <a:avLst/>
            </a:prstGeom>
          </p:spPr>
        </p:pic>
        <p:pic>
          <p:nvPicPr>
            <p:cNvPr id="21" name="図 20">
              <a:extLst>
                <a:ext uri="{FF2B5EF4-FFF2-40B4-BE49-F238E27FC236}">
                  <a16:creationId xmlns:a16="http://schemas.microsoft.com/office/drawing/2014/main" id="{80B1205D-81B8-8A4E-B6B9-D9CAF4CBD26C}"/>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3649429" y="4279287"/>
              <a:ext cx="860059" cy="860059"/>
            </a:xfrm>
            <a:prstGeom prst="rect">
              <a:avLst/>
            </a:prstGeom>
          </p:spPr>
        </p:pic>
        <p:pic>
          <p:nvPicPr>
            <p:cNvPr id="22" name="図 21">
              <a:extLst>
                <a:ext uri="{FF2B5EF4-FFF2-40B4-BE49-F238E27FC236}">
                  <a16:creationId xmlns:a16="http://schemas.microsoft.com/office/drawing/2014/main" id="{B8F68303-449E-6D48-9EC7-23FAA858AB24}"/>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147131" y="4824223"/>
              <a:ext cx="860059" cy="860059"/>
            </a:xfrm>
            <a:prstGeom prst="rect">
              <a:avLst/>
            </a:prstGeom>
          </p:spPr>
        </p:pic>
        <p:pic>
          <p:nvPicPr>
            <p:cNvPr id="23" name="図 22">
              <a:extLst>
                <a:ext uri="{FF2B5EF4-FFF2-40B4-BE49-F238E27FC236}">
                  <a16:creationId xmlns:a16="http://schemas.microsoft.com/office/drawing/2014/main" id="{A2B28423-71CA-EE49-9225-02524ED0D81A}"/>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73246" y="5254252"/>
              <a:ext cx="1029812" cy="1029812"/>
            </a:xfrm>
            <a:prstGeom prst="rect">
              <a:avLst/>
            </a:prstGeom>
          </p:spPr>
        </p:pic>
      </p:grpSp>
      <p:pic>
        <p:nvPicPr>
          <p:cNvPr id="39" name="図 38">
            <a:extLst>
              <a:ext uri="{FF2B5EF4-FFF2-40B4-BE49-F238E27FC236}">
                <a16:creationId xmlns:a16="http://schemas.microsoft.com/office/drawing/2014/main" id="{899BAEAE-215D-C641-A154-99650DEFFAB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40028" y="3379981"/>
            <a:ext cx="1613945" cy="990508"/>
          </a:xfrm>
          <a:prstGeom prst="rect">
            <a:avLst/>
          </a:prstGeom>
        </p:spPr>
      </p:pic>
      <p:pic>
        <p:nvPicPr>
          <p:cNvPr id="40" name="図 39">
            <a:extLst>
              <a:ext uri="{FF2B5EF4-FFF2-40B4-BE49-F238E27FC236}">
                <a16:creationId xmlns:a16="http://schemas.microsoft.com/office/drawing/2014/main" id="{A10140FD-5B78-3843-9BE3-439CF2E6BEE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698600" y="5047151"/>
            <a:ext cx="1684087" cy="957682"/>
          </a:xfrm>
          <a:prstGeom prst="rect">
            <a:avLst/>
          </a:prstGeom>
        </p:spPr>
      </p:pic>
    </p:spTree>
    <p:extLst>
      <p:ext uri="{BB962C8B-B14F-4D97-AF65-F5344CB8AC3E}">
        <p14:creationId xmlns:p14="http://schemas.microsoft.com/office/powerpoint/2010/main" val="380909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p:tgtEl>
                                          <p:spTgt spid="40"/>
                                        </p:tgtEl>
                                        <p:attrNameLst>
                                          <p:attrName>ppt_y</p:attrName>
                                        </p:attrNameLst>
                                      </p:cBhvr>
                                      <p:tavLst>
                                        <p:tav tm="0">
                                          <p:val>
                                            <p:strVal val="#ppt_y-#ppt_h*1.125000"/>
                                          </p:val>
                                        </p:tav>
                                        <p:tav tm="100000">
                                          <p:val>
                                            <p:strVal val="#ppt_y"/>
                                          </p:val>
                                        </p:tav>
                                      </p:tavLst>
                                    </p:anim>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ppt_y</p:attrName>
                                        </p:attrNameLst>
                                      </p:cBhvr>
                                      <p:tavLst>
                                        <p:tav tm="0">
                                          <p:val>
                                            <p:strVal val="#ppt_y+#ppt_h*1.125000"/>
                                          </p:val>
                                        </p:tav>
                                        <p:tav tm="100000">
                                          <p:val>
                                            <p:strVal val="#ppt_y"/>
                                          </p:val>
                                        </p:tav>
                                      </p:tavLst>
                                    </p:anim>
                                    <p:animEffect transition="in" filter="wipe(up)">
                                      <p:cBhvr>
                                        <p:cTn id="20" dur="500"/>
                                        <p:tgtEl>
                                          <p:spTgt spid="10"/>
                                        </p:tgtEl>
                                      </p:cBhvr>
                                    </p:animEffect>
                                  </p:childTnLst>
                                </p:cTn>
                              </p:par>
                              <p:par>
                                <p:cTn id="21" presetID="1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par>
                                <p:cTn id="25" presetID="1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500"/>
                            </p:stCondLst>
                            <p:childTnLst>
                              <p:par>
                                <p:cTn id="49" presetID="16" presetClass="entr" presetSubtype="42" fill="hold" nodeType="after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barn(outHorizontal)">
                                      <p:cBhvr>
                                        <p:cTn id="51" dur="5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2"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500"/>
                                        <p:tgtEl>
                                          <p:spTgt spid="41"/>
                                        </p:tgtEl>
                                        <p:attrNameLst>
                                          <p:attrName>ppt_x</p:attrName>
                                        </p:attrNameLst>
                                      </p:cBhvr>
                                      <p:tavLst>
                                        <p:tav tm="0">
                                          <p:val>
                                            <p:strVal val="#ppt_x+#ppt_w*1.125000"/>
                                          </p:val>
                                        </p:tav>
                                        <p:tav tm="100000">
                                          <p:val>
                                            <p:strVal val="#ppt_x"/>
                                          </p:val>
                                        </p:tav>
                                      </p:tavLst>
                                    </p:anim>
                                    <p:animEffect transition="in" filter="wipe(lef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正方形/長方形 71">
            <a:extLst>
              <a:ext uri="{FF2B5EF4-FFF2-40B4-BE49-F238E27FC236}">
                <a16:creationId xmlns:a16="http://schemas.microsoft.com/office/drawing/2014/main" id="{AB586CE5-A618-3A4B-961A-870D87348FC0}"/>
              </a:ext>
            </a:extLst>
          </p:cNvPr>
          <p:cNvSpPr/>
          <p:nvPr/>
        </p:nvSpPr>
        <p:spPr>
          <a:xfrm>
            <a:off x="4725295" y="1623762"/>
            <a:ext cx="3132873" cy="2784648"/>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テキスト ボックス 72">
            <a:extLst>
              <a:ext uri="{FF2B5EF4-FFF2-40B4-BE49-F238E27FC236}">
                <a16:creationId xmlns:a16="http://schemas.microsoft.com/office/drawing/2014/main" id="{59FB8CEB-B976-C549-9E49-32ADA0F8B81F}"/>
              </a:ext>
            </a:extLst>
          </p:cNvPr>
          <p:cNvSpPr txBox="1"/>
          <p:nvPr/>
        </p:nvSpPr>
        <p:spPr>
          <a:xfrm>
            <a:off x="5111377" y="1694492"/>
            <a:ext cx="2366353" cy="461665"/>
          </a:xfrm>
          <a:prstGeom prst="rect">
            <a:avLst/>
          </a:prstGeom>
          <a:noFill/>
        </p:spPr>
        <p:txBody>
          <a:bodyPr wrap="none" rtlCol="0">
            <a:spAutoFit/>
          </a:bodyPr>
          <a:lstStyle/>
          <a:p>
            <a:pPr algn="ctr"/>
            <a:r>
              <a:rPr kumimoji="1" lang="en-US" altLang="ja-JP" sz="2400" b="1" dirty="0">
                <a:solidFill>
                  <a:srgbClr val="0432FF"/>
                </a:solidFill>
                <a:latin typeface="Meiryo" panose="020B0604030504040204" pitchFamily="34" charset="-128"/>
                <a:ea typeface="Meiryo" panose="020B0604030504040204" pitchFamily="34" charset="-128"/>
              </a:rPr>
              <a:t>ERP</a:t>
            </a:r>
            <a:r>
              <a:rPr kumimoji="1" lang="ja-JP" altLang="en-US" sz="2400" b="1">
                <a:solidFill>
                  <a:srgbClr val="0432FF"/>
                </a:solidFill>
                <a:latin typeface="Meiryo" panose="020B0604030504040204" pitchFamily="34" charset="-128"/>
                <a:ea typeface="Meiryo" panose="020B0604030504040204" pitchFamily="34" charset="-128"/>
              </a:rPr>
              <a:t>パッケージ</a:t>
            </a:r>
          </a:p>
        </p:txBody>
      </p:sp>
      <p:sp>
        <p:nvSpPr>
          <p:cNvPr id="2" name="タイトル 1">
            <a:extLst>
              <a:ext uri="{FF2B5EF4-FFF2-40B4-BE49-F238E27FC236}">
                <a16:creationId xmlns:a16="http://schemas.microsoft.com/office/drawing/2014/main" id="{38009995-AD1C-2F42-96C7-A7A27810A391}"/>
              </a:ext>
            </a:extLst>
          </p:cNvPr>
          <p:cNvSpPr>
            <a:spLocks noGrp="1"/>
          </p:cNvSpPr>
          <p:nvPr>
            <p:ph type="title"/>
          </p:nvPr>
        </p:nvSpPr>
        <p:spPr/>
        <p:txBody>
          <a:bodyPr/>
          <a:lstStyle/>
          <a:p>
            <a:r>
              <a:rPr kumimoji="1" lang="ja-JP" altLang="en-US"/>
              <a:t>デジタル化とはレイヤ構造化と</a:t>
            </a:r>
            <a:r>
              <a:rPr lang="ja-JP" altLang="en-US"/>
              <a:t>抽象化</a:t>
            </a:r>
            <a:endParaRPr kumimoji="1" lang="ja-JP" altLang="en-US"/>
          </a:p>
        </p:txBody>
      </p:sp>
      <p:sp>
        <p:nvSpPr>
          <p:cNvPr id="152" name="正方形/長方形 151">
            <a:extLst>
              <a:ext uri="{FF2B5EF4-FFF2-40B4-BE49-F238E27FC236}">
                <a16:creationId xmlns:a16="http://schemas.microsoft.com/office/drawing/2014/main" id="{3D054F07-E75D-1D46-AC33-1C5D58E2A2D3}"/>
              </a:ext>
            </a:extLst>
          </p:cNvPr>
          <p:cNvSpPr/>
          <p:nvPr/>
        </p:nvSpPr>
        <p:spPr>
          <a:xfrm>
            <a:off x="1285832" y="3267078"/>
            <a:ext cx="676677" cy="189643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正方形/長方形 152">
            <a:extLst>
              <a:ext uri="{FF2B5EF4-FFF2-40B4-BE49-F238E27FC236}">
                <a16:creationId xmlns:a16="http://schemas.microsoft.com/office/drawing/2014/main" id="{5BB23B94-E82F-2E41-BE66-A89A7470F138}"/>
              </a:ext>
            </a:extLst>
          </p:cNvPr>
          <p:cNvSpPr/>
          <p:nvPr/>
        </p:nvSpPr>
        <p:spPr>
          <a:xfrm>
            <a:off x="2039899" y="3267077"/>
            <a:ext cx="676677" cy="189643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正方形/長方形 153">
            <a:extLst>
              <a:ext uri="{FF2B5EF4-FFF2-40B4-BE49-F238E27FC236}">
                <a16:creationId xmlns:a16="http://schemas.microsoft.com/office/drawing/2014/main" id="{9FFD9FDC-64A8-3C49-B764-4A46821E57B9}"/>
              </a:ext>
            </a:extLst>
          </p:cNvPr>
          <p:cNvSpPr/>
          <p:nvPr/>
        </p:nvSpPr>
        <p:spPr>
          <a:xfrm>
            <a:off x="2795508" y="3267077"/>
            <a:ext cx="676677" cy="189643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正方形/長方形 154">
            <a:extLst>
              <a:ext uri="{FF2B5EF4-FFF2-40B4-BE49-F238E27FC236}">
                <a16:creationId xmlns:a16="http://schemas.microsoft.com/office/drawing/2014/main" id="{DE32FCFD-B822-9F4D-9258-CB84CFA9CFEA}"/>
              </a:ext>
            </a:extLst>
          </p:cNvPr>
          <p:cNvSpPr/>
          <p:nvPr/>
        </p:nvSpPr>
        <p:spPr>
          <a:xfrm>
            <a:off x="3545178" y="3271016"/>
            <a:ext cx="676677" cy="189643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テキスト ボックス 155">
            <a:extLst>
              <a:ext uri="{FF2B5EF4-FFF2-40B4-BE49-F238E27FC236}">
                <a16:creationId xmlns:a16="http://schemas.microsoft.com/office/drawing/2014/main" id="{D0732FDF-96B5-CE4F-B132-5D29501B8A8C}"/>
              </a:ext>
            </a:extLst>
          </p:cNvPr>
          <p:cNvSpPr txBox="1"/>
          <p:nvPr/>
        </p:nvSpPr>
        <p:spPr>
          <a:xfrm>
            <a:off x="1401947" y="3955066"/>
            <a:ext cx="2749471" cy="707886"/>
          </a:xfrm>
          <a:prstGeom prst="rect">
            <a:avLst/>
          </a:prstGeom>
          <a:noFill/>
        </p:spPr>
        <p:txBody>
          <a:bodyPr wrap="none" rtlCol="0">
            <a:spAutoFit/>
          </a:bodyP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個別業務ごとの担当者</a:t>
            </a:r>
            <a:endParaRPr kumimoji="1" lang="en-US" altLang="ja-JP" sz="2000"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や縦割りの組織</a:t>
            </a:r>
          </a:p>
        </p:txBody>
      </p:sp>
      <p:sp>
        <p:nvSpPr>
          <p:cNvPr id="164" name="テキスト ボックス 163">
            <a:extLst>
              <a:ext uri="{FF2B5EF4-FFF2-40B4-BE49-F238E27FC236}">
                <a16:creationId xmlns:a16="http://schemas.microsoft.com/office/drawing/2014/main" id="{A5A33DD9-E92C-B446-ABF3-FB059D2D09FB}"/>
              </a:ext>
            </a:extLst>
          </p:cNvPr>
          <p:cNvSpPr txBox="1"/>
          <p:nvPr/>
        </p:nvSpPr>
        <p:spPr>
          <a:xfrm>
            <a:off x="1143604" y="974171"/>
            <a:ext cx="3303808" cy="584775"/>
          </a:xfrm>
          <a:prstGeom prst="rect">
            <a:avLst/>
          </a:prstGeom>
          <a:noFill/>
        </p:spPr>
        <p:txBody>
          <a:bodyPr wrap="square" rtlCol="0">
            <a:spAutoFit/>
          </a:bodyPr>
          <a:lstStyle/>
          <a:p>
            <a:pPr algn="ctr"/>
            <a:r>
              <a:rPr lang="ja-JP" altLang="en-US" sz="1600" b="1">
                <a:solidFill>
                  <a:schemeClr val="accent6">
                    <a:lumMod val="75000"/>
                  </a:schemeClr>
                </a:solidFill>
                <a:latin typeface="Meiryo" panose="020B0604030504040204" pitchFamily="34" charset="-128"/>
                <a:ea typeface="Meiryo" panose="020B0604030504040204" pitchFamily="34" charset="-128"/>
              </a:rPr>
              <a:t>業務担当者や業務毎に個別最適化</a:t>
            </a:r>
            <a:endParaRPr lang="en-US" altLang="ja-JP" sz="1600" b="1" dirty="0">
              <a:solidFill>
                <a:schemeClr val="accent6">
                  <a:lumMod val="75000"/>
                </a:schemeClr>
              </a:solidFill>
              <a:latin typeface="Meiryo" panose="020B0604030504040204" pitchFamily="34" charset="-128"/>
              <a:ea typeface="Meiryo" panose="020B0604030504040204" pitchFamily="34" charset="-128"/>
            </a:endParaRPr>
          </a:p>
          <a:p>
            <a:pPr algn="ctr"/>
            <a:r>
              <a:rPr lang="ja-JP" altLang="en-US" sz="1600" b="1">
                <a:solidFill>
                  <a:schemeClr val="accent6">
                    <a:lumMod val="75000"/>
                  </a:schemeClr>
                </a:solidFill>
                <a:latin typeface="Meiryo" panose="020B0604030504040204" pitchFamily="34" charset="-128"/>
                <a:ea typeface="Meiryo" panose="020B0604030504040204" pitchFamily="34" charset="-128"/>
              </a:rPr>
              <a:t>変化への即応性や柔軟性に欠ける</a:t>
            </a:r>
            <a:endParaRPr kumimoji="1" lang="ja-JP" altLang="en-US" sz="1600">
              <a:solidFill>
                <a:schemeClr val="accent6">
                  <a:lumMod val="75000"/>
                </a:schemeClr>
              </a:solidFill>
              <a:latin typeface="Meiryo" panose="020B0604030504040204" pitchFamily="34" charset="-128"/>
              <a:ea typeface="Meiryo" panose="020B0604030504040204" pitchFamily="34" charset="-128"/>
            </a:endParaRPr>
          </a:p>
        </p:txBody>
      </p:sp>
      <p:sp>
        <p:nvSpPr>
          <p:cNvPr id="169" name="上下矢印 168">
            <a:extLst>
              <a:ext uri="{FF2B5EF4-FFF2-40B4-BE49-F238E27FC236}">
                <a16:creationId xmlns:a16="http://schemas.microsoft.com/office/drawing/2014/main" id="{439AB64D-CBC0-4947-A688-33EC381EC0B8}"/>
              </a:ext>
            </a:extLst>
          </p:cNvPr>
          <p:cNvSpPr/>
          <p:nvPr/>
        </p:nvSpPr>
        <p:spPr>
          <a:xfrm>
            <a:off x="256921" y="901874"/>
            <a:ext cx="854015" cy="5536504"/>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テキスト ボックス 169">
            <a:extLst>
              <a:ext uri="{FF2B5EF4-FFF2-40B4-BE49-F238E27FC236}">
                <a16:creationId xmlns:a16="http://schemas.microsoft.com/office/drawing/2014/main" id="{26182C9C-0BB5-4040-B3E2-1FEBBDC89A15}"/>
              </a:ext>
            </a:extLst>
          </p:cNvPr>
          <p:cNvSpPr txBox="1"/>
          <p:nvPr/>
        </p:nvSpPr>
        <p:spPr>
          <a:xfrm>
            <a:off x="454275" y="3119968"/>
            <a:ext cx="461665" cy="784830"/>
          </a:xfrm>
          <a:prstGeom prst="rect">
            <a:avLst/>
          </a:prstGeom>
          <a:noFill/>
        </p:spPr>
        <p:txBody>
          <a:bodyPr vert="eaVert"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具体的</a:t>
            </a:r>
            <a:endParaRPr kumimoji="1" lang="ja-JP" altLang="en-US">
              <a:solidFill>
                <a:schemeClr val="bg1"/>
              </a:solidFill>
              <a:latin typeface="Meiryo" panose="020B0604030504040204" pitchFamily="34" charset="-128"/>
              <a:ea typeface="Meiryo" panose="020B0604030504040204" pitchFamily="34" charset="-128"/>
            </a:endParaRPr>
          </a:p>
        </p:txBody>
      </p:sp>
      <p:pic>
        <p:nvPicPr>
          <p:cNvPr id="70" name="図 69">
            <a:extLst>
              <a:ext uri="{FF2B5EF4-FFF2-40B4-BE49-F238E27FC236}">
                <a16:creationId xmlns:a16="http://schemas.microsoft.com/office/drawing/2014/main" id="{36F19383-A2EB-404E-81DF-B317881A93B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29876" y="1385464"/>
            <a:ext cx="1872447" cy="1872447"/>
          </a:xfrm>
          <a:prstGeom prst="rect">
            <a:avLst/>
          </a:prstGeom>
          <a:effectLst>
            <a:outerShdw blurRad="50800" dist="38100" dir="2700000" algn="tl" rotWithShape="0">
              <a:prstClr val="black">
                <a:alpha val="40000"/>
              </a:prstClr>
            </a:outerShdw>
          </a:effectLst>
        </p:spPr>
      </p:pic>
      <p:pic>
        <p:nvPicPr>
          <p:cNvPr id="71" name="図 70">
            <a:extLst>
              <a:ext uri="{FF2B5EF4-FFF2-40B4-BE49-F238E27FC236}">
                <a16:creationId xmlns:a16="http://schemas.microsoft.com/office/drawing/2014/main" id="{B3970EDC-0766-7E4A-886D-69558517579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247760" y="5303386"/>
            <a:ext cx="860059" cy="860059"/>
          </a:xfrm>
          <a:prstGeom prst="rect">
            <a:avLst/>
          </a:prstGeom>
          <a:effectLst>
            <a:outerShdw blurRad="50800" dist="38100" dir="2700000" algn="tl" rotWithShape="0">
              <a:prstClr val="black">
                <a:alpha val="40000"/>
              </a:prstClr>
            </a:outerShdw>
          </a:effectLst>
        </p:spPr>
      </p:pic>
      <p:pic>
        <p:nvPicPr>
          <p:cNvPr id="74" name="図 73">
            <a:extLst>
              <a:ext uri="{FF2B5EF4-FFF2-40B4-BE49-F238E27FC236}">
                <a16:creationId xmlns:a16="http://schemas.microsoft.com/office/drawing/2014/main" id="{023F475F-C49C-2749-B51E-720A42B7555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335530" y="5312553"/>
            <a:ext cx="860059" cy="860059"/>
          </a:xfrm>
          <a:prstGeom prst="rect">
            <a:avLst/>
          </a:prstGeom>
          <a:effectLst>
            <a:outerShdw blurRad="50800" dist="38100" dir="2700000" algn="tl" rotWithShape="0">
              <a:prstClr val="black">
                <a:alpha val="40000"/>
              </a:prstClr>
            </a:outerShdw>
          </a:effectLst>
        </p:spPr>
      </p:pic>
      <p:pic>
        <p:nvPicPr>
          <p:cNvPr id="75" name="図 74">
            <a:extLst>
              <a:ext uri="{FF2B5EF4-FFF2-40B4-BE49-F238E27FC236}">
                <a16:creationId xmlns:a16="http://schemas.microsoft.com/office/drawing/2014/main" id="{812B83CE-86B0-3442-ADF9-462EDBCD3830}"/>
              </a:ext>
            </a:extLst>
          </p:cNvPr>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298232" y="5252217"/>
            <a:ext cx="886279" cy="886279"/>
          </a:xfrm>
          <a:prstGeom prst="rect">
            <a:avLst/>
          </a:prstGeom>
          <a:effectLst>
            <a:outerShdw blurRad="50800" dist="38100" dir="2700000" algn="tl" rotWithShape="0">
              <a:prstClr val="black">
                <a:alpha val="40000"/>
              </a:prstClr>
            </a:outerShdw>
          </a:effectLst>
        </p:spPr>
      </p:pic>
      <p:grpSp>
        <p:nvGrpSpPr>
          <p:cNvPr id="6" name="グループ化 5">
            <a:extLst>
              <a:ext uri="{FF2B5EF4-FFF2-40B4-BE49-F238E27FC236}">
                <a16:creationId xmlns:a16="http://schemas.microsoft.com/office/drawing/2014/main" id="{4A4C2229-6584-854A-B49D-71DD651BDF34}"/>
              </a:ext>
            </a:extLst>
          </p:cNvPr>
          <p:cNvGrpSpPr/>
          <p:nvPr/>
        </p:nvGrpSpPr>
        <p:grpSpPr>
          <a:xfrm>
            <a:off x="4501629" y="904874"/>
            <a:ext cx="4383596" cy="5533504"/>
            <a:chOff x="4501629" y="904874"/>
            <a:chExt cx="4383596" cy="5533504"/>
          </a:xfrm>
        </p:grpSpPr>
        <p:sp>
          <p:nvSpPr>
            <p:cNvPr id="99" name="正方形/長方形 98">
              <a:extLst>
                <a:ext uri="{FF2B5EF4-FFF2-40B4-BE49-F238E27FC236}">
                  <a16:creationId xmlns:a16="http://schemas.microsoft.com/office/drawing/2014/main" id="{5BDE0611-E77B-B64A-A5D8-243C0513A0E6}"/>
                </a:ext>
              </a:extLst>
            </p:cNvPr>
            <p:cNvSpPr/>
            <p:nvPr/>
          </p:nvSpPr>
          <p:spPr>
            <a:xfrm>
              <a:off x="4831456" y="4064101"/>
              <a:ext cx="676677" cy="109546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正方形/長方形 99">
              <a:extLst>
                <a:ext uri="{FF2B5EF4-FFF2-40B4-BE49-F238E27FC236}">
                  <a16:creationId xmlns:a16="http://schemas.microsoft.com/office/drawing/2014/main" id="{4C6FEF1A-CD40-0C42-9B9D-D8FB4579145A}"/>
                </a:ext>
              </a:extLst>
            </p:cNvPr>
            <p:cNvSpPr/>
            <p:nvPr/>
          </p:nvSpPr>
          <p:spPr>
            <a:xfrm>
              <a:off x="5585523" y="4064100"/>
              <a:ext cx="676677" cy="109546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正方形/長方形 100">
              <a:extLst>
                <a:ext uri="{FF2B5EF4-FFF2-40B4-BE49-F238E27FC236}">
                  <a16:creationId xmlns:a16="http://schemas.microsoft.com/office/drawing/2014/main" id="{8356A768-8CE1-1B4D-AC54-9D7D6E66F2AD}"/>
                </a:ext>
              </a:extLst>
            </p:cNvPr>
            <p:cNvSpPr/>
            <p:nvPr/>
          </p:nvSpPr>
          <p:spPr>
            <a:xfrm>
              <a:off x="6341132" y="4064100"/>
              <a:ext cx="676677" cy="109546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2" name="正方形/長方形 101">
              <a:extLst>
                <a:ext uri="{FF2B5EF4-FFF2-40B4-BE49-F238E27FC236}">
                  <a16:creationId xmlns:a16="http://schemas.microsoft.com/office/drawing/2014/main" id="{CD68CB2D-4979-A044-A452-6656D695B132}"/>
                </a:ext>
              </a:extLst>
            </p:cNvPr>
            <p:cNvSpPr/>
            <p:nvPr/>
          </p:nvSpPr>
          <p:spPr>
            <a:xfrm>
              <a:off x="7090802" y="4068039"/>
              <a:ext cx="676677" cy="109546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正方形/長方形 102">
              <a:extLst>
                <a:ext uri="{FF2B5EF4-FFF2-40B4-BE49-F238E27FC236}">
                  <a16:creationId xmlns:a16="http://schemas.microsoft.com/office/drawing/2014/main" id="{32B14852-6BD4-8044-A3BB-1A44F981A188}"/>
                </a:ext>
              </a:extLst>
            </p:cNvPr>
            <p:cNvSpPr/>
            <p:nvPr/>
          </p:nvSpPr>
          <p:spPr>
            <a:xfrm>
              <a:off x="4831455" y="3458860"/>
              <a:ext cx="2936024" cy="55254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正方形/長方形 103">
              <a:extLst>
                <a:ext uri="{FF2B5EF4-FFF2-40B4-BE49-F238E27FC236}">
                  <a16:creationId xmlns:a16="http://schemas.microsoft.com/office/drawing/2014/main" id="{FE898E0E-70C4-154D-A923-3E7A1A5B31E6}"/>
                </a:ext>
              </a:extLst>
            </p:cNvPr>
            <p:cNvSpPr/>
            <p:nvPr/>
          </p:nvSpPr>
          <p:spPr>
            <a:xfrm>
              <a:off x="4831455" y="2861034"/>
              <a:ext cx="2936024" cy="552544"/>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柱 104">
              <a:extLst>
                <a:ext uri="{FF2B5EF4-FFF2-40B4-BE49-F238E27FC236}">
                  <a16:creationId xmlns:a16="http://schemas.microsoft.com/office/drawing/2014/main" id="{48F865DF-B0E0-C749-A741-1066269DE596}"/>
                </a:ext>
              </a:extLst>
            </p:cNvPr>
            <p:cNvSpPr/>
            <p:nvPr/>
          </p:nvSpPr>
          <p:spPr>
            <a:xfrm>
              <a:off x="4831455" y="2137644"/>
              <a:ext cx="2936024" cy="678108"/>
            </a:xfrm>
            <a:prstGeom prst="can">
              <a:avLst/>
            </a:prstGeom>
            <a:solidFill>
              <a:srgbClr val="7030A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テキスト ボックス 105">
              <a:extLst>
                <a:ext uri="{FF2B5EF4-FFF2-40B4-BE49-F238E27FC236}">
                  <a16:creationId xmlns:a16="http://schemas.microsoft.com/office/drawing/2014/main" id="{432887ED-8420-D74B-88E9-3D948DC4E6F1}"/>
                </a:ext>
              </a:extLst>
            </p:cNvPr>
            <p:cNvSpPr txBox="1"/>
            <p:nvPr/>
          </p:nvSpPr>
          <p:spPr>
            <a:xfrm>
              <a:off x="5287705" y="4432346"/>
              <a:ext cx="1980029" cy="400110"/>
            </a:xfrm>
            <a:prstGeom prst="rect">
              <a:avLst/>
            </a:prstGeom>
            <a:noFill/>
          </p:spPr>
          <p:txBody>
            <a:bodyPr wrap="none" rtlCol="0">
              <a:spAutoFit/>
            </a:bodyP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個別業務アプリ</a:t>
              </a:r>
            </a:p>
          </p:txBody>
        </p:sp>
        <p:sp>
          <p:nvSpPr>
            <p:cNvPr id="107" name="テキスト ボックス 106">
              <a:extLst>
                <a:ext uri="{FF2B5EF4-FFF2-40B4-BE49-F238E27FC236}">
                  <a16:creationId xmlns:a16="http://schemas.microsoft.com/office/drawing/2014/main" id="{66B6E11E-BECA-0740-88FD-9ED90E0B6181}"/>
                </a:ext>
              </a:extLst>
            </p:cNvPr>
            <p:cNvSpPr txBox="1"/>
            <p:nvPr/>
          </p:nvSpPr>
          <p:spPr>
            <a:xfrm>
              <a:off x="5457384" y="2403686"/>
              <a:ext cx="1723549" cy="400110"/>
            </a:xfrm>
            <a:prstGeom prst="rect">
              <a:avLst/>
            </a:prstGeom>
            <a:noFill/>
          </p:spPr>
          <p:txBody>
            <a:bodyPr wrap="none" rtlCol="0">
              <a:spAutoFit/>
            </a:bodyP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データベース</a:t>
              </a:r>
            </a:p>
          </p:txBody>
        </p:sp>
        <p:sp>
          <p:nvSpPr>
            <p:cNvPr id="115" name="正方形/長方形 114">
              <a:extLst>
                <a:ext uri="{FF2B5EF4-FFF2-40B4-BE49-F238E27FC236}">
                  <a16:creationId xmlns:a16="http://schemas.microsoft.com/office/drawing/2014/main" id="{E119B8E9-E940-8342-8C3A-E7ED920736EA}"/>
                </a:ext>
              </a:extLst>
            </p:cNvPr>
            <p:cNvSpPr/>
            <p:nvPr/>
          </p:nvSpPr>
          <p:spPr>
            <a:xfrm>
              <a:off x="6557615" y="3545463"/>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正方形/長方形 115">
              <a:extLst>
                <a:ext uri="{FF2B5EF4-FFF2-40B4-BE49-F238E27FC236}">
                  <a16:creationId xmlns:a16="http://schemas.microsoft.com/office/drawing/2014/main" id="{1CCD5D6C-5DE1-8F43-B856-1442E8AADC0D}"/>
                </a:ext>
              </a:extLst>
            </p:cNvPr>
            <p:cNvSpPr/>
            <p:nvPr/>
          </p:nvSpPr>
          <p:spPr>
            <a:xfrm>
              <a:off x="4929014" y="3543736"/>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正方形/長方形 116">
              <a:extLst>
                <a:ext uri="{FF2B5EF4-FFF2-40B4-BE49-F238E27FC236}">
                  <a16:creationId xmlns:a16="http://schemas.microsoft.com/office/drawing/2014/main" id="{DA3A8B24-E402-9C43-B720-81183E9C829C}"/>
                </a:ext>
              </a:extLst>
            </p:cNvPr>
            <p:cNvSpPr/>
            <p:nvPr/>
          </p:nvSpPr>
          <p:spPr>
            <a:xfrm>
              <a:off x="5328915" y="3545509"/>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正方形/長方形 117">
              <a:extLst>
                <a:ext uri="{FF2B5EF4-FFF2-40B4-BE49-F238E27FC236}">
                  <a16:creationId xmlns:a16="http://schemas.microsoft.com/office/drawing/2014/main" id="{802E66EE-054B-184F-9721-5B80E324A8C1}"/>
                </a:ext>
              </a:extLst>
            </p:cNvPr>
            <p:cNvSpPr/>
            <p:nvPr/>
          </p:nvSpPr>
          <p:spPr>
            <a:xfrm>
              <a:off x="5737286" y="3543736"/>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正方形/長方形 118">
              <a:extLst>
                <a:ext uri="{FF2B5EF4-FFF2-40B4-BE49-F238E27FC236}">
                  <a16:creationId xmlns:a16="http://schemas.microsoft.com/office/drawing/2014/main" id="{D68D2EB1-0C71-2A4F-B806-B69B9142B6CF}"/>
                </a:ext>
              </a:extLst>
            </p:cNvPr>
            <p:cNvSpPr/>
            <p:nvPr/>
          </p:nvSpPr>
          <p:spPr>
            <a:xfrm>
              <a:off x="6144157" y="3545887"/>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正方形/長方形 119">
              <a:extLst>
                <a:ext uri="{FF2B5EF4-FFF2-40B4-BE49-F238E27FC236}">
                  <a16:creationId xmlns:a16="http://schemas.microsoft.com/office/drawing/2014/main" id="{92A68A4A-6479-BA45-98C4-1B130249D05C}"/>
                </a:ext>
              </a:extLst>
            </p:cNvPr>
            <p:cNvSpPr/>
            <p:nvPr/>
          </p:nvSpPr>
          <p:spPr>
            <a:xfrm>
              <a:off x="6954890" y="3547789"/>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正方形/長方形 120">
              <a:extLst>
                <a:ext uri="{FF2B5EF4-FFF2-40B4-BE49-F238E27FC236}">
                  <a16:creationId xmlns:a16="http://schemas.microsoft.com/office/drawing/2014/main" id="{ACB19C59-E15F-6048-AABD-2072ACBD423C}"/>
                </a:ext>
              </a:extLst>
            </p:cNvPr>
            <p:cNvSpPr/>
            <p:nvPr/>
          </p:nvSpPr>
          <p:spPr>
            <a:xfrm>
              <a:off x="7359300" y="3548659"/>
              <a:ext cx="325118" cy="37255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正方形/長方形 121">
              <a:extLst>
                <a:ext uri="{FF2B5EF4-FFF2-40B4-BE49-F238E27FC236}">
                  <a16:creationId xmlns:a16="http://schemas.microsoft.com/office/drawing/2014/main" id="{71ABEB1F-B018-964C-910C-667D36092F80}"/>
                </a:ext>
              </a:extLst>
            </p:cNvPr>
            <p:cNvSpPr/>
            <p:nvPr/>
          </p:nvSpPr>
          <p:spPr>
            <a:xfrm>
              <a:off x="6627239" y="2961270"/>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3" name="正方形/長方形 122">
              <a:extLst>
                <a:ext uri="{FF2B5EF4-FFF2-40B4-BE49-F238E27FC236}">
                  <a16:creationId xmlns:a16="http://schemas.microsoft.com/office/drawing/2014/main" id="{6DC1E47A-B6AD-9141-911C-D2D6ABDF8570}"/>
                </a:ext>
              </a:extLst>
            </p:cNvPr>
            <p:cNvSpPr/>
            <p:nvPr/>
          </p:nvSpPr>
          <p:spPr>
            <a:xfrm>
              <a:off x="4999265" y="2958896"/>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正方形/長方形 123">
              <a:extLst>
                <a:ext uri="{FF2B5EF4-FFF2-40B4-BE49-F238E27FC236}">
                  <a16:creationId xmlns:a16="http://schemas.microsoft.com/office/drawing/2014/main" id="{BC627BDB-5468-F644-B0D9-B729AC8207F2}"/>
                </a:ext>
              </a:extLst>
            </p:cNvPr>
            <p:cNvSpPr/>
            <p:nvPr/>
          </p:nvSpPr>
          <p:spPr>
            <a:xfrm>
              <a:off x="5398539" y="2961316"/>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正方形/長方形 124">
              <a:extLst>
                <a:ext uri="{FF2B5EF4-FFF2-40B4-BE49-F238E27FC236}">
                  <a16:creationId xmlns:a16="http://schemas.microsoft.com/office/drawing/2014/main" id="{05E8307D-1DFC-DC45-8EFF-165E4247747E}"/>
                </a:ext>
              </a:extLst>
            </p:cNvPr>
            <p:cNvSpPr/>
            <p:nvPr/>
          </p:nvSpPr>
          <p:spPr>
            <a:xfrm>
              <a:off x="5806910" y="2959543"/>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正方形/長方形 125">
              <a:extLst>
                <a:ext uri="{FF2B5EF4-FFF2-40B4-BE49-F238E27FC236}">
                  <a16:creationId xmlns:a16="http://schemas.microsoft.com/office/drawing/2014/main" id="{B168648A-BDE7-5947-AFF5-49C8DE151A0E}"/>
                </a:ext>
              </a:extLst>
            </p:cNvPr>
            <p:cNvSpPr/>
            <p:nvPr/>
          </p:nvSpPr>
          <p:spPr>
            <a:xfrm>
              <a:off x="6213781" y="2961694"/>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正方形/長方形 126">
              <a:extLst>
                <a:ext uri="{FF2B5EF4-FFF2-40B4-BE49-F238E27FC236}">
                  <a16:creationId xmlns:a16="http://schemas.microsoft.com/office/drawing/2014/main" id="{43789EBC-2A46-D444-80FC-755F7674D8E6}"/>
                </a:ext>
              </a:extLst>
            </p:cNvPr>
            <p:cNvSpPr/>
            <p:nvPr/>
          </p:nvSpPr>
          <p:spPr>
            <a:xfrm>
              <a:off x="7024514" y="2963596"/>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a:extLst>
                <a:ext uri="{FF2B5EF4-FFF2-40B4-BE49-F238E27FC236}">
                  <a16:creationId xmlns:a16="http://schemas.microsoft.com/office/drawing/2014/main" id="{E65EF14C-F74C-A841-A4ED-460C0BA502D3}"/>
                </a:ext>
              </a:extLst>
            </p:cNvPr>
            <p:cNvSpPr/>
            <p:nvPr/>
          </p:nvSpPr>
          <p:spPr>
            <a:xfrm>
              <a:off x="7428924" y="2964466"/>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正方形/長方形 128">
              <a:extLst>
                <a:ext uri="{FF2B5EF4-FFF2-40B4-BE49-F238E27FC236}">
                  <a16:creationId xmlns:a16="http://schemas.microsoft.com/office/drawing/2014/main" id="{D9CC7FBA-0157-5E4F-A17D-5D198FF360CF}"/>
                </a:ext>
              </a:extLst>
            </p:cNvPr>
            <p:cNvSpPr/>
            <p:nvPr/>
          </p:nvSpPr>
          <p:spPr>
            <a:xfrm>
              <a:off x="6828319" y="2964144"/>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a:extLst>
                <a:ext uri="{FF2B5EF4-FFF2-40B4-BE49-F238E27FC236}">
                  <a16:creationId xmlns:a16="http://schemas.microsoft.com/office/drawing/2014/main" id="{3C9C8F8A-F324-6A49-9455-7F6502CC42C5}"/>
                </a:ext>
              </a:extLst>
            </p:cNvPr>
            <p:cNvSpPr/>
            <p:nvPr/>
          </p:nvSpPr>
          <p:spPr>
            <a:xfrm>
              <a:off x="5199718" y="2962417"/>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正方形/長方形 130">
              <a:extLst>
                <a:ext uri="{FF2B5EF4-FFF2-40B4-BE49-F238E27FC236}">
                  <a16:creationId xmlns:a16="http://schemas.microsoft.com/office/drawing/2014/main" id="{46E9A6EE-2CF6-3F40-859F-681D7A154B41}"/>
                </a:ext>
              </a:extLst>
            </p:cNvPr>
            <p:cNvSpPr/>
            <p:nvPr/>
          </p:nvSpPr>
          <p:spPr>
            <a:xfrm>
              <a:off x="5599619" y="2964190"/>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a:extLst>
                <a:ext uri="{FF2B5EF4-FFF2-40B4-BE49-F238E27FC236}">
                  <a16:creationId xmlns:a16="http://schemas.microsoft.com/office/drawing/2014/main" id="{371905F5-D888-7146-BFAB-FA912582549E}"/>
                </a:ext>
              </a:extLst>
            </p:cNvPr>
            <p:cNvSpPr/>
            <p:nvPr/>
          </p:nvSpPr>
          <p:spPr>
            <a:xfrm>
              <a:off x="6007990" y="2962417"/>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正方形/長方形 132">
              <a:extLst>
                <a:ext uri="{FF2B5EF4-FFF2-40B4-BE49-F238E27FC236}">
                  <a16:creationId xmlns:a16="http://schemas.microsoft.com/office/drawing/2014/main" id="{49FA3579-4290-2446-A8A1-3A65316F94E2}"/>
                </a:ext>
              </a:extLst>
            </p:cNvPr>
            <p:cNvSpPr/>
            <p:nvPr/>
          </p:nvSpPr>
          <p:spPr>
            <a:xfrm>
              <a:off x="6414861" y="2964568"/>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正方形/長方形 133">
              <a:extLst>
                <a:ext uri="{FF2B5EF4-FFF2-40B4-BE49-F238E27FC236}">
                  <a16:creationId xmlns:a16="http://schemas.microsoft.com/office/drawing/2014/main" id="{A18B7E9B-723A-0440-8736-BC3178B359F8}"/>
                </a:ext>
              </a:extLst>
            </p:cNvPr>
            <p:cNvSpPr/>
            <p:nvPr/>
          </p:nvSpPr>
          <p:spPr>
            <a:xfrm>
              <a:off x="7225594" y="2966470"/>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a:extLst>
                <a:ext uri="{FF2B5EF4-FFF2-40B4-BE49-F238E27FC236}">
                  <a16:creationId xmlns:a16="http://schemas.microsoft.com/office/drawing/2014/main" id="{F98F0435-3D1D-4E42-907B-2D3539642896}"/>
                </a:ext>
              </a:extLst>
            </p:cNvPr>
            <p:cNvSpPr/>
            <p:nvPr/>
          </p:nvSpPr>
          <p:spPr>
            <a:xfrm>
              <a:off x="6627239" y="3155192"/>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正方形/長方形 136">
              <a:extLst>
                <a:ext uri="{FF2B5EF4-FFF2-40B4-BE49-F238E27FC236}">
                  <a16:creationId xmlns:a16="http://schemas.microsoft.com/office/drawing/2014/main" id="{A3299AC7-6D83-A349-AD73-6BDE75384431}"/>
                </a:ext>
              </a:extLst>
            </p:cNvPr>
            <p:cNvSpPr/>
            <p:nvPr/>
          </p:nvSpPr>
          <p:spPr>
            <a:xfrm>
              <a:off x="4999265" y="3152818"/>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8" name="正方形/長方形 137">
              <a:extLst>
                <a:ext uri="{FF2B5EF4-FFF2-40B4-BE49-F238E27FC236}">
                  <a16:creationId xmlns:a16="http://schemas.microsoft.com/office/drawing/2014/main" id="{E42B8ABD-CB29-C544-A5B0-F53A441E90DD}"/>
                </a:ext>
              </a:extLst>
            </p:cNvPr>
            <p:cNvSpPr/>
            <p:nvPr/>
          </p:nvSpPr>
          <p:spPr>
            <a:xfrm>
              <a:off x="5398539" y="3155238"/>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正方形/長方形 138">
              <a:extLst>
                <a:ext uri="{FF2B5EF4-FFF2-40B4-BE49-F238E27FC236}">
                  <a16:creationId xmlns:a16="http://schemas.microsoft.com/office/drawing/2014/main" id="{BC306221-B437-5742-B654-F9CC4E990761}"/>
                </a:ext>
              </a:extLst>
            </p:cNvPr>
            <p:cNvSpPr/>
            <p:nvPr/>
          </p:nvSpPr>
          <p:spPr>
            <a:xfrm>
              <a:off x="5806910" y="3153465"/>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正方形/長方形 139">
              <a:extLst>
                <a:ext uri="{FF2B5EF4-FFF2-40B4-BE49-F238E27FC236}">
                  <a16:creationId xmlns:a16="http://schemas.microsoft.com/office/drawing/2014/main" id="{5FC983C1-81F0-C545-822F-2BB4B361E3E3}"/>
                </a:ext>
              </a:extLst>
            </p:cNvPr>
            <p:cNvSpPr/>
            <p:nvPr/>
          </p:nvSpPr>
          <p:spPr>
            <a:xfrm>
              <a:off x="6213781" y="3155616"/>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正方形/長方形 140">
              <a:extLst>
                <a:ext uri="{FF2B5EF4-FFF2-40B4-BE49-F238E27FC236}">
                  <a16:creationId xmlns:a16="http://schemas.microsoft.com/office/drawing/2014/main" id="{B64C92F7-36D8-4647-92F0-EB56701FA50A}"/>
                </a:ext>
              </a:extLst>
            </p:cNvPr>
            <p:cNvSpPr/>
            <p:nvPr/>
          </p:nvSpPr>
          <p:spPr>
            <a:xfrm>
              <a:off x="7024514" y="3157518"/>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2" name="正方形/長方形 141">
              <a:extLst>
                <a:ext uri="{FF2B5EF4-FFF2-40B4-BE49-F238E27FC236}">
                  <a16:creationId xmlns:a16="http://schemas.microsoft.com/office/drawing/2014/main" id="{1B5064B2-6667-1C44-AEA2-FEC78370CC50}"/>
                </a:ext>
              </a:extLst>
            </p:cNvPr>
            <p:cNvSpPr/>
            <p:nvPr/>
          </p:nvSpPr>
          <p:spPr>
            <a:xfrm>
              <a:off x="7428924" y="3158388"/>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正方形/長方形 142">
              <a:extLst>
                <a:ext uri="{FF2B5EF4-FFF2-40B4-BE49-F238E27FC236}">
                  <a16:creationId xmlns:a16="http://schemas.microsoft.com/office/drawing/2014/main" id="{24374FC5-96F7-1A45-91C6-B82A7EA93FF4}"/>
                </a:ext>
              </a:extLst>
            </p:cNvPr>
            <p:cNvSpPr/>
            <p:nvPr/>
          </p:nvSpPr>
          <p:spPr>
            <a:xfrm>
              <a:off x="6828319" y="3158066"/>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正方形/長方形 143">
              <a:extLst>
                <a:ext uri="{FF2B5EF4-FFF2-40B4-BE49-F238E27FC236}">
                  <a16:creationId xmlns:a16="http://schemas.microsoft.com/office/drawing/2014/main" id="{7875ABFC-ADFD-0640-A73F-BD353E8683CD}"/>
                </a:ext>
              </a:extLst>
            </p:cNvPr>
            <p:cNvSpPr/>
            <p:nvPr/>
          </p:nvSpPr>
          <p:spPr>
            <a:xfrm>
              <a:off x="5199718" y="3156339"/>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正方形/長方形 144">
              <a:extLst>
                <a:ext uri="{FF2B5EF4-FFF2-40B4-BE49-F238E27FC236}">
                  <a16:creationId xmlns:a16="http://schemas.microsoft.com/office/drawing/2014/main" id="{33D7A20B-7A7E-8D42-9F67-65676F3A10F8}"/>
                </a:ext>
              </a:extLst>
            </p:cNvPr>
            <p:cNvSpPr/>
            <p:nvPr/>
          </p:nvSpPr>
          <p:spPr>
            <a:xfrm>
              <a:off x="5599619" y="3158112"/>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03261C48-4668-E543-A277-465EA5562898}"/>
                </a:ext>
              </a:extLst>
            </p:cNvPr>
            <p:cNvSpPr/>
            <p:nvPr/>
          </p:nvSpPr>
          <p:spPr>
            <a:xfrm>
              <a:off x="6007990" y="3156339"/>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E39606C2-91FA-AF4A-8750-28FE603F47FA}"/>
                </a:ext>
              </a:extLst>
            </p:cNvPr>
            <p:cNvSpPr/>
            <p:nvPr/>
          </p:nvSpPr>
          <p:spPr>
            <a:xfrm>
              <a:off x="6414861" y="3158490"/>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正方形/長方形 147">
              <a:extLst>
                <a:ext uri="{FF2B5EF4-FFF2-40B4-BE49-F238E27FC236}">
                  <a16:creationId xmlns:a16="http://schemas.microsoft.com/office/drawing/2014/main" id="{FEC5B145-6758-DC4E-911C-F745F927422B}"/>
                </a:ext>
              </a:extLst>
            </p:cNvPr>
            <p:cNvSpPr/>
            <p:nvPr/>
          </p:nvSpPr>
          <p:spPr>
            <a:xfrm>
              <a:off x="7225594" y="3160392"/>
              <a:ext cx="150077" cy="169182"/>
            </a:xfrm>
            <a:prstGeom prst="rect">
              <a:avLst/>
            </a:prstGeom>
            <a:solidFill>
              <a:srgbClr val="984807">
                <a:alpha val="7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0" name="テキスト ボックス 149">
              <a:extLst>
                <a:ext uri="{FF2B5EF4-FFF2-40B4-BE49-F238E27FC236}">
                  <a16:creationId xmlns:a16="http://schemas.microsoft.com/office/drawing/2014/main" id="{78373412-AF6B-9E44-86F6-EB23531BE766}"/>
                </a:ext>
              </a:extLst>
            </p:cNvPr>
            <p:cNvSpPr txBox="1"/>
            <p:nvPr/>
          </p:nvSpPr>
          <p:spPr>
            <a:xfrm>
              <a:off x="5042638" y="2989358"/>
              <a:ext cx="2492990" cy="400110"/>
            </a:xfrm>
            <a:prstGeom prst="rect">
              <a:avLst/>
            </a:prstGeom>
            <a:noFill/>
          </p:spPr>
          <p:txBody>
            <a:bodyPr wrap="none" rtlCol="0">
              <a:spAutoFit/>
            </a:bodyP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共通データ活用基盤</a:t>
              </a:r>
            </a:p>
          </p:txBody>
        </p:sp>
        <p:sp>
          <p:nvSpPr>
            <p:cNvPr id="151" name="テキスト ボックス 150">
              <a:extLst>
                <a:ext uri="{FF2B5EF4-FFF2-40B4-BE49-F238E27FC236}">
                  <a16:creationId xmlns:a16="http://schemas.microsoft.com/office/drawing/2014/main" id="{7A685348-227E-F840-A7DF-8399410546C4}"/>
                </a:ext>
              </a:extLst>
            </p:cNvPr>
            <p:cNvSpPr txBox="1"/>
            <p:nvPr/>
          </p:nvSpPr>
          <p:spPr>
            <a:xfrm>
              <a:off x="5432670" y="3554956"/>
              <a:ext cx="1723549" cy="400110"/>
            </a:xfrm>
            <a:prstGeom prst="rect">
              <a:avLst/>
            </a:prstGeom>
            <a:noFill/>
          </p:spPr>
          <p:txBody>
            <a:bodyPr wrap="none" rtlCol="0">
              <a:spAutoFit/>
            </a:bodyPr>
            <a:lstStyle/>
            <a:p>
              <a:pPr algn="ctr"/>
              <a:r>
                <a:rPr kumimoji="1" lang="ja-JP" altLang="en-US" sz="20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共通業務基盤</a:t>
              </a:r>
            </a:p>
          </p:txBody>
        </p:sp>
        <p:sp>
          <p:nvSpPr>
            <p:cNvPr id="163" name="テキスト ボックス 162">
              <a:extLst>
                <a:ext uri="{FF2B5EF4-FFF2-40B4-BE49-F238E27FC236}">
                  <a16:creationId xmlns:a16="http://schemas.microsoft.com/office/drawing/2014/main" id="{3E4C3491-2F93-884F-AFB3-49CB8EEF5538}"/>
                </a:ext>
              </a:extLst>
            </p:cNvPr>
            <p:cNvSpPr txBox="1"/>
            <p:nvPr/>
          </p:nvSpPr>
          <p:spPr>
            <a:xfrm>
              <a:off x="4501629" y="971778"/>
              <a:ext cx="3754017" cy="584775"/>
            </a:xfrm>
            <a:prstGeom prst="rect">
              <a:avLst/>
            </a:prstGeom>
            <a:noFill/>
          </p:spPr>
          <p:txBody>
            <a:bodyPr wrap="square" rtlCol="0">
              <a:spAutoFit/>
            </a:bodyPr>
            <a:lstStyle/>
            <a:p>
              <a:pPr algn="ctr"/>
              <a:r>
                <a:rPr lang="ja-JP" altLang="en-US" sz="1600" b="1">
                  <a:solidFill>
                    <a:srgbClr val="0432FF"/>
                  </a:solidFill>
                  <a:latin typeface="Meiryo" panose="020B0604030504040204" pitchFamily="34" charset="-128"/>
                  <a:ea typeface="Meiryo" panose="020B0604030504040204" pitchFamily="34" charset="-128"/>
                </a:rPr>
                <a:t>レイヤ構造化と抽象化により</a:t>
              </a:r>
              <a:endParaRPr lang="en-US" altLang="ja-JP" sz="1600" b="1" dirty="0">
                <a:solidFill>
                  <a:srgbClr val="0432FF"/>
                </a:solidFill>
                <a:latin typeface="Meiryo" panose="020B0604030504040204" pitchFamily="34" charset="-128"/>
                <a:ea typeface="Meiryo" panose="020B0604030504040204" pitchFamily="34" charset="-128"/>
              </a:endParaRPr>
            </a:p>
            <a:p>
              <a:pPr algn="ctr"/>
              <a:r>
                <a:rPr lang="ja-JP" altLang="en-US" sz="1600" b="1">
                  <a:solidFill>
                    <a:srgbClr val="0432FF"/>
                  </a:solidFill>
                  <a:latin typeface="Meiryo" panose="020B0604030504040204" pitchFamily="34" charset="-128"/>
                  <a:ea typeface="Meiryo" panose="020B0604030504040204" pitchFamily="34" charset="-128"/>
                </a:rPr>
                <a:t>階層や要素の組み替えが柔軟・迅速</a:t>
              </a:r>
              <a:endParaRPr kumimoji="1" lang="ja-JP" altLang="en-US" sz="1600">
                <a:solidFill>
                  <a:srgbClr val="0432FF"/>
                </a:solidFill>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id="{241379E4-2267-4342-8D99-CDFDE288192A}"/>
                </a:ext>
              </a:extLst>
            </p:cNvPr>
            <p:cNvGrpSpPr/>
            <p:nvPr/>
          </p:nvGrpSpPr>
          <p:grpSpPr>
            <a:xfrm>
              <a:off x="8031210" y="904874"/>
              <a:ext cx="854015" cy="5533504"/>
              <a:chOff x="8031210" y="904874"/>
              <a:chExt cx="854015" cy="5533504"/>
            </a:xfrm>
          </p:grpSpPr>
          <p:sp>
            <p:nvSpPr>
              <p:cNvPr id="165" name="上下矢印 164">
                <a:extLst>
                  <a:ext uri="{FF2B5EF4-FFF2-40B4-BE49-F238E27FC236}">
                    <a16:creationId xmlns:a16="http://schemas.microsoft.com/office/drawing/2014/main" id="{3BEAEEEC-CA75-734C-A473-D1063525C4A0}"/>
                  </a:ext>
                </a:extLst>
              </p:cNvPr>
              <p:cNvSpPr/>
              <p:nvPr/>
            </p:nvSpPr>
            <p:spPr>
              <a:xfrm>
                <a:off x="8031210" y="904874"/>
                <a:ext cx="854015" cy="5533504"/>
              </a:xfrm>
              <a:prstGeom prst="upDownArrow">
                <a:avLst/>
              </a:prstGeom>
              <a:gradFill>
                <a:gsLst>
                  <a:gs pos="29000">
                    <a:srgbClr val="0070C0"/>
                  </a:gs>
                  <a:gs pos="63000">
                    <a:schemeClr val="tx2">
                      <a:lumMod val="20000"/>
                      <a:lumOff val="80000"/>
                    </a:schemeClr>
                  </a:gs>
                  <a:gs pos="83000">
                    <a:schemeClr val="accent6">
                      <a:lumMod val="75000"/>
                    </a:schemeClr>
                  </a:gs>
                </a:gsLst>
                <a:lin ang="5400000" scaled="0"/>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テキスト ボックス 165">
                <a:extLst>
                  <a:ext uri="{FF2B5EF4-FFF2-40B4-BE49-F238E27FC236}">
                    <a16:creationId xmlns:a16="http://schemas.microsoft.com/office/drawing/2014/main" id="{E8715CF1-555F-1141-A784-5C8C59BD0D61}"/>
                  </a:ext>
                </a:extLst>
              </p:cNvPr>
              <p:cNvSpPr txBox="1"/>
              <p:nvPr/>
            </p:nvSpPr>
            <p:spPr>
              <a:xfrm>
                <a:off x="8227384" y="1135706"/>
                <a:ext cx="461665" cy="784830"/>
              </a:xfrm>
              <a:prstGeom prst="rect">
                <a:avLst/>
              </a:prstGeom>
              <a:noFill/>
            </p:spPr>
            <p:txBody>
              <a:bodyPr vert="eaVert" wrap="none" rtlCol="0">
                <a:spAutoFit/>
              </a:bodyPr>
              <a:lstStyle/>
              <a:p>
                <a:r>
                  <a:rPr lang="ja-JP" altLang="en-US" b="1">
                    <a:solidFill>
                      <a:schemeClr val="bg1"/>
                    </a:solidFill>
                    <a:latin typeface="Meiryo" panose="020B0604030504040204" pitchFamily="34" charset="-128"/>
                    <a:ea typeface="Meiryo" panose="020B0604030504040204" pitchFamily="34" charset="-128"/>
                  </a:rPr>
                  <a:t>抽象的</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167" name="テキスト ボックス 166">
                <a:extLst>
                  <a:ext uri="{FF2B5EF4-FFF2-40B4-BE49-F238E27FC236}">
                    <a16:creationId xmlns:a16="http://schemas.microsoft.com/office/drawing/2014/main" id="{25692B2E-4D9B-5243-B002-BD0427F1E12F}"/>
                  </a:ext>
                </a:extLst>
              </p:cNvPr>
              <p:cNvSpPr txBox="1"/>
              <p:nvPr/>
            </p:nvSpPr>
            <p:spPr>
              <a:xfrm>
                <a:off x="8227384" y="5413683"/>
                <a:ext cx="461665" cy="784830"/>
              </a:xfrm>
              <a:prstGeom prst="rect">
                <a:avLst/>
              </a:prstGeom>
              <a:noFill/>
            </p:spPr>
            <p:txBody>
              <a:bodyPr vert="eaVert"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具体的</a:t>
                </a:r>
                <a:endParaRPr kumimoji="1" lang="ja-JP" altLang="en-US">
                  <a:solidFill>
                    <a:schemeClr val="bg1"/>
                  </a:solidFill>
                  <a:latin typeface="Meiryo" panose="020B0604030504040204" pitchFamily="34" charset="-128"/>
                  <a:ea typeface="Meiryo" panose="020B0604030504040204" pitchFamily="34" charset="-128"/>
                </a:endParaRPr>
              </a:p>
            </p:txBody>
          </p:sp>
        </p:grpSp>
        <p:pic>
          <p:nvPicPr>
            <p:cNvPr id="76" name="図 75">
              <a:extLst>
                <a:ext uri="{FF2B5EF4-FFF2-40B4-BE49-F238E27FC236}">
                  <a16:creationId xmlns:a16="http://schemas.microsoft.com/office/drawing/2014/main" id="{C7C33FA7-E686-3445-BF6C-9D7D7EEA447E}"/>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62443" y="5254252"/>
              <a:ext cx="958329" cy="958329"/>
            </a:xfrm>
            <a:prstGeom prst="rect">
              <a:avLst/>
            </a:prstGeom>
            <a:effectLst>
              <a:outerShdw blurRad="50800" dist="38100" dir="2700000" algn="tl" rotWithShape="0">
                <a:prstClr val="black">
                  <a:alpha val="40000"/>
                </a:prstClr>
              </a:outerShdw>
            </a:effectLst>
          </p:spPr>
        </p:pic>
        <p:pic>
          <p:nvPicPr>
            <p:cNvPr id="77" name="図 76">
              <a:extLst>
                <a:ext uri="{FF2B5EF4-FFF2-40B4-BE49-F238E27FC236}">
                  <a16:creationId xmlns:a16="http://schemas.microsoft.com/office/drawing/2014/main" id="{474193E2-6685-CC41-891C-117799D7154F}"/>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89753" y="5204945"/>
              <a:ext cx="1079119" cy="1079119"/>
            </a:xfrm>
            <a:prstGeom prst="rect">
              <a:avLst/>
            </a:prstGeom>
            <a:effectLst>
              <a:outerShdw blurRad="50800" dist="38100" dir="2700000" algn="tl" rotWithShape="0">
                <a:prstClr val="black">
                  <a:alpha val="40000"/>
                </a:prstClr>
              </a:outerShdw>
            </a:effectLst>
          </p:spPr>
        </p:pic>
        <p:pic>
          <p:nvPicPr>
            <p:cNvPr id="5" name="図 4">
              <a:extLst>
                <a:ext uri="{FF2B5EF4-FFF2-40B4-BE49-F238E27FC236}">
                  <a16:creationId xmlns:a16="http://schemas.microsoft.com/office/drawing/2014/main" id="{8A1DF07A-965D-3040-9E15-AF150C4114BB}"/>
                </a:ext>
              </a:extLst>
            </p:cNvPr>
            <p:cNvPicPr>
              <a:picLocks noChangeAspect="1"/>
            </p:cNvPicPr>
            <p:nvPr/>
          </p:nvPicPr>
          <p:blipFill>
            <a:blip r:embed="rId9">
              <a:clrChange>
                <a:clrFrom>
                  <a:srgbClr val="FEFEFE"/>
                </a:clrFrom>
                <a:clrTo>
                  <a:srgbClr val="FEFEFE">
                    <a:alpha val="0"/>
                  </a:srgbClr>
                </a:clrTo>
              </a:clrChange>
            </a:blip>
            <a:stretch>
              <a:fillRect/>
            </a:stretch>
          </p:blipFill>
          <p:spPr>
            <a:xfrm>
              <a:off x="5652850" y="5076671"/>
              <a:ext cx="1347263" cy="1347263"/>
            </a:xfrm>
            <a:prstGeom prst="rect">
              <a:avLst/>
            </a:prstGeom>
            <a:effectLst>
              <a:outerShdw blurRad="50800" dist="38100" dir="2700000" algn="tl" rotWithShape="0">
                <a:prstClr val="black">
                  <a:alpha val="40000"/>
                </a:prstClr>
              </a:outerShdw>
            </a:effectLst>
          </p:spPr>
        </p:pic>
      </p:grpSp>
      <p:grpSp>
        <p:nvGrpSpPr>
          <p:cNvPr id="11" name="グループ化 10">
            <a:extLst>
              <a:ext uri="{FF2B5EF4-FFF2-40B4-BE49-F238E27FC236}">
                <a16:creationId xmlns:a16="http://schemas.microsoft.com/office/drawing/2014/main" id="{C5B151B2-E32E-3984-066D-96C63CDA96F0}"/>
              </a:ext>
            </a:extLst>
          </p:cNvPr>
          <p:cNvGrpSpPr/>
          <p:nvPr/>
        </p:nvGrpSpPr>
        <p:grpSpPr>
          <a:xfrm>
            <a:off x="2991971" y="1553067"/>
            <a:ext cx="1509658" cy="589160"/>
            <a:chOff x="2991971" y="1553067"/>
            <a:chExt cx="1509658" cy="589160"/>
          </a:xfrm>
        </p:grpSpPr>
        <p:sp>
          <p:nvSpPr>
            <p:cNvPr id="3" name="四角形吹き出し 2">
              <a:extLst>
                <a:ext uri="{FF2B5EF4-FFF2-40B4-BE49-F238E27FC236}">
                  <a16:creationId xmlns:a16="http://schemas.microsoft.com/office/drawing/2014/main" id="{E8DABB89-59C3-DBFA-ECF2-E76CDA97A13E}"/>
                </a:ext>
              </a:extLst>
            </p:cNvPr>
            <p:cNvSpPr/>
            <p:nvPr/>
          </p:nvSpPr>
          <p:spPr>
            <a:xfrm>
              <a:off x="2991971" y="1553067"/>
              <a:ext cx="1509658" cy="584577"/>
            </a:xfrm>
            <a:prstGeom prst="wedgeRectCallout">
              <a:avLst/>
            </a:prstGeom>
            <a:solidFill>
              <a:schemeClr val="accent3">
                <a:lumMod val="75000"/>
                <a:alpha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9E1185AA-689D-2FE0-84F3-DFB2EA089EBD}"/>
                </a:ext>
              </a:extLst>
            </p:cNvPr>
            <p:cNvSpPr txBox="1"/>
            <p:nvPr/>
          </p:nvSpPr>
          <p:spPr>
            <a:xfrm>
              <a:off x="2991971" y="1619007"/>
              <a:ext cx="1499764" cy="523220"/>
            </a:xfrm>
            <a:prstGeom prst="rect">
              <a:avLst/>
            </a:prstGeom>
            <a:noFill/>
          </p:spPr>
          <p:txBody>
            <a:bodyPr wrap="squar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暗黙知・共同化</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lang="ja-JP" altLang="en-US" sz="1400">
                  <a:solidFill>
                    <a:schemeClr val="bg1"/>
                  </a:solidFill>
                  <a:latin typeface="Meiryo" panose="020B0604030504040204" pitchFamily="34" charset="-128"/>
                  <a:ea typeface="Meiryo" panose="020B0604030504040204" pitchFamily="34" charset="-128"/>
                </a:rPr>
                <a:t>スキルの属人化</a:t>
              </a:r>
              <a:endParaRPr kumimoji="1" lang="ja-JP" altLang="en-US" sz="1400">
                <a:solidFill>
                  <a:schemeClr val="bg1"/>
                </a:solidFill>
                <a:latin typeface="Meiryo" panose="020B0604030504040204" pitchFamily="34" charset="-128"/>
                <a:ea typeface="Meiryo" panose="020B0604030504040204" pitchFamily="34" charset="-128"/>
              </a:endParaRPr>
            </a:p>
          </p:txBody>
        </p:sp>
      </p:grpSp>
      <p:grpSp>
        <p:nvGrpSpPr>
          <p:cNvPr id="12" name="グループ化 11">
            <a:extLst>
              <a:ext uri="{FF2B5EF4-FFF2-40B4-BE49-F238E27FC236}">
                <a16:creationId xmlns:a16="http://schemas.microsoft.com/office/drawing/2014/main" id="{AC5E510C-E397-2CD2-EC0D-B5F64A90EF0C}"/>
              </a:ext>
            </a:extLst>
          </p:cNvPr>
          <p:cNvGrpSpPr/>
          <p:nvPr/>
        </p:nvGrpSpPr>
        <p:grpSpPr>
          <a:xfrm>
            <a:off x="4619954" y="2091593"/>
            <a:ext cx="1509658" cy="584577"/>
            <a:chOff x="4619954" y="2091593"/>
            <a:chExt cx="1509658" cy="584577"/>
          </a:xfrm>
        </p:grpSpPr>
        <p:sp>
          <p:nvSpPr>
            <p:cNvPr id="10" name="四角形吹き出し 9">
              <a:extLst>
                <a:ext uri="{FF2B5EF4-FFF2-40B4-BE49-F238E27FC236}">
                  <a16:creationId xmlns:a16="http://schemas.microsoft.com/office/drawing/2014/main" id="{A1BF1598-1952-6D75-8149-ABD88A17E8CF}"/>
                </a:ext>
              </a:extLst>
            </p:cNvPr>
            <p:cNvSpPr/>
            <p:nvPr/>
          </p:nvSpPr>
          <p:spPr>
            <a:xfrm>
              <a:off x="4619954" y="2091593"/>
              <a:ext cx="1509658" cy="584577"/>
            </a:xfrm>
            <a:prstGeom prst="wedgeRectCallout">
              <a:avLst>
                <a:gd name="adj1" fmla="val -6136"/>
                <a:gd name="adj2" fmla="val 78602"/>
              </a:avLst>
            </a:prstGeom>
            <a:solidFill>
              <a:srgbClr val="0070C0">
                <a:alpha val="6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a:extLst>
                <a:ext uri="{FF2B5EF4-FFF2-40B4-BE49-F238E27FC236}">
                  <a16:creationId xmlns:a16="http://schemas.microsoft.com/office/drawing/2014/main" id="{4C76C298-3B46-1D3A-F916-90ED38D9BACA}"/>
                </a:ext>
              </a:extLst>
            </p:cNvPr>
            <p:cNvSpPr txBox="1"/>
            <p:nvPr/>
          </p:nvSpPr>
          <p:spPr>
            <a:xfrm>
              <a:off x="4654073" y="2139024"/>
              <a:ext cx="1441420" cy="523220"/>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形式知・表出化</a:t>
              </a:r>
              <a:endParaRPr kumimoji="1" lang="en-US" altLang="ja-JP" sz="1400" dirty="0">
                <a:solidFill>
                  <a:schemeClr val="bg1"/>
                </a:solidFill>
                <a:latin typeface="Meiryo" panose="020B0604030504040204" pitchFamily="34" charset="-128"/>
                <a:ea typeface="Meiryo" panose="020B0604030504040204" pitchFamily="34" charset="-128"/>
              </a:endParaRPr>
            </a:p>
            <a:p>
              <a:pPr algn="ctr"/>
              <a:r>
                <a:rPr kumimoji="1" lang="ja-JP" altLang="en-US" sz="1400">
                  <a:solidFill>
                    <a:schemeClr val="bg1"/>
                  </a:solidFill>
                  <a:latin typeface="Meiryo" panose="020B0604030504040204" pitchFamily="34" charset="-128"/>
                  <a:ea typeface="Meiryo" panose="020B0604030504040204" pitchFamily="34" charset="-128"/>
                </a:rPr>
                <a:t>機能の部品化</a:t>
              </a:r>
            </a:p>
          </p:txBody>
        </p:sp>
      </p:grpSp>
    </p:spTree>
    <p:extLst>
      <p:ext uri="{BB962C8B-B14F-4D97-AF65-F5344CB8AC3E}">
        <p14:creationId xmlns:p14="http://schemas.microsoft.com/office/powerpoint/2010/main" val="274734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Effect transition="in" filter="fade">
                                      <p:cBhvr>
                                        <p:cTn id="2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3C3C831-B4DA-1D1F-BE5B-E4FB7D0AAE6D}"/>
              </a:ext>
            </a:extLst>
          </p:cNvPr>
          <p:cNvSpPr>
            <a:spLocks noGrp="1"/>
          </p:cNvSpPr>
          <p:nvPr>
            <p:ph type="title"/>
          </p:nvPr>
        </p:nvSpPr>
        <p:spPr/>
        <p:txBody>
          <a:bodyPr/>
          <a:lstStyle/>
          <a:p>
            <a:r>
              <a:rPr lang="ja-JP" altLang="en-US"/>
              <a:t>事前課題への私的な回答</a:t>
            </a:r>
          </a:p>
        </p:txBody>
      </p:sp>
      <p:sp>
        <p:nvSpPr>
          <p:cNvPr id="6" name="テキスト ボックス 5">
            <a:extLst>
              <a:ext uri="{FF2B5EF4-FFF2-40B4-BE49-F238E27FC236}">
                <a16:creationId xmlns:a16="http://schemas.microsoft.com/office/drawing/2014/main" id="{5C208629-7344-A315-122E-DC27C8E471DC}"/>
              </a:ext>
            </a:extLst>
          </p:cNvPr>
          <p:cNvSpPr txBox="1"/>
          <p:nvPr/>
        </p:nvSpPr>
        <p:spPr>
          <a:xfrm>
            <a:off x="230400" y="926115"/>
            <a:ext cx="8686800" cy="4801314"/>
          </a:xfrm>
          <a:prstGeom prst="rect">
            <a:avLst/>
          </a:prstGeom>
          <a:noFill/>
        </p:spPr>
        <p:txBody>
          <a:bodyPr wrap="square">
            <a:spAutoFit/>
          </a:bodyPr>
          <a:lstStyle/>
          <a:p>
            <a:pPr marL="342900" indent="-342900">
              <a:buFont typeface="+mj-lt"/>
              <a:buAutoNum type="arabicPeriod"/>
            </a:pPr>
            <a:r>
              <a:rPr lang="ja-JP" altLang="en-US">
                <a:latin typeface="Meiryo" panose="020B0604030504040204" pitchFamily="34" charset="-128"/>
                <a:ea typeface="Meiryo" panose="020B0604030504040204" pitchFamily="34" charset="-128"/>
              </a:rPr>
              <a:t>デジタル・トランスフォーメーション（DX）とは、これまで取り組んで来たIT化やデジタル化と何が違うのか。</a:t>
            </a: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ja-JP" altLang="en-US">
              <a:latin typeface="Meiryo" panose="020B0604030504040204" pitchFamily="34" charset="-128"/>
              <a:ea typeface="Meiryo" panose="020B0604030504040204" pitchFamily="34" charset="-128"/>
            </a:endParaRPr>
          </a:p>
          <a:p>
            <a:pPr marL="342900" indent="-342900">
              <a:buFont typeface="+mj-lt"/>
              <a:buAutoNum type="arabicPeriod"/>
            </a:pPr>
            <a:endParaRPr lang="ja-JP" altLang="en-US">
              <a:latin typeface="Meiryo" panose="020B0604030504040204" pitchFamily="34" charset="-128"/>
              <a:ea typeface="Meiryo" panose="020B0604030504040204" pitchFamily="34" charset="-128"/>
            </a:endParaRPr>
          </a:p>
          <a:p>
            <a:pPr marL="342900" indent="-342900">
              <a:buFont typeface="+mj-lt"/>
              <a:buAutoNum type="arabicPeriod"/>
            </a:pPr>
            <a:r>
              <a:rPr lang="ja-JP" altLang="en-US">
                <a:latin typeface="Meiryo" panose="020B0604030504040204" pitchFamily="34" charset="-128"/>
                <a:ea typeface="Meiryo" panose="020B0604030504040204" pitchFamily="34" charset="-128"/>
              </a:rPr>
              <a:t>ビッグテックやデジタル・ネイティブが、既存のプレイヤーを置き換えるほどの破壊的な競争力を発揮してるのはなぜか。</a:t>
            </a: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r>
              <a:rPr lang="ja-JP" altLang="en-US">
                <a:latin typeface="Meiryo" panose="020B0604030504040204" pitchFamily="34" charset="-128"/>
                <a:ea typeface="Meiryo" panose="020B0604030504040204" pitchFamily="34" charset="-128"/>
              </a:rPr>
              <a:t>なぜ、ユーザー企業の内製化に熱心なのか。なぜ、SI事業者やITベンダーに任せることができないのか。</a:t>
            </a:r>
          </a:p>
          <a:p>
            <a:pPr marL="342900" indent="-342900">
              <a:buFont typeface="+mj-lt"/>
              <a:buAutoNum type="arabicPeriod"/>
            </a:pPr>
            <a:endParaRPr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30466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3B1D47C2-C255-CC47-04C4-603158DBF29C}"/>
              </a:ext>
            </a:extLst>
          </p:cNvPr>
          <p:cNvSpPr/>
          <p:nvPr/>
        </p:nvSpPr>
        <p:spPr>
          <a:xfrm>
            <a:off x="7926934" y="1854068"/>
            <a:ext cx="676677" cy="3417779"/>
          </a:xfrm>
          <a:prstGeom prst="rect">
            <a:avLst/>
          </a:prstGeom>
          <a:solidFill>
            <a:srgbClr val="7030A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9" name="グループ化 18">
            <a:extLst>
              <a:ext uri="{FF2B5EF4-FFF2-40B4-BE49-F238E27FC236}">
                <a16:creationId xmlns:a16="http://schemas.microsoft.com/office/drawing/2014/main" id="{076E8A29-9CFB-9C47-AE9F-611FCE15576D}"/>
              </a:ext>
            </a:extLst>
          </p:cNvPr>
          <p:cNvGrpSpPr/>
          <p:nvPr/>
        </p:nvGrpSpPr>
        <p:grpSpPr>
          <a:xfrm>
            <a:off x="4891736" y="1553286"/>
            <a:ext cx="3681235" cy="4764650"/>
            <a:chOff x="4880481" y="1553286"/>
            <a:chExt cx="3681235" cy="4764650"/>
          </a:xfrm>
        </p:grpSpPr>
        <p:sp>
          <p:nvSpPr>
            <p:cNvPr id="51" name="正方形/長方形 50">
              <a:extLst>
                <a:ext uri="{FF2B5EF4-FFF2-40B4-BE49-F238E27FC236}">
                  <a16:creationId xmlns:a16="http://schemas.microsoft.com/office/drawing/2014/main" id="{CCC54AED-1E31-164A-9880-217BF697DCE4}"/>
                </a:ext>
              </a:extLst>
            </p:cNvPr>
            <p:cNvSpPr/>
            <p:nvPr/>
          </p:nvSpPr>
          <p:spPr>
            <a:xfrm>
              <a:off x="4922147" y="1854069"/>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a:extLst>
                <a:ext uri="{FF2B5EF4-FFF2-40B4-BE49-F238E27FC236}">
                  <a16:creationId xmlns:a16="http://schemas.microsoft.com/office/drawing/2014/main" id="{B43C5DF9-6334-D94C-BE1C-017FE2D2D372}"/>
                </a:ext>
              </a:extLst>
            </p:cNvPr>
            <p:cNvSpPr/>
            <p:nvPr/>
          </p:nvSpPr>
          <p:spPr>
            <a:xfrm>
              <a:off x="5676214" y="1854068"/>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a:extLst>
                <a:ext uri="{FF2B5EF4-FFF2-40B4-BE49-F238E27FC236}">
                  <a16:creationId xmlns:a16="http://schemas.microsoft.com/office/drawing/2014/main" id="{8568BFC3-9934-4146-9E06-32AD5D998816}"/>
                </a:ext>
              </a:extLst>
            </p:cNvPr>
            <p:cNvSpPr/>
            <p:nvPr/>
          </p:nvSpPr>
          <p:spPr>
            <a:xfrm>
              <a:off x="6431823" y="1854068"/>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a:extLst>
                <a:ext uri="{FF2B5EF4-FFF2-40B4-BE49-F238E27FC236}">
                  <a16:creationId xmlns:a16="http://schemas.microsoft.com/office/drawing/2014/main" id="{CEF22D35-9727-8F42-B1FF-0B8F9D6F2E30}"/>
                </a:ext>
              </a:extLst>
            </p:cNvPr>
            <p:cNvSpPr/>
            <p:nvPr/>
          </p:nvSpPr>
          <p:spPr>
            <a:xfrm>
              <a:off x="7181493" y="1858007"/>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a:extLst>
                <a:ext uri="{FF2B5EF4-FFF2-40B4-BE49-F238E27FC236}">
                  <a16:creationId xmlns:a16="http://schemas.microsoft.com/office/drawing/2014/main" id="{6943F5F7-A374-C14C-9930-3EC310A8ADCC}"/>
                </a:ext>
              </a:extLst>
            </p:cNvPr>
            <p:cNvSpPr/>
            <p:nvPr/>
          </p:nvSpPr>
          <p:spPr>
            <a:xfrm>
              <a:off x="4958417" y="1972307"/>
              <a:ext cx="3600563"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7" name="正方形/長方形 56">
              <a:extLst>
                <a:ext uri="{FF2B5EF4-FFF2-40B4-BE49-F238E27FC236}">
                  <a16:creationId xmlns:a16="http://schemas.microsoft.com/office/drawing/2014/main" id="{61F4436D-E3B3-B04A-9C0A-0DE36FA0E885}"/>
                </a:ext>
              </a:extLst>
            </p:cNvPr>
            <p:cNvSpPr/>
            <p:nvPr/>
          </p:nvSpPr>
          <p:spPr>
            <a:xfrm>
              <a:off x="4953501" y="2479049"/>
              <a:ext cx="3608158"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9" name="正方形/長方形 58">
              <a:extLst>
                <a:ext uri="{FF2B5EF4-FFF2-40B4-BE49-F238E27FC236}">
                  <a16:creationId xmlns:a16="http://schemas.microsoft.com/office/drawing/2014/main" id="{32420327-1123-EF49-950C-3F18596AF118}"/>
                </a:ext>
              </a:extLst>
            </p:cNvPr>
            <p:cNvSpPr/>
            <p:nvPr/>
          </p:nvSpPr>
          <p:spPr>
            <a:xfrm>
              <a:off x="4940190" y="2998822"/>
              <a:ext cx="3621526"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1" name="正方形/長方形 60">
              <a:extLst>
                <a:ext uri="{FF2B5EF4-FFF2-40B4-BE49-F238E27FC236}">
                  <a16:creationId xmlns:a16="http://schemas.microsoft.com/office/drawing/2014/main" id="{F3D9276B-20AF-F44D-A3BD-E30E472848C9}"/>
                </a:ext>
              </a:extLst>
            </p:cNvPr>
            <p:cNvSpPr/>
            <p:nvPr/>
          </p:nvSpPr>
          <p:spPr>
            <a:xfrm>
              <a:off x="4955031" y="3505332"/>
              <a:ext cx="360130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4" name="正方形/長方形 63">
              <a:extLst>
                <a:ext uri="{FF2B5EF4-FFF2-40B4-BE49-F238E27FC236}">
                  <a16:creationId xmlns:a16="http://schemas.microsoft.com/office/drawing/2014/main" id="{472F9618-8F1E-F340-B1FC-4C5038D7B0DB}"/>
                </a:ext>
              </a:extLst>
            </p:cNvPr>
            <p:cNvSpPr/>
            <p:nvPr/>
          </p:nvSpPr>
          <p:spPr>
            <a:xfrm>
              <a:off x="4959947" y="4574604"/>
              <a:ext cx="603932" cy="44790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70" name="正方形/長方形 69">
              <a:extLst>
                <a:ext uri="{FF2B5EF4-FFF2-40B4-BE49-F238E27FC236}">
                  <a16:creationId xmlns:a16="http://schemas.microsoft.com/office/drawing/2014/main" id="{667EA924-C757-3143-AB48-FA90FA93A2D9}"/>
                </a:ext>
              </a:extLst>
            </p:cNvPr>
            <p:cNvSpPr/>
            <p:nvPr/>
          </p:nvSpPr>
          <p:spPr>
            <a:xfrm>
              <a:off x="5714595" y="4574604"/>
              <a:ext cx="603932" cy="447905"/>
            </a:xfrm>
            <a:prstGeom prst="rect">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79" name="正方形/長方形 78">
              <a:extLst>
                <a:ext uri="{FF2B5EF4-FFF2-40B4-BE49-F238E27FC236}">
                  <a16:creationId xmlns:a16="http://schemas.microsoft.com/office/drawing/2014/main" id="{6CF79F57-8228-7340-BF26-30EB6729D858}"/>
                </a:ext>
              </a:extLst>
            </p:cNvPr>
            <p:cNvSpPr/>
            <p:nvPr/>
          </p:nvSpPr>
          <p:spPr>
            <a:xfrm>
              <a:off x="6468081" y="4574604"/>
              <a:ext cx="603932" cy="44790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6" name="正方形/長方形 85">
              <a:extLst>
                <a:ext uri="{FF2B5EF4-FFF2-40B4-BE49-F238E27FC236}">
                  <a16:creationId xmlns:a16="http://schemas.microsoft.com/office/drawing/2014/main" id="{00674E95-9291-8746-AFFD-1563DBF1B486}"/>
                </a:ext>
              </a:extLst>
            </p:cNvPr>
            <p:cNvSpPr/>
            <p:nvPr/>
          </p:nvSpPr>
          <p:spPr>
            <a:xfrm>
              <a:off x="7218333" y="4567209"/>
              <a:ext cx="603932" cy="447905"/>
            </a:xfrm>
            <a:prstGeom prst="rect">
              <a:avLst/>
            </a:prstGeom>
            <a:solidFill>
              <a:srgbClr val="73FB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8" name="正方形/長方形 87">
              <a:extLst>
                <a:ext uri="{FF2B5EF4-FFF2-40B4-BE49-F238E27FC236}">
                  <a16:creationId xmlns:a16="http://schemas.microsoft.com/office/drawing/2014/main" id="{7D731C4E-C519-9A4B-A1B2-A476ACA76429}"/>
                </a:ext>
              </a:extLst>
            </p:cNvPr>
            <p:cNvSpPr/>
            <p:nvPr/>
          </p:nvSpPr>
          <p:spPr>
            <a:xfrm>
              <a:off x="5785749" y="2037441"/>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9" name="正方形/長方形 88">
              <a:extLst>
                <a:ext uri="{FF2B5EF4-FFF2-40B4-BE49-F238E27FC236}">
                  <a16:creationId xmlns:a16="http://schemas.microsoft.com/office/drawing/2014/main" id="{C6AF40C3-DCC3-F04A-8CED-509589BA1A48}"/>
                </a:ext>
              </a:extLst>
            </p:cNvPr>
            <p:cNvSpPr/>
            <p:nvPr/>
          </p:nvSpPr>
          <p:spPr>
            <a:xfrm>
              <a:off x="5039109" y="202944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0" name="正方形/長方形 89">
              <a:extLst>
                <a:ext uri="{FF2B5EF4-FFF2-40B4-BE49-F238E27FC236}">
                  <a16:creationId xmlns:a16="http://schemas.microsoft.com/office/drawing/2014/main" id="{624CCD01-D63E-4F41-B899-9C19EBE6FFC7}"/>
                </a:ext>
              </a:extLst>
            </p:cNvPr>
            <p:cNvSpPr/>
            <p:nvPr/>
          </p:nvSpPr>
          <p:spPr>
            <a:xfrm>
              <a:off x="6538390" y="2032296"/>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1" name="正方形/長方形 90">
              <a:extLst>
                <a:ext uri="{FF2B5EF4-FFF2-40B4-BE49-F238E27FC236}">
                  <a16:creationId xmlns:a16="http://schemas.microsoft.com/office/drawing/2014/main" id="{CCDACAA7-6C4A-8145-9415-18559E9CEE4A}"/>
                </a:ext>
              </a:extLst>
            </p:cNvPr>
            <p:cNvSpPr/>
            <p:nvPr/>
          </p:nvSpPr>
          <p:spPr>
            <a:xfrm>
              <a:off x="7290083" y="202991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6" name="テキスト ボックス 55">
              <a:extLst>
                <a:ext uri="{FF2B5EF4-FFF2-40B4-BE49-F238E27FC236}">
                  <a16:creationId xmlns:a16="http://schemas.microsoft.com/office/drawing/2014/main" id="{FFCC43C7-EB86-694B-8030-EDFDA034A5B3}"/>
                </a:ext>
              </a:extLst>
            </p:cNvPr>
            <p:cNvSpPr txBox="1"/>
            <p:nvPr/>
          </p:nvSpPr>
          <p:spPr>
            <a:xfrm>
              <a:off x="5901378" y="2071191"/>
              <a:ext cx="954108"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データ管理</a:t>
              </a:r>
            </a:p>
          </p:txBody>
        </p:sp>
        <p:sp>
          <p:nvSpPr>
            <p:cNvPr id="92" name="正方形/長方形 91">
              <a:extLst>
                <a:ext uri="{FF2B5EF4-FFF2-40B4-BE49-F238E27FC236}">
                  <a16:creationId xmlns:a16="http://schemas.microsoft.com/office/drawing/2014/main" id="{AB61735F-61DE-5E4F-889A-24246F2724E0}"/>
                </a:ext>
              </a:extLst>
            </p:cNvPr>
            <p:cNvSpPr/>
            <p:nvPr/>
          </p:nvSpPr>
          <p:spPr>
            <a:xfrm>
              <a:off x="5785749" y="2550917"/>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3" name="正方形/長方形 92">
              <a:extLst>
                <a:ext uri="{FF2B5EF4-FFF2-40B4-BE49-F238E27FC236}">
                  <a16:creationId xmlns:a16="http://schemas.microsoft.com/office/drawing/2014/main" id="{DD281471-BD37-8743-833E-EC4E490C4702}"/>
                </a:ext>
              </a:extLst>
            </p:cNvPr>
            <p:cNvSpPr/>
            <p:nvPr/>
          </p:nvSpPr>
          <p:spPr>
            <a:xfrm>
              <a:off x="5039109" y="2542919"/>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4" name="正方形/長方形 93">
              <a:extLst>
                <a:ext uri="{FF2B5EF4-FFF2-40B4-BE49-F238E27FC236}">
                  <a16:creationId xmlns:a16="http://schemas.microsoft.com/office/drawing/2014/main" id="{B3136A4C-E2B2-764D-93C2-F48B94610F8A}"/>
                </a:ext>
              </a:extLst>
            </p:cNvPr>
            <p:cNvSpPr/>
            <p:nvPr/>
          </p:nvSpPr>
          <p:spPr>
            <a:xfrm>
              <a:off x="6538390" y="2545772"/>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5" name="正方形/長方形 94">
              <a:extLst>
                <a:ext uri="{FF2B5EF4-FFF2-40B4-BE49-F238E27FC236}">
                  <a16:creationId xmlns:a16="http://schemas.microsoft.com/office/drawing/2014/main" id="{E500B2BB-2D02-9340-9F1F-9FF2630F77B8}"/>
                </a:ext>
              </a:extLst>
            </p:cNvPr>
            <p:cNvSpPr/>
            <p:nvPr/>
          </p:nvSpPr>
          <p:spPr>
            <a:xfrm>
              <a:off x="7290083" y="2543386"/>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7" name="正方形/長方形 96">
              <a:extLst>
                <a:ext uri="{FF2B5EF4-FFF2-40B4-BE49-F238E27FC236}">
                  <a16:creationId xmlns:a16="http://schemas.microsoft.com/office/drawing/2014/main" id="{5C58034D-3698-0E41-9F6F-C9762E9085B4}"/>
                </a:ext>
              </a:extLst>
            </p:cNvPr>
            <p:cNvSpPr/>
            <p:nvPr/>
          </p:nvSpPr>
          <p:spPr>
            <a:xfrm>
              <a:off x="5039109" y="302698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9" name="正方形/長方形 98">
              <a:extLst>
                <a:ext uri="{FF2B5EF4-FFF2-40B4-BE49-F238E27FC236}">
                  <a16:creationId xmlns:a16="http://schemas.microsoft.com/office/drawing/2014/main" id="{D1F4098B-D006-784E-A187-B9BEDC4BED79}"/>
                </a:ext>
              </a:extLst>
            </p:cNvPr>
            <p:cNvSpPr/>
            <p:nvPr/>
          </p:nvSpPr>
          <p:spPr>
            <a:xfrm>
              <a:off x="7290083" y="302745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0" name="テキスト ボックス 59">
              <a:extLst>
                <a:ext uri="{FF2B5EF4-FFF2-40B4-BE49-F238E27FC236}">
                  <a16:creationId xmlns:a16="http://schemas.microsoft.com/office/drawing/2014/main" id="{70D0CDFD-6293-F74A-9BD0-5C88FBE8130A}"/>
                </a:ext>
              </a:extLst>
            </p:cNvPr>
            <p:cNvSpPr txBox="1"/>
            <p:nvPr/>
          </p:nvSpPr>
          <p:spPr>
            <a:xfrm>
              <a:off x="6143934" y="3076548"/>
              <a:ext cx="492443"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決済</a:t>
              </a:r>
            </a:p>
          </p:txBody>
        </p:sp>
        <p:sp>
          <p:nvSpPr>
            <p:cNvPr id="101" name="正方形/長方形 100">
              <a:extLst>
                <a:ext uri="{FF2B5EF4-FFF2-40B4-BE49-F238E27FC236}">
                  <a16:creationId xmlns:a16="http://schemas.microsoft.com/office/drawing/2014/main" id="{ED092415-0CA2-9647-9301-1091471D90B0}"/>
                </a:ext>
              </a:extLst>
            </p:cNvPr>
            <p:cNvSpPr/>
            <p:nvPr/>
          </p:nvSpPr>
          <p:spPr>
            <a:xfrm>
              <a:off x="5039109" y="3560832"/>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02" name="正方形/長方形 101">
              <a:extLst>
                <a:ext uri="{FF2B5EF4-FFF2-40B4-BE49-F238E27FC236}">
                  <a16:creationId xmlns:a16="http://schemas.microsoft.com/office/drawing/2014/main" id="{9D346033-3DC4-0C43-8964-0D98FAA07847}"/>
                </a:ext>
              </a:extLst>
            </p:cNvPr>
            <p:cNvSpPr/>
            <p:nvPr/>
          </p:nvSpPr>
          <p:spPr>
            <a:xfrm>
              <a:off x="6538390" y="3563685"/>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2" name="テキスト ボックス 61">
              <a:extLst>
                <a:ext uri="{FF2B5EF4-FFF2-40B4-BE49-F238E27FC236}">
                  <a16:creationId xmlns:a16="http://schemas.microsoft.com/office/drawing/2014/main" id="{565BAFC0-EE10-9644-9E38-D587269D2421}"/>
                </a:ext>
              </a:extLst>
            </p:cNvPr>
            <p:cNvSpPr txBox="1"/>
            <p:nvPr/>
          </p:nvSpPr>
          <p:spPr>
            <a:xfrm>
              <a:off x="5663610" y="3593409"/>
              <a:ext cx="1415773"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スケジューリング</a:t>
              </a:r>
            </a:p>
          </p:txBody>
        </p:sp>
        <p:sp>
          <p:nvSpPr>
            <p:cNvPr id="112" name="正方形/長方形 111">
              <a:extLst>
                <a:ext uri="{FF2B5EF4-FFF2-40B4-BE49-F238E27FC236}">
                  <a16:creationId xmlns:a16="http://schemas.microsoft.com/office/drawing/2014/main" id="{5370FD28-3E96-3842-904A-38AB8CA75CBD}"/>
                </a:ext>
              </a:extLst>
            </p:cNvPr>
            <p:cNvSpPr/>
            <p:nvPr/>
          </p:nvSpPr>
          <p:spPr>
            <a:xfrm>
              <a:off x="4957395" y="4015383"/>
              <a:ext cx="3600563"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3" name="正方形/長方形 112">
              <a:extLst>
                <a:ext uri="{FF2B5EF4-FFF2-40B4-BE49-F238E27FC236}">
                  <a16:creationId xmlns:a16="http://schemas.microsoft.com/office/drawing/2014/main" id="{AAA07F99-BC5A-1E4C-B760-91FAD13C8581}"/>
                </a:ext>
              </a:extLst>
            </p:cNvPr>
            <p:cNvSpPr/>
            <p:nvPr/>
          </p:nvSpPr>
          <p:spPr>
            <a:xfrm>
              <a:off x="5790665" y="4072718"/>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4" name="正方形/長方形 113">
              <a:extLst>
                <a:ext uri="{FF2B5EF4-FFF2-40B4-BE49-F238E27FC236}">
                  <a16:creationId xmlns:a16="http://schemas.microsoft.com/office/drawing/2014/main" id="{2D4BEB45-C454-B347-9D6C-DBD86FACDD03}"/>
                </a:ext>
              </a:extLst>
            </p:cNvPr>
            <p:cNvSpPr/>
            <p:nvPr/>
          </p:nvSpPr>
          <p:spPr>
            <a:xfrm>
              <a:off x="5044025" y="406472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6" name="正方形/長方形 115">
              <a:extLst>
                <a:ext uri="{FF2B5EF4-FFF2-40B4-BE49-F238E27FC236}">
                  <a16:creationId xmlns:a16="http://schemas.microsoft.com/office/drawing/2014/main" id="{A3F52440-4656-0649-86CC-DB258E909C93}"/>
                </a:ext>
              </a:extLst>
            </p:cNvPr>
            <p:cNvSpPr/>
            <p:nvPr/>
          </p:nvSpPr>
          <p:spPr>
            <a:xfrm>
              <a:off x="7294999" y="4065187"/>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22" name="テキスト ボックス 121">
              <a:extLst>
                <a:ext uri="{FF2B5EF4-FFF2-40B4-BE49-F238E27FC236}">
                  <a16:creationId xmlns:a16="http://schemas.microsoft.com/office/drawing/2014/main" id="{9EB951EA-236E-AE43-9E1B-A32EE41419EC}"/>
                </a:ext>
              </a:extLst>
            </p:cNvPr>
            <p:cNvSpPr txBox="1"/>
            <p:nvPr/>
          </p:nvSpPr>
          <p:spPr>
            <a:xfrm>
              <a:off x="4880481" y="1553287"/>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業務Ａ</a:t>
              </a:r>
            </a:p>
          </p:txBody>
        </p:sp>
        <p:sp>
          <p:nvSpPr>
            <p:cNvPr id="123" name="テキスト ボックス 122">
              <a:extLst>
                <a:ext uri="{FF2B5EF4-FFF2-40B4-BE49-F238E27FC236}">
                  <a16:creationId xmlns:a16="http://schemas.microsoft.com/office/drawing/2014/main" id="{70D139EA-BBB0-E848-B638-B18E05F9BCE4}"/>
                </a:ext>
              </a:extLst>
            </p:cNvPr>
            <p:cNvSpPr txBox="1"/>
            <p:nvPr/>
          </p:nvSpPr>
          <p:spPr>
            <a:xfrm>
              <a:off x="5645242" y="1553286"/>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業務Ｂ</a:t>
              </a:r>
            </a:p>
          </p:txBody>
        </p:sp>
        <p:sp>
          <p:nvSpPr>
            <p:cNvPr id="124" name="テキスト ボックス 123">
              <a:extLst>
                <a:ext uri="{FF2B5EF4-FFF2-40B4-BE49-F238E27FC236}">
                  <a16:creationId xmlns:a16="http://schemas.microsoft.com/office/drawing/2014/main" id="{276E2478-01E5-6C46-889C-A91CD61675B4}"/>
                </a:ext>
              </a:extLst>
            </p:cNvPr>
            <p:cNvSpPr txBox="1"/>
            <p:nvPr/>
          </p:nvSpPr>
          <p:spPr>
            <a:xfrm>
              <a:off x="6403948" y="1553286"/>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業務Ｃ</a:t>
              </a:r>
            </a:p>
          </p:txBody>
        </p:sp>
        <p:sp>
          <p:nvSpPr>
            <p:cNvPr id="125" name="テキスト ボックス 124">
              <a:extLst>
                <a:ext uri="{FF2B5EF4-FFF2-40B4-BE49-F238E27FC236}">
                  <a16:creationId xmlns:a16="http://schemas.microsoft.com/office/drawing/2014/main" id="{C32969EF-61F3-014E-AA26-565D7088B365}"/>
                </a:ext>
              </a:extLst>
            </p:cNvPr>
            <p:cNvSpPr txBox="1"/>
            <p:nvPr/>
          </p:nvSpPr>
          <p:spPr>
            <a:xfrm>
              <a:off x="7168887" y="1553286"/>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業務Ｄ</a:t>
              </a:r>
            </a:p>
          </p:txBody>
        </p:sp>
        <p:pic>
          <p:nvPicPr>
            <p:cNvPr id="154" name="図 153">
              <a:extLst>
                <a:ext uri="{FF2B5EF4-FFF2-40B4-BE49-F238E27FC236}">
                  <a16:creationId xmlns:a16="http://schemas.microsoft.com/office/drawing/2014/main" id="{A47B2943-334E-6B44-815A-0B41B316D03E}"/>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4563" y="5327949"/>
              <a:ext cx="860714" cy="860714"/>
            </a:xfrm>
            <a:prstGeom prst="rect">
              <a:avLst/>
            </a:prstGeom>
          </p:spPr>
        </p:pic>
        <p:pic>
          <p:nvPicPr>
            <p:cNvPr id="156" name="図 155">
              <a:extLst>
                <a:ext uri="{FF2B5EF4-FFF2-40B4-BE49-F238E27FC236}">
                  <a16:creationId xmlns:a16="http://schemas.microsoft.com/office/drawing/2014/main" id="{946F8915-9B13-3747-B17A-E8698E54C46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07562" y="5300548"/>
              <a:ext cx="969200" cy="969200"/>
            </a:xfrm>
            <a:prstGeom prst="rect">
              <a:avLst/>
            </a:prstGeom>
          </p:spPr>
        </p:pic>
        <p:pic>
          <p:nvPicPr>
            <p:cNvPr id="162" name="図 161">
              <a:extLst>
                <a:ext uri="{FF2B5EF4-FFF2-40B4-BE49-F238E27FC236}">
                  <a16:creationId xmlns:a16="http://schemas.microsoft.com/office/drawing/2014/main" id="{AA462962-2EF2-5E49-9A56-FEB00DBD44FA}"/>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284970" y="5189986"/>
              <a:ext cx="1127950" cy="1127950"/>
            </a:xfrm>
            <a:prstGeom prst="rect">
              <a:avLst/>
            </a:prstGeom>
          </p:spPr>
        </p:pic>
      </p:grpSp>
      <p:sp>
        <p:nvSpPr>
          <p:cNvPr id="2" name="タイトル 1">
            <a:extLst>
              <a:ext uri="{FF2B5EF4-FFF2-40B4-BE49-F238E27FC236}">
                <a16:creationId xmlns:a16="http://schemas.microsoft.com/office/drawing/2014/main" id="{41947B59-0A0D-0346-A795-7841BF7080EE}"/>
              </a:ext>
            </a:extLst>
          </p:cNvPr>
          <p:cNvSpPr>
            <a:spLocks noGrp="1"/>
          </p:cNvSpPr>
          <p:nvPr>
            <p:ph type="title"/>
          </p:nvPr>
        </p:nvSpPr>
        <p:spPr/>
        <p:txBody>
          <a:bodyPr/>
          <a:lstStyle/>
          <a:p>
            <a:r>
              <a:rPr kumimoji="1" lang="ja-JP" altLang="en-US"/>
              <a:t>アンバンドル／リバンドル／エンハンスメント</a:t>
            </a:r>
          </a:p>
        </p:txBody>
      </p:sp>
      <p:sp>
        <p:nvSpPr>
          <p:cNvPr id="3" name="正方形/長方形 2">
            <a:extLst>
              <a:ext uri="{FF2B5EF4-FFF2-40B4-BE49-F238E27FC236}">
                <a16:creationId xmlns:a16="http://schemas.microsoft.com/office/drawing/2014/main" id="{61884E69-CAE9-D547-BD8D-5ECB9BAC67F0}"/>
              </a:ext>
            </a:extLst>
          </p:cNvPr>
          <p:cNvSpPr/>
          <p:nvPr/>
        </p:nvSpPr>
        <p:spPr>
          <a:xfrm>
            <a:off x="1285832" y="1856758"/>
            <a:ext cx="676677" cy="341777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42389CA8-93B6-EB4B-8C8A-1CA0B5D1A815}"/>
              </a:ext>
            </a:extLst>
          </p:cNvPr>
          <p:cNvSpPr/>
          <p:nvPr/>
        </p:nvSpPr>
        <p:spPr>
          <a:xfrm>
            <a:off x="2039899" y="1856757"/>
            <a:ext cx="676677" cy="341777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489FAC8A-D96B-9045-81F0-E1A823152A0E}"/>
              </a:ext>
            </a:extLst>
          </p:cNvPr>
          <p:cNvSpPr/>
          <p:nvPr/>
        </p:nvSpPr>
        <p:spPr>
          <a:xfrm>
            <a:off x="2795508" y="1856757"/>
            <a:ext cx="676677" cy="341777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F88DA8CE-AEF0-EE41-9590-D060FF870164}"/>
              </a:ext>
            </a:extLst>
          </p:cNvPr>
          <p:cNvSpPr/>
          <p:nvPr/>
        </p:nvSpPr>
        <p:spPr>
          <a:xfrm>
            <a:off x="3545178" y="1860696"/>
            <a:ext cx="676677" cy="3417779"/>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DE52F792-C820-614A-AD85-B1857723F6AE}"/>
              </a:ext>
            </a:extLst>
          </p:cNvPr>
          <p:cNvSpPr/>
          <p:nvPr/>
        </p:nvSpPr>
        <p:spPr>
          <a:xfrm>
            <a:off x="1317187" y="1974996"/>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2" name="テキスト ボックス 11">
            <a:extLst>
              <a:ext uri="{FF2B5EF4-FFF2-40B4-BE49-F238E27FC236}">
                <a16:creationId xmlns:a16="http://schemas.microsoft.com/office/drawing/2014/main" id="{4644A545-17E1-D845-968A-60130C59CC24}"/>
              </a:ext>
            </a:extLst>
          </p:cNvPr>
          <p:cNvSpPr txBox="1"/>
          <p:nvPr/>
        </p:nvSpPr>
        <p:spPr>
          <a:xfrm>
            <a:off x="1334459" y="2021606"/>
            <a:ext cx="569387" cy="430887"/>
          </a:xfrm>
          <a:prstGeom prst="rect">
            <a:avLst/>
          </a:prstGeom>
          <a:noFill/>
        </p:spPr>
        <p:txBody>
          <a:bodyPr wrap="none" rtlCol="0">
            <a:spAutoFit/>
          </a:bodyPr>
          <a:lstStyle/>
          <a:p>
            <a:pPr algn="ctr"/>
            <a:r>
              <a:rPr kumimoji="1" lang="ja-JP" altLang="en-US" sz="1000">
                <a:solidFill>
                  <a:schemeClr val="bg1"/>
                </a:solidFill>
                <a:latin typeface="Meiryo" panose="020B0604030504040204" pitchFamily="34" charset="-128"/>
                <a:ea typeface="Meiryo" panose="020B0604030504040204" pitchFamily="34" charset="-128"/>
              </a:rPr>
              <a:t>データ</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13" name="正方形/長方形 12">
            <a:extLst>
              <a:ext uri="{FF2B5EF4-FFF2-40B4-BE49-F238E27FC236}">
                <a16:creationId xmlns:a16="http://schemas.microsoft.com/office/drawing/2014/main" id="{47B19EFB-3903-1B4D-9CF6-B5DD1B00DCA9}"/>
              </a:ext>
            </a:extLst>
          </p:cNvPr>
          <p:cNvSpPr/>
          <p:nvPr/>
        </p:nvSpPr>
        <p:spPr>
          <a:xfrm>
            <a:off x="1317187" y="2481738"/>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660C1FE3-93B9-8F4D-8F90-0496FD30CBCD}"/>
              </a:ext>
            </a:extLst>
          </p:cNvPr>
          <p:cNvSpPr txBox="1"/>
          <p:nvPr/>
        </p:nvSpPr>
        <p:spPr>
          <a:xfrm>
            <a:off x="1352927" y="2497223"/>
            <a:ext cx="545342" cy="461665"/>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Ｉ</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Ｄ</a:t>
            </a:r>
            <a:endParaRPr kumimoji="1" lang="en-US" altLang="ja-JP" sz="12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15" name="正方形/長方形 14">
            <a:extLst>
              <a:ext uri="{FF2B5EF4-FFF2-40B4-BE49-F238E27FC236}">
                <a16:creationId xmlns:a16="http://schemas.microsoft.com/office/drawing/2014/main" id="{3535E021-6B4F-B248-B49C-8A312AA0C57F}"/>
              </a:ext>
            </a:extLst>
          </p:cNvPr>
          <p:cNvSpPr/>
          <p:nvPr/>
        </p:nvSpPr>
        <p:spPr>
          <a:xfrm>
            <a:off x="1323632" y="2993785"/>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6" name="テキスト ボックス 15">
            <a:extLst>
              <a:ext uri="{FF2B5EF4-FFF2-40B4-BE49-F238E27FC236}">
                <a16:creationId xmlns:a16="http://schemas.microsoft.com/office/drawing/2014/main" id="{47E27BEC-BB86-CA4E-BC61-E8AE2C5B52B7}"/>
              </a:ext>
            </a:extLst>
          </p:cNvPr>
          <p:cNvSpPr txBox="1"/>
          <p:nvPr/>
        </p:nvSpPr>
        <p:spPr>
          <a:xfrm>
            <a:off x="1358926" y="3102920"/>
            <a:ext cx="545342" cy="276999"/>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決</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済</a:t>
            </a:r>
          </a:p>
        </p:txBody>
      </p:sp>
      <p:sp>
        <p:nvSpPr>
          <p:cNvPr id="17" name="正方形/長方形 16">
            <a:extLst>
              <a:ext uri="{FF2B5EF4-FFF2-40B4-BE49-F238E27FC236}">
                <a16:creationId xmlns:a16="http://schemas.microsoft.com/office/drawing/2014/main" id="{A92D72CD-2BA4-3543-8C97-206A4C5A7589}"/>
              </a:ext>
            </a:extLst>
          </p:cNvPr>
          <p:cNvSpPr/>
          <p:nvPr/>
        </p:nvSpPr>
        <p:spPr>
          <a:xfrm>
            <a:off x="1323632" y="3500527"/>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BBAF0663-FE75-6F41-BA39-82E9EA96532D}"/>
              </a:ext>
            </a:extLst>
          </p:cNvPr>
          <p:cNvSpPr txBox="1"/>
          <p:nvPr/>
        </p:nvSpPr>
        <p:spPr>
          <a:xfrm>
            <a:off x="1285832" y="3574645"/>
            <a:ext cx="697627" cy="338554"/>
          </a:xfrm>
          <a:prstGeom prst="rect">
            <a:avLst/>
          </a:prstGeom>
          <a:noFill/>
        </p:spPr>
        <p:txBody>
          <a:bodyPr wrap="none" rtlCol="0">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スケジュー</a:t>
            </a:r>
            <a:endParaRPr kumimoji="1" lang="en-US" altLang="ja-JP" sz="800" dirty="0">
              <a:solidFill>
                <a:schemeClr val="bg1"/>
              </a:solidFill>
              <a:latin typeface="Meiryo" panose="020B0604030504040204" pitchFamily="34" charset="-128"/>
              <a:ea typeface="Meiryo" panose="020B0604030504040204" pitchFamily="34" charset="-128"/>
            </a:endParaRPr>
          </a:p>
          <a:p>
            <a:pPr algn="ctr"/>
            <a:r>
              <a:rPr kumimoji="1" lang="ja-JP" altLang="en-US" sz="800">
                <a:solidFill>
                  <a:schemeClr val="bg1"/>
                </a:solidFill>
                <a:latin typeface="Meiryo" panose="020B0604030504040204" pitchFamily="34" charset="-128"/>
                <a:ea typeface="Meiryo" panose="020B0604030504040204" pitchFamily="34" charset="-128"/>
              </a:rPr>
              <a:t>リング</a:t>
            </a:r>
          </a:p>
        </p:txBody>
      </p:sp>
      <p:sp>
        <p:nvSpPr>
          <p:cNvPr id="20" name="正方形/長方形 19">
            <a:extLst>
              <a:ext uri="{FF2B5EF4-FFF2-40B4-BE49-F238E27FC236}">
                <a16:creationId xmlns:a16="http://schemas.microsoft.com/office/drawing/2014/main" id="{63306752-9907-C242-A385-F8969BE150D4}"/>
              </a:ext>
            </a:extLst>
          </p:cNvPr>
          <p:cNvSpPr/>
          <p:nvPr/>
        </p:nvSpPr>
        <p:spPr>
          <a:xfrm>
            <a:off x="1323632" y="4577293"/>
            <a:ext cx="603932" cy="44790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21" name="正方形/長方形 20">
            <a:extLst>
              <a:ext uri="{FF2B5EF4-FFF2-40B4-BE49-F238E27FC236}">
                <a16:creationId xmlns:a16="http://schemas.microsoft.com/office/drawing/2014/main" id="{E30388D9-FB0C-1245-BBF6-C9C61AE49320}"/>
              </a:ext>
            </a:extLst>
          </p:cNvPr>
          <p:cNvSpPr/>
          <p:nvPr/>
        </p:nvSpPr>
        <p:spPr>
          <a:xfrm>
            <a:off x="2071835" y="1974996"/>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22" name="テキスト ボックス 21">
            <a:extLst>
              <a:ext uri="{FF2B5EF4-FFF2-40B4-BE49-F238E27FC236}">
                <a16:creationId xmlns:a16="http://schemas.microsoft.com/office/drawing/2014/main" id="{7BAFCC38-08F3-0547-9664-42FB18756349}"/>
              </a:ext>
            </a:extLst>
          </p:cNvPr>
          <p:cNvSpPr txBox="1"/>
          <p:nvPr/>
        </p:nvSpPr>
        <p:spPr>
          <a:xfrm>
            <a:off x="2089107" y="2021606"/>
            <a:ext cx="569387" cy="430887"/>
          </a:xfrm>
          <a:prstGeom prst="rect">
            <a:avLst/>
          </a:prstGeom>
          <a:noFill/>
        </p:spPr>
        <p:txBody>
          <a:bodyPr wrap="none" rtlCol="0">
            <a:spAutoFit/>
          </a:bodyPr>
          <a:lstStyle/>
          <a:p>
            <a:pPr algn="ctr"/>
            <a:r>
              <a:rPr kumimoji="1" lang="ja-JP" altLang="en-US" sz="1000">
                <a:solidFill>
                  <a:schemeClr val="bg1"/>
                </a:solidFill>
                <a:latin typeface="Meiryo" panose="020B0604030504040204" pitchFamily="34" charset="-128"/>
                <a:ea typeface="Meiryo" panose="020B0604030504040204" pitchFamily="34" charset="-128"/>
              </a:rPr>
              <a:t>データ</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23" name="正方形/長方形 22">
            <a:extLst>
              <a:ext uri="{FF2B5EF4-FFF2-40B4-BE49-F238E27FC236}">
                <a16:creationId xmlns:a16="http://schemas.microsoft.com/office/drawing/2014/main" id="{FD0B23C1-15C3-9644-966E-5164C14820EE}"/>
              </a:ext>
            </a:extLst>
          </p:cNvPr>
          <p:cNvSpPr/>
          <p:nvPr/>
        </p:nvSpPr>
        <p:spPr>
          <a:xfrm>
            <a:off x="2071835" y="2481738"/>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24" name="テキスト ボックス 23">
            <a:extLst>
              <a:ext uri="{FF2B5EF4-FFF2-40B4-BE49-F238E27FC236}">
                <a16:creationId xmlns:a16="http://schemas.microsoft.com/office/drawing/2014/main" id="{22C6550E-CB8B-6942-A25B-B38928F834B9}"/>
              </a:ext>
            </a:extLst>
          </p:cNvPr>
          <p:cNvSpPr txBox="1"/>
          <p:nvPr/>
        </p:nvSpPr>
        <p:spPr>
          <a:xfrm>
            <a:off x="2107575" y="2497223"/>
            <a:ext cx="545342" cy="461665"/>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Ｉ</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Ｄ</a:t>
            </a:r>
            <a:endParaRPr kumimoji="1" lang="en-US" altLang="ja-JP" sz="12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30" name="正方形/長方形 29">
            <a:extLst>
              <a:ext uri="{FF2B5EF4-FFF2-40B4-BE49-F238E27FC236}">
                <a16:creationId xmlns:a16="http://schemas.microsoft.com/office/drawing/2014/main" id="{8EFAB5F1-A3D9-BA44-BE2E-ED39D028C721}"/>
              </a:ext>
            </a:extLst>
          </p:cNvPr>
          <p:cNvSpPr/>
          <p:nvPr/>
        </p:nvSpPr>
        <p:spPr>
          <a:xfrm>
            <a:off x="2078280" y="4577293"/>
            <a:ext cx="603932" cy="447905"/>
          </a:xfrm>
          <a:prstGeom prst="rect">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31" name="正方形/長方形 30">
            <a:extLst>
              <a:ext uri="{FF2B5EF4-FFF2-40B4-BE49-F238E27FC236}">
                <a16:creationId xmlns:a16="http://schemas.microsoft.com/office/drawing/2014/main" id="{89AA0846-F5A9-7B4F-A38C-C03B423D3009}"/>
              </a:ext>
            </a:extLst>
          </p:cNvPr>
          <p:cNvSpPr/>
          <p:nvPr/>
        </p:nvSpPr>
        <p:spPr>
          <a:xfrm>
            <a:off x="2825321" y="1974996"/>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32" name="テキスト ボックス 31">
            <a:extLst>
              <a:ext uri="{FF2B5EF4-FFF2-40B4-BE49-F238E27FC236}">
                <a16:creationId xmlns:a16="http://schemas.microsoft.com/office/drawing/2014/main" id="{0EFC0FB0-16A8-D843-91BE-672EA5214B33}"/>
              </a:ext>
            </a:extLst>
          </p:cNvPr>
          <p:cNvSpPr txBox="1"/>
          <p:nvPr/>
        </p:nvSpPr>
        <p:spPr>
          <a:xfrm>
            <a:off x="2842593" y="2021606"/>
            <a:ext cx="569387" cy="430887"/>
          </a:xfrm>
          <a:prstGeom prst="rect">
            <a:avLst/>
          </a:prstGeom>
          <a:noFill/>
        </p:spPr>
        <p:txBody>
          <a:bodyPr wrap="none" rtlCol="0">
            <a:spAutoFit/>
          </a:bodyPr>
          <a:lstStyle/>
          <a:p>
            <a:pPr algn="ctr"/>
            <a:r>
              <a:rPr kumimoji="1" lang="ja-JP" altLang="en-US" sz="1000">
                <a:solidFill>
                  <a:schemeClr val="bg1"/>
                </a:solidFill>
                <a:latin typeface="Meiryo" panose="020B0604030504040204" pitchFamily="34" charset="-128"/>
                <a:ea typeface="Meiryo" panose="020B0604030504040204" pitchFamily="34" charset="-128"/>
              </a:rPr>
              <a:t>データ</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33" name="正方形/長方形 32">
            <a:extLst>
              <a:ext uri="{FF2B5EF4-FFF2-40B4-BE49-F238E27FC236}">
                <a16:creationId xmlns:a16="http://schemas.microsoft.com/office/drawing/2014/main" id="{CE1A6AEA-0E46-D945-8308-92F709ED8294}"/>
              </a:ext>
            </a:extLst>
          </p:cNvPr>
          <p:cNvSpPr/>
          <p:nvPr/>
        </p:nvSpPr>
        <p:spPr>
          <a:xfrm>
            <a:off x="2825321" y="2481738"/>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34" name="テキスト ボックス 33">
            <a:extLst>
              <a:ext uri="{FF2B5EF4-FFF2-40B4-BE49-F238E27FC236}">
                <a16:creationId xmlns:a16="http://schemas.microsoft.com/office/drawing/2014/main" id="{60F8BFFB-B106-CA40-98E3-A8727387A721}"/>
              </a:ext>
            </a:extLst>
          </p:cNvPr>
          <p:cNvSpPr txBox="1"/>
          <p:nvPr/>
        </p:nvSpPr>
        <p:spPr>
          <a:xfrm>
            <a:off x="2861061" y="2497223"/>
            <a:ext cx="545342" cy="461665"/>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Ｉ</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Ｄ</a:t>
            </a:r>
            <a:endParaRPr kumimoji="1" lang="en-US" altLang="ja-JP" sz="12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37" name="正方形/長方形 36">
            <a:extLst>
              <a:ext uri="{FF2B5EF4-FFF2-40B4-BE49-F238E27FC236}">
                <a16:creationId xmlns:a16="http://schemas.microsoft.com/office/drawing/2014/main" id="{48457D18-0F1B-3C43-AFBC-E1C4B271B778}"/>
              </a:ext>
            </a:extLst>
          </p:cNvPr>
          <p:cNvSpPr/>
          <p:nvPr/>
        </p:nvSpPr>
        <p:spPr>
          <a:xfrm>
            <a:off x="2831766" y="3500527"/>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38" name="テキスト ボックス 37">
            <a:extLst>
              <a:ext uri="{FF2B5EF4-FFF2-40B4-BE49-F238E27FC236}">
                <a16:creationId xmlns:a16="http://schemas.microsoft.com/office/drawing/2014/main" id="{E63893E1-EA61-364A-BE38-FAC0D36D1158}"/>
              </a:ext>
            </a:extLst>
          </p:cNvPr>
          <p:cNvSpPr txBox="1"/>
          <p:nvPr/>
        </p:nvSpPr>
        <p:spPr>
          <a:xfrm>
            <a:off x="2793966" y="3574645"/>
            <a:ext cx="697627" cy="338554"/>
          </a:xfrm>
          <a:prstGeom prst="rect">
            <a:avLst/>
          </a:prstGeom>
          <a:noFill/>
        </p:spPr>
        <p:txBody>
          <a:bodyPr wrap="none" rtlCol="0">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スケジュー</a:t>
            </a:r>
            <a:endParaRPr kumimoji="1" lang="en-US" altLang="ja-JP" sz="800" dirty="0">
              <a:solidFill>
                <a:schemeClr val="bg1"/>
              </a:solidFill>
              <a:latin typeface="Meiryo" panose="020B0604030504040204" pitchFamily="34" charset="-128"/>
              <a:ea typeface="Meiryo" panose="020B0604030504040204" pitchFamily="34" charset="-128"/>
            </a:endParaRPr>
          </a:p>
          <a:p>
            <a:pPr algn="ctr"/>
            <a:r>
              <a:rPr kumimoji="1" lang="ja-JP" altLang="en-US" sz="800">
                <a:solidFill>
                  <a:schemeClr val="bg1"/>
                </a:solidFill>
                <a:latin typeface="Meiryo" panose="020B0604030504040204" pitchFamily="34" charset="-128"/>
                <a:ea typeface="Meiryo" panose="020B0604030504040204" pitchFamily="34" charset="-128"/>
              </a:rPr>
              <a:t>リング</a:t>
            </a:r>
          </a:p>
        </p:txBody>
      </p:sp>
      <p:sp>
        <p:nvSpPr>
          <p:cNvPr id="40" name="正方形/長方形 39">
            <a:extLst>
              <a:ext uri="{FF2B5EF4-FFF2-40B4-BE49-F238E27FC236}">
                <a16:creationId xmlns:a16="http://schemas.microsoft.com/office/drawing/2014/main" id="{4B7139C6-ABCE-4046-AE40-691E33487FF6}"/>
              </a:ext>
            </a:extLst>
          </p:cNvPr>
          <p:cNvSpPr/>
          <p:nvPr/>
        </p:nvSpPr>
        <p:spPr>
          <a:xfrm>
            <a:off x="2831766" y="4577293"/>
            <a:ext cx="603932" cy="44790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41" name="正方形/長方形 40">
            <a:extLst>
              <a:ext uri="{FF2B5EF4-FFF2-40B4-BE49-F238E27FC236}">
                <a16:creationId xmlns:a16="http://schemas.microsoft.com/office/drawing/2014/main" id="{404109C2-12AA-1145-8A6E-5EB2CB61549D}"/>
              </a:ext>
            </a:extLst>
          </p:cNvPr>
          <p:cNvSpPr/>
          <p:nvPr/>
        </p:nvSpPr>
        <p:spPr>
          <a:xfrm>
            <a:off x="3579969" y="1974996"/>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42" name="テキスト ボックス 41">
            <a:extLst>
              <a:ext uri="{FF2B5EF4-FFF2-40B4-BE49-F238E27FC236}">
                <a16:creationId xmlns:a16="http://schemas.microsoft.com/office/drawing/2014/main" id="{4561C522-B66C-0D4C-BBA5-92C42FDFB114}"/>
              </a:ext>
            </a:extLst>
          </p:cNvPr>
          <p:cNvSpPr txBox="1"/>
          <p:nvPr/>
        </p:nvSpPr>
        <p:spPr>
          <a:xfrm>
            <a:off x="3597241" y="2021606"/>
            <a:ext cx="569387" cy="430887"/>
          </a:xfrm>
          <a:prstGeom prst="rect">
            <a:avLst/>
          </a:prstGeom>
          <a:noFill/>
        </p:spPr>
        <p:txBody>
          <a:bodyPr wrap="none" rtlCol="0">
            <a:spAutoFit/>
          </a:bodyPr>
          <a:lstStyle/>
          <a:p>
            <a:pPr algn="ctr"/>
            <a:r>
              <a:rPr kumimoji="1" lang="ja-JP" altLang="en-US" sz="1000">
                <a:solidFill>
                  <a:schemeClr val="bg1"/>
                </a:solidFill>
                <a:latin typeface="Meiryo" panose="020B0604030504040204" pitchFamily="34" charset="-128"/>
                <a:ea typeface="Meiryo" panose="020B0604030504040204" pitchFamily="34" charset="-128"/>
              </a:rPr>
              <a:t>データ</a:t>
            </a:r>
            <a:endParaRPr kumimoji="1" lang="en-US" altLang="ja-JP" sz="10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43" name="正方形/長方形 42">
            <a:extLst>
              <a:ext uri="{FF2B5EF4-FFF2-40B4-BE49-F238E27FC236}">
                <a16:creationId xmlns:a16="http://schemas.microsoft.com/office/drawing/2014/main" id="{AC69F37C-CF6F-1043-B60F-99BF150B7CD5}"/>
              </a:ext>
            </a:extLst>
          </p:cNvPr>
          <p:cNvSpPr/>
          <p:nvPr/>
        </p:nvSpPr>
        <p:spPr>
          <a:xfrm>
            <a:off x="3579969" y="2481738"/>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44" name="テキスト ボックス 43">
            <a:extLst>
              <a:ext uri="{FF2B5EF4-FFF2-40B4-BE49-F238E27FC236}">
                <a16:creationId xmlns:a16="http://schemas.microsoft.com/office/drawing/2014/main" id="{22D21085-A023-6046-A16D-28C2A9BE5011}"/>
              </a:ext>
            </a:extLst>
          </p:cNvPr>
          <p:cNvSpPr txBox="1"/>
          <p:nvPr/>
        </p:nvSpPr>
        <p:spPr>
          <a:xfrm>
            <a:off x="3615709" y="2497223"/>
            <a:ext cx="545342" cy="461665"/>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Ｉ</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Ｄ</a:t>
            </a:r>
            <a:endParaRPr kumimoji="1" lang="en-US" altLang="ja-JP" sz="1200" dirty="0">
              <a:solidFill>
                <a:schemeClr val="bg1"/>
              </a:solidFill>
              <a:latin typeface="Meiryo" panose="020B0604030504040204" pitchFamily="34" charset="-128"/>
              <a:ea typeface="Meiryo" panose="020B0604030504040204" pitchFamily="34" charset="-128"/>
            </a:endParaRPr>
          </a:p>
          <a:p>
            <a:pPr algn="ctr"/>
            <a:r>
              <a:rPr kumimoji="1" lang="ja-JP" altLang="en-US" sz="1200">
                <a:solidFill>
                  <a:schemeClr val="bg1"/>
                </a:solidFill>
                <a:latin typeface="Meiryo" panose="020B0604030504040204" pitchFamily="34" charset="-128"/>
                <a:ea typeface="Meiryo" panose="020B0604030504040204" pitchFamily="34" charset="-128"/>
              </a:rPr>
              <a:t>管</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理</a:t>
            </a:r>
          </a:p>
        </p:txBody>
      </p:sp>
      <p:sp>
        <p:nvSpPr>
          <p:cNvPr id="45" name="正方形/長方形 44">
            <a:extLst>
              <a:ext uri="{FF2B5EF4-FFF2-40B4-BE49-F238E27FC236}">
                <a16:creationId xmlns:a16="http://schemas.microsoft.com/office/drawing/2014/main" id="{E9169EC8-9DBC-2642-A5F0-E3439E0FABEC}"/>
              </a:ext>
            </a:extLst>
          </p:cNvPr>
          <p:cNvSpPr/>
          <p:nvPr/>
        </p:nvSpPr>
        <p:spPr>
          <a:xfrm>
            <a:off x="3586414" y="2993785"/>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46" name="テキスト ボックス 45">
            <a:extLst>
              <a:ext uri="{FF2B5EF4-FFF2-40B4-BE49-F238E27FC236}">
                <a16:creationId xmlns:a16="http://schemas.microsoft.com/office/drawing/2014/main" id="{57184E60-6952-554A-AB87-EC439CEC3F74}"/>
              </a:ext>
            </a:extLst>
          </p:cNvPr>
          <p:cNvSpPr txBox="1"/>
          <p:nvPr/>
        </p:nvSpPr>
        <p:spPr>
          <a:xfrm>
            <a:off x="3621708" y="3102920"/>
            <a:ext cx="545342" cy="276999"/>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決</a:t>
            </a:r>
            <a:r>
              <a:rPr kumimoji="1" lang="en-US" altLang="ja-JP" sz="1200" dirty="0">
                <a:solidFill>
                  <a:schemeClr val="bg1"/>
                </a:solidFill>
                <a:latin typeface="Meiryo" panose="020B0604030504040204" pitchFamily="34" charset="-128"/>
                <a:ea typeface="Meiryo" panose="020B0604030504040204" pitchFamily="34" charset="-128"/>
              </a:rPr>
              <a:t> </a:t>
            </a:r>
            <a:r>
              <a:rPr kumimoji="1" lang="ja-JP" altLang="en-US" sz="1200">
                <a:solidFill>
                  <a:schemeClr val="bg1"/>
                </a:solidFill>
                <a:latin typeface="Meiryo" panose="020B0604030504040204" pitchFamily="34" charset="-128"/>
                <a:ea typeface="Meiryo" panose="020B0604030504040204" pitchFamily="34" charset="-128"/>
              </a:rPr>
              <a:t>済</a:t>
            </a:r>
          </a:p>
        </p:txBody>
      </p:sp>
      <p:sp>
        <p:nvSpPr>
          <p:cNvPr id="49" name="正方形/長方形 48">
            <a:extLst>
              <a:ext uri="{FF2B5EF4-FFF2-40B4-BE49-F238E27FC236}">
                <a16:creationId xmlns:a16="http://schemas.microsoft.com/office/drawing/2014/main" id="{BEFC9D9A-824B-1B47-872A-E9A7016E50F5}"/>
              </a:ext>
            </a:extLst>
          </p:cNvPr>
          <p:cNvSpPr/>
          <p:nvPr/>
        </p:nvSpPr>
        <p:spPr>
          <a:xfrm>
            <a:off x="3582018" y="4569898"/>
            <a:ext cx="603932" cy="447905"/>
          </a:xfrm>
          <a:prstGeom prst="rect">
            <a:avLst/>
          </a:prstGeom>
          <a:solidFill>
            <a:srgbClr val="73FB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04" name="正方形/長方形 103">
            <a:extLst>
              <a:ext uri="{FF2B5EF4-FFF2-40B4-BE49-F238E27FC236}">
                <a16:creationId xmlns:a16="http://schemas.microsoft.com/office/drawing/2014/main" id="{10F73DC5-C347-CA4B-A8B3-00FEEF4F73F1}"/>
              </a:ext>
            </a:extLst>
          </p:cNvPr>
          <p:cNvSpPr/>
          <p:nvPr/>
        </p:nvSpPr>
        <p:spPr>
          <a:xfrm>
            <a:off x="1322103" y="4010273"/>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06" name="正方形/長方形 105">
            <a:extLst>
              <a:ext uri="{FF2B5EF4-FFF2-40B4-BE49-F238E27FC236}">
                <a16:creationId xmlns:a16="http://schemas.microsoft.com/office/drawing/2014/main" id="{4EA3153B-02EF-BC4D-ABA8-FDC116E13BCC}"/>
              </a:ext>
            </a:extLst>
          </p:cNvPr>
          <p:cNvSpPr/>
          <p:nvPr/>
        </p:nvSpPr>
        <p:spPr>
          <a:xfrm>
            <a:off x="2076751" y="4010273"/>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0" name="正方形/長方形 109">
            <a:extLst>
              <a:ext uri="{FF2B5EF4-FFF2-40B4-BE49-F238E27FC236}">
                <a16:creationId xmlns:a16="http://schemas.microsoft.com/office/drawing/2014/main" id="{47B8A464-C4BB-E74A-B70E-03570DDD6552}"/>
              </a:ext>
            </a:extLst>
          </p:cNvPr>
          <p:cNvSpPr/>
          <p:nvPr/>
        </p:nvSpPr>
        <p:spPr>
          <a:xfrm>
            <a:off x="3584885" y="4010273"/>
            <a:ext cx="60393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8" name="テキスト ボックス 117">
            <a:extLst>
              <a:ext uri="{FF2B5EF4-FFF2-40B4-BE49-F238E27FC236}">
                <a16:creationId xmlns:a16="http://schemas.microsoft.com/office/drawing/2014/main" id="{46AFAFC2-6485-7044-8ECC-C8C55F895524}"/>
              </a:ext>
            </a:extLst>
          </p:cNvPr>
          <p:cNvSpPr txBox="1"/>
          <p:nvPr/>
        </p:nvSpPr>
        <p:spPr>
          <a:xfrm>
            <a:off x="1251838" y="1553287"/>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業務Ａ</a:t>
            </a:r>
          </a:p>
        </p:txBody>
      </p:sp>
      <p:sp>
        <p:nvSpPr>
          <p:cNvPr id="119" name="テキスト ボックス 118">
            <a:extLst>
              <a:ext uri="{FF2B5EF4-FFF2-40B4-BE49-F238E27FC236}">
                <a16:creationId xmlns:a16="http://schemas.microsoft.com/office/drawing/2014/main" id="{593474D2-E376-DA4B-835A-489A1403D08D}"/>
              </a:ext>
            </a:extLst>
          </p:cNvPr>
          <p:cNvSpPr txBox="1"/>
          <p:nvPr/>
        </p:nvSpPr>
        <p:spPr>
          <a:xfrm>
            <a:off x="2016599" y="1553286"/>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業務Ｂ</a:t>
            </a:r>
          </a:p>
        </p:txBody>
      </p:sp>
      <p:sp>
        <p:nvSpPr>
          <p:cNvPr id="120" name="テキスト ボックス 119">
            <a:extLst>
              <a:ext uri="{FF2B5EF4-FFF2-40B4-BE49-F238E27FC236}">
                <a16:creationId xmlns:a16="http://schemas.microsoft.com/office/drawing/2014/main" id="{96681510-6BB1-3E43-8DF7-7950ABB235B6}"/>
              </a:ext>
            </a:extLst>
          </p:cNvPr>
          <p:cNvSpPr txBox="1"/>
          <p:nvPr/>
        </p:nvSpPr>
        <p:spPr>
          <a:xfrm>
            <a:off x="2775305" y="1553286"/>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業務Ｃ</a:t>
            </a:r>
          </a:p>
        </p:txBody>
      </p:sp>
      <p:sp>
        <p:nvSpPr>
          <p:cNvPr id="121" name="テキスト ボックス 120">
            <a:extLst>
              <a:ext uri="{FF2B5EF4-FFF2-40B4-BE49-F238E27FC236}">
                <a16:creationId xmlns:a16="http://schemas.microsoft.com/office/drawing/2014/main" id="{7621AB3B-7ABB-484A-9C72-00D5521D10E5}"/>
              </a:ext>
            </a:extLst>
          </p:cNvPr>
          <p:cNvSpPr txBox="1"/>
          <p:nvPr/>
        </p:nvSpPr>
        <p:spPr>
          <a:xfrm>
            <a:off x="3540244" y="1553286"/>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業務Ｄ</a:t>
            </a:r>
          </a:p>
        </p:txBody>
      </p:sp>
      <p:sp>
        <p:nvSpPr>
          <p:cNvPr id="129" name="上下矢印 128">
            <a:extLst>
              <a:ext uri="{FF2B5EF4-FFF2-40B4-BE49-F238E27FC236}">
                <a16:creationId xmlns:a16="http://schemas.microsoft.com/office/drawing/2014/main" id="{2C560089-C245-1A41-9579-8A92C8209EB7}"/>
              </a:ext>
            </a:extLst>
          </p:cNvPr>
          <p:cNvSpPr/>
          <p:nvPr/>
        </p:nvSpPr>
        <p:spPr>
          <a:xfrm>
            <a:off x="1014734" y="1972306"/>
            <a:ext cx="229821" cy="2480021"/>
          </a:xfrm>
          <a:prstGeom prst="upDown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上下矢印 129">
            <a:extLst>
              <a:ext uri="{FF2B5EF4-FFF2-40B4-BE49-F238E27FC236}">
                <a16:creationId xmlns:a16="http://schemas.microsoft.com/office/drawing/2014/main" id="{07EC8862-7E71-4345-A7D7-700BDB3DB685}"/>
              </a:ext>
            </a:extLst>
          </p:cNvPr>
          <p:cNvSpPr/>
          <p:nvPr/>
        </p:nvSpPr>
        <p:spPr>
          <a:xfrm>
            <a:off x="1020252" y="4570906"/>
            <a:ext cx="229821" cy="455300"/>
          </a:xfrm>
          <a:prstGeom prst="upDownArrow">
            <a:avLst/>
          </a:prstGeom>
          <a:solidFill>
            <a:schemeClr val="accent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テキスト ボックス 130">
            <a:extLst>
              <a:ext uri="{FF2B5EF4-FFF2-40B4-BE49-F238E27FC236}">
                <a16:creationId xmlns:a16="http://schemas.microsoft.com/office/drawing/2014/main" id="{2B786D36-C7FA-814E-850C-CFD418B4077E}"/>
              </a:ext>
            </a:extLst>
          </p:cNvPr>
          <p:cNvSpPr txBox="1"/>
          <p:nvPr/>
        </p:nvSpPr>
        <p:spPr>
          <a:xfrm>
            <a:off x="514214" y="2943782"/>
            <a:ext cx="543739" cy="523220"/>
          </a:xfrm>
          <a:prstGeom prst="rect">
            <a:avLst/>
          </a:prstGeom>
          <a:noFill/>
        </p:spPr>
        <p:txBody>
          <a:bodyPr wrap="none" rtlCol="0">
            <a:spAutoFit/>
          </a:bodyPr>
          <a:lstStyle/>
          <a:p>
            <a:r>
              <a:rPr kumimoji="1" lang="ja-JP" altLang="en-US" sz="1400">
                <a:solidFill>
                  <a:schemeClr val="accent3">
                    <a:lumMod val="75000"/>
                  </a:schemeClr>
                </a:solidFill>
                <a:latin typeface="Meiryo" panose="020B0604030504040204" pitchFamily="34" charset="-128"/>
                <a:ea typeface="Meiryo" panose="020B0604030504040204" pitchFamily="34" charset="-128"/>
              </a:rPr>
              <a:t>共通</a:t>
            </a:r>
            <a:endParaRPr kumimoji="1" lang="en-US" altLang="ja-JP" sz="1400" dirty="0">
              <a:solidFill>
                <a:schemeClr val="accent3">
                  <a:lumMod val="75000"/>
                </a:schemeClr>
              </a:solidFill>
              <a:latin typeface="Meiryo" panose="020B0604030504040204" pitchFamily="34" charset="-128"/>
              <a:ea typeface="Meiryo" panose="020B0604030504040204" pitchFamily="34" charset="-128"/>
            </a:endParaRPr>
          </a:p>
          <a:p>
            <a:r>
              <a:rPr lang="ja-JP" altLang="en-US" sz="1400">
                <a:solidFill>
                  <a:schemeClr val="accent3">
                    <a:lumMod val="75000"/>
                  </a:schemeClr>
                </a:solidFill>
                <a:latin typeface="Meiryo" panose="020B0604030504040204" pitchFamily="34" charset="-128"/>
                <a:ea typeface="Meiryo" panose="020B0604030504040204" pitchFamily="34" charset="-128"/>
              </a:rPr>
              <a:t>機能</a:t>
            </a:r>
            <a:endParaRPr kumimoji="1" lang="ja-JP" altLang="en-US" sz="1400">
              <a:solidFill>
                <a:schemeClr val="accent3">
                  <a:lumMod val="75000"/>
                </a:schemeClr>
              </a:solidFill>
              <a:latin typeface="Meiryo" panose="020B0604030504040204" pitchFamily="34" charset="-128"/>
              <a:ea typeface="Meiryo" panose="020B0604030504040204" pitchFamily="34" charset="-128"/>
            </a:endParaRPr>
          </a:p>
        </p:txBody>
      </p:sp>
      <p:sp>
        <p:nvSpPr>
          <p:cNvPr id="132" name="テキスト ボックス 131">
            <a:extLst>
              <a:ext uri="{FF2B5EF4-FFF2-40B4-BE49-F238E27FC236}">
                <a16:creationId xmlns:a16="http://schemas.microsoft.com/office/drawing/2014/main" id="{4BE50C70-E0FE-7E40-A417-509E173B9511}"/>
              </a:ext>
            </a:extLst>
          </p:cNvPr>
          <p:cNvSpPr txBox="1"/>
          <p:nvPr/>
        </p:nvSpPr>
        <p:spPr>
          <a:xfrm>
            <a:off x="514214" y="4561526"/>
            <a:ext cx="543739" cy="523220"/>
          </a:xfrm>
          <a:prstGeom prst="rect">
            <a:avLst/>
          </a:prstGeom>
          <a:noFill/>
        </p:spPr>
        <p:txBody>
          <a:bodyPr wrap="none" rtlCol="0">
            <a:spAutoFit/>
          </a:bodyPr>
          <a:lstStyle/>
          <a:p>
            <a:r>
              <a:rPr kumimoji="1" lang="ja-JP" altLang="en-US" sz="1400">
                <a:solidFill>
                  <a:schemeClr val="accent4"/>
                </a:solidFill>
                <a:latin typeface="Meiryo" panose="020B0604030504040204" pitchFamily="34" charset="-128"/>
                <a:ea typeface="Meiryo" panose="020B0604030504040204" pitchFamily="34" charset="-128"/>
              </a:rPr>
              <a:t>独自</a:t>
            </a:r>
            <a:endParaRPr kumimoji="1" lang="en-US" altLang="ja-JP" sz="1400" dirty="0">
              <a:solidFill>
                <a:schemeClr val="accent4"/>
              </a:solidFill>
              <a:latin typeface="Meiryo" panose="020B0604030504040204" pitchFamily="34" charset="-128"/>
              <a:ea typeface="Meiryo" panose="020B0604030504040204" pitchFamily="34" charset="-128"/>
            </a:endParaRPr>
          </a:p>
          <a:p>
            <a:r>
              <a:rPr lang="ja-JP" altLang="en-US" sz="1400">
                <a:solidFill>
                  <a:schemeClr val="accent4"/>
                </a:solidFill>
                <a:latin typeface="Meiryo" panose="020B0604030504040204" pitchFamily="34" charset="-128"/>
                <a:ea typeface="Meiryo" panose="020B0604030504040204" pitchFamily="34" charset="-128"/>
              </a:rPr>
              <a:t>機能</a:t>
            </a:r>
            <a:endParaRPr kumimoji="1" lang="ja-JP" altLang="en-US" sz="1400">
              <a:solidFill>
                <a:schemeClr val="accent4"/>
              </a:solidFill>
              <a:latin typeface="Meiryo" panose="020B0604030504040204" pitchFamily="34" charset="-128"/>
              <a:ea typeface="Meiryo" panose="020B0604030504040204" pitchFamily="34" charset="-128"/>
            </a:endParaRPr>
          </a:p>
        </p:txBody>
      </p:sp>
      <p:grpSp>
        <p:nvGrpSpPr>
          <p:cNvPr id="159" name="グループ化 158">
            <a:extLst>
              <a:ext uri="{FF2B5EF4-FFF2-40B4-BE49-F238E27FC236}">
                <a16:creationId xmlns:a16="http://schemas.microsoft.com/office/drawing/2014/main" id="{9ED6876D-4BF0-B645-9545-6771B617C528}"/>
              </a:ext>
            </a:extLst>
          </p:cNvPr>
          <p:cNvGrpSpPr/>
          <p:nvPr/>
        </p:nvGrpSpPr>
        <p:grpSpPr>
          <a:xfrm>
            <a:off x="4287015" y="2657850"/>
            <a:ext cx="588015" cy="1618304"/>
            <a:chOff x="4287015" y="2546823"/>
            <a:chExt cx="588015" cy="1618304"/>
          </a:xfrm>
        </p:grpSpPr>
        <p:sp>
          <p:nvSpPr>
            <p:cNvPr id="133" name="右矢印 132">
              <a:extLst>
                <a:ext uri="{FF2B5EF4-FFF2-40B4-BE49-F238E27FC236}">
                  <a16:creationId xmlns:a16="http://schemas.microsoft.com/office/drawing/2014/main" id="{4E103C13-08A8-374B-B2A2-A50080AFDC41}"/>
                </a:ext>
              </a:extLst>
            </p:cNvPr>
            <p:cNvSpPr/>
            <p:nvPr/>
          </p:nvSpPr>
          <p:spPr>
            <a:xfrm>
              <a:off x="4287015" y="2546823"/>
              <a:ext cx="588015" cy="1618304"/>
            </a:xfrm>
            <a:prstGeom prst="rightArrow">
              <a:avLst>
                <a:gd name="adj1" fmla="val 67012"/>
                <a:gd name="adj2" fmla="val 50000"/>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4" name="テキスト ボックス 133">
              <a:extLst>
                <a:ext uri="{FF2B5EF4-FFF2-40B4-BE49-F238E27FC236}">
                  <a16:creationId xmlns:a16="http://schemas.microsoft.com/office/drawing/2014/main" id="{2AA1061F-A937-054F-9FA0-92469B9F9FA0}"/>
                </a:ext>
              </a:extLst>
            </p:cNvPr>
            <p:cNvSpPr txBox="1"/>
            <p:nvPr/>
          </p:nvSpPr>
          <p:spPr>
            <a:xfrm>
              <a:off x="4357529" y="2848143"/>
              <a:ext cx="369332" cy="1015663"/>
            </a:xfrm>
            <a:prstGeom prst="rect">
              <a:avLst/>
            </a:prstGeom>
            <a:noFill/>
          </p:spPr>
          <p:txBody>
            <a:bodyPr vert="eaVert" wrap="none" rtlCol="0">
              <a:spAutoFit/>
            </a:bodyPr>
            <a:lstStyle/>
            <a:p>
              <a:pPr algn="ctr"/>
              <a:r>
                <a:rPr kumimoji="1" lang="ja-JP" altLang="en-US" sz="1200" b="1">
                  <a:solidFill>
                    <a:schemeClr val="bg1"/>
                  </a:solidFill>
                  <a:latin typeface="Meiryo" panose="020B0604030504040204" pitchFamily="34" charset="-128"/>
                  <a:ea typeface="Meiryo" panose="020B0604030504040204" pitchFamily="34" charset="-128"/>
                </a:rPr>
                <a:t>アンバンドル</a:t>
              </a:r>
            </a:p>
          </p:txBody>
        </p:sp>
      </p:grpSp>
      <p:sp>
        <p:nvSpPr>
          <p:cNvPr id="7" name="テキスト ボックス 6">
            <a:extLst>
              <a:ext uri="{FF2B5EF4-FFF2-40B4-BE49-F238E27FC236}">
                <a16:creationId xmlns:a16="http://schemas.microsoft.com/office/drawing/2014/main" id="{8E448564-A729-624C-8E99-7D3273320193}"/>
              </a:ext>
            </a:extLst>
          </p:cNvPr>
          <p:cNvSpPr txBox="1"/>
          <p:nvPr/>
        </p:nvSpPr>
        <p:spPr>
          <a:xfrm>
            <a:off x="4922147" y="885841"/>
            <a:ext cx="3775393" cy="307777"/>
          </a:xfrm>
          <a:prstGeom prst="rect">
            <a:avLst/>
          </a:prstGeom>
          <a:noFill/>
        </p:spPr>
        <p:txBody>
          <a:bodyPr wrap="none" rtlCol="0">
            <a:spAutoFit/>
          </a:bodyPr>
          <a:lstStyle/>
          <a:p>
            <a:pPr algn="r"/>
            <a:r>
              <a:rPr kumimoji="1" lang="ja-JP" altLang="en-US" sz="1400">
                <a:solidFill>
                  <a:schemeClr val="accent6">
                    <a:lumMod val="75000"/>
                  </a:schemeClr>
                </a:solidFill>
                <a:latin typeface="Meiryo" panose="020B0604030504040204" pitchFamily="34" charset="-128"/>
                <a:ea typeface="Meiryo" panose="020B0604030504040204" pitchFamily="34" charset="-128"/>
              </a:rPr>
              <a:t>業務の改善や新規業務への対応が</a:t>
            </a:r>
            <a:r>
              <a:rPr kumimoji="1" lang="ja-JP" altLang="en-US" sz="1400" b="1" u="sng">
                <a:solidFill>
                  <a:schemeClr val="accent6">
                    <a:lumMod val="75000"/>
                  </a:schemeClr>
                </a:solidFill>
                <a:latin typeface="Meiryo" panose="020B0604030504040204" pitchFamily="34" charset="-128"/>
                <a:ea typeface="Meiryo" panose="020B0604030504040204" pitchFamily="34" charset="-128"/>
              </a:rPr>
              <a:t>迅速・柔軟</a:t>
            </a:r>
          </a:p>
        </p:txBody>
      </p:sp>
      <p:sp>
        <p:nvSpPr>
          <p:cNvPr id="117" name="テキスト ボックス 116">
            <a:extLst>
              <a:ext uri="{FF2B5EF4-FFF2-40B4-BE49-F238E27FC236}">
                <a16:creationId xmlns:a16="http://schemas.microsoft.com/office/drawing/2014/main" id="{4799F5E8-E579-264D-BB46-27F484DE2FD8}"/>
              </a:ext>
            </a:extLst>
          </p:cNvPr>
          <p:cNvSpPr txBox="1"/>
          <p:nvPr/>
        </p:nvSpPr>
        <p:spPr>
          <a:xfrm>
            <a:off x="266929" y="885841"/>
            <a:ext cx="4134465" cy="307777"/>
          </a:xfrm>
          <a:prstGeom prst="rect">
            <a:avLst/>
          </a:prstGeom>
          <a:noFill/>
        </p:spPr>
        <p:txBody>
          <a:bodyPr wrap="none" rtlCol="0">
            <a:spAutoFit/>
          </a:bodyPr>
          <a:lstStyle/>
          <a:p>
            <a:pPr algn="ctr"/>
            <a:r>
              <a:rPr kumimoji="1" lang="ja-JP" altLang="en-US" sz="1400">
                <a:solidFill>
                  <a:schemeClr val="tx1">
                    <a:lumMod val="65000"/>
                    <a:lumOff val="35000"/>
                  </a:schemeClr>
                </a:solidFill>
                <a:latin typeface="Meiryo" panose="020B0604030504040204" pitchFamily="34" charset="-128"/>
                <a:ea typeface="Meiryo" panose="020B0604030504040204" pitchFamily="34" charset="-128"/>
              </a:rPr>
              <a:t>業務の改善や新規業務への対応が</a:t>
            </a:r>
            <a:r>
              <a:rPr kumimoji="1" lang="ja-JP" altLang="en-US" sz="1400" b="1" u="sng">
                <a:solidFill>
                  <a:schemeClr val="tx1">
                    <a:lumMod val="65000"/>
                    <a:lumOff val="35000"/>
                  </a:schemeClr>
                </a:solidFill>
                <a:latin typeface="Meiryo" panose="020B0604030504040204" pitchFamily="34" charset="-128"/>
                <a:ea typeface="Meiryo" panose="020B0604030504040204" pitchFamily="34" charset="-128"/>
              </a:rPr>
              <a:t>容易にできない</a:t>
            </a:r>
          </a:p>
        </p:txBody>
      </p:sp>
      <p:pic>
        <p:nvPicPr>
          <p:cNvPr id="115" name="図 114">
            <a:extLst>
              <a:ext uri="{FF2B5EF4-FFF2-40B4-BE49-F238E27FC236}">
                <a16:creationId xmlns:a16="http://schemas.microsoft.com/office/drawing/2014/main" id="{05CAD9D5-AAC2-294C-8967-0BB50361117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47760" y="5303386"/>
            <a:ext cx="860059" cy="860059"/>
          </a:xfrm>
          <a:prstGeom prst="rect">
            <a:avLst/>
          </a:prstGeom>
        </p:spPr>
      </p:pic>
      <p:pic>
        <p:nvPicPr>
          <p:cNvPr id="149" name="図 148">
            <a:extLst>
              <a:ext uri="{FF2B5EF4-FFF2-40B4-BE49-F238E27FC236}">
                <a16:creationId xmlns:a16="http://schemas.microsoft.com/office/drawing/2014/main" id="{3118E776-9F4B-804A-B7CA-0E4DB35186ED}"/>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335530" y="5312553"/>
            <a:ext cx="860059" cy="860059"/>
          </a:xfrm>
          <a:prstGeom prst="rect">
            <a:avLst/>
          </a:prstGeom>
        </p:spPr>
      </p:pic>
      <p:pic>
        <p:nvPicPr>
          <p:cNvPr id="151" name="図 150">
            <a:extLst>
              <a:ext uri="{FF2B5EF4-FFF2-40B4-BE49-F238E27FC236}">
                <a16:creationId xmlns:a16="http://schemas.microsoft.com/office/drawing/2014/main" id="{88238645-8E2E-2548-8392-DAC4145C4BB5}"/>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98232" y="5252217"/>
            <a:ext cx="886279" cy="886279"/>
          </a:xfrm>
          <a:prstGeom prst="rect">
            <a:avLst/>
          </a:prstGeom>
        </p:spPr>
      </p:pic>
      <p:sp>
        <p:nvSpPr>
          <p:cNvPr id="35" name="テキスト ボックス 34">
            <a:extLst>
              <a:ext uri="{FF2B5EF4-FFF2-40B4-BE49-F238E27FC236}">
                <a16:creationId xmlns:a16="http://schemas.microsoft.com/office/drawing/2014/main" id="{3CDE66AB-34A2-7791-4D57-10DAB6652C12}"/>
              </a:ext>
            </a:extLst>
          </p:cNvPr>
          <p:cNvSpPr txBox="1"/>
          <p:nvPr/>
        </p:nvSpPr>
        <p:spPr>
          <a:xfrm>
            <a:off x="7906305" y="1558202"/>
            <a:ext cx="723275" cy="307777"/>
          </a:xfrm>
          <a:prstGeom prst="rect">
            <a:avLst/>
          </a:prstGeom>
          <a:noFill/>
        </p:spPr>
        <p:txBody>
          <a:bodyPr wrap="non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業務</a:t>
            </a:r>
            <a:r>
              <a:rPr lang="ja-JP" altLang="en-US" sz="1400">
                <a:solidFill>
                  <a:srgbClr val="7030A0"/>
                </a:solidFill>
                <a:latin typeface="Meiryo" panose="020B0604030504040204" pitchFamily="34" charset="-128"/>
                <a:ea typeface="Meiryo" panose="020B0604030504040204" pitchFamily="34" charset="-128"/>
              </a:rPr>
              <a:t>Ｘ</a:t>
            </a:r>
            <a:endParaRPr kumimoji="1" lang="ja-JP" altLang="en-US" sz="1400">
              <a:solidFill>
                <a:srgbClr val="7030A0"/>
              </a:solidFill>
              <a:latin typeface="Meiryo" panose="020B0604030504040204" pitchFamily="34" charset="-128"/>
              <a:ea typeface="Meiryo" panose="020B0604030504040204" pitchFamily="34" charset="-128"/>
            </a:endParaRPr>
          </a:p>
        </p:txBody>
      </p:sp>
      <p:sp>
        <p:nvSpPr>
          <p:cNvPr id="36" name="正方形/長方形 35">
            <a:extLst>
              <a:ext uri="{FF2B5EF4-FFF2-40B4-BE49-F238E27FC236}">
                <a16:creationId xmlns:a16="http://schemas.microsoft.com/office/drawing/2014/main" id="{326C07FF-63D6-D268-60CF-5A2056A7EB03}"/>
              </a:ext>
            </a:extLst>
          </p:cNvPr>
          <p:cNvSpPr/>
          <p:nvPr/>
        </p:nvSpPr>
        <p:spPr>
          <a:xfrm>
            <a:off x="7960669" y="4567209"/>
            <a:ext cx="603932" cy="44790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39" name="正方形/長方形 38">
            <a:extLst>
              <a:ext uri="{FF2B5EF4-FFF2-40B4-BE49-F238E27FC236}">
                <a16:creationId xmlns:a16="http://schemas.microsoft.com/office/drawing/2014/main" id="{5CD87F39-B1DB-97F0-05BA-FC05283BAE17}"/>
              </a:ext>
            </a:extLst>
          </p:cNvPr>
          <p:cNvSpPr/>
          <p:nvPr/>
        </p:nvSpPr>
        <p:spPr>
          <a:xfrm>
            <a:off x="8029541" y="202944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12EA5130-2FE1-13FD-410A-4B6D9880A7DA}"/>
              </a:ext>
            </a:extLst>
          </p:cNvPr>
          <p:cNvSpPr/>
          <p:nvPr/>
        </p:nvSpPr>
        <p:spPr>
          <a:xfrm>
            <a:off x="8029541" y="3560832"/>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0" name="正方形/長方形 49">
            <a:extLst>
              <a:ext uri="{FF2B5EF4-FFF2-40B4-BE49-F238E27FC236}">
                <a16:creationId xmlns:a16="http://schemas.microsoft.com/office/drawing/2014/main" id="{41C5F61C-5F86-0948-3D74-48EB741D3E52}"/>
              </a:ext>
            </a:extLst>
          </p:cNvPr>
          <p:cNvSpPr/>
          <p:nvPr/>
        </p:nvSpPr>
        <p:spPr>
          <a:xfrm>
            <a:off x="8034457" y="406472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8" name="正方形/長方形 57">
            <a:extLst>
              <a:ext uri="{FF2B5EF4-FFF2-40B4-BE49-F238E27FC236}">
                <a16:creationId xmlns:a16="http://schemas.microsoft.com/office/drawing/2014/main" id="{DBFE8C23-0B93-1398-4675-EC82D9F17B0D}"/>
              </a:ext>
            </a:extLst>
          </p:cNvPr>
          <p:cNvSpPr/>
          <p:nvPr/>
        </p:nvSpPr>
        <p:spPr>
          <a:xfrm>
            <a:off x="8029541" y="2542919"/>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grpSp>
        <p:nvGrpSpPr>
          <p:cNvPr id="148" name="グループ化 147">
            <a:extLst>
              <a:ext uri="{FF2B5EF4-FFF2-40B4-BE49-F238E27FC236}">
                <a16:creationId xmlns:a16="http://schemas.microsoft.com/office/drawing/2014/main" id="{5A392E20-9A26-F343-B5B4-E20EA8421733}"/>
              </a:ext>
            </a:extLst>
          </p:cNvPr>
          <p:cNvGrpSpPr/>
          <p:nvPr/>
        </p:nvGrpSpPr>
        <p:grpSpPr>
          <a:xfrm>
            <a:off x="4951445" y="2464777"/>
            <a:ext cx="3608158" cy="447905"/>
            <a:chOff x="4942518" y="2363166"/>
            <a:chExt cx="3608158" cy="447905"/>
          </a:xfrm>
        </p:grpSpPr>
        <p:sp>
          <p:nvSpPr>
            <p:cNvPr id="142" name="正方形/長方形 141">
              <a:extLst>
                <a:ext uri="{FF2B5EF4-FFF2-40B4-BE49-F238E27FC236}">
                  <a16:creationId xmlns:a16="http://schemas.microsoft.com/office/drawing/2014/main" id="{F02017DF-5399-FA48-A12C-21C642E3AFE5}"/>
                </a:ext>
              </a:extLst>
            </p:cNvPr>
            <p:cNvSpPr/>
            <p:nvPr/>
          </p:nvSpPr>
          <p:spPr>
            <a:xfrm>
              <a:off x="4942518" y="2363166"/>
              <a:ext cx="3608158" cy="44790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3" name="正方形/長方形 142">
              <a:extLst>
                <a:ext uri="{FF2B5EF4-FFF2-40B4-BE49-F238E27FC236}">
                  <a16:creationId xmlns:a16="http://schemas.microsoft.com/office/drawing/2014/main" id="{44B57D35-6C5B-B545-B024-8C8603536580}"/>
                </a:ext>
              </a:extLst>
            </p:cNvPr>
            <p:cNvSpPr/>
            <p:nvPr/>
          </p:nvSpPr>
          <p:spPr>
            <a:xfrm>
              <a:off x="5774766" y="2435034"/>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4" name="正方形/長方形 143">
              <a:extLst>
                <a:ext uri="{FF2B5EF4-FFF2-40B4-BE49-F238E27FC236}">
                  <a16:creationId xmlns:a16="http://schemas.microsoft.com/office/drawing/2014/main" id="{FAC72B18-08A1-F04E-9554-218704893816}"/>
                </a:ext>
              </a:extLst>
            </p:cNvPr>
            <p:cNvSpPr/>
            <p:nvPr/>
          </p:nvSpPr>
          <p:spPr>
            <a:xfrm>
              <a:off x="5028126" y="2427036"/>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5" name="正方形/長方形 144">
              <a:extLst>
                <a:ext uri="{FF2B5EF4-FFF2-40B4-BE49-F238E27FC236}">
                  <a16:creationId xmlns:a16="http://schemas.microsoft.com/office/drawing/2014/main" id="{87585C36-86E7-DA45-A590-17C7484AB7CE}"/>
                </a:ext>
              </a:extLst>
            </p:cNvPr>
            <p:cNvSpPr/>
            <p:nvPr/>
          </p:nvSpPr>
          <p:spPr>
            <a:xfrm>
              <a:off x="6527407" y="2429889"/>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965098D0-F647-424D-BCE0-DC6F1C861B95}"/>
                </a:ext>
              </a:extLst>
            </p:cNvPr>
            <p:cNvSpPr/>
            <p:nvPr/>
          </p:nvSpPr>
          <p:spPr>
            <a:xfrm>
              <a:off x="7279100" y="2427503"/>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E38B8BCF-FF62-2F4D-A181-9CF1B66B0C86}"/>
                </a:ext>
              </a:extLst>
            </p:cNvPr>
            <p:cNvSpPr/>
            <p:nvPr/>
          </p:nvSpPr>
          <p:spPr>
            <a:xfrm>
              <a:off x="8018558" y="2427036"/>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grpSp>
      <p:grpSp>
        <p:nvGrpSpPr>
          <p:cNvPr id="158" name="グループ化 157">
            <a:extLst>
              <a:ext uri="{FF2B5EF4-FFF2-40B4-BE49-F238E27FC236}">
                <a16:creationId xmlns:a16="http://schemas.microsoft.com/office/drawing/2014/main" id="{628185DC-A6CD-6E44-B460-5EC7B805F414}"/>
              </a:ext>
            </a:extLst>
          </p:cNvPr>
          <p:cNvGrpSpPr/>
          <p:nvPr/>
        </p:nvGrpSpPr>
        <p:grpSpPr>
          <a:xfrm>
            <a:off x="5287835" y="1278473"/>
            <a:ext cx="3416320" cy="1410257"/>
            <a:chOff x="5287835" y="1167446"/>
            <a:chExt cx="3416320" cy="1410257"/>
          </a:xfrm>
        </p:grpSpPr>
        <p:sp>
          <p:nvSpPr>
            <p:cNvPr id="153" name="テキスト ボックス 152">
              <a:extLst>
                <a:ext uri="{FF2B5EF4-FFF2-40B4-BE49-F238E27FC236}">
                  <a16:creationId xmlns:a16="http://schemas.microsoft.com/office/drawing/2014/main" id="{BC8649FA-D525-444A-92D8-E82FA0B57CB6}"/>
                </a:ext>
              </a:extLst>
            </p:cNvPr>
            <p:cNvSpPr txBox="1"/>
            <p:nvPr/>
          </p:nvSpPr>
          <p:spPr>
            <a:xfrm>
              <a:off x="5287835" y="1167446"/>
              <a:ext cx="3416320" cy="307777"/>
            </a:xfrm>
            <a:prstGeom prst="rect">
              <a:avLst/>
            </a:prstGeom>
            <a:noFill/>
          </p:spPr>
          <p:txBody>
            <a:bodyPr wrap="none" rtlCol="0">
              <a:spAutoFit/>
            </a:bodyPr>
            <a:lstStyle/>
            <a:p>
              <a:pPr algn="r"/>
              <a:r>
                <a:rPr kumimoji="1" lang="ja-JP" altLang="en-US" sz="1400">
                  <a:solidFill>
                    <a:srgbClr val="00B050"/>
                  </a:solidFill>
                  <a:latin typeface="Meiryo" panose="020B0604030504040204" pitchFamily="34" charset="-128"/>
                  <a:ea typeface="Meiryo" panose="020B0604030504040204" pitchFamily="34" charset="-128"/>
                </a:rPr>
                <a:t>入れ替えや改善による</a:t>
              </a:r>
              <a:r>
                <a:rPr kumimoji="1" lang="ja-JP" altLang="en-US" sz="1400" b="1">
                  <a:solidFill>
                    <a:srgbClr val="00B050"/>
                  </a:solidFill>
                  <a:latin typeface="Meiryo" panose="020B0604030504040204" pitchFamily="34" charset="-128"/>
                  <a:ea typeface="Meiryo" panose="020B0604030504040204" pitchFamily="34" charset="-128"/>
                </a:rPr>
                <a:t>エンハンスメント</a:t>
              </a:r>
            </a:p>
          </p:txBody>
        </p:sp>
        <p:cxnSp>
          <p:nvCxnSpPr>
            <p:cNvPr id="155" name="曲線コネクタ 154">
              <a:extLst>
                <a:ext uri="{FF2B5EF4-FFF2-40B4-BE49-F238E27FC236}">
                  <a16:creationId xmlns:a16="http://schemas.microsoft.com/office/drawing/2014/main" id="{C459EC8D-078B-084D-975B-66D0071AB1AA}"/>
                </a:ext>
              </a:extLst>
            </p:cNvPr>
            <p:cNvCxnSpPr>
              <a:stCxn id="153" idx="3"/>
              <a:endCxn id="142" idx="3"/>
            </p:cNvCxnSpPr>
            <p:nvPr/>
          </p:nvCxnSpPr>
          <p:spPr>
            <a:xfrm flipH="1">
              <a:off x="8559603" y="1321335"/>
              <a:ext cx="144552" cy="1256368"/>
            </a:xfrm>
            <a:prstGeom prst="curvedConnector3">
              <a:avLst>
                <a:gd name="adj1" fmla="val -158144"/>
              </a:avLst>
            </a:prstGeom>
            <a:ln w="19050">
              <a:solidFill>
                <a:srgbClr val="92D05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63" name="テキスト ボックス 162">
            <a:extLst>
              <a:ext uri="{FF2B5EF4-FFF2-40B4-BE49-F238E27FC236}">
                <a16:creationId xmlns:a16="http://schemas.microsoft.com/office/drawing/2014/main" id="{EE00EB24-A591-1E46-8D98-27D6F0CE70A5}"/>
              </a:ext>
            </a:extLst>
          </p:cNvPr>
          <p:cNvSpPr txBox="1"/>
          <p:nvPr/>
        </p:nvSpPr>
        <p:spPr>
          <a:xfrm>
            <a:off x="6134693" y="2610984"/>
            <a:ext cx="800219"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ＩＤ管理</a:t>
            </a:r>
          </a:p>
        </p:txBody>
      </p:sp>
    </p:spTree>
    <p:extLst>
      <p:ext uri="{BB962C8B-B14F-4D97-AF65-F5344CB8AC3E}">
        <p14:creationId xmlns:p14="http://schemas.microsoft.com/office/powerpoint/2010/main" val="114525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ipe(left)">
                                      <p:cBhvr>
                                        <p:cTn id="7" dur="500"/>
                                        <p:tgtEl>
                                          <p:spTgt spid="159"/>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p:tgtEl>
                                          <p:spTgt spid="19"/>
                                        </p:tgtEl>
                                        <p:attrNameLst>
                                          <p:attrName>ppt_x</p:attrName>
                                        </p:attrNameLst>
                                      </p:cBhvr>
                                      <p:tavLst>
                                        <p:tav tm="0">
                                          <p:val>
                                            <p:strVal val="#ppt_x-#ppt_w*1.125000"/>
                                          </p:val>
                                        </p:tav>
                                        <p:tav tm="100000">
                                          <p:val>
                                            <p:strVal val="#ppt_x"/>
                                          </p:val>
                                        </p:tav>
                                      </p:tavLst>
                                    </p:anim>
                                    <p:animEffect transition="in" filter="wipe(right)">
                                      <p:cBhvr>
                                        <p:cTn id="12" dur="500"/>
                                        <p:tgtEl>
                                          <p:spTgt spid="1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163"/>
                                        </p:tgtEl>
                                        <p:attrNameLst>
                                          <p:attrName>style.visibility</p:attrName>
                                        </p:attrNameLst>
                                      </p:cBhvr>
                                      <p:to>
                                        <p:strVal val="visible"/>
                                      </p:to>
                                    </p:set>
                                    <p:anim calcmode="lin" valueType="num">
                                      <p:cBhvr>
                                        <p:cTn id="15" dur="500" fill="hold"/>
                                        <p:tgtEl>
                                          <p:spTgt spid="163"/>
                                        </p:tgtEl>
                                        <p:attrNameLst>
                                          <p:attrName>ppt_w</p:attrName>
                                        </p:attrNameLst>
                                      </p:cBhvr>
                                      <p:tavLst>
                                        <p:tav tm="0">
                                          <p:val>
                                            <p:fltVal val="0"/>
                                          </p:val>
                                        </p:tav>
                                        <p:tav tm="100000">
                                          <p:val>
                                            <p:strVal val="#ppt_w"/>
                                          </p:val>
                                        </p:tav>
                                      </p:tavLst>
                                    </p:anim>
                                    <p:anim calcmode="lin" valueType="num">
                                      <p:cBhvr>
                                        <p:cTn id="16" dur="500" fill="hold"/>
                                        <p:tgtEl>
                                          <p:spTgt spid="163"/>
                                        </p:tgtEl>
                                        <p:attrNameLst>
                                          <p:attrName>ppt_h</p:attrName>
                                        </p:attrNameLst>
                                      </p:cBhvr>
                                      <p:tavLst>
                                        <p:tav tm="0">
                                          <p:val>
                                            <p:fltVal val="0"/>
                                          </p:val>
                                        </p:tav>
                                        <p:tav tm="100000">
                                          <p:val>
                                            <p:strVal val="#ppt_h"/>
                                          </p:val>
                                        </p:tav>
                                      </p:tavLst>
                                    </p:anim>
                                    <p:animEffect transition="in" filter="fade">
                                      <p:cBhvr>
                                        <p:cTn id="17" dur="5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ppt_x"/>
                                          </p:val>
                                        </p:tav>
                                        <p:tav tm="100000">
                                          <p:val>
                                            <p:strVal val="#ppt_x"/>
                                          </p:val>
                                        </p:tav>
                                      </p:tavLst>
                                    </p:anim>
                                    <p:anim calcmode="lin" valueType="num">
                                      <p:cBhvr additive="base">
                                        <p:cTn id="27" dur="500" fill="hold"/>
                                        <p:tgtEl>
                                          <p:spTgt spid="35"/>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ppt_x"/>
                                          </p:val>
                                        </p:tav>
                                        <p:tav tm="100000">
                                          <p:val>
                                            <p:strVal val="#ppt_x"/>
                                          </p:val>
                                        </p:tav>
                                      </p:tavLst>
                                    </p:anim>
                                    <p:anim calcmode="lin" valueType="num">
                                      <p:cBhvr additive="base">
                                        <p:cTn id="31" dur="500" fill="hold"/>
                                        <p:tgtEl>
                                          <p:spTgt spid="48"/>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ppt_x"/>
                                          </p:val>
                                        </p:tav>
                                        <p:tav tm="100000">
                                          <p:val>
                                            <p:strVal val="#ppt_x"/>
                                          </p:val>
                                        </p:tav>
                                      </p:tavLst>
                                    </p:anim>
                                    <p:anim calcmode="lin" valueType="num">
                                      <p:cBhvr additive="base">
                                        <p:cTn id="35" dur="500" fill="hold"/>
                                        <p:tgtEl>
                                          <p:spTgt spid="50"/>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additive="base">
                                        <p:cTn id="46" dur="500" fill="hold"/>
                                        <p:tgtEl>
                                          <p:spTgt spid="58"/>
                                        </p:tgtEl>
                                        <p:attrNameLst>
                                          <p:attrName>ppt_x</p:attrName>
                                        </p:attrNameLst>
                                      </p:cBhvr>
                                      <p:tavLst>
                                        <p:tav tm="0">
                                          <p:val>
                                            <p:strVal val="#ppt_x"/>
                                          </p:val>
                                        </p:tav>
                                        <p:tav tm="100000">
                                          <p:val>
                                            <p:strVal val="#ppt_x"/>
                                          </p:val>
                                        </p:tav>
                                      </p:tavLst>
                                    </p:anim>
                                    <p:anim calcmode="lin" valueType="num">
                                      <p:cBhvr additive="base">
                                        <p:cTn id="47" dur="5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148"/>
                                        </p:tgtEl>
                                        <p:attrNameLst>
                                          <p:attrName>style.visibility</p:attrName>
                                        </p:attrNameLst>
                                      </p:cBhvr>
                                      <p:to>
                                        <p:strVal val="visible"/>
                                      </p:to>
                                    </p:set>
                                    <p:anim calcmode="lin" valueType="num">
                                      <p:cBhvr additive="base">
                                        <p:cTn id="52" dur="500" fill="hold"/>
                                        <p:tgtEl>
                                          <p:spTgt spid="148"/>
                                        </p:tgtEl>
                                        <p:attrNameLst>
                                          <p:attrName>ppt_x</p:attrName>
                                        </p:attrNameLst>
                                      </p:cBhvr>
                                      <p:tavLst>
                                        <p:tav tm="0">
                                          <p:val>
                                            <p:strVal val="1+#ppt_w/2"/>
                                          </p:val>
                                        </p:tav>
                                        <p:tav tm="100000">
                                          <p:val>
                                            <p:strVal val="#ppt_x"/>
                                          </p:val>
                                        </p:tav>
                                      </p:tavLst>
                                    </p:anim>
                                    <p:anim calcmode="lin" valueType="num">
                                      <p:cBhvr additive="base">
                                        <p:cTn id="53" dur="500" fill="hold"/>
                                        <p:tgtEl>
                                          <p:spTgt spid="14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58"/>
                                        </p:tgtEl>
                                        <p:attrNameLst>
                                          <p:attrName>style.visibility</p:attrName>
                                        </p:attrNameLst>
                                      </p:cBhvr>
                                      <p:to>
                                        <p:strVal val="visible"/>
                                      </p:to>
                                    </p:set>
                                    <p:animEffect transition="in" filter="wipe(left)">
                                      <p:cBhvr>
                                        <p:cTn id="57" dur="500"/>
                                        <p:tgtEl>
                                          <p:spTgt spid="15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p:cTn id="62" dur="500" fill="hold"/>
                                        <p:tgtEl>
                                          <p:spTgt spid="117"/>
                                        </p:tgtEl>
                                        <p:attrNameLst>
                                          <p:attrName>ppt_w</p:attrName>
                                        </p:attrNameLst>
                                      </p:cBhvr>
                                      <p:tavLst>
                                        <p:tav tm="0">
                                          <p:val>
                                            <p:fltVal val="0"/>
                                          </p:val>
                                        </p:tav>
                                        <p:tav tm="100000">
                                          <p:val>
                                            <p:strVal val="#ppt_w"/>
                                          </p:val>
                                        </p:tav>
                                      </p:tavLst>
                                    </p:anim>
                                    <p:anim calcmode="lin" valueType="num">
                                      <p:cBhvr>
                                        <p:cTn id="63" dur="500" fill="hold"/>
                                        <p:tgtEl>
                                          <p:spTgt spid="117"/>
                                        </p:tgtEl>
                                        <p:attrNameLst>
                                          <p:attrName>ppt_h</p:attrName>
                                        </p:attrNameLst>
                                      </p:cBhvr>
                                      <p:tavLst>
                                        <p:tav tm="0">
                                          <p:val>
                                            <p:fltVal val="0"/>
                                          </p:val>
                                        </p:tav>
                                        <p:tav tm="100000">
                                          <p:val>
                                            <p:strVal val="#ppt_h"/>
                                          </p:val>
                                        </p:tav>
                                      </p:tavLst>
                                    </p:anim>
                                    <p:animEffect transition="in" filter="fade">
                                      <p:cBhvr>
                                        <p:cTn id="64" dur="500"/>
                                        <p:tgtEl>
                                          <p:spTgt spid="11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ppt_w</p:attrName>
                                        </p:attrNameLst>
                                      </p:cBhvr>
                                      <p:tavLst>
                                        <p:tav tm="0">
                                          <p:val>
                                            <p:fltVal val="0"/>
                                          </p:val>
                                        </p:tav>
                                        <p:tav tm="100000">
                                          <p:val>
                                            <p:strVal val="#ppt_w"/>
                                          </p:val>
                                        </p:tav>
                                      </p:tavLst>
                                    </p:anim>
                                    <p:anim calcmode="lin" valueType="num">
                                      <p:cBhvr>
                                        <p:cTn id="68" dur="500" fill="hold"/>
                                        <p:tgtEl>
                                          <p:spTgt spid="7"/>
                                        </p:tgtEl>
                                        <p:attrNameLst>
                                          <p:attrName>ppt_h</p:attrName>
                                        </p:attrNameLst>
                                      </p:cBhvr>
                                      <p:tavLst>
                                        <p:tav tm="0">
                                          <p:val>
                                            <p:fltVal val="0"/>
                                          </p:val>
                                        </p:tav>
                                        <p:tav tm="100000">
                                          <p:val>
                                            <p:strVal val="#ppt_h"/>
                                          </p:val>
                                        </p:tav>
                                      </p:tavLst>
                                    </p:anim>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7" grpId="0"/>
      <p:bldP spid="117" grpId="0"/>
      <p:bldP spid="35" grpId="0"/>
      <p:bldP spid="36" grpId="0" animBg="1"/>
      <p:bldP spid="39" grpId="0" animBg="1"/>
      <p:bldP spid="48" grpId="0" animBg="1"/>
      <p:bldP spid="50" grpId="0" animBg="1"/>
      <p:bldP spid="58" grpId="0" animBg="1"/>
      <p:bldP spid="16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31209074-8E73-9D4F-9246-7FE94D5BECBF}"/>
              </a:ext>
            </a:extLst>
          </p:cNvPr>
          <p:cNvGrpSpPr/>
          <p:nvPr/>
        </p:nvGrpSpPr>
        <p:grpSpPr>
          <a:xfrm>
            <a:off x="230400" y="1379132"/>
            <a:ext cx="8373211" cy="4252400"/>
            <a:chOff x="230400" y="1379132"/>
            <a:chExt cx="8373211" cy="4252400"/>
          </a:xfrm>
        </p:grpSpPr>
        <p:pic>
          <p:nvPicPr>
            <p:cNvPr id="1034" name="Picture 10" descr="Cloud icon - Free download on Iconfinder">
              <a:extLst>
                <a:ext uri="{FF2B5EF4-FFF2-40B4-BE49-F238E27FC236}">
                  <a16:creationId xmlns:a16="http://schemas.microsoft.com/office/drawing/2014/main" id="{A23BD0B6-B663-7B43-9B71-E1D86B6AD2BE}"/>
                </a:ext>
              </a:extLst>
            </p:cNvPr>
            <p:cNvPicPr>
              <a:picLocks noChangeAspect="1" noChangeArrowheads="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l="6803" t="18069" r="5049" b="18914"/>
            <a:stretch/>
          </p:blipFill>
          <p:spPr bwMode="auto">
            <a:xfrm>
              <a:off x="230400" y="1379132"/>
              <a:ext cx="4330154" cy="4252400"/>
            </a:xfrm>
            <a:prstGeom prst="rect">
              <a:avLst/>
            </a:prstGeom>
            <a:noFill/>
            <a:extLst>
              <a:ext uri="{909E8E84-426E-40DD-AFC4-6F175D3DCCD1}">
                <a14:hiddenFill xmlns:a14="http://schemas.microsoft.com/office/drawing/2010/main">
                  <a:solidFill>
                    <a:srgbClr val="FFFFFF"/>
                  </a:solidFill>
                </a14:hiddenFill>
              </a:ext>
            </a:extLst>
          </p:spPr>
        </p:pic>
        <p:sp>
          <p:nvSpPr>
            <p:cNvPr id="167" name="正方形/長方形 166">
              <a:extLst>
                <a:ext uri="{FF2B5EF4-FFF2-40B4-BE49-F238E27FC236}">
                  <a16:creationId xmlns:a16="http://schemas.microsoft.com/office/drawing/2014/main" id="{DDC27B5A-D523-1247-955E-D8A75E8D0055}"/>
                </a:ext>
              </a:extLst>
            </p:cNvPr>
            <p:cNvSpPr/>
            <p:nvPr/>
          </p:nvSpPr>
          <p:spPr>
            <a:xfrm>
              <a:off x="998342" y="4570554"/>
              <a:ext cx="7605269" cy="447905"/>
            </a:xfrm>
            <a:prstGeom prst="rect">
              <a:avLst/>
            </a:prstGeom>
            <a:solidFill>
              <a:srgbClr val="7030A0">
                <a:alpha val="5411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62" name="正方形/長方形 161">
              <a:extLst>
                <a:ext uri="{FF2B5EF4-FFF2-40B4-BE49-F238E27FC236}">
                  <a16:creationId xmlns:a16="http://schemas.microsoft.com/office/drawing/2014/main" id="{304FC210-41BE-A544-8F6F-B2A00912DAEE}"/>
                </a:ext>
              </a:extLst>
            </p:cNvPr>
            <p:cNvSpPr/>
            <p:nvPr/>
          </p:nvSpPr>
          <p:spPr>
            <a:xfrm>
              <a:off x="1004873" y="4015383"/>
              <a:ext cx="7552051" cy="447905"/>
            </a:xfrm>
            <a:prstGeom prst="rect">
              <a:avLst/>
            </a:prstGeom>
            <a:solidFill>
              <a:schemeClr val="accent6">
                <a:lumMod val="75000"/>
                <a:alpha val="5411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63" name="正方形/長方形 162">
              <a:extLst>
                <a:ext uri="{FF2B5EF4-FFF2-40B4-BE49-F238E27FC236}">
                  <a16:creationId xmlns:a16="http://schemas.microsoft.com/office/drawing/2014/main" id="{158289BB-AAED-FF46-9FB5-DD6F491B48AF}"/>
                </a:ext>
              </a:extLst>
            </p:cNvPr>
            <p:cNvSpPr/>
            <p:nvPr/>
          </p:nvSpPr>
          <p:spPr>
            <a:xfrm>
              <a:off x="1004282" y="3509783"/>
              <a:ext cx="7552051" cy="447905"/>
            </a:xfrm>
            <a:prstGeom prst="rect">
              <a:avLst/>
            </a:prstGeom>
            <a:solidFill>
              <a:schemeClr val="accent6">
                <a:lumMod val="75000"/>
                <a:alpha val="5411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64" name="正方形/長方形 163">
              <a:extLst>
                <a:ext uri="{FF2B5EF4-FFF2-40B4-BE49-F238E27FC236}">
                  <a16:creationId xmlns:a16="http://schemas.microsoft.com/office/drawing/2014/main" id="{C2850D24-59EA-AD44-AC23-7C1CF284D290}"/>
                </a:ext>
              </a:extLst>
            </p:cNvPr>
            <p:cNvSpPr/>
            <p:nvPr/>
          </p:nvSpPr>
          <p:spPr>
            <a:xfrm>
              <a:off x="1004873" y="2989100"/>
              <a:ext cx="7552051" cy="447905"/>
            </a:xfrm>
            <a:prstGeom prst="rect">
              <a:avLst/>
            </a:prstGeom>
            <a:solidFill>
              <a:schemeClr val="accent6">
                <a:lumMod val="75000"/>
                <a:alpha val="5411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65" name="正方形/長方形 164">
              <a:extLst>
                <a:ext uri="{FF2B5EF4-FFF2-40B4-BE49-F238E27FC236}">
                  <a16:creationId xmlns:a16="http://schemas.microsoft.com/office/drawing/2014/main" id="{462A4DBC-FD17-D64F-90A5-6A7E11D22202}"/>
                </a:ext>
              </a:extLst>
            </p:cNvPr>
            <p:cNvSpPr/>
            <p:nvPr/>
          </p:nvSpPr>
          <p:spPr>
            <a:xfrm>
              <a:off x="1004282" y="2483500"/>
              <a:ext cx="7552051" cy="447905"/>
            </a:xfrm>
            <a:prstGeom prst="rect">
              <a:avLst/>
            </a:prstGeom>
            <a:solidFill>
              <a:schemeClr val="accent6">
                <a:lumMod val="75000"/>
                <a:alpha val="5411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66" name="正方形/長方形 165">
              <a:extLst>
                <a:ext uri="{FF2B5EF4-FFF2-40B4-BE49-F238E27FC236}">
                  <a16:creationId xmlns:a16="http://schemas.microsoft.com/office/drawing/2014/main" id="{F6F1852D-5747-6544-972C-E0882D481D9F}"/>
                </a:ext>
              </a:extLst>
            </p:cNvPr>
            <p:cNvSpPr/>
            <p:nvPr/>
          </p:nvSpPr>
          <p:spPr>
            <a:xfrm>
              <a:off x="1004282" y="1974049"/>
              <a:ext cx="7552051" cy="447905"/>
            </a:xfrm>
            <a:prstGeom prst="rect">
              <a:avLst/>
            </a:prstGeom>
            <a:solidFill>
              <a:schemeClr val="accent6">
                <a:lumMod val="75000"/>
                <a:alpha val="5411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9" name="テキスト ボックス 18">
              <a:extLst>
                <a:ext uri="{FF2B5EF4-FFF2-40B4-BE49-F238E27FC236}">
                  <a16:creationId xmlns:a16="http://schemas.microsoft.com/office/drawing/2014/main" id="{DCC153D4-3B8F-204E-AC6A-00373F03D247}"/>
                </a:ext>
              </a:extLst>
            </p:cNvPr>
            <p:cNvSpPr txBox="1"/>
            <p:nvPr/>
          </p:nvSpPr>
          <p:spPr>
            <a:xfrm>
              <a:off x="1773431" y="2057483"/>
              <a:ext cx="2792752" cy="369332"/>
            </a:xfrm>
            <a:prstGeom prst="rect">
              <a:avLst/>
            </a:prstGeom>
            <a:noFill/>
          </p:spPr>
          <p:txBody>
            <a:bodyPr wrap="none" rtlCol="0">
              <a:spAutoFit/>
            </a:bodyPr>
            <a:lstStyle/>
            <a:p>
              <a:pPr algn="r"/>
              <a:r>
                <a:rPr kumimoji="1" lang="ja-JP" altLang="en-US">
                  <a:solidFill>
                    <a:schemeClr val="bg1"/>
                  </a:solidFill>
                </a:rPr>
                <a:t>データ管理プラットフォーム</a:t>
              </a:r>
            </a:p>
          </p:txBody>
        </p:sp>
        <p:sp>
          <p:nvSpPr>
            <p:cNvPr id="149" name="テキスト ボックス 148">
              <a:extLst>
                <a:ext uri="{FF2B5EF4-FFF2-40B4-BE49-F238E27FC236}">
                  <a16:creationId xmlns:a16="http://schemas.microsoft.com/office/drawing/2014/main" id="{9CB14AAD-2E7B-0E43-8821-50150C479765}"/>
                </a:ext>
              </a:extLst>
            </p:cNvPr>
            <p:cNvSpPr txBox="1"/>
            <p:nvPr/>
          </p:nvSpPr>
          <p:spPr>
            <a:xfrm>
              <a:off x="2154945" y="2546990"/>
              <a:ext cx="2411238" cy="369332"/>
            </a:xfrm>
            <a:prstGeom prst="rect">
              <a:avLst/>
            </a:prstGeom>
            <a:noFill/>
          </p:spPr>
          <p:txBody>
            <a:bodyPr wrap="none" rtlCol="0">
              <a:spAutoFit/>
            </a:bodyPr>
            <a:lstStyle/>
            <a:p>
              <a:pPr algn="r"/>
              <a:r>
                <a:rPr kumimoji="1" lang="ja-JP" altLang="en-US">
                  <a:solidFill>
                    <a:schemeClr val="bg1"/>
                  </a:solidFill>
                </a:rPr>
                <a:t>ＩＤ管理プラットフォーム</a:t>
              </a:r>
            </a:p>
          </p:txBody>
        </p:sp>
        <p:sp>
          <p:nvSpPr>
            <p:cNvPr id="151" name="テキスト ボックス 150">
              <a:extLst>
                <a:ext uri="{FF2B5EF4-FFF2-40B4-BE49-F238E27FC236}">
                  <a16:creationId xmlns:a16="http://schemas.microsoft.com/office/drawing/2014/main" id="{CC1EC12D-4AEA-B64E-9917-5BAF6285DB83}"/>
                </a:ext>
              </a:extLst>
            </p:cNvPr>
            <p:cNvSpPr txBox="1"/>
            <p:nvPr/>
          </p:nvSpPr>
          <p:spPr>
            <a:xfrm>
              <a:off x="1931328" y="3048150"/>
              <a:ext cx="2635658" cy="369332"/>
            </a:xfrm>
            <a:prstGeom prst="rect">
              <a:avLst/>
            </a:prstGeom>
            <a:noFill/>
          </p:spPr>
          <p:txBody>
            <a:bodyPr wrap="none" rtlCol="0">
              <a:spAutoFit/>
            </a:bodyPr>
            <a:lstStyle/>
            <a:p>
              <a:pPr algn="r"/>
              <a:r>
                <a:rPr lang="ja-JP" altLang="en-US">
                  <a:solidFill>
                    <a:schemeClr val="bg1"/>
                  </a:solidFill>
                </a:rPr>
                <a:t>決済</a:t>
              </a:r>
              <a:r>
                <a:rPr kumimoji="1" lang="ja-JP" altLang="en-US">
                  <a:solidFill>
                    <a:schemeClr val="bg1"/>
                  </a:solidFill>
                </a:rPr>
                <a:t>管理プラットフォーム</a:t>
              </a:r>
            </a:p>
          </p:txBody>
        </p:sp>
        <p:sp>
          <p:nvSpPr>
            <p:cNvPr id="154" name="テキスト ボックス 153">
              <a:extLst>
                <a:ext uri="{FF2B5EF4-FFF2-40B4-BE49-F238E27FC236}">
                  <a16:creationId xmlns:a16="http://schemas.microsoft.com/office/drawing/2014/main" id="{E2FFE7C2-C84D-F448-AF76-CF4F92F84F7F}"/>
                </a:ext>
              </a:extLst>
            </p:cNvPr>
            <p:cNvSpPr txBox="1"/>
            <p:nvPr/>
          </p:nvSpPr>
          <p:spPr>
            <a:xfrm>
              <a:off x="1149268" y="3554738"/>
              <a:ext cx="3422732" cy="369332"/>
            </a:xfrm>
            <a:prstGeom prst="rect">
              <a:avLst/>
            </a:prstGeom>
            <a:noFill/>
          </p:spPr>
          <p:txBody>
            <a:bodyPr wrap="none" rtlCol="0">
              <a:spAutoFit/>
            </a:bodyPr>
            <a:lstStyle/>
            <a:p>
              <a:pPr algn="r"/>
              <a:r>
                <a:rPr lang="ja-JP" altLang="en-US">
                  <a:solidFill>
                    <a:schemeClr val="bg1"/>
                  </a:solidFill>
                </a:rPr>
                <a:t>スケジューリンク・</a:t>
              </a:r>
              <a:r>
                <a:rPr kumimoji="1" lang="ja-JP" altLang="en-US">
                  <a:solidFill>
                    <a:schemeClr val="bg1"/>
                  </a:solidFill>
                </a:rPr>
                <a:t>プラットフォーム</a:t>
              </a:r>
            </a:p>
          </p:txBody>
        </p:sp>
        <p:sp>
          <p:nvSpPr>
            <p:cNvPr id="156" name="テキスト ボックス 155">
              <a:extLst>
                <a:ext uri="{FF2B5EF4-FFF2-40B4-BE49-F238E27FC236}">
                  <a16:creationId xmlns:a16="http://schemas.microsoft.com/office/drawing/2014/main" id="{034A4DBF-AC64-0140-9080-4CF2EC365CDC}"/>
                </a:ext>
              </a:extLst>
            </p:cNvPr>
            <p:cNvSpPr txBox="1"/>
            <p:nvPr/>
          </p:nvSpPr>
          <p:spPr>
            <a:xfrm>
              <a:off x="2172648" y="4064720"/>
              <a:ext cx="2404824" cy="369332"/>
            </a:xfrm>
            <a:prstGeom prst="rect">
              <a:avLst/>
            </a:prstGeom>
            <a:noFill/>
          </p:spPr>
          <p:txBody>
            <a:bodyPr wrap="none" rtlCol="0">
              <a:spAutoFit/>
            </a:bodyPr>
            <a:lstStyle/>
            <a:p>
              <a:pPr algn="r"/>
              <a:r>
                <a:rPr lang="ja-JP" altLang="en-US">
                  <a:solidFill>
                    <a:schemeClr val="bg1"/>
                  </a:solidFill>
                </a:rPr>
                <a:t>〇〇〇</a:t>
              </a:r>
              <a:r>
                <a:rPr kumimoji="1" lang="ja-JP" altLang="en-US">
                  <a:solidFill>
                    <a:schemeClr val="bg1"/>
                  </a:solidFill>
                </a:rPr>
                <a:t>プラットフォーム</a:t>
              </a:r>
            </a:p>
          </p:txBody>
        </p:sp>
        <p:sp>
          <p:nvSpPr>
            <p:cNvPr id="168" name="テキスト ボックス 167">
              <a:extLst>
                <a:ext uri="{FF2B5EF4-FFF2-40B4-BE49-F238E27FC236}">
                  <a16:creationId xmlns:a16="http://schemas.microsoft.com/office/drawing/2014/main" id="{DBFD59DA-FDE7-554C-B9D9-FDC54D7DEE64}"/>
                </a:ext>
              </a:extLst>
            </p:cNvPr>
            <p:cNvSpPr txBox="1"/>
            <p:nvPr/>
          </p:nvSpPr>
          <p:spPr>
            <a:xfrm>
              <a:off x="1454696" y="4637272"/>
              <a:ext cx="3126177" cy="307777"/>
            </a:xfrm>
            <a:prstGeom prst="rect">
              <a:avLst/>
            </a:prstGeom>
            <a:noFill/>
          </p:spPr>
          <p:txBody>
            <a:bodyPr wrap="none" rtlCol="0">
              <a:spAutoFit/>
            </a:bodyPr>
            <a:lstStyle/>
            <a:p>
              <a:pPr algn="r"/>
              <a:r>
                <a:rPr lang="ja-JP" altLang="en-US" sz="1400">
                  <a:solidFill>
                    <a:schemeClr val="bg1"/>
                  </a:solidFill>
                </a:rPr>
                <a:t>アプリケーション開発ツール／サービス</a:t>
              </a:r>
              <a:endParaRPr kumimoji="1" lang="ja-JP" altLang="en-US" sz="1400">
                <a:solidFill>
                  <a:schemeClr val="bg1"/>
                </a:solidFill>
              </a:endParaRPr>
            </a:p>
          </p:txBody>
        </p:sp>
        <p:sp>
          <p:nvSpPr>
            <p:cNvPr id="28" name="テキスト ボックス 27">
              <a:extLst>
                <a:ext uri="{FF2B5EF4-FFF2-40B4-BE49-F238E27FC236}">
                  <a16:creationId xmlns:a16="http://schemas.microsoft.com/office/drawing/2014/main" id="{0E1D06AA-2128-BB4D-9775-67D46E7A7AB3}"/>
                </a:ext>
              </a:extLst>
            </p:cNvPr>
            <p:cNvSpPr txBox="1"/>
            <p:nvPr/>
          </p:nvSpPr>
          <p:spPr>
            <a:xfrm>
              <a:off x="2570715" y="1524562"/>
              <a:ext cx="2031325" cy="369332"/>
            </a:xfrm>
            <a:prstGeom prst="rect">
              <a:avLst/>
            </a:prstGeom>
            <a:noFill/>
          </p:spPr>
          <p:txBody>
            <a:bodyPr wrap="none" rtlCol="0">
              <a:spAutoFit/>
            </a:bodyPr>
            <a:lstStyle/>
            <a:p>
              <a:r>
                <a:rPr kumimoji="1" lang="ja-JP" altLang="en-US" b="1">
                  <a:solidFill>
                    <a:srgbClr val="0070C0"/>
                  </a:solidFill>
                  <a:latin typeface="Meiryo" panose="020B0604030504040204" pitchFamily="34" charset="-128"/>
                  <a:ea typeface="Meiryo" panose="020B0604030504040204" pitchFamily="34" charset="-128"/>
                </a:rPr>
                <a:t>クラウド</a:t>
              </a:r>
              <a:r>
                <a:rPr kumimoji="1" lang="ja-JP" altLang="en-US">
                  <a:solidFill>
                    <a:srgbClr val="0070C0"/>
                  </a:solidFill>
                  <a:latin typeface="Meiryo" panose="020B0604030504040204" pitchFamily="34" charset="-128"/>
                  <a:ea typeface="Meiryo" panose="020B0604030504040204" pitchFamily="34" charset="-128"/>
                </a:rPr>
                <a:t>サービス</a:t>
              </a:r>
            </a:p>
          </p:txBody>
        </p:sp>
      </p:grpSp>
      <p:sp>
        <p:nvSpPr>
          <p:cNvPr id="135" name="正方形/長方形 134">
            <a:extLst>
              <a:ext uri="{FF2B5EF4-FFF2-40B4-BE49-F238E27FC236}">
                <a16:creationId xmlns:a16="http://schemas.microsoft.com/office/drawing/2014/main" id="{73809D42-CD9A-DC4A-AD31-3EAAD9D92BE0}"/>
              </a:ext>
            </a:extLst>
          </p:cNvPr>
          <p:cNvSpPr/>
          <p:nvPr/>
        </p:nvSpPr>
        <p:spPr>
          <a:xfrm>
            <a:off x="7926934" y="1854068"/>
            <a:ext cx="676677" cy="3417779"/>
          </a:xfrm>
          <a:prstGeom prst="rect">
            <a:avLst/>
          </a:prstGeom>
          <a:solidFill>
            <a:srgbClr val="7030A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テキスト ボックス 135">
            <a:extLst>
              <a:ext uri="{FF2B5EF4-FFF2-40B4-BE49-F238E27FC236}">
                <a16:creationId xmlns:a16="http://schemas.microsoft.com/office/drawing/2014/main" id="{298063BF-3407-B641-B362-89C326ED6D08}"/>
              </a:ext>
            </a:extLst>
          </p:cNvPr>
          <p:cNvSpPr txBox="1"/>
          <p:nvPr/>
        </p:nvSpPr>
        <p:spPr>
          <a:xfrm>
            <a:off x="7906305" y="1558202"/>
            <a:ext cx="723275" cy="307777"/>
          </a:xfrm>
          <a:prstGeom prst="rect">
            <a:avLst/>
          </a:prstGeom>
          <a:noFill/>
        </p:spPr>
        <p:txBody>
          <a:bodyPr wrap="none" rtlCol="0">
            <a:spAutoFit/>
          </a:bodyPr>
          <a:lstStyle/>
          <a:p>
            <a:pPr algn="ctr"/>
            <a:r>
              <a:rPr kumimoji="1" lang="ja-JP" altLang="en-US" sz="1400">
                <a:solidFill>
                  <a:srgbClr val="7030A0"/>
                </a:solidFill>
                <a:latin typeface="Meiryo" panose="020B0604030504040204" pitchFamily="34" charset="-128"/>
                <a:ea typeface="Meiryo" panose="020B0604030504040204" pitchFamily="34" charset="-128"/>
              </a:rPr>
              <a:t>業務</a:t>
            </a:r>
            <a:r>
              <a:rPr lang="ja-JP" altLang="en-US" sz="1400">
                <a:solidFill>
                  <a:srgbClr val="7030A0"/>
                </a:solidFill>
                <a:latin typeface="Meiryo" panose="020B0604030504040204" pitchFamily="34" charset="-128"/>
                <a:ea typeface="Meiryo" panose="020B0604030504040204" pitchFamily="34" charset="-128"/>
              </a:rPr>
              <a:t>Ｘ</a:t>
            </a:r>
            <a:endParaRPr kumimoji="1" lang="ja-JP" altLang="en-US" sz="1400">
              <a:solidFill>
                <a:srgbClr val="7030A0"/>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41947B59-0A0D-0346-A795-7841BF7080EE}"/>
              </a:ext>
            </a:extLst>
          </p:cNvPr>
          <p:cNvSpPr>
            <a:spLocks noGrp="1"/>
          </p:cNvSpPr>
          <p:nvPr>
            <p:ph type="title"/>
          </p:nvPr>
        </p:nvSpPr>
        <p:spPr>
          <a:xfrm>
            <a:off x="230400" y="266400"/>
            <a:ext cx="8913600" cy="416221"/>
          </a:xfrm>
        </p:spPr>
        <p:txBody>
          <a:bodyPr/>
          <a:lstStyle/>
          <a:p>
            <a:r>
              <a:rPr kumimoji="1" lang="ja-JP" altLang="en-US"/>
              <a:t>アンバンドル／リバンドルとクラウド</a:t>
            </a:r>
          </a:p>
        </p:txBody>
      </p:sp>
      <p:sp>
        <p:nvSpPr>
          <p:cNvPr id="141" name="正方形/長方形 140">
            <a:extLst>
              <a:ext uri="{FF2B5EF4-FFF2-40B4-BE49-F238E27FC236}">
                <a16:creationId xmlns:a16="http://schemas.microsoft.com/office/drawing/2014/main" id="{98237BA0-B560-2840-9856-B4F1691548A2}"/>
              </a:ext>
            </a:extLst>
          </p:cNvPr>
          <p:cNvSpPr/>
          <p:nvPr/>
        </p:nvSpPr>
        <p:spPr>
          <a:xfrm>
            <a:off x="7960669" y="4567209"/>
            <a:ext cx="603932" cy="44790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grpSp>
        <p:nvGrpSpPr>
          <p:cNvPr id="160" name="グループ化 159">
            <a:extLst>
              <a:ext uri="{FF2B5EF4-FFF2-40B4-BE49-F238E27FC236}">
                <a16:creationId xmlns:a16="http://schemas.microsoft.com/office/drawing/2014/main" id="{D073B82C-2A26-F74C-9DA5-B7BEB0B9AA4A}"/>
              </a:ext>
            </a:extLst>
          </p:cNvPr>
          <p:cNvGrpSpPr/>
          <p:nvPr/>
        </p:nvGrpSpPr>
        <p:grpSpPr>
          <a:xfrm>
            <a:off x="4880481" y="1553286"/>
            <a:ext cx="3681235" cy="3722500"/>
            <a:chOff x="4880481" y="1442259"/>
            <a:chExt cx="3681235" cy="3722500"/>
          </a:xfrm>
        </p:grpSpPr>
        <p:sp>
          <p:nvSpPr>
            <p:cNvPr id="51" name="正方形/長方形 50">
              <a:extLst>
                <a:ext uri="{FF2B5EF4-FFF2-40B4-BE49-F238E27FC236}">
                  <a16:creationId xmlns:a16="http://schemas.microsoft.com/office/drawing/2014/main" id="{CCC54AED-1E31-164A-9880-217BF697DCE4}"/>
                </a:ext>
              </a:extLst>
            </p:cNvPr>
            <p:cNvSpPr/>
            <p:nvPr/>
          </p:nvSpPr>
          <p:spPr>
            <a:xfrm>
              <a:off x="4922147" y="1743042"/>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a:extLst>
                <a:ext uri="{FF2B5EF4-FFF2-40B4-BE49-F238E27FC236}">
                  <a16:creationId xmlns:a16="http://schemas.microsoft.com/office/drawing/2014/main" id="{B43C5DF9-6334-D94C-BE1C-017FE2D2D372}"/>
                </a:ext>
              </a:extLst>
            </p:cNvPr>
            <p:cNvSpPr/>
            <p:nvPr/>
          </p:nvSpPr>
          <p:spPr>
            <a:xfrm>
              <a:off x="5676214" y="1743041"/>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a:extLst>
                <a:ext uri="{FF2B5EF4-FFF2-40B4-BE49-F238E27FC236}">
                  <a16:creationId xmlns:a16="http://schemas.microsoft.com/office/drawing/2014/main" id="{8568BFC3-9934-4146-9E06-32AD5D998816}"/>
                </a:ext>
              </a:extLst>
            </p:cNvPr>
            <p:cNvSpPr/>
            <p:nvPr/>
          </p:nvSpPr>
          <p:spPr>
            <a:xfrm>
              <a:off x="6431823" y="1743041"/>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a:extLst>
                <a:ext uri="{FF2B5EF4-FFF2-40B4-BE49-F238E27FC236}">
                  <a16:creationId xmlns:a16="http://schemas.microsoft.com/office/drawing/2014/main" id="{CEF22D35-9727-8F42-B1FF-0B8F9D6F2E30}"/>
                </a:ext>
              </a:extLst>
            </p:cNvPr>
            <p:cNvSpPr/>
            <p:nvPr/>
          </p:nvSpPr>
          <p:spPr>
            <a:xfrm>
              <a:off x="7181493" y="1746980"/>
              <a:ext cx="676677" cy="3417779"/>
            </a:xfrm>
            <a:prstGeom prst="rect">
              <a:avLst/>
            </a:prstGeom>
            <a:solidFill>
              <a:srgbClr val="984807">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a:extLst>
                <a:ext uri="{FF2B5EF4-FFF2-40B4-BE49-F238E27FC236}">
                  <a16:creationId xmlns:a16="http://schemas.microsoft.com/office/drawing/2014/main" id="{6943F5F7-A374-C14C-9930-3EC310A8ADCC}"/>
                </a:ext>
              </a:extLst>
            </p:cNvPr>
            <p:cNvSpPr/>
            <p:nvPr/>
          </p:nvSpPr>
          <p:spPr>
            <a:xfrm>
              <a:off x="4958417" y="1861280"/>
              <a:ext cx="3600563"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7" name="正方形/長方形 56">
              <a:extLst>
                <a:ext uri="{FF2B5EF4-FFF2-40B4-BE49-F238E27FC236}">
                  <a16:creationId xmlns:a16="http://schemas.microsoft.com/office/drawing/2014/main" id="{61F4436D-E3B3-B04A-9C0A-0DE36FA0E885}"/>
                </a:ext>
              </a:extLst>
            </p:cNvPr>
            <p:cNvSpPr/>
            <p:nvPr/>
          </p:nvSpPr>
          <p:spPr>
            <a:xfrm>
              <a:off x="4953501" y="2368022"/>
              <a:ext cx="3608158"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9" name="正方形/長方形 58">
              <a:extLst>
                <a:ext uri="{FF2B5EF4-FFF2-40B4-BE49-F238E27FC236}">
                  <a16:creationId xmlns:a16="http://schemas.microsoft.com/office/drawing/2014/main" id="{32420327-1123-EF49-950C-3F18596AF118}"/>
                </a:ext>
              </a:extLst>
            </p:cNvPr>
            <p:cNvSpPr/>
            <p:nvPr/>
          </p:nvSpPr>
          <p:spPr>
            <a:xfrm>
              <a:off x="4940190" y="2887795"/>
              <a:ext cx="3621526"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1" name="正方形/長方形 60">
              <a:extLst>
                <a:ext uri="{FF2B5EF4-FFF2-40B4-BE49-F238E27FC236}">
                  <a16:creationId xmlns:a16="http://schemas.microsoft.com/office/drawing/2014/main" id="{F3D9276B-20AF-F44D-A3BD-E30E472848C9}"/>
                </a:ext>
              </a:extLst>
            </p:cNvPr>
            <p:cNvSpPr/>
            <p:nvPr/>
          </p:nvSpPr>
          <p:spPr>
            <a:xfrm>
              <a:off x="4955031" y="3394305"/>
              <a:ext cx="3601302"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4" name="正方形/長方形 63">
              <a:extLst>
                <a:ext uri="{FF2B5EF4-FFF2-40B4-BE49-F238E27FC236}">
                  <a16:creationId xmlns:a16="http://schemas.microsoft.com/office/drawing/2014/main" id="{472F9618-8F1E-F340-B1FC-4C5038D7B0DB}"/>
                </a:ext>
              </a:extLst>
            </p:cNvPr>
            <p:cNvSpPr/>
            <p:nvPr/>
          </p:nvSpPr>
          <p:spPr>
            <a:xfrm>
              <a:off x="4959947" y="4463577"/>
              <a:ext cx="603932" cy="44790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70" name="正方形/長方形 69">
              <a:extLst>
                <a:ext uri="{FF2B5EF4-FFF2-40B4-BE49-F238E27FC236}">
                  <a16:creationId xmlns:a16="http://schemas.microsoft.com/office/drawing/2014/main" id="{667EA924-C757-3143-AB48-FA90FA93A2D9}"/>
                </a:ext>
              </a:extLst>
            </p:cNvPr>
            <p:cNvSpPr/>
            <p:nvPr/>
          </p:nvSpPr>
          <p:spPr>
            <a:xfrm>
              <a:off x="5714595" y="4463577"/>
              <a:ext cx="603932" cy="447905"/>
            </a:xfrm>
            <a:prstGeom prst="rect">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79" name="正方形/長方形 78">
              <a:extLst>
                <a:ext uri="{FF2B5EF4-FFF2-40B4-BE49-F238E27FC236}">
                  <a16:creationId xmlns:a16="http://schemas.microsoft.com/office/drawing/2014/main" id="{6CF79F57-8228-7340-BF26-30EB6729D858}"/>
                </a:ext>
              </a:extLst>
            </p:cNvPr>
            <p:cNvSpPr/>
            <p:nvPr/>
          </p:nvSpPr>
          <p:spPr>
            <a:xfrm>
              <a:off x="6468081" y="4463577"/>
              <a:ext cx="603932" cy="447905"/>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6" name="正方形/長方形 85">
              <a:extLst>
                <a:ext uri="{FF2B5EF4-FFF2-40B4-BE49-F238E27FC236}">
                  <a16:creationId xmlns:a16="http://schemas.microsoft.com/office/drawing/2014/main" id="{00674E95-9291-8746-AFFD-1563DBF1B486}"/>
                </a:ext>
              </a:extLst>
            </p:cNvPr>
            <p:cNvSpPr/>
            <p:nvPr/>
          </p:nvSpPr>
          <p:spPr>
            <a:xfrm>
              <a:off x="7218333" y="4456182"/>
              <a:ext cx="603932" cy="447905"/>
            </a:xfrm>
            <a:prstGeom prst="rect">
              <a:avLst/>
            </a:prstGeom>
            <a:solidFill>
              <a:srgbClr val="73FB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8" name="正方形/長方形 87">
              <a:extLst>
                <a:ext uri="{FF2B5EF4-FFF2-40B4-BE49-F238E27FC236}">
                  <a16:creationId xmlns:a16="http://schemas.microsoft.com/office/drawing/2014/main" id="{7D731C4E-C519-9A4B-A1B2-A476ACA76429}"/>
                </a:ext>
              </a:extLst>
            </p:cNvPr>
            <p:cNvSpPr/>
            <p:nvPr/>
          </p:nvSpPr>
          <p:spPr>
            <a:xfrm>
              <a:off x="5785749" y="1926414"/>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9" name="正方形/長方形 88">
              <a:extLst>
                <a:ext uri="{FF2B5EF4-FFF2-40B4-BE49-F238E27FC236}">
                  <a16:creationId xmlns:a16="http://schemas.microsoft.com/office/drawing/2014/main" id="{C6AF40C3-DCC3-F04A-8CED-509589BA1A48}"/>
                </a:ext>
              </a:extLst>
            </p:cNvPr>
            <p:cNvSpPr/>
            <p:nvPr/>
          </p:nvSpPr>
          <p:spPr>
            <a:xfrm>
              <a:off x="5039109" y="1918416"/>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0" name="正方形/長方形 89">
              <a:extLst>
                <a:ext uri="{FF2B5EF4-FFF2-40B4-BE49-F238E27FC236}">
                  <a16:creationId xmlns:a16="http://schemas.microsoft.com/office/drawing/2014/main" id="{624CCD01-D63E-4F41-B899-9C19EBE6FFC7}"/>
                </a:ext>
              </a:extLst>
            </p:cNvPr>
            <p:cNvSpPr/>
            <p:nvPr/>
          </p:nvSpPr>
          <p:spPr>
            <a:xfrm>
              <a:off x="6538390" y="1921269"/>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1" name="正方形/長方形 90">
              <a:extLst>
                <a:ext uri="{FF2B5EF4-FFF2-40B4-BE49-F238E27FC236}">
                  <a16:creationId xmlns:a16="http://schemas.microsoft.com/office/drawing/2014/main" id="{CCDACAA7-6C4A-8145-9415-18559E9CEE4A}"/>
                </a:ext>
              </a:extLst>
            </p:cNvPr>
            <p:cNvSpPr/>
            <p:nvPr/>
          </p:nvSpPr>
          <p:spPr>
            <a:xfrm>
              <a:off x="7290083" y="191888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56" name="テキスト ボックス 55">
              <a:extLst>
                <a:ext uri="{FF2B5EF4-FFF2-40B4-BE49-F238E27FC236}">
                  <a16:creationId xmlns:a16="http://schemas.microsoft.com/office/drawing/2014/main" id="{FFCC43C7-EB86-694B-8030-EDFDA034A5B3}"/>
                </a:ext>
              </a:extLst>
            </p:cNvPr>
            <p:cNvSpPr txBox="1"/>
            <p:nvPr/>
          </p:nvSpPr>
          <p:spPr>
            <a:xfrm>
              <a:off x="5901378" y="1960164"/>
              <a:ext cx="954108"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データ管理</a:t>
              </a:r>
            </a:p>
          </p:txBody>
        </p:sp>
        <p:sp>
          <p:nvSpPr>
            <p:cNvPr id="92" name="正方形/長方形 91">
              <a:extLst>
                <a:ext uri="{FF2B5EF4-FFF2-40B4-BE49-F238E27FC236}">
                  <a16:creationId xmlns:a16="http://schemas.microsoft.com/office/drawing/2014/main" id="{AB61735F-61DE-5E4F-889A-24246F2724E0}"/>
                </a:ext>
              </a:extLst>
            </p:cNvPr>
            <p:cNvSpPr/>
            <p:nvPr/>
          </p:nvSpPr>
          <p:spPr>
            <a:xfrm>
              <a:off x="5785749" y="243989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3" name="正方形/長方形 92">
              <a:extLst>
                <a:ext uri="{FF2B5EF4-FFF2-40B4-BE49-F238E27FC236}">
                  <a16:creationId xmlns:a16="http://schemas.microsoft.com/office/drawing/2014/main" id="{DD281471-BD37-8743-833E-EC4E490C4702}"/>
                </a:ext>
              </a:extLst>
            </p:cNvPr>
            <p:cNvSpPr/>
            <p:nvPr/>
          </p:nvSpPr>
          <p:spPr>
            <a:xfrm>
              <a:off x="5039109" y="2431892"/>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4" name="正方形/長方形 93">
              <a:extLst>
                <a:ext uri="{FF2B5EF4-FFF2-40B4-BE49-F238E27FC236}">
                  <a16:creationId xmlns:a16="http://schemas.microsoft.com/office/drawing/2014/main" id="{B3136A4C-E2B2-764D-93C2-F48B94610F8A}"/>
                </a:ext>
              </a:extLst>
            </p:cNvPr>
            <p:cNvSpPr/>
            <p:nvPr/>
          </p:nvSpPr>
          <p:spPr>
            <a:xfrm>
              <a:off x="6538390" y="2434745"/>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5" name="正方形/長方形 94">
              <a:extLst>
                <a:ext uri="{FF2B5EF4-FFF2-40B4-BE49-F238E27FC236}">
                  <a16:creationId xmlns:a16="http://schemas.microsoft.com/office/drawing/2014/main" id="{E500B2BB-2D02-9340-9F1F-9FF2630F77B8}"/>
                </a:ext>
              </a:extLst>
            </p:cNvPr>
            <p:cNvSpPr/>
            <p:nvPr/>
          </p:nvSpPr>
          <p:spPr>
            <a:xfrm>
              <a:off x="7290083" y="2432359"/>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7" name="正方形/長方形 96">
              <a:extLst>
                <a:ext uri="{FF2B5EF4-FFF2-40B4-BE49-F238E27FC236}">
                  <a16:creationId xmlns:a16="http://schemas.microsoft.com/office/drawing/2014/main" id="{5C58034D-3698-0E41-9F6F-C9762E9085B4}"/>
                </a:ext>
              </a:extLst>
            </p:cNvPr>
            <p:cNvSpPr/>
            <p:nvPr/>
          </p:nvSpPr>
          <p:spPr>
            <a:xfrm>
              <a:off x="5039109" y="2915956"/>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9" name="正方形/長方形 98">
              <a:extLst>
                <a:ext uri="{FF2B5EF4-FFF2-40B4-BE49-F238E27FC236}">
                  <a16:creationId xmlns:a16="http://schemas.microsoft.com/office/drawing/2014/main" id="{D1F4098B-D006-784E-A187-B9BEDC4BED79}"/>
                </a:ext>
              </a:extLst>
            </p:cNvPr>
            <p:cNvSpPr/>
            <p:nvPr/>
          </p:nvSpPr>
          <p:spPr>
            <a:xfrm>
              <a:off x="7290083" y="291642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0" name="テキスト ボックス 59">
              <a:extLst>
                <a:ext uri="{FF2B5EF4-FFF2-40B4-BE49-F238E27FC236}">
                  <a16:creationId xmlns:a16="http://schemas.microsoft.com/office/drawing/2014/main" id="{70D0CDFD-6293-F74A-9BD0-5C88FBE8130A}"/>
                </a:ext>
              </a:extLst>
            </p:cNvPr>
            <p:cNvSpPr txBox="1"/>
            <p:nvPr/>
          </p:nvSpPr>
          <p:spPr>
            <a:xfrm>
              <a:off x="6143934" y="2965521"/>
              <a:ext cx="492443"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決済</a:t>
              </a:r>
            </a:p>
          </p:txBody>
        </p:sp>
        <p:sp>
          <p:nvSpPr>
            <p:cNvPr id="101" name="正方形/長方形 100">
              <a:extLst>
                <a:ext uri="{FF2B5EF4-FFF2-40B4-BE49-F238E27FC236}">
                  <a16:creationId xmlns:a16="http://schemas.microsoft.com/office/drawing/2014/main" id="{ED092415-0CA2-9647-9301-1091471D90B0}"/>
                </a:ext>
              </a:extLst>
            </p:cNvPr>
            <p:cNvSpPr/>
            <p:nvPr/>
          </p:nvSpPr>
          <p:spPr>
            <a:xfrm>
              <a:off x="5039109" y="3449805"/>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02" name="正方形/長方形 101">
              <a:extLst>
                <a:ext uri="{FF2B5EF4-FFF2-40B4-BE49-F238E27FC236}">
                  <a16:creationId xmlns:a16="http://schemas.microsoft.com/office/drawing/2014/main" id="{9D346033-3DC4-0C43-8964-0D98FAA07847}"/>
                </a:ext>
              </a:extLst>
            </p:cNvPr>
            <p:cNvSpPr/>
            <p:nvPr/>
          </p:nvSpPr>
          <p:spPr>
            <a:xfrm>
              <a:off x="6538390" y="3452658"/>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62" name="テキスト ボックス 61">
              <a:extLst>
                <a:ext uri="{FF2B5EF4-FFF2-40B4-BE49-F238E27FC236}">
                  <a16:creationId xmlns:a16="http://schemas.microsoft.com/office/drawing/2014/main" id="{565BAFC0-EE10-9644-9E38-D587269D2421}"/>
                </a:ext>
              </a:extLst>
            </p:cNvPr>
            <p:cNvSpPr txBox="1"/>
            <p:nvPr/>
          </p:nvSpPr>
          <p:spPr>
            <a:xfrm>
              <a:off x="5663610" y="3482382"/>
              <a:ext cx="1415773"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スケジューリング</a:t>
              </a:r>
            </a:p>
          </p:txBody>
        </p:sp>
        <p:sp>
          <p:nvSpPr>
            <p:cNvPr id="112" name="正方形/長方形 111">
              <a:extLst>
                <a:ext uri="{FF2B5EF4-FFF2-40B4-BE49-F238E27FC236}">
                  <a16:creationId xmlns:a16="http://schemas.microsoft.com/office/drawing/2014/main" id="{5370FD28-3E96-3842-904A-38AB8CA75CBD}"/>
                </a:ext>
              </a:extLst>
            </p:cNvPr>
            <p:cNvSpPr/>
            <p:nvPr/>
          </p:nvSpPr>
          <p:spPr>
            <a:xfrm>
              <a:off x="4957395" y="3904356"/>
              <a:ext cx="3600563" cy="44790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3" name="正方形/長方形 112">
              <a:extLst>
                <a:ext uri="{FF2B5EF4-FFF2-40B4-BE49-F238E27FC236}">
                  <a16:creationId xmlns:a16="http://schemas.microsoft.com/office/drawing/2014/main" id="{AAA07F99-BC5A-1E4C-B760-91FAD13C8581}"/>
                </a:ext>
              </a:extLst>
            </p:cNvPr>
            <p:cNvSpPr/>
            <p:nvPr/>
          </p:nvSpPr>
          <p:spPr>
            <a:xfrm>
              <a:off x="5790665" y="3961691"/>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4" name="正方形/長方形 113">
              <a:extLst>
                <a:ext uri="{FF2B5EF4-FFF2-40B4-BE49-F238E27FC236}">
                  <a16:creationId xmlns:a16="http://schemas.microsoft.com/office/drawing/2014/main" id="{2D4BEB45-C454-B347-9D6C-DBD86FACDD03}"/>
                </a:ext>
              </a:extLst>
            </p:cNvPr>
            <p:cNvSpPr/>
            <p:nvPr/>
          </p:nvSpPr>
          <p:spPr>
            <a:xfrm>
              <a:off x="5044025" y="395369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16" name="正方形/長方形 115">
              <a:extLst>
                <a:ext uri="{FF2B5EF4-FFF2-40B4-BE49-F238E27FC236}">
                  <a16:creationId xmlns:a16="http://schemas.microsoft.com/office/drawing/2014/main" id="{A3F52440-4656-0649-86CC-DB258E909C93}"/>
                </a:ext>
              </a:extLst>
            </p:cNvPr>
            <p:cNvSpPr/>
            <p:nvPr/>
          </p:nvSpPr>
          <p:spPr>
            <a:xfrm>
              <a:off x="7294999" y="395416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22" name="テキスト ボックス 121">
              <a:extLst>
                <a:ext uri="{FF2B5EF4-FFF2-40B4-BE49-F238E27FC236}">
                  <a16:creationId xmlns:a16="http://schemas.microsoft.com/office/drawing/2014/main" id="{9EB951EA-236E-AE43-9E1B-A32EE41419EC}"/>
                </a:ext>
              </a:extLst>
            </p:cNvPr>
            <p:cNvSpPr txBox="1"/>
            <p:nvPr/>
          </p:nvSpPr>
          <p:spPr>
            <a:xfrm>
              <a:off x="4880481" y="1442260"/>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業務Ａ</a:t>
              </a:r>
            </a:p>
          </p:txBody>
        </p:sp>
        <p:sp>
          <p:nvSpPr>
            <p:cNvPr id="123" name="テキスト ボックス 122">
              <a:extLst>
                <a:ext uri="{FF2B5EF4-FFF2-40B4-BE49-F238E27FC236}">
                  <a16:creationId xmlns:a16="http://schemas.microsoft.com/office/drawing/2014/main" id="{70D139EA-BBB0-E848-B638-B18E05F9BCE4}"/>
                </a:ext>
              </a:extLst>
            </p:cNvPr>
            <p:cNvSpPr txBox="1"/>
            <p:nvPr/>
          </p:nvSpPr>
          <p:spPr>
            <a:xfrm>
              <a:off x="5645242" y="1442259"/>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業務Ｂ</a:t>
              </a:r>
            </a:p>
          </p:txBody>
        </p:sp>
        <p:sp>
          <p:nvSpPr>
            <p:cNvPr id="124" name="テキスト ボックス 123">
              <a:extLst>
                <a:ext uri="{FF2B5EF4-FFF2-40B4-BE49-F238E27FC236}">
                  <a16:creationId xmlns:a16="http://schemas.microsoft.com/office/drawing/2014/main" id="{276E2478-01E5-6C46-889C-A91CD61675B4}"/>
                </a:ext>
              </a:extLst>
            </p:cNvPr>
            <p:cNvSpPr txBox="1"/>
            <p:nvPr/>
          </p:nvSpPr>
          <p:spPr>
            <a:xfrm>
              <a:off x="6403948" y="1442259"/>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業務Ｃ</a:t>
              </a:r>
            </a:p>
          </p:txBody>
        </p:sp>
        <p:sp>
          <p:nvSpPr>
            <p:cNvPr id="125" name="テキスト ボックス 124">
              <a:extLst>
                <a:ext uri="{FF2B5EF4-FFF2-40B4-BE49-F238E27FC236}">
                  <a16:creationId xmlns:a16="http://schemas.microsoft.com/office/drawing/2014/main" id="{C32969EF-61F3-014E-AA26-565D7088B365}"/>
                </a:ext>
              </a:extLst>
            </p:cNvPr>
            <p:cNvSpPr txBox="1"/>
            <p:nvPr/>
          </p:nvSpPr>
          <p:spPr>
            <a:xfrm>
              <a:off x="7168887" y="1442259"/>
              <a:ext cx="723275"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業務Ｄ</a:t>
              </a:r>
            </a:p>
          </p:txBody>
        </p:sp>
        <p:sp>
          <p:nvSpPr>
            <p:cNvPr id="58" name="テキスト ボックス 57">
              <a:extLst>
                <a:ext uri="{FF2B5EF4-FFF2-40B4-BE49-F238E27FC236}">
                  <a16:creationId xmlns:a16="http://schemas.microsoft.com/office/drawing/2014/main" id="{1FCFD436-70CF-EC40-975A-783EBEE17DC0}"/>
                </a:ext>
              </a:extLst>
            </p:cNvPr>
            <p:cNvSpPr txBox="1"/>
            <p:nvPr/>
          </p:nvSpPr>
          <p:spPr>
            <a:xfrm>
              <a:off x="5987553" y="2499957"/>
              <a:ext cx="800219"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ＩＤ管理</a:t>
              </a:r>
            </a:p>
          </p:txBody>
        </p:sp>
      </p:grpSp>
      <p:sp>
        <p:nvSpPr>
          <p:cNvPr id="137" name="正方形/長方形 136">
            <a:extLst>
              <a:ext uri="{FF2B5EF4-FFF2-40B4-BE49-F238E27FC236}">
                <a16:creationId xmlns:a16="http://schemas.microsoft.com/office/drawing/2014/main" id="{21DA7D79-AB73-BF4E-B252-DFE9A8D9011D}"/>
              </a:ext>
            </a:extLst>
          </p:cNvPr>
          <p:cNvSpPr/>
          <p:nvPr/>
        </p:nvSpPr>
        <p:spPr>
          <a:xfrm>
            <a:off x="8029541" y="2029443"/>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38" name="正方形/長方形 137">
            <a:extLst>
              <a:ext uri="{FF2B5EF4-FFF2-40B4-BE49-F238E27FC236}">
                <a16:creationId xmlns:a16="http://schemas.microsoft.com/office/drawing/2014/main" id="{FC7326B8-37DC-5E4F-8E1F-0F1EE6E3AA09}"/>
              </a:ext>
            </a:extLst>
          </p:cNvPr>
          <p:cNvSpPr/>
          <p:nvPr/>
        </p:nvSpPr>
        <p:spPr>
          <a:xfrm>
            <a:off x="8029541" y="2542919"/>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39" name="正方形/長方形 138">
            <a:extLst>
              <a:ext uri="{FF2B5EF4-FFF2-40B4-BE49-F238E27FC236}">
                <a16:creationId xmlns:a16="http://schemas.microsoft.com/office/drawing/2014/main" id="{738D746E-C16F-E845-90F5-AF980B16A021}"/>
              </a:ext>
            </a:extLst>
          </p:cNvPr>
          <p:cNvSpPr/>
          <p:nvPr/>
        </p:nvSpPr>
        <p:spPr>
          <a:xfrm>
            <a:off x="8029541" y="3560832"/>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0" name="正方形/長方形 139">
            <a:extLst>
              <a:ext uri="{FF2B5EF4-FFF2-40B4-BE49-F238E27FC236}">
                <a16:creationId xmlns:a16="http://schemas.microsoft.com/office/drawing/2014/main" id="{ACA4D7F4-F5B9-0044-B113-AFEFB37756E5}"/>
              </a:ext>
            </a:extLst>
          </p:cNvPr>
          <p:cNvSpPr/>
          <p:nvPr/>
        </p:nvSpPr>
        <p:spPr>
          <a:xfrm>
            <a:off x="8034457" y="4064720"/>
            <a:ext cx="457605" cy="316020"/>
          </a:xfrm>
          <a:prstGeom prst="rect">
            <a:avLst/>
          </a:prstGeom>
          <a:solidFill>
            <a:schemeClr val="accent3">
              <a:lumMod val="75000"/>
            </a:schemeClr>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grpSp>
        <p:nvGrpSpPr>
          <p:cNvPr id="148" name="グループ化 147">
            <a:extLst>
              <a:ext uri="{FF2B5EF4-FFF2-40B4-BE49-F238E27FC236}">
                <a16:creationId xmlns:a16="http://schemas.microsoft.com/office/drawing/2014/main" id="{5A392E20-9A26-F343-B5B4-E20EA8421733}"/>
              </a:ext>
            </a:extLst>
          </p:cNvPr>
          <p:cNvGrpSpPr/>
          <p:nvPr/>
        </p:nvGrpSpPr>
        <p:grpSpPr>
          <a:xfrm>
            <a:off x="4961506" y="2492706"/>
            <a:ext cx="3608158" cy="447905"/>
            <a:chOff x="4942518" y="2363166"/>
            <a:chExt cx="3608158" cy="447905"/>
          </a:xfrm>
        </p:grpSpPr>
        <p:sp>
          <p:nvSpPr>
            <p:cNvPr id="142" name="正方形/長方形 141">
              <a:extLst>
                <a:ext uri="{FF2B5EF4-FFF2-40B4-BE49-F238E27FC236}">
                  <a16:creationId xmlns:a16="http://schemas.microsoft.com/office/drawing/2014/main" id="{F02017DF-5399-FA48-A12C-21C642E3AFE5}"/>
                </a:ext>
              </a:extLst>
            </p:cNvPr>
            <p:cNvSpPr/>
            <p:nvPr/>
          </p:nvSpPr>
          <p:spPr>
            <a:xfrm>
              <a:off x="4942518" y="2363166"/>
              <a:ext cx="3608158" cy="44790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3" name="正方形/長方形 142">
              <a:extLst>
                <a:ext uri="{FF2B5EF4-FFF2-40B4-BE49-F238E27FC236}">
                  <a16:creationId xmlns:a16="http://schemas.microsoft.com/office/drawing/2014/main" id="{44B57D35-6C5B-B545-B024-8C8603536580}"/>
                </a:ext>
              </a:extLst>
            </p:cNvPr>
            <p:cNvSpPr/>
            <p:nvPr/>
          </p:nvSpPr>
          <p:spPr>
            <a:xfrm>
              <a:off x="5774766" y="2435034"/>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4" name="正方形/長方形 143">
              <a:extLst>
                <a:ext uri="{FF2B5EF4-FFF2-40B4-BE49-F238E27FC236}">
                  <a16:creationId xmlns:a16="http://schemas.microsoft.com/office/drawing/2014/main" id="{FAC72B18-08A1-F04E-9554-218704893816}"/>
                </a:ext>
              </a:extLst>
            </p:cNvPr>
            <p:cNvSpPr/>
            <p:nvPr/>
          </p:nvSpPr>
          <p:spPr>
            <a:xfrm>
              <a:off x="5028126" y="2427036"/>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5" name="正方形/長方形 144">
              <a:extLst>
                <a:ext uri="{FF2B5EF4-FFF2-40B4-BE49-F238E27FC236}">
                  <a16:creationId xmlns:a16="http://schemas.microsoft.com/office/drawing/2014/main" id="{87585C36-86E7-DA45-A590-17C7484AB7CE}"/>
                </a:ext>
              </a:extLst>
            </p:cNvPr>
            <p:cNvSpPr/>
            <p:nvPr/>
          </p:nvSpPr>
          <p:spPr>
            <a:xfrm>
              <a:off x="6527407" y="2429889"/>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6" name="正方形/長方形 145">
              <a:extLst>
                <a:ext uri="{FF2B5EF4-FFF2-40B4-BE49-F238E27FC236}">
                  <a16:creationId xmlns:a16="http://schemas.microsoft.com/office/drawing/2014/main" id="{965098D0-F647-424D-BCE0-DC6F1C861B95}"/>
                </a:ext>
              </a:extLst>
            </p:cNvPr>
            <p:cNvSpPr/>
            <p:nvPr/>
          </p:nvSpPr>
          <p:spPr>
            <a:xfrm>
              <a:off x="7279100" y="2427503"/>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147" name="正方形/長方形 146">
              <a:extLst>
                <a:ext uri="{FF2B5EF4-FFF2-40B4-BE49-F238E27FC236}">
                  <a16:creationId xmlns:a16="http://schemas.microsoft.com/office/drawing/2014/main" id="{E38B8BCF-FF62-2F4D-A181-9CF1B66B0C86}"/>
                </a:ext>
              </a:extLst>
            </p:cNvPr>
            <p:cNvSpPr/>
            <p:nvPr/>
          </p:nvSpPr>
          <p:spPr>
            <a:xfrm>
              <a:off x="8018558" y="2427036"/>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grpSp>
      <p:sp>
        <p:nvSpPr>
          <p:cNvPr id="161" name="テキスト ボックス 160">
            <a:extLst>
              <a:ext uri="{FF2B5EF4-FFF2-40B4-BE49-F238E27FC236}">
                <a16:creationId xmlns:a16="http://schemas.microsoft.com/office/drawing/2014/main" id="{9E6B47A0-34AE-E842-93F7-BDEFB138F00B}"/>
              </a:ext>
            </a:extLst>
          </p:cNvPr>
          <p:cNvSpPr txBox="1"/>
          <p:nvPr/>
        </p:nvSpPr>
        <p:spPr>
          <a:xfrm>
            <a:off x="6031457" y="2617808"/>
            <a:ext cx="800219"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ＩＤ管理</a:t>
            </a:r>
          </a:p>
        </p:txBody>
      </p:sp>
      <p:sp>
        <p:nvSpPr>
          <p:cNvPr id="76" name="テキスト ボックス 75">
            <a:extLst>
              <a:ext uri="{FF2B5EF4-FFF2-40B4-BE49-F238E27FC236}">
                <a16:creationId xmlns:a16="http://schemas.microsoft.com/office/drawing/2014/main" id="{2322716D-9B9B-2341-A6F6-72344899217E}"/>
              </a:ext>
            </a:extLst>
          </p:cNvPr>
          <p:cNvSpPr txBox="1"/>
          <p:nvPr/>
        </p:nvSpPr>
        <p:spPr>
          <a:xfrm>
            <a:off x="95446" y="885841"/>
            <a:ext cx="8956298" cy="369332"/>
          </a:xfrm>
          <a:prstGeom prst="rect">
            <a:avLst/>
          </a:prstGeom>
          <a:noFill/>
        </p:spPr>
        <p:txBody>
          <a:bodyPr wrap="none" rtlCol="0">
            <a:spAutoFit/>
          </a:bodyPr>
          <a:lstStyle/>
          <a:p>
            <a:pPr algn="ctr"/>
            <a:r>
              <a:rPr kumimoji="1" lang="ja-JP" altLang="en-US">
                <a:solidFill>
                  <a:schemeClr val="accent6">
                    <a:lumMod val="75000"/>
                  </a:schemeClr>
                </a:solidFill>
                <a:latin typeface="Meiryo" panose="020B0604030504040204" pitchFamily="34" charset="-128"/>
                <a:ea typeface="Meiryo" panose="020B0604030504040204" pitchFamily="34" charset="-128"/>
              </a:rPr>
              <a:t>できるだけ</a:t>
            </a:r>
            <a:r>
              <a:rPr kumimoji="1" lang="ja-JP" altLang="en-US" b="1">
                <a:solidFill>
                  <a:srgbClr val="C00000"/>
                </a:solidFill>
                <a:latin typeface="Meiryo" panose="020B0604030504040204" pitchFamily="34" charset="-128"/>
                <a:ea typeface="Meiryo" panose="020B0604030504040204" pitchFamily="34" charset="-128"/>
              </a:rPr>
              <a:t>プログラムを書かず</a:t>
            </a:r>
            <a:r>
              <a:rPr kumimoji="1" lang="ja-JP" altLang="en-US">
                <a:solidFill>
                  <a:schemeClr val="accent6">
                    <a:lumMod val="75000"/>
                  </a:schemeClr>
                </a:solidFill>
                <a:latin typeface="Meiryo" panose="020B0604030504040204" pitchFamily="34" charset="-128"/>
                <a:ea typeface="Meiryo" panose="020B0604030504040204" pitchFamily="34" charset="-128"/>
              </a:rPr>
              <a:t>に、売上や利益、時間短縮などの</a:t>
            </a:r>
            <a:r>
              <a:rPr kumimoji="1" lang="ja-JP" altLang="en-US" b="1">
                <a:solidFill>
                  <a:srgbClr val="0070C0"/>
                </a:solidFill>
                <a:latin typeface="Meiryo" panose="020B0604030504040204" pitchFamily="34" charset="-128"/>
                <a:ea typeface="Meiryo" panose="020B0604030504040204" pitchFamily="34" charset="-128"/>
              </a:rPr>
              <a:t>業務目的を達成</a:t>
            </a:r>
            <a:r>
              <a:rPr kumimoji="1" lang="ja-JP" altLang="en-US">
                <a:solidFill>
                  <a:schemeClr val="accent6">
                    <a:lumMod val="75000"/>
                  </a:schemeClr>
                </a:solidFill>
                <a:latin typeface="Meiryo" panose="020B0604030504040204" pitchFamily="34" charset="-128"/>
                <a:ea typeface="Meiryo" panose="020B0604030504040204" pitchFamily="34" charset="-128"/>
              </a:rPr>
              <a:t>する</a:t>
            </a:r>
            <a:endParaRPr kumimoji="1" lang="ja-JP" altLang="en-US" b="1" u="sng">
              <a:solidFill>
                <a:schemeClr val="accent6">
                  <a:lumMod val="75000"/>
                </a:schemeClr>
              </a:solidFill>
              <a:latin typeface="Meiryo" panose="020B0604030504040204" pitchFamily="34" charset="-128"/>
              <a:ea typeface="Meiryo" panose="020B0604030504040204" pitchFamily="34" charset="-128"/>
            </a:endParaRPr>
          </a:p>
        </p:txBody>
      </p:sp>
      <p:pic>
        <p:nvPicPr>
          <p:cNvPr id="77" name="図 76">
            <a:extLst>
              <a:ext uri="{FF2B5EF4-FFF2-40B4-BE49-F238E27FC236}">
                <a16:creationId xmlns:a16="http://schemas.microsoft.com/office/drawing/2014/main" id="{91AA48E9-4153-A041-9BE5-3D6DC878B70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4563" y="5327949"/>
            <a:ext cx="860714" cy="860714"/>
          </a:xfrm>
          <a:prstGeom prst="rect">
            <a:avLst/>
          </a:prstGeom>
        </p:spPr>
      </p:pic>
      <p:pic>
        <p:nvPicPr>
          <p:cNvPr id="78" name="図 77">
            <a:extLst>
              <a:ext uri="{FF2B5EF4-FFF2-40B4-BE49-F238E27FC236}">
                <a16:creationId xmlns:a16="http://schemas.microsoft.com/office/drawing/2014/main" id="{D6A843FD-211E-9449-8509-DDA073DE3FAE}"/>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407562" y="5300548"/>
            <a:ext cx="969200" cy="969200"/>
          </a:xfrm>
          <a:prstGeom prst="rect">
            <a:avLst/>
          </a:prstGeom>
        </p:spPr>
      </p:pic>
      <p:pic>
        <p:nvPicPr>
          <p:cNvPr id="80" name="図 79">
            <a:extLst>
              <a:ext uri="{FF2B5EF4-FFF2-40B4-BE49-F238E27FC236}">
                <a16:creationId xmlns:a16="http://schemas.microsoft.com/office/drawing/2014/main" id="{690011C4-866E-8F47-85CE-3F253E46A334}"/>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284970" y="5189986"/>
            <a:ext cx="1127950" cy="1127950"/>
          </a:xfrm>
          <a:prstGeom prst="rect">
            <a:avLst/>
          </a:prstGeom>
        </p:spPr>
      </p:pic>
      <p:grpSp>
        <p:nvGrpSpPr>
          <p:cNvPr id="82" name="グループ化 81">
            <a:extLst>
              <a:ext uri="{FF2B5EF4-FFF2-40B4-BE49-F238E27FC236}">
                <a16:creationId xmlns:a16="http://schemas.microsoft.com/office/drawing/2014/main" id="{1F0C135F-BB3C-6043-BF3E-76A7942E159D}"/>
              </a:ext>
            </a:extLst>
          </p:cNvPr>
          <p:cNvGrpSpPr/>
          <p:nvPr/>
        </p:nvGrpSpPr>
        <p:grpSpPr>
          <a:xfrm>
            <a:off x="4948175" y="2487586"/>
            <a:ext cx="3608158" cy="447905"/>
            <a:chOff x="4942518" y="2363166"/>
            <a:chExt cx="3608158" cy="447905"/>
          </a:xfrm>
        </p:grpSpPr>
        <p:sp>
          <p:nvSpPr>
            <p:cNvPr id="83" name="正方形/長方形 82">
              <a:extLst>
                <a:ext uri="{FF2B5EF4-FFF2-40B4-BE49-F238E27FC236}">
                  <a16:creationId xmlns:a16="http://schemas.microsoft.com/office/drawing/2014/main" id="{B3FCBF5A-5280-AE49-8522-A1CD33FE5AEA}"/>
                </a:ext>
              </a:extLst>
            </p:cNvPr>
            <p:cNvSpPr/>
            <p:nvPr/>
          </p:nvSpPr>
          <p:spPr>
            <a:xfrm>
              <a:off x="4942518" y="2363166"/>
              <a:ext cx="3608158" cy="447905"/>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4" name="正方形/長方形 83">
              <a:extLst>
                <a:ext uri="{FF2B5EF4-FFF2-40B4-BE49-F238E27FC236}">
                  <a16:creationId xmlns:a16="http://schemas.microsoft.com/office/drawing/2014/main" id="{E28EA837-D2E8-5A48-BC36-1B9FFDF366EA}"/>
                </a:ext>
              </a:extLst>
            </p:cNvPr>
            <p:cNvSpPr/>
            <p:nvPr/>
          </p:nvSpPr>
          <p:spPr>
            <a:xfrm>
              <a:off x="5774766" y="2435034"/>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5" name="正方形/長方形 84">
              <a:extLst>
                <a:ext uri="{FF2B5EF4-FFF2-40B4-BE49-F238E27FC236}">
                  <a16:creationId xmlns:a16="http://schemas.microsoft.com/office/drawing/2014/main" id="{54C87549-4D86-354A-966C-116428890353}"/>
                </a:ext>
              </a:extLst>
            </p:cNvPr>
            <p:cNvSpPr/>
            <p:nvPr/>
          </p:nvSpPr>
          <p:spPr>
            <a:xfrm>
              <a:off x="5028126" y="2427036"/>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87" name="正方形/長方形 86">
              <a:extLst>
                <a:ext uri="{FF2B5EF4-FFF2-40B4-BE49-F238E27FC236}">
                  <a16:creationId xmlns:a16="http://schemas.microsoft.com/office/drawing/2014/main" id="{566D55FA-4F52-C544-B1E7-06175F7DBD49}"/>
                </a:ext>
              </a:extLst>
            </p:cNvPr>
            <p:cNvSpPr/>
            <p:nvPr/>
          </p:nvSpPr>
          <p:spPr>
            <a:xfrm>
              <a:off x="6527407" y="2429889"/>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6" name="正方形/長方形 95">
              <a:extLst>
                <a:ext uri="{FF2B5EF4-FFF2-40B4-BE49-F238E27FC236}">
                  <a16:creationId xmlns:a16="http://schemas.microsoft.com/office/drawing/2014/main" id="{F7763514-F066-284A-939B-6BCEDAB4E82D}"/>
                </a:ext>
              </a:extLst>
            </p:cNvPr>
            <p:cNvSpPr/>
            <p:nvPr/>
          </p:nvSpPr>
          <p:spPr>
            <a:xfrm>
              <a:off x="7279100" y="2427503"/>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sp>
          <p:nvSpPr>
            <p:cNvPr id="98" name="正方形/長方形 97">
              <a:extLst>
                <a:ext uri="{FF2B5EF4-FFF2-40B4-BE49-F238E27FC236}">
                  <a16:creationId xmlns:a16="http://schemas.microsoft.com/office/drawing/2014/main" id="{C11C8A49-49F8-DE48-955D-CED07B046036}"/>
                </a:ext>
              </a:extLst>
            </p:cNvPr>
            <p:cNvSpPr/>
            <p:nvPr/>
          </p:nvSpPr>
          <p:spPr>
            <a:xfrm>
              <a:off x="8018558" y="2427036"/>
              <a:ext cx="457605" cy="316020"/>
            </a:xfrm>
            <a:prstGeom prst="rect">
              <a:avLst/>
            </a:prstGeom>
            <a:solidFill>
              <a:srgbClr val="00B050"/>
            </a:solidFill>
            <a:ln>
              <a:solidFill>
                <a:schemeClr val="bg1">
                  <a:lumMod val="8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3">
                    <a:lumMod val="20000"/>
                    <a:lumOff val="80000"/>
                  </a:schemeClr>
                </a:solidFill>
                <a:latin typeface="ＭＳ Ｐゴシック"/>
                <a:ea typeface="ＭＳ Ｐゴシック"/>
                <a:cs typeface="ＭＳ Ｐゴシック"/>
              </a:endParaRPr>
            </a:p>
          </p:txBody>
        </p:sp>
      </p:grpSp>
      <p:sp>
        <p:nvSpPr>
          <p:cNvPr id="100" name="テキスト ボックス 99">
            <a:extLst>
              <a:ext uri="{FF2B5EF4-FFF2-40B4-BE49-F238E27FC236}">
                <a16:creationId xmlns:a16="http://schemas.microsoft.com/office/drawing/2014/main" id="{878E6E4F-7C62-F649-ADD0-D591E4F68B41}"/>
              </a:ext>
            </a:extLst>
          </p:cNvPr>
          <p:cNvSpPr txBox="1"/>
          <p:nvPr/>
        </p:nvSpPr>
        <p:spPr>
          <a:xfrm>
            <a:off x="6129443" y="2616239"/>
            <a:ext cx="800219" cy="276999"/>
          </a:xfrm>
          <a:prstGeom prst="rect">
            <a:avLst/>
          </a:prstGeom>
          <a:noFill/>
        </p:spPr>
        <p:txBody>
          <a:bodyPr wrap="none" rtlCol="0">
            <a:spAutoFit/>
          </a:bodyPr>
          <a:lstStyle/>
          <a:p>
            <a:pPr algn="ctr"/>
            <a:r>
              <a:rPr kumimoji="1" lang="ja-JP" altLang="en-US" sz="1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ＩＤ管理</a:t>
            </a:r>
          </a:p>
        </p:txBody>
      </p:sp>
    </p:spTree>
    <p:extLst>
      <p:ext uri="{BB962C8B-B14F-4D97-AF65-F5344CB8AC3E}">
        <p14:creationId xmlns:p14="http://schemas.microsoft.com/office/powerpoint/2010/main" val="31780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left)">
                                      <p:cBhvr>
                                        <p:cTn id="8" dur="500"/>
                                        <p:tgtEl>
                                          <p:spTgt spid="29"/>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anim calcmode="lin" valueType="num">
                                      <p:cBhvr>
                                        <p:cTn id="13" dur="500" fill="hold"/>
                                        <p:tgtEl>
                                          <p:spTgt spid="76"/>
                                        </p:tgtEl>
                                        <p:attrNameLst>
                                          <p:attrName>ppt_w</p:attrName>
                                        </p:attrNameLst>
                                      </p:cBhvr>
                                      <p:tavLst>
                                        <p:tav tm="0">
                                          <p:val>
                                            <p:fltVal val="0"/>
                                          </p:val>
                                        </p:tav>
                                        <p:tav tm="100000">
                                          <p:val>
                                            <p:strVal val="#ppt_w"/>
                                          </p:val>
                                        </p:tav>
                                      </p:tavLst>
                                    </p:anim>
                                    <p:anim calcmode="lin" valueType="num">
                                      <p:cBhvr>
                                        <p:cTn id="14" dur="500" fill="hold"/>
                                        <p:tgtEl>
                                          <p:spTgt spid="76"/>
                                        </p:tgtEl>
                                        <p:attrNameLst>
                                          <p:attrName>ppt_h</p:attrName>
                                        </p:attrNameLst>
                                      </p:cBhvr>
                                      <p:tavLst>
                                        <p:tav tm="0">
                                          <p:val>
                                            <p:fltVal val="0"/>
                                          </p:val>
                                        </p:tav>
                                        <p:tav tm="100000">
                                          <p:val>
                                            <p:strVal val="#ppt_h"/>
                                          </p:val>
                                        </p:tav>
                                      </p:tavLst>
                                    </p:anim>
                                    <p:animEffect transition="in" filter="fade">
                                      <p:cBhvr>
                                        <p:cTn id="1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C461F406-DD14-D64E-8680-4E7811A842E0}"/>
              </a:ext>
            </a:extLst>
          </p:cNvPr>
          <p:cNvSpPr/>
          <p:nvPr/>
        </p:nvSpPr>
        <p:spPr>
          <a:xfrm>
            <a:off x="303145" y="4358456"/>
            <a:ext cx="2726702" cy="1861653"/>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CEE5D326-D9F6-2740-B2AE-0D45E4C8A413}"/>
              </a:ext>
            </a:extLst>
          </p:cNvPr>
          <p:cNvSpPr/>
          <p:nvPr/>
        </p:nvSpPr>
        <p:spPr>
          <a:xfrm>
            <a:off x="303145" y="1149592"/>
            <a:ext cx="2726702" cy="242324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2B54E06-42E1-6945-91D4-88E3A4A10E04}"/>
              </a:ext>
            </a:extLst>
          </p:cNvPr>
          <p:cNvSpPr>
            <a:spLocks noGrp="1"/>
          </p:cNvSpPr>
          <p:nvPr>
            <p:ph type="title"/>
          </p:nvPr>
        </p:nvSpPr>
        <p:spPr/>
        <p:txBody>
          <a:bodyPr/>
          <a:lstStyle/>
          <a:p>
            <a:r>
              <a:rPr kumimoji="1" lang="ja-JP" altLang="en-US"/>
              <a:t>デジタル化とデジタル技術の役割</a:t>
            </a:r>
          </a:p>
        </p:txBody>
      </p:sp>
      <p:pic>
        <p:nvPicPr>
          <p:cNvPr id="1026" name="Picture 2" descr="業務プロセス可視化のイメージ">
            <a:extLst>
              <a:ext uri="{FF2B5EF4-FFF2-40B4-BE49-F238E27FC236}">
                <a16:creationId xmlns:a16="http://schemas.microsoft.com/office/drawing/2014/main" id="{64C1DD19-ACC2-E84A-8E2E-5683FEBE4631}"/>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0208" y="4589324"/>
            <a:ext cx="2252570" cy="112628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C5E57FE3-4A1C-8D4C-8C30-478355974E86}"/>
              </a:ext>
            </a:extLst>
          </p:cNvPr>
          <p:cNvSpPr txBox="1"/>
          <p:nvPr/>
        </p:nvSpPr>
        <p:spPr>
          <a:xfrm>
            <a:off x="766249" y="5835681"/>
            <a:ext cx="1800493" cy="307777"/>
          </a:xfrm>
          <a:prstGeom prst="rect">
            <a:avLst/>
          </a:prstGeom>
          <a:noFill/>
        </p:spPr>
        <p:txBody>
          <a:bodyPr wrap="none" rtlCol="0">
            <a:spAutoFit/>
          </a:bodyPr>
          <a:lstStyle/>
          <a:p>
            <a:pPr algn="ctr"/>
            <a:r>
              <a:rPr kumimoji="1" lang="ja-JP" altLang="en-US" sz="1400">
                <a:solidFill>
                  <a:schemeClr val="accent2">
                    <a:lumMod val="50000"/>
                  </a:schemeClr>
                </a:solidFill>
                <a:latin typeface="Meiryo" panose="020B0604030504040204" pitchFamily="34" charset="-128"/>
                <a:ea typeface="Meiryo" panose="020B0604030504040204" pitchFamily="34" charset="-128"/>
              </a:rPr>
              <a:t>複雑な業務プロセス</a:t>
            </a:r>
          </a:p>
        </p:txBody>
      </p:sp>
      <p:sp>
        <p:nvSpPr>
          <p:cNvPr id="7" name="平行四辺形 6">
            <a:extLst>
              <a:ext uri="{FF2B5EF4-FFF2-40B4-BE49-F238E27FC236}">
                <a16:creationId xmlns:a16="http://schemas.microsoft.com/office/drawing/2014/main" id="{3F3990F5-C289-D949-AD8D-5D7291D39F26}"/>
              </a:ext>
            </a:extLst>
          </p:cNvPr>
          <p:cNvSpPr/>
          <p:nvPr/>
        </p:nvSpPr>
        <p:spPr>
          <a:xfrm>
            <a:off x="818788" y="2526015"/>
            <a:ext cx="1648111" cy="338554"/>
          </a:xfrm>
          <a:prstGeom prst="parallelogram">
            <a:avLst>
              <a:gd name="adj" fmla="val 55864"/>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平行四辺形 9">
            <a:extLst>
              <a:ext uri="{FF2B5EF4-FFF2-40B4-BE49-F238E27FC236}">
                <a16:creationId xmlns:a16="http://schemas.microsoft.com/office/drawing/2014/main" id="{BF84EC87-C904-6044-9E5C-A055C473EBCF}"/>
              </a:ext>
            </a:extLst>
          </p:cNvPr>
          <p:cNvSpPr/>
          <p:nvPr/>
        </p:nvSpPr>
        <p:spPr>
          <a:xfrm>
            <a:off x="818788" y="2390741"/>
            <a:ext cx="1648111" cy="338554"/>
          </a:xfrm>
          <a:prstGeom prst="parallelogram">
            <a:avLst>
              <a:gd name="adj" fmla="val 55864"/>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平行四辺形 10">
            <a:extLst>
              <a:ext uri="{FF2B5EF4-FFF2-40B4-BE49-F238E27FC236}">
                <a16:creationId xmlns:a16="http://schemas.microsoft.com/office/drawing/2014/main" id="{DB187D72-E211-F743-B041-6A95AE94FB25}"/>
              </a:ext>
            </a:extLst>
          </p:cNvPr>
          <p:cNvSpPr/>
          <p:nvPr/>
        </p:nvSpPr>
        <p:spPr>
          <a:xfrm>
            <a:off x="818788" y="2255467"/>
            <a:ext cx="1648111" cy="338554"/>
          </a:xfrm>
          <a:prstGeom prst="parallelogram">
            <a:avLst>
              <a:gd name="adj" fmla="val 55864"/>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平行四辺形 8">
            <a:extLst>
              <a:ext uri="{FF2B5EF4-FFF2-40B4-BE49-F238E27FC236}">
                <a16:creationId xmlns:a16="http://schemas.microsoft.com/office/drawing/2014/main" id="{EA6BC743-7F4C-D849-ABA6-72693CAA19F2}"/>
              </a:ext>
            </a:extLst>
          </p:cNvPr>
          <p:cNvSpPr/>
          <p:nvPr/>
        </p:nvSpPr>
        <p:spPr>
          <a:xfrm>
            <a:off x="818787" y="2120193"/>
            <a:ext cx="1648111" cy="338554"/>
          </a:xfrm>
          <a:prstGeom prst="parallelogram">
            <a:avLst>
              <a:gd name="adj" fmla="val 55864"/>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平行四辺形 11">
            <a:extLst>
              <a:ext uri="{FF2B5EF4-FFF2-40B4-BE49-F238E27FC236}">
                <a16:creationId xmlns:a16="http://schemas.microsoft.com/office/drawing/2014/main" id="{65D1990C-4C5C-D64D-BA7C-B6C5D19560D0}"/>
              </a:ext>
            </a:extLst>
          </p:cNvPr>
          <p:cNvSpPr/>
          <p:nvPr/>
        </p:nvSpPr>
        <p:spPr>
          <a:xfrm>
            <a:off x="807836" y="1984919"/>
            <a:ext cx="1648111" cy="338554"/>
          </a:xfrm>
          <a:prstGeom prst="parallelogram">
            <a:avLst>
              <a:gd name="adj" fmla="val 55864"/>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a:extLst>
              <a:ext uri="{FF2B5EF4-FFF2-40B4-BE49-F238E27FC236}">
                <a16:creationId xmlns:a16="http://schemas.microsoft.com/office/drawing/2014/main" id="{5FCCF123-4A30-DD4A-9A98-46C4C6BDF114}"/>
              </a:ext>
            </a:extLst>
          </p:cNvPr>
          <p:cNvSpPr txBox="1"/>
          <p:nvPr/>
        </p:nvSpPr>
        <p:spPr>
          <a:xfrm>
            <a:off x="650195" y="1493184"/>
            <a:ext cx="2159566" cy="307777"/>
          </a:xfrm>
          <a:prstGeom prst="rect">
            <a:avLst/>
          </a:prstGeom>
          <a:noFill/>
        </p:spPr>
        <p:txBody>
          <a:bodyPr wrap="none" rtlCol="0">
            <a:spAutoFit/>
          </a:bodyPr>
          <a:lstStyle/>
          <a:p>
            <a:pPr algn="ctr"/>
            <a:r>
              <a:rPr kumimoji="1" lang="ja-JP" altLang="en-US" sz="1400">
                <a:solidFill>
                  <a:srgbClr val="0432FF"/>
                </a:solidFill>
                <a:latin typeface="Meiryo" panose="020B0604030504040204" pitchFamily="34" charset="-128"/>
                <a:ea typeface="Meiryo" panose="020B0604030504040204" pitchFamily="34" charset="-128"/>
              </a:rPr>
              <a:t>抽象化された要素へ分解</a:t>
            </a:r>
          </a:p>
        </p:txBody>
      </p:sp>
      <p:sp>
        <p:nvSpPr>
          <p:cNvPr id="18" name="平行四辺形 17">
            <a:extLst>
              <a:ext uri="{FF2B5EF4-FFF2-40B4-BE49-F238E27FC236}">
                <a16:creationId xmlns:a16="http://schemas.microsoft.com/office/drawing/2014/main" id="{E1BFD92B-3079-F549-B1EA-B57B2CC8A56D}"/>
              </a:ext>
            </a:extLst>
          </p:cNvPr>
          <p:cNvSpPr/>
          <p:nvPr/>
        </p:nvSpPr>
        <p:spPr>
          <a:xfrm>
            <a:off x="912547" y="2172901"/>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平行四辺形 18">
            <a:extLst>
              <a:ext uri="{FF2B5EF4-FFF2-40B4-BE49-F238E27FC236}">
                <a16:creationId xmlns:a16="http://schemas.microsoft.com/office/drawing/2014/main" id="{11D83C2B-461F-6C45-95F7-B4D2DADCE2B1}"/>
              </a:ext>
            </a:extLst>
          </p:cNvPr>
          <p:cNvSpPr/>
          <p:nvPr/>
        </p:nvSpPr>
        <p:spPr>
          <a:xfrm>
            <a:off x="993152" y="2023067"/>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平行四辺形 19">
            <a:extLst>
              <a:ext uri="{FF2B5EF4-FFF2-40B4-BE49-F238E27FC236}">
                <a16:creationId xmlns:a16="http://schemas.microsoft.com/office/drawing/2014/main" id="{46F4010E-1E88-B34E-A840-0C833A3B2027}"/>
              </a:ext>
            </a:extLst>
          </p:cNvPr>
          <p:cNvSpPr/>
          <p:nvPr/>
        </p:nvSpPr>
        <p:spPr>
          <a:xfrm>
            <a:off x="1139445" y="2172321"/>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平行四辺形 20">
            <a:extLst>
              <a:ext uri="{FF2B5EF4-FFF2-40B4-BE49-F238E27FC236}">
                <a16:creationId xmlns:a16="http://schemas.microsoft.com/office/drawing/2014/main" id="{BEB8B92D-0B23-D040-9B15-23EAEA53F0D2}"/>
              </a:ext>
            </a:extLst>
          </p:cNvPr>
          <p:cNvSpPr/>
          <p:nvPr/>
        </p:nvSpPr>
        <p:spPr>
          <a:xfrm>
            <a:off x="1220050" y="2022487"/>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平行四辺形 21">
            <a:extLst>
              <a:ext uri="{FF2B5EF4-FFF2-40B4-BE49-F238E27FC236}">
                <a16:creationId xmlns:a16="http://schemas.microsoft.com/office/drawing/2014/main" id="{29E9E10F-1A6E-A940-8C6B-1C6659128BE3}"/>
              </a:ext>
            </a:extLst>
          </p:cNvPr>
          <p:cNvSpPr/>
          <p:nvPr/>
        </p:nvSpPr>
        <p:spPr>
          <a:xfrm>
            <a:off x="1367882" y="2172355"/>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平行四辺形 22">
            <a:extLst>
              <a:ext uri="{FF2B5EF4-FFF2-40B4-BE49-F238E27FC236}">
                <a16:creationId xmlns:a16="http://schemas.microsoft.com/office/drawing/2014/main" id="{3FACCB26-1150-F94D-B61C-F31BB9DB6C1F}"/>
              </a:ext>
            </a:extLst>
          </p:cNvPr>
          <p:cNvSpPr/>
          <p:nvPr/>
        </p:nvSpPr>
        <p:spPr>
          <a:xfrm>
            <a:off x="1448487" y="2022521"/>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平行四辺形 23">
            <a:extLst>
              <a:ext uri="{FF2B5EF4-FFF2-40B4-BE49-F238E27FC236}">
                <a16:creationId xmlns:a16="http://schemas.microsoft.com/office/drawing/2014/main" id="{87F54773-BD92-274F-B717-7D7409E25AE5}"/>
              </a:ext>
            </a:extLst>
          </p:cNvPr>
          <p:cNvSpPr/>
          <p:nvPr/>
        </p:nvSpPr>
        <p:spPr>
          <a:xfrm>
            <a:off x="1594780" y="2171775"/>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平行四辺形 24">
            <a:extLst>
              <a:ext uri="{FF2B5EF4-FFF2-40B4-BE49-F238E27FC236}">
                <a16:creationId xmlns:a16="http://schemas.microsoft.com/office/drawing/2014/main" id="{3F1817AE-0E83-4746-A342-266EAF80AB39}"/>
              </a:ext>
            </a:extLst>
          </p:cNvPr>
          <p:cNvSpPr/>
          <p:nvPr/>
        </p:nvSpPr>
        <p:spPr>
          <a:xfrm>
            <a:off x="1675385" y="2021941"/>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平行四辺形 25">
            <a:extLst>
              <a:ext uri="{FF2B5EF4-FFF2-40B4-BE49-F238E27FC236}">
                <a16:creationId xmlns:a16="http://schemas.microsoft.com/office/drawing/2014/main" id="{F6A36431-9435-C549-A3FE-46C443C377C7}"/>
              </a:ext>
            </a:extLst>
          </p:cNvPr>
          <p:cNvSpPr/>
          <p:nvPr/>
        </p:nvSpPr>
        <p:spPr>
          <a:xfrm>
            <a:off x="1816399" y="2179345"/>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平行四辺形 26">
            <a:extLst>
              <a:ext uri="{FF2B5EF4-FFF2-40B4-BE49-F238E27FC236}">
                <a16:creationId xmlns:a16="http://schemas.microsoft.com/office/drawing/2014/main" id="{DB051E67-D4F5-BF49-9612-CF7B7C810F39}"/>
              </a:ext>
            </a:extLst>
          </p:cNvPr>
          <p:cNvSpPr/>
          <p:nvPr/>
        </p:nvSpPr>
        <p:spPr>
          <a:xfrm>
            <a:off x="1897004" y="2029511"/>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平行四辺形 27">
            <a:extLst>
              <a:ext uri="{FF2B5EF4-FFF2-40B4-BE49-F238E27FC236}">
                <a16:creationId xmlns:a16="http://schemas.microsoft.com/office/drawing/2014/main" id="{DE32A4FF-1383-3943-B317-340CEBF1D39D}"/>
              </a:ext>
            </a:extLst>
          </p:cNvPr>
          <p:cNvSpPr/>
          <p:nvPr/>
        </p:nvSpPr>
        <p:spPr>
          <a:xfrm>
            <a:off x="2043297" y="2178765"/>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平行四辺形 28">
            <a:extLst>
              <a:ext uri="{FF2B5EF4-FFF2-40B4-BE49-F238E27FC236}">
                <a16:creationId xmlns:a16="http://schemas.microsoft.com/office/drawing/2014/main" id="{D25A1230-BB96-934E-97EF-37FA19AD0661}"/>
              </a:ext>
            </a:extLst>
          </p:cNvPr>
          <p:cNvSpPr/>
          <p:nvPr/>
        </p:nvSpPr>
        <p:spPr>
          <a:xfrm>
            <a:off x="2123902" y="2028931"/>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上矢印 31">
            <a:extLst>
              <a:ext uri="{FF2B5EF4-FFF2-40B4-BE49-F238E27FC236}">
                <a16:creationId xmlns:a16="http://schemas.microsoft.com/office/drawing/2014/main" id="{F8F83BFF-C437-E64F-BA2F-B5EFFBAC38EF}"/>
              </a:ext>
            </a:extLst>
          </p:cNvPr>
          <p:cNvSpPr/>
          <p:nvPr/>
        </p:nvSpPr>
        <p:spPr>
          <a:xfrm>
            <a:off x="957584" y="3238450"/>
            <a:ext cx="1375092" cy="1230803"/>
          </a:xfrm>
          <a:prstGeom prst="upArrow">
            <a:avLst>
              <a:gd name="adj1" fmla="val 65532"/>
              <a:gd name="adj2" fmla="val 22881"/>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正方形/長方形 2">
            <a:extLst>
              <a:ext uri="{FF2B5EF4-FFF2-40B4-BE49-F238E27FC236}">
                <a16:creationId xmlns:a16="http://schemas.microsoft.com/office/drawing/2014/main" id="{AE0BA830-9772-6C4D-8BE7-A4A75EFD1F4B}"/>
              </a:ext>
            </a:extLst>
          </p:cNvPr>
          <p:cNvSpPr/>
          <p:nvPr/>
        </p:nvSpPr>
        <p:spPr>
          <a:xfrm>
            <a:off x="303143" y="3846753"/>
            <a:ext cx="2726701" cy="35705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6C217D1F-3EF9-F140-91AE-47A5E6C6A50F}"/>
              </a:ext>
            </a:extLst>
          </p:cNvPr>
          <p:cNvSpPr txBox="1"/>
          <p:nvPr/>
        </p:nvSpPr>
        <p:spPr>
          <a:xfrm>
            <a:off x="975717" y="3870410"/>
            <a:ext cx="1338828"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デジタル化</a:t>
            </a:r>
          </a:p>
        </p:txBody>
      </p:sp>
      <p:sp>
        <p:nvSpPr>
          <p:cNvPr id="38" name="テキスト ボックス 37">
            <a:extLst>
              <a:ext uri="{FF2B5EF4-FFF2-40B4-BE49-F238E27FC236}">
                <a16:creationId xmlns:a16="http://schemas.microsoft.com/office/drawing/2014/main" id="{59577D12-C427-CE47-B9E9-F892C12B483C}"/>
              </a:ext>
            </a:extLst>
          </p:cNvPr>
          <p:cNvSpPr txBox="1"/>
          <p:nvPr/>
        </p:nvSpPr>
        <p:spPr>
          <a:xfrm>
            <a:off x="989518" y="2962964"/>
            <a:ext cx="1261884" cy="307777"/>
          </a:xfrm>
          <a:prstGeom prst="rect">
            <a:avLst/>
          </a:prstGeom>
          <a:noFill/>
        </p:spPr>
        <p:txBody>
          <a:bodyPr wrap="none" rtlCol="0">
            <a:spAutoFit/>
          </a:bodyPr>
          <a:lstStyle/>
          <a:p>
            <a:pPr algn="ctr"/>
            <a:r>
              <a:rPr kumimoji="1" lang="ja-JP" altLang="en-US" sz="1400">
                <a:solidFill>
                  <a:srgbClr val="0432FF"/>
                </a:solidFill>
                <a:latin typeface="Meiryo" panose="020B0604030504040204" pitchFamily="34" charset="-128"/>
                <a:ea typeface="Meiryo" panose="020B0604030504040204" pitchFamily="34" charset="-128"/>
              </a:rPr>
              <a:t>レイヤ構造化</a:t>
            </a:r>
          </a:p>
        </p:txBody>
      </p:sp>
      <p:sp>
        <p:nvSpPr>
          <p:cNvPr id="65" name="テキスト ボックス 64">
            <a:extLst>
              <a:ext uri="{FF2B5EF4-FFF2-40B4-BE49-F238E27FC236}">
                <a16:creationId xmlns:a16="http://schemas.microsoft.com/office/drawing/2014/main" id="{FB3B1EE6-4E5B-674D-85B6-A87BDF290415}"/>
              </a:ext>
            </a:extLst>
          </p:cNvPr>
          <p:cNvSpPr txBox="1"/>
          <p:nvPr/>
        </p:nvSpPr>
        <p:spPr>
          <a:xfrm>
            <a:off x="1259438" y="3485774"/>
            <a:ext cx="723275"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単純化</a:t>
            </a:r>
          </a:p>
        </p:txBody>
      </p:sp>
      <p:sp>
        <p:nvSpPr>
          <p:cNvPr id="66" name="上下矢印 65">
            <a:extLst>
              <a:ext uri="{FF2B5EF4-FFF2-40B4-BE49-F238E27FC236}">
                <a16:creationId xmlns:a16="http://schemas.microsoft.com/office/drawing/2014/main" id="{9E581143-3FEF-3645-8EFA-6F7726253869}"/>
              </a:ext>
            </a:extLst>
          </p:cNvPr>
          <p:cNvSpPr/>
          <p:nvPr/>
        </p:nvSpPr>
        <p:spPr>
          <a:xfrm>
            <a:off x="8126974" y="911217"/>
            <a:ext cx="854015" cy="5533504"/>
          </a:xfrm>
          <a:prstGeom prst="upDownArrow">
            <a:avLst/>
          </a:prstGeom>
          <a:gradFill>
            <a:gsLst>
              <a:gs pos="29000">
                <a:srgbClr val="0070C0"/>
              </a:gs>
              <a:gs pos="63000">
                <a:schemeClr val="tx2">
                  <a:lumMod val="20000"/>
                  <a:lumOff val="80000"/>
                </a:schemeClr>
              </a:gs>
              <a:gs pos="83000">
                <a:schemeClr val="accent6">
                  <a:lumMod val="75000"/>
                </a:schemeClr>
              </a:gs>
            </a:gsLst>
            <a:lin ang="5400000" scaled="0"/>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テキスト ボックス 66">
            <a:extLst>
              <a:ext uri="{FF2B5EF4-FFF2-40B4-BE49-F238E27FC236}">
                <a16:creationId xmlns:a16="http://schemas.microsoft.com/office/drawing/2014/main" id="{A770A1E6-648C-844B-B409-47061BCAFA64}"/>
              </a:ext>
            </a:extLst>
          </p:cNvPr>
          <p:cNvSpPr txBox="1"/>
          <p:nvPr/>
        </p:nvSpPr>
        <p:spPr>
          <a:xfrm>
            <a:off x="8323148" y="1142049"/>
            <a:ext cx="461665" cy="784830"/>
          </a:xfrm>
          <a:prstGeom prst="rect">
            <a:avLst/>
          </a:prstGeom>
          <a:noFill/>
        </p:spPr>
        <p:txBody>
          <a:bodyPr vert="eaVert" wrap="none" rtlCol="0">
            <a:spAutoFit/>
          </a:bodyPr>
          <a:lstStyle/>
          <a:p>
            <a:r>
              <a:rPr lang="ja-JP" altLang="en-US" b="1">
                <a:solidFill>
                  <a:schemeClr val="bg1"/>
                </a:solidFill>
                <a:latin typeface="Meiryo" panose="020B0604030504040204" pitchFamily="34" charset="-128"/>
                <a:ea typeface="Meiryo" panose="020B0604030504040204" pitchFamily="34" charset="-128"/>
              </a:rPr>
              <a:t>抽象的</a:t>
            </a:r>
            <a:endParaRPr kumimoji="1" lang="ja-JP" altLang="en-US">
              <a:solidFill>
                <a:schemeClr val="bg1"/>
              </a:solidFill>
              <a:latin typeface="Meiryo" panose="020B0604030504040204" pitchFamily="34" charset="-128"/>
              <a:ea typeface="Meiryo" panose="020B0604030504040204" pitchFamily="34" charset="-128"/>
            </a:endParaRPr>
          </a:p>
        </p:txBody>
      </p:sp>
      <p:sp>
        <p:nvSpPr>
          <p:cNvPr id="68" name="テキスト ボックス 67">
            <a:extLst>
              <a:ext uri="{FF2B5EF4-FFF2-40B4-BE49-F238E27FC236}">
                <a16:creationId xmlns:a16="http://schemas.microsoft.com/office/drawing/2014/main" id="{F22D0932-7734-5E43-AB8F-DF4923BC3AD4}"/>
              </a:ext>
            </a:extLst>
          </p:cNvPr>
          <p:cNvSpPr txBox="1"/>
          <p:nvPr/>
        </p:nvSpPr>
        <p:spPr>
          <a:xfrm>
            <a:off x="8323148" y="5420026"/>
            <a:ext cx="461665" cy="784830"/>
          </a:xfrm>
          <a:prstGeom prst="rect">
            <a:avLst/>
          </a:prstGeom>
          <a:noFill/>
        </p:spPr>
        <p:txBody>
          <a:bodyPr vert="eaVert"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具体的</a:t>
            </a:r>
            <a:endParaRPr kumimoji="1" lang="ja-JP" altLang="en-US">
              <a:solidFill>
                <a:schemeClr val="bg1"/>
              </a:solidFill>
              <a:latin typeface="Meiryo" panose="020B0604030504040204" pitchFamily="34" charset="-128"/>
              <a:ea typeface="Meiryo" panose="020B0604030504040204" pitchFamily="34" charset="-128"/>
            </a:endParaRPr>
          </a:p>
        </p:txBody>
      </p:sp>
      <p:grpSp>
        <p:nvGrpSpPr>
          <p:cNvPr id="8" name="グループ化 7">
            <a:extLst>
              <a:ext uri="{FF2B5EF4-FFF2-40B4-BE49-F238E27FC236}">
                <a16:creationId xmlns:a16="http://schemas.microsoft.com/office/drawing/2014/main" id="{0866720C-118D-99E8-DCFF-600F4B6212EC}"/>
              </a:ext>
            </a:extLst>
          </p:cNvPr>
          <p:cNvGrpSpPr/>
          <p:nvPr/>
        </p:nvGrpSpPr>
        <p:grpSpPr>
          <a:xfrm>
            <a:off x="2909164" y="1149592"/>
            <a:ext cx="5212565" cy="2423245"/>
            <a:chOff x="2909164" y="1149592"/>
            <a:chExt cx="5212565" cy="2423245"/>
          </a:xfrm>
        </p:grpSpPr>
        <p:sp>
          <p:nvSpPr>
            <p:cNvPr id="40" name="正方形/長方形 39">
              <a:extLst>
                <a:ext uri="{FF2B5EF4-FFF2-40B4-BE49-F238E27FC236}">
                  <a16:creationId xmlns:a16="http://schemas.microsoft.com/office/drawing/2014/main" id="{39AA5CB5-129A-E448-85FC-BB61B55FDB74}"/>
                </a:ext>
              </a:extLst>
            </p:cNvPr>
            <p:cNvSpPr/>
            <p:nvPr/>
          </p:nvSpPr>
          <p:spPr>
            <a:xfrm>
              <a:off x="3229577" y="1149592"/>
              <a:ext cx="4786443" cy="2423245"/>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テキスト ボックス 32">
              <a:extLst>
                <a:ext uri="{FF2B5EF4-FFF2-40B4-BE49-F238E27FC236}">
                  <a16:creationId xmlns:a16="http://schemas.microsoft.com/office/drawing/2014/main" id="{75310E7C-1058-5749-AFA1-4C544FBE45E0}"/>
                </a:ext>
              </a:extLst>
            </p:cNvPr>
            <p:cNvSpPr txBox="1"/>
            <p:nvPr/>
          </p:nvSpPr>
          <p:spPr>
            <a:xfrm>
              <a:off x="5841147" y="1360373"/>
              <a:ext cx="1970411" cy="738664"/>
            </a:xfrm>
            <a:prstGeom prst="rect">
              <a:avLst/>
            </a:prstGeom>
            <a:noFill/>
          </p:spPr>
          <p:txBody>
            <a:bodyPr wrap="none" rtlCol="0">
              <a:spAutoFit/>
            </a:bodyPr>
            <a:lstStyle/>
            <a:p>
              <a:pPr marL="285750" indent="-285750">
                <a:buFont typeface="Wingdings" pitchFamily="2" charset="2"/>
                <a:buChar char="Ø"/>
              </a:pPr>
              <a:r>
                <a:rPr kumimoji="1" lang="ja-JP" altLang="en-US" sz="1400">
                  <a:solidFill>
                    <a:srgbClr val="0432FF"/>
                  </a:solidFill>
                  <a:latin typeface="Meiryo" panose="020B0604030504040204" pitchFamily="34" charset="-128"/>
                  <a:ea typeface="Meiryo" panose="020B0604030504040204" pitchFamily="34" charset="-128"/>
                </a:rPr>
                <a:t>コンテナ</a:t>
              </a:r>
              <a:endParaRPr kumimoji="1" lang="en-US" altLang="ja-JP" sz="1400" dirty="0">
                <a:solidFill>
                  <a:srgbClr val="0432FF"/>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sz="1400">
                  <a:solidFill>
                    <a:srgbClr val="0432FF"/>
                  </a:solidFill>
                  <a:latin typeface="Meiryo" panose="020B0604030504040204" pitchFamily="34" charset="-128"/>
                  <a:ea typeface="Meiryo" panose="020B0604030504040204" pitchFamily="34" charset="-128"/>
                </a:rPr>
                <a:t>マイクロサービス</a:t>
              </a:r>
              <a:endParaRPr kumimoji="1" lang="en-US" altLang="ja-JP" sz="1400" dirty="0">
                <a:solidFill>
                  <a:srgbClr val="0432FF"/>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sz="1400">
                  <a:solidFill>
                    <a:srgbClr val="0432FF"/>
                  </a:solidFill>
                  <a:latin typeface="Meiryo" panose="020B0604030504040204" pitchFamily="34" charset="-128"/>
                  <a:ea typeface="Meiryo" panose="020B0604030504040204" pitchFamily="34" charset="-128"/>
                </a:rPr>
                <a:t>サーバーレス</a:t>
              </a:r>
              <a:r>
                <a:rPr kumimoji="1" lang="en-US" altLang="ja-JP" sz="1400" dirty="0">
                  <a:solidFill>
                    <a:srgbClr val="0432FF"/>
                  </a:solidFill>
                  <a:latin typeface="Meiryo" panose="020B0604030504040204" pitchFamily="34" charset="-128"/>
                  <a:ea typeface="Meiryo" panose="020B0604030504040204" pitchFamily="34" charset="-128"/>
                </a:rPr>
                <a:t> </a:t>
              </a:r>
              <a:r>
                <a:rPr kumimoji="1" lang="ja-JP" altLang="en-US" sz="1400">
                  <a:solidFill>
                    <a:srgbClr val="0432FF"/>
                  </a:solidFill>
                  <a:latin typeface="Meiryo" panose="020B0604030504040204" pitchFamily="34" charset="-128"/>
                  <a:ea typeface="Meiryo" panose="020B0604030504040204" pitchFamily="34" charset="-128"/>
                </a:rPr>
                <a:t>など</a:t>
              </a:r>
            </a:p>
          </p:txBody>
        </p:sp>
        <p:sp>
          <p:nvSpPr>
            <p:cNvPr id="34" name="テキスト ボックス 33">
              <a:extLst>
                <a:ext uri="{FF2B5EF4-FFF2-40B4-BE49-F238E27FC236}">
                  <a16:creationId xmlns:a16="http://schemas.microsoft.com/office/drawing/2014/main" id="{E9F0037B-00E4-B541-A609-7C0D8CB46BE5}"/>
                </a:ext>
              </a:extLst>
            </p:cNvPr>
            <p:cNvSpPr txBox="1"/>
            <p:nvPr/>
          </p:nvSpPr>
          <p:spPr>
            <a:xfrm>
              <a:off x="3229577" y="2186391"/>
              <a:ext cx="4892152" cy="338554"/>
            </a:xfrm>
            <a:prstGeom prst="rect">
              <a:avLst/>
            </a:prstGeom>
            <a:noFill/>
          </p:spPr>
          <p:txBody>
            <a:bodyPr wrap="square" rtlCol="0">
              <a:spAutoFit/>
            </a:bodyPr>
            <a:lstStyle/>
            <a:p>
              <a:pPr algn="ctr"/>
              <a:r>
                <a:rPr lang="ja-JP" altLang="en-US" sz="1600" b="1">
                  <a:solidFill>
                    <a:srgbClr val="0432FF"/>
                  </a:solidFill>
                  <a:latin typeface="Meiryo" panose="020B0604030504040204" pitchFamily="34" charset="-128"/>
                  <a:ea typeface="Meiryo" panose="020B0604030504040204" pitchFamily="34" charset="-128"/>
                </a:rPr>
                <a:t>レイヤ／要素の組み替えや新たな組合せが容易</a:t>
              </a:r>
              <a:endParaRPr kumimoji="1" lang="ja-JP" altLang="en-US" sz="1600" b="1">
                <a:solidFill>
                  <a:srgbClr val="0432FF"/>
                </a:solidFill>
                <a:latin typeface="Meiryo" panose="020B0604030504040204" pitchFamily="34" charset="-128"/>
                <a:ea typeface="Meiryo" panose="020B0604030504040204" pitchFamily="34" charset="-128"/>
              </a:endParaRPr>
            </a:p>
          </p:txBody>
        </p:sp>
        <p:sp>
          <p:nvSpPr>
            <p:cNvPr id="43" name="右矢印 42">
              <a:extLst>
                <a:ext uri="{FF2B5EF4-FFF2-40B4-BE49-F238E27FC236}">
                  <a16:creationId xmlns:a16="http://schemas.microsoft.com/office/drawing/2014/main" id="{883F348A-800C-7444-BCB2-3E90112ABDB7}"/>
                </a:ext>
              </a:extLst>
            </p:cNvPr>
            <p:cNvSpPr/>
            <p:nvPr/>
          </p:nvSpPr>
          <p:spPr>
            <a:xfrm>
              <a:off x="2909164" y="1493184"/>
              <a:ext cx="546093" cy="297176"/>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平行四辺形 48">
              <a:extLst>
                <a:ext uri="{FF2B5EF4-FFF2-40B4-BE49-F238E27FC236}">
                  <a16:creationId xmlns:a16="http://schemas.microsoft.com/office/drawing/2014/main" id="{BAA4EAAD-E58C-3B4A-90BF-6B4AB8AFB06A}"/>
                </a:ext>
              </a:extLst>
            </p:cNvPr>
            <p:cNvSpPr/>
            <p:nvPr/>
          </p:nvSpPr>
          <p:spPr>
            <a:xfrm>
              <a:off x="3854834" y="1681713"/>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平行四辺形 49">
              <a:extLst>
                <a:ext uri="{FF2B5EF4-FFF2-40B4-BE49-F238E27FC236}">
                  <a16:creationId xmlns:a16="http://schemas.microsoft.com/office/drawing/2014/main" id="{2394E898-82DE-9047-A091-0903B99C6CCB}"/>
                </a:ext>
              </a:extLst>
            </p:cNvPr>
            <p:cNvSpPr/>
            <p:nvPr/>
          </p:nvSpPr>
          <p:spPr>
            <a:xfrm>
              <a:off x="3935439" y="1531879"/>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平行四辺形 50">
              <a:extLst>
                <a:ext uri="{FF2B5EF4-FFF2-40B4-BE49-F238E27FC236}">
                  <a16:creationId xmlns:a16="http://schemas.microsoft.com/office/drawing/2014/main" id="{C4C0F721-D3D9-AC49-91F9-F28594693541}"/>
                </a:ext>
              </a:extLst>
            </p:cNvPr>
            <p:cNvSpPr/>
            <p:nvPr/>
          </p:nvSpPr>
          <p:spPr>
            <a:xfrm>
              <a:off x="4081732" y="1681133"/>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平行四辺形 51">
              <a:extLst>
                <a:ext uri="{FF2B5EF4-FFF2-40B4-BE49-F238E27FC236}">
                  <a16:creationId xmlns:a16="http://schemas.microsoft.com/office/drawing/2014/main" id="{C27DC3C0-F625-B447-AF32-1512C964A2B0}"/>
                </a:ext>
              </a:extLst>
            </p:cNvPr>
            <p:cNvSpPr/>
            <p:nvPr/>
          </p:nvSpPr>
          <p:spPr>
            <a:xfrm>
              <a:off x="4162337" y="1531299"/>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平行四辺形 52">
              <a:extLst>
                <a:ext uri="{FF2B5EF4-FFF2-40B4-BE49-F238E27FC236}">
                  <a16:creationId xmlns:a16="http://schemas.microsoft.com/office/drawing/2014/main" id="{4EFCB6BF-5399-E648-A29E-51D9CD19990E}"/>
                </a:ext>
              </a:extLst>
            </p:cNvPr>
            <p:cNvSpPr/>
            <p:nvPr/>
          </p:nvSpPr>
          <p:spPr>
            <a:xfrm>
              <a:off x="4310169" y="1681167"/>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平行四辺形 53">
              <a:extLst>
                <a:ext uri="{FF2B5EF4-FFF2-40B4-BE49-F238E27FC236}">
                  <a16:creationId xmlns:a16="http://schemas.microsoft.com/office/drawing/2014/main" id="{240B1D13-26CA-FC41-B393-6D06D529D672}"/>
                </a:ext>
              </a:extLst>
            </p:cNvPr>
            <p:cNvSpPr/>
            <p:nvPr/>
          </p:nvSpPr>
          <p:spPr>
            <a:xfrm>
              <a:off x="4390774" y="1531333"/>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平行四辺形 54">
              <a:extLst>
                <a:ext uri="{FF2B5EF4-FFF2-40B4-BE49-F238E27FC236}">
                  <a16:creationId xmlns:a16="http://schemas.microsoft.com/office/drawing/2014/main" id="{0A329187-8ED1-3448-A677-A9C20038C38C}"/>
                </a:ext>
              </a:extLst>
            </p:cNvPr>
            <p:cNvSpPr/>
            <p:nvPr/>
          </p:nvSpPr>
          <p:spPr>
            <a:xfrm>
              <a:off x="4537067" y="1680587"/>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平行四辺形 55">
              <a:extLst>
                <a:ext uri="{FF2B5EF4-FFF2-40B4-BE49-F238E27FC236}">
                  <a16:creationId xmlns:a16="http://schemas.microsoft.com/office/drawing/2014/main" id="{C13222D5-60FF-B24C-8607-FA9AC7786BFB}"/>
                </a:ext>
              </a:extLst>
            </p:cNvPr>
            <p:cNvSpPr/>
            <p:nvPr/>
          </p:nvSpPr>
          <p:spPr>
            <a:xfrm>
              <a:off x="4617672" y="1530753"/>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平行四辺形 56">
              <a:extLst>
                <a:ext uri="{FF2B5EF4-FFF2-40B4-BE49-F238E27FC236}">
                  <a16:creationId xmlns:a16="http://schemas.microsoft.com/office/drawing/2014/main" id="{91D4D2F3-2385-2942-A26C-DD93E1C2957A}"/>
                </a:ext>
              </a:extLst>
            </p:cNvPr>
            <p:cNvSpPr/>
            <p:nvPr/>
          </p:nvSpPr>
          <p:spPr>
            <a:xfrm>
              <a:off x="4758686" y="1688157"/>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平行四辺形 57">
              <a:extLst>
                <a:ext uri="{FF2B5EF4-FFF2-40B4-BE49-F238E27FC236}">
                  <a16:creationId xmlns:a16="http://schemas.microsoft.com/office/drawing/2014/main" id="{8E7B7D38-8755-1548-85B9-5580B7E73E26}"/>
                </a:ext>
              </a:extLst>
            </p:cNvPr>
            <p:cNvSpPr/>
            <p:nvPr/>
          </p:nvSpPr>
          <p:spPr>
            <a:xfrm>
              <a:off x="4839291" y="1538323"/>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平行四辺形 58">
              <a:extLst>
                <a:ext uri="{FF2B5EF4-FFF2-40B4-BE49-F238E27FC236}">
                  <a16:creationId xmlns:a16="http://schemas.microsoft.com/office/drawing/2014/main" id="{7DFFF6A9-FF8F-D54C-B86F-42E95417E8F1}"/>
                </a:ext>
              </a:extLst>
            </p:cNvPr>
            <p:cNvSpPr/>
            <p:nvPr/>
          </p:nvSpPr>
          <p:spPr>
            <a:xfrm>
              <a:off x="4985584" y="1687577"/>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平行四辺形 59">
              <a:extLst>
                <a:ext uri="{FF2B5EF4-FFF2-40B4-BE49-F238E27FC236}">
                  <a16:creationId xmlns:a16="http://schemas.microsoft.com/office/drawing/2014/main" id="{8C4CA4C2-0E64-1040-BE30-7D4CD62FB5C7}"/>
                </a:ext>
              </a:extLst>
            </p:cNvPr>
            <p:cNvSpPr/>
            <p:nvPr/>
          </p:nvSpPr>
          <p:spPr>
            <a:xfrm>
              <a:off x="5066189" y="1537743"/>
              <a:ext cx="215959" cy="97126"/>
            </a:xfrm>
            <a:prstGeom prst="parallelogram">
              <a:avLst>
                <a:gd name="adj" fmla="val 55864"/>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平行四辺形 60">
              <a:extLst>
                <a:ext uri="{FF2B5EF4-FFF2-40B4-BE49-F238E27FC236}">
                  <a16:creationId xmlns:a16="http://schemas.microsoft.com/office/drawing/2014/main" id="{5E7F7263-6107-3B41-9D00-DA68A7FE2844}"/>
                </a:ext>
              </a:extLst>
            </p:cNvPr>
            <p:cNvSpPr/>
            <p:nvPr/>
          </p:nvSpPr>
          <p:spPr>
            <a:xfrm>
              <a:off x="3716763" y="2999480"/>
              <a:ext cx="1648111" cy="338554"/>
            </a:xfrm>
            <a:prstGeom prst="parallelogram">
              <a:avLst>
                <a:gd name="adj" fmla="val 55864"/>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平行四辺形 46">
              <a:extLst>
                <a:ext uri="{FF2B5EF4-FFF2-40B4-BE49-F238E27FC236}">
                  <a16:creationId xmlns:a16="http://schemas.microsoft.com/office/drawing/2014/main" id="{3B0CA81B-88E4-9140-912C-8EB8136BD779}"/>
                </a:ext>
              </a:extLst>
            </p:cNvPr>
            <p:cNvSpPr/>
            <p:nvPr/>
          </p:nvSpPr>
          <p:spPr>
            <a:xfrm>
              <a:off x="3713011" y="2791990"/>
              <a:ext cx="1648111" cy="338554"/>
            </a:xfrm>
            <a:prstGeom prst="parallelogram">
              <a:avLst>
                <a:gd name="adj" fmla="val 55864"/>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右矢印 62">
              <a:extLst>
                <a:ext uri="{FF2B5EF4-FFF2-40B4-BE49-F238E27FC236}">
                  <a16:creationId xmlns:a16="http://schemas.microsoft.com/office/drawing/2014/main" id="{CF437108-39FC-E343-AB9C-49D27CB1C75B}"/>
                </a:ext>
              </a:extLst>
            </p:cNvPr>
            <p:cNvSpPr/>
            <p:nvPr/>
          </p:nvSpPr>
          <p:spPr>
            <a:xfrm>
              <a:off x="2909164" y="2941274"/>
              <a:ext cx="546093" cy="297176"/>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テキスト ボックス 63">
              <a:extLst>
                <a:ext uri="{FF2B5EF4-FFF2-40B4-BE49-F238E27FC236}">
                  <a16:creationId xmlns:a16="http://schemas.microsoft.com/office/drawing/2014/main" id="{98410F28-2369-5D40-A190-C36E5E05DDFB}"/>
                </a:ext>
              </a:extLst>
            </p:cNvPr>
            <p:cNvSpPr txBox="1"/>
            <p:nvPr/>
          </p:nvSpPr>
          <p:spPr>
            <a:xfrm>
              <a:off x="5846878" y="2602260"/>
              <a:ext cx="2089033" cy="738664"/>
            </a:xfrm>
            <a:prstGeom prst="rect">
              <a:avLst/>
            </a:prstGeom>
            <a:noFill/>
          </p:spPr>
          <p:txBody>
            <a:bodyPr wrap="none" rtlCol="0">
              <a:spAutoFit/>
            </a:bodyPr>
            <a:lstStyle/>
            <a:p>
              <a:pPr marL="285750" indent="-285750">
                <a:buFont typeface="Wingdings" pitchFamily="2" charset="2"/>
                <a:buChar char="Ø"/>
              </a:pPr>
              <a:r>
                <a:rPr kumimoji="1" lang="ja-JP" altLang="en-US" sz="1400">
                  <a:solidFill>
                    <a:srgbClr val="0432FF"/>
                  </a:solidFill>
                  <a:latin typeface="Meiryo" panose="020B0604030504040204" pitchFamily="34" charset="-128"/>
                  <a:ea typeface="Meiryo" panose="020B0604030504040204" pitchFamily="34" charset="-128"/>
                </a:rPr>
                <a:t>プラットフォーム</a:t>
              </a:r>
              <a:endParaRPr kumimoji="1" lang="en-US" altLang="ja-JP" sz="1400" dirty="0">
                <a:solidFill>
                  <a:srgbClr val="0432FF"/>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ja-JP" altLang="en-US" sz="1400">
                  <a:solidFill>
                    <a:srgbClr val="0432FF"/>
                  </a:solidFill>
                  <a:latin typeface="Meiryo" panose="020B0604030504040204" pitchFamily="34" charset="-128"/>
                  <a:ea typeface="Meiryo" panose="020B0604030504040204" pitchFamily="34" charset="-128"/>
                </a:rPr>
                <a:t>疎結合／データハブ</a:t>
              </a:r>
              <a:endParaRPr lang="en-US" altLang="ja-JP" sz="1400" dirty="0">
                <a:solidFill>
                  <a:srgbClr val="0432FF"/>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en-US" altLang="ja-JP" sz="1400" dirty="0">
                  <a:solidFill>
                    <a:srgbClr val="0432FF"/>
                  </a:solidFill>
                  <a:latin typeface="Meiryo" panose="020B0604030504040204" pitchFamily="34" charset="-128"/>
                  <a:ea typeface="Meiryo" panose="020B0604030504040204" pitchFamily="34" charset="-128"/>
                </a:rPr>
                <a:t>API</a:t>
              </a:r>
              <a:r>
                <a:rPr lang="ja-JP" altLang="en-US" sz="1400">
                  <a:solidFill>
                    <a:srgbClr val="0432FF"/>
                  </a:solidFill>
                  <a:latin typeface="Meiryo" panose="020B0604030504040204" pitchFamily="34" charset="-128"/>
                  <a:ea typeface="Meiryo" panose="020B0604030504040204" pitchFamily="34" charset="-128"/>
                </a:rPr>
                <a:t>連係など</a:t>
              </a:r>
              <a:endParaRPr lang="en-US" altLang="ja-JP" sz="1400" dirty="0">
                <a:solidFill>
                  <a:srgbClr val="0432FF"/>
                </a:solidFill>
                <a:latin typeface="Meiryo" panose="020B0604030504040204" pitchFamily="34" charset="-128"/>
                <a:ea typeface="Meiryo" panose="020B0604030504040204" pitchFamily="34" charset="-128"/>
              </a:endParaRPr>
            </a:p>
          </p:txBody>
        </p:sp>
        <p:sp>
          <p:nvSpPr>
            <p:cNvPr id="6" name="左矢印 5">
              <a:extLst>
                <a:ext uri="{FF2B5EF4-FFF2-40B4-BE49-F238E27FC236}">
                  <a16:creationId xmlns:a16="http://schemas.microsoft.com/office/drawing/2014/main" id="{F933749A-6680-3840-B6FE-41E58DC4BC4A}"/>
                </a:ext>
              </a:extLst>
            </p:cNvPr>
            <p:cNvSpPr/>
            <p:nvPr/>
          </p:nvSpPr>
          <p:spPr>
            <a:xfrm>
              <a:off x="3944628" y="2636077"/>
              <a:ext cx="417021" cy="252270"/>
            </a:xfrm>
            <a:prstGeom prst="leftArrow">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平行四辺形 61">
              <a:extLst>
                <a:ext uri="{FF2B5EF4-FFF2-40B4-BE49-F238E27FC236}">
                  <a16:creationId xmlns:a16="http://schemas.microsoft.com/office/drawing/2014/main" id="{29507F52-8FB3-B344-AFCE-DFAE3040D2E8}"/>
                </a:ext>
              </a:extLst>
            </p:cNvPr>
            <p:cNvSpPr/>
            <p:nvPr/>
          </p:nvSpPr>
          <p:spPr>
            <a:xfrm>
              <a:off x="4155761" y="2593098"/>
              <a:ext cx="1648111" cy="338554"/>
            </a:xfrm>
            <a:prstGeom prst="parallelogram">
              <a:avLst>
                <a:gd name="adj" fmla="val 55864"/>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テキスト ボックス 68">
              <a:extLst>
                <a:ext uri="{FF2B5EF4-FFF2-40B4-BE49-F238E27FC236}">
                  <a16:creationId xmlns:a16="http://schemas.microsoft.com/office/drawing/2014/main" id="{C8FDCB36-C7E2-814F-81FF-8880A7079137}"/>
                </a:ext>
              </a:extLst>
            </p:cNvPr>
            <p:cNvSpPr txBox="1"/>
            <p:nvPr/>
          </p:nvSpPr>
          <p:spPr>
            <a:xfrm>
              <a:off x="4287316" y="2640216"/>
              <a:ext cx="1396536" cy="253916"/>
            </a:xfrm>
            <a:prstGeom prst="rect">
              <a:avLst/>
            </a:prstGeom>
            <a:noFill/>
          </p:spPr>
          <p:txBody>
            <a:bodyPr wrap="none" rtlCol="0">
              <a:spAutoFit/>
            </a:bodyPr>
            <a:lstStyle/>
            <a:p>
              <a:pPr algn="ctr"/>
              <a:r>
                <a:rPr kumimoji="1" lang="ja-JP" altLang="en-US" sz="1050">
                  <a:solidFill>
                    <a:schemeClr val="bg1"/>
                  </a:solidFill>
                  <a:latin typeface="Meiryo" panose="020B0604030504040204" pitchFamily="34" charset="-128"/>
                  <a:ea typeface="Meiryo" panose="020B0604030504040204" pitchFamily="34" charset="-128"/>
                </a:rPr>
                <a:t>クラウド・サービス</a:t>
              </a:r>
            </a:p>
          </p:txBody>
        </p:sp>
      </p:grpSp>
      <p:grpSp>
        <p:nvGrpSpPr>
          <p:cNvPr id="14" name="グループ化 13">
            <a:extLst>
              <a:ext uri="{FF2B5EF4-FFF2-40B4-BE49-F238E27FC236}">
                <a16:creationId xmlns:a16="http://schemas.microsoft.com/office/drawing/2014/main" id="{4BA8A14D-7FB2-4BC0-2349-9D537B88B7BD}"/>
              </a:ext>
            </a:extLst>
          </p:cNvPr>
          <p:cNvGrpSpPr/>
          <p:nvPr/>
        </p:nvGrpSpPr>
        <p:grpSpPr>
          <a:xfrm>
            <a:off x="2856666" y="3471465"/>
            <a:ext cx="5159354" cy="2748644"/>
            <a:chOff x="2856666" y="3471465"/>
            <a:chExt cx="5159354" cy="2748644"/>
          </a:xfrm>
        </p:grpSpPr>
        <p:sp>
          <p:nvSpPr>
            <p:cNvPr id="41" name="正方形/長方形 40">
              <a:extLst>
                <a:ext uri="{FF2B5EF4-FFF2-40B4-BE49-F238E27FC236}">
                  <a16:creationId xmlns:a16="http://schemas.microsoft.com/office/drawing/2014/main" id="{FC44C4ED-0E38-7B48-B131-5ADC0DF7158B}"/>
                </a:ext>
              </a:extLst>
            </p:cNvPr>
            <p:cNvSpPr/>
            <p:nvPr/>
          </p:nvSpPr>
          <p:spPr>
            <a:xfrm>
              <a:off x="3229577" y="4358455"/>
              <a:ext cx="4786443" cy="1861654"/>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テキスト ボックス 34">
              <a:extLst>
                <a:ext uri="{FF2B5EF4-FFF2-40B4-BE49-F238E27FC236}">
                  <a16:creationId xmlns:a16="http://schemas.microsoft.com/office/drawing/2014/main" id="{56B47AED-2B50-7641-9B93-CE174C69CB1B}"/>
                </a:ext>
              </a:extLst>
            </p:cNvPr>
            <p:cNvSpPr txBox="1"/>
            <p:nvPr/>
          </p:nvSpPr>
          <p:spPr>
            <a:xfrm>
              <a:off x="5841147" y="4920737"/>
              <a:ext cx="1729961" cy="738664"/>
            </a:xfrm>
            <a:prstGeom prst="rect">
              <a:avLst/>
            </a:prstGeom>
            <a:noFill/>
          </p:spPr>
          <p:txBody>
            <a:bodyPr wrap="none" rtlCol="0">
              <a:spAutoFit/>
            </a:bodyPr>
            <a:lstStyle/>
            <a:p>
              <a:pPr marL="285750" indent="-285750">
                <a:buFont typeface="Wingdings" pitchFamily="2" charset="2"/>
                <a:buChar char="Ø"/>
              </a:pPr>
              <a:r>
                <a:rPr kumimoji="1" lang="ja-JP" altLang="en-US" sz="1400">
                  <a:solidFill>
                    <a:schemeClr val="accent2">
                      <a:lumMod val="50000"/>
                    </a:schemeClr>
                  </a:solidFill>
                  <a:latin typeface="Meiryo" panose="020B0604030504040204" pitchFamily="34" charset="-128"/>
                  <a:ea typeface="Meiryo" panose="020B0604030504040204" pitchFamily="34" charset="-128"/>
                </a:rPr>
                <a:t>アジャイル開発</a:t>
              </a:r>
              <a:endParaRPr kumimoji="1" lang="en-US" altLang="ja-JP" sz="1400" dirty="0">
                <a:solidFill>
                  <a:schemeClr val="accent2">
                    <a:lumMod val="50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en-US" altLang="ja-JP" sz="1400" dirty="0">
                  <a:solidFill>
                    <a:schemeClr val="accent2">
                      <a:lumMod val="50000"/>
                    </a:schemeClr>
                  </a:solidFill>
                  <a:latin typeface="Meiryo" panose="020B0604030504040204" pitchFamily="34" charset="-128"/>
                  <a:ea typeface="Meiryo" panose="020B0604030504040204" pitchFamily="34" charset="-128"/>
                </a:rPr>
                <a:t>DevOps</a:t>
              </a:r>
              <a:endParaRPr kumimoji="1" lang="en-US" altLang="ja-JP" sz="1400" dirty="0">
                <a:solidFill>
                  <a:schemeClr val="accent2">
                    <a:lumMod val="50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sz="1400">
                  <a:solidFill>
                    <a:schemeClr val="accent2">
                      <a:lumMod val="50000"/>
                    </a:schemeClr>
                  </a:solidFill>
                  <a:latin typeface="Meiryo" panose="020B0604030504040204" pitchFamily="34" charset="-128"/>
                  <a:ea typeface="Meiryo" panose="020B0604030504040204" pitchFamily="34" charset="-128"/>
                </a:rPr>
                <a:t>クラウド</a:t>
              </a:r>
              <a:r>
                <a:rPr kumimoji="1" lang="en-US" altLang="ja-JP" sz="1400" dirty="0">
                  <a:solidFill>
                    <a:schemeClr val="accent2">
                      <a:lumMod val="50000"/>
                    </a:schemeClr>
                  </a:solidFill>
                  <a:latin typeface="Meiryo" panose="020B0604030504040204" pitchFamily="34" charset="-128"/>
                  <a:ea typeface="Meiryo" panose="020B0604030504040204" pitchFamily="34" charset="-128"/>
                </a:rPr>
                <a:t> </a:t>
              </a:r>
              <a:r>
                <a:rPr kumimoji="1" lang="ja-JP" altLang="en-US" sz="1400">
                  <a:solidFill>
                    <a:schemeClr val="accent2">
                      <a:lumMod val="50000"/>
                    </a:schemeClr>
                  </a:solidFill>
                  <a:latin typeface="Meiryo" panose="020B0604030504040204" pitchFamily="34" charset="-128"/>
                  <a:ea typeface="Meiryo" panose="020B0604030504040204" pitchFamily="34" charset="-128"/>
                </a:rPr>
                <a:t>など</a:t>
              </a:r>
            </a:p>
          </p:txBody>
        </p:sp>
        <p:sp>
          <p:nvSpPr>
            <p:cNvPr id="39" name="テキスト ボックス 38">
              <a:extLst>
                <a:ext uri="{FF2B5EF4-FFF2-40B4-BE49-F238E27FC236}">
                  <a16:creationId xmlns:a16="http://schemas.microsoft.com/office/drawing/2014/main" id="{18433A75-A0A3-8944-AA3D-BC9C92D784CD}"/>
                </a:ext>
              </a:extLst>
            </p:cNvPr>
            <p:cNvSpPr txBox="1"/>
            <p:nvPr/>
          </p:nvSpPr>
          <p:spPr>
            <a:xfrm>
              <a:off x="3455257" y="4877410"/>
              <a:ext cx="2441694" cy="830997"/>
            </a:xfrm>
            <a:prstGeom prst="rect">
              <a:avLst/>
            </a:prstGeom>
            <a:noFill/>
          </p:spPr>
          <p:txBody>
            <a:bodyPr wrap="none" rtlCol="0">
              <a:spAutoFit/>
            </a:bodyPr>
            <a:lstStyle/>
            <a:p>
              <a:r>
                <a:rPr kumimoji="1" lang="ja-JP" altLang="en-US" sz="1600" b="1">
                  <a:solidFill>
                    <a:schemeClr val="accent2">
                      <a:lumMod val="50000"/>
                    </a:schemeClr>
                  </a:solidFill>
                  <a:latin typeface="Meiryo" panose="020B0604030504040204" pitchFamily="34" charset="-128"/>
                  <a:ea typeface="Meiryo" panose="020B0604030504040204" pitchFamily="34" charset="-128"/>
                </a:rPr>
                <a:t>レイヤ／要素の組み替え</a:t>
              </a:r>
              <a:endParaRPr kumimoji="1" lang="en-US" altLang="ja-JP" sz="1600" b="1" dirty="0">
                <a:solidFill>
                  <a:schemeClr val="accent2">
                    <a:lumMod val="50000"/>
                  </a:schemeClr>
                </a:solidFill>
                <a:latin typeface="Meiryo" panose="020B0604030504040204" pitchFamily="34" charset="-128"/>
                <a:ea typeface="Meiryo" panose="020B0604030504040204" pitchFamily="34" charset="-128"/>
              </a:endParaRPr>
            </a:p>
            <a:p>
              <a:r>
                <a:rPr kumimoji="1" lang="ja-JP" altLang="en-US" sz="1600" b="1">
                  <a:solidFill>
                    <a:schemeClr val="accent2">
                      <a:lumMod val="50000"/>
                    </a:schemeClr>
                  </a:solidFill>
                  <a:latin typeface="Meiryo" panose="020B0604030504040204" pitchFamily="34" charset="-128"/>
                  <a:ea typeface="Meiryo" panose="020B0604030504040204" pitchFamily="34" charset="-128"/>
                </a:rPr>
                <a:t>や新たな組合せを短期間</a:t>
              </a:r>
              <a:endParaRPr kumimoji="1" lang="en-US" altLang="ja-JP" sz="1600" b="1" dirty="0">
                <a:solidFill>
                  <a:schemeClr val="accent2">
                    <a:lumMod val="50000"/>
                  </a:schemeClr>
                </a:solidFill>
                <a:latin typeface="Meiryo" panose="020B0604030504040204" pitchFamily="34" charset="-128"/>
                <a:ea typeface="Meiryo" panose="020B0604030504040204" pitchFamily="34" charset="-128"/>
              </a:endParaRPr>
            </a:p>
            <a:p>
              <a:r>
                <a:rPr kumimoji="1" lang="ja-JP" altLang="en-US" sz="1600" b="1">
                  <a:solidFill>
                    <a:schemeClr val="accent2">
                      <a:lumMod val="50000"/>
                    </a:schemeClr>
                  </a:solidFill>
                  <a:latin typeface="Meiryo" panose="020B0604030504040204" pitchFamily="34" charset="-128"/>
                  <a:ea typeface="Meiryo" panose="020B0604030504040204" pitchFamily="34" charset="-128"/>
                </a:rPr>
                <a:t>で実施して変化へ即応</a:t>
              </a:r>
            </a:p>
          </p:txBody>
        </p:sp>
        <p:sp>
          <p:nvSpPr>
            <p:cNvPr id="44" name="右矢印 43">
              <a:extLst>
                <a:ext uri="{FF2B5EF4-FFF2-40B4-BE49-F238E27FC236}">
                  <a16:creationId xmlns:a16="http://schemas.microsoft.com/office/drawing/2014/main" id="{C5E6B69B-84F5-9141-98DF-7D13DFAA75F2}"/>
                </a:ext>
              </a:extLst>
            </p:cNvPr>
            <p:cNvSpPr/>
            <p:nvPr/>
          </p:nvSpPr>
          <p:spPr>
            <a:xfrm rot="10800000">
              <a:off x="2856666" y="5118425"/>
              <a:ext cx="546093" cy="297176"/>
            </a:xfrm>
            <a:prstGeom prst="right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上矢印 47">
              <a:extLst>
                <a:ext uri="{FF2B5EF4-FFF2-40B4-BE49-F238E27FC236}">
                  <a16:creationId xmlns:a16="http://schemas.microsoft.com/office/drawing/2014/main" id="{250B5ABC-5893-0A43-B520-D456ED01AF61}"/>
                </a:ext>
              </a:extLst>
            </p:cNvPr>
            <p:cNvSpPr/>
            <p:nvPr/>
          </p:nvSpPr>
          <p:spPr>
            <a:xfrm rot="10800000">
              <a:off x="6618485" y="3471465"/>
              <a:ext cx="541516" cy="1402318"/>
            </a:xfrm>
            <a:prstGeom prst="up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95069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2600DA6C-BB53-65B7-B61E-F98A3E88178A}"/>
              </a:ext>
            </a:extLst>
          </p:cNvPr>
          <p:cNvGrpSpPr/>
          <p:nvPr/>
        </p:nvGrpSpPr>
        <p:grpSpPr>
          <a:xfrm>
            <a:off x="423746" y="1526441"/>
            <a:ext cx="8318810" cy="5025941"/>
            <a:chOff x="423746" y="1526441"/>
            <a:chExt cx="8318810" cy="5025941"/>
          </a:xfrm>
        </p:grpSpPr>
        <p:sp>
          <p:nvSpPr>
            <p:cNvPr id="29" name="上矢印 28">
              <a:extLst>
                <a:ext uri="{FF2B5EF4-FFF2-40B4-BE49-F238E27FC236}">
                  <a16:creationId xmlns:a16="http://schemas.microsoft.com/office/drawing/2014/main" id="{7E551FF6-0788-0E42-D245-0C6D2C978886}"/>
                </a:ext>
              </a:extLst>
            </p:cNvPr>
            <p:cNvSpPr/>
            <p:nvPr/>
          </p:nvSpPr>
          <p:spPr>
            <a:xfrm rot="10800000">
              <a:off x="4041497" y="5473108"/>
              <a:ext cx="1068847" cy="450784"/>
            </a:xfrm>
            <a:prstGeom prst="upArrow">
              <a:avLst>
                <a:gd name="adj1" fmla="val 50000"/>
                <a:gd name="adj2" fmla="val 35848"/>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52E0DBDC-EF67-871E-FBDB-FB41C7AA29AE}"/>
                </a:ext>
              </a:extLst>
            </p:cNvPr>
            <p:cNvSpPr/>
            <p:nvPr/>
          </p:nvSpPr>
          <p:spPr>
            <a:xfrm>
              <a:off x="423746" y="1526441"/>
              <a:ext cx="8318810" cy="4984945"/>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a:extLst>
                <a:ext uri="{FF2B5EF4-FFF2-40B4-BE49-F238E27FC236}">
                  <a16:creationId xmlns:a16="http://schemas.microsoft.com/office/drawing/2014/main" id="{6023A831-4B0D-930E-6C40-9C9B575225B5}"/>
                </a:ext>
              </a:extLst>
            </p:cNvPr>
            <p:cNvSpPr txBox="1"/>
            <p:nvPr/>
          </p:nvSpPr>
          <p:spPr>
            <a:xfrm>
              <a:off x="2684301" y="6029162"/>
              <a:ext cx="3775393" cy="523220"/>
            </a:xfrm>
            <a:prstGeom prst="rect">
              <a:avLst/>
            </a:prstGeom>
            <a:noFill/>
          </p:spPr>
          <p:txBody>
            <a:bodyPr wrap="none" rtlCol="0">
              <a:spAutoFit/>
            </a:bodyPr>
            <a:lstStyle/>
            <a:p>
              <a:pPr algn="ctr"/>
              <a:r>
                <a:rPr lang="ja-JP" altLang="en-US" sz="2800">
                  <a:solidFill>
                    <a:srgbClr val="7030A0"/>
                  </a:solidFill>
                  <a:latin typeface="Meiryo" panose="020B0604030504040204" pitchFamily="34" charset="-128"/>
                  <a:ea typeface="Meiryo" panose="020B0604030504040204" pitchFamily="34" charset="-128"/>
                </a:rPr>
                <a:t>データ駆動型経営基盤</a:t>
              </a:r>
              <a:endParaRPr kumimoji="1" lang="ja-JP" altLang="en-US" sz="2800">
                <a:solidFill>
                  <a:srgbClr val="7030A0"/>
                </a:solidFill>
                <a:latin typeface="Meiryo" panose="020B0604030504040204" pitchFamily="34" charset="-128"/>
                <a:ea typeface="Meiryo" panose="020B0604030504040204" pitchFamily="34" charset="-128"/>
              </a:endParaRPr>
            </a:p>
          </p:txBody>
        </p:sp>
      </p:grpSp>
      <p:grpSp>
        <p:nvGrpSpPr>
          <p:cNvPr id="34" name="グループ化 33">
            <a:extLst>
              <a:ext uri="{FF2B5EF4-FFF2-40B4-BE49-F238E27FC236}">
                <a16:creationId xmlns:a16="http://schemas.microsoft.com/office/drawing/2014/main" id="{D1C4A5AC-FAE3-D848-67BA-1DA8C1267977}"/>
              </a:ext>
            </a:extLst>
          </p:cNvPr>
          <p:cNvGrpSpPr/>
          <p:nvPr/>
        </p:nvGrpSpPr>
        <p:grpSpPr>
          <a:xfrm>
            <a:off x="423746" y="828329"/>
            <a:ext cx="8318810" cy="1127844"/>
            <a:chOff x="423746" y="828329"/>
            <a:chExt cx="8318810" cy="1127844"/>
          </a:xfrm>
        </p:grpSpPr>
        <p:sp>
          <p:nvSpPr>
            <p:cNvPr id="30" name="上矢印 29">
              <a:extLst>
                <a:ext uri="{FF2B5EF4-FFF2-40B4-BE49-F238E27FC236}">
                  <a16:creationId xmlns:a16="http://schemas.microsoft.com/office/drawing/2014/main" id="{B07DBA2B-55B9-2412-16B8-1821864A1292}"/>
                </a:ext>
              </a:extLst>
            </p:cNvPr>
            <p:cNvSpPr/>
            <p:nvPr/>
          </p:nvSpPr>
          <p:spPr>
            <a:xfrm>
              <a:off x="4044395" y="1429058"/>
              <a:ext cx="1068847" cy="527115"/>
            </a:xfrm>
            <a:prstGeom prst="upArrow">
              <a:avLst>
                <a:gd name="adj1" fmla="val 50000"/>
                <a:gd name="adj2" fmla="val 35848"/>
              </a:avLst>
            </a:prstGeom>
            <a:solidFill>
              <a:schemeClr val="accent6">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C5202B2C-6467-C03F-2376-09DF9992B498}"/>
                </a:ext>
              </a:extLst>
            </p:cNvPr>
            <p:cNvSpPr/>
            <p:nvPr/>
          </p:nvSpPr>
          <p:spPr>
            <a:xfrm>
              <a:off x="423746" y="828329"/>
              <a:ext cx="8318810" cy="55240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44D522A1-28DB-511C-33E0-536D873AF660}"/>
                </a:ext>
              </a:extLst>
            </p:cNvPr>
            <p:cNvSpPr txBox="1"/>
            <p:nvPr/>
          </p:nvSpPr>
          <p:spPr>
            <a:xfrm>
              <a:off x="1774750" y="881672"/>
              <a:ext cx="5570756" cy="523220"/>
            </a:xfrm>
            <a:prstGeom prst="rect">
              <a:avLst/>
            </a:prstGeom>
            <a:noFill/>
          </p:spPr>
          <p:txBody>
            <a:bodyPr wrap="none" rtlCol="0">
              <a:spAutoFit/>
            </a:bodyPr>
            <a:lstStyle/>
            <a:p>
              <a:pPr algn="ctr"/>
              <a:r>
                <a:rPr lang="ja-JP" altLang="en-US" sz="2800">
                  <a:solidFill>
                    <a:schemeClr val="bg1"/>
                  </a:solidFill>
                  <a:latin typeface="Meiryo" panose="020B0604030504040204" pitchFamily="34" charset="-128"/>
                  <a:ea typeface="Meiryo" panose="020B0604030504040204" pitchFamily="34" charset="-128"/>
                </a:rPr>
                <a:t>変化に俊敏に対処できる経営基盤</a:t>
              </a:r>
              <a:endParaRPr kumimoji="1" lang="ja-JP" altLang="en-US" sz="2800">
                <a:solidFill>
                  <a:schemeClr val="bg1"/>
                </a:solidFill>
                <a:latin typeface="Meiryo" panose="020B0604030504040204" pitchFamily="34" charset="-128"/>
                <a:ea typeface="Meiryo" panose="020B0604030504040204" pitchFamily="34" charset="-128"/>
              </a:endParaRPr>
            </a:p>
          </p:txBody>
        </p:sp>
      </p:grpSp>
      <p:sp>
        <p:nvSpPr>
          <p:cNvPr id="2" name="タイトル 1">
            <a:extLst>
              <a:ext uri="{FF2B5EF4-FFF2-40B4-BE49-F238E27FC236}">
                <a16:creationId xmlns:a16="http://schemas.microsoft.com/office/drawing/2014/main" id="{8AB012AD-D05D-D29C-D1AF-020563B28168}"/>
              </a:ext>
            </a:extLst>
          </p:cNvPr>
          <p:cNvSpPr>
            <a:spLocks noGrp="1"/>
          </p:cNvSpPr>
          <p:nvPr>
            <p:ph type="title"/>
          </p:nvPr>
        </p:nvSpPr>
        <p:spPr/>
        <p:txBody>
          <a:bodyPr/>
          <a:lstStyle/>
          <a:p>
            <a:r>
              <a:rPr kumimoji="1" lang="ja-JP" altLang="en-US"/>
              <a:t>デジタルが支える</a:t>
            </a:r>
            <a:r>
              <a:rPr kumimoji="1" lang="en-US" altLang="ja-JP" dirty="0"/>
              <a:t>2</a:t>
            </a:r>
            <a:r>
              <a:rPr kumimoji="1" lang="ja-JP" altLang="en-US"/>
              <a:t>つの経営基盤</a:t>
            </a:r>
          </a:p>
        </p:txBody>
      </p:sp>
      <p:sp>
        <p:nvSpPr>
          <p:cNvPr id="3" name="正方形/長方形 2">
            <a:extLst>
              <a:ext uri="{FF2B5EF4-FFF2-40B4-BE49-F238E27FC236}">
                <a16:creationId xmlns:a16="http://schemas.microsoft.com/office/drawing/2014/main" id="{A93F712C-ACA1-E4E3-DC06-EE8976E454B6}"/>
              </a:ext>
            </a:extLst>
          </p:cNvPr>
          <p:cNvSpPr/>
          <p:nvPr/>
        </p:nvSpPr>
        <p:spPr>
          <a:xfrm>
            <a:off x="617621" y="3119864"/>
            <a:ext cx="3096126" cy="12192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5695758E-D5B8-F8D9-E160-542EC56E6BF9}"/>
              </a:ext>
            </a:extLst>
          </p:cNvPr>
          <p:cNvSpPr/>
          <p:nvPr/>
        </p:nvSpPr>
        <p:spPr>
          <a:xfrm>
            <a:off x="5430253" y="3122993"/>
            <a:ext cx="3096126" cy="12192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角丸四角形 4">
            <a:extLst>
              <a:ext uri="{FF2B5EF4-FFF2-40B4-BE49-F238E27FC236}">
                <a16:creationId xmlns:a16="http://schemas.microsoft.com/office/drawing/2014/main" id="{160BF821-ABE8-2002-1193-5062EA9BB9A2}"/>
              </a:ext>
            </a:extLst>
          </p:cNvPr>
          <p:cNvSpPr/>
          <p:nvPr/>
        </p:nvSpPr>
        <p:spPr>
          <a:xfrm>
            <a:off x="3890208" y="1990751"/>
            <a:ext cx="1363580" cy="770021"/>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角丸四角形 5">
            <a:extLst>
              <a:ext uri="{FF2B5EF4-FFF2-40B4-BE49-F238E27FC236}">
                <a16:creationId xmlns:a16="http://schemas.microsoft.com/office/drawing/2014/main" id="{208F1384-E5FD-9473-E239-492A1E2EFED0}"/>
              </a:ext>
            </a:extLst>
          </p:cNvPr>
          <p:cNvSpPr/>
          <p:nvPr/>
        </p:nvSpPr>
        <p:spPr>
          <a:xfrm>
            <a:off x="3881914" y="4736010"/>
            <a:ext cx="1363579" cy="770021"/>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A1F89856-6AC1-C630-0513-B5B2033710AF}"/>
              </a:ext>
            </a:extLst>
          </p:cNvPr>
          <p:cNvSpPr txBox="1"/>
          <p:nvPr/>
        </p:nvSpPr>
        <p:spPr>
          <a:xfrm>
            <a:off x="1033675" y="3389875"/>
            <a:ext cx="2264017" cy="707886"/>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デジタル化</a:t>
            </a:r>
            <a:endParaRPr kumimoji="1" lang="en-US" altLang="ja-JP" sz="2800" b="1" dirty="0">
              <a:solidFill>
                <a:schemeClr val="bg1"/>
              </a:solidFill>
              <a:latin typeface="Meiryo" panose="020B0604030504040204" pitchFamily="34" charset="-128"/>
              <a:ea typeface="Meiryo" panose="020B0604030504040204" pitchFamily="34" charset="-128"/>
            </a:endParaRPr>
          </a:p>
          <a:p>
            <a:pPr algn="ctr"/>
            <a:r>
              <a:rPr lang="en-US" altLang="ja-JP" sz="1200" dirty="0">
                <a:solidFill>
                  <a:schemeClr val="bg1"/>
                </a:solidFill>
                <a:latin typeface="Meiryo" panose="020B0604030504040204" pitchFamily="34" charset="-128"/>
                <a:ea typeface="Meiryo" panose="020B0604030504040204" pitchFamily="34" charset="-128"/>
              </a:rPr>
              <a:t>ERP</a:t>
            </a:r>
            <a:r>
              <a:rPr lang="ja-JP" altLang="en-US" sz="1200">
                <a:solidFill>
                  <a:schemeClr val="bg1"/>
                </a:solidFill>
                <a:latin typeface="Meiryo" panose="020B0604030504040204" pitchFamily="34" charset="-128"/>
                <a:ea typeface="Meiryo" panose="020B0604030504040204" pitchFamily="34" charset="-128"/>
              </a:rPr>
              <a:t>、</a:t>
            </a:r>
            <a:r>
              <a:rPr lang="en-US" altLang="ja-JP" sz="1200" dirty="0">
                <a:solidFill>
                  <a:schemeClr val="bg1"/>
                </a:solidFill>
                <a:latin typeface="Meiryo" panose="020B0604030504040204" pitchFamily="34" charset="-128"/>
                <a:ea typeface="Meiryo" panose="020B0604030504040204" pitchFamily="34" charset="-128"/>
              </a:rPr>
              <a:t>IoT</a:t>
            </a:r>
            <a:r>
              <a:rPr lang="ja-JP" altLang="en-US" sz="1200">
                <a:solidFill>
                  <a:schemeClr val="bg1"/>
                </a:solidFill>
                <a:latin typeface="Meiryo" panose="020B0604030504040204" pitchFamily="34" charset="-128"/>
                <a:ea typeface="Meiryo" panose="020B0604030504040204" pitchFamily="34" charset="-128"/>
              </a:rPr>
              <a:t>、ワークフローなど</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C06C3C53-BD0E-0B63-A202-ADB361085A56}"/>
              </a:ext>
            </a:extLst>
          </p:cNvPr>
          <p:cNvSpPr txBox="1"/>
          <p:nvPr/>
        </p:nvSpPr>
        <p:spPr>
          <a:xfrm>
            <a:off x="5494578" y="3389875"/>
            <a:ext cx="2967479" cy="707886"/>
          </a:xfrm>
          <a:prstGeom prst="rect">
            <a:avLst/>
          </a:prstGeom>
          <a:noFill/>
        </p:spPr>
        <p:txBody>
          <a:bodyPr wrap="none" rtlCol="0">
            <a:spAutoFit/>
          </a:bodyPr>
          <a:lstStyle/>
          <a:p>
            <a:pPr algn="ctr"/>
            <a:r>
              <a:rPr kumimoji="1" lang="ja-JP" altLang="en-US" sz="2800">
                <a:solidFill>
                  <a:schemeClr val="bg1"/>
                </a:solidFill>
                <a:latin typeface="Meiryo" panose="020B0604030504040204" pitchFamily="34" charset="-128"/>
                <a:ea typeface="Meiryo" panose="020B0604030504040204" pitchFamily="34" charset="-128"/>
              </a:rPr>
              <a:t>業務の可視化</a:t>
            </a:r>
            <a:endParaRPr kumimoji="1" lang="en-US" altLang="ja-JP" sz="28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機械学習、ダッシュボード、生成</a:t>
            </a:r>
            <a:r>
              <a:rPr lang="en-US" altLang="ja-JP" sz="1200" dirty="0">
                <a:solidFill>
                  <a:schemeClr val="bg1"/>
                </a:solidFill>
                <a:latin typeface="Meiryo" panose="020B0604030504040204" pitchFamily="34" charset="-128"/>
                <a:ea typeface="Meiryo" panose="020B0604030504040204" pitchFamily="34" charset="-128"/>
              </a:rPr>
              <a:t>AI</a:t>
            </a:r>
            <a:r>
              <a:rPr lang="ja-JP" altLang="en-US" sz="1200">
                <a:solidFill>
                  <a:schemeClr val="bg1"/>
                </a:solidFill>
                <a:latin typeface="Meiryo" panose="020B0604030504040204" pitchFamily="34" charset="-128"/>
                <a:ea typeface="Meiryo" panose="020B0604030504040204" pitchFamily="34" charset="-128"/>
              </a:rPr>
              <a:t>など</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FAC5B26A-B410-4E79-F858-1C55D6FD554C}"/>
              </a:ext>
            </a:extLst>
          </p:cNvPr>
          <p:cNvSpPr txBox="1"/>
          <p:nvPr/>
        </p:nvSpPr>
        <p:spPr>
          <a:xfrm>
            <a:off x="4009705" y="4962379"/>
            <a:ext cx="1107997" cy="461665"/>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データ</a:t>
            </a:r>
          </a:p>
        </p:txBody>
      </p:sp>
      <p:sp>
        <p:nvSpPr>
          <p:cNvPr id="11" name="テキスト ボックス 10">
            <a:extLst>
              <a:ext uri="{FF2B5EF4-FFF2-40B4-BE49-F238E27FC236}">
                <a16:creationId xmlns:a16="http://schemas.microsoft.com/office/drawing/2014/main" id="{4C3D6952-7B5F-6D94-B5B0-CB6DCF0EBE39}"/>
              </a:ext>
            </a:extLst>
          </p:cNvPr>
          <p:cNvSpPr txBox="1"/>
          <p:nvPr/>
        </p:nvSpPr>
        <p:spPr>
          <a:xfrm>
            <a:off x="4163596" y="2171589"/>
            <a:ext cx="800219" cy="461665"/>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改善</a:t>
            </a:r>
          </a:p>
        </p:txBody>
      </p:sp>
      <p:sp>
        <p:nvSpPr>
          <p:cNvPr id="13" name="曲折矢印 12">
            <a:extLst>
              <a:ext uri="{FF2B5EF4-FFF2-40B4-BE49-F238E27FC236}">
                <a16:creationId xmlns:a16="http://schemas.microsoft.com/office/drawing/2014/main" id="{41951185-8E8B-EA48-64CB-FED4EC8E92C2}"/>
              </a:ext>
            </a:extLst>
          </p:cNvPr>
          <p:cNvSpPr/>
          <p:nvPr/>
        </p:nvSpPr>
        <p:spPr>
          <a:xfrm flipH="1">
            <a:off x="5321701" y="2067365"/>
            <a:ext cx="1816289" cy="1024055"/>
          </a:xfrm>
          <a:prstGeom prst="bentArrow">
            <a:avLst>
              <a:gd name="adj1" fmla="val 23616"/>
              <a:gd name="adj2" fmla="val 25000"/>
              <a:gd name="adj3" fmla="val 25000"/>
              <a:gd name="adj4" fmla="val 4375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曲折矢印 14">
            <a:extLst>
              <a:ext uri="{FF2B5EF4-FFF2-40B4-BE49-F238E27FC236}">
                <a16:creationId xmlns:a16="http://schemas.microsoft.com/office/drawing/2014/main" id="{D9082F6C-5CF8-DA96-208A-0CB5D4AB71B3}"/>
              </a:ext>
            </a:extLst>
          </p:cNvPr>
          <p:cNvSpPr/>
          <p:nvPr/>
        </p:nvSpPr>
        <p:spPr>
          <a:xfrm rot="16200000" flipH="1">
            <a:off x="2399723" y="1657441"/>
            <a:ext cx="893825" cy="1978595"/>
          </a:xfrm>
          <a:prstGeom prst="bentArrow">
            <a:avLst>
              <a:gd name="adj1" fmla="val 29989"/>
              <a:gd name="adj2" fmla="val 25000"/>
              <a:gd name="adj3" fmla="val 25000"/>
              <a:gd name="adj4" fmla="val 4375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a:extLst>
              <a:ext uri="{FF2B5EF4-FFF2-40B4-BE49-F238E27FC236}">
                <a16:creationId xmlns:a16="http://schemas.microsoft.com/office/drawing/2014/main" id="{1048EE6E-170D-7CED-2F17-D4408938509B}"/>
              </a:ext>
            </a:extLst>
          </p:cNvPr>
          <p:cNvSpPr txBox="1"/>
          <p:nvPr/>
        </p:nvSpPr>
        <p:spPr>
          <a:xfrm>
            <a:off x="3357971" y="5563123"/>
            <a:ext cx="2441694" cy="338554"/>
          </a:xfrm>
          <a:prstGeom prst="rect">
            <a:avLst/>
          </a:prstGeom>
          <a:noFill/>
        </p:spPr>
        <p:txBody>
          <a:bodyPr wrap="none" rtlCol="0">
            <a:spAutoFit/>
          </a:bodyPr>
          <a:lstStyle/>
          <a:p>
            <a:pPr algn="ctr"/>
            <a:r>
              <a:rPr lang="ja-JP" altLang="en-US" sz="1600">
                <a:solidFill>
                  <a:srgbClr val="7030A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全企業活動のデータ把握</a:t>
            </a:r>
            <a:endParaRPr kumimoji="1" lang="ja-JP" altLang="en-US" sz="1600">
              <a:solidFill>
                <a:srgbClr val="7030A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6CE11A67-6BB7-762F-3096-83932A6D5C53}"/>
              </a:ext>
            </a:extLst>
          </p:cNvPr>
          <p:cNvSpPr txBox="1"/>
          <p:nvPr/>
        </p:nvSpPr>
        <p:spPr>
          <a:xfrm>
            <a:off x="5574726" y="2547228"/>
            <a:ext cx="2807179" cy="523220"/>
          </a:xfrm>
          <a:prstGeom prst="rect">
            <a:avLst/>
          </a:prstGeom>
          <a:solidFill>
            <a:schemeClr val="accent4">
              <a:lumMod val="20000"/>
              <a:lumOff val="80000"/>
              <a:alpha val="50196"/>
            </a:schemeClr>
          </a:solidFill>
        </p:spPr>
        <p:txBody>
          <a:bodyPr wrap="none" rtlCol="0">
            <a:spAutoFit/>
          </a:bodyPr>
          <a:lstStyle/>
          <a:p>
            <a:pPr marL="285750" indent="-285750">
              <a:buFont typeface="Wingdings" pitchFamily="2" charset="2"/>
              <a:buChar char="ü"/>
            </a:pPr>
            <a:r>
              <a:rPr kumimoji="1" lang="ja-JP" altLang="en-US" sz="1400">
                <a:solidFill>
                  <a:schemeClr val="accent3">
                    <a:lumMod val="75000"/>
                  </a:schemeClr>
                </a:solidFill>
                <a:latin typeface="Meiryo" panose="020B0604030504040204" pitchFamily="34" charset="-128"/>
                <a:ea typeface="Meiryo" panose="020B0604030504040204" pitchFamily="34" charset="-128"/>
              </a:rPr>
              <a:t>的確・迅速な</a:t>
            </a:r>
            <a:r>
              <a:rPr lang="ja-JP" altLang="en-US" sz="1400">
                <a:solidFill>
                  <a:schemeClr val="accent3">
                    <a:lumMod val="75000"/>
                  </a:schemeClr>
                </a:solidFill>
                <a:latin typeface="Meiryo" panose="020B0604030504040204" pitchFamily="34" charset="-128"/>
                <a:ea typeface="Meiryo" panose="020B0604030504040204" pitchFamily="34" charset="-128"/>
              </a:rPr>
              <a:t>状況把握</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sz="1400">
                <a:solidFill>
                  <a:schemeClr val="accent3">
                    <a:lumMod val="75000"/>
                  </a:schemeClr>
                </a:solidFill>
                <a:latin typeface="Meiryo" panose="020B0604030504040204" pitchFamily="34" charset="-128"/>
                <a:ea typeface="Meiryo" panose="020B0604030504040204" pitchFamily="34" charset="-128"/>
              </a:rPr>
              <a:t>判断や実行の高速化・自動化</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C034FCAD-1260-AFA3-0A86-3427CD0D2B0A}"/>
              </a:ext>
            </a:extLst>
          </p:cNvPr>
          <p:cNvSpPr txBox="1"/>
          <p:nvPr/>
        </p:nvSpPr>
        <p:spPr>
          <a:xfrm>
            <a:off x="3680023" y="1649630"/>
            <a:ext cx="1826141" cy="338554"/>
          </a:xfrm>
          <a:prstGeom prst="rect">
            <a:avLst/>
          </a:prstGeom>
          <a:noFill/>
        </p:spPr>
        <p:txBody>
          <a:bodyPr wrap="none" rtlCol="0">
            <a:spAutoFit/>
          </a:bodyPr>
          <a:lstStyle/>
          <a:p>
            <a:pPr algn="ctr"/>
            <a:r>
              <a:rPr kumimoji="1" lang="ja-JP" altLang="en-US" sz="1600">
                <a:solidFill>
                  <a:schemeClr val="accent2"/>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事業競争力の強化</a:t>
            </a:r>
          </a:p>
        </p:txBody>
      </p:sp>
      <p:pic>
        <p:nvPicPr>
          <p:cNvPr id="22" name="Picture 12" descr="カラーサークル矢印">
            <a:extLst>
              <a:ext uri="{FF2B5EF4-FFF2-40B4-BE49-F238E27FC236}">
                <a16:creationId xmlns:a16="http://schemas.microsoft.com/office/drawing/2014/main" id="{49302031-1559-B358-979A-8D7D3453E101}"/>
              </a:ext>
            </a:extLst>
          </p:cNvPr>
          <p:cNvPicPr>
            <a:picLocks noChangeAspect="1" noChangeArrowheads="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4079563" y="3210308"/>
            <a:ext cx="1010976" cy="11204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29675C2A-EBD9-79BA-5875-2CEAB1B163D7}"/>
              </a:ext>
            </a:extLst>
          </p:cNvPr>
          <p:cNvSpPr txBox="1"/>
          <p:nvPr/>
        </p:nvSpPr>
        <p:spPr>
          <a:xfrm>
            <a:off x="4184941" y="3497607"/>
            <a:ext cx="800219" cy="584775"/>
          </a:xfrm>
          <a:prstGeom prst="rect">
            <a:avLst/>
          </a:prstGeom>
          <a:noFill/>
        </p:spPr>
        <p:txBody>
          <a:bodyPr wrap="none" rtlCol="0">
            <a:spAutoFit/>
          </a:bodyPr>
          <a:lstStyle/>
          <a:p>
            <a:pPr algn="ctr"/>
            <a:r>
              <a:rPr kumimoji="1" lang="ja-JP" altLang="en-US" sz="1600" b="1">
                <a:solidFill>
                  <a:srgbClr val="FF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高速度</a:t>
            </a:r>
            <a:endParaRPr kumimoji="1" lang="en-US" altLang="ja-JP" sz="1600" b="1" dirty="0">
              <a:solidFill>
                <a:srgbClr val="FF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1600" b="1">
                <a:solidFill>
                  <a:srgbClr val="FF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高頻度</a:t>
            </a:r>
            <a:endParaRPr kumimoji="1" lang="ja-JP" altLang="en-US" sz="1600" b="1">
              <a:solidFill>
                <a:srgbClr val="FF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9" name="曲折矢印 8">
            <a:extLst>
              <a:ext uri="{FF2B5EF4-FFF2-40B4-BE49-F238E27FC236}">
                <a16:creationId xmlns:a16="http://schemas.microsoft.com/office/drawing/2014/main" id="{6BCD4AAA-53A1-0E82-7F54-217B2E228C03}"/>
              </a:ext>
            </a:extLst>
          </p:cNvPr>
          <p:cNvSpPr/>
          <p:nvPr/>
        </p:nvSpPr>
        <p:spPr>
          <a:xfrm flipV="1">
            <a:off x="2029327" y="4401760"/>
            <a:ext cx="1823196" cy="1022284"/>
          </a:xfrm>
          <a:prstGeom prst="bentArrow">
            <a:avLst>
              <a:gd name="adj1" fmla="val 25000"/>
              <a:gd name="adj2" fmla="val 25000"/>
              <a:gd name="adj3" fmla="val 25000"/>
              <a:gd name="adj4" fmla="val 4375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曲折矢印 13">
            <a:extLst>
              <a:ext uri="{FF2B5EF4-FFF2-40B4-BE49-F238E27FC236}">
                <a16:creationId xmlns:a16="http://schemas.microsoft.com/office/drawing/2014/main" id="{4CC08CCB-FE70-25F8-B0D4-0DAA600605F3}"/>
              </a:ext>
            </a:extLst>
          </p:cNvPr>
          <p:cNvSpPr/>
          <p:nvPr/>
        </p:nvSpPr>
        <p:spPr>
          <a:xfrm rot="16200000" flipV="1">
            <a:off x="5833863" y="3859376"/>
            <a:ext cx="893825" cy="1978595"/>
          </a:xfrm>
          <a:prstGeom prst="bentArrow">
            <a:avLst>
              <a:gd name="adj1" fmla="val 28403"/>
              <a:gd name="adj2" fmla="val 25000"/>
              <a:gd name="adj3" fmla="val 25000"/>
              <a:gd name="adj4" fmla="val 4375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EBAEA66C-72BD-FAFC-CA90-66141C16A21F}"/>
              </a:ext>
            </a:extLst>
          </p:cNvPr>
          <p:cNvSpPr txBox="1"/>
          <p:nvPr/>
        </p:nvSpPr>
        <p:spPr>
          <a:xfrm>
            <a:off x="826103" y="4430126"/>
            <a:ext cx="2627642" cy="523220"/>
          </a:xfrm>
          <a:prstGeom prst="rect">
            <a:avLst/>
          </a:prstGeom>
          <a:solidFill>
            <a:schemeClr val="accent4">
              <a:lumMod val="20000"/>
              <a:lumOff val="80000"/>
              <a:alpha val="50196"/>
            </a:schemeClr>
          </a:solidFill>
        </p:spPr>
        <p:txBody>
          <a:bodyPr wrap="none" rtlCol="0">
            <a:spAutoFit/>
          </a:bodyPr>
          <a:lstStyle/>
          <a:p>
            <a:pPr marL="285750" indent="-285750">
              <a:buFont typeface="Wingdings" pitchFamily="2" charset="2"/>
              <a:buChar char="ü"/>
            </a:pPr>
            <a:r>
              <a:rPr kumimoji="1" lang="ja-JP" altLang="en-US" sz="1400">
                <a:solidFill>
                  <a:srgbClr val="0070C0"/>
                </a:solidFill>
                <a:latin typeface="Meiryo" panose="020B0604030504040204" pitchFamily="34" charset="-128"/>
                <a:ea typeface="Meiryo" panose="020B0604030504040204" pitchFamily="34" charset="-128"/>
              </a:rPr>
              <a:t>リアルタイムな事実の把握</a:t>
            </a:r>
            <a:endParaRPr kumimoji="1" lang="en-US" altLang="ja-JP" sz="1400" dirty="0">
              <a:solidFill>
                <a:srgbClr val="0070C0"/>
              </a:solidFill>
              <a:latin typeface="Meiryo" panose="020B0604030504040204" pitchFamily="34" charset="-128"/>
              <a:ea typeface="Meiryo" panose="020B0604030504040204" pitchFamily="34" charset="-128"/>
            </a:endParaRPr>
          </a:p>
          <a:p>
            <a:pPr marL="285750" indent="-285750">
              <a:buFont typeface="Wingdings" pitchFamily="2" charset="2"/>
              <a:buChar char="ü"/>
            </a:pPr>
            <a:r>
              <a:rPr lang="ja-JP" altLang="en-US" sz="1400">
                <a:solidFill>
                  <a:srgbClr val="0070C0"/>
                </a:solidFill>
                <a:latin typeface="Meiryo" panose="020B0604030504040204" pitchFamily="34" charset="-128"/>
                <a:ea typeface="Meiryo" panose="020B0604030504040204" pitchFamily="34" charset="-128"/>
              </a:rPr>
              <a:t>データ取得範囲の拡大</a:t>
            </a:r>
            <a:endParaRPr lang="en-US" altLang="ja-JP" sz="1400" dirty="0">
              <a:solidFill>
                <a:srgbClr val="0070C0"/>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71BF49BF-7C76-719C-DBF8-D44FEA8DB670}"/>
              </a:ext>
            </a:extLst>
          </p:cNvPr>
          <p:cNvSpPr txBox="1"/>
          <p:nvPr/>
        </p:nvSpPr>
        <p:spPr>
          <a:xfrm>
            <a:off x="3441872" y="4451441"/>
            <a:ext cx="2236510" cy="338554"/>
          </a:xfrm>
          <a:prstGeom prst="rect">
            <a:avLst/>
          </a:prstGeom>
          <a:noFill/>
        </p:spPr>
        <p:txBody>
          <a:bodyPr wrap="none" rtlCol="0">
            <a:spAutoFit/>
          </a:bodyPr>
          <a:lstStyle/>
          <a:p>
            <a:pPr algn="ctr"/>
            <a:r>
              <a:rPr kumimoji="1" lang="ja-JP" altLang="en-US" sz="1600">
                <a:solidFill>
                  <a:srgbClr val="7030A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状況把握の</a:t>
            </a:r>
            <a:r>
              <a:rPr lang="ja-JP" altLang="en-US" sz="1600">
                <a:solidFill>
                  <a:srgbClr val="7030A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解像度向上</a:t>
            </a:r>
            <a:endParaRPr kumimoji="1" lang="ja-JP" altLang="en-US" sz="1600">
              <a:solidFill>
                <a:srgbClr val="7030A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4D74558D-A654-BFF7-88BE-F1A7B7982B39}"/>
              </a:ext>
            </a:extLst>
          </p:cNvPr>
          <p:cNvSpPr txBox="1"/>
          <p:nvPr/>
        </p:nvSpPr>
        <p:spPr>
          <a:xfrm>
            <a:off x="3665749" y="2855096"/>
            <a:ext cx="1826141" cy="338554"/>
          </a:xfrm>
          <a:prstGeom prst="rect">
            <a:avLst/>
          </a:prstGeom>
          <a:noFill/>
        </p:spPr>
        <p:txBody>
          <a:bodyPr wrap="none" rtlCol="0">
            <a:spAutoFit/>
          </a:bodyPr>
          <a:lstStyle/>
          <a:p>
            <a:pPr algn="ctr"/>
            <a:r>
              <a:rPr kumimoji="1" lang="ja-JP" altLang="en-US" sz="1600">
                <a:solidFill>
                  <a:schemeClr val="accent2"/>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迅速なリスク回避</a:t>
            </a:r>
          </a:p>
        </p:txBody>
      </p:sp>
      <p:grpSp>
        <p:nvGrpSpPr>
          <p:cNvPr id="33" name="グループ化 32">
            <a:extLst>
              <a:ext uri="{FF2B5EF4-FFF2-40B4-BE49-F238E27FC236}">
                <a16:creationId xmlns:a16="http://schemas.microsoft.com/office/drawing/2014/main" id="{0F2E4122-481A-CC30-77C9-1B2CA0552E3D}"/>
              </a:ext>
            </a:extLst>
          </p:cNvPr>
          <p:cNvGrpSpPr/>
          <p:nvPr/>
        </p:nvGrpSpPr>
        <p:grpSpPr>
          <a:xfrm>
            <a:off x="6719636" y="5475701"/>
            <a:ext cx="947261" cy="677856"/>
            <a:chOff x="7761766" y="5103397"/>
            <a:chExt cx="947261" cy="677856"/>
          </a:xfrm>
        </p:grpSpPr>
        <p:sp>
          <p:nvSpPr>
            <p:cNvPr id="31" name="四角形吹き出し 30">
              <a:extLst>
                <a:ext uri="{FF2B5EF4-FFF2-40B4-BE49-F238E27FC236}">
                  <a16:creationId xmlns:a16="http://schemas.microsoft.com/office/drawing/2014/main" id="{9158549B-7DE2-A7EB-1CEC-AB49ECBFE808}"/>
                </a:ext>
              </a:extLst>
            </p:cNvPr>
            <p:cNvSpPr/>
            <p:nvPr/>
          </p:nvSpPr>
          <p:spPr>
            <a:xfrm>
              <a:off x="7761766" y="5103397"/>
              <a:ext cx="947261" cy="657358"/>
            </a:xfrm>
            <a:prstGeom prst="wedgeRectCallout">
              <a:avLst>
                <a:gd name="adj1" fmla="val -88733"/>
                <a:gd name="adj2" fmla="val 40829"/>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a:extLst>
                <a:ext uri="{FF2B5EF4-FFF2-40B4-BE49-F238E27FC236}">
                  <a16:creationId xmlns:a16="http://schemas.microsoft.com/office/drawing/2014/main" id="{9F645B8E-773F-3F35-AA34-C5EDBC495AFF}"/>
                </a:ext>
              </a:extLst>
            </p:cNvPr>
            <p:cNvSpPr txBox="1"/>
            <p:nvPr/>
          </p:nvSpPr>
          <p:spPr>
            <a:xfrm>
              <a:off x="7789903" y="5134922"/>
              <a:ext cx="896400" cy="646331"/>
            </a:xfrm>
            <a:prstGeom prst="rect">
              <a:avLst/>
            </a:prstGeom>
            <a:noFill/>
          </p:spPr>
          <p:txBody>
            <a:bodyPr wrap="none" rtlCol="0">
              <a:spAutoFit/>
            </a:bodyPr>
            <a:lstStyle/>
            <a:p>
              <a:pPr algn="ctr"/>
              <a:r>
                <a:rPr kumimoji="1" lang="en-US" altLang="ja-JP" dirty="0">
                  <a:solidFill>
                    <a:schemeClr val="bg1"/>
                  </a:solidFill>
                  <a:latin typeface="Meiryo" panose="020B0604030504040204" pitchFamily="34" charset="-128"/>
                  <a:ea typeface="Meiryo" panose="020B0604030504040204" pitchFamily="34" charset="-128"/>
                </a:rPr>
                <a:t>AI</a:t>
              </a:r>
              <a:r>
                <a:rPr kumimoji="1" lang="ja-JP" altLang="en-US">
                  <a:solidFill>
                    <a:schemeClr val="bg1"/>
                  </a:solidFill>
                  <a:latin typeface="Meiryo" panose="020B0604030504040204" pitchFamily="34" charset="-128"/>
                  <a:ea typeface="Meiryo" panose="020B0604030504040204" pitchFamily="34" charset="-128"/>
                </a:rPr>
                <a:t>活用</a:t>
              </a:r>
              <a:endParaRPr kumimoji="1" lang="en-US" altLang="ja-JP" dirty="0">
                <a:solidFill>
                  <a:schemeClr val="bg1"/>
                </a:solidFill>
                <a:latin typeface="Meiryo" panose="020B0604030504040204" pitchFamily="34" charset="-128"/>
                <a:ea typeface="Meiryo" panose="020B0604030504040204" pitchFamily="34" charset="-128"/>
              </a:endParaRPr>
            </a:p>
            <a:p>
              <a:pPr algn="ctr"/>
              <a:r>
                <a:rPr kumimoji="1" lang="ja-JP" altLang="en-US">
                  <a:solidFill>
                    <a:schemeClr val="bg1"/>
                  </a:solidFill>
                  <a:latin typeface="Meiryo" panose="020B0604030504040204" pitchFamily="34" charset="-128"/>
                  <a:ea typeface="Meiryo" panose="020B0604030504040204" pitchFamily="34" charset="-128"/>
                </a:rPr>
                <a:t>の基盤</a:t>
              </a:r>
            </a:p>
          </p:txBody>
        </p:sp>
      </p:grpSp>
    </p:spTree>
    <p:extLst>
      <p:ext uri="{BB962C8B-B14F-4D97-AF65-F5344CB8AC3E}">
        <p14:creationId xmlns:p14="http://schemas.microsoft.com/office/powerpoint/2010/main" val="324574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down)">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44821-311B-5E4C-BF90-D25357DB4499}"/>
              </a:ext>
            </a:extLst>
          </p:cNvPr>
          <p:cNvSpPr>
            <a:spLocks noGrp="1"/>
          </p:cNvSpPr>
          <p:nvPr>
            <p:ph type="title"/>
          </p:nvPr>
        </p:nvSpPr>
        <p:spPr/>
        <p:txBody>
          <a:bodyPr/>
          <a:lstStyle/>
          <a:p>
            <a:r>
              <a:rPr kumimoji="1" lang="ja-JP" altLang="en-US"/>
              <a:t>「イノベーション」と「インベンション」の違い</a:t>
            </a:r>
          </a:p>
        </p:txBody>
      </p:sp>
      <p:sp>
        <p:nvSpPr>
          <p:cNvPr id="7" name="テキスト ボックス 6">
            <a:extLst>
              <a:ext uri="{FF2B5EF4-FFF2-40B4-BE49-F238E27FC236}">
                <a16:creationId xmlns:a16="http://schemas.microsoft.com/office/drawing/2014/main" id="{24DD4088-54E5-674D-9B7F-1B305E45C3CD}"/>
              </a:ext>
            </a:extLst>
          </p:cNvPr>
          <p:cNvSpPr txBox="1"/>
          <p:nvPr/>
        </p:nvSpPr>
        <p:spPr>
          <a:xfrm>
            <a:off x="4809328" y="3316841"/>
            <a:ext cx="3343493" cy="2185214"/>
          </a:xfrm>
          <a:prstGeom prst="rect">
            <a:avLst/>
          </a:prstGeom>
          <a:noFill/>
        </p:spPr>
        <p:txBody>
          <a:bodyPr wrap="square" rtlCol="0">
            <a:spAutoFit/>
          </a:bodyPr>
          <a:lstStyle/>
          <a:p>
            <a:pPr algn="ctr"/>
            <a:r>
              <a:rPr lang="ja-JP" altLang="en-US" sz="3200" b="1">
                <a:solidFill>
                  <a:schemeClr val="accent3">
                    <a:lumMod val="50000"/>
                  </a:schemeClr>
                </a:solidFill>
                <a:latin typeface="Meiryo" panose="020B0604030504040204" pitchFamily="34" charset="-128"/>
                <a:ea typeface="Meiryo" panose="020B0604030504040204" pitchFamily="34" charset="-128"/>
              </a:rPr>
              <a:t>インベンション</a:t>
            </a:r>
            <a:r>
              <a:rPr lang="en-US" altLang="ja-JP" sz="3200" dirty="0">
                <a:solidFill>
                  <a:schemeClr val="accent3">
                    <a:lumMod val="50000"/>
                  </a:schemeClr>
                </a:solidFill>
                <a:latin typeface="Meiryo" panose="020B0604030504040204" pitchFamily="34" charset="-128"/>
                <a:ea typeface="Meiryo" panose="020B0604030504040204" pitchFamily="34" charset="-128"/>
              </a:rPr>
              <a:t>Invention</a:t>
            </a:r>
            <a:r>
              <a:rPr lang="ja-JP" altLang="en-US" sz="2400">
                <a:solidFill>
                  <a:schemeClr val="accent3">
                    <a:lumMod val="50000"/>
                  </a:schemeClr>
                </a:solidFill>
                <a:latin typeface="Meiryo" panose="020B0604030504040204" pitchFamily="34" charset="-128"/>
                <a:ea typeface="Meiryo" panose="020B0604030504040204" pitchFamily="34" charset="-128"/>
              </a:rPr>
              <a:t>（発明）</a:t>
            </a:r>
            <a:endParaRPr lang="en-US" altLang="ja-JP" sz="2400"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a:solidFill>
                  <a:schemeClr val="accent3">
                    <a:lumMod val="50000"/>
                  </a:schemeClr>
                </a:solidFill>
                <a:latin typeface="Meiryo" panose="020B0604030504040204" pitchFamily="34" charset="-128"/>
                <a:ea typeface="Meiryo" panose="020B0604030504040204" pitchFamily="34" charset="-128"/>
              </a:rPr>
              <a:t>これまでにはなかった</a:t>
            </a:r>
            <a:endParaRPr lang="en-US" altLang="ja-JP"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a:solidFill>
                  <a:schemeClr val="accent3">
                    <a:lumMod val="50000"/>
                  </a:schemeClr>
                </a:solidFill>
                <a:latin typeface="Meiryo" panose="020B0604030504040204" pitchFamily="34" charset="-128"/>
                <a:ea typeface="Meiryo" panose="020B0604030504040204" pitchFamily="34" charset="-128"/>
              </a:rPr>
              <a:t>新しい「もの／こと」を創り</a:t>
            </a:r>
            <a:endParaRPr lang="en-US" altLang="ja-JP"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a:solidFill>
                  <a:schemeClr val="accent3">
                    <a:lumMod val="50000"/>
                  </a:schemeClr>
                </a:solidFill>
                <a:latin typeface="Meiryo" panose="020B0604030504040204" pitchFamily="34" charset="-128"/>
                <a:ea typeface="Meiryo" panose="020B0604030504040204" pitchFamily="34" charset="-128"/>
              </a:rPr>
              <a:t>新たな価値を産み出すこと</a:t>
            </a:r>
          </a:p>
          <a:p>
            <a:pPr algn="ctr"/>
            <a:endParaRPr kumimoji="1" lang="ja-JP" altLang="en-US">
              <a:solidFill>
                <a:schemeClr val="accent3">
                  <a:lumMod val="50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BD267F3A-3B78-ED4E-BCD4-D162A829C5E5}"/>
              </a:ext>
            </a:extLst>
          </p:cNvPr>
          <p:cNvSpPr txBox="1"/>
          <p:nvPr/>
        </p:nvSpPr>
        <p:spPr>
          <a:xfrm>
            <a:off x="4891732" y="5368066"/>
            <a:ext cx="3185487" cy="800219"/>
          </a:xfrm>
          <a:prstGeom prst="rect">
            <a:avLst/>
          </a:prstGeom>
          <a:noFill/>
        </p:spPr>
        <p:txBody>
          <a:bodyPr wrap="none" rtlCol="0">
            <a:spAutoFit/>
          </a:bodyPr>
          <a:lstStyle/>
          <a:p>
            <a:pPr algn="ctr"/>
            <a:r>
              <a:rPr lang="ja-JP" altLang="en-US" sz="2800" b="1">
                <a:solidFill>
                  <a:schemeClr val="accent3">
                    <a:lumMod val="75000"/>
                  </a:schemeClr>
                </a:solidFill>
                <a:latin typeface="Meiryo" panose="020B0604030504040204" pitchFamily="34" charset="-128"/>
                <a:ea typeface="Meiryo" panose="020B0604030504040204" pitchFamily="34" charset="-128"/>
              </a:rPr>
              <a:t>丁寧な試行錯誤</a:t>
            </a:r>
            <a:endParaRPr lang="en-US" altLang="ja-JP" sz="2800" b="1" dirty="0">
              <a:solidFill>
                <a:schemeClr val="accent3">
                  <a:lumMod val="75000"/>
                </a:schemeClr>
              </a:solidFill>
              <a:latin typeface="Meiryo" panose="020B0604030504040204" pitchFamily="34" charset="-128"/>
              <a:ea typeface="Meiryo" panose="020B0604030504040204" pitchFamily="34" charset="-128"/>
            </a:endParaRPr>
          </a:p>
          <a:p>
            <a:pPr algn="ctr"/>
            <a:r>
              <a:rPr kumimoji="1" lang="ja-JP" altLang="en-US" b="1">
                <a:solidFill>
                  <a:schemeClr val="accent3">
                    <a:lumMod val="75000"/>
                  </a:schemeClr>
                </a:solidFill>
                <a:latin typeface="Meiryo" panose="020B0604030504040204" pitchFamily="34" charset="-128"/>
                <a:ea typeface="Meiryo" panose="020B0604030504040204" pitchFamily="34" charset="-128"/>
              </a:rPr>
              <a:t>知識の蓄積・ひらめき・洞察</a:t>
            </a:r>
          </a:p>
        </p:txBody>
      </p:sp>
      <p:pic>
        <p:nvPicPr>
          <p:cNvPr id="13" name="図 12" descr="アイコン&#10;&#10;自動的に生成された説明">
            <a:extLst>
              <a:ext uri="{FF2B5EF4-FFF2-40B4-BE49-F238E27FC236}">
                <a16:creationId xmlns:a16="http://schemas.microsoft.com/office/drawing/2014/main" id="{D7AB68AE-61CF-5645-BD4E-858F166B80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7933" y="868111"/>
            <a:ext cx="2130190" cy="2130190"/>
          </a:xfrm>
          <a:prstGeom prst="rect">
            <a:avLst/>
          </a:prstGeom>
          <a:effectLst>
            <a:outerShdw blurRad="50800" dist="38100" dir="2700000" algn="tl" rotWithShape="0">
              <a:prstClr val="black">
                <a:alpha val="40000"/>
              </a:prstClr>
            </a:outerShdw>
          </a:effectLst>
        </p:spPr>
      </p:pic>
      <p:pic>
        <p:nvPicPr>
          <p:cNvPr id="12" name="図 11" descr="図形&#10;&#10;中程度の精度で自動的に生成された説明">
            <a:extLst>
              <a:ext uri="{FF2B5EF4-FFF2-40B4-BE49-F238E27FC236}">
                <a16:creationId xmlns:a16="http://schemas.microsoft.com/office/drawing/2014/main" id="{45FAB37B-EC0A-7E63-3CA4-EC4AF8727B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6963" y="1119348"/>
            <a:ext cx="1860630" cy="1860630"/>
          </a:xfrm>
          <a:prstGeom prst="rect">
            <a:avLst/>
          </a:prstGeom>
          <a:effectLst>
            <a:outerShdw blurRad="50800" dist="38100" dir="2700000" algn="tl" rotWithShape="0">
              <a:prstClr val="black">
                <a:alpha val="40000"/>
              </a:prstClr>
            </a:outerShdw>
          </a:effectLst>
        </p:spPr>
      </p:pic>
      <p:sp>
        <p:nvSpPr>
          <p:cNvPr id="14" name="テキスト ボックス 13">
            <a:extLst>
              <a:ext uri="{FF2B5EF4-FFF2-40B4-BE49-F238E27FC236}">
                <a16:creationId xmlns:a16="http://schemas.microsoft.com/office/drawing/2014/main" id="{857F9239-82A5-FBFE-D951-0C18D4FEAFB5}"/>
              </a:ext>
            </a:extLst>
          </p:cNvPr>
          <p:cNvSpPr txBox="1"/>
          <p:nvPr/>
        </p:nvSpPr>
        <p:spPr>
          <a:xfrm>
            <a:off x="789118" y="5350247"/>
            <a:ext cx="3416320" cy="800219"/>
          </a:xfrm>
          <a:prstGeom prst="rect">
            <a:avLst/>
          </a:prstGeom>
          <a:noFill/>
        </p:spPr>
        <p:txBody>
          <a:bodyPr wrap="none" rtlCol="0">
            <a:spAutoFit/>
          </a:bodyPr>
          <a:lstStyle/>
          <a:p>
            <a:pPr algn="ctr"/>
            <a:r>
              <a:rPr lang="ja-JP" altLang="en-US" sz="2800" b="1">
                <a:solidFill>
                  <a:srgbClr val="0070C0"/>
                </a:solidFill>
                <a:latin typeface="Meiryo" panose="020B0604030504040204" pitchFamily="34" charset="-128"/>
                <a:ea typeface="Meiryo" panose="020B0604030504040204" pitchFamily="34" charset="-128"/>
              </a:rPr>
              <a:t>高速な試行錯誤</a:t>
            </a:r>
          </a:p>
          <a:p>
            <a:pPr algn="ctr"/>
            <a:r>
              <a:rPr lang="ja-JP" altLang="en-US" b="1">
                <a:solidFill>
                  <a:srgbClr val="0070C0"/>
                </a:solidFill>
                <a:latin typeface="Meiryo" panose="020B0604030504040204" pitchFamily="34" charset="-128"/>
                <a:ea typeface="Meiryo" panose="020B0604030504040204" pitchFamily="34" charset="-128"/>
              </a:rPr>
              <a:t>フィードバックとアップデート</a:t>
            </a:r>
            <a:endParaRPr lang="en-US" altLang="ja-JP" b="1" dirty="0">
              <a:solidFill>
                <a:srgbClr val="0070C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B8E9DE9D-6F00-19AB-EA64-F44501927D25}"/>
              </a:ext>
            </a:extLst>
          </p:cNvPr>
          <p:cNvSpPr txBox="1"/>
          <p:nvPr/>
        </p:nvSpPr>
        <p:spPr>
          <a:xfrm>
            <a:off x="550047" y="3316841"/>
            <a:ext cx="3894462" cy="1908215"/>
          </a:xfrm>
          <a:prstGeom prst="rect">
            <a:avLst/>
          </a:prstGeom>
          <a:noFill/>
        </p:spPr>
        <p:txBody>
          <a:bodyPr wrap="square" rtlCol="0">
            <a:spAutoFit/>
          </a:bodyPr>
          <a:lstStyle/>
          <a:p>
            <a:pPr algn="ctr"/>
            <a:r>
              <a:rPr kumimoji="1" lang="ja-JP" altLang="en-US" sz="3200" b="1">
                <a:solidFill>
                  <a:srgbClr val="0070C0"/>
                </a:solidFill>
                <a:latin typeface="Meiryo" panose="020B0604030504040204" pitchFamily="34" charset="-128"/>
                <a:ea typeface="Meiryo" panose="020B0604030504040204" pitchFamily="34" charset="-128"/>
              </a:rPr>
              <a:t>イノベーション</a:t>
            </a:r>
            <a:endParaRPr kumimoji="1" lang="en-US" altLang="ja-JP" sz="3200" b="1" dirty="0">
              <a:solidFill>
                <a:srgbClr val="0070C0"/>
              </a:solidFill>
              <a:latin typeface="Meiryo" panose="020B0604030504040204" pitchFamily="34" charset="-128"/>
              <a:ea typeface="Meiryo" panose="020B0604030504040204" pitchFamily="34" charset="-128"/>
            </a:endParaRPr>
          </a:p>
          <a:p>
            <a:pPr algn="ctr"/>
            <a:r>
              <a:rPr lang="en-US" altLang="ja-JP" sz="3200" dirty="0">
                <a:solidFill>
                  <a:srgbClr val="0070C0"/>
                </a:solidFill>
                <a:latin typeface="Meiryo" panose="020B0604030504040204" pitchFamily="34" charset="-128"/>
                <a:ea typeface="Meiryo" panose="020B0604030504040204" pitchFamily="34" charset="-128"/>
              </a:rPr>
              <a:t>Innovation</a:t>
            </a:r>
          </a:p>
          <a:p>
            <a:pPr algn="ctr"/>
            <a:r>
              <a:rPr kumimoji="1" lang="ja-JP" altLang="en-US">
                <a:solidFill>
                  <a:srgbClr val="0070C0"/>
                </a:solidFill>
                <a:latin typeface="Meiryo" panose="020B0604030504040204" pitchFamily="34" charset="-128"/>
                <a:ea typeface="Meiryo" panose="020B0604030504040204" pitchFamily="34" charset="-128"/>
              </a:rPr>
              <a:t>新しい組合せによって</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a:solidFill>
                  <a:srgbClr val="0070C0"/>
                </a:solidFill>
                <a:latin typeface="Meiryo" panose="020B0604030504040204" pitchFamily="34" charset="-128"/>
                <a:ea typeface="Meiryo" panose="020B0604030504040204" pitchFamily="34" charset="-128"/>
              </a:rPr>
              <a:t>これまでにない価値を創造し</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a:solidFill>
                  <a:srgbClr val="0070C0"/>
                </a:solidFill>
                <a:latin typeface="Meiryo" panose="020B0604030504040204" pitchFamily="34" charset="-128"/>
                <a:ea typeface="Meiryo" panose="020B0604030504040204" pitchFamily="34" charset="-128"/>
              </a:rPr>
              <a:t>不可逆的な行動変容をもたらすこと</a:t>
            </a:r>
          </a:p>
        </p:txBody>
      </p:sp>
    </p:spTree>
    <p:extLst>
      <p:ext uri="{BB962C8B-B14F-4D97-AF65-F5344CB8AC3E}">
        <p14:creationId xmlns:p14="http://schemas.microsoft.com/office/powerpoint/2010/main" val="74776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0E0DCAC-49B8-4A4F-A0A9-BE1DF5820D6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254668" y="2515656"/>
            <a:ext cx="3175348" cy="2381511"/>
          </a:xfrm>
          <a:prstGeom prst="rect">
            <a:avLst/>
          </a:prstGeom>
        </p:spPr>
      </p:pic>
      <p:sp>
        <p:nvSpPr>
          <p:cNvPr id="16" name="右矢印 15">
            <a:extLst>
              <a:ext uri="{FF2B5EF4-FFF2-40B4-BE49-F238E27FC236}">
                <a16:creationId xmlns:a16="http://schemas.microsoft.com/office/drawing/2014/main" id="{CF1647C3-BB32-A24C-A282-43CA1BA1785F}"/>
              </a:ext>
            </a:extLst>
          </p:cNvPr>
          <p:cNvSpPr/>
          <p:nvPr/>
        </p:nvSpPr>
        <p:spPr>
          <a:xfrm>
            <a:off x="177041" y="3476067"/>
            <a:ext cx="5365725" cy="538618"/>
          </a:xfrm>
          <a:prstGeom prst="rightArrow">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曲折矢印 16">
            <a:extLst>
              <a:ext uri="{FF2B5EF4-FFF2-40B4-BE49-F238E27FC236}">
                <a16:creationId xmlns:a16="http://schemas.microsoft.com/office/drawing/2014/main" id="{76E1722C-C5BF-DB41-A4C7-34ACF1DDE4DB}"/>
              </a:ext>
            </a:extLst>
          </p:cNvPr>
          <p:cNvSpPr/>
          <p:nvPr/>
        </p:nvSpPr>
        <p:spPr>
          <a:xfrm rot="5400000">
            <a:off x="3197978" y="-1376100"/>
            <a:ext cx="870821" cy="6912693"/>
          </a:xfrm>
          <a:prstGeom prst="bentArrow">
            <a:avLst>
              <a:gd name="adj1" fmla="val 33260"/>
              <a:gd name="adj2" fmla="val 27323"/>
              <a:gd name="adj3" fmla="val 25000"/>
              <a:gd name="adj4" fmla="val 68922"/>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曲折矢印 17">
            <a:extLst>
              <a:ext uri="{FF2B5EF4-FFF2-40B4-BE49-F238E27FC236}">
                <a16:creationId xmlns:a16="http://schemas.microsoft.com/office/drawing/2014/main" id="{D01231B4-90F1-FC4E-943A-2CF39E4984EC}"/>
              </a:ext>
            </a:extLst>
          </p:cNvPr>
          <p:cNvSpPr/>
          <p:nvPr/>
        </p:nvSpPr>
        <p:spPr>
          <a:xfrm rot="16200000" flipV="1">
            <a:off x="3197978" y="1891337"/>
            <a:ext cx="870821" cy="6912693"/>
          </a:xfrm>
          <a:prstGeom prst="bentArrow">
            <a:avLst>
              <a:gd name="adj1" fmla="val 33260"/>
              <a:gd name="adj2" fmla="val 27323"/>
              <a:gd name="adj3" fmla="val 25000"/>
              <a:gd name="adj4" fmla="val 68922"/>
            </a:avLst>
          </a:prstGeom>
          <a:solidFill>
            <a:srgbClr val="FFD5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A0B878F-FA6E-1946-A342-9DD363937AC0}"/>
              </a:ext>
            </a:extLst>
          </p:cNvPr>
          <p:cNvSpPr>
            <a:spLocks noGrp="1"/>
          </p:cNvSpPr>
          <p:nvPr>
            <p:ph type="title"/>
          </p:nvPr>
        </p:nvSpPr>
        <p:spPr/>
        <p:txBody>
          <a:bodyPr/>
          <a:lstStyle/>
          <a:p>
            <a:r>
              <a:rPr kumimoji="1" lang="ja-JP" altLang="en-US"/>
              <a:t>スマートフォン</a:t>
            </a:r>
            <a:r>
              <a:rPr lang="ja-JP" altLang="en-US"/>
              <a:t>とは何か？</a:t>
            </a:r>
            <a:endParaRPr kumimoji="1" lang="ja-JP" altLang="en-US"/>
          </a:p>
        </p:txBody>
      </p:sp>
      <p:pic>
        <p:nvPicPr>
          <p:cNvPr id="5" name="図 4">
            <a:extLst>
              <a:ext uri="{FF2B5EF4-FFF2-40B4-BE49-F238E27FC236}">
                <a16:creationId xmlns:a16="http://schemas.microsoft.com/office/drawing/2014/main" id="{6760580D-DDB0-6C48-BE35-1E34C55BD3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867" y="4948094"/>
            <a:ext cx="881519" cy="1135290"/>
          </a:xfrm>
          <a:prstGeom prst="rect">
            <a:avLst/>
          </a:prstGeom>
        </p:spPr>
      </p:pic>
      <p:pic>
        <p:nvPicPr>
          <p:cNvPr id="8" name="図 7">
            <a:extLst>
              <a:ext uri="{FF2B5EF4-FFF2-40B4-BE49-F238E27FC236}">
                <a16:creationId xmlns:a16="http://schemas.microsoft.com/office/drawing/2014/main" id="{A4A081E6-E0EE-2145-BFA3-AE07DF2A9C4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1670" y="1302445"/>
            <a:ext cx="1316052" cy="870821"/>
          </a:xfrm>
          <a:prstGeom prst="rect">
            <a:avLst/>
          </a:prstGeom>
        </p:spPr>
      </p:pic>
      <p:pic>
        <p:nvPicPr>
          <p:cNvPr id="10" name="図 9">
            <a:extLst>
              <a:ext uri="{FF2B5EF4-FFF2-40B4-BE49-F238E27FC236}">
                <a16:creationId xmlns:a16="http://schemas.microsoft.com/office/drawing/2014/main" id="{CD7D9B15-4420-2449-A007-C154EC36CECD}"/>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980678" y="1430042"/>
            <a:ext cx="1061581" cy="705915"/>
          </a:xfrm>
          <a:prstGeom prst="rect">
            <a:avLst/>
          </a:prstGeom>
        </p:spPr>
      </p:pic>
      <p:pic>
        <p:nvPicPr>
          <p:cNvPr id="11" name="図 10">
            <a:extLst>
              <a:ext uri="{FF2B5EF4-FFF2-40B4-BE49-F238E27FC236}">
                <a16:creationId xmlns:a16="http://schemas.microsoft.com/office/drawing/2014/main" id="{0377040C-9915-5D40-8E46-C59FB674F6A7}"/>
              </a:ext>
            </a:extLst>
          </p:cNvPr>
          <p:cNvPicPr>
            <a:picLocks noChangeAspect="1"/>
          </p:cNvPicPr>
          <p:nvPr/>
        </p:nvPicPr>
        <p:blipFill>
          <a:blip r:embed="rId6"/>
          <a:stretch>
            <a:fillRect/>
          </a:stretch>
        </p:blipFill>
        <p:spPr>
          <a:xfrm>
            <a:off x="3482870" y="1302445"/>
            <a:ext cx="961504" cy="961504"/>
          </a:xfrm>
          <a:prstGeom prst="rect">
            <a:avLst/>
          </a:prstGeom>
        </p:spPr>
      </p:pic>
      <p:pic>
        <p:nvPicPr>
          <p:cNvPr id="12" name="図 11">
            <a:extLst>
              <a:ext uri="{FF2B5EF4-FFF2-40B4-BE49-F238E27FC236}">
                <a16:creationId xmlns:a16="http://schemas.microsoft.com/office/drawing/2014/main" id="{F463C604-E496-854A-A559-C316C7481A8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872" y="3199109"/>
            <a:ext cx="1037153" cy="1014607"/>
          </a:xfrm>
          <a:prstGeom prst="rect">
            <a:avLst/>
          </a:prstGeom>
        </p:spPr>
      </p:pic>
      <p:pic>
        <p:nvPicPr>
          <p:cNvPr id="13" name="図 12">
            <a:extLst>
              <a:ext uri="{FF2B5EF4-FFF2-40B4-BE49-F238E27FC236}">
                <a16:creationId xmlns:a16="http://schemas.microsoft.com/office/drawing/2014/main" id="{EC27AD24-3E42-BD4C-8978-F514EDAC241D}"/>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1877724" y="3121391"/>
            <a:ext cx="1529355" cy="1017977"/>
          </a:xfrm>
          <a:prstGeom prst="rect">
            <a:avLst/>
          </a:prstGeom>
        </p:spPr>
      </p:pic>
      <p:pic>
        <p:nvPicPr>
          <p:cNvPr id="14" name="図 13">
            <a:extLst>
              <a:ext uri="{FF2B5EF4-FFF2-40B4-BE49-F238E27FC236}">
                <a16:creationId xmlns:a16="http://schemas.microsoft.com/office/drawing/2014/main" id="{766541EC-880A-C049-8DCB-140A0CD0A243}"/>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82870" y="3270087"/>
            <a:ext cx="1061582" cy="943629"/>
          </a:xfrm>
          <a:prstGeom prst="rect">
            <a:avLst/>
          </a:prstGeom>
        </p:spPr>
      </p:pic>
      <p:pic>
        <p:nvPicPr>
          <p:cNvPr id="19" name="図 18">
            <a:extLst>
              <a:ext uri="{FF2B5EF4-FFF2-40B4-BE49-F238E27FC236}">
                <a16:creationId xmlns:a16="http://schemas.microsoft.com/office/drawing/2014/main" id="{34A03650-08EB-B941-8911-6DD0A5795668}"/>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93469" y="5083260"/>
            <a:ext cx="943975" cy="985621"/>
          </a:xfrm>
          <a:prstGeom prst="rect">
            <a:avLst/>
          </a:prstGeom>
        </p:spPr>
      </p:pic>
      <p:sp>
        <p:nvSpPr>
          <p:cNvPr id="20" name="テキスト ボックス 19">
            <a:extLst>
              <a:ext uri="{FF2B5EF4-FFF2-40B4-BE49-F238E27FC236}">
                <a16:creationId xmlns:a16="http://schemas.microsoft.com/office/drawing/2014/main" id="{DA20DCDF-2865-1A43-8D55-DCEF3604BFE7}"/>
              </a:ext>
            </a:extLst>
          </p:cNvPr>
          <p:cNvSpPr txBox="1"/>
          <p:nvPr/>
        </p:nvSpPr>
        <p:spPr>
          <a:xfrm>
            <a:off x="7153000" y="2071111"/>
            <a:ext cx="1435008" cy="523220"/>
          </a:xfrm>
          <a:prstGeom prst="rect">
            <a:avLst/>
          </a:prstGeom>
          <a:noFill/>
        </p:spPr>
        <p:txBody>
          <a:bodyPr wrap="none" rtlCol="0">
            <a:spAutoFit/>
          </a:bodyPr>
          <a:lstStyle/>
          <a:p>
            <a:r>
              <a:rPr lang="en-US" altLang="ja-JP" sz="2800" dirty="0">
                <a:latin typeface="Meiryo" panose="020B0604030504040204" pitchFamily="34" charset="-128"/>
                <a:ea typeface="Meiryo" panose="020B0604030504040204" pitchFamily="34" charset="-128"/>
              </a:rPr>
              <a:t>2007</a:t>
            </a:r>
            <a:r>
              <a:rPr lang="ja-JP" altLang="en-US" sz="2800">
                <a:latin typeface="Meiryo" panose="020B0604030504040204" pitchFamily="34" charset="-128"/>
                <a:ea typeface="Meiryo" panose="020B0604030504040204" pitchFamily="34" charset="-128"/>
              </a:rPr>
              <a:t>年</a:t>
            </a:r>
            <a:endParaRPr kumimoji="1" lang="ja-JP" altLang="en-US" sz="2800">
              <a:latin typeface="Meiryo" panose="020B0604030504040204" pitchFamily="34" charset="-128"/>
              <a:ea typeface="Meiryo" panose="020B0604030504040204" pitchFamily="34" charset="-128"/>
            </a:endParaRPr>
          </a:p>
        </p:txBody>
      </p:sp>
      <p:pic>
        <p:nvPicPr>
          <p:cNvPr id="21" name="図 20">
            <a:extLst>
              <a:ext uri="{FF2B5EF4-FFF2-40B4-BE49-F238E27FC236}">
                <a16:creationId xmlns:a16="http://schemas.microsoft.com/office/drawing/2014/main" id="{6C35E009-9A9B-7F43-89BE-0D267FF4423C}"/>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423605" y="1218043"/>
            <a:ext cx="1039826" cy="1039826"/>
          </a:xfrm>
          <a:prstGeom prst="rect">
            <a:avLst/>
          </a:prstGeom>
        </p:spPr>
      </p:pic>
      <p:pic>
        <p:nvPicPr>
          <p:cNvPr id="22" name="図 21">
            <a:extLst>
              <a:ext uri="{FF2B5EF4-FFF2-40B4-BE49-F238E27FC236}">
                <a16:creationId xmlns:a16="http://schemas.microsoft.com/office/drawing/2014/main" id="{60C50D92-3485-3245-96A5-9B45CEACAF35}"/>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19569" y="3121391"/>
            <a:ext cx="2214017" cy="1374218"/>
          </a:xfrm>
          <a:prstGeom prst="rect">
            <a:avLst/>
          </a:prstGeom>
        </p:spPr>
      </p:pic>
      <p:pic>
        <p:nvPicPr>
          <p:cNvPr id="23" name="図 22">
            <a:extLst>
              <a:ext uri="{FF2B5EF4-FFF2-40B4-BE49-F238E27FC236}">
                <a16:creationId xmlns:a16="http://schemas.microsoft.com/office/drawing/2014/main" id="{23F903F0-CD30-D44D-BD86-288849981546}"/>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55519" y="5013784"/>
            <a:ext cx="662209" cy="1003909"/>
          </a:xfrm>
          <a:prstGeom prst="rect">
            <a:avLst/>
          </a:prstGeom>
        </p:spPr>
      </p:pic>
      <p:pic>
        <p:nvPicPr>
          <p:cNvPr id="24" name="図 23">
            <a:extLst>
              <a:ext uri="{FF2B5EF4-FFF2-40B4-BE49-F238E27FC236}">
                <a16:creationId xmlns:a16="http://schemas.microsoft.com/office/drawing/2014/main" id="{CFBF981F-31C5-1E43-808D-A0281EA0688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3698649" y="5125614"/>
            <a:ext cx="957770" cy="957770"/>
          </a:xfrm>
          <a:prstGeom prst="rect">
            <a:avLst/>
          </a:prstGeom>
        </p:spPr>
      </p:pic>
      <p:sp>
        <p:nvSpPr>
          <p:cNvPr id="25" name="右矢印 24">
            <a:extLst>
              <a:ext uri="{FF2B5EF4-FFF2-40B4-BE49-F238E27FC236}">
                <a16:creationId xmlns:a16="http://schemas.microsoft.com/office/drawing/2014/main" id="{705A2B9E-06D7-BB46-9069-4C60E6AF0F91}"/>
              </a:ext>
            </a:extLst>
          </p:cNvPr>
          <p:cNvSpPr/>
          <p:nvPr/>
        </p:nvSpPr>
        <p:spPr>
          <a:xfrm>
            <a:off x="8192021" y="3225599"/>
            <a:ext cx="475989" cy="1032603"/>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262991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044821-311B-5E4C-BF90-D25357DB4499}"/>
              </a:ext>
            </a:extLst>
          </p:cNvPr>
          <p:cNvSpPr>
            <a:spLocks noGrp="1"/>
          </p:cNvSpPr>
          <p:nvPr>
            <p:ph type="title"/>
          </p:nvPr>
        </p:nvSpPr>
        <p:spPr/>
        <p:txBody>
          <a:bodyPr/>
          <a:lstStyle/>
          <a:p>
            <a:r>
              <a:rPr kumimoji="1" lang="ja-JP" altLang="en-US"/>
              <a:t>イノベーションは</a:t>
            </a:r>
            <a:r>
              <a:rPr kumimoji="1" lang="en-US" altLang="ja-JP" dirty="0"/>
              <a:t> Try and Learn</a:t>
            </a:r>
            <a:r>
              <a:rPr kumimoji="1" lang="ja-JP" altLang="en-US"/>
              <a:t>の繰り返し</a:t>
            </a:r>
          </a:p>
        </p:txBody>
      </p:sp>
      <p:sp>
        <p:nvSpPr>
          <p:cNvPr id="7" name="テキスト ボックス 6">
            <a:extLst>
              <a:ext uri="{FF2B5EF4-FFF2-40B4-BE49-F238E27FC236}">
                <a16:creationId xmlns:a16="http://schemas.microsoft.com/office/drawing/2014/main" id="{24DD4088-54E5-674D-9B7F-1B305E45C3CD}"/>
              </a:ext>
            </a:extLst>
          </p:cNvPr>
          <p:cNvSpPr txBox="1"/>
          <p:nvPr/>
        </p:nvSpPr>
        <p:spPr>
          <a:xfrm>
            <a:off x="4809328" y="3316841"/>
            <a:ext cx="3343493" cy="2185214"/>
          </a:xfrm>
          <a:prstGeom prst="rect">
            <a:avLst/>
          </a:prstGeom>
          <a:noFill/>
        </p:spPr>
        <p:txBody>
          <a:bodyPr wrap="square" rtlCol="0">
            <a:spAutoFit/>
          </a:bodyPr>
          <a:lstStyle/>
          <a:p>
            <a:pPr algn="ctr"/>
            <a:r>
              <a:rPr lang="ja-JP" altLang="en-US" sz="3200" b="1">
                <a:solidFill>
                  <a:schemeClr val="accent3">
                    <a:lumMod val="50000"/>
                  </a:schemeClr>
                </a:solidFill>
                <a:latin typeface="Meiryo" panose="020B0604030504040204" pitchFamily="34" charset="-128"/>
                <a:ea typeface="Meiryo" panose="020B0604030504040204" pitchFamily="34" charset="-128"/>
              </a:rPr>
              <a:t>インベンション</a:t>
            </a:r>
            <a:r>
              <a:rPr lang="en-US" altLang="ja-JP" sz="3200" dirty="0">
                <a:solidFill>
                  <a:schemeClr val="accent3">
                    <a:lumMod val="50000"/>
                  </a:schemeClr>
                </a:solidFill>
                <a:latin typeface="Meiryo" panose="020B0604030504040204" pitchFamily="34" charset="-128"/>
                <a:ea typeface="Meiryo" panose="020B0604030504040204" pitchFamily="34" charset="-128"/>
              </a:rPr>
              <a:t>Invention</a:t>
            </a:r>
            <a:r>
              <a:rPr lang="ja-JP" altLang="en-US" sz="2400">
                <a:solidFill>
                  <a:schemeClr val="accent3">
                    <a:lumMod val="50000"/>
                  </a:schemeClr>
                </a:solidFill>
                <a:latin typeface="Meiryo" panose="020B0604030504040204" pitchFamily="34" charset="-128"/>
                <a:ea typeface="Meiryo" panose="020B0604030504040204" pitchFamily="34" charset="-128"/>
              </a:rPr>
              <a:t>（発明）</a:t>
            </a:r>
            <a:endParaRPr lang="en-US" altLang="ja-JP" sz="2400"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a:solidFill>
                  <a:schemeClr val="accent3">
                    <a:lumMod val="50000"/>
                  </a:schemeClr>
                </a:solidFill>
                <a:latin typeface="Meiryo" panose="020B0604030504040204" pitchFamily="34" charset="-128"/>
                <a:ea typeface="Meiryo" panose="020B0604030504040204" pitchFamily="34" charset="-128"/>
              </a:rPr>
              <a:t>これまでにはなかった</a:t>
            </a:r>
            <a:endParaRPr lang="en-US" altLang="ja-JP"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a:solidFill>
                  <a:schemeClr val="accent3">
                    <a:lumMod val="50000"/>
                  </a:schemeClr>
                </a:solidFill>
                <a:latin typeface="Meiryo" panose="020B0604030504040204" pitchFamily="34" charset="-128"/>
                <a:ea typeface="Meiryo" panose="020B0604030504040204" pitchFamily="34" charset="-128"/>
              </a:rPr>
              <a:t>新しい「もの／こと」を創り</a:t>
            </a:r>
            <a:endParaRPr lang="en-US" altLang="ja-JP" dirty="0">
              <a:solidFill>
                <a:schemeClr val="accent3">
                  <a:lumMod val="50000"/>
                </a:schemeClr>
              </a:solidFill>
              <a:latin typeface="Meiryo" panose="020B0604030504040204" pitchFamily="34" charset="-128"/>
              <a:ea typeface="Meiryo" panose="020B0604030504040204" pitchFamily="34" charset="-128"/>
            </a:endParaRPr>
          </a:p>
          <a:p>
            <a:pPr algn="ctr"/>
            <a:r>
              <a:rPr lang="ja-JP" altLang="en-US">
                <a:solidFill>
                  <a:schemeClr val="accent3">
                    <a:lumMod val="50000"/>
                  </a:schemeClr>
                </a:solidFill>
                <a:latin typeface="Meiryo" panose="020B0604030504040204" pitchFamily="34" charset="-128"/>
                <a:ea typeface="Meiryo" panose="020B0604030504040204" pitchFamily="34" charset="-128"/>
              </a:rPr>
              <a:t>新たな価値を産み出すこと</a:t>
            </a:r>
          </a:p>
          <a:p>
            <a:pPr algn="ctr"/>
            <a:endParaRPr kumimoji="1" lang="ja-JP" altLang="en-US">
              <a:solidFill>
                <a:schemeClr val="accent3">
                  <a:lumMod val="50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BD267F3A-3B78-ED4E-BCD4-D162A829C5E5}"/>
              </a:ext>
            </a:extLst>
          </p:cNvPr>
          <p:cNvSpPr txBox="1"/>
          <p:nvPr/>
        </p:nvSpPr>
        <p:spPr>
          <a:xfrm>
            <a:off x="4891732" y="5368066"/>
            <a:ext cx="3185487" cy="800219"/>
          </a:xfrm>
          <a:prstGeom prst="rect">
            <a:avLst/>
          </a:prstGeom>
          <a:noFill/>
        </p:spPr>
        <p:txBody>
          <a:bodyPr wrap="none" rtlCol="0">
            <a:spAutoFit/>
          </a:bodyPr>
          <a:lstStyle/>
          <a:p>
            <a:pPr algn="ctr"/>
            <a:r>
              <a:rPr lang="ja-JP" altLang="en-US" sz="2800" b="1">
                <a:solidFill>
                  <a:schemeClr val="accent3">
                    <a:lumMod val="75000"/>
                  </a:schemeClr>
                </a:solidFill>
                <a:latin typeface="Meiryo" panose="020B0604030504040204" pitchFamily="34" charset="-128"/>
                <a:ea typeface="Meiryo" panose="020B0604030504040204" pitchFamily="34" charset="-128"/>
              </a:rPr>
              <a:t>丁寧な試行錯誤</a:t>
            </a:r>
            <a:endParaRPr lang="en-US" altLang="ja-JP" sz="2800" b="1" dirty="0">
              <a:solidFill>
                <a:schemeClr val="accent3">
                  <a:lumMod val="75000"/>
                </a:schemeClr>
              </a:solidFill>
              <a:latin typeface="Meiryo" panose="020B0604030504040204" pitchFamily="34" charset="-128"/>
              <a:ea typeface="Meiryo" panose="020B0604030504040204" pitchFamily="34" charset="-128"/>
            </a:endParaRPr>
          </a:p>
          <a:p>
            <a:pPr algn="ctr"/>
            <a:r>
              <a:rPr kumimoji="1" lang="ja-JP" altLang="en-US" b="1">
                <a:solidFill>
                  <a:schemeClr val="accent3">
                    <a:lumMod val="75000"/>
                  </a:schemeClr>
                </a:solidFill>
                <a:latin typeface="Meiryo" panose="020B0604030504040204" pitchFamily="34" charset="-128"/>
                <a:ea typeface="Meiryo" panose="020B0604030504040204" pitchFamily="34" charset="-128"/>
              </a:rPr>
              <a:t>知識の蓄積・ひらめき・洞察</a:t>
            </a:r>
          </a:p>
        </p:txBody>
      </p:sp>
      <p:pic>
        <p:nvPicPr>
          <p:cNvPr id="13" name="図 12" descr="アイコン&#10;&#10;自動的に生成された説明">
            <a:extLst>
              <a:ext uri="{FF2B5EF4-FFF2-40B4-BE49-F238E27FC236}">
                <a16:creationId xmlns:a16="http://schemas.microsoft.com/office/drawing/2014/main" id="{D7AB68AE-61CF-5645-BD4E-858F166B80C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477933" y="868111"/>
            <a:ext cx="2130190" cy="2130190"/>
          </a:xfrm>
          <a:prstGeom prst="rect">
            <a:avLst/>
          </a:prstGeom>
          <a:effectLst>
            <a:outerShdw blurRad="50800" dist="38100" dir="2700000" algn="tl" rotWithShape="0">
              <a:prstClr val="black">
                <a:alpha val="40000"/>
              </a:prstClr>
            </a:outerShdw>
          </a:effectLst>
        </p:spPr>
      </p:pic>
      <p:pic>
        <p:nvPicPr>
          <p:cNvPr id="12" name="図 11" descr="図形&#10;&#10;中程度の精度で自動的に生成された説明">
            <a:extLst>
              <a:ext uri="{FF2B5EF4-FFF2-40B4-BE49-F238E27FC236}">
                <a16:creationId xmlns:a16="http://schemas.microsoft.com/office/drawing/2014/main" id="{45FAB37B-EC0A-7E63-3CA4-EC4AF8727BB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66963" y="1119348"/>
            <a:ext cx="1860630" cy="1860630"/>
          </a:xfrm>
          <a:prstGeom prst="rect">
            <a:avLst/>
          </a:prstGeom>
          <a:effectLst>
            <a:outerShdw blurRad="50800" dist="38100" dir="2700000" algn="tl" rotWithShape="0">
              <a:prstClr val="black">
                <a:alpha val="40000"/>
              </a:prstClr>
            </a:outerShdw>
          </a:effectLst>
        </p:spPr>
      </p:pic>
      <p:sp>
        <p:nvSpPr>
          <p:cNvPr id="14" name="テキスト ボックス 13">
            <a:extLst>
              <a:ext uri="{FF2B5EF4-FFF2-40B4-BE49-F238E27FC236}">
                <a16:creationId xmlns:a16="http://schemas.microsoft.com/office/drawing/2014/main" id="{857F9239-82A5-FBFE-D951-0C18D4FEAFB5}"/>
              </a:ext>
            </a:extLst>
          </p:cNvPr>
          <p:cNvSpPr txBox="1"/>
          <p:nvPr/>
        </p:nvSpPr>
        <p:spPr>
          <a:xfrm>
            <a:off x="789118" y="5350247"/>
            <a:ext cx="3416320" cy="800219"/>
          </a:xfrm>
          <a:prstGeom prst="rect">
            <a:avLst/>
          </a:prstGeom>
          <a:noFill/>
        </p:spPr>
        <p:txBody>
          <a:bodyPr wrap="none" rtlCol="0">
            <a:spAutoFit/>
          </a:bodyPr>
          <a:lstStyle/>
          <a:p>
            <a:pPr algn="ctr"/>
            <a:r>
              <a:rPr lang="ja-JP" altLang="en-US" sz="2800" b="1">
                <a:solidFill>
                  <a:srgbClr val="0070C0"/>
                </a:solidFill>
                <a:latin typeface="Meiryo" panose="020B0604030504040204" pitchFamily="34" charset="-128"/>
                <a:ea typeface="Meiryo" panose="020B0604030504040204" pitchFamily="34" charset="-128"/>
              </a:rPr>
              <a:t>高速な試行錯誤</a:t>
            </a:r>
          </a:p>
          <a:p>
            <a:pPr algn="ctr"/>
            <a:r>
              <a:rPr lang="ja-JP" altLang="en-US" b="1">
                <a:solidFill>
                  <a:srgbClr val="0070C0"/>
                </a:solidFill>
                <a:latin typeface="Meiryo" panose="020B0604030504040204" pitchFamily="34" charset="-128"/>
                <a:ea typeface="Meiryo" panose="020B0604030504040204" pitchFamily="34" charset="-128"/>
              </a:rPr>
              <a:t>フィードバックとアップデート</a:t>
            </a:r>
            <a:endParaRPr lang="en-US" altLang="ja-JP" b="1" dirty="0">
              <a:solidFill>
                <a:srgbClr val="0070C0"/>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B8E9DE9D-6F00-19AB-EA64-F44501927D25}"/>
              </a:ext>
            </a:extLst>
          </p:cNvPr>
          <p:cNvSpPr txBox="1"/>
          <p:nvPr/>
        </p:nvSpPr>
        <p:spPr>
          <a:xfrm>
            <a:off x="550047" y="3316841"/>
            <a:ext cx="3894462" cy="1908215"/>
          </a:xfrm>
          <a:prstGeom prst="rect">
            <a:avLst/>
          </a:prstGeom>
          <a:noFill/>
        </p:spPr>
        <p:txBody>
          <a:bodyPr wrap="square" rtlCol="0">
            <a:spAutoFit/>
          </a:bodyPr>
          <a:lstStyle/>
          <a:p>
            <a:pPr algn="ctr"/>
            <a:r>
              <a:rPr kumimoji="1" lang="ja-JP" altLang="en-US" sz="3200" b="1">
                <a:solidFill>
                  <a:srgbClr val="0070C0"/>
                </a:solidFill>
                <a:latin typeface="Meiryo" panose="020B0604030504040204" pitchFamily="34" charset="-128"/>
                <a:ea typeface="Meiryo" panose="020B0604030504040204" pitchFamily="34" charset="-128"/>
              </a:rPr>
              <a:t>イノベーション</a:t>
            </a:r>
            <a:endParaRPr kumimoji="1" lang="en-US" altLang="ja-JP" sz="3200" b="1" dirty="0">
              <a:solidFill>
                <a:srgbClr val="0070C0"/>
              </a:solidFill>
              <a:latin typeface="Meiryo" panose="020B0604030504040204" pitchFamily="34" charset="-128"/>
              <a:ea typeface="Meiryo" panose="020B0604030504040204" pitchFamily="34" charset="-128"/>
            </a:endParaRPr>
          </a:p>
          <a:p>
            <a:pPr algn="ctr"/>
            <a:r>
              <a:rPr lang="en-US" altLang="ja-JP" sz="3200" dirty="0">
                <a:solidFill>
                  <a:srgbClr val="0070C0"/>
                </a:solidFill>
                <a:latin typeface="Meiryo" panose="020B0604030504040204" pitchFamily="34" charset="-128"/>
                <a:ea typeface="Meiryo" panose="020B0604030504040204" pitchFamily="34" charset="-128"/>
              </a:rPr>
              <a:t>Innovation</a:t>
            </a:r>
          </a:p>
          <a:p>
            <a:pPr algn="ctr"/>
            <a:r>
              <a:rPr kumimoji="1" lang="ja-JP" altLang="en-US">
                <a:solidFill>
                  <a:srgbClr val="0070C0"/>
                </a:solidFill>
                <a:latin typeface="Meiryo" panose="020B0604030504040204" pitchFamily="34" charset="-128"/>
                <a:ea typeface="Meiryo" panose="020B0604030504040204" pitchFamily="34" charset="-128"/>
              </a:rPr>
              <a:t>新しい組合せによって</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a:solidFill>
                  <a:srgbClr val="0070C0"/>
                </a:solidFill>
                <a:latin typeface="Meiryo" panose="020B0604030504040204" pitchFamily="34" charset="-128"/>
                <a:ea typeface="Meiryo" panose="020B0604030504040204" pitchFamily="34" charset="-128"/>
              </a:rPr>
              <a:t>これまでにない価値を創造し</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a:solidFill>
                  <a:srgbClr val="0070C0"/>
                </a:solidFill>
                <a:latin typeface="Meiryo" panose="020B0604030504040204" pitchFamily="34" charset="-128"/>
                <a:ea typeface="Meiryo" panose="020B0604030504040204" pitchFamily="34" charset="-128"/>
              </a:rPr>
              <a:t>不可逆的な行動変容をもたらすこと</a:t>
            </a:r>
          </a:p>
        </p:txBody>
      </p:sp>
      <p:grpSp>
        <p:nvGrpSpPr>
          <p:cNvPr id="9" name="グループ化 8">
            <a:extLst>
              <a:ext uri="{FF2B5EF4-FFF2-40B4-BE49-F238E27FC236}">
                <a16:creationId xmlns:a16="http://schemas.microsoft.com/office/drawing/2014/main" id="{D4EC667D-794B-CB46-800C-4C35FD30D944}"/>
              </a:ext>
            </a:extLst>
          </p:cNvPr>
          <p:cNvGrpSpPr/>
          <p:nvPr/>
        </p:nvGrpSpPr>
        <p:grpSpPr>
          <a:xfrm>
            <a:off x="301202" y="1243324"/>
            <a:ext cx="4143307" cy="1379764"/>
            <a:chOff x="428692" y="1216479"/>
            <a:chExt cx="4143307" cy="1379764"/>
          </a:xfrm>
        </p:grpSpPr>
        <p:sp>
          <p:nvSpPr>
            <p:cNvPr id="5" name="四角形吹き出し 4">
              <a:extLst>
                <a:ext uri="{FF2B5EF4-FFF2-40B4-BE49-F238E27FC236}">
                  <a16:creationId xmlns:a16="http://schemas.microsoft.com/office/drawing/2014/main" id="{5C22497E-C584-5642-A975-F9618F8FC85E}"/>
                </a:ext>
              </a:extLst>
            </p:cNvPr>
            <p:cNvSpPr/>
            <p:nvPr/>
          </p:nvSpPr>
          <p:spPr>
            <a:xfrm>
              <a:off x="428692" y="1216479"/>
              <a:ext cx="4143307" cy="1379764"/>
            </a:xfrm>
            <a:prstGeom prst="wedgeRectCallout">
              <a:avLst>
                <a:gd name="adj1" fmla="val 3900"/>
                <a:gd name="adj2" fmla="val 92072"/>
              </a:avLst>
            </a:prstGeom>
            <a:solidFill>
              <a:srgbClr val="0070C0">
                <a:alpha val="65882"/>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テキスト ボックス 2">
              <a:extLst>
                <a:ext uri="{FF2B5EF4-FFF2-40B4-BE49-F238E27FC236}">
                  <a16:creationId xmlns:a16="http://schemas.microsoft.com/office/drawing/2014/main" id="{D7E3803F-67DF-8044-88B6-AFE7EF70C056}"/>
                </a:ext>
              </a:extLst>
            </p:cNvPr>
            <p:cNvSpPr txBox="1"/>
            <p:nvPr/>
          </p:nvSpPr>
          <p:spPr>
            <a:xfrm>
              <a:off x="550047" y="1433048"/>
              <a:ext cx="3993401" cy="923330"/>
            </a:xfrm>
            <a:prstGeom prst="rect">
              <a:avLst/>
            </a:prstGeom>
            <a:noFill/>
          </p:spPr>
          <p:txBody>
            <a:bodyPr wrap="none" rtlCol="0">
              <a:spAutoFit/>
            </a:bodyPr>
            <a:lstStyle/>
            <a:p>
              <a:pPr marL="342900" indent="-342900">
                <a:buFont typeface="Wingdings" pitchFamily="2" charset="2"/>
                <a:buChar char="ü"/>
              </a:pPr>
              <a:r>
                <a:rPr kumimoji="1" lang="ja-JP" altLang="en-US">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失敗を許容・奨励する組織風土</a:t>
              </a:r>
              <a:endParaRPr kumimoji="1"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現場への大幅な権限委譲</a:t>
              </a:r>
              <a:endParaRPr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迅速な意志決定とフィードバック</a:t>
              </a:r>
            </a:p>
          </p:txBody>
        </p:sp>
      </p:grpSp>
      <p:grpSp>
        <p:nvGrpSpPr>
          <p:cNvPr id="11" name="グループ化 10">
            <a:extLst>
              <a:ext uri="{FF2B5EF4-FFF2-40B4-BE49-F238E27FC236}">
                <a16:creationId xmlns:a16="http://schemas.microsoft.com/office/drawing/2014/main" id="{DF2682E3-DFA3-D23D-5B8A-066D4AB434B4}"/>
              </a:ext>
            </a:extLst>
          </p:cNvPr>
          <p:cNvGrpSpPr/>
          <p:nvPr/>
        </p:nvGrpSpPr>
        <p:grpSpPr>
          <a:xfrm>
            <a:off x="301202" y="5269531"/>
            <a:ext cx="4143307" cy="584775"/>
            <a:chOff x="301202" y="4543359"/>
            <a:chExt cx="4143307" cy="584775"/>
          </a:xfrm>
        </p:grpSpPr>
        <p:sp>
          <p:nvSpPr>
            <p:cNvPr id="4" name="テキスト ボックス 3">
              <a:extLst>
                <a:ext uri="{FF2B5EF4-FFF2-40B4-BE49-F238E27FC236}">
                  <a16:creationId xmlns:a16="http://schemas.microsoft.com/office/drawing/2014/main" id="{48BE7969-6AB8-242D-662C-464839B0510E}"/>
                </a:ext>
              </a:extLst>
            </p:cNvPr>
            <p:cNvSpPr txBox="1"/>
            <p:nvPr/>
          </p:nvSpPr>
          <p:spPr>
            <a:xfrm>
              <a:off x="301202" y="4543359"/>
              <a:ext cx="4143307" cy="584775"/>
            </a:xfrm>
            <a:prstGeom prst="rect">
              <a:avLst/>
            </a:prstGeom>
            <a:solidFill>
              <a:srgbClr val="0432FF">
                <a:alpha val="63137"/>
              </a:srgbClr>
            </a:solidFill>
          </p:spPr>
          <p:txBody>
            <a:bodyPr wrap="square" rtlCol="0">
              <a:spAutoFit/>
            </a:bodyPr>
            <a:lstStyle/>
            <a:p>
              <a:pPr algn="ctr"/>
              <a:endParaRPr kumimoji="1" lang="ja-JP" altLang="en-US" sz="32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1905244D-B338-A348-C055-6445FE3FF15D}"/>
                </a:ext>
              </a:extLst>
            </p:cNvPr>
            <p:cNvSpPr txBox="1"/>
            <p:nvPr/>
          </p:nvSpPr>
          <p:spPr>
            <a:xfrm>
              <a:off x="301202" y="4604914"/>
              <a:ext cx="4143307" cy="523220"/>
            </a:xfrm>
            <a:prstGeom prst="rect">
              <a:avLst/>
            </a:prstGeom>
            <a:noFill/>
          </p:spPr>
          <p:txBody>
            <a:bodyPr wrap="square">
              <a:spAutoFit/>
            </a:bodyPr>
            <a:lstStyle/>
            <a:p>
              <a:pPr algn="ctr"/>
              <a:r>
                <a:rPr kumimoji="1"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Try and Learn!</a:t>
              </a:r>
              <a:endParaRPr kumimoji="1" lang="ja-JP" altLang="en-US" sz="28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564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C135A8-6365-424E-9D22-4D831DD1541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64254" y="2511632"/>
            <a:ext cx="2388968" cy="2388968"/>
          </a:xfrm>
          <a:prstGeom prst="rect">
            <a:avLst/>
          </a:prstGeom>
          <a:effectLst>
            <a:outerShdw blurRad="50800" dist="38100" dir="2700000" algn="tl" rotWithShape="0">
              <a:prstClr val="black">
                <a:alpha val="40000"/>
              </a:prstClr>
            </a:outerShdw>
          </a:effectLst>
        </p:spPr>
      </p:pic>
      <p:sp>
        <p:nvSpPr>
          <p:cNvPr id="2" name="タイトル 1">
            <a:extLst>
              <a:ext uri="{FF2B5EF4-FFF2-40B4-BE49-F238E27FC236}">
                <a16:creationId xmlns:a16="http://schemas.microsoft.com/office/drawing/2014/main" id="{77044821-311B-5E4C-BF90-D25357DB4499}"/>
              </a:ext>
            </a:extLst>
          </p:cNvPr>
          <p:cNvSpPr>
            <a:spLocks noGrp="1"/>
          </p:cNvSpPr>
          <p:nvPr>
            <p:ph type="title"/>
          </p:nvPr>
        </p:nvSpPr>
        <p:spPr/>
        <p:txBody>
          <a:bodyPr/>
          <a:lstStyle/>
          <a:p>
            <a:r>
              <a:rPr kumimoji="1" lang="ja-JP" altLang="en-US"/>
              <a:t>イノベーションとデジタル</a:t>
            </a:r>
          </a:p>
        </p:txBody>
      </p:sp>
      <p:sp>
        <p:nvSpPr>
          <p:cNvPr id="39" name="正方形/長方形 38">
            <a:extLst>
              <a:ext uri="{FF2B5EF4-FFF2-40B4-BE49-F238E27FC236}">
                <a16:creationId xmlns:a16="http://schemas.microsoft.com/office/drawing/2014/main" id="{542A70F6-CE03-A245-8842-9EEE9CDCB9CE}"/>
              </a:ext>
            </a:extLst>
          </p:cNvPr>
          <p:cNvSpPr/>
          <p:nvPr/>
        </p:nvSpPr>
        <p:spPr>
          <a:xfrm rot="10800000">
            <a:off x="7029590" y="993687"/>
            <a:ext cx="419237" cy="41622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a:extLst>
              <a:ext uri="{FF2B5EF4-FFF2-40B4-BE49-F238E27FC236}">
                <a16:creationId xmlns:a16="http://schemas.microsoft.com/office/drawing/2014/main" id="{C1CB7E32-BBD7-3542-8605-5BBFBA820062}"/>
              </a:ext>
            </a:extLst>
          </p:cNvPr>
          <p:cNvSpPr/>
          <p:nvPr/>
        </p:nvSpPr>
        <p:spPr>
          <a:xfrm rot="10800000">
            <a:off x="7524470" y="993687"/>
            <a:ext cx="419237" cy="41622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正方形/長方形 40">
            <a:extLst>
              <a:ext uri="{FF2B5EF4-FFF2-40B4-BE49-F238E27FC236}">
                <a16:creationId xmlns:a16="http://schemas.microsoft.com/office/drawing/2014/main" id="{E9F8954C-168A-0449-A20B-E584C4EA3DB1}"/>
              </a:ext>
            </a:extLst>
          </p:cNvPr>
          <p:cNvSpPr/>
          <p:nvPr/>
        </p:nvSpPr>
        <p:spPr>
          <a:xfrm rot="10800000">
            <a:off x="8019350" y="993687"/>
            <a:ext cx="419237" cy="416222"/>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a:extLst>
              <a:ext uri="{FF2B5EF4-FFF2-40B4-BE49-F238E27FC236}">
                <a16:creationId xmlns:a16="http://schemas.microsoft.com/office/drawing/2014/main" id="{1C074CDF-0781-814F-A7F9-CE67801AAEAF}"/>
              </a:ext>
            </a:extLst>
          </p:cNvPr>
          <p:cNvSpPr/>
          <p:nvPr/>
        </p:nvSpPr>
        <p:spPr>
          <a:xfrm rot="10800000">
            <a:off x="7029590" y="1463727"/>
            <a:ext cx="419237" cy="41622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a:extLst>
              <a:ext uri="{FF2B5EF4-FFF2-40B4-BE49-F238E27FC236}">
                <a16:creationId xmlns:a16="http://schemas.microsoft.com/office/drawing/2014/main" id="{9A6A2836-7EF1-C646-BD6C-668AF7EAB2A4}"/>
              </a:ext>
            </a:extLst>
          </p:cNvPr>
          <p:cNvSpPr/>
          <p:nvPr/>
        </p:nvSpPr>
        <p:spPr>
          <a:xfrm rot="10800000">
            <a:off x="7524470" y="1463727"/>
            <a:ext cx="419237" cy="416222"/>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正方形/長方形 43">
            <a:extLst>
              <a:ext uri="{FF2B5EF4-FFF2-40B4-BE49-F238E27FC236}">
                <a16:creationId xmlns:a16="http://schemas.microsoft.com/office/drawing/2014/main" id="{61BA472B-079F-3C43-AF44-265FFD7BE656}"/>
              </a:ext>
            </a:extLst>
          </p:cNvPr>
          <p:cNvSpPr/>
          <p:nvPr/>
        </p:nvSpPr>
        <p:spPr>
          <a:xfrm rot="10800000">
            <a:off x="8019350" y="1463727"/>
            <a:ext cx="419237" cy="416222"/>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正方形/長方形 44">
            <a:extLst>
              <a:ext uri="{FF2B5EF4-FFF2-40B4-BE49-F238E27FC236}">
                <a16:creationId xmlns:a16="http://schemas.microsoft.com/office/drawing/2014/main" id="{1BA682B3-7EFB-9E4C-912F-D8337527E6F2}"/>
              </a:ext>
            </a:extLst>
          </p:cNvPr>
          <p:cNvSpPr/>
          <p:nvPr/>
        </p:nvSpPr>
        <p:spPr>
          <a:xfrm rot="10800000">
            <a:off x="7029590" y="1966134"/>
            <a:ext cx="419237" cy="41622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a:extLst>
              <a:ext uri="{FF2B5EF4-FFF2-40B4-BE49-F238E27FC236}">
                <a16:creationId xmlns:a16="http://schemas.microsoft.com/office/drawing/2014/main" id="{E06E353E-9C7E-7044-AA0B-B3BCD830E110}"/>
              </a:ext>
            </a:extLst>
          </p:cNvPr>
          <p:cNvSpPr/>
          <p:nvPr/>
        </p:nvSpPr>
        <p:spPr>
          <a:xfrm rot="10800000">
            <a:off x="7524470" y="1966134"/>
            <a:ext cx="419237" cy="416222"/>
          </a:xfrm>
          <a:prstGeom prst="rect">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正方形/長方形 46">
            <a:extLst>
              <a:ext uri="{FF2B5EF4-FFF2-40B4-BE49-F238E27FC236}">
                <a16:creationId xmlns:a16="http://schemas.microsoft.com/office/drawing/2014/main" id="{1C0B9A4B-7390-D843-964F-8FD43694ABCD}"/>
              </a:ext>
            </a:extLst>
          </p:cNvPr>
          <p:cNvSpPr/>
          <p:nvPr/>
        </p:nvSpPr>
        <p:spPr>
          <a:xfrm rot="10800000">
            <a:off x="8019350" y="1966134"/>
            <a:ext cx="419237" cy="41622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a:extLst>
              <a:ext uri="{FF2B5EF4-FFF2-40B4-BE49-F238E27FC236}">
                <a16:creationId xmlns:a16="http://schemas.microsoft.com/office/drawing/2014/main" id="{9852B4F2-7ADD-284E-BDF3-55562DD74711}"/>
              </a:ext>
            </a:extLst>
          </p:cNvPr>
          <p:cNvSpPr/>
          <p:nvPr/>
        </p:nvSpPr>
        <p:spPr>
          <a:xfrm>
            <a:off x="4955257" y="993687"/>
            <a:ext cx="419237" cy="41622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a:extLst>
              <a:ext uri="{FF2B5EF4-FFF2-40B4-BE49-F238E27FC236}">
                <a16:creationId xmlns:a16="http://schemas.microsoft.com/office/drawing/2014/main" id="{FA4B3003-BB01-C94C-9898-2315D203723F}"/>
              </a:ext>
            </a:extLst>
          </p:cNvPr>
          <p:cNvSpPr/>
          <p:nvPr/>
        </p:nvSpPr>
        <p:spPr>
          <a:xfrm>
            <a:off x="5450137" y="993687"/>
            <a:ext cx="419237" cy="41622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a:extLst>
              <a:ext uri="{FF2B5EF4-FFF2-40B4-BE49-F238E27FC236}">
                <a16:creationId xmlns:a16="http://schemas.microsoft.com/office/drawing/2014/main" id="{C063DE2D-0C88-D142-B734-14FFC6BA2042}"/>
              </a:ext>
            </a:extLst>
          </p:cNvPr>
          <p:cNvSpPr/>
          <p:nvPr/>
        </p:nvSpPr>
        <p:spPr>
          <a:xfrm>
            <a:off x="5945017" y="993687"/>
            <a:ext cx="419237" cy="416222"/>
          </a:xfrm>
          <a:prstGeom prst="rect">
            <a:avLst/>
          </a:prstGeom>
          <a:solidFill>
            <a:schemeClr val="tx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a:extLst>
              <a:ext uri="{FF2B5EF4-FFF2-40B4-BE49-F238E27FC236}">
                <a16:creationId xmlns:a16="http://schemas.microsoft.com/office/drawing/2014/main" id="{2204AD2C-690A-F748-BE4D-6E8504315228}"/>
              </a:ext>
            </a:extLst>
          </p:cNvPr>
          <p:cNvSpPr/>
          <p:nvPr/>
        </p:nvSpPr>
        <p:spPr>
          <a:xfrm>
            <a:off x="4955257" y="1463727"/>
            <a:ext cx="419237" cy="416222"/>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a:extLst>
              <a:ext uri="{FF2B5EF4-FFF2-40B4-BE49-F238E27FC236}">
                <a16:creationId xmlns:a16="http://schemas.microsoft.com/office/drawing/2014/main" id="{3ACCD179-6569-EC4A-84E8-DCFA2555F9F6}"/>
              </a:ext>
            </a:extLst>
          </p:cNvPr>
          <p:cNvSpPr/>
          <p:nvPr/>
        </p:nvSpPr>
        <p:spPr>
          <a:xfrm>
            <a:off x="5450137" y="1463727"/>
            <a:ext cx="419237" cy="416222"/>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a:extLst>
              <a:ext uri="{FF2B5EF4-FFF2-40B4-BE49-F238E27FC236}">
                <a16:creationId xmlns:a16="http://schemas.microsoft.com/office/drawing/2014/main" id="{3E3A41BE-4FD8-374D-9576-51523606CE4D}"/>
              </a:ext>
            </a:extLst>
          </p:cNvPr>
          <p:cNvSpPr/>
          <p:nvPr/>
        </p:nvSpPr>
        <p:spPr>
          <a:xfrm>
            <a:off x="5945017" y="1463727"/>
            <a:ext cx="419237" cy="416222"/>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a:extLst>
              <a:ext uri="{FF2B5EF4-FFF2-40B4-BE49-F238E27FC236}">
                <a16:creationId xmlns:a16="http://schemas.microsoft.com/office/drawing/2014/main" id="{58FEA1F6-5E2A-5949-8E2A-3E7DF163C697}"/>
              </a:ext>
            </a:extLst>
          </p:cNvPr>
          <p:cNvSpPr/>
          <p:nvPr/>
        </p:nvSpPr>
        <p:spPr>
          <a:xfrm>
            <a:off x="4955257" y="1966134"/>
            <a:ext cx="419237" cy="41622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a:extLst>
              <a:ext uri="{FF2B5EF4-FFF2-40B4-BE49-F238E27FC236}">
                <a16:creationId xmlns:a16="http://schemas.microsoft.com/office/drawing/2014/main" id="{DC1391A0-5860-574C-9BC5-6BC86CB1ED45}"/>
              </a:ext>
            </a:extLst>
          </p:cNvPr>
          <p:cNvSpPr/>
          <p:nvPr/>
        </p:nvSpPr>
        <p:spPr>
          <a:xfrm>
            <a:off x="5450137" y="1966134"/>
            <a:ext cx="419237" cy="416222"/>
          </a:xfrm>
          <a:prstGeom prst="rect">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a:extLst>
              <a:ext uri="{FF2B5EF4-FFF2-40B4-BE49-F238E27FC236}">
                <a16:creationId xmlns:a16="http://schemas.microsoft.com/office/drawing/2014/main" id="{113C1218-2782-F44C-96B9-9D63519725F5}"/>
              </a:ext>
            </a:extLst>
          </p:cNvPr>
          <p:cNvSpPr/>
          <p:nvPr/>
        </p:nvSpPr>
        <p:spPr>
          <a:xfrm>
            <a:off x="5945017" y="1966134"/>
            <a:ext cx="419237" cy="41622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a:extLst>
              <a:ext uri="{FF2B5EF4-FFF2-40B4-BE49-F238E27FC236}">
                <a16:creationId xmlns:a16="http://schemas.microsoft.com/office/drawing/2014/main" id="{336873FE-7F5B-9841-8BDD-58EBDC58AFFF}"/>
              </a:ext>
            </a:extLst>
          </p:cNvPr>
          <p:cNvSpPr/>
          <p:nvPr/>
        </p:nvSpPr>
        <p:spPr>
          <a:xfrm>
            <a:off x="4955257" y="2979978"/>
            <a:ext cx="419237" cy="41622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a:extLst>
              <a:ext uri="{FF2B5EF4-FFF2-40B4-BE49-F238E27FC236}">
                <a16:creationId xmlns:a16="http://schemas.microsoft.com/office/drawing/2014/main" id="{4E1C5A5D-4B6A-0F4C-9DAC-85DB98E8A319}"/>
              </a:ext>
            </a:extLst>
          </p:cNvPr>
          <p:cNvSpPr/>
          <p:nvPr/>
        </p:nvSpPr>
        <p:spPr>
          <a:xfrm>
            <a:off x="5450137" y="2979978"/>
            <a:ext cx="419237" cy="416222"/>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a:extLst>
              <a:ext uri="{FF2B5EF4-FFF2-40B4-BE49-F238E27FC236}">
                <a16:creationId xmlns:a16="http://schemas.microsoft.com/office/drawing/2014/main" id="{FF43C2E6-6AD5-304C-8F7B-A87BFF1182F5}"/>
              </a:ext>
            </a:extLst>
          </p:cNvPr>
          <p:cNvSpPr/>
          <p:nvPr/>
        </p:nvSpPr>
        <p:spPr>
          <a:xfrm>
            <a:off x="5945017" y="2979978"/>
            <a:ext cx="419237" cy="416222"/>
          </a:xfrm>
          <a:prstGeom prst="rect">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正方形/長方形 59">
            <a:extLst>
              <a:ext uri="{FF2B5EF4-FFF2-40B4-BE49-F238E27FC236}">
                <a16:creationId xmlns:a16="http://schemas.microsoft.com/office/drawing/2014/main" id="{B74EE2B2-80F1-DE41-8C52-A9EE8CEEAFC1}"/>
              </a:ext>
            </a:extLst>
          </p:cNvPr>
          <p:cNvSpPr/>
          <p:nvPr/>
        </p:nvSpPr>
        <p:spPr>
          <a:xfrm>
            <a:off x="4955257" y="3450018"/>
            <a:ext cx="419237" cy="416222"/>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a:extLst>
              <a:ext uri="{FF2B5EF4-FFF2-40B4-BE49-F238E27FC236}">
                <a16:creationId xmlns:a16="http://schemas.microsoft.com/office/drawing/2014/main" id="{CCD8A938-C845-A741-ACB0-C90AFE80A527}"/>
              </a:ext>
            </a:extLst>
          </p:cNvPr>
          <p:cNvSpPr/>
          <p:nvPr/>
        </p:nvSpPr>
        <p:spPr>
          <a:xfrm>
            <a:off x="5450137" y="3450018"/>
            <a:ext cx="419237" cy="416222"/>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a:extLst>
              <a:ext uri="{FF2B5EF4-FFF2-40B4-BE49-F238E27FC236}">
                <a16:creationId xmlns:a16="http://schemas.microsoft.com/office/drawing/2014/main" id="{26A795C4-A4C9-9F4E-A87B-8B47B9990E4C}"/>
              </a:ext>
            </a:extLst>
          </p:cNvPr>
          <p:cNvSpPr/>
          <p:nvPr/>
        </p:nvSpPr>
        <p:spPr>
          <a:xfrm>
            <a:off x="5945017" y="3450018"/>
            <a:ext cx="419237" cy="416222"/>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a:extLst>
              <a:ext uri="{FF2B5EF4-FFF2-40B4-BE49-F238E27FC236}">
                <a16:creationId xmlns:a16="http://schemas.microsoft.com/office/drawing/2014/main" id="{7C55843F-AC70-5449-B19C-37A9EB6584C6}"/>
              </a:ext>
            </a:extLst>
          </p:cNvPr>
          <p:cNvSpPr/>
          <p:nvPr/>
        </p:nvSpPr>
        <p:spPr>
          <a:xfrm>
            <a:off x="4955257" y="3952425"/>
            <a:ext cx="419237" cy="416222"/>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正方形/長方形 63">
            <a:extLst>
              <a:ext uri="{FF2B5EF4-FFF2-40B4-BE49-F238E27FC236}">
                <a16:creationId xmlns:a16="http://schemas.microsoft.com/office/drawing/2014/main" id="{3D85671B-5B4D-7848-BCF1-4F73EA4CF43A}"/>
              </a:ext>
            </a:extLst>
          </p:cNvPr>
          <p:cNvSpPr/>
          <p:nvPr/>
        </p:nvSpPr>
        <p:spPr>
          <a:xfrm>
            <a:off x="5450137" y="3952425"/>
            <a:ext cx="419237" cy="416222"/>
          </a:xfrm>
          <a:prstGeom prst="rect">
            <a:avLst/>
          </a:prstGeom>
          <a:solidFill>
            <a:srgbClr val="FF8AD8"/>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正方形/長方形 64">
            <a:extLst>
              <a:ext uri="{FF2B5EF4-FFF2-40B4-BE49-F238E27FC236}">
                <a16:creationId xmlns:a16="http://schemas.microsoft.com/office/drawing/2014/main" id="{CEA7D7C5-D0C6-3B44-8596-F8376A00F0AE}"/>
              </a:ext>
            </a:extLst>
          </p:cNvPr>
          <p:cNvSpPr/>
          <p:nvPr/>
        </p:nvSpPr>
        <p:spPr>
          <a:xfrm>
            <a:off x="5945017" y="3952425"/>
            <a:ext cx="419237" cy="41622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036" name="Picture 12" descr="カラーサークル矢印">
            <a:extLst>
              <a:ext uri="{FF2B5EF4-FFF2-40B4-BE49-F238E27FC236}">
                <a16:creationId xmlns:a16="http://schemas.microsoft.com/office/drawing/2014/main" id="{8C67B6AC-FC81-D147-B039-CD2CD945742E}"/>
              </a:ext>
            </a:extLst>
          </p:cNvPr>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a:stretch/>
        </p:blipFill>
        <p:spPr bwMode="auto">
          <a:xfrm>
            <a:off x="6005061" y="1879949"/>
            <a:ext cx="1480875" cy="16412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6" name="テキスト ボックス 85">
            <a:extLst>
              <a:ext uri="{FF2B5EF4-FFF2-40B4-BE49-F238E27FC236}">
                <a16:creationId xmlns:a16="http://schemas.microsoft.com/office/drawing/2014/main" id="{5D815A60-CB61-2349-B520-E9A50408E86B}"/>
              </a:ext>
            </a:extLst>
          </p:cNvPr>
          <p:cNvSpPr txBox="1"/>
          <p:nvPr/>
        </p:nvSpPr>
        <p:spPr>
          <a:xfrm>
            <a:off x="4806505" y="5350247"/>
            <a:ext cx="3877985" cy="738664"/>
          </a:xfrm>
          <a:prstGeom prst="rect">
            <a:avLst/>
          </a:prstGeom>
          <a:noFill/>
        </p:spPr>
        <p:txBody>
          <a:bodyPr wrap="none" rtlCol="0">
            <a:spAutoFit/>
          </a:bodyPr>
          <a:lstStyle/>
          <a:p>
            <a:pPr algn="ctr"/>
            <a:r>
              <a:rPr lang="ja-JP" altLang="en-US" sz="2400" b="1">
                <a:solidFill>
                  <a:schemeClr val="accent6">
                    <a:lumMod val="75000"/>
                  </a:schemeClr>
                </a:solidFill>
                <a:latin typeface="Meiryo" panose="020B0604030504040204" pitchFamily="34" charset="-128"/>
                <a:ea typeface="Meiryo" panose="020B0604030504040204" pitchFamily="34" charset="-128"/>
              </a:rPr>
              <a:t>様々な組合せを高速に検証</a:t>
            </a:r>
            <a:endParaRPr lang="en-US" altLang="ja-JP" sz="2400" b="1" dirty="0">
              <a:solidFill>
                <a:schemeClr val="accent6">
                  <a:lumMod val="75000"/>
                </a:schemeClr>
              </a:solidFill>
              <a:latin typeface="Meiryo" panose="020B0604030504040204" pitchFamily="34" charset="-128"/>
              <a:ea typeface="Meiryo" panose="020B0604030504040204" pitchFamily="34" charset="-128"/>
            </a:endParaRPr>
          </a:p>
          <a:p>
            <a:pPr algn="ctr"/>
            <a:r>
              <a:rPr lang="ja-JP" altLang="en-US" b="1">
                <a:solidFill>
                  <a:schemeClr val="accent6">
                    <a:lumMod val="75000"/>
                  </a:schemeClr>
                </a:solidFill>
                <a:latin typeface="Meiryo" panose="020B0604030504040204" pitchFamily="34" charset="-128"/>
                <a:ea typeface="Meiryo" panose="020B0604030504040204" pitchFamily="34" charset="-128"/>
              </a:rPr>
              <a:t>レイア構造化・抽象化された要素</a:t>
            </a:r>
            <a:endParaRPr lang="en-US" altLang="ja-JP" b="1" dirty="0">
              <a:solidFill>
                <a:schemeClr val="accent6">
                  <a:lumMod val="75000"/>
                </a:schemeClr>
              </a:solidFill>
              <a:latin typeface="Meiryo" panose="020B0604030504040204" pitchFamily="34" charset="-128"/>
              <a:ea typeface="Meiryo" panose="020B0604030504040204" pitchFamily="34" charset="-128"/>
            </a:endParaRPr>
          </a:p>
        </p:txBody>
      </p:sp>
      <p:pic>
        <p:nvPicPr>
          <p:cNvPr id="67" name="図 66" descr="図形&#10;&#10;中程度の精度で自動的に生成された説明">
            <a:extLst>
              <a:ext uri="{FF2B5EF4-FFF2-40B4-BE49-F238E27FC236}">
                <a16:creationId xmlns:a16="http://schemas.microsoft.com/office/drawing/2014/main" id="{7D2F3584-5BB6-5D4F-BF82-E08F58B1C23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66963" y="1119348"/>
            <a:ext cx="1860630" cy="1860630"/>
          </a:xfrm>
          <a:prstGeom prst="rect">
            <a:avLst/>
          </a:prstGeom>
          <a:effectLst>
            <a:outerShdw blurRad="50800" dist="38100" dir="2700000" algn="tl" rotWithShape="0">
              <a:prstClr val="black">
                <a:alpha val="40000"/>
              </a:prstClr>
            </a:outerShdw>
          </a:effectLst>
        </p:spPr>
      </p:pic>
      <p:sp>
        <p:nvSpPr>
          <p:cNvPr id="36" name="テキスト ボックス 35">
            <a:extLst>
              <a:ext uri="{FF2B5EF4-FFF2-40B4-BE49-F238E27FC236}">
                <a16:creationId xmlns:a16="http://schemas.microsoft.com/office/drawing/2014/main" id="{E5D63364-110F-FE4E-828F-B1B7BEF1C3D6}"/>
              </a:ext>
            </a:extLst>
          </p:cNvPr>
          <p:cNvSpPr txBox="1"/>
          <p:nvPr/>
        </p:nvSpPr>
        <p:spPr>
          <a:xfrm>
            <a:off x="789118" y="5350247"/>
            <a:ext cx="3416320" cy="800219"/>
          </a:xfrm>
          <a:prstGeom prst="rect">
            <a:avLst/>
          </a:prstGeom>
          <a:noFill/>
        </p:spPr>
        <p:txBody>
          <a:bodyPr wrap="none" rtlCol="0">
            <a:spAutoFit/>
          </a:bodyPr>
          <a:lstStyle/>
          <a:p>
            <a:pPr algn="ctr"/>
            <a:r>
              <a:rPr lang="ja-JP" altLang="en-US" sz="2800" b="1">
                <a:solidFill>
                  <a:srgbClr val="0070C0"/>
                </a:solidFill>
                <a:latin typeface="Meiryo" panose="020B0604030504040204" pitchFamily="34" charset="-128"/>
                <a:ea typeface="Meiryo" panose="020B0604030504040204" pitchFamily="34" charset="-128"/>
              </a:rPr>
              <a:t>高速な試行錯誤</a:t>
            </a:r>
          </a:p>
          <a:p>
            <a:pPr algn="ctr"/>
            <a:r>
              <a:rPr lang="ja-JP" altLang="en-US" b="1">
                <a:solidFill>
                  <a:srgbClr val="0070C0"/>
                </a:solidFill>
                <a:latin typeface="Meiryo" panose="020B0604030504040204" pitchFamily="34" charset="-128"/>
                <a:ea typeface="Meiryo" panose="020B0604030504040204" pitchFamily="34" charset="-128"/>
              </a:rPr>
              <a:t>フィードバックとアップデート</a:t>
            </a:r>
            <a:endParaRPr lang="en-US" altLang="ja-JP" b="1" dirty="0">
              <a:solidFill>
                <a:srgbClr val="0070C0"/>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92F47364-D767-804D-9608-A8722C7668D2}"/>
              </a:ext>
            </a:extLst>
          </p:cNvPr>
          <p:cNvSpPr txBox="1"/>
          <p:nvPr/>
        </p:nvSpPr>
        <p:spPr>
          <a:xfrm>
            <a:off x="5832426" y="4540648"/>
            <a:ext cx="1826141" cy="584775"/>
          </a:xfrm>
          <a:prstGeom prst="rect">
            <a:avLst/>
          </a:prstGeom>
          <a:noFill/>
        </p:spPr>
        <p:txBody>
          <a:bodyPr wrap="none" rtlCol="0">
            <a:spAutoFit/>
          </a:bodyPr>
          <a:lstStyle/>
          <a:p>
            <a:pPr algn="ctr"/>
            <a:r>
              <a:rPr kumimoji="1" lang="ja-JP" altLang="en-US" sz="3200" b="1">
                <a:solidFill>
                  <a:srgbClr val="0052FF"/>
                </a:solidFill>
                <a:latin typeface="Meiryo" panose="020B0604030504040204" pitchFamily="34" charset="-128"/>
                <a:ea typeface="Meiryo" panose="020B0604030504040204" pitchFamily="34" charset="-128"/>
              </a:rPr>
              <a:t>デジタル</a:t>
            </a:r>
            <a:endParaRPr kumimoji="1" lang="ja-JP" altLang="en-US" sz="1200">
              <a:solidFill>
                <a:srgbClr val="0052FF"/>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E2DB4B89-47F8-6F19-CB04-8375CD6180A7}"/>
              </a:ext>
            </a:extLst>
          </p:cNvPr>
          <p:cNvSpPr txBox="1"/>
          <p:nvPr/>
        </p:nvSpPr>
        <p:spPr>
          <a:xfrm>
            <a:off x="550047" y="3316841"/>
            <a:ext cx="3894462" cy="1908215"/>
          </a:xfrm>
          <a:prstGeom prst="rect">
            <a:avLst/>
          </a:prstGeom>
          <a:noFill/>
        </p:spPr>
        <p:txBody>
          <a:bodyPr wrap="square" rtlCol="0">
            <a:spAutoFit/>
          </a:bodyPr>
          <a:lstStyle/>
          <a:p>
            <a:pPr algn="ctr"/>
            <a:r>
              <a:rPr kumimoji="1" lang="ja-JP" altLang="en-US" sz="3200" b="1">
                <a:solidFill>
                  <a:srgbClr val="0070C0"/>
                </a:solidFill>
                <a:latin typeface="Meiryo" panose="020B0604030504040204" pitchFamily="34" charset="-128"/>
                <a:ea typeface="Meiryo" panose="020B0604030504040204" pitchFamily="34" charset="-128"/>
              </a:rPr>
              <a:t>イノベーション</a:t>
            </a:r>
            <a:endParaRPr kumimoji="1" lang="en-US" altLang="ja-JP" sz="3200" b="1" dirty="0">
              <a:solidFill>
                <a:srgbClr val="0070C0"/>
              </a:solidFill>
              <a:latin typeface="Meiryo" panose="020B0604030504040204" pitchFamily="34" charset="-128"/>
              <a:ea typeface="Meiryo" panose="020B0604030504040204" pitchFamily="34" charset="-128"/>
            </a:endParaRPr>
          </a:p>
          <a:p>
            <a:pPr algn="ctr"/>
            <a:r>
              <a:rPr lang="en-US" altLang="ja-JP" sz="3200" dirty="0">
                <a:solidFill>
                  <a:srgbClr val="0070C0"/>
                </a:solidFill>
                <a:latin typeface="Meiryo" panose="020B0604030504040204" pitchFamily="34" charset="-128"/>
                <a:ea typeface="Meiryo" panose="020B0604030504040204" pitchFamily="34" charset="-128"/>
              </a:rPr>
              <a:t>Innovation</a:t>
            </a:r>
          </a:p>
          <a:p>
            <a:pPr algn="ctr"/>
            <a:r>
              <a:rPr kumimoji="1" lang="ja-JP" altLang="en-US">
                <a:solidFill>
                  <a:srgbClr val="0070C0"/>
                </a:solidFill>
                <a:latin typeface="Meiryo" panose="020B0604030504040204" pitchFamily="34" charset="-128"/>
                <a:ea typeface="Meiryo" panose="020B0604030504040204" pitchFamily="34" charset="-128"/>
              </a:rPr>
              <a:t>新しい組合せによって</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a:solidFill>
                  <a:srgbClr val="0070C0"/>
                </a:solidFill>
                <a:latin typeface="Meiryo" panose="020B0604030504040204" pitchFamily="34" charset="-128"/>
                <a:ea typeface="Meiryo" panose="020B0604030504040204" pitchFamily="34" charset="-128"/>
              </a:rPr>
              <a:t>これまでにない価値を創造し</a:t>
            </a:r>
            <a:endParaRPr kumimoji="1" lang="en-US" altLang="ja-JP" dirty="0">
              <a:solidFill>
                <a:srgbClr val="0070C0"/>
              </a:solidFill>
              <a:latin typeface="Meiryo" panose="020B0604030504040204" pitchFamily="34" charset="-128"/>
              <a:ea typeface="Meiryo" panose="020B0604030504040204" pitchFamily="34" charset="-128"/>
            </a:endParaRPr>
          </a:p>
          <a:p>
            <a:pPr algn="ctr"/>
            <a:r>
              <a:rPr kumimoji="1" lang="ja-JP" altLang="en-US">
                <a:solidFill>
                  <a:srgbClr val="0070C0"/>
                </a:solidFill>
                <a:latin typeface="Meiryo" panose="020B0604030504040204" pitchFamily="34" charset="-128"/>
                <a:ea typeface="Meiryo" panose="020B0604030504040204" pitchFamily="34" charset="-128"/>
              </a:rPr>
              <a:t>不可逆的な行動変容をもたらすこと</a:t>
            </a:r>
          </a:p>
        </p:txBody>
      </p:sp>
    </p:spTree>
    <p:extLst>
      <p:ext uri="{BB962C8B-B14F-4D97-AF65-F5344CB8AC3E}">
        <p14:creationId xmlns:p14="http://schemas.microsoft.com/office/powerpoint/2010/main" val="3527768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E58C92-E6BE-4D69-5688-9CE25B22526E}"/>
              </a:ext>
            </a:extLst>
          </p:cNvPr>
          <p:cNvSpPr>
            <a:spLocks noGrp="1"/>
          </p:cNvSpPr>
          <p:nvPr>
            <p:ph type="title"/>
          </p:nvPr>
        </p:nvSpPr>
        <p:spPr/>
        <p:txBody>
          <a:bodyPr/>
          <a:lstStyle/>
          <a:p>
            <a:r>
              <a:rPr kumimoji="1" lang="ja-JP" altLang="en-US"/>
              <a:t>参考：イノベーションの実践</a:t>
            </a:r>
          </a:p>
        </p:txBody>
      </p:sp>
      <p:pic>
        <p:nvPicPr>
          <p:cNvPr id="1026" name="Picture 2">
            <a:hlinkClick r:id="rId2"/>
            <a:extLst>
              <a:ext uri="{FF2B5EF4-FFF2-40B4-BE49-F238E27FC236}">
                <a16:creationId xmlns:a16="http://schemas.microsoft.com/office/drawing/2014/main" id="{1D584168-FF30-EAC5-F391-18415CC2DC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079" y="1251954"/>
            <a:ext cx="3048000" cy="4775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7AF3E01-A484-FB04-95DA-B053EAE9BFC4}"/>
              </a:ext>
            </a:extLst>
          </p:cNvPr>
          <p:cNvSpPr txBox="1"/>
          <p:nvPr/>
        </p:nvSpPr>
        <p:spPr>
          <a:xfrm>
            <a:off x="3967413" y="1189806"/>
            <a:ext cx="4578016" cy="738664"/>
          </a:xfrm>
          <a:prstGeom prst="rect">
            <a:avLst/>
          </a:prstGeom>
          <a:noFill/>
        </p:spPr>
        <p:txBody>
          <a:bodyPr wrap="square">
            <a:spAutoFit/>
          </a:bodyPr>
          <a:lstStyle/>
          <a:p>
            <a:pPr algn="l"/>
            <a:r>
              <a:rPr lang="ja-JP" altLang="en-US" sz="2400" b="1" i="0">
                <a:solidFill>
                  <a:srgbClr val="0F1111"/>
                </a:solidFill>
                <a:effectLst/>
                <a:latin typeface="Meiryo" panose="020B0604030504040204" pitchFamily="34" charset="-128"/>
                <a:ea typeface="Meiryo" panose="020B0604030504040204" pitchFamily="34" charset="-128"/>
              </a:rPr>
              <a:t>イノベーションの</a:t>
            </a:r>
            <a:r>
              <a:rPr lang="en" altLang="ja-JP" sz="2400" b="1" i="0" dirty="0">
                <a:solidFill>
                  <a:srgbClr val="0F1111"/>
                </a:solidFill>
                <a:effectLst/>
                <a:latin typeface="Meiryo" panose="020B0604030504040204" pitchFamily="34" charset="-128"/>
                <a:ea typeface="Meiryo" panose="020B0604030504040204" pitchFamily="34" charset="-128"/>
              </a:rPr>
              <a:t>DNA</a:t>
            </a:r>
            <a:r>
              <a:rPr lang="ja-JP" altLang="en-US" sz="2400" b="1" i="0">
                <a:solidFill>
                  <a:srgbClr val="0F1111"/>
                </a:solidFill>
                <a:effectLst/>
                <a:latin typeface="Meiryo" panose="020B0604030504040204" pitchFamily="34" charset="-128"/>
                <a:ea typeface="Meiryo" panose="020B0604030504040204" pitchFamily="34" charset="-128"/>
              </a:rPr>
              <a:t>［新版</a:t>
            </a:r>
            <a:r>
              <a:rPr lang="ja-JP" altLang="en-US" sz="2400" b="1">
                <a:solidFill>
                  <a:srgbClr val="0F1111"/>
                </a:solidFill>
                <a:latin typeface="Meiryo" panose="020B0604030504040204" pitchFamily="34" charset="-128"/>
                <a:ea typeface="Meiryo" panose="020B0604030504040204" pitchFamily="34" charset="-128"/>
              </a:rPr>
              <a:t>］</a:t>
            </a:r>
            <a:r>
              <a:rPr lang="en-US" altLang="ja-JP" sz="2400" b="1" i="0" dirty="0">
                <a:solidFill>
                  <a:srgbClr val="0F1111"/>
                </a:solidFill>
                <a:effectLst/>
                <a:latin typeface="Meiryo" panose="020B0604030504040204" pitchFamily="34" charset="-128"/>
                <a:ea typeface="Meiryo" panose="020B0604030504040204" pitchFamily="34" charset="-128"/>
              </a:rPr>
              <a:t> </a:t>
            </a:r>
          </a:p>
          <a:p>
            <a:pPr algn="l"/>
            <a:r>
              <a:rPr lang="ja-JP" altLang="en-US" b="1" i="0">
                <a:solidFill>
                  <a:srgbClr val="0F1111"/>
                </a:solidFill>
                <a:effectLst/>
                <a:latin typeface="Meiryo" panose="020B0604030504040204" pitchFamily="34" charset="-128"/>
                <a:ea typeface="Meiryo" panose="020B0604030504040204" pitchFamily="34" charset="-128"/>
              </a:rPr>
              <a:t>破壊的イノベータの</a:t>
            </a:r>
            <a:r>
              <a:rPr lang="en-US" altLang="ja-JP" b="1" i="0" dirty="0">
                <a:solidFill>
                  <a:srgbClr val="0F1111"/>
                </a:solidFill>
                <a:effectLst/>
                <a:latin typeface="Meiryo" panose="020B0604030504040204" pitchFamily="34" charset="-128"/>
                <a:ea typeface="Meiryo" panose="020B0604030504040204" pitchFamily="34" charset="-128"/>
              </a:rPr>
              <a:t>5</a:t>
            </a:r>
            <a:r>
              <a:rPr lang="ja-JP" altLang="en-US" b="1" i="0">
                <a:solidFill>
                  <a:srgbClr val="0F1111"/>
                </a:solidFill>
                <a:effectLst/>
                <a:latin typeface="Meiryo" panose="020B0604030504040204" pitchFamily="34" charset="-128"/>
                <a:ea typeface="Meiryo" panose="020B0604030504040204" pitchFamily="34" charset="-128"/>
              </a:rPr>
              <a:t>つのスキル</a:t>
            </a:r>
          </a:p>
        </p:txBody>
      </p:sp>
      <p:sp>
        <p:nvSpPr>
          <p:cNvPr id="6" name="テキスト ボックス 5">
            <a:extLst>
              <a:ext uri="{FF2B5EF4-FFF2-40B4-BE49-F238E27FC236}">
                <a16:creationId xmlns:a16="http://schemas.microsoft.com/office/drawing/2014/main" id="{D19B7CB1-AFA1-5CD0-3D29-5B5C7D0CA8C1}"/>
              </a:ext>
            </a:extLst>
          </p:cNvPr>
          <p:cNvSpPr txBox="1"/>
          <p:nvPr/>
        </p:nvSpPr>
        <p:spPr>
          <a:xfrm>
            <a:off x="4035589" y="2180495"/>
            <a:ext cx="4551950" cy="1415772"/>
          </a:xfrm>
          <a:prstGeom prst="rect">
            <a:avLst/>
          </a:prstGeom>
          <a:noFill/>
        </p:spPr>
        <p:txBody>
          <a:bodyPr wrap="square">
            <a:spAutoFit/>
          </a:bodyPr>
          <a:lstStyle/>
          <a:p>
            <a:r>
              <a:rPr lang="en-US" altLang="ja-JP" sz="1400" b="0" i="0" dirty="0">
                <a:solidFill>
                  <a:srgbClr val="0F1111"/>
                </a:solidFill>
                <a:effectLst/>
                <a:latin typeface="Meiryo" panose="020B0604030504040204" pitchFamily="34" charset="-128"/>
                <a:ea typeface="Meiryo" panose="020B0604030504040204" pitchFamily="34" charset="-128"/>
              </a:rPr>
              <a:t>【</a:t>
            </a:r>
            <a:r>
              <a:rPr lang="ja-JP" altLang="en-US" sz="1400" b="0" i="0">
                <a:solidFill>
                  <a:srgbClr val="0F1111"/>
                </a:solidFill>
                <a:effectLst/>
                <a:latin typeface="Meiryo" panose="020B0604030504040204" pitchFamily="34" charset="-128"/>
                <a:ea typeface="Meiryo" panose="020B0604030504040204" pitchFamily="34" charset="-128"/>
              </a:rPr>
              <a:t>本書の特長</a:t>
            </a:r>
            <a:r>
              <a:rPr lang="en-US" altLang="ja-JP" sz="1400" b="0" i="0" dirty="0">
                <a:solidFill>
                  <a:srgbClr val="0F1111"/>
                </a:solidFill>
                <a:effectLst/>
                <a:latin typeface="Meiryo" panose="020B0604030504040204" pitchFamily="34" charset="-128"/>
                <a:ea typeface="Meiryo" panose="020B0604030504040204" pitchFamily="34" charset="-128"/>
              </a:rPr>
              <a:t>】</a:t>
            </a:r>
          </a:p>
          <a:p>
            <a:pPr marL="285750" indent="-285750">
              <a:buFont typeface="Wingdings" pitchFamily="2" charset="2"/>
              <a:buChar char="l"/>
            </a:pPr>
            <a:r>
              <a:rPr lang="ja-JP" altLang="en-US" sz="1200" b="0" i="0">
                <a:solidFill>
                  <a:srgbClr val="0F1111"/>
                </a:solidFill>
                <a:effectLst/>
                <a:latin typeface="Meiryo" panose="020B0604030504040204" pitchFamily="34" charset="-128"/>
                <a:ea typeface="Meiryo" panose="020B0604030504040204" pitchFamily="34" charset="-128"/>
              </a:rPr>
              <a:t>著名イノベータに聞き取り調査を行い、イノベーションの源泉を解き明かす</a:t>
            </a:r>
            <a:endParaRPr lang="en-US" altLang="ja-JP" sz="1200" b="0" i="0" dirty="0">
              <a:solidFill>
                <a:srgbClr val="0F1111"/>
              </a:solidFill>
              <a:effectLst/>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b="0" i="0">
                <a:solidFill>
                  <a:srgbClr val="0F1111"/>
                </a:solidFill>
                <a:effectLst/>
                <a:latin typeface="Meiryo" panose="020B0604030504040204" pitchFamily="34" charset="-128"/>
                <a:ea typeface="Meiryo" panose="020B0604030504040204" pitchFamily="34" charset="-128"/>
              </a:rPr>
              <a:t>クリステンセン教授だから協力を得られた、豪華人物たちのエピソードが満載</a:t>
            </a:r>
            <a:endParaRPr lang="en-US" altLang="ja-JP" sz="1200" b="0" i="0" dirty="0">
              <a:solidFill>
                <a:srgbClr val="0F1111"/>
              </a:solidFill>
              <a:effectLst/>
              <a:latin typeface="Meiryo" panose="020B0604030504040204" pitchFamily="34" charset="-128"/>
              <a:ea typeface="Meiryo" panose="020B0604030504040204" pitchFamily="34" charset="-128"/>
            </a:endParaRPr>
          </a:p>
          <a:p>
            <a:pPr marL="285750" indent="-285750">
              <a:buFont typeface="Wingdings" pitchFamily="2" charset="2"/>
              <a:buChar char="l"/>
            </a:pPr>
            <a:r>
              <a:rPr lang="ja-JP" altLang="en-US" sz="1200" b="0" i="0">
                <a:solidFill>
                  <a:srgbClr val="0F1111"/>
                </a:solidFill>
                <a:effectLst/>
                <a:latin typeface="Meiryo" panose="020B0604030504040204" pitchFamily="34" charset="-128"/>
                <a:ea typeface="Meiryo" panose="020B0604030504040204" pitchFamily="34" charset="-128"/>
              </a:rPr>
              <a:t>破壊的イノベータのスキルを</a:t>
            </a:r>
            <a:r>
              <a:rPr lang="en-US" altLang="ja-JP" sz="1200" b="0" i="0" dirty="0">
                <a:solidFill>
                  <a:srgbClr val="0F1111"/>
                </a:solidFill>
                <a:effectLst/>
                <a:latin typeface="Meiryo" panose="020B0604030504040204" pitchFamily="34" charset="-128"/>
                <a:ea typeface="Meiryo" panose="020B0604030504040204" pitchFamily="34" charset="-128"/>
              </a:rPr>
              <a:t>5</a:t>
            </a:r>
            <a:r>
              <a:rPr lang="ja-JP" altLang="en-US" sz="1200" b="0" i="0">
                <a:solidFill>
                  <a:srgbClr val="0F1111"/>
                </a:solidFill>
                <a:effectLst/>
                <a:latin typeface="Meiryo" panose="020B0604030504040204" pitchFamily="34" charset="-128"/>
                <a:ea typeface="Meiryo" panose="020B0604030504040204" pitchFamily="34" charset="-128"/>
              </a:rPr>
              <a:t>つに分類し明快に解説。実践までフォロー</a:t>
            </a:r>
            <a:endParaRPr lang="ja-JP" altLang="en-US" sz="120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5B3BB6FE-96D1-25D0-953A-CB80009EDFFE}"/>
              </a:ext>
            </a:extLst>
          </p:cNvPr>
          <p:cNvSpPr txBox="1"/>
          <p:nvPr/>
        </p:nvSpPr>
        <p:spPr>
          <a:xfrm>
            <a:off x="4035589" y="3848293"/>
            <a:ext cx="4483773" cy="2154436"/>
          </a:xfrm>
          <a:prstGeom prst="rect">
            <a:avLst/>
          </a:prstGeom>
          <a:noFill/>
        </p:spPr>
        <p:txBody>
          <a:bodyPr wrap="square">
            <a:spAutoFit/>
          </a:bodyPr>
          <a:lstStyle/>
          <a:p>
            <a:r>
              <a:rPr lang="en-US" altLang="ja-JP" sz="1400" b="0" i="0" dirty="0">
                <a:solidFill>
                  <a:srgbClr val="0F1111"/>
                </a:solidFill>
                <a:effectLst/>
                <a:latin typeface="Meiryo" panose="020B0604030504040204" pitchFamily="34" charset="-128"/>
                <a:ea typeface="Meiryo" panose="020B0604030504040204" pitchFamily="34" charset="-128"/>
              </a:rPr>
              <a:t>【</a:t>
            </a:r>
            <a:r>
              <a:rPr lang="ja-JP" altLang="en-US" sz="1400" b="0" i="0">
                <a:solidFill>
                  <a:srgbClr val="0F1111"/>
                </a:solidFill>
                <a:effectLst/>
                <a:latin typeface="Meiryo" panose="020B0604030504040204" pitchFamily="34" charset="-128"/>
                <a:ea typeface="Meiryo" panose="020B0604030504040204" pitchFamily="34" charset="-128"/>
              </a:rPr>
              <a:t>目次</a:t>
            </a:r>
            <a:r>
              <a:rPr lang="en-US" altLang="ja-JP" sz="1400" b="0" i="0" dirty="0">
                <a:solidFill>
                  <a:srgbClr val="0F1111"/>
                </a:solidFill>
                <a:effectLst/>
                <a:latin typeface="Meiryo" panose="020B0604030504040204" pitchFamily="34" charset="-128"/>
                <a:ea typeface="Meiryo" panose="020B0604030504040204" pitchFamily="34" charset="-128"/>
              </a:rPr>
              <a:t>】</a:t>
            </a:r>
          </a:p>
          <a:p>
            <a:pPr marL="179388" lvl="1"/>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1</a:t>
            </a:r>
            <a:r>
              <a:rPr lang="ja-JP" altLang="en-US" sz="1200" b="0" i="0">
                <a:solidFill>
                  <a:srgbClr val="0F1111"/>
                </a:solidFill>
                <a:effectLst/>
                <a:latin typeface="Meiryo" panose="020B0604030504040204" pitchFamily="34" charset="-128"/>
                <a:ea typeface="Meiryo" panose="020B0604030504040204" pitchFamily="34" charset="-128"/>
              </a:rPr>
              <a:t>章 破壊的イノベータの</a:t>
            </a:r>
            <a:r>
              <a:rPr lang="en" altLang="ja-JP" sz="1200" b="0" i="0" dirty="0">
                <a:solidFill>
                  <a:srgbClr val="0F1111"/>
                </a:solidFill>
                <a:effectLst/>
                <a:latin typeface="Meiryo" panose="020B0604030504040204" pitchFamily="34" charset="-128"/>
                <a:ea typeface="Meiryo" panose="020B0604030504040204" pitchFamily="34" charset="-128"/>
              </a:rPr>
              <a:t>DNA</a:t>
            </a:r>
            <a:br>
              <a:rPr lang="en" altLang="ja-JP" sz="1200" dirty="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2</a:t>
            </a:r>
            <a:r>
              <a:rPr lang="ja-JP" altLang="en-US" sz="1200" b="0" i="0">
                <a:solidFill>
                  <a:srgbClr val="0F1111"/>
                </a:solidFill>
                <a:effectLst/>
                <a:latin typeface="Meiryo" panose="020B0604030504040204" pitchFamily="34" charset="-128"/>
                <a:ea typeface="Meiryo" panose="020B0604030504040204" pitchFamily="34" charset="-128"/>
              </a:rPr>
              <a:t>章 発見力その</a:t>
            </a:r>
            <a:r>
              <a:rPr lang="en-US" altLang="ja-JP" sz="1200" b="0" i="0" dirty="0">
                <a:solidFill>
                  <a:srgbClr val="0F1111"/>
                </a:solidFill>
                <a:effectLst/>
                <a:latin typeface="Meiryo" panose="020B0604030504040204" pitchFamily="34" charset="-128"/>
                <a:ea typeface="Meiryo" panose="020B0604030504040204" pitchFamily="34" charset="-128"/>
              </a:rPr>
              <a:t>1 </a:t>
            </a:r>
            <a:r>
              <a:rPr lang="ja-JP" altLang="en-US" sz="1200" b="0" i="0">
                <a:solidFill>
                  <a:srgbClr val="0F1111"/>
                </a:solidFill>
                <a:effectLst/>
                <a:latin typeface="Meiryo" panose="020B0604030504040204" pitchFamily="34" charset="-128"/>
                <a:ea typeface="Meiryo" panose="020B0604030504040204" pitchFamily="34" charset="-128"/>
              </a:rPr>
              <a:t>関連づける力</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3</a:t>
            </a:r>
            <a:r>
              <a:rPr lang="ja-JP" altLang="en-US" sz="1200" b="0" i="0">
                <a:solidFill>
                  <a:srgbClr val="0F1111"/>
                </a:solidFill>
                <a:effectLst/>
                <a:latin typeface="Meiryo" panose="020B0604030504040204" pitchFamily="34" charset="-128"/>
                <a:ea typeface="Meiryo" panose="020B0604030504040204" pitchFamily="34" charset="-128"/>
              </a:rPr>
              <a:t>章 発見力その</a:t>
            </a:r>
            <a:r>
              <a:rPr lang="en-US" altLang="ja-JP" sz="1200" b="0" i="0" dirty="0">
                <a:solidFill>
                  <a:srgbClr val="0F1111"/>
                </a:solidFill>
                <a:effectLst/>
                <a:latin typeface="Meiryo" panose="020B0604030504040204" pitchFamily="34" charset="-128"/>
                <a:ea typeface="Meiryo" panose="020B0604030504040204" pitchFamily="34" charset="-128"/>
              </a:rPr>
              <a:t>2 </a:t>
            </a:r>
            <a:r>
              <a:rPr lang="ja-JP" altLang="en-US" sz="1200" b="0" i="0">
                <a:solidFill>
                  <a:srgbClr val="0F1111"/>
                </a:solidFill>
                <a:effectLst/>
                <a:latin typeface="Meiryo" panose="020B0604030504040204" pitchFamily="34" charset="-128"/>
                <a:ea typeface="Meiryo" panose="020B0604030504040204" pitchFamily="34" charset="-128"/>
              </a:rPr>
              <a:t>質問力</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4</a:t>
            </a:r>
            <a:r>
              <a:rPr lang="ja-JP" altLang="en-US" sz="1200" b="0" i="0">
                <a:solidFill>
                  <a:srgbClr val="0F1111"/>
                </a:solidFill>
                <a:effectLst/>
                <a:latin typeface="Meiryo" panose="020B0604030504040204" pitchFamily="34" charset="-128"/>
                <a:ea typeface="Meiryo" panose="020B0604030504040204" pitchFamily="34" charset="-128"/>
              </a:rPr>
              <a:t>章 発見力その</a:t>
            </a:r>
            <a:r>
              <a:rPr lang="en-US" altLang="ja-JP" sz="1200" b="0" i="0" dirty="0">
                <a:solidFill>
                  <a:srgbClr val="0F1111"/>
                </a:solidFill>
                <a:effectLst/>
                <a:latin typeface="Meiryo" panose="020B0604030504040204" pitchFamily="34" charset="-128"/>
                <a:ea typeface="Meiryo" panose="020B0604030504040204" pitchFamily="34" charset="-128"/>
              </a:rPr>
              <a:t>3 </a:t>
            </a:r>
            <a:r>
              <a:rPr lang="ja-JP" altLang="en-US" sz="1200" b="0" i="0">
                <a:solidFill>
                  <a:srgbClr val="0F1111"/>
                </a:solidFill>
                <a:effectLst/>
                <a:latin typeface="Meiryo" panose="020B0604030504040204" pitchFamily="34" charset="-128"/>
                <a:ea typeface="Meiryo" panose="020B0604030504040204" pitchFamily="34" charset="-128"/>
              </a:rPr>
              <a:t>観察力</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5</a:t>
            </a:r>
            <a:r>
              <a:rPr lang="ja-JP" altLang="en-US" sz="1200" b="0" i="0">
                <a:solidFill>
                  <a:srgbClr val="0F1111"/>
                </a:solidFill>
                <a:effectLst/>
                <a:latin typeface="Meiryo" panose="020B0604030504040204" pitchFamily="34" charset="-128"/>
                <a:ea typeface="Meiryo" panose="020B0604030504040204" pitchFamily="34" charset="-128"/>
              </a:rPr>
              <a:t>章 発見力その</a:t>
            </a:r>
            <a:r>
              <a:rPr lang="en-US" altLang="ja-JP" sz="1200" b="0" i="0" dirty="0">
                <a:solidFill>
                  <a:srgbClr val="0F1111"/>
                </a:solidFill>
                <a:effectLst/>
                <a:latin typeface="Meiryo" panose="020B0604030504040204" pitchFamily="34" charset="-128"/>
                <a:ea typeface="Meiryo" panose="020B0604030504040204" pitchFamily="34" charset="-128"/>
              </a:rPr>
              <a:t>4 </a:t>
            </a:r>
            <a:r>
              <a:rPr lang="ja-JP" altLang="en-US" sz="1200" b="0" i="0">
                <a:solidFill>
                  <a:srgbClr val="0F1111"/>
                </a:solidFill>
                <a:effectLst/>
                <a:latin typeface="Meiryo" panose="020B0604030504040204" pitchFamily="34" charset="-128"/>
                <a:ea typeface="Meiryo" panose="020B0604030504040204" pitchFamily="34" charset="-128"/>
              </a:rPr>
              <a:t>人脈力</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6</a:t>
            </a:r>
            <a:r>
              <a:rPr lang="ja-JP" altLang="en-US" sz="1200" b="0" i="0">
                <a:solidFill>
                  <a:srgbClr val="0F1111"/>
                </a:solidFill>
                <a:effectLst/>
                <a:latin typeface="Meiryo" panose="020B0604030504040204" pitchFamily="34" charset="-128"/>
                <a:ea typeface="Meiryo" panose="020B0604030504040204" pitchFamily="34" charset="-128"/>
              </a:rPr>
              <a:t>章 発見力その</a:t>
            </a:r>
            <a:r>
              <a:rPr lang="en-US" altLang="ja-JP" sz="1200" b="0" i="0" dirty="0">
                <a:solidFill>
                  <a:srgbClr val="0F1111"/>
                </a:solidFill>
                <a:effectLst/>
                <a:latin typeface="Meiryo" panose="020B0604030504040204" pitchFamily="34" charset="-128"/>
                <a:ea typeface="Meiryo" panose="020B0604030504040204" pitchFamily="34" charset="-128"/>
              </a:rPr>
              <a:t>5 </a:t>
            </a:r>
            <a:r>
              <a:rPr lang="ja-JP" altLang="en-US" sz="1200" b="0" i="0">
                <a:solidFill>
                  <a:srgbClr val="0F1111"/>
                </a:solidFill>
                <a:effectLst/>
                <a:latin typeface="Meiryo" panose="020B0604030504040204" pitchFamily="34" charset="-128"/>
                <a:ea typeface="Meiryo" panose="020B0604030504040204" pitchFamily="34" charset="-128"/>
              </a:rPr>
              <a:t>実験力</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7</a:t>
            </a:r>
            <a:r>
              <a:rPr lang="ja-JP" altLang="en-US" sz="1200" b="0" i="0">
                <a:solidFill>
                  <a:srgbClr val="0F1111"/>
                </a:solidFill>
                <a:effectLst/>
                <a:latin typeface="Meiryo" panose="020B0604030504040204" pitchFamily="34" charset="-128"/>
                <a:ea typeface="Meiryo" panose="020B0604030504040204" pitchFamily="34" charset="-128"/>
              </a:rPr>
              <a:t>章 世界で最もイノベーティブな企業の</a:t>
            </a:r>
            <a:r>
              <a:rPr lang="en" altLang="ja-JP" sz="1200" b="0" i="0" dirty="0">
                <a:solidFill>
                  <a:srgbClr val="0F1111"/>
                </a:solidFill>
                <a:effectLst/>
                <a:latin typeface="Meiryo" panose="020B0604030504040204" pitchFamily="34" charset="-128"/>
                <a:ea typeface="Meiryo" panose="020B0604030504040204" pitchFamily="34" charset="-128"/>
              </a:rPr>
              <a:t>DNA</a:t>
            </a:r>
            <a:br>
              <a:rPr lang="en" altLang="ja-JP" sz="1200" dirty="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8</a:t>
            </a:r>
            <a:r>
              <a:rPr lang="ja-JP" altLang="en-US" sz="1200" b="0" i="0">
                <a:solidFill>
                  <a:srgbClr val="0F1111"/>
                </a:solidFill>
                <a:effectLst/>
                <a:latin typeface="Meiryo" panose="020B0604030504040204" pitchFamily="34" charset="-128"/>
                <a:ea typeface="Meiryo" panose="020B0604030504040204" pitchFamily="34" charset="-128"/>
              </a:rPr>
              <a:t>章 イノベータ</a:t>
            </a:r>
            <a:r>
              <a:rPr lang="en" altLang="ja-JP" sz="1200" b="0" i="0" dirty="0">
                <a:solidFill>
                  <a:srgbClr val="0F1111"/>
                </a:solidFill>
                <a:effectLst/>
                <a:latin typeface="Meiryo" panose="020B0604030504040204" pitchFamily="34" charset="-128"/>
                <a:ea typeface="Meiryo" panose="020B0604030504040204" pitchFamily="34" charset="-128"/>
              </a:rPr>
              <a:t>DNA</a:t>
            </a:r>
            <a:r>
              <a:rPr lang="ja-JP" altLang="en-US" sz="1200" b="0" i="0">
                <a:solidFill>
                  <a:srgbClr val="0F1111"/>
                </a:solidFill>
                <a:effectLst/>
                <a:latin typeface="Meiryo" panose="020B0604030504040204" pitchFamily="34" charset="-128"/>
                <a:ea typeface="Meiryo" panose="020B0604030504040204" pitchFamily="34" charset="-128"/>
              </a:rPr>
              <a:t>を実践する 人材</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9</a:t>
            </a:r>
            <a:r>
              <a:rPr lang="ja-JP" altLang="en-US" sz="1200" b="0" i="0">
                <a:solidFill>
                  <a:srgbClr val="0F1111"/>
                </a:solidFill>
                <a:effectLst/>
                <a:latin typeface="Meiryo" panose="020B0604030504040204" pitchFamily="34" charset="-128"/>
                <a:ea typeface="Meiryo" panose="020B0604030504040204" pitchFamily="34" charset="-128"/>
              </a:rPr>
              <a:t>章 イノベータ</a:t>
            </a:r>
            <a:r>
              <a:rPr lang="en" altLang="ja-JP" sz="1200" b="0" i="0" dirty="0">
                <a:solidFill>
                  <a:srgbClr val="0F1111"/>
                </a:solidFill>
                <a:effectLst/>
                <a:latin typeface="Meiryo" panose="020B0604030504040204" pitchFamily="34" charset="-128"/>
                <a:ea typeface="Meiryo" panose="020B0604030504040204" pitchFamily="34" charset="-128"/>
              </a:rPr>
              <a:t>DNA</a:t>
            </a:r>
            <a:r>
              <a:rPr lang="ja-JP" altLang="en-US" sz="1200" b="0" i="0">
                <a:solidFill>
                  <a:srgbClr val="0F1111"/>
                </a:solidFill>
                <a:effectLst/>
                <a:latin typeface="Meiryo" panose="020B0604030504040204" pitchFamily="34" charset="-128"/>
                <a:ea typeface="Meiryo" panose="020B0604030504040204" pitchFamily="34" charset="-128"/>
              </a:rPr>
              <a:t>を実践する プロセス</a:t>
            </a:r>
            <a:br>
              <a:rPr lang="ja-JP" altLang="en-US" sz="1200">
                <a:latin typeface="Meiryo" panose="020B0604030504040204" pitchFamily="34" charset="-128"/>
                <a:ea typeface="Meiryo" panose="020B0604030504040204" pitchFamily="34" charset="-128"/>
              </a:rPr>
            </a:br>
            <a:r>
              <a:rPr lang="ja-JP" altLang="en-US" sz="1200" b="0" i="0">
                <a:solidFill>
                  <a:srgbClr val="0F1111"/>
                </a:solidFill>
                <a:effectLst/>
                <a:latin typeface="Meiryo" panose="020B0604030504040204" pitchFamily="34" charset="-128"/>
                <a:ea typeface="Meiryo" panose="020B0604030504040204" pitchFamily="34" charset="-128"/>
              </a:rPr>
              <a:t>第</a:t>
            </a:r>
            <a:r>
              <a:rPr lang="en-US" altLang="ja-JP" sz="1200" b="0" i="0" dirty="0">
                <a:solidFill>
                  <a:srgbClr val="0F1111"/>
                </a:solidFill>
                <a:effectLst/>
                <a:latin typeface="Meiryo" panose="020B0604030504040204" pitchFamily="34" charset="-128"/>
                <a:ea typeface="Meiryo" panose="020B0604030504040204" pitchFamily="34" charset="-128"/>
              </a:rPr>
              <a:t>10</a:t>
            </a:r>
            <a:r>
              <a:rPr lang="ja-JP" altLang="en-US" sz="1200" b="0" i="0">
                <a:solidFill>
                  <a:srgbClr val="0F1111"/>
                </a:solidFill>
                <a:effectLst/>
                <a:latin typeface="Meiryo" panose="020B0604030504040204" pitchFamily="34" charset="-128"/>
                <a:ea typeface="Meiryo" panose="020B0604030504040204" pitchFamily="34" charset="-128"/>
              </a:rPr>
              <a:t>章 イノベータ</a:t>
            </a:r>
            <a:r>
              <a:rPr lang="en" altLang="ja-JP" sz="1200" b="0" i="0" dirty="0">
                <a:solidFill>
                  <a:srgbClr val="0F1111"/>
                </a:solidFill>
                <a:effectLst/>
                <a:latin typeface="Meiryo" panose="020B0604030504040204" pitchFamily="34" charset="-128"/>
                <a:ea typeface="Meiryo" panose="020B0604030504040204" pitchFamily="34" charset="-128"/>
              </a:rPr>
              <a:t>DNA</a:t>
            </a:r>
            <a:r>
              <a:rPr lang="ja-JP" altLang="en-US" sz="1200" b="0" i="0">
                <a:solidFill>
                  <a:srgbClr val="0F1111"/>
                </a:solidFill>
                <a:effectLst/>
                <a:latin typeface="Meiryo" panose="020B0604030504040204" pitchFamily="34" charset="-128"/>
                <a:ea typeface="Meiryo" panose="020B0604030504040204" pitchFamily="34" charset="-128"/>
              </a:rPr>
              <a:t>を実践する 理念</a:t>
            </a:r>
            <a:endParaRPr lang="ja-JP" altLang="en-US" sz="120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070426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Meiryo" panose="020B0604030504040204" pitchFamily="34" charset="-128"/>
                <a:ea typeface="Meiryo" panose="020B0604030504040204" pitchFamily="34" charset="-128"/>
                <a:cs typeface="Arial"/>
              </a:rPr>
              <a:t>デジタル・トランスフォーメーション</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a:extLst>
              <a:ext uri="{FF2B5EF4-FFF2-40B4-BE49-F238E27FC236}">
                <a16:creationId xmlns:a16="http://schemas.microsoft.com/office/drawing/2014/main" id="{238617D2-3C61-A046-A529-0F13BD78BE02}"/>
              </a:ext>
            </a:extLst>
          </p:cNvPr>
          <p:cNvSpPr/>
          <p:nvPr/>
        </p:nvSpPr>
        <p:spPr>
          <a:xfrm>
            <a:off x="814011" y="2406006"/>
            <a:ext cx="3185487" cy="369332"/>
          </a:xfrm>
          <a:prstGeom prst="rect">
            <a:avLst/>
          </a:prstGeom>
        </p:spPr>
        <p:txBody>
          <a:bodyPr wrap="none">
            <a:spAutoFit/>
          </a:bodyPr>
          <a:lstStyle/>
          <a:p>
            <a:r>
              <a:rPr lang="ja-JP" altLang="en-US">
                <a:solidFill>
                  <a:srgbClr val="0070C0"/>
                </a:solidFill>
                <a:latin typeface="Meiryo" panose="020B0604030504040204" pitchFamily="34" charset="-128"/>
                <a:ea typeface="Meiryo" panose="020B0604030504040204" pitchFamily="34" charset="-128"/>
                <a:cs typeface="Arial"/>
              </a:rPr>
              <a:t>ビジネスの前提を再定義する</a:t>
            </a:r>
            <a:endParaRPr lang="en-US" altLang="ja-JP" dirty="0">
              <a:solidFill>
                <a:srgbClr val="0070C0"/>
              </a:solidFill>
              <a:latin typeface="Meiryo" panose="020B0604030504040204" pitchFamily="34" charset="-128"/>
              <a:ea typeface="Meiryo" panose="020B0604030504040204" pitchFamily="34" charset="-128"/>
              <a:cs typeface="Arial"/>
            </a:endParaRPr>
          </a:p>
        </p:txBody>
      </p:sp>
    </p:spTree>
    <p:extLst>
      <p:ext uri="{BB962C8B-B14F-4D97-AF65-F5344CB8AC3E}">
        <p14:creationId xmlns:p14="http://schemas.microsoft.com/office/powerpoint/2010/main" val="2134591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AA7F62A2-0E3E-D146-9171-3DDE8057AFD7}"/>
              </a:ext>
            </a:extLst>
          </p:cNvPr>
          <p:cNvSpPr/>
          <p:nvPr/>
        </p:nvSpPr>
        <p:spPr>
          <a:xfrm>
            <a:off x="323270" y="819582"/>
            <a:ext cx="8502075" cy="5768252"/>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a:extLst>
              <a:ext uri="{FF2B5EF4-FFF2-40B4-BE49-F238E27FC236}">
                <a16:creationId xmlns:a16="http://schemas.microsoft.com/office/drawing/2014/main" id="{4F425C63-F796-FA41-9056-4619D346B104}"/>
              </a:ext>
            </a:extLst>
          </p:cNvPr>
          <p:cNvSpPr/>
          <p:nvPr/>
        </p:nvSpPr>
        <p:spPr>
          <a:xfrm>
            <a:off x="1676400" y="1717398"/>
            <a:ext cx="5796730" cy="4227082"/>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E4420DF9-499D-434A-BB86-EECDE5C8AE10}"/>
              </a:ext>
            </a:extLst>
          </p:cNvPr>
          <p:cNvSpPr/>
          <p:nvPr/>
        </p:nvSpPr>
        <p:spPr>
          <a:xfrm>
            <a:off x="4754236" y="2078173"/>
            <a:ext cx="2244437" cy="366452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E501CE60-F324-EA4F-8F30-81511DD428E3}"/>
              </a:ext>
            </a:extLst>
          </p:cNvPr>
          <p:cNvSpPr/>
          <p:nvPr/>
        </p:nvSpPr>
        <p:spPr>
          <a:xfrm>
            <a:off x="2142833" y="2078173"/>
            <a:ext cx="2244437" cy="366452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Title 1">
            <a:extLst>
              <a:ext uri="{FF2B5EF4-FFF2-40B4-BE49-F238E27FC236}">
                <a16:creationId xmlns:a16="http://schemas.microsoft.com/office/drawing/2014/main" id="{73069994-519C-4EBE-A803-68443505D2E6}"/>
              </a:ext>
            </a:extLst>
          </p:cNvPr>
          <p:cNvSpPr>
            <a:spLocks noGrp="1"/>
          </p:cNvSpPr>
          <p:nvPr>
            <p:ph type="title"/>
          </p:nvPr>
        </p:nvSpPr>
        <p:spPr>
          <a:xfrm>
            <a:off x="230400" y="266400"/>
            <a:ext cx="8686800" cy="416221"/>
          </a:xfrm>
        </p:spPr>
        <p:txBody>
          <a:bodyPr/>
          <a:lstStyle/>
          <a:p>
            <a:r>
              <a:rPr kumimoji="1" lang="en-US" dirty="0"/>
              <a:t>平安保険のデジタル戦略</a:t>
            </a:r>
          </a:p>
        </p:txBody>
      </p:sp>
      <p:pic>
        <p:nvPicPr>
          <p:cNvPr id="1026" name="Picture 2" descr="平安好医生-在线健康咨询及健康管理">
            <a:extLst>
              <a:ext uri="{FF2B5EF4-FFF2-40B4-BE49-F238E27FC236}">
                <a16:creationId xmlns:a16="http://schemas.microsoft.com/office/drawing/2014/main" id="{A243ABE6-C877-7A49-A208-EA8465E929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04472" y="2242996"/>
            <a:ext cx="1921164" cy="445361"/>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F32AC4DA-D67B-9543-BEE3-2C8E342485A1}"/>
              </a:ext>
            </a:extLst>
          </p:cNvPr>
          <p:cNvSpPr/>
          <p:nvPr/>
        </p:nvSpPr>
        <p:spPr>
          <a:xfrm>
            <a:off x="2304471" y="2829783"/>
            <a:ext cx="1921163" cy="2831544"/>
          </a:xfrm>
          <a:prstGeom prst="rect">
            <a:avLst/>
          </a:prstGeom>
        </p:spPr>
        <p:txBody>
          <a:bodyPr wrap="square">
            <a:spAutoFit/>
          </a:bodyPr>
          <a:lstStyle/>
          <a:p>
            <a:pPr lvl="0" algn="just"/>
            <a:r>
              <a:rPr lang="ja-JP" altLang="ja-JP" b="1" kern="100">
                <a:latin typeface="Meiryo" panose="020B0604030504040204" pitchFamily="34" charset="-128"/>
                <a:ea typeface="Meiryo" panose="020B0604030504040204" pitchFamily="34" charset="-128"/>
                <a:cs typeface="Times New Roman" panose="02020603050405020304" pitchFamily="18" charset="0"/>
              </a:rPr>
              <a:t>快速問診</a:t>
            </a:r>
            <a:endParaRPr lang="en-US" altLang="ja-JP" b="1" kern="100" dirty="0">
              <a:latin typeface="Meiryo" panose="020B0604030504040204" pitchFamily="34" charset="-128"/>
              <a:ea typeface="Meiryo" panose="020B0604030504040204" pitchFamily="34" charset="-128"/>
              <a:cs typeface="Times New Roman" panose="02020603050405020304" pitchFamily="18" charset="0"/>
            </a:endParaRPr>
          </a:p>
          <a:p>
            <a:pPr lvl="0" algn="just"/>
            <a:r>
              <a:rPr lang="ja-JP" altLang="ja-JP" sz="800" kern="100">
                <a:latin typeface="Meiryo" panose="020B0604030504040204" pitchFamily="34" charset="-128"/>
                <a:ea typeface="Meiryo" panose="020B0604030504040204" pitchFamily="34" charset="-128"/>
                <a:cs typeface="Times New Roman" panose="02020603050405020304" pitchFamily="18" charset="0"/>
              </a:rPr>
              <a:t>オンライン（チャット）で医師と直接問診できる機能。病院に行くべきか、行くならばどの診療科に行けばいいのかを尋ねることができる。</a:t>
            </a:r>
          </a:p>
          <a:p>
            <a:pPr lvl="0" algn="just"/>
            <a:r>
              <a:rPr lang="ja-JP" altLang="ja-JP" b="1" kern="100">
                <a:latin typeface="Meiryo" panose="020B0604030504040204" pitchFamily="34" charset="-128"/>
                <a:ea typeface="Meiryo" panose="020B0604030504040204" pitchFamily="34" charset="-128"/>
                <a:cs typeface="Times New Roman" panose="02020603050405020304" pitchFamily="18" charset="0"/>
              </a:rPr>
              <a:t>探医生</a:t>
            </a:r>
            <a:endParaRPr lang="en-US" altLang="ja-JP" b="1" kern="100" dirty="0">
              <a:latin typeface="Meiryo" panose="020B0604030504040204" pitchFamily="34" charset="-128"/>
              <a:ea typeface="Meiryo" panose="020B0604030504040204" pitchFamily="34" charset="-128"/>
              <a:cs typeface="Times New Roman" panose="02020603050405020304" pitchFamily="18" charset="0"/>
            </a:endParaRPr>
          </a:p>
          <a:p>
            <a:pPr lvl="0" algn="just"/>
            <a:r>
              <a:rPr lang="ja-JP" altLang="ja-JP" sz="800" kern="100">
                <a:latin typeface="Meiryo" panose="020B0604030504040204" pitchFamily="34" charset="-128"/>
                <a:ea typeface="Meiryo" panose="020B0604030504040204" pitchFamily="34" charset="-128"/>
                <a:cs typeface="Times New Roman" panose="02020603050405020304" pitchFamily="18" charset="0"/>
              </a:rPr>
              <a:t>クチコミの評価を見ながら、医師を選び受診を予約できる機能。</a:t>
            </a:r>
          </a:p>
          <a:p>
            <a:pPr lvl="0" algn="just"/>
            <a:r>
              <a:rPr lang="ja-JP" altLang="ja-JP" b="1" kern="100">
                <a:latin typeface="Meiryo" panose="020B0604030504040204" pitchFamily="34" charset="-128"/>
                <a:ea typeface="Meiryo" panose="020B0604030504040204" pitchFamily="34" charset="-128"/>
                <a:cs typeface="Times New Roman" panose="02020603050405020304" pitchFamily="18" charset="0"/>
              </a:rPr>
              <a:t>閃電購薬</a:t>
            </a:r>
            <a:endParaRPr lang="en-US" altLang="ja-JP" b="1" kern="100" dirty="0">
              <a:latin typeface="Meiryo" panose="020B0604030504040204" pitchFamily="34" charset="-128"/>
              <a:ea typeface="Meiryo" panose="020B0604030504040204" pitchFamily="34" charset="-128"/>
              <a:cs typeface="Times New Roman" panose="02020603050405020304" pitchFamily="18" charset="0"/>
            </a:endParaRPr>
          </a:p>
          <a:p>
            <a:pPr lvl="0" algn="just"/>
            <a:r>
              <a:rPr lang="ja-JP" altLang="ja-JP" sz="800" kern="100">
                <a:latin typeface="Meiryo" panose="020B0604030504040204" pitchFamily="34" charset="-128"/>
                <a:ea typeface="Meiryo" panose="020B0604030504040204" pitchFamily="34" charset="-128"/>
                <a:cs typeface="Times New Roman" panose="02020603050405020304" pitchFamily="18" charset="0"/>
              </a:rPr>
              <a:t>処方薬のオンライン販売の機能。</a:t>
            </a:r>
          </a:p>
          <a:p>
            <a:pPr lvl="0" algn="just"/>
            <a:r>
              <a:rPr lang="ja-JP" altLang="ja-JP" b="1" kern="100">
                <a:latin typeface="Meiryo" panose="020B0604030504040204" pitchFamily="34" charset="-128"/>
                <a:ea typeface="Meiryo" panose="020B0604030504040204" pitchFamily="34" charset="-128"/>
                <a:cs typeface="Times New Roman" panose="02020603050405020304" pitchFamily="18" charset="0"/>
              </a:rPr>
              <a:t>健康商城</a:t>
            </a:r>
            <a:endParaRPr lang="en-US" altLang="ja-JP" b="1" kern="100" dirty="0">
              <a:latin typeface="Meiryo" panose="020B0604030504040204" pitchFamily="34" charset="-128"/>
              <a:ea typeface="Meiryo" panose="020B0604030504040204" pitchFamily="34" charset="-128"/>
              <a:cs typeface="Times New Roman" panose="02020603050405020304" pitchFamily="18" charset="0"/>
            </a:endParaRPr>
          </a:p>
          <a:p>
            <a:pPr lvl="0" algn="just"/>
            <a:r>
              <a:rPr lang="ja-JP" altLang="ja-JP" sz="800" kern="100">
                <a:latin typeface="Meiryo" panose="020B0604030504040204" pitchFamily="34" charset="-128"/>
                <a:ea typeface="Meiryo" panose="020B0604030504040204" pitchFamily="34" charset="-128"/>
                <a:cs typeface="Times New Roman" panose="02020603050405020304" pitchFamily="18" charset="0"/>
              </a:rPr>
              <a:t>サプリや処方不要の漢方薬のオンライン販売の機能。</a:t>
            </a:r>
          </a:p>
          <a:p>
            <a:pPr lvl="0" algn="just"/>
            <a:r>
              <a:rPr lang="ja-JP" altLang="ja-JP" b="1" kern="100">
                <a:latin typeface="Meiryo" panose="020B0604030504040204" pitchFamily="34" charset="-128"/>
                <a:ea typeface="Meiryo" panose="020B0604030504040204" pitchFamily="34" charset="-128"/>
                <a:cs typeface="Times New Roman" panose="02020603050405020304" pitchFamily="18" charset="0"/>
              </a:rPr>
              <a:t>健康頭條</a:t>
            </a:r>
            <a:endParaRPr lang="en-US" altLang="ja-JP" b="1" kern="100" dirty="0">
              <a:latin typeface="Meiryo" panose="020B0604030504040204" pitchFamily="34" charset="-128"/>
              <a:ea typeface="Meiryo" panose="020B0604030504040204" pitchFamily="34" charset="-128"/>
              <a:cs typeface="Times New Roman" panose="02020603050405020304" pitchFamily="18" charset="0"/>
            </a:endParaRPr>
          </a:p>
          <a:p>
            <a:pPr lvl="0" algn="just"/>
            <a:r>
              <a:rPr lang="ja-JP" altLang="ja-JP" sz="800" kern="100">
                <a:latin typeface="Meiryo" panose="020B0604030504040204" pitchFamily="34" charset="-128"/>
                <a:ea typeface="Meiryo" panose="020B0604030504040204" pitchFamily="34" charset="-128"/>
                <a:cs typeface="Times New Roman" panose="02020603050405020304" pitchFamily="18" charset="0"/>
              </a:rPr>
              <a:t>健康に関する様々な情報を確認できる機能。</a:t>
            </a:r>
          </a:p>
        </p:txBody>
      </p:sp>
      <p:sp>
        <p:nvSpPr>
          <p:cNvPr id="8" name="円柱 7">
            <a:extLst>
              <a:ext uri="{FF2B5EF4-FFF2-40B4-BE49-F238E27FC236}">
                <a16:creationId xmlns:a16="http://schemas.microsoft.com/office/drawing/2014/main" id="{D0FF53CD-E270-B54D-BD18-258382EF5F7E}"/>
              </a:ext>
            </a:extLst>
          </p:cNvPr>
          <p:cNvSpPr/>
          <p:nvPr/>
        </p:nvSpPr>
        <p:spPr>
          <a:xfrm>
            <a:off x="4944415" y="2237151"/>
            <a:ext cx="1812037" cy="1669473"/>
          </a:xfrm>
          <a:prstGeom prst="can">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5F1EF9FD-809F-E64D-B44B-F4127FD12183}"/>
              </a:ext>
            </a:extLst>
          </p:cNvPr>
          <p:cNvSpPr txBox="1"/>
          <p:nvPr/>
        </p:nvSpPr>
        <p:spPr>
          <a:xfrm>
            <a:off x="5047464" y="2826042"/>
            <a:ext cx="1657980" cy="830997"/>
          </a:xfrm>
          <a:prstGeom prst="rect">
            <a:avLst/>
          </a:prstGeom>
          <a:noFill/>
        </p:spPr>
        <p:txBody>
          <a:bodyPr wrap="squar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行動データ</a:t>
            </a:r>
            <a:r>
              <a:rPr lang="ja-JP" altLang="en-US" sz="1200">
                <a:solidFill>
                  <a:schemeClr val="bg1"/>
                </a:solidFill>
                <a:latin typeface="Meiryo" panose="020B0604030504040204" pitchFamily="34" charset="-128"/>
                <a:ea typeface="Meiryo" panose="020B0604030504040204" pitchFamily="34" charset="-128"/>
              </a:rPr>
              <a:t>、</a:t>
            </a:r>
            <a:r>
              <a:rPr kumimoji="1" lang="ja-JP" altLang="en-US" sz="1200">
                <a:solidFill>
                  <a:schemeClr val="bg1"/>
                </a:solidFill>
                <a:latin typeface="Meiryo" panose="020B0604030504040204" pitchFamily="34" charset="-128"/>
                <a:ea typeface="Meiryo" panose="020B0604030504040204" pitchFamily="34" charset="-128"/>
              </a:rPr>
              <a:t>アクセス履歴</a:t>
            </a:r>
            <a:r>
              <a:rPr lang="ja-JP" altLang="en-US" sz="1200">
                <a:solidFill>
                  <a:schemeClr val="bg1"/>
                </a:solidFill>
                <a:latin typeface="Meiryo" panose="020B0604030504040204" pitchFamily="34" charset="-128"/>
                <a:ea typeface="Meiryo" panose="020B0604030504040204" pitchFamily="34" charset="-128"/>
              </a:rPr>
              <a:t>などの健康や医療についてのタイムリーな個人データ</a:t>
            </a:r>
            <a:endParaRPr lang="en-US" altLang="ja-JP" sz="1200" dirty="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5069F8A-EEC9-1B4F-94FF-BEB27E330F29}"/>
              </a:ext>
            </a:extLst>
          </p:cNvPr>
          <p:cNvSpPr txBox="1"/>
          <p:nvPr/>
        </p:nvSpPr>
        <p:spPr>
          <a:xfrm>
            <a:off x="4944415" y="2290613"/>
            <a:ext cx="1795038" cy="369332"/>
          </a:xfrm>
          <a:prstGeom prst="rect">
            <a:avLst/>
          </a:prstGeom>
          <a:noFill/>
        </p:spPr>
        <p:txBody>
          <a:bodyPr wrap="square" rtlCol="0">
            <a:spAutoFit/>
          </a:bodyPr>
          <a:lstStyle/>
          <a:p>
            <a:pPr algn="ctr"/>
            <a:r>
              <a:rPr lang="ja-JP" altLang="en-US" b="1">
                <a:solidFill>
                  <a:schemeClr val="bg1"/>
                </a:solidFill>
                <a:latin typeface="Meiryo" panose="020B0604030504040204" pitchFamily="34" charset="-128"/>
                <a:ea typeface="Meiryo" panose="020B0604030504040204" pitchFamily="34" charset="-128"/>
              </a:rPr>
              <a:t>データ</a:t>
            </a:r>
            <a:endParaRPr lang="en-US" altLang="ja-JP" b="1" dirty="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F600E7F9-EBEA-9A47-88A7-22CBFA38C77A}"/>
              </a:ext>
            </a:extLst>
          </p:cNvPr>
          <p:cNvSpPr/>
          <p:nvPr/>
        </p:nvSpPr>
        <p:spPr>
          <a:xfrm>
            <a:off x="4944415" y="4447301"/>
            <a:ext cx="1810802" cy="1104957"/>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5606FDC0-A76F-8242-8DB9-40D1A48DEC9C}"/>
              </a:ext>
            </a:extLst>
          </p:cNvPr>
          <p:cNvSpPr txBox="1"/>
          <p:nvPr/>
        </p:nvSpPr>
        <p:spPr>
          <a:xfrm>
            <a:off x="4971053" y="4967701"/>
            <a:ext cx="1810802" cy="523220"/>
          </a:xfrm>
          <a:prstGeom prst="rect">
            <a:avLst/>
          </a:prstGeom>
          <a:noFill/>
        </p:spPr>
        <p:txBody>
          <a:bodyPr wrap="square" rtlCol="0">
            <a:spAutoFit/>
          </a:bodyPr>
          <a:lstStyle/>
          <a:p>
            <a:pPr marL="285750" indent="-285750">
              <a:buFont typeface="Wingdings" pitchFamily="2" charset="2"/>
              <a:buChar char="Ø"/>
            </a:pPr>
            <a:r>
              <a:rPr kumimoji="1" lang="ja-JP" altLang="en-US" sz="1400">
                <a:solidFill>
                  <a:schemeClr val="bg1"/>
                </a:solidFill>
                <a:latin typeface="Meiryo" panose="020B0604030504040204" pitchFamily="34" charset="-128"/>
                <a:ea typeface="Meiryo" panose="020B0604030504040204" pitchFamily="34" charset="-128"/>
              </a:rPr>
              <a:t>いまの状況</a:t>
            </a:r>
            <a:endParaRPr kumimoji="1" lang="en-US" altLang="ja-JP" sz="1400" dirty="0">
              <a:solidFill>
                <a:schemeClr val="bg1"/>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ja-JP" altLang="en-US" sz="1400">
                <a:solidFill>
                  <a:schemeClr val="bg1"/>
                </a:solidFill>
                <a:latin typeface="Meiryo" panose="020B0604030504040204" pitchFamily="34" charset="-128"/>
                <a:ea typeface="Meiryo" panose="020B0604030504040204" pitchFamily="34" charset="-128"/>
              </a:rPr>
              <a:t>適切な保険商品</a:t>
            </a:r>
            <a:endParaRPr lang="en-US" altLang="ja-JP" sz="1400" dirty="0">
              <a:solidFill>
                <a:schemeClr val="bg1"/>
              </a:solidFill>
              <a:latin typeface="Meiryo" panose="020B0604030504040204" pitchFamily="34" charset="-128"/>
              <a:ea typeface="Meiryo" panose="020B0604030504040204" pitchFamily="34" charset="-128"/>
            </a:endParaRPr>
          </a:p>
        </p:txBody>
      </p:sp>
      <p:sp>
        <p:nvSpPr>
          <p:cNvPr id="18" name="テキスト ボックス 17">
            <a:extLst>
              <a:ext uri="{FF2B5EF4-FFF2-40B4-BE49-F238E27FC236}">
                <a16:creationId xmlns:a16="http://schemas.microsoft.com/office/drawing/2014/main" id="{D312D5E8-4F00-1048-9688-A3FE58D721BA}"/>
              </a:ext>
            </a:extLst>
          </p:cNvPr>
          <p:cNvSpPr txBox="1"/>
          <p:nvPr/>
        </p:nvSpPr>
        <p:spPr>
          <a:xfrm>
            <a:off x="4930871" y="4635284"/>
            <a:ext cx="1898079" cy="369332"/>
          </a:xfrm>
          <a:prstGeom prst="rect">
            <a:avLst/>
          </a:prstGeom>
          <a:noFill/>
        </p:spPr>
        <p:txBody>
          <a:bodyPr wrap="square" rtlCol="0">
            <a:spAutoFit/>
          </a:bodyPr>
          <a:lstStyle/>
          <a:p>
            <a:pPr algn="ctr"/>
            <a:r>
              <a:rPr lang="ja-JP" altLang="en-US" b="1">
                <a:solidFill>
                  <a:schemeClr val="bg1"/>
                </a:solidFill>
                <a:latin typeface="Meiryo" panose="020B0604030504040204" pitchFamily="34" charset="-128"/>
                <a:ea typeface="Meiryo" panose="020B0604030504040204" pitchFamily="34" charset="-128"/>
              </a:rPr>
              <a:t>活動支援</a:t>
            </a:r>
            <a:endParaRPr lang="en-US" altLang="ja-JP" b="1" dirty="0">
              <a:solidFill>
                <a:schemeClr val="bg1"/>
              </a:solidFill>
              <a:latin typeface="Meiryo" panose="020B0604030504040204" pitchFamily="34" charset="-128"/>
              <a:ea typeface="Meiryo" panose="020B0604030504040204" pitchFamily="34" charset="-128"/>
            </a:endParaRPr>
          </a:p>
        </p:txBody>
      </p:sp>
      <p:sp>
        <p:nvSpPr>
          <p:cNvPr id="22" name="右矢印 21">
            <a:extLst>
              <a:ext uri="{FF2B5EF4-FFF2-40B4-BE49-F238E27FC236}">
                <a16:creationId xmlns:a16="http://schemas.microsoft.com/office/drawing/2014/main" id="{FE2E92C7-D7C1-BE40-9806-70A75E0A04E5}"/>
              </a:ext>
            </a:extLst>
          </p:cNvPr>
          <p:cNvSpPr/>
          <p:nvPr/>
        </p:nvSpPr>
        <p:spPr>
          <a:xfrm>
            <a:off x="4219041" y="3321444"/>
            <a:ext cx="902811" cy="81495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右矢印 22">
            <a:extLst>
              <a:ext uri="{FF2B5EF4-FFF2-40B4-BE49-F238E27FC236}">
                <a16:creationId xmlns:a16="http://schemas.microsoft.com/office/drawing/2014/main" id="{F3FAE7F3-57C3-F049-BF6B-896A99ACE8BF}"/>
              </a:ext>
            </a:extLst>
          </p:cNvPr>
          <p:cNvSpPr/>
          <p:nvPr/>
        </p:nvSpPr>
        <p:spPr>
          <a:xfrm rot="5400000">
            <a:off x="5457815" y="3940954"/>
            <a:ext cx="791729" cy="513524"/>
          </a:xfrm>
          <a:prstGeom prst="rightArrow">
            <a:avLst>
              <a:gd name="adj1" fmla="val 50000"/>
              <a:gd name="adj2" fmla="val 4655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U ターン矢印 15">
            <a:extLst>
              <a:ext uri="{FF2B5EF4-FFF2-40B4-BE49-F238E27FC236}">
                <a16:creationId xmlns:a16="http://schemas.microsoft.com/office/drawing/2014/main" id="{7391D1EF-A69C-7042-91A8-F7BACC1F1B3E}"/>
              </a:ext>
            </a:extLst>
          </p:cNvPr>
          <p:cNvSpPr/>
          <p:nvPr/>
        </p:nvSpPr>
        <p:spPr>
          <a:xfrm flipH="1">
            <a:off x="746877" y="1174963"/>
            <a:ext cx="7674179" cy="1777411"/>
          </a:xfrm>
          <a:prstGeom prst="uturnArrow">
            <a:avLst>
              <a:gd name="adj1" fmla="val 22413"/>
              <a:gd name="adj2" fmla="val 21086"/>
              <a:gd name="adj3" fmla="val 31080"/>
              <a:gd name="adj4" fmla="val 43750"/>
              <a:gd name="adj5" fmla="val 100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U ターン矢印 26">
            <a:extLst>
              <a:ext uri="{FF2B5EF4-FFF2-40B4-BE49-F238E27FC236}">
                <a16:creationId xmlns:a16="http://schemas.microsoft.com/office/drawing/2014/main" id="{ED594FCA-F481-C84F-AD00-5AF3C270A779}"/>
              </a:ext>
            </a:extLst>
          </p:cNvPr>
          <p:cNvSpPr/>
          <p:nvPr/>
        </p:nvSpPr>
        <p:spPr>
          <a:xfrm rot="10800000" flipH="1">
            <a:off x="917146" y="4559399"/>
            <a:ext cx="7674179" cy="1928295"/>
          </a:xfrm>
          <a:prstGeom prst="uturnArrow">
            <a:avLst>
              <a:gd name="adj1" fmla="val 20899"/>
              <a:gd name="adj2" fmla="val 18815"/>
              <a:gd name="adj3" fmla="val 31453"/>
              <a:gd name="adj4" fmla="val 43750"/>
              <a:gd name="adj5" fmla="val 100000"/>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テキスト ボックス 18">
            <a:extLst>
              <a:ext uri="{FF2B5EF4-FFF2-40B4-BE49-F238E27FC236}">
                <a16:creationId xmlns:a16="http://schemas.microsoft.com/office/drawing/2014/main" id="{1BA01554-4E4A-2B43-800F-5D7A7EC0740B}"/>
              </a:ext>
            </a:extLst>
          </p:cNvPr>
          <p:cNvSpPr txBox="1"/>
          <p:nvPr/>
        </p:nvSpPr>
        <p:spPr>
          <a:xfrm>
            <a:off x="1914862" y="1227076"/>
            <a:ext cx="5314276" cy="338554"/>
          </a:xfrm>
          <a:prstGeom prst="rect">
            <a:avLst/>
          </a:prstGeom>
          <a:noFill/>
        </p:spPr>
        <p:txBody>
          <a:bodyPr wrap="none" rtlCol="0">
            <a:spAutoFit/>
          </a:bodyPr>
          <a:lstStyle/>
          <a:p>
            <a:pPr algn="ctr"/>
            <a:r>
              <a:rPr kumimoji="1" lang="ja-JP" altLang="en-US" sz="1600">
                <a:solidFill>
                  <a:schemeClr val="bg1"/>
                </a:solidFill>
                <a:latin typeface="Meiryo" panose="020B0604030504040204" pitchFamily="34" charset="-128"/>
                <a:ea typeface="Meiryo" panose="020B0604030504040204" pitchFamily="34" charset="-128"/>
              </a:rPr>
              <a:t>状況に応じたタイムリーな応対・的確な保険商品の提案</a:t>
            </a:r>
          </a:p>
        </p:txBody>
      </p:sp>
      <p:sp>
        <p:nvSpPr>
          <p:cNvPr id="32" name="テキスト ボックス 31">
            <a:extLst>
              <a:ext uri="{FF2B5EF4-FFF2-40B4-BE49-F238E27FC236}">
                <a16:creationId xmlns:a16="http://schemas.microsoft.com/office/drawing/2014/main" id="{BF7EC4F1-06D5-AD47-A597-D58B51DA899D}"/>
              </a:ext>
            </a:extLst>
          </p:cNvPr>
          <p:cNvSpPr txBox="1"/>
          <p:nvPr/>
        </p:nvSpPr>
        <p:spPr>
          <a:xfrm>
            <a:off x="3556337" y="6152988"/>
            <a:ext cx="2031325" cy="338554"/>
          </a:xfrm>
          <a:prstGeom prst="rect">
            <a:avLst/>
          </a:prstGeom>
          <a:noFill/>
        </p:spPr>
        <p:txBody>
          <a:bodyPr wrap="none" rtlCol="0">
            <a:spAutoFit/>
          </a:bodyPr>
          <a:lstStyle/>
          <a:p>
            <a:pPr algn="ctr"/>
            <a:r>
              <a:rPr kumimoji="1" lang="ja-JP" altLang="en-US" sz="1600">
                <a:solidFill>
                  <a:schemeClr val="bg1"/>
                </a:solidFill>
                <a:latin typeface="Meiryo" panose="020B0604030504040204" pitchFamily="34" charset="-128"/>
                <a:ea typeface="Meiryo" panose="020B0604030504040204" pitchFamily="34" charset="-128"/>
              </a:rPr>
              <a:t>感動・信頼・ファン</a:t>
            </a:r>
          </a:p>
        </p:txBody>
      </p:sp>
      <p:sp>
        <p:nvSpPr>
          <p:cNvPr id="33" name="テキスト ボックス 32">
            <a:extLst>
              <a:ext uri="{FF2B5EF4-FFF2-40B4-BE49-F238E27FC236}">
                <a16:creationId xmlns:a16="http://schemas.microsoft.com/office/drawing/2014/main" id="{F76A1218-0E6A-214C-B06D-DA4EDEBC9E09}"/>
              </a:ext>
            </a:extLst>
          </p:cNvPr>
          <p:cNvSpPr txBox="1"/>
          <p:nvPr/>
        </p:nvSpPr>
        <p:spPr>
          <a:xfrm>
            <a:off x="2371923" y="878201"/>
            <a:ext cx="4400154" cy="307777"/>
          </a:xfrm>
          <a:prstGeom prst="rect">
            <a:avLst/>
          </a:prstGeom>
          <a:noFill/>
        </p:spPr>
        <p:txBody>
          <a:bodyPr wrap="square" rtlCol="0">
            <a:spAutoFit/>
          </a:bodyPr>
          <a:lstStyle/>
          <a:p>
            <a:pPr algn="ctr"/>
            <a:r>
              <a:rPr lang="ja-JP" altLang="en-US" sz="1400" b="1">
                <a:solidFill>
                  <a:schemeClr val="accent3">
                    <a:lumMod val="75000"/>
                  </a:schemeClr>
                </a:solidFill>
                <a:latin typeface="Meiryo" panose="020B0604030504040204" pitchFamily="34" charset="-128"/>
                <a:ea typeface="Meiryo" panose="020B0604030504040204" pitchFamily="34" charset="-128"/>
              </a:rPr>
              <a:t>ハイタッチ（</a:t>
            </a:r>
            <a:r>
              <a:rPr lang="en-US" altLang="ja-JP" sz="1400" b="1" dirty="0">
                <a:solidFill>
                  <a:schemeClr val="accent3">
                    <a:lumMod val="75000"/>
                  </a:schemeClr>
                </a:solidFill>
                <a:latin typeface="Meiryo" panose="020B0604030504040204" pitchFamily="34" charset="-128"/>
                <a:ea typeface="Meiryo" panose="020B0604030504040204" pitchFamily="34" charset="-128"/>
              </a:rPr>
              <a:t>1</a:t>
            </a:r>
            <a:r>
              <a:rPr lang="ja-JP" altLang="en-US" sz="1400" b="1">
                <a:solidFill>
                  <a:schemeClr val="accent3">
                    <a:lumMod val="75000"/>
                  </a:schemeClr>
                </a:solidFill>
                <a:latin typeface="Meiryo" panose="020B0604030504040204" pitchFamily="34" charset="-128"/>
                <a:ea typeface="Meiryo" panose="020B0604030504040204" pitchFamily="34" charset="-128"/>
              </a:rPr>
              <a:t>対</a:t>
            </a:r>
            <a:r>
              <a:rPr lang="en-US" altLang="ja-JP" sz="1400" b="1" dirty="0">
                <a:solidFill>
                  <a:schemeClr val="accent3">
                    <a:lumMod val="75000"/>
                  </a:schemeClr>
                </a:solidFill>
                <a:latin typeface="Meiryo" panose="020B0604030504040204" pitchFamily="34" charset="-128"/>
                <a:ea typeface="Meiryo" panose="020B0604030504040204" pitchFamily="34" charset="-128"/>
              </a:rPr>
              <a:t>1</a:t>
            </a:r>
            <a:r>
              <a:rPr lang="ja-JP" altLang="en-US" sz="1400" b="1">
                <a:solidFill>
                  <a:schemeClr val="accent3">
                    <a:lumMod val="75000"/>
                  </a:schemeClr>
                </a:solidFill>
                <a:latin typeface="Meiryo" panose="020B0604030504040204" pitchFamily="34" charset="-128"/>
                <a:ea typeface="Meiryo" panose="020B0604030504040204" pitchFamily="34" charset="-128"/>
              </a:rPr>
              <a:t>：丁寧な顧客個別の対応）</a:t>
            </a:r>
            <a:endParaRPr lang="en-US" altLang="ja-JP" sz="1400" b="1" dirty="0">
              <a:solidFill>
                <a:schemeClr val="accent3">
                  <a:lumMod val="75000"/>
                </a:schemeClr>
              </a:solidFill>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1D2B4A39-42BE-374C-B59F-632A9734E653}"/>
              </a:ext>
            </a:extLst>
          </p:cNvPr>
          <p:cNvSpPr txBox="1"/>
          <p:nvPr/>
        </p:nvSpPr>
        <p:spPr>
          <a:xfrm>
            <a:off x="2180386" y="1787566"/>
            <a:ext cx="4769708" cy="307777"/>
          </a:xfrm>
          <a:prstGeom prst="rect">
            <a:avLst/>
          </a:prstGeom>
          <a:noFill/>
        </p:spPr>
        <p:txBody>
          <a:bodyPr wrap="square" rtlCol="0">
            <a:spAutoFit/>
          </a:bodyPr>
          <a:lstStyle/>
          <a:p>
            <a:pPr algn="ctr"/>
            <a:r>
              <a:rPr lang="ja-JP" altLang="en-US" sz="1400" b="1">
                <a:solidFill>
                  <a:schemeClr val="accent2">
                    <a:lumMod val="75000"/>
                  </a:schemeClr>
                </a:solidFill>
                <a:latin typeface="Meiryo" panose="020B0604030504040204" pitchFamily="34" charset="-128"/>
                <a:ea typeface="Meiryo" panose="020B0604030504040204" pitchFamily="34" charset="-128"/>
              </a:rPr>
              <a:t>デジタルタッチ（</a:t>
            </a:r>
            <a:r>
              <a:rPr lang="en-US" altLang="ja-JP" sz="1400" b="1" dirty="0">
                <a:solidFill>
                  <a:schemeClr val="accent2">
                    <a:lumMod val="75000"/>
                  </a:schemeClr>
                </a:solidFill>
                <a:latin typeface="Meiryo" panose="020B0604030504040204" pitchFamily="34" charset="-128"/>
                <a:ea typeface="Meiryo" panose="020B0604030504040204" pitchFamily="34" charset="-128"/>
              </a:rPr>
              <a:t>1</a:t>
            </a:r>
            <a:r>
              <a:rPr lang="ja-JP" altLang="en-US" sz="1400" b="1">
                <a:solidFill>
                  <a:schemeClr val="accent2">
                    <a:lumMod val="75000"/>
                  </a:schemeClr>
                </a:solidFill>
                <a:latin typeface="Meiryo" panose="020B0604030504040204" pitchFamily="34" charset="-128"/>
                <a:ea typeface="Meiryo" panose="020B0604030504040204" pitchFamily="34" charset="-128"/>
              </a:rPr>
              <a:t>対多：効率よく顧客の裾野を拡大）</a:t>
            </a:r>
            <a:endParaRPr lang="en-US" altLang="ja-JP" sz="1400" b="1" dirty="0">
              <a:solidFill>
                <a:schemeClr val="accent2">
                  <a:lumMod val="75000"/>
                </a:schemeClr>
              </a:solidFill>
              <a:latin typeface="Meiryo" panose="020B0604030504040204" pitchFamily="34" charset="-128"/>
              <a:ea typeface="Meiryo" panose="020B0604030504040204" pitchFamily="34" charset="-128"/>
            </a:endParaRPr>
          </a:p>
        </p:txBody>
      </p:sp>
      <p:sp>
        <p:nvSpPr>
          <p:cNvPr id="20" name="左右矢印 19">
            <a:extLst>
              <a:ext uri="{FF2B5EF4-FFF2-40B4-BE49-F238E27FC236}">
                <a16:creationId xmlns:a16="http://schemas.microsoft.com/office/drawing/2014/main" id="{E67463C6-5A3A-5045-AD66-F8C58108A473}"/>
              </a:ext>
            </a:extLst>
          </p:cNvPr>
          <p:cNvSpPr/>
          <p:nvPr/>
        </p:nvSpPr>
        <p:spPr>
          <a:xfrm>
            <a:off x="1482408" y="3315438"/>
            <a:ext cx="838403" cy="817617"/>
          </a:xfrm>
          <a:prstGeom prst="leftRightArrow">
            <a:avLst>
              <a:gd name="adj1" fmla="val 50000"/>
              <a:gd name="adj2" fmla="val 3475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6">
                  <a:lumMod val="75000"/>
                </a:schemeClr>
              </a:solidFill>
              <a:latin typeface="ＭＳ Ｐゴシック"/>
              <a:ea typeface="ＭＳ Ｐゴシック"/>
              <a:cs typeface="ＭＳ Ｐゴシック"/>
            </a:endParaRPr>
          </a:p>
        </p:txBody>
      </p:sp>
      <p:sp>
        <p:nvSpPr>
          <p:cNvPr id="36" name="テキスト ボックス 35">
            <a:extLst>
              <a:ext uri="{FF2B5EF4-FFF2-40B4-BE49-F238E27FC236}">
                <a16:creationId xmlns:a16="http://schemas.microsoft.com/office/drawing/2014/main" id="{3852AF2C-5356-5D49-AEC6-88D7524AD18F}"/>
              </a:ext>
            </a:extLst>
          </p:cNvPr>
          <p:cNvSpPr txBox="1"/>
          <p:nvPr/>
        </p:nvSpPr>
        <p:spPr>
          <a:xfrm>
            <a:off x="1458211" y="3634866"/>
            <a:ext cx="902811" cy="215444"/>
          </a:xfrm>
          <a:prstGeom prst="rect">
            <a:avLst/>
          </a:prstGeom>
          <a:noFill/>
        </p:spPr>
        <p:txBody>
          <a:bodyPr wrap="none" rtlCol="0">
            <a:spAutoFit/>
          </a:bodyPr>
          <a:lstStyle/>
          <a:p>
            <a:pPr algn="ctr"/>
            <a:r>
              <a:rPr kumimoji="1" lang="ja-JP" altLang="en-US" sz="800">
                <a:solidFill>
                  <a:schemeClr val="bg1"/>
                </a:solidFill>
                <a:latin typeface="Meiryo" panose="020B0604030504040204" pitchFamily="34" charset="-128"/>
                <a:ea typeface="Meiryo" panose="020B0604030504040204" pitchFamily="34" charset="-128"/>
              </a:rPr>
              <a:t>圧倒的な</a:t>
            </a:r>
            <a:r>
              <a:rPr lang="ja-JP" altLang="en-US" sz="800">
                <a:solidFill>
                  <a:schemeClr val="bg1"/>
                </a:solidFill>
                <a:latin typeface="Meiryo" panose="020B0604030504040204" pitchFamily="34" charset="-128"/>
                <a:ea typeface="Meiryo" panose="020B0604030504040204" pitchFamily="34" charset="-128"/>
              </a:rPr>
              <a:t>利便性</a:t>
            </a:r>
            <a:endParaRPr kumimoji="1" lang="ja-JP" altLang="en-US" sz="800">
              <a:solidFill>
                <a:schemeClr val="bg1"/>
              </a:solidFill>
              <a:latin typeface="Meiryo" panose="020B0604030504040204" pitchFamily="34" charset="-128"/>
              <a:ea typeface="Meiryo" panose="020B0604030504040204" pitchFamily="34" charset="-128"/>
            </a:endParaRPr>
          </a:p>
        </p:txBody>
      </p:sp>
      <p:sp>
        <p:nvSpPr>
          <p:cNvPr id="39" name="テキスト ボックス 38">
            <a:extLst>
              <a:ext uri="{FF2B5EF4-FFF2-40B4-BE49-F238E27FC236}">
                <a16:creationId xmlns:a16="http://schemas.microsoft.com/office/drawing/2014/main" id="{A8E86764-337A-0D4F-AE45-8AC256B12C3A}"/>
              </a:ext>
            </a:extLst>
          </p:cNvPr>
          <p:cNvSpPr txBox="1"/>
          <p:nvPr/>
        </p:nvSpPr>
        <p:spPr>
          <a:xfrm>
            <a:off x="6703468" y="4145104"/>
            <a:ext cx="1261884" cy="415498"/>
          </a:xfrm>
          <a:prstGeom prst="rect">
            <a:avLst/>
          </a:prstGeom>
          <a:noFill/>
        </p:spPr>
        <p:txBody>
          <a:bodyPr wrap="none" rtlCol="0">
            <a:spAutoFit/>
          </a:bodyPr>
          <a:lstStyle/>
          <a:p>
            <a:pPr algn="ctr"/>
            <a:r>
              <a:rPr kumimoji="1" lang="ja-JP" altLang="en-US" sz="1050">
                <a:solidFill>
                  <a:schemeClr val="accent6">
                    <a:lumMod val="50000"/>
                  </a:schemeClr>
                </a:solidFill>
                <a:latin typeface="Meiryo" panose="020B0604030504040204" pitchFamily="34" charset="-128"/>
                <a:ea typeface="Meiryo" panose="020B0604030504040204" pitchFamily="34" charset="-128"/>
              </a:rPr>
              <a:t>的確なタイミング</a:t>
            </a:r>
            <a:endParaRPr kumimoji="1" lang="en-US" altLang="ja-JP" sz="1050" dirty="0">
              <a:solidFill>
                <a:schemeClr val="accent6">
                  <a:lumMod val="50000"/>
                </a:schemeClr>
              </a:solidFill>
              <a:latin typeface="Meiryo" panose="020B0604030504040204" pitchFamily="34" charset="-128"/>
              <a:ea typeface="Meiryo" panose="020B0604030504040204" pitchFamily="34" charset="-128"/>
            </a:endParaRPr>
          </a:p>
          <a:p>
            <a:pPr algn="ctr"/>
            <a:r>
              <a:rPr lang="ja-JP" altLang="en-US" sz="1050">
                <a:solidFill>
                  <a:schemeClr val="accent6">
                    <a:lumMod val="50000"/>
                  </a:schemeClr>
                </a:solidFill>
                <a:latin typeface="Meiryo" panose="020B0604030504040204" pitchFamily="34" charset="-128"/>
                <a:ea typeface="Meiryo" panose="020B0604030504040204" pitchFamily="34" charset="-128"/>
              </a:rPr>
              <a:t>顧客に関する情報</a:t>
            </a:r>
            <a:endParaRPr kumimoji="1" lang="ja-JP" altLang="en-US" sz="1050">
              <a:solidFill>
                <a:schemeClr val="accent6">
                  <a:lumMod val="50000"/>
                </a:schemeClr>
              </a:solidFill>
              <a:latin typeface="Meiryo" panose="020B0604030504040204" pitchFamily="34" charset="-128"/>
              <a:ea typeface="Meiryo" panose="020B0604030504040204" pitchFamily="34" charset="-128"/>
            </a:endParaRPr>
          </a:p>
        </p:txBody>
      </p:sp>
      <p:sp>
        <p:nvSpPr>
          <p:cNvPr id="31" name="曲折矢印 30">
            <a:extLst>
              <a:ext uri="{FF2B5EF4-FFF2-40B4-BE49-F238E27FC236}">
                <a16:creationId xmlns:a16="http://schemas.microsoft.com/office/drawing/2014/main" id="{24315BEC-611F-7A41-B2E5-64CAC6226EAC}"/>
              </a:ext>
            </a:extLst>
          </p:cNvPr>
          <p:cNvSpPr/>
          <p:nvPr/>
        </p:nvSpPr>
        <p:spPr>
          <a:xfrm>
            <a:off x="6417216" y="3724132"/>
            <a:ext cx="1422880" cy="835268"/>
          </a:xfrm>
          <a:prstGeom prst="bentArrow">
            <a:avLst>
              <a:gd name="adj1" fmla="val 24270"/>
              <a:gd name="adj2" fmla="val 25000"/>
              <a:gd name="adj3" fmla="val 25000"/>
              <a:gd name="adj4" fmla="val 4375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 name="図 1">
            <a:extLst>
              <a:ext uri="{FF2B5EF4-FFF2-40B4-BE49-F238E27FC236}">
                <a16:creationId xmlns:a16="http://schemas.microsoft.com/office/drawing/2014/main" id="{DBCB3C33-E358-4248-93B6-799735C1D2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4814" y="2913704"/>
            <a:ext cx="1657768" cy="1657768"/>
          </a:xfrm>
          <a:prstGeom prst="rect">
            <a:avLst/>
          </a:prstGeom>
          <a:effectLst>
            <a:outerShdw blurRad="50800" dist="38100" dir="2700000" algn="tl" rotWithShape="0">
              <a:prstClr val="black">
                <a:alpha val="40000"/>
              </a:prstClr>
            </a:outerShdw>
          </a:effectLst>
        </p:spPr>
      </p:pic>
      <p:pic>
        <p:nvPicPr>
          <p:cNvPr id="35" name="図 34">
            <a:extLst>
              <a:ext uri="{FF2B5EF4-FFF2-40B4-BE49-F238E27FC236}">
                <a16:creationId xmlns:a16="http://schemas.microsoft.com/office/drawing/2014/main" id="{6E52E74D-5AF0-0C4D-8748-46750EB5A8D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99978" y="3438679"/>
            <a:ext cx="969200" cy="969200"/>
          </a:xfrm>
          <a:prstGeom prst="rect">
            <a:avLst/>
          </a:prstGeom>
          <a:effectLst>
            <a:outerShdw blurRad="50800" dist="38100" dir="2700000" algn="tl" rotWithShape="0">
              <a:prstClr val="black">
                <a:alpha val="40000"/>
              </a:prstClr>
            </a:outerShdw>
          </a:effectLst>
        </p:spPr>
      </p:pic>
      <p:sp>
        <p:nvSpPr>
          <p:cNvPr id="3" name="四角形吹き出し 2">
            <a:extLst>
              <a:ext uri="{FF2B5EF4-FFF2-40B4-BE49-F238E27FC236}">
                <a16:creationId xmlns:a16="http://schemas.microsoft.com/office/drawing/2014/main" id="{EB2D34FA-BAC6-65FC-02C5-16C2B45FABF9}"/>
              </a:ext>
            </a:extLst>
          </p:cNvPr>
          <p:cNvSpPr/>
          <p:nvPr/>
        </p:nvSpPr>
        <p:spPr>
          <a:xfrm>
            <a:off x="3636041" y="2748409"/>
            <a:ext cx="1164900" cy="244652"/>
          </a:xfrm>
          <a:prstGeom prst="wedgeRectCallout">
            <a:avLst>
              <a:gd name="adj1" fmla="val 5054"/>
              <a:gd name="adj2" fmla="val -141389"/>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a:solidFill>
                  <a:srgbClr val="FFFFFF"/>
                </a:solidFill>
                <a:latin typeface="ＭＳ Ｐゴシック"/>
                <a:ea typeface="ＭＳ Ｐゴシック"/>
                <a:cs typeface="ＭＳ Ｐゴシック"/>
              </a:rPr>
              <a:t>Good Doctor</a:t>
            </a:r>
            <a:endParaRPr kumimoji="1" lang="ja-JP" altLang="en-US" sz="1200" dirty="0">
              <a:solidFill>
                <a:srgbClr val="FFFFFF"/>
              </a:solidFill>
              <a:latin typeface="ＭＳ Ｐゴシック"/>
              <a:ea typeface="ＭＳ Ｐゴシック"/>
              <a:cs typeface="ＭＳ Ｐゴシック"/>
            </a:endParaRPr>
          </a:p>
        </p:txBody>
      </p:sp>
      <p:cxnSp>
        <p:nvCxnSpPr>
          <p:cNvPr id="6" name="直線コネクタ 5">
            <a:extLst>
              <a:ext uri="{FF2B5EF4-FFF2-40B4-BE49-F238E27FC236}">
                <a16:creationId xmlns:a16="http://schemas.microsoft.com/office/drawing/2014/main" id="{1CE9C0D2-3011-31EA-0A66-59E5458A1B5E}"/>
              </a:ext>
            </a:extLst>
          </p:cNvPr>
          <p:cNvCxnSpPr>
            <a:cxnSpLocks/>
          </p:cNvCxnSpPr>
          <p:nvPr/>
        </p:nvCxnSpPr>
        <p:spPr>
          <a:xfrm>
            <a:off x="3413437" y="2514182"/>
            <a:ext cx="828163" cy="6317"/>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610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DCED693-FB28-AD01-8692-32D52214C88C}"/>
              </a:ext>
            </a:extLst>
          </p:cNvPr>
          <p:cNvSpPr>
            <a:spLocks noGrp="1"/>
          </p:cNvSpPr>
          <p:nvPr>
            <p:ph type="title"/>
          </p:nvPr>
        </p:nvSpPr>
        <p:spPr>
          <a:xfrm>
            <a:off x="230400" y="266400"/>
            <a:ext cx="8686800" cy="416221"/>
          </a:xfrm>
        </p:spPr>
        <p:txBody>
          <a:bodyPr anchor="ctr">
            <a:normAutofit/>
          </a:bodyPr>
          <a:lstStyle/>
          <a:p>
            <a:pPr>
              <a:lnSpc>
                <a:spcPct val="90000"/>
              </a:lnSpc>
            </a:pPr>
            <a:r>
              <a:rPr lang="en-US" altLang="ja-JP" sz="2300" dirty="0"/>
              <a:t>DX</a:t>
            </a:r>
            <a:r>
              <a:rPr lang="ja-JP" altLang="en-US" sz="2300"/>
              <a:t>が失敗する</a:t>
            </a:r>
            <a:r>
              <a:rPr lang="en-US" altLang="ja-JP" sz="2300" dirty="0"/>
              <a:t>5</a:t>
            </a:r>
            <a:r>
              <a:rPr lang="ja-JP" altLang="en-US" sz="2300"/>
              <a:t>つの残念</a:t>
            </a:r>
          </a:p>
        </p:txBody>
      </p:sp>
      <p:sp>
        <p:nvSpPr>
          <p:cNvPr id="5" name="テキスト ボックス 4">
            <a:extLst>
              <a:ext uri="{FF2B5EF4-FFF2-40B4-BE49-F238E27FC236}">
                <a16:creationId xmlns:a16="http://schemas.microsoft.com/office/drawing/2014/main" id="{C8AC03DB-336F-508D-6849-C1321E9C3215}"/>
              </a:ext>
            </a:extLst>
          </p:cNvPr>
          <p:cNvSpPr txBox="1"/>
          <p:nvPr/>
        </p:nvSpPr>
        <p:spPr>
          <a:xfrm>
            <a:off x="226801" y="4271144"/>
            <a:ext cx="6330534" cy="646331"/>
          </a:xfrm>
          <a:prstGeom prst="rect">
            <a:avLst/>
          </a:prstGeom>
          <a:noFill/>
        </p:spPr>
        <p:txBody>
          <a:bodyPr wrap="square" rtlCol="0">
            <a:spAutoFit/>
          </a:bodyPr>
          <a:lstStyle/>
          <a:p>
            <a:pPr marL="285750" indent="-285750">
              <a:buFont typeface="Wingdings" pitchFamily="2" charset="2"/>
              <a:buChar char="ü"/>
            </a:pPr>
            <a:r>
              <a:rPr kumimoji="1" lang="ja-JP" altLang="en-US">
                <a:latin typeface="Meiryo" panose="020B0604030504040204" pitchFamily="34" charset="-128"/>
                <a:ea typeface="Meiryo" panose="020B0604030504040204" pitchFamily="34" charset="-128"/>
              </a:rPr>
              <a:t>本心では、</a:t>
            </a:r>
            <a:r>
              <a:rPr kumimoji="1" lang="ja-JP" altLang="en-US" b="1">
                <a:latin typeface="Meiryo" panose="020B0604030504040204" pitchFamily="34" charset="-128"/>
                <a:ea typeface="Meiryo" panose="020B0604030504040204" pitchFamily="34" charset="-128"/>
              </a:rPr>
              <a:t>「いまやっていることを大きくは変えたくない」</a:t>
            </a:r>
            <a:r>
              <a:rPr kumimoji="1" lang="ja-JP" altLang="en-US">
                <a:latin typeface="Meiryo" panose="020B0604030504040204" pitchFamily="34" charset="-128"/>
                <a:ea typeface="Meiryo" panose="020B0604030504040204" pitchFamily="34" charset="-128"/>
              </a:rPr>
              <a:t>と思いながら、変革に取り組むこと</a:t>
            </a:r>
          </a:p>
        </p:txBody>
      </p:sp>
      <p:sp>
        <p:nvSpPr>
          <p:cNvPr id="7" name="テキスト ボックス 6">
            <a:extLst>
              <a:ext uri="{FF2B5EF4-FFF2-40B4-BE49-F238E27FC236}">
                <a16:creationId xmlns:a16="http://schemas.microsoft.com/office/drawing/2014/main" id="{1726C645-63CB-80EC-EF41-74DEA795F296}"/>
              </a:ext>
            </a:extLst>
          </p:cNvPr>
          <p:cNvSpPr txBox="1"/>
          <p:nvPr/>
        </p:nvSpPr>
        <p:spPr>
          <a:xfrm>
            <a:off x="241314" y="3377940"/>
            <a:ext cx="6330534" cy="646331"/>
          </a:xfrm>
          <a:prstGeom prst="rect">
            <a:avLst/>
          </a:prstGeom>
          <a:noFill/>
        </p:spPr>
        <p:txBody>
          <a:bodyPr wrap="square" rtlCol="0">
            <a:spAutoFit/>
          </a:bodyPr>
          <a:lstStyle/>
          <a:p>
            <a:pPr marL="285750" indent="-285750">
              <a:buFont typeface="Wingdings" pitchFamily="2" charset="2"/>
              <a:buChar char="ü"/>
            </a:pPr>
            <a:r>
              <a:rPr lang="ja-JP" altLang="en-US" b="1">
                <a:latin typeface="Meiryo" panose="020B0604030504040204" pitchFamily="34" charset="-128"/>
                <a:ea typeface="Meiryo" panose="020B0604030504040204" pitchFamily="34" charset="-128"/>
              </a:rPr>
              <a:t>デジタル・ツールを導入</a:t>
            </a:r>
            <a:r>
              <a:rPr lang="ja-JP" altLang="en-US">
                <a:latin typeface="Meiryo" panose="020B0604030504040204" pitchFamily="34" charset="-128"/>
                <a:ea typeface="Meiryo" panose="020B0604030504040204" pitchFamily="34" charset="-128"/>
              </a:rPr>
              <a:t>し、「</a:t>
            </a:r>
            <a:r>
              <a:rPr lang="en-US" altLang="ja-JP" dirty="0">
                <a:latin typeface="Meiryo" panose="020B0604030504040204" pitchFamily="34" charset="-128"/>
                <a:ea typeface="Meiryo" panose="020B0604030504040204" pitchFamily="34" charset="-128"/>
              </a:rPr>
              <a:t>DX</a:t>
            </a:r>
            <a:r>
              <a:rPr lang="ja-JP" altLang="en-US">
                <a:latin typeface="Meiryo" panose="020B0604030504040204" pitchFamily="34" charset="-128"/>
                <a:ea typeface="Meiryo" panose="020B0604030504040204" pitchFamily="34" charset="-128"/>
              </a:rPr>
              <a:t>やってます！」にして、そこで打ち止めにしたいと内心では願っていること</a:t>
            </a:r>
            <a:endParaRPr lang="en-US" altLang="ja-JP" dirty="0">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FCC81F6C-CF9D-A98F-11B4-D14573AFDA08}"/>
              </a:ext>
            </a:extLst>
          </p:cNvPr>
          <p:cNvSpPr txBox="1"/>
          <p:nvPr/>
        </p:nvSpPr>
        <p:spPr>
          <a:xfrm>
            <a:off x="226800" y="5164348"/>
            <a:ext cx="6330534" cy="646331"/>
          </a:xfrm>
          <a:prstGeom prst="rect">
            <a:avLst/>
          </a:prstGeom>
          <a:noFill/>
        </p:spPr>
        <p:txBody>
          <a:bodyPr wrap="square" rtlCol="0">
            <a:spAutoFit/>
          </a:bodyPr>
          <a:lstStyle/>
          <a:p>
            <a:pPr marL="285750" indent="-285750">
              <a:buFont typeface="Wingdings" pitchFamily="2" charset="2"/>
              <a:buChar char="ü"/>
            </a:pPr>
            <a:r>
              <a:rPr lang="ja-JP" altLang="en-US" b="1">
                <a:latin typeface="Meiryo" panose="020B0604030504040204" pitchFamily="34" charset="-128"/>
                <a:ea typeface="Meiryo" panose="020B0604030504040204" pitchFamily="34" charset="-128"/>
              </a:rPr>
              <a:t>他社事例に「使えそうななにか」を探し</a:t>
            </a:r>
            <a:r>
              <a:rPr lang="ja-JP" altLang="en-US">
                <a:latin typeface="Meiryo" panose="020B0604030504040204" pitchFamily="34" charset="-128"/>
                <a:ea typeface="Meiryo" panose="020B0604030504040204" pitchFamily="34" charset="-128"/>
              </a:rPr>
              <a:t>、自分たちの正解を創ることを怠ること</a:t>
            </a:r>
            <a:endParaRPr kumimoji="1" lang="ja-JP" altLang="en-US">
              <a:latin typeface="Meiryo" panose="020B0604030504040204" pitchFamily="34" charset="-128"/>
              <a:ea typeface="Meiryo" panose="020B0604030504040204" pitchFamily="34" charset="-128"/>
            </a:endParaRPr>
          </a:p>
        </p:txBody>
      </p:sp>
      <p:sp>
        <p:nvSpPr>
          <p:cNvPr id="2" name="テキスト ボックス 1">
            <a:extLst>
              <a:ext uri="{FF2B5EF4-FFF2-40B4-BE49-F238E27FC236}">
                <a16:creationId xmlns:a16="http://schemas.microsoft.com/office/drawing/2014/main" id="{48D940B0-D6F6-0F03-345F-CCB5725CBD02}"/>
              </a:ext>
            </a:extLst>
          </p:cNvPr>
          <p:cNvSpPr txBox="1"/>
          <p:nvPr/>
        </p:nvSpPr>
        <p:spPr>
          <a:xfrm>
            <a:off x="241314" y="2484736"/>
            <a:ext cx="6330534" cy="646331"/>
          </a:xfrm>
          <a:prstGeom prst="rect">
            <a:avLst/>
          </a:prstGeom>
          <a:noFill/>
        </p:spPr>
        <p:txBody>
          <a:bodyPr wrap="square" rtlCol="0">
            <a:spAutoFit/>
          </a:bodyPr>
          <a:lstStyle/>
          <a:p>
            <a:pPr marL="285750" indent="-285750">
              <a:buFont typeface="Wingdings" pitchFamily="2" charset="2"/>
              <a:buChar char="ü"/>
            </a:pPr>
            <a:r>
              <a:rPr kumimoji="1" lang="ja-JP" altLang="en-US">
                <a:latin typeface="Meiryo" panose="020B0604030504040204" pitchFamily="34" charset="-128"/>
                <a:ea typeface="Meiryo" panose="020B0604030504040204" pitchFamily="34" charset="-128"/>
              </a:rPr>
              <a:t>「</a:t>
            </a:r>
            <a:r>
              <a:rPr kumimoji="1" lang="en-US" altLang="ja-JP" dirty="0">
                <a:latin typeface="Meiryo" panose="020B0604030504040204" pitchFamily="34" charset="-128"/>
                <a:ea typeface="Meiryo" panose="020B0604030504040204" pitchFamily="34" charset="-128"/>
              </a:rPr>
              <a:t>DX</a:t>
            </a:r>
            <a:r>
              <a:rPr kumimoji="1" lang="ja-JP" altLang="en-US">
                <a:latin typeface="Meiryo" panose="020B0604030504040204" pitchFamily="34" charset="-128"/>
                <a:ea typeface="Meiryo" panose="020B0604030504040204" pitchFamily="34" charset="-128"/>
              </a:rPr>
              <a:t>をやらなくちゃ！」と気持ちがはやり、</a:t>
            </a:r>
            <a:r>
              <a:rPr kumimoji="1" lang="ja-JP" altLang="en-US" b="1">
                <a:latin typeface="Meiryo" panose="020B0604030504040204" pitchFamily="34" charset="-128"/>
                <a:ea typeface="Meiryo" panose="020B0604030504040204" pitchFamily="34" charset="-128"/>
              </a:rPr>
              <a:t>解決すべき重大な課題が置き去り</a:t>
            </a:r>
            <a:r>
              <a:rPr kumimoji="1" lang="ja-JP" altLang="en-US">
                <a:latin typeface="Meiryo" panose="020B0604030504040204" pitchFamily="34" charset="-128"/>
                <a:ea typeface="Meiryo" panose="020B0604030504040204" pitchFamily="34" charset="-128"/>
              </a:rPr>
              <a:t>にされ、合意できていないこと</a:t>
            </a:r>
          </a:p>
        </p:txBody>
      </p:sp>
      <p:sp>
        <p:nvSpPr>
          <p:cNvPr id="3" name="テキスト ボックス 2">
            <a:extLst>
              <a:ext uri="{FF2B5EF4-FFF2-40B4-BE49-F238E27FC236}">
                <a16:creationId xmlns:a16="http://schemas.microsoft.com/office/drawing/2014/main" id="{17241F37-A89D-4A2B-0656-2EE55182A93C}"/>
              </a:ext>
            </a:extLst>
          </p:cNvPr>
          <p:cNvSpPr txBox="1"/>
          <p:nvPr/>
        </p:nvSpPr>
        <p:spPr>
          <a:xfrm>
            <a:off x="241314" y="1585594"/>
            <a:ext cx="6330534" cy="646331"/>
          </a:xfrm>
          <a:prstGeom prst="rect">
            <a:avLst/>
          </a:prstGeom>
          <a:noFill/>
        </p:spPr>
        <p:txBody>
          <a:bodyPr wrap="square" rtlCol="0">
            <a:spAutoFit/>
          </a:bodyPr>
          <a:lstStyle/>
          <a:p>
            <a:pPr marL="285750" indent="-285750">
              <a:buFont typeface="Wingdings" pitchFamily="2" charset="2"/>
              <a:buChar char="ü"/>
            </a:pPr>
            <a:r>
              <a:rPr kumimoji="1" lang="en-US" altLang="ja-JP" b="1" dirty="0">
                <a:latin typeface="Meiryo" panose="020B0604030504040204" pitchFamily="34" charset="-128"/>
                <a:ea typeface="Meiryo" panose="020B0604030504040204" pitchFamily="34" charset="-128"/>
              </a:rPr>
              <a:t>DX</a:t>
            </a:r>
            <a:r>
              <a:rPr kumimoji="1" lang="ja-JP" altLang="en-US" b="1">
                <a:latin typeface="Meiryo" panose="020B0604030504040204" pitchFamily="34" charset="-128"/>
                <a:ea typeface="Meiryo" panose="020B0604030504040204" pitchFamily="34" charset="-128"/>
              </a:rPr>
              <a:t>とデジタル化の違いを分からない</a:t>
            </a:r>
            <a:r>
              <a:rPr kumimoji="1" lang="ja-JP" altLang="en-US">
                <a:latin typeface="Meiryo" panose="020B0604030504040204" pitchFamily="34" charset="-128"/>
                <a:ea typeface="Meiryo" panose="020B0604030504040204" pitchFamily="34" charset="-128"/>
              </a:rPr>
              <a:t>ままに、</a:t>
            </a:r>
            <a:r>
              <a:rPr kumimoji="1" lang="en-US" altLang="ja-JP" dirty="0">
                <a:latin typeface="Meiryo" panose="020B0604030504040204" pitchFamily="34" charset="-128"/>
                <a:ea typeface="Meiryo" panose="020B0604030504040204" pitchFamily="34" charset="-128"/>
              </a:rPr>
              <a:t>DX</a:t>
            </a:r>
            <a:r>
              <a:rPr kumimoji="1" lang="ja-JP" altLang="en-US">
                <a:latin typeface="Meiryo" panose="020B0604030504040204" pitchFamily="34" charset="-128"/>
                <a:ea typeface="Meiryo" panose="020B0604030504040204" pitchFamily="34" charset="-128"/>
              </a:rPr>
              <a:t>に取り組もうとすること</a:t>
            </a:r>
          </a:p>
        </p:txBody>
      </p:sp>
      <p:grpSp>
        <p:nvGrpSpPr>
          <p:cNvPr id="18" name="グループ化 17">
            <a:extLst>
              <a:ext uri="{FF2B5EF4-FFF2-40B4-BE49-F238E27FC236}">
                <a16:creationId xmlns:a16="http://schemas.microsoft.com/office/drawing/2014/main" id="{B9466E01-6A77-A79D-A838-A4384A82E368}"/>
              </a:ext>
            </a:extLst>
          </p:cNvPr>
          <p:cNvGrpSpPr/>
          <p:nvPr/>
        </p:nvGrpSpPr>
        <p:grpSpPr>
          <a:xfrm>
            <a:off x="6693826" y="1587124"/>
            <a:ext cx="2208859" cy="4193376"/>
            <a:chOff x="6693826" y="1391185"/>
            <a:chExt cx="2208859" cy="4193376"/>
          </a:xfrm>
        </p:grpSpPr>
        <p:sp>
          <p:nvSpPr>
            <p:cNvPr id="6" name="テキスト ボックス 5">
              <a:extLst>
                <a:ext uri="{FF2B5EF4-FFF2-40B4-BE49-F238E27FC236}">
                  <a16:creationId xmlns:a16="http://schemas.microsoft.com/office/drawing/2014/main" id="{87EE7B1F-60E9-1200-3A68-0F8EE11B0B6E}"/>
                </a:ext>
              </a:extLst>
            </p:cNvPr>
            <p:cNvSpPr txBox="1"/>
            <p:nvPr/>
          </p:nvSpPr>
          <p:spPr>
            <a:xfrm>
              <a:off x="7468574" y="1391185"/>
              <a:ext cx="1434111" cy="646331"/>
            </a:xfrm>
            <a:prstGeom prst="rect">
              <a:avLst/>
            </a:prstGeom>
            <a:noFill/>
          </p:spPr>
          <p:txBody>
            <a:bodyPr wrap="none" rtlCol="0">
              <a:spAutoFit/>
            </a:bodyPr>
            <a:lstStyle/>
            <a:p>
              <a:pPr algn="r"/>
              <a:r>
                <a:rPr kumimoji="1" lang="en-US" altLang="ja-JP" dirty="0">
                  <a:solidFill>
                    <a:srgbClr val="0070C0"/>
                  </a:solidFill>
                  <a:latin typeface="Meiryo" panose="020B0604030504040204" pitchFamily="34" charset="-128"/>
                  <a:ea typeface="Meiryo" panose="020B0604030504040204" pitchFamily="34" charset="-128"/>
                </a:rPr>
                <a:t>DX</a:t>
              </a:r>
              <a:r>
                <a:rPr kumimoji="1" lang="ja-JP" altLang="en-US">
                  <a:solidFill>
                    <a:srgbClr val="0070C0"/>
                  </a:solidFill>
                  <a:latin typeface="Meiryo" panose="020B0604030504040204" pitchFamily="34" charset="-128"/>
                  <a:ea typeface="Meiryo" panose="020B0604030504040204" pitchFamily="34" charset="-128"/>
                </a:rPr>
                <a:t>の本質を</a:t>
              </a:r>
              <a:endParaRPr kumimoji="1" lang="en-US" altLang="ja-JP" dirty="0">
                <a:solidFill>
                  <a:srgbClr val="0070C0"/>
                </a:solidFill>
                <a:latin typeface="Meiryo" panose="020B0604030504040204" pitchFamily="34" charset="-128"/>
                <a:ea typeface="Meiryo" panose="020B0604030504040204" pitchFamily="34" charset="-128"/>
              </a:endParaRPr>
            </a:p>
            <a:p>
              <a:pPr algn="r"/>
              <a:r>
                <a:rPr kumimoji="1" lang="ja-JP" altLang="en-US">
                  <a:solidFill>
                    <a:srgbClr val="0070C0"/>
                  </a:solidFill>
                  <a:latin typeface="Meiryo" panose="020B0604030504040204" pitchFamily="34" charset="-128"/>
                  <a:ea typeface="Meiryo" panose="020B0604030504040204" pitchFamily="34" charset="-128"/>
                </a:rPr>
                <a:t>理解する</a:t>
              </a:r>
            </a:p>
          </p:txBody>
        </p:sp>
        <p:sp>
          <p:nvSpPr>
            <p:cNvPr id="9" name="テキスト ボックス 8">
              <a:extLst>
                <a:ext uri="{FF2B5EF4-FFF2-40B4-BE49-F238E27FC236}">
                  <a16:creationId xmlns:a16="http://schemas.microsoft.com/office/drawing/2014/main" id="{AE9AC35C-7BA9-EDE7-FCDD-ABC2753C56BD}"/>
                </a:ext>
              </a:extLst>
            </p:cNvPr>
            <p:cNvSpPr txBox="1"/>
            <p:nvPr/>
          </p:nvSpPr>
          <p:spPr>
            <a:xfrm>
              <a:off x="7102192" y="2288797"/>
              <a:ext cx="1800493" cy="646331"/>
            </a:xfrm>
            <a:prstGeom prst="rect">
              <a:avLst/>
            </a:prstGeom>
            <a:noFill/>
          </p:spPr>
          <p:txBody>
            <a:bodyPr wrap="none" rtlCol="0">
              <a:spAutoFit/>
            </a:bodyPr>
            <a:lstStyle/>
            <a:p>
              <a:pPr algn="r"/>
              <a:r>
                <a:rPr kumimoji="1" lang="ja-JP" altLang="en-US">
                  <a:solidFill>
                    <a:srgbClr val="0070C0"/>
                  </a:solidFill>
                  <a:latin typeface="Meiryo" panose="020B0604030504040204" pitchFamily="34" charset="-128"/>
                  <a:ea typeface="Meiryo" panose="020B0604030504040204" pitchFamily="34" charset="-128"/>
                </a:rPr>
                <a:t>事業</a:t>
              </a:r>
              <a:r>
                <a:rPr lang="ja-JP" altLang="en-US">
                  <a:solidFill>
                    <a:srgbClr val="0070C0"/>
                  </a:solidFill>
                  <a:latin typeface="Meiryo" panose="020B0604030504040204" pitchFamily="34" charset="-128"/>
                  <a:ea typeface="Meiryo" panose="020B0604030504040204" pitchFamily="34" charset="-128"/>
                </a:rPr>
                <a:t>を徹底して</a:t>
              </a:r>
              <a:endParaRPr lang="en-US" altLang="ja-JP" dirty="0">
                <a:solidFill>
                  <a:srgbClr val="0070C0"/>
                </a:solidFill>
                <a:latin typeface="Meiryo" panose="020B0604030504040204" pitchFamily="34" charset="-128"/>
                <a:ea typeface="Meiryo" panose="020B0604030504040204" pitchFamily="34" charset="-128"/>
              </a:endParaRPr>
            </a:p>
            <a:p>
              <a:pPr algn="r"/>
              <a:r>
                <a:rPr kumimoji="1" lang="ja-JP" altLang="en-US">
                  <a:solidFill>
                    <a:srgbClr val="0070C0"/>
                  </a:solidFill>
                  <a:latin typeface="Meiryo" panose="020B0604030504040204" pitchFamily="34" charset="-128"/>
                  <a:ea typeface="Meiryo" panose="020B0604030504040204" pitchFamily="34" charset="-128"/>
                </a:rPr>
                <a:t>議論し合意せよ</a:t>
              </a:r>
            </a:p>
          </p:txBody>
        </p:sp>
        <p:sp>
          <p:nvSpPr>
            <p:cNvPr id="10" name="テキスト ボックス 9">
              <a:extLst>
                <a:ext uri="{FF2B5EF4-FFF2-40B4-BE49-F238E27FC236}">
                  <a16:creationId xmlns:a16="http://schemas.microsoft.com/office/drawing/2014/main" id="{DA6F007F-E47F-1653-EC2D-61B7EC622FA0}"/>
                </a:ext>
              </a:extLst>
            </p:cNvPr>
            <p:cNvSpPr txBox="1"/>
            <p:nvPr/>
          </p:nvSpPr>
          <p:spPr>
            <a:xfrm>
              <a:off x="7333024" y="3182001"/>
              <a:ext cx="1569660" cy="646331"/>
            </a:xfrm>
            <a:prstGeom prst="rect">
              <a:avLst/>
            </a:prstGeom>
            <a:noFill/>
          </p:spPr>
          <p:txBody>
            <a:bodyPr wrap="none" rtlCol="0">
              <a:spAutoFit/>
            </a:bodyPr>
            <a:lstStyle/>
            <a:p>
              <a:pPr algn="r"/>
              <a:r>
                <a:rPr kumimoji="1" lang="ja-JP" altLang="en-US">
                  <a:solidFill>
                    <a:srgbClr val="0070C0"/>
                  </a:solidFill>
                  <a:latin typeface="Meiryo" panose="020B0604030504040204" pitchFamily="34" charset="-128"/>
                  <a:ea typeface="Meiryo" panose="020B0604030504040204" pitchFamily="34" charset="-128"/>
                </a:rPr>
                <a:t>ツールは手段</a:t>
              </a:r>
              <a:endParaRPr kumimoji="1" lang="en-US" altLang="ja-JP" dirty="0">
                <a:solidFill>
                  <a:srgbClr val="0070C0"/>
                </a:solidFill>
                <a:latin typeface="Meiryo" panose="020B0604030504040204" pitchFamily="34" charset="-128"/>
                <a:ea typeface="Meiryo" panose="020B0604030504040204" pitchFamily="34" charset="-128"/>
              </a:endParaRPr>
            </a:p>
            <a:p>
              <a:pPr algn="r"/>
              <a:r>
                <a:rPr lang="ja-JP" altLang="en-US">
                  <a:solidFill>
                    <a:srgbClr val="0070C0"/>
                  </a:solidFill>
                  <a:latin typeface="Meiryo" panose="020B0604030504040204" pitchFamily="34" charset="-128"/>
                  <a:ea typeface="Meiryo" panose="020B0604030504040204" pitchFamily="34" charset="-128"/>
                </a:rPr>
                <a:t>変革がゴール</a:t>
              </a:r>
              <a:endParaRPr kumimoji="1" lang="ja-JP" altLang="en-US">
                <a:solidFill>
                  <a:srgbClr val="0070C0"/>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9AF0CBA7-9BA8-CB52-1F5E-B49350AE8EBE}"/>
                </a:ext>
              </a:extLst>
            </p:cNvPr>
            <p:cNvSpPr txBox="1"/>
            <p:nvPr/>
          </p:nvSpPr>
          <p:spPr>
            <a:xfrm>
              <a:off x="7087677" y="4118173"/>
              <a:ext cx="1800493" cy="646331"/>
            </a:xfrm>
            <a:prstGeom prst="rect">
              <a:avLst/>
            </a:prstGeom>
            <a:noFill/>
          </p:spPr>
          <p:txBody>
            <a:bodyPr wrap="none" rtlCol="0">
              <a:spAutoFit/>
            </a:bodyPr>
            <a:lstStyle/>
            <a:p>
              <a:pPr algn="r"/>
              <a:r>
                <a:rPr lang="ja-JP" altLang="en-US">
                  <a:solidFill>
                    <a:srgbClr val="0070C0"/>
                  </a:solidFill>
                  <a:latin typeface="Meiryo" panose="020B0604030504040204" pitchFamily="34" charset="-128"/>
                  <a:ea typeface="Meiryo" panose="020B0604030504040204" pitchFamily="34" charset="-128"/>
                </a:rPr>
                <a:t>変革とは</a:t>
              </a:r>
              <a:endParaRPr lang="en-US" altLang="ja-JP" dirty="0">
                <a:solidFill>
                  <a:srgbClr val="0070C0"/>
                </a:solidFill>
                <a:latin typeface="Meiryo" panose="020B0604030504040204" pitchFamily="34" charset="-128"/>
                <a:ea typeface="Meiryo" panose="020B0604030504040204" pitchFamily="34" charset="-128"/>
              </a:endParaRPr>
            </a:p>
            <a:p>
              <a:pPr algn="r"/>
              <a:r>
                <a:rPr lang="ja-JP" altLang="en-US">
                  <a:solidFill>
                    <a:srgbClr val="0070C0"/>
                  </a:solidFill>
                  <a:latin typeface="Meiryo" panose="020B0604030504040204" pitchFamily="34" charset="-128"/>
                  <a:ea typeface="Meiryo" panose="020B0604030504040204" pitchFamily="34" charset="-128"/>
                </a:rPr>
                <a:t>作り変えること</a:t>
              </a:r>
              <a:endParaRPr kumimoji="1" lang="ja-JP" altLang="en-US">
                <a:solidFill>
                  <a:srgbClr val="0070C0"/>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60C410A0-DABA-A791-A0EE-DDA88C9A135E}"/>
                </a:ext>
              </a:extLst>
            </p:cNvPr>
            <p:cNvSpPr txBox="1"/>
            <p:nvPr/>
          </p:nvSpPr>
          <p:spPr>
            <a:xfrm>
              <a:off x="7325767" y="4938230"/>
              <a:ext cx="1569660" cy="646331"/>
            </a:xfrm>
            <a:prstGeom prst="rect">
              <a:avLst/>
            </a:prstGeom>
            <a:noFill/>
          </p:spPr>
          <p:txBody>
            <a:bodyPr wrap="none" rtlCol="0">
              <a:spAutoFit/>
            </a:bodyPr>
            <a:lstStyle/>
            <a:p>
              <a:pPr algn="r"/>
              <a:r>
                <a:rPr lang="ja-JP" altLang="en-US">
                  <a:solidFill>
                    <a:srgbClr val="0070C0"/>
                  </a:solidFill>
                  <a:latin typeface="Meiryo" panose="020B0604030504040204" pitchFamily="34" charset="-128"/>
                  <a:ea typeface="Meiryo" panose="020B0604030504040204" pitchFamily="34" charset="-128"/>
                </a:rPr>
                <a:t>やっては</a:t>
              </a:r>
              <a:endParaRPr lang="en-US" altLang="ja-JP" dirty="0">
                <a:solidFill>
                  <a:srgbClr val="0070C0"/>
                </a:solidFill>
                <a:latin typeface="Meiryo" panose="020B0604030504040204" pitchFamily="34" charset="-128"/>
                <a:ea typeface="Meiryo" panose="020B0604030504040204" pitchFamily="34" charset="-128"/>
              </a:endParaRPr>
            </a:p>
            <a:p>
              <a:pPr algn="r"/>
              <a:r>
                <a:rPr lang="ja-JP" altLang="en-US">
                  <a:solidFill>
                    <a:srgbClr val="0070C0"/>
                  </a:solidFill>
                  <a:latin typeface="Meiryo" panose="020B0604030504040204" pitchFamily="34" charset="-128"/>
                  <a:ea typeface="Meiryo" panose="020B0604030504040204" pitchFamily="34" charset="-128"/>
                </a:rPr>
                <a:t>いけない事例</a:t>
              </a:r>
              <a:endParaRPr kumimoji="1" lang="ja-JP" altLang="en-US">
                <a:solidFill>
                  <a:srgbClr val="0070C0"/>
                </a:solidFill>
                <a:latin typeface="Meiryo" panose="020B0604030504040204" pitchFamily="34" charset="-128"/>
                <a:ea typeface="Meiryo" panose="020B0604030504040204" pitchFamily="34" charset="-128"/>
              </a:endParaRPr>
            </a:p>
          </p:txBody>
        </p:sp>
        <p:sp>
          <p:nvSpPr>
            <p:cNvPr id="13" name="右矢印 12">
              <a:extLst>
                <a:ext uri="{FF2B5EF4-FFF2-40B4-BE49-F238E27FC236}">
                  <a16:creationId xmlns:a16="http://schemas.microsoft.com/office/drawing/2014/main" id="{63D0712A-9C9B-8F29-9FF9-1B92E04516DE}"/>
                </a:ext>
              </a:extLst>
            </p:cNvPr>
            <p:cNvSpPr/>
            <p:nvPr/>
          </p:nvSpPr>
          <p:spPr>
            <a:xfrm>
              <a:off x="6708341" y="1561441"/>
              <a:ext cx="270481" cy="44667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a:extLst>
                <a:ext uri="{FF2B5EF4-FFF2-40B4-BE49-F238E27FC236}">
                  <a16:creationId xmlns:a16="http://schemas.microsoft.com/office/drawing/2014/main" id="{C71BC552-68D3-1583-EDE2-3288DD674C4A}"/>
                </a:ext>
              </a:extLst>
            </p:cNvPr>
            <p:cNvSpPr/>
            <p:nvPr/>
          </p:nvSpPr>
          <p:spPr>
            <a:xfrm>
              <a:off x="6708340" y="2393135"/>
              <a:ext cx="270481" cy="44667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右矢印 14">
              <a:extLst>
                <a:ext uri="{FF2B5EF4-FFF2-40B4-BE49-F238E27FC236}">
                  <a16:creationId xmlns:a16="http://schemas.microsoft.com/office/drawing/2014/main" id="{3B1BA47C-B41B-F0DF-38EE-02B01BD8C517}"/>
                </a:ext>
              </a:extLst>
            </p:cNvPr>
            <p:cNvSpPr/>
            <p:nvPr/>
          </p:nvSpPr>
          <p:spPr>
            <a:xfrm>
              <a:off x="6693826" y="3285764"/>
              <a:ext cx="270481" cy="44667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a:extLst>
                <a:ext uri="{FF2B5EF4-FFF2-40B4-BE49-F238E27FC236}">
                  <a16:creationId xmlns:a16="http://schemas.microsoft.com/office/drawing/2014/main" id="{2459A17B-2E95-C3AD-67F2-25D1B4988C31}"/>
                </a:ext>
              </a:extLst>
            </p:cNvPr>
            <p:cNvSpPr/>
            <p:nvPr/>
          </p:nvSpPr>
          <p:spPr>
            <a:xfrm>
              <a:off x="6708340" y="4175034"/>
              <a:ext cx="270481" cy="44667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a:extLst>
                <a:ext uri="{FF2B5EF4-FFF2-40B4-BE49-F238E27FC236}">
                  <a16:creationId xmlns:a16="http://schemas.microsoft.com/office/drawing/2014/main" id="{8B0DF5AB-981A-185A-F526-324CAE781B92}"/>
                </a:ext>
              </a:extLst>
            </p:cNvPr>
            <p:cNvSpPr/>
            <p:nvPr/>
          </p:nvSpPr>
          <p:spPr>
            <a:xfrm>
              <a:off x="6693918" y="5038059"/>
              <a:ext cx="270481" cy="44667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7601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Meiryo" panose="020B0604030504040204" pitchFamily="34" charset="-128"/>
                <a:ea typeface="Meiryo" panose="020B0604030504040204" pitchFamily="34" charset="-128"/>
                <a:cs typeface="Arial"/>
              </a:rPr>
              <a:t>DX</a:t>
            </a:r>
            <a:r>
              <a:rPr lang="ja-JP" altLang="en-US" sz="2400">
                <a:solidFill>
                  <a:srgbClr val="FFFFFF"/>
                </a:solidFill>
                <a:latin typeface="Meiryo" panose="020B0604030504040204" pitchFamily="34" charset="-128"/>
                <a:ea typeface="Meiryo" panose="020B0604030504040204" pitchFamily="34" charset="-128"/>
                <a:cs typeface="Arial"/>
              </a:rPr>
              <a:t>が注目される背景</a:t>
            </a:r>
            <a:endParaRPr lang="ja-JP" altLang="en-US"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364819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0"/>
            <a:ext cx="8686800" cy="416221"/>
          </a:xfrm>
        </p:spPr>
        <p:txBody>
          <a:bodyPr lIns="0" rIns="0"/>
          <a:lstStyle/>
          <a:p>
            <a:r>
              <a:rPr kumimoji="1" lang="ja-JP" altLang="en-US" sz="2700" dirty="0">
                <a:latin typeface="Meiryo" panose="020B0604030504040204" pitchFamily="34" charset="-128"/>
                <a:ea typeface="Meiryo" panose="020B0604030504040204" pitchFamily="34" charset="-128"/>
              </a:rPr>
              <a:t>デジタル・ネイティブが既存の業界を破壊する理由</a:t>
            </a:r>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016029"/>
            <a:ext cx="963706" cy="963706"/>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112712"/>
            <a:ext cx="969683" cy="969683"/>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215372"/>
            <a:ext cx="963706" cy="963706"/>
          </a:xfrm>
          <a:prstGeom prst="rect">
            <a:avLst/>
          </a:prstGeom>
        </p:spPr>
      </p:pic>
      <p:pic>
        <p:nvPicPr>
          <p:cNvPr id="9" name="図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5408738"/>
            <a:ext cx="963706" cy="963706"/>
          </a:xfrm>
          <a:prstGeom prst="rect">
            <a:avLst/>
          </a:prstGeom>
        </p:spPr>
      </p:pic>
      <p:sp>
        <p:nvSpPr>
          <p:cNvPr id="10" name="テキスト ボックス 9"/>
          <p:cNvSpPr txBox="1"/>
          <p:nvPr/>
        </p:nvSpPr>
        <p:spPr>
          <a:xfrm>
            <a:off x="1613647" y="1174716"/>
            <a:ext cx="1433406"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274387"/>
            <a:ext cx="1651414" cy="646331"/>
          </a:xfrm>
          <a:prstGeom prst="rect">
            <a:avLst/>
          </a:prstGeom>
          <a:noFill/>
        </p:spPr>
        <p:txBody>
          <a:bodyPr wrap="none" rtlCol="0">
            <a:spAutoFit/>
          </a:bodyPr>
          <a:lstStyle/>
          <a:p>
            <a:r>
              <a:rPr lang="en-US" altLang="ja-JP" sz="3600" dirty="0">
                <a:latin typeface="Meiryo" charset="-128"/>
                <a:ea typeface="Meiryo" charset="-128"/>
                <a:cs typeface="Meiryo" charset="-128"/>
              </a:rPr>
              <a:t>A</a:t>
            </a:r>
            <a:r>
              <a:rPr kumimoji="1" lang="en-US" altLang="ja-JP" sz="3600" dirty="0">
                <a:latin typeface="Meiryo" charset="-128"/>
                <a:ea typeface="Meiryo" charset="-128"/>
                <a:cs typeface="Meiryo" charset="-128"/>
              </a:rPr>
              <a:t>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374059"/>
            <a:ext cx="2116028"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473731"/>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567425"/>
            <a:ext cx="1625766"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3729675" y="1222963"/>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3729675" y="2322634"/>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3729675" y="3422306"/>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3729675" y="4518990"/>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3729675" y="5615672"/>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267047"/>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463747"/>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365397"/>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563074"/>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 y="4249268"/>
            <a:ext cx="963706" cy="1177681"/>
          </a:xfrm>
          <a:prstGeom prst="rect">
            <a:avLst/>
          </a:prstGeom>
        </p:spPr>
      </p:pic>
      <p:sp>
        <p:nvSpPr>
          <p:cNvPr id="25" name="テキスト ボックス 24"/>
          <p:cNvSpPr txBox="1"/>
          <p:nvPr/>
        </p:nvSpPr>
        <p:spPr>
          <a:xfrm>
            <a:off x="5050536" y="5659756"/>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grpSp>
        <p:nvGrpSpPr>
          <p:cNvPr id="8" name="グループ化 7">
            <a:extLst>
              <a:ext uri="{FF2B5EF4-FFF2-40B4-BE49-F238E27FC236}">
                <a16:creationId xmlns:a16="http://schemas.microsoft.com/office/drawing/2014/main" id="{3644AA3A-77C4-9101-851A-BBE3F26158BB}"/>
              </a:ext>
            </a:extLst>
          </p:cNvPr>
          <p:cNvGrpSpPr/>
          <p:nvPr/>
        </p:nvGrpSpPr>
        <p:grpSpPr>
          <a:xfrm>
            <a:off x="2516538" y="736579"/>
            <a:ext cx="6627462" cy="6121421"/>
            <a:chOff x="2516538" y="736579"/>
            <a:chExt cx="6627462" cy="6121421"/>
          </a:xfrm>
        </p:grpSpPr>
        <p:sp>
          <p:nvSpPr>
            <p:cNvPr id="3" name="爆発 1 2">
              <a:extLst>
                <a:ext uri="{FF2B5EF4-FFF2-40B4-BE49-F238E27FC236}">
                  <a16:creationId xmlns:a16="http://schemas.microsoft.com/office/drawing/2014/main" id="{324BC204-901B-D111-664A-13EAC3D64C7E}"/>
                </a:ext>
              </a:extLst>
            </p:cNvPr>
            <p:cNvSpPr/>
            <p:nvPr/>
          </p:nvSpPr>
          <p:spPr>
            <a:xfrm>
              <a:off x="2516538" y="736579"/>
              <a:ext cx="6627462" cy="6121421"/>
            </a:xfrm>
            <a:prstGeom prst="irregularSeal1">
              <a:avLst/>
            </a:prstGeom>
            <a:gradFill flip="none" rotWithShape="1">
              <a:gsLst>
                <a:gs pos="17000">
                  <a:srgbClr val="FF0000">
                    <a:alpha val="65000"/>
                  </a:srgbClr>
                </a:gs>
                <a:gs pos="59000">
                  <a:srgbClr val="FF0000">
                    <a:alpha val="28000"/>
                  </a:srgb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E87CA58E-ACA3-BA48-F947-6BB20628A389}"/>
                </a:ext>
              </a:extLst>
            </p:cNvPr>
            <p:cNvSpPr txBox="1"/>
            <p:nvPr/>
          </p:nvSpPr>
          <p:spPr>
            <a:xfrm>
              <a:off x="3729675" y="3082395"/>
              <a:ext cx="3988592" cy="1077218"/>
            </a:xfrm>
            <a:prstGeom prst="rect">
              <a:avLst/>
            </a:prstGeom>
            <a:noFill/>
          </p:spPr>
          <p:txBody>
            <a:bodyPr wrap="none" rtlCol="0">
              <a:spAutoFit/>
            </a:bodyPr>
            <a:lstStyle/>
            <a:p>
              <a:pPr algn="ctr"/>
              <a:r>
                <a:rPr kumimoji="1" lang="en-US" altLang="ja-JP" sz="32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Digital Disruption</a:t>
              </a:r>
            </a:p>
            <a:p>
              <a:pPr algn="ctr"/>
              <a:r>
                <a:rPr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デジタルによる破壊</a:t>
              </a:r>
              <a:endPar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812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0400" y="266400"/>
            <a:ext cx="8686800" cy="416221"/>
          </a:xfrm>
        </p:spPr>
        <p:txBody>
          <a:bodyPr lIns="0" rIns="0"/>
          <a:lstStyle/>
          <a:p>
            <a:r>
              <a:rPr kumimoji="1" lang="ja-JP" altLang="en-US" sz="2700" dirty="0">
                <a:latin typeface="Meiryo" panose="020B0604030504040204" pitchFamily="34" charset="-128"/>
                <a:ea typeface="Meiryo" panose="020B0604030504040204" pitchFamily="34" charset="-128"/>
              </a:rPr>
              <a:t>デジタル・ネイティブが既存の業界を破壊する理由</a:t>
            </a:r>
          </a:p>
        </p:txBody>
      </p:sp>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016029"/>
            <a:ext cx="963706" cy="963706"/>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112712"/>
            <a:ext cx="969683" cy="969683"/>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215372"/>
            <a:ext cx="963706" cy="963706"/>
          </a:xfrm>
          <a:prstGeom prst="rect">
            <a:avLst/>
          </a:prstGeom>
        </p:spPr>
      </p:pic>
      <p:pic>
        <p:nvPicPr>
          <p:cNvPr id="9" name="図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5408738"/>
            <a:ext cx="963706" cy="963706"/>
          </a:xfrm>
          <a:prstGeom prst="rect">
            <a:avLst/>
          </a:prstGeom>
        </p:spPr>
      </p:pic>
      <p:sp>
        <p:nvSpPr>
          <p:cNvPr id="10" name="テキスト ボックス 9"/>
          <p:cNvSpPr txBox="1"/>
          <p:nvPr/>
        </p:nvSpPr>
        <p:spPr>
          <a:xfrm>
            <a:off x="1613647" y="1174716"/>
            <a:ext cx="1433406"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UBER</a:t>
            </a:r>
            <a:endParaRPr kumimoji="1" lang="ja-JP" altLang="en-US" sz="3600" dirty="0">
              <a:latin typeface="Meiryo" charset="-128"/>
              <a:ea typeface="Meiryo" charset="-128"/>
              <a:cs typeface="Meiryo" charset="-128"/>
            </a:endParaRPr>
          </a:p>
        </p:txBody>
      </p:sp>
      <p:sp>
        <p:nvSpPr>
          <p:cNvPr id="11" name="テキスト ボックス 10"/>
          <p:cNvSpPr txBox="1"/>
          <p:nvPr/>
        </p:nvSpPr>
        <p:spPr>
          <a:xfrm>
            <a:off x="1613647" y="2274387"/>
            <a:ext cx="1651414"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Airbnb</a:t>
            </a:r>
            <a:endParaRPr kumimoji="1" lang="ja-JP" altLang="en-US" sz="3600" dirty="0">
              <a:latin typeface="Meiryo" charset="-128"/>
              <a:ea typeface="Meiryo" charset="-128"/>
              <a:cs typeface="Meiryo" charset="-128"/>
            </a:endParaRPr>
          </a:p>
        </p:txBody>
      </p:sp>
      <p:sp>
        <p:nvSpPr>
          <p:cNvPr id="12" name="テキスト ボックス 11"/>
          <p:cNvSpPr txBox="1"/>
          <p:nvPr/>
        </p:nvSpPr>
        <p:spPr>
          <a:xfrm>
            <a:off x="1613647" y="3374059"/>
            <a:ext cx="2116028"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NETFLIX</a:t>
            </a:r>
            <a:endParaRPr kumimoji="1" lang="ja-JP" altLang="en-US" sz="3600" dirty="0">
              <a:latin typeface="Meiryo" charset="-128"/>
              <a:ea typeface="Meiryo" charset="-128"/>
              <a:cs typeface="Meiryo" charset="-128"/>
            </a:endParaRPr>
          </a:p>
        </p:txBody>
      </p:sp>
      <p:sp>
        <p:nvSpPr>
          <p:cNvPr id="13" name="テキスト ボックス 12"/>
          <p:cNvSpPr txBox="1"/>
          <p:nvPr/>
        </p:nvSpPr>
        <p:spPr>
          <a:xfrm>
            <a:off x="1613647" y="4473731"/>
            <a:ext cx="1739772"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Spotify</a:t>
            </a:r>
            <a:endParaRPr kumimoji="1" lang="ja-JP" altLang="en-US" sz="3600" dirty="0">
              <a:latin typeface="Meiryo" charset="-128"/>
              <a:ea typeface="Meiryo" charset="-128"/>
              <a:cs typeface="Meiryo" charset="-128"/>
            </a:endParaRPr>
          </a:p>
        </p:txBody>
      </p:sp>
      <p:sp>
        <p:nvSpPr>
          <p:cNvPr id="14" name="テキスト ボックス 13"/>
          <p:cNvSpPr txBox="1"/>
          <p:nvPr/>
        </p:nvSpPr>
        <p:spPr>
          <a:xfrm>
            <a:off x="1613647" y="5567425"/>
            <a:ext cx="1625766" cy="646331"/>
          </a:xfrm>
          <a:prstGeom prst="rect">
            <a:avLst/>
          </a:prstGeom>
          <a:noFill/>
        </p:spPr>
        <p:txBody>
          <a:bodyPr wrap="none" rtlCol="0">
            <a:spAutoFit/>
          </a:bodyPr>
          <a:lstStyle/>
          <a:p>
            <a:r>
              <a:rPr kumimoji="1" lang="en-US" altLang="ja-JP" sz="3600" dirty="0">
                <a:latin typeface="Meiryo" charset="-128"/>
                <a:ea typeface="Meiryo" charset="-128"/>
                <a:cs typeface="Meiryo" charset="-128"/>
              </a:rPr>
              <a:t>PayPal</a:t>
            </a:r>
            <a:endParaRPr kumimoji="1" lang="ja-JP" altLang="en-US" sz="3600" dirty="0">
              <a:latin typeface="Meiryo" charset="-128"/>
              <a:ea typeface="Meiryo" charset="-128"/>
              <a:cs typeface="Meiryo" charset="-128"/>
            </a:endParaRPr>
          </a:p>
        </p:txBody>
      </p:sp>
      <p:sp>
        <p:nvSpPr>
          <p:cNvPr id="15" name="右矢印 14"/>
          <p:cNvSpPr/>
          <p:nvPr/>
        </p:nvSpPr>
        <p:spPr>
          <a:xfrm>
            <a:off x="3729675" y="1222963"/>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右矢印 15"/>
          <p:cNvSpPr/>
          <p:nvPr/>
        </p:nvSpPr>
        <p:spPr>
          <a:xfrm>
            <a:off x="3729675" y="2322634"/>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a:off x="3729675" y="3422306"/>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7"/>
          <p:cNvSpPr/>
          <p:nvPr/>
        </p:nvSpPr>
        <p:spPr>
          <a:xfrm>
            <a:off x="3729675" y="4518990"/>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8"/>
          <p:cNvSpPr/>
          <p:nvPr/>
        </p:nvSpPr>
        <p:spPr>
          <a:xfrm>
            <a:off x="3729675" y="5615672"/>
            <a:ext cx="1070925" cy="549835"/>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050536" y="1267047"/>
            <a:ext cx="3877985"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タクシー・レンタカー業界</a:t>
            </a:r>
          </a:p>
        </p:txBody>
      </p:sp>
      <p:sp>
        <p:nvSpPr>
          <p:cNvPr id="21" name="テキスト ボックス 20"/>
          <p:cNvSpPr txBox="1"/>
          <p:nvPr/>
        </p:nvSpPr>
        <p:spPr>
          <a:xfrm>
            <a:off x="5050536" y="3463747"/>
            <a:ext cx="3262432" cy="461665"/>
          </a:xfrm>
          <a:prstGeom prst="rect">
            <a:avLst/>
          </a:prstGeom>
          <a:noFill/>
        </p:spPr>
        <p:txBody>
          <a:bodyPr wrap="none" rtlCol="0">
            <a:spAutoFit/>
          </a:bodyPr>
          <a:lstStyle/>
          <a:p>
            <a:r>
              <a:rPr lang="ja-JP" altLang="en-US" sz="2400" dirty="0">
                <a:latin typeface="Meiryo" charset="-128"/>
                <a:ea typeface="Meiryo" charset="-128"/>
                <a:cs typeface="Meiryo" charset="-128"/>
              </a:rPr>
              <a:t>レンタル・ビデオ業界</a:t>
            </a:r>
            <a:endParaRPr kumimoji="1" lang="ja-JP" altLang="en-US" sz="2400" dirty="0">
              <a:latin typeface="Meiryo" charset="-128"/>
              <a:ea typeface="Meiryo" charset="-128"/>
              <a:cs typeface="Meiryo" charset="-128"/>
            </a:endParaRPr>
          </a:p>
        </p:txBody>
      </p:sp>
      <p:sp>
        <p:nvSpPr>
          <p:cNvPr id="22" name="テキスト ボックス 21"/>
          <p:cNvSpPr txBox="1"/>
          <p:nvPr/>
        </p:nvSpPr>
        <p:spPr>
          <a:xfrm>
            <a:off x="5050536" y="2365397"/>
            <a:ext cx="2646878" cy="461665"/>
          </a:xfrm>
          <a:prstGeom prst="rect">
            <a:avLst/>
          </a:prstGeom>
          <a:noFill/>
        </p:spPr>
        <p:txBody>
          <a:bodyPr wrap="none" rtlCol="0">
            <a:spAutoFit/>
          </a:bodyPr>
          <a:lstStyle/>
          <a:p>
            <a:r>
              <a:rPr kumimoji="1" lang="ja-JP" altLang="en-US" sz="2400" dirty="0">
                <a:latin typeface="Meiryo" charset="-128"/>
                <a:ea typeface="Meiryo" charset="-128"/>
                <a:cs typeface="Meiryo" charset="-128"/>
              </a:rPr>
              <a:t>ホテル・旅館業界</a:t>
            </a:r>
          </a:p>
        </p:txBody>
      </p:sp>
      <p:sp>
        <p:nvSpPr>
          <p:cNvPr id="23" name="テキスト ボックス 22"/>
          <p:cNvSpPr txBox="1"/>
          <p:nvPr/>
        </p:nvSpPr>
        <p:spPr>
          <a:xfrm>
            <a:off x="5050536" y="4563074"/>
            <a:ext cx="2776722" cy="461665"/>
          </a:xfrm>
          <a:prstGeom prst="rect">
            <a:avLst/>
          </a:prstGeom>
          <a:noFill/>
        </p:spPr>
        <p:txBody>
          <a:bodyPr wrap="none" rtlCol="0">
            <a:spAutoFit/>
          </a:bodyPr>
          <a:lstStyle/>
          <a:p>
            <a:r>
              <a:rPr lang="ja-JP" altLang="en-US" sz="2400" dirty="0">
                <a:latin typeface="Meiryo" charset="-128"/>
                <a:ea typeface="Meiryo" charset="-128"/>
                <a:cs typeface="Meiryo" charset="-128"/>
              </a:rPr>
              <a:t>レコード・</a:t>
            </a:r>
            <a:r>
              <a:rPr lang="en-US" altLang="ja-JP" sz="2400" dirty="0">
                <a:latin typeface="Meiryo" charset="-128"/>
                <a:ea typeface="Meiryo" charset="-128"/>
                <a:cs typeface="Meiryo" charset="-128"/>
              </a:rPr>
              <a:t>CD</a:t>
            </a:r>
            <a:r>
              <a:rPr lang="ja-JP" altLang="en-US" sz="2400" dirty="0">
                <a:latin typeface="Meiryo" charset="-128"/>
                <a:ea typeface="Meiryo" charset="-128"/>
                <a:cs typeface="Meiryo" charset="-128"/>
              </a:rPr>
              <a:t>業界</a:t>
            </a:r>
            <a:endParaRPr kumimoji="1" lang="ja-JP" altLang="en-US" sz="2400" dirty="0">
              <a:latin typeface="Meiryo" charset="-128"/>
              <a:ea typeface="Meiryo" charset="-128"/>
              <a:cs typeface="Meiryo" charset="-128"/>
            </a:endParaRPr>
          </a:p>
        </p:txBody>
      </p:sp>
      <p:pic>
        <p:nvPicPr>
          <p:cNvPr id="24" name="図 2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 y="4249268"/>
            <a:ext cx="963706" cy="1177681"/>
          </a:xfrm>
          <a:prstGeom prst="rect">
            <a:avLst/>
          </a:prstGeom>
        </p:spPr>
      </p:pic>
      <p:sp>
        <p:nvSpPr>
          <p:cNvPr id="25" name="テキスト ボックス 24"/>
          <p:cNvSpPr txBox="1"/>
          <p:nvPr/>
        </p:nvSpPr>
        <p:spPr>
          <a:xfrm>
            <a:off x="5050536" y="5659756"/>
            <a:ext cx="3570208" cy="461665"/>
          </a:xfrm>
          <a:prstGeom prst="rect">
            <a:avLst/>
          </a:prstGeom>
          <a:noFill/>
        </p:spPr>
        <p:txBody>
          <a:bodyPr wrap="none" rtlCol="0">
            <a:spAutoFit/>
          </a:bodyPr>
          <a:lstStyle/>
          <a:p>
            <a:r>
              <a:rPr lang="ja-JP" altLang="en-US" sz="2400" dirty="0">
                <a:latin typeface="Meiryo" charset="-128"/>
                <a:ea typeface="Meiryo" charset="-128"/>
                <a:cs typeface="Meiryo" charset="-128"/>
              </a:rPr>
              <a:t>銀行業界（決済・為替）</a:t>
            </a:r>
            <a:endParaRPr kumimoji="1" lang="ja-JP" altLang="en-US" sz="2400" dirty="0">
              <a:latin typeface="Meiryo" charset="-128"/>
              <a:ea typeface="Meiryo" charset="-128"/>
              <a:cs typeface="Meiryo" charset="-128"/>
            </a:endParaRPr>
          </a:p>
        </p:txBody>
      </p:sp>
      <p:grpSp>
        <p:nvGrpSpPr>
          <p:cNvPr id="8" name="グループ化 7">
            <a:extLst>
              <a:ext uri="{FF2B5EF4-FFF2-40B4-BE49-F238E27FC236}">
                <a16:creationId xmlns:a16="http://schemas.microsoft.com/office/drawing/2014/main" id="{2F9075A5-260F-CE47-89AF-7AA42F0FA05D}"/>
              </a:ext>
            </a:extLst>
          </p:cNvPr>
          <p:cNvGrpSpPr/>
          <p:nvPr/>
        </p:nvGrpSpPr>
        <p:grpSpPr>
          <a:xfrm>
            <a:off x="232969" y="838735"/>
            <a:ext cx="4052892" cy="5711687"/>
            <a:chOff x="232969" y="876058"/>
            <a:chExt cx="4052892" cy="5711687"/>
          </a:xfrm>
        </p:grpSpPr>
        <p:sp>
          <p:nvSpPr>
            <p:cNvPr id="3" name="正方形/長方形 2">
              <a:extLst>
                <a:ext uri="{FF2B5EF4-FFF2-40B4-BE49-F238E27FC236}">
                  <a16:creationId xmlns:a16="http://schemas.microsoft.com/office/drawing/2014/main" id="{FB3FE351-4F63-6744-B0B0-E1676C6EF527}"/>
                </a:ext>
              </a:extLst>
            </p:cNvPr>
            <p:cNvSpPr/>
            <p:nvPr/>
          </p:nvSpPr>
          <p:spPr>
            <a:xfrm>
              <a:off x="232969" y="876058"/>
              <a:ext cx="4052892" cy="5711687"/>
            </a:xfrm>
            <a:prstGeom prst="rect">
              <a:avLst/>
            </a:prstGeom>
            <a:solidFill>
              <a:srgbClr val="E46C0A">
                <a:alpha val="747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9478B77-6B59-F548-98F1-6F04B22B9A6A}"/>
                </a:ext>
              </a:extLst>
            </p:cNvPr>
            <p:cNvSpPr txBox="1"/>
            <p:nvPr/>
          </p:nvSpPr>
          <p:spPr>
            <a:xfrm>
              <a:off x="440554" y="2769987"/>
              <a:ext cx="3637722" cy="1915909"/>
            </a:xfrm>
            <a:prstGeom prst="rect">
              <a:avLst/>
            </a:prstGeom>
            <a:noFill/>
          </p:spPr>
          <p:txBody>
            <a:bodyPr wrap="square" rtlCol="0">
              <a:spAutoFit/>
            </a:bodyPr>
            <a:lstStyle/>
            <a:p>
              <a:pPr algn="ctr"/>
              <a:r>
                <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圧倒的なスピード</a:t>
              </a:r>
              <a:endParaRPr kumimoji="1" lang="en-US" altLang="ja-JP" sz="32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を武器に</a:t>
              </a:r>
              <a:endParaRPr lang="en-US" altLang="ja-JP" sz="20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endParaRPr kumimoji="1" lang="en-US" altLang="ja-JP" sz="105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ユーザーニーズや社会環境の</a:t>
              </a:r>
              <a:endParaRPr lang="en-US" altLang="ja-JP" sz="20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3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変化に即応</a:t>
              </a:r>
              <a:endParaRPr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grpSp>
        <p:nvGrpSpPr>
          <p:cNvPr id="28" name="グループ化 27">
            <a:extLst>
              <a:ext uri="{FF2B5EF4-FFF2-40B4-BE49-F238E27FC236}">
                <a16:creationId xmlns:a16="http://schemas.microsoft.com/office/drawing/2014/main" id="{DC77FCC7-2007-E234-54E6-F6C31F70C757}"/>
              </a:ext>
            </a:extLst>
          </p:cNvPr>
          <p:cNvGrpSpPr/>
          <p:nvPr/>
        </p:nvGrpSpPr>
        <p:grpSpPr>
          <a:xfrm>
            <a:off x="51424" y="1556915"/>
            <a:ext cx="2738964" cy="749307"/>
            <a:chOff x="51424" y="1594238"/>
            <a:chExt cx="2738964" cy="749307"/>
          </a:xfrm>
        </p:grpSpPr>
        <p:sp>
          <p:nvSpPr>
            <p:cNvPr id="26" name="四角形吹き出し 25">
              <a:extLst>
                <a:ext uri="{FF2B5EF4-FFF2-40B4-BE49-F238E27FC236}">
                  <a16:creationId xmlns:a16="http://schemas.microsoft.com/office/drawing/2014/main" id="{ADDB183C-FDB6-1340-EF09-9E827D9CAB69}"/>
                </a:ext>
              </a:extLst>
            </p:cNvPr>
            <p:cNvSpPr/>
            <p:nvPr/>
          </p:nvSpPr>
          <p:spPr>
            <a:xfrm>
              <a:off x="51424" y="1594238"/>
              <a:ext cx="2738964" cy="749307"/>
            </a:xfrm>
            <a:prstGeom prst="wedgeRectCallout">
              <a:avLst>
                <a:gd name="adj1" fmla="val 31401"/>
                <a:gd name="adj2" fmla="val 104838"/>
              </a:avLst>
            </a:prstGeom>
            <a:solidFill>
              <a:srgbClr val="0070C0">
                <a:alpha val="6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テキスト ボックス 26">
              <a:extLst>
                <a:ext uri="{FF2B5EF4-FFF2-40B4-BE49-F238E27FC236}">
                  <a16:creationId xmlns:a16="http://schemas.microsoft.com/office/drawing/2014/main" id="{D25783B8-A47A-DEC1-0EA3-5691C2D4B212}"/>
                </a:ext>
              </a:extLst>
            </p:cNvPr>
            <p:cNvSpPr txBox="1"/>
            <p:nvPr/>
          </p:nvSpPr>
          <p:spPr>
            <a:xfrm>
              <a:off x="201714" y="1679168"/>
              <a:ext cx="2492990" cy="646331"/>
            </a:xfrm>
            <a:prstGeom prst="rect">
              <a:avLst/>
            </a:prstGeom>
            <a:noFill/>
          </p:spPr>
          <p:txBody>
            <a:bodyPr wrap="none" rtlCol="0">
              <a:spAutoFit/>
            </a:bodyPr>
            <a:lstStyle/>
            <a:p>
              <a:r>
                <a:rPr lang="ja-JP" altLang="en-US">
                  <a:solidFill>
                    <a:schemeClr val="bg1"/>
                  </a:solidFill>
                  <a:latin typeface="Meiryo" panose="020B0604030504040204" pitchFamily="34" charset="-128"/>
                  <a:ea typeface="Meiryo" panose="020B0604030504040204" pitchFamily="34" charset="-128"/>
                </a:rPr>
                <a:t>デジタル化による</a:t>
              </a:r>
              <a:endParaRPr lang="en-US" altLang="ja-JP" dirty="0">
                <a:solidFill>
                  <a:schemeClr val="bg1"/>
                </a:solidFill>
                <a:latin typeface="Meiryo" panose="020B0604030504040204" pitchFamily="34" charset="-128"/>
                <a:ea typeface="Meiryo" panose="020B0604030504040204" pitchFamily="34" charset="-128"/>
              </a:endParaRPr>
            </a:p>
            <a:p>
              <a:r>
                <a:rPr kumimoji="1" lang="ja-JP" altLang="en-US" b="1">
                  <a:solidFill>
                    <a:schemeClr val="bg1"/>
                  </a:solidFill>
                  <a:latin typeface="Meiryo" panose="020B0604030504040204" pitchFamily="34" charset="-128"/>
                  <a:ea typeface="Meiryo" panose="020B0604030504040204" pitchFamily="34" charset="-128"/>
                </a:rPr>
                <a:t>レイア構造化</a:t>
              </a:r>
              <a:r>
                <a:rPr kumimoji="1" lang="ja-JP" altLang="en-US">
                  <a:solidFill>
                    <a:schemeClr val="bg1"/>
                  </a:solidFill>
                  <a:latin typeface="Meiryo" panose="020B0604030504040204" pitchFamily="34" charset="-128"/>
                  <a:ea typeface="Meiryo" panose="020B0604030504040204" pitchFamily="34" charset="-128"/>
                </a:rPr>
                <a:t>と</a:t>
              </a:r>
              <a:r>
                <a:rPr kumimoji="1" lang="ja-JP" altLang="en-US" b="1">
                  <a:solidFill>
                    <a:schemeClr val="bg1"/>
                  </a:solidFill>
                  <a:latin typeface="Meiryo" panose="020B0604030504040204" pitchFamily="34" charset="-128"/>
                  <a:ea typeface="Meiryo" panose="020B0604030504040204" pitchFamily="34" charset="-128"/>
                </a:rPr>
                <a:t>抽象化</a:t>
              </a:r>
            </a:p>
          </p:txBody>
        </p:sp>
      </p:grpSp>
      <p:sp>
        <p:nvSpPr>
          <p:cNvPr id="29" name="正方形/長方形 28">
            <a:extLst>
              <a:ext uri="{FF2B5EF4-FFF2-40B4-BE49-F238E27FC236}">
                <a16:creationId xmlns:a16="http://schemas.microsoft.com/office/drawing/2014/main" id="{29DCBE5F-02AD-0767-FC95-7EA578F1D565}"/>
              </a:ext>
            </a:extLst>
          </p:cNvPr>
          <p:cNvSpPr/>
          <p:nvPr/>
        </p:nvSpPr>
        <p:spPr>
          <a:xfrm>
            <a:off x="4858141" y="838735"/>
            <a:ext cx="4036843" cy="5711687"/>
          </a:xfrm>
          <a:prstGeom prst="rect">
            <a:avLst/>
          </a:prstGeom>
          <a:solidFill>
            <a:srgbClr val="C0000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a:extLst>
              <a:ext uri="{FF2B5EF4-FFF2-40B4-BE49-F238E27FC236}">
                <a16:creationId xmlns:a16="http://schemas.microsoft.com/office/drawing/2014/main" id="{B3B8D7F5-2C72-5918-CA07-F52853ACB669}"/>
              </a:ext>
            </a:extLst>
          </p:cNvPr>
          <p:cNvSpPr txBox="1"/>
          <p:nvPr/>
        </p:nvSpPr>
        <p:spPr>
          <a:xfrm>
            <a:off x="4846499" y="2203266"/>
            <a:ext cx="4036844" cy="1569660"/>
          </a:xfrm>
          <a:prstGeom prst="rect">
            <a:avLst/>
          </a:prstGeom>
          <a:noFill/>
        </p:spPr>
        <p:txBody>
          <a:bodyPr wrap="square" rtlCol="0">
            <a:spAutoFit/>
          </a:bodyPr>
          <a:lstStyle/>
          <a:p>
            <a:pPr algn="ctr"/>
            <a:r>
              <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対応が追いつかず</a:t>
            </a:r>
            <a:endParaRPr kumimoji="1" lang="en-US" altLang="ja-JP" sz="32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格差が拡大し</a:t>
            </a:r>
            <a:endParaRPr lang="en-US" altLang="ja-JP" sz="32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顧客から見放される</a:t>
            </a:r>
            <a:endParaRPr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nvGrpSpPr>
          <p:cNvPr id="34" name="グループ化 33">
            <a:extLst>
              <a:ext uri="{FF2B5EF4-FFF2-40B4-BE49-F238E27FC236}">
                <a16:creationId xmlns:a16="http://schemas.microsoft.com/office/drawing/2014/main" id="{D0F9EC61-2570-6785-B093-328C6D28466D}"/>
              </a:ext>
            </a:extLst>
          </p:cNvPr>
          <p:cNvGrpSpPr/>
          <p:nvPr/>
        </p:nvGrpSpPr>
        <p:grpSpPr>
          <a:xfrm>
            <a:off x="4867571" y="3732113"/>
            <a:ext cx="4036844" cy="1516140"/>
            <a:chOff x="4867571" y="3769436"/>
            <a:chExt cx="4036844" cy="1516140"/>
          </a:xfrm>
        </p:grpSpPr>
        <p:sp>
          <p:nvSpPr>
            <p:cNvPr id="32" name="テキスト ボックス 31">
              <a:extLst>
                <a:ext uri="{FF2B5EF4-FFF2-40B4-BE49-F238E27FC236}">
                  <a16:creationId xmlns:a16="http://schemas.microsoft.com/office/drawing/2014/main" id="{7C441A9E-B18C-B3EB-01C2-176E3696A804}"/>
                </a:ext>
              </a:extLst>
            </p:cNvPr>
            <p:cNvSpPr txBox="1"/>
            <p:nvPr/>
          </p:nvSpPr>
          <p:spPr>
            <a:xfrm>
              <a:off x="4867571" y="4208358"/>
              <a:ext cx="4036844" cy="1077218"/>
            </a:xfrm>
            <a:prstGeom prst="rect">
              <a:avLst/>
            </a:prstGeom>
            <a:noFill/>
          </p:spPr>
          <p:txBody>
            <a:bodyPr wrap="square" rtlCol="0">
              <a:spAutoFit/>
            </a:bodyPr>
            <a:lstStyle/>
            <a:p>
              <a:pPr algn="ctr"/>
              <a:r>
                <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プレイヤーが</a:t>
              </a:r>
              <a:endParaRPr kumimoji="1" lang="en-US" altLang="ja-JP" sz="32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置き換えられる</a:t>
              </a:r>
              <a:endParaRPr lang="en-US" altLang="ja-JP"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33" name="下矢印 32">
              <a:extLst>
                <a:ext uri="{FF2B5EF4-FFF2-40B4-BE49-F238E27FC236}">
                  <a16:creationId xmlns:a16="http://schemas.microsoft.com/office/drawing/2014/main" id="{66AD1047-75C8-325B-0845-2CEABF25418B}"/>
                </a:ext>
              </a:extLst>
            </p:cNvPr>
            <p:cNvSpPr/>
            <p:nvPr/>
          </p:nvSpPr>
          <p:spPr>
            <a:xfrm>
              <a:off x="6457172" y="3769436"/>
              <a:ext cx="839755" cy="321966"/>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17401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up)">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D38AB0-9D66-C252-9CED-B92C1ED4CD1F}"/>
              </a:ext>
            </a:extLst>
          </p:cNvPr>
          <p:cNvSpPr>
            <a:spLocks noGrp="1"/>
          </p:cNvSpPr>
          <p:nvPr>
            <p:ph type="title"/>
          </p:nvPr>
        </p:nvSpPr>
        <p:spPr/>
        <p:txBody>
          <a:bodyPr/>
          <a:lstStyle/>
          <a:p>
            <a:r>
              <a:rPr kumimoji="1" lang="ja-JP" altLang="en-US"/>
              <a:t>デジタル・ネイティブの発想</a:t>
            </a:r>
          </a:p>
        </p:txBody>
      </p:sp>
      <p:pic>
        <p:nvPicPr>
          <p:cNvPr id="3" name="図 2">
            <a:extLst>
              <a:ext uri="{FF2B5EF4-FFF2-40B4-BE49-F238E27FC236}">
                <a16:creationId xmlns:a16="http://schemas.microsoft.com/office/drawing/2014/main" id="{9A05560C-3A76-1CA1-72DB-20DF4A0CE80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06973" y="955282"/>
            <a:ext cx="1462510" cy="1484782"/>
          </a:xfrm>
          <a:prstGeom prst="rect">
            <a:avLst/>
          </a:prstGeom>
        </p:spPr>
      </p:pic>
      <p:pic>
        <p:nvPicPr>
          <p:cNvPr id="4" name="図 3">
            <a:extLst>
              <a:ext uri="{FF2B5EF4-FFF2-40B4-BE49-F238E27FC236}">
                <a16:creationId xmlns:a16="http://schemas.microsoft.com/office/drawing/2014/main" id="{805DC356-380A-7EF9-505C-0E9477AFE28C}"/>
              </a:ext>
            </a:extLst>
          </p:cNvPr>
          <p:cNvPicPr>
            <a:picLocks noChangeAspect="1"/>
          </p:cNvPicPr>
          <p:nvPr/>
        </p:nvPicPr>
        <p:blipFill>
          <a:blip r:embed="rId3"/>
          <a:stretch>
            <a:fillRect/>
          </a:stretch>
        </p:blipFill>
        <p:spPr>
          <a:xfrm>
            <a:off x="6636866" y="866224"/>
            <a:ext cx="1673718" cy="1673718"/>
          </a:xfrm>
          <a:prstGeom prst="rect">
            <a:avLst/>
          </a:prstGeom>
        </p:spPr>
      </p:pic>
      <p:pic>
        <p:nvPicPr>
          <p:cNvPr id="6" name="図 5" descr="敷物 が含まれている画像&#10;&#10;自動的に生成された説明">
            <a:extLst>
              <a:ext uri="{FF2B5EF4-FFF2-40B4-BE49-F238E27FC236}">
                <a16:creationId xmlns:a16="http://schemas.microsoft.com/office/drawing/2014/main" id="{BF7844DA-6EFD-2A9D-61B0-CC5D19614F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29322" y="1004727"/>
            <a:ext cx="889186" cy="371076"/>
          </a:xfrm>
          <a:prstGeom prst="rect">
            <a:avLst/>
          </a:prstGeom>
        </p:spPr>
      </p:pic>
      <p:sp>
        <p:nvSpPr>
          <p:cNvPr id="7" name="右矢印 6">
            <a:extLst>
              <a:ext uri="{FF2B5EF4-FFF2-40B4-BE49-F238E27FC236}">
                <a16:creationId xmlns:a16="http://schemas.microsoft.com/office/drawing/2014/main" id="{F6233E50-6507-E4B3-384F-ABB118E28486}"/>
              </a:ext>
            </a:extLst>
          </p:cNvPr>
          <p:cNvSpPr/>
          <p:nvPr/>
        </p:nvSpPr>
        <p:spPr>
          <a:xfrm>
            <a:off x="3602764" y="1630103"/>
            <a:ext cx="2954215" cy="332692"/>
          </a:xfrm>
          <a:prstGeom prst="right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 name="図 7">
            <a:extLst>
              <a:ext uri="{FF2B5EF4-FFF2-40B4-BE49-F238E27FC236}">
                <a16:creationId xmlns:a16="http://schemas.microsoft.com/office/drawing/2014/main" id="{9DB69CD7-AE00-B365-CD5D-464F10E3666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141687" y="2793949"/>
            <a:ext cx="987725" cy="1002767"/>
          </a:xfrm>
          <a:prstGeom prst="rect">
            <a:avLst/>
          </a:prstGeom>
        </p:spPr>
      </p:pic>
      <p:pic>
        <p:nvPicPr>
          <p:cNvPr id="9" name="図 8">
            <a:extLst>
              <a:ext uri="{FF2B5EF4-FFF2-40B4-BE49-F238E27FC236}">
                <a16:creationId xmlns:a16="http://schemas.microsoft.com/office/drawing/2014/main" id="{E627D879-4728-990F-4809-C78FA682E024}"/>
              </a:ext>
            </a:extLst>
          </p:cNvPr>
          <p:cNvPicPr>
            <a:picLocks noChangeAspect="1"/>
          </p:cNvPicPr>
          <p:nvPr/>
        </p:nvPicPr>
        <p:blipFill>
          <a:blip r:embed="rId3"/>
          <a:stretch>
            <a:fillRect/>
          </a:stretch>
        </p:blipFill>
        <p:spPr>
          <a:xfrm>
            <a:off x="6636866" y="2523866"/>
            <a:ext cx="1673718" cy="1673718"/>
          </a:xfrm>
          <a:prstGeom prst="rect">
            <a:avLst/>
          </a:prstGeom>
        </p:spPr>
      </p:pic>
      <p:pic>
        <p:nvPicPr>
          <p:cNvPr id="11" name="図 10">
            <a:extLst>
              <a:ext uri="{FF2B5EF4-FFF2-40B4-BE49-F238E27FC236}">
                <a16:creationId xmlns:a16="http://schemas.microsoft.com/office/drawing/2014/main" id="{CA49F911-DB78-A99D-C7F8-DB27DBAA9E8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26644" y="3856036"/>
            <a:ext cx="1002768" cy="1002768"/>
          </a:xfrm>
          <a:prstGeom prst="rect">
            <a:avLst/>
          </a:prstGeom>
        </p:spPr>
      </p:pic>
      <p:pic>
        <p:nvPicPr>
          <p:cNvPr id="12" name="図 11">
            <a:extLst>
              <a:ext uri="{FF2B5EF4-FFF2-40B4-BE49-F238E27FC236}">
                <a16:creationId xmlns:a16="http://schemas.microsoft.com/office/drawing/2014/main" id="{864ED5E3-D078-C527-7CBF-C8D005EC36C6}"/>
              </a:ext>
            </a:extLst>
          </p:cNvPr>
          <p:cNvPicPr>
            <a:picLocks noChangeAspect="1"/>
          </p:cNvPicPr>
          <p:nvPr/>
        </p:nvPicPr>
        <p:blipFill>
          <a:blip r:embed="rId7"/>
          <a:stretch>
            <a:fillRect/>
          </a:stretch>
        </p:blipFill>
        <p:spPr>
          <a:xfrm>
            <a:off x="2126644" y="4918124"/>
            <a:ext cx="1002768" cy="1002768"/>
          </a:xfrm>
          <a:prstGeom prst="rect">
            <a:avLst/>
          </a:prstGeom>
        </p:spPr>
      </p:pic>
      <p:sp>
        <p:nvSpPr>
          <p:cNvPr id="13" name="右矢印 12">
            <a:extLst>
              <a:ext uri="{FF2B5EF4-FFF2-40B4-BE49-F238E27FC236}">
                <a16:creationId xmlns:a16="http://schemas.microsoft.com/office/drawing/2014/main" id="{1AA716E7-21D2-6FE3-0BC0-F6C3B7013BE3}"/>
              </a:ext>
            </a:extLst>
          </p:cNvPr>
          <p:cNvSpPr/>
          <p:nvPr/>
        </p:nvSpPr>
        <p:spPr>
          <a:xfrm rot="10800000">
            <a:off x="3518919" y="3201513"/>
            <a:ext cx="2954215" cy="33269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a:extLst>
              <a:ext uri="{FF2B5EF4-FFF2-40B4-BE49-F238E27FC236}">
                <a16:creationId xmlns:a16="http://schemas.microsoft.com/office/drawing/2014/main" id="{A6999ABF-2FD6-5506-851F-7FAFFC67D49A}"/>
              </a:ext>
            </a:extLst>
          </p:cNvPr>
          <p:cNvSpPr/>
          <p:nvPr/>
        </p:nvSpPr>
        <p:spPr>
          <a:xfrm rot="10036340">
            <a:off x="3451932" y="3860236"/>
            <a:ext cx="3059018" cy="33269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右矢印 14">
            <a:extLst>
              <a:ext uri="{FF2B5EF4-FFF2-40B4-BE49-F238E27FC236}">
                <a16:creationId xmlns:a16="http://schemas.microsoft.com/office/drawing/2014/main" id="{47A35463-5430-D686-DCE4-F328A7577EE2}"/>
              </a:ext>
            </a:extLst>
          </p:cNvPr>
          <p:cNvSpPr/>
          <p:nvPr/>
        </p:nvSpPr>
        <p:spPr>
          <a:xfrm rot="9200391">
            <a:off x="3371951" y="4608457"/>
            <a:ext cx="3302847" cy="33269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a:extLst>
              <a:ext uri="{FF2B5EF4-FFF2-40B4-BE49-F238E27FC236}">
                <a16:creationId xmlns:a16="http://schemas.microsoft.com/office/drawing/2014/main" id="{D7165314-8819-973C-D422-04C040938BD0}"/>
              </a:ext>
            </a:extLst>
          </p:cNvPr>
          <p:cNvSpPr txBox="1"/>
          <p:nvPr/>
        </p:nvSpPr>
        <p:spPr>
          <a:xfrm>
            <a:off x="326151" y="4025123"/>
            <a:ext cx="1800493" cy="646331"/>
          </a:xfrm>
          <a:prstGeom prst="rect">
            <a:avLst/>
          </a:prstGeom>
          <a:noFill/>
        </p:spPr>
        <p:txBody>
          <a:bodyPr wrap="none" rtlCol="0">
            <a:spAutoFit/>
          </a:bodyPr>
          <a:lstStyle/>
          <a:p>
            <a:r>
              <a:rPr kumimoji="1" lang="ja-JP" altLang="en-US">
                <a:solidFill>
                  <a:schemeClr val="accent6">
                    <a:lumMod val="75000"/>
                  </a:schemeClr>
                </a:solidFill>
                <a:latin typeface="Meiryo" panose="020B0604030504040204" pitchFamily="34" charset="-128"/>
                <a:ea typeface="Meiryo" panose="020B0604030504040204" pitchFamily="34" charset="-128"/>
              </a:rPr>
              <a:t>デジタル</a:t>
            </a:r>
            <a:endParaRPr kumimoji="1" lang="en-US" altLang="ja-JP" dirty="0">
              <a:solidFill>
                <a:schemeClr val="accent6">
                  <a:lumMod val="75000"/>
                </a:schemeClr>
              </a:solidFill>
              <a:latin typeface="Meiryo" panose="020B0604030504040204" pitchFamily="34" charset="-128"/>
              <a:ea typeface="Meiryo" panose="020B0604030504040204" pitchFamily="34" charset="-128"/>
            </a:endParaRPr>
          </a:p>
          <a:p>
            <a:r>
              <a:rPr kumimoji="1" lang="ja-JP" altLang="en-US">
                <a:solidFill>
                  <a:schemeClr val="accent6">
                    <a:lumMod val="75000"/>
                  </a:schemeClr>
                </a:solidFill>
                <a:latin typeface="Meiryo" panose="020B0604030504040204" pitchFamily="34" charset="-128"/>
                <a:ea typeface="Meiryo" panose="020B0604030504040204" pitchFamily="34" charset="-128"/>
              </a:rPr>
              <a:t>ネイティブ企業</a:t>
            </a:r>
          </a:p>
        </p:txBody>
      </p:sp>
      <p:sp>
        <p:nvSpPr>
          <p:cNvPr id="17" name="テキスト ボックス 16">
            <a:extLst>
              <a:ext uri="{FF2B5EF4-FFF2-40B4-BE49-F238E27FC236}">
                <a16:creationId xmlns:a16="http://schemas.microsoft.com/office/drawing/2014/main" id="{0BA78745-F41E-19F6-C921-4A4F27D9C69F}"/>
              </a:ext>
            </a:extLst>
          </p:cNvPr>
          <p:cNvSpPr txBox="1"/>
          <p:nvPr/>
        </p:nvSpPr>
        <p:spPr>
          <a:xfrm>
            <a:off x="326151" y="1236008"/>
            <a:ext cx="1338828" cy="923330"/>
          </a:xfrm>
          <a:prstGeom prst="rect">
            <a:avLst/>
          </a:prstGeom>
          <a:noFill/>
        </p:spPr>
        <p:txBody>
          <a:bodyPr wrap="none" rtlCol="0">
            <a:spAutoFit/>
          </a:bodyPr>
          <a:lstStyle/>
          <a:p>
            <a:r>
              <a:rPr kumimoji="1" lang="ja-JP" altLang="en-US">
                <a:solidFill>
                  <a:schemeClr val="accent3">
                    <a:lumMod val="75000"/>
                  </a:schemeClr>
                </a:solidFill>
                <a:latin typeface="Meiryo" panose="020B0604030504040204" pitchFamily="34" charset="-128"/>
                <a:ea typeface="Meiryo" panose="020B0604030504040204" pitchFamily="34" charset="-128"/>
              </a:rPr>
              <a:t>既存事業を</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r>
              <a:rPr kumimoji="1" lang="ja-JP" altLang="en-US">
                <a:solidFill>
                  <a:schemeClr val="accent3">
                    <a:lumMod val="75000"/>
                  </a:schemeClr>
                </a:solidFill>
                <a:latin typeface="Meiryo" panose="020B0604030504040204" pitchFamily="34" charset="-128"/>
                <a:ea typeface="Meiryo" panose="020B0604030504040204" pitchFamily="34" charset="-128"/>
              </a:rPr>
              <a:t>抱える</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r>
              <a:rPr kumimoji="1" lang="ja-JP" altLang="en-US">
                <a:solidFill>
                  <a:schemeClr val="accent3">
                    <a:lumMod val="75000"/>
                  </a:schemeClr>
                </a:solidFill>
                <a:latin typeface="Meiryo" panose="020B0604030504040204" pitchFamily="34" charset="-128"/>
                <a:ea typeface="Meiryo" panose="020B0604030504040204" pitchFamily="34" charset="-128"/>
              </a:rPr>
              <a:t>一般的企業</a:t>
            </a:r>
          </a:p>
        </p:txBody>
      </p:sp>
      <p:sp>
        <p:nvSpPr>
          <p:cNvPr id="18" name="テキスト ボックス 17">
            <a:extLst>
              <a:ext uri="{FF2B5EF4-FFF2-40B4-BE49-F238E27FC236}">
                <a16:creationId xmlns:a16="http://schemas.microsoft.com/office/drawing/2014/main" id="{DBEDA2A2-880A-FCA9-2039-103270D76DD9}"/>
              </a:ext>
            </a:extLst>
          </p:cNvPr>
          <p:cNvSpPr txBox="1"/>
          <p:nvPr/>
        </p:nvSpPr>
        <p:spPr>
          <a:xfrm>
            <a:off x="3472886" y="1328384"/>
            <a:ext cx="3249228" cy="307777"/>
          </a:xfrm>
          <a:prstGeom prst="rect">
            <a:avLst/>
          </a:prstGeom>
          <a:noFill/>
        </p:spPr>
        <p:txBody>
          <a:bodyPr wrap="square" rtlCol="0">
            <a:spAutoFit/>
          </a:bodyPr>
          <a:lstStyle/>
          <a:p>
            <a:pPr algn="ctr"/>
            <a:r>
              <a:rPr kumimoji="1" lang="ja-JP" altLang="en-US" sz="1400">
                <a:solidFill>
                  <a:schemeClr val="accent3">
                    <a:lumMod val="75000"/>
                  </a:schemeClr>
                </a:solidFill>
                <a:latin typeface="Meiryo" panose="020B0604030504040204" pitchFamily="34" charset="-128"/>
                <a:ea typeface="Meiryo" panose="020B0604030504040204" pitchFamily="34" charset="-128"/>
              </a:rPr>
              <a:t>既存事業をデジタルに適応させる</a:t>
            </a:r>
          </a:p>
        </p:txBody>
      </p:sp>
      <p:sp>
        <p:nvSpPr>
          <p:cNvPr id="19" name="テキスト ボックス 18">
            <a:extLst>
              <a:ext uri="{FF2B5EF4-FFF2-40B4-BE49-F238E27FC236}">
                <a16:creationId xmlns:a16="http://schemas.microsoft.com/office/drawing/2014/main" id="{AFD89CBF-03D7-E55C-89DF-E48C6AF25741}"/>
              </a:ext>
            </a:extLst>
          </p:cNvPr>
          <p:cNvSpPr txBox="1"/>
          <p:nvPr/>
        </p:nvSpPr>
        <p:spPr>
          <a:xfrm>
            <a:off x="3355187" y="2920763"/>
            <a:ext cx="3416206"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panose="020B0604030504040204" pitchFamily="34" charset="-128"/>
                <a:ea typeface="Meiryo" panose="020B0604030504040204" pitchFamily="34" charset="-128"/>
              </a:rPr>
              <a:t>デジタル前提</a:t>
            </a:r>
            <a:r>
              <a:rPr lang="ja-JP" altLang="en-US" sz="1400">
                <a:solidFill>
                  <a:schemeClr val="accent6">
                    <a:lumMod val="75000"/>
                  </a:schemeClr>
                </a:solidFill>
                <a:latin typeface="Meiryo" panose="020B0604030504040204" pitchFamily="34" charset="-128"/>
                <a:ea typeface="Meiryo" panose="020B0604030504040204" pitchFamily="34" charset="-128"/>
              </a:rPr>
              <a:t>で</a:t>
            </a:r>
            <a:r>
              <a:rPr kumimoji="1" lang="ja-JP" altLang="en-US" sz="1400">
                <a:solidFill>
                  <a:schemeClr val="accent6">
                    <a:lumMod val="75000"/>
                  </a:schemeClr>
                </a:solidFill>
                <a:latin typeface="Meiryo" panose="020B0604030504040204" pitchFamily="34" charset="-128"/>
                <a:ea typeface="Meiryo" panose="020B0604030504040204" pitchFamily="34" charset="-128"/>
              </a:rPr>
              <a:t>既存事業を再構築する</a:t>
            </a:r>
          </a:p>
        </p:txBody>
      </p:sp>
      <p:sp>
        <p:nvSpPr>
          <p:cNvPr id="20" name="右矢印 19">
            <a:extLst>
              <a:ext uri="{FF2B5EF4-FFF2-40B4-BE49-F238E27FC236}">
                <a16:creationId xmlns:a16="http://schemas.microsoft.com/office/drawing/2014/main" id="{1DCAC218-D206-658A-ACD3-36C23EA1378C}"/>
              </a:ext>
            </a:extLst>
          </p:cNvPr>
          <p:cNvSpPr/>
          <p:nvPr/>
        </p:nvSpPr>
        <p:spPr>
          <a:xfrm rot="5400000">
            <a:off x="6436448" y="4544394"/>
            <a:ext cx="1135932" cy="34020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右矢印 20">
            <a:extLst>
              <a:ext uri="{FF2B5EF4-FFF2-40B4-BE49-F238E27FC236}">
                <a16:creationId xmlns:a16="http://schemas.microsoft.com/office/drawing/2014/main" id="{26E2E1C9-1E11-02D2-D58B-6DDD88299AD9}"/>
              </a:ext>
            </a:extLst>
          </p:cNvPr>
          <p:cNvSpPr/>
          <p:nvPr/>
        </p:nvSpPr>
        <p:spPr>
          <a:xfrm rot="5400000">
            <a:off x="6890943" y="4549806"/>
            <a:ext cx="1135932" cy="34020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右矢印 21">
            <a:extLst>
              <a:ext uri="{FF2B5EF4-FFF2-40B4-BE49-F238E27FC236}">
                <a16:creationId xmlns:a16="http://schemas.microsoft.com/office/drawing/2014/main" id="{EDA10D49-B107-5015-9344-B2E460D71916}"/>
              </a:ext>
            </a:extLst>
          </p:cNvPr>
          <p:cNvSpPr/>
          <p:nvPr/>
        </p:nvSpPr>
        <p:spPr>
          <a:xfrm rot="5400000">
            <a:off x="7345437" y="4544395"/>
            <a:ext cx="1135932" cy="34020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a:extLst>
              <a:ext uri="{FF2B5EF4-FFF2-40B4-BE49-F238E27FC236}">
                <a16:creationId xmlns:a16="http://schemas.microsoft.com/office/drawing/2014/main" id="{B714B72A-FA86-AEC5-E55A-75FDC12BDC40}"/>
              </a:ext>
            </a:extLst>
          </p:cNvPr>
          <p:cNvSpPr txBox="1"/>
          <p:nvPr/>
        </p:nvSpPr>
        <p:spPr>
          <a:xfrm>
            <a:off x="6233038" y="5399199"/>
            <a:ext cx="2451741" cy="523220"/>
          </a:xfrm>
          <a:prstGeom prst="rect">
            <a:avLst/>
          </a:prstGeom>
          <a:noFill/>
        </p:spPr>
        <p:txBody>
          <a:bodyPr wrap="square" rtlCol="0">
            <a:spAutoFit/>
          </a:bodyPr>
          <a:lstStyle/>
          <a:p>
            <a:pPr algn="ctr"/>
            <a:r>
              <a:rPr kumimoji="1" lang="ja-JP" altLang="en-US" sz="1400">
                <a:solidFill>
                  <a:srgbClr val="0432FF"/>
                </a:solidFill>
                <a:latin typeface="Meiryo" panose="020B0604030504040204" pitchFamily="34" charset="-128"/>
                <a:ea typeface="Meiryo" panose="020B0604030504040204" pitchFamily="34" charset="-128"/>
              </a:rPr>
              <a:t>デジタル前提で</a:t>
            </a:r>
            <a:endParaRPr kumimoji="1" lang="en-US" altLang="ja-JP" sz="1400" dirty="0">
              <a:solidFill>
                <a:srgbClr val="0432FF"/>
              </a:solidFill>
              <a:latin typeface="Meiryo" panose="020B0604030504040204" pitchFamily="34" charset="-128"/>
              <a:ea typeface="Meiryo" panose="020B0604030504040204" pitchFamily="34" charset="-128"/>
            </a:endParaRPr>
          </a:p>
          <a:p>
            <a:pPr algn="ctr"/>
            <a:r>
              <a:rPr kumimoji="1" lang="ja-JP" altLang="en-US" sz="1400">
                <a:solidFill>
                  <a:srgbClr val="0432FF"/>
                </a:solidFill>
                <a:latin typeface="Meiryo" panose="020B0604030504040204" pitchFamily="34" charset="-128"/>
                <a:ea typeface="Meiryo" panose="020B0604030504040204" pitchFamily="34" charset="-128"/>
              </a:rPr>
              <a:t>新規事業を生みだす</a:t>
            </a:r>
          </a:p>
        </p:txBody>
      </p:sp>
      <p:grpSp>
        <p:nvGrpSpPr>
          <p:cNvPr id="26" name="グループ化 25">
            <a:extLst>
              <a:ext uri="{FF2B5EF4-FFF2-40B4-BE49-F238E27FC236}">
                <a16:creationId xmlns:a16="http://schemas.microsoft.com/office/drawing/2014/main" id="{2AE52212-45A7-BAC9-EDC4-22A3DF06EA2C}"/>
              </a:ext>
            </a:extLst>
          </p:cNvPr>
          <p:cNvGrpSpPr/>
          <p:nvPr/>
        </p:nvGrpSpPr>
        <p:grpSpPr>
          <a:xfrm>
            <a:off x="3698191" y="3197060"/>
            <a:ext cx="2705863" cy="2584145"/>
            <a:chOff x="3698191" y="3640406"/>
            <a:chExt cx="2705863" cy="2584145"/>
          </a:xfrm>
        </p:grpSpPr>
        <p:sp>
          <p:nvSpPr>
            <p:cNvPr id="5" name="星 12 4">
              <a:extLst>
                <a:ext uri="{FF2B5EF4-FFF2-40B4-BE49-F238E27FC236}">
                  <a16:creationId xmlns:a16="http://schemas.microsoft.com/office/drawing/2014/main" id="{BBBD81B2-3F54-56C7-DB7A-0FDD26BA3D20}"/>
                </a:ext>
              </a:extLst>
            </p:cNvPr>
            <p:cNvSpPr/>
            <p:nvPr/>
          </p:nvSpPr>
          <p:spPr>
            <a:xfrm>
              <a:off x="3698191" y="3640406"/>
              <a:ext cx="2705863" cy="2584145"/>
            </a:xfrm>
            <a:prstGeom prst="star12">
              <a:avLst>
                <a:gd name="adj" fmla="val 36102"/>
              </a:avLst>
            </a:prstGeom>
            <a:solidFill>
              <a:srgbClr val="FF0000">
                <a:alpha val="56863"/>
              </a:srgbClr>
            </a:solidFill>
            <a:ln>
              <a:solidFill>
                <a:srgbClr val="FFFF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a:extLst>
                <a:ext uri="{FF2B5EF4-FFF2-40B4-BE49-F238E27FC236}">
                  <a16:creationId xmlns:a16="http://schemas.microsoft.com/office/drawing/2014/main" id="{740AF8BA-3AD2-E2AF-68EE-65DBFE74427B}"/>
                </a:ext>
              </a:extLst>
            </p:cNvPr>
            <p:cNvSpPr txBox="1"/>
            <p:nvPr/>
          </p:nvSpPr>
          <p:spPr>
            <a:xfrm>
              <a:off x="4073275" y="4468469"/>
              <a:ext cx="1980029" cy="1015663"/>
            </a:xfrm>
            <a:prstGeom prst="rect">
              <a:avLst/>
            </a:prstGeom>
            <a:noFill/>
          </p:spPr>
          <p:txBody>
            <a:bodyPr wrap="none" rtlCol="0">
              <a:spAutoFit/>
            </a:bodyPr>
            <a:lstStyle/>
            <a:p>
              <a:pPr algn="ctr"/>
              <a:r>
                <a:rPr lang="ja-JP" altLang="en-US" sz="2000" b="1">
                  <a:solidFill>
                    <a:srgbClr val="FFFF00"/>
                  </a:solidFill>
                  <a:latin typeface="Meiryo" panose="020B0604030504040204" pitchFamily="34" charset="-128"/>
                  <a:ea typeface="Meiryo" panose="020B0604030504040204" pitchFamily="34" charset="-128"/>
                </a:rPr>
                <a:t>顧客体験の追求</a:t>
              </a:r>
            </a:p>
            <a:p>
              <a:pPr algn="ctr"/>
              <a:r>
                <a:rPr lang="ja-JP" altLang="en-US" sz="2000" b="1">
                  <a:solidFill>
                    <a:srgbClr val="FFFF00"/>
                  </a:solidFill>
                  <a:latin typeface="Meiryo" panose="020B0604030504040204" pitchFamily="34" charset="-128"/>
                  <a:ea typeface="Meiryo" panose="020B0604030504040204" pitchFamily="34" charset="-128"/>
                </a:rPr>
                <a:t>圧倒的スピード</a:t>
              </a:r>
            </a:p>
            <a:p>
              <a:pPr algn="ctr"/>
              <a:r>
                <a:rPr kumimoji="1" lang="ja-JP" altLang="en-US" sz="2000" b="1">
                  <a:solidFill>
                    <a:srgbClr val="FFFF00"/>
                  </a:solidFill>
                  <a:latin typeface="Meiryo" panose="020B0604030504040204" pitchFamily="34" charset="-128"/>
                  <a:ea typeface="Meiryo" panose="020B0604030504040204" pitchFamily="34" charset="-128"/>
                </a:rPr>
                <a:t>常識からの逸脱</a:t>
              </a:r>
              <a:endParaRPr kumimoji="1" lang="en-US" altLang="ja-JP" sz="2000" b="1" dirty="0">
                <a:solidFill>
                  <a:srgbClr val="FFFF00"/>
                </a:solidFill>
                <a:latin typeface="Meiryo" panose="020B0604030504040204" pitchFamily="34" charset="-128"/>
                <a:ea typeface="Meiryo" panose="020B0604030504040204" pitchFamily="34" charset="-128"/>
              </a:endParaRPr>
            </a:p>
          </p:txBody>
        </p:sp>
      </p:grpSp>
      <p:sp>
        <p:nvSpPr>
          <p:cNvPr id="27" name="テキスト ボックス 26">
            <a:extLst>
              <a:ext uri="{FF2B5EF4-FFF2-40B4-BE49-F238E27FC236}">
                <a16:creationId xmlns:a16="http://schemas.microsoft.com/office/drawing/2014/main" id="{C19A6001-206B-436C-C49F-8B09FAB9DADE}"/>
              </a:ext>
            </a:extLst>
          </p:cNvPr>
          <p:cNvSpPr txBox="1"/>
          <p:nvPr/>
        </p:nvSpPr>
        <p:spPr>
          <a:xfrm>
            <a:off x="57338" y="6032214"/>
            <a:ext cx="8956299" cy="369332"/>
          </a:xfrm>
          <a:prstGeom prst="rect">
            <a:avLst/>
          </a:prstGeom>
          <a:noFill/>
        </p:spPr>
        <p:txBody>
          <a:bodyPr wrap="none" rtlCol="0">
            <a:spAutoFit/>
          </a:bodyPr>
          <a:lstStyle/>
          <a:p>
            <a:pPr algn="ctr"/>
            <a:r>
              <a:rPr kumimoji="1" lang="ja-JP" altLang="en-US" sz="1600">
                <a:solidFill>
                  <a:schemeClr val="accent6">
                    <a:lumMod val="75000"/>
                  </a:schemeClr>
                </a:solidFill>
                <a:latin typeface="Meiryo" panose="020B0604030504040204" pitchFamily="34" charset="-128"/>
                <a:ea typeface="Meiryo" panose="020B0604030504040204" pitchFamily="34" charset="-128"/>
              </a:rPr>
              <a:t>提供者側の</a:t>
            </a:r>
            <a:r>
              <a:rPr kumimoji="1" lang="ja-JP" altLang="en-US" b="1" u="sng">
                <a:solidFill>
                  <a:schemeClr val="accent6">
                    <a:lumMod val="75000"/>
                  </a:schemeClr>
                </a:solidFill>
                <a:latin typeface="Meiryo" panose="020B0604030504040204" pitchFamily="34" charset="-128"/>
                <a:ea typeface="Meiryo" panose="020B0604030504040204" pitchFamily="34" charset="-128"/>
              </a:rPr>
              <a:t>制約をデジタルによって解消</a:t>
            </a:r>
            <a:r>
              <a:rPr kumimoji="1" lang="ja-JP" altLang="en-US" sz="1600">
                <a:solidFill>
                  <a:schemeClr val="accent6">
                    <a:lumMod val="75000"/>
                  </a:schemeClr>
                </a:solidFill>
                <a:latin typeface="Meiryo" panose="020B0604030504040204" pitchFamily="34" charset="-128"/>
                <a:ea typeface="Meiryo" panose="020B0604030504040204" pitchFamily="34" charset="-128"/>
              </a:rPr>
              <a:t>し、</a:t>
            </a:r>
            <a:r>
              <a:rPr kumimoji="1" lang="ja-JP" altLang="en-US" b="1">
                <a:solidFill>
                  <a:schemeClr val="accent6">
                    <a:lumMod val="75000"/>
                  </a:schemeClr>
                </a:solidFill>
                <a:latin typeface="Meiryo" panose="020B0604030504040204" pitchFamily="34" charset="-128"/>
                <a:ea typeface="Meiryo" panose="020B0604030504040204" pitchFamily="34" charset="-128"/>
              </a:rPr>
              <a:t>既存市場でのプレーヤー置き換え</a:t>
            </a:r>
            <a:r>
              <a:rPr kumimoji="1" lang="ja-JP" altLang="en-US" sz="1600">
                <a:solidFill>
                  <a:schemeClr val="accent6">
                    <a:lumMod val="75000"/>
                  </a:schemeClr>
                </a:solidFill>
                <a:latin typeface="Meiryo" panose="020B0604030504040204" pitchFamily="34" charset="-128"/>
                <a:ea typeface="Meiryo" panose="020B0604030504040204" pitchFamily="34" charset="-128"/>
              </a:rPr>
              <a:t>を狙う</a:t>
            </a:r>
          </a:p>
        </p:txBody>
      </p:sp>
      <p:grpSp>
        <p:nvGrpSpPr>
          <p:cNvPr id="32" name="グループ化 31">
            <a:extLst>
              <a:ext uri="{FF2B5EF4-FFF2-40B4-BE49-F238E27FC236}">
                <a16:creationId xmlns:a16="http://schemas.microsoft.com/office/drawing/2014/main" id="{F06A1098-9B6D-771A-8244-88D5523742F9}"/>
              </a:ext>
            </a:extLst>
          </p:cNvPr>
          <p:cNvGrpSpPr/>
          <p:nvPr/>
        </p:nvGrpSpPr>
        <p:grpSpPr>
          <a:xfrm>
            <a:off x="3308684" y="4950178"/>
            <a:ext cx="2644928" cy="1066278"/>
            <a:chOff x="3308684" y="4950178"/>
            <a:chExt cx="2644928" cy="1066278"/>
          </a:xfrm>
        </p:grpSpPr>
        <p:cxnSp>
          <p:nvCxnSpPr>
            <p:cNvPr id="25" name="直線コネクタ 24">
              <a:extLst>
                <a:ext uri="{FF2B5EF4-FFF2-40B4-BE49-F238E27FC236}">
                  <a16:creationId xmlns:a16="http://schemas.microsoft.com/office/drawing/2014/main" id="{E018606E-E65E-844A-803E-A467CFDEA685}"/>
                </a:ext>
              </a:extLst>
            </p:cNvPr>
            <p:cNvCxnSpPr/>
            <p:nvPr/>
          </p:nvCxnSpPr>
          <p:spPr>
            <a:xfrm>
              <a:off x="4171533" y="4950178"/>
              <a:ext cx="1782079"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8523C7EE-D977-1D6F-6CE4-D41DD1442FBC}"/>
                </a:ext>
              </a:extLst>
            </p:cNvPr>
            <p:cNvCxnSpPr>
              <a:cxnSpLocks/>
            </p:cNvCxnSpPr>
            <p:nvPr/>
          </p:nvCxnSpPr>
          <p:spPr>
            <a:xfrm flipH="1">
              <a:off x="3308684" y="4950178"/>
              <a:ext cx="1742438" cy="1066278"/>
            </a:xfrm>
            <a:prstGeom prst="straightConnector1">
              <a:avLst/>
            </a:prstGeom>
            <a:ln>
              <a:solidFill>
                <a:srgbClr val="FFFD78"/>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5278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right)">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15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up)">
                                      <p:cBhvr>
                                        <p:cTn id="53" dur="500"/>
                                        <p:tgtEl>
                                          <p:spTgt spid="22"/>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19" grpId="0"/>
      <p:bldP spid="20" grpId="0" animBg="1"/>
      <p:bldP spid="21" grpId="0" animBg="1"/>
      <p:bldP spid="22" grpId="0" animBg="1"/>
      <p:bldP spid="23"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64ED5E3-D078-C527-7CBF-C8D005EC36C6}"/>
              </a:ext>
            </a:extLst>
          </p:cNvPr>
          <p:cNvPicPr>
            <a:picLocks noChangeAspect="1"/>
          </p:cNvPicPr>
          <p:nvPr/>
        </p:nvPicPr>
        <p:blipFill>
          <a:blip r:embed="rId3"/>
          <a:stretch>
            <a:fillRect/>
          </a:stretch>
        </p:blipFill>
        <p:spPr>
          <a:xfrm>
            <a:off x="2126644" y="4918124"/>
            <a:ext cx="1002768" cy="1002768"/>
          </a:xfrm>
          <a:prstGeom prst="rect">
            <a:avLst/>
          </a:prstGeom>
        </p:spPr>
      </p:pic>
      <p:sp>
        <p:nvSpPr>
          <p:cNvPr id="2" name="タイトル 1">
            <a:extLst>
              <a:ext uri="{FF2B5EF4-FFF2-40B4-BE49-F238E27FC236}">
                <a16:creationId xmlns:a16="http://schemas.microsoft.com/office/drawing/2014/main" id="{19D38AB0-9D66-C252-9CED-B92C1ED4CD1F}"/>
              </a:ext>
            </a:extLst>
          </p:cNvPr>
          <p:cNvSpPr>
            <a:spLocks noGrp="1"/>
          </p:cNvSpPr>
          <p:nvPr>
            <p:ph type="title"/>
          </p:nvPr>
        </p:nvSpPr>
        <p:spPr/>
        <p:txBody>
          <a:bodyPr/>
          <a:lstStyle/>
          <a:p>
            <a:r>
              <a:rPr kumimoji="1" lang="ja-JP" altLang="en-US"/>
              <a:t>デジタル・ネイティブの発想</a:t>
            </a:r>
          </a:p>
        </p:txBody>
      </p:sp>
      <p:pic>
        <p:nvPicPr>
          <p:cNvPr id="3" name="図 2">
            <a:extLst>
              <a:ext uri="{FF2B5EF4-FFF2-40B4-BE49-F238E27FC236}">
                <a16:creationId xmlns:a16="http://schemas.microsoft.com/office/drawing/2014/main" id="{9A05560C-3A76-1CA1-72DB-20DF4A0CE80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06973" y="955282"/>
            <a:ext cx="1462510" cy="1484782"/>
          </a:xfrm>
          <a:prstGeom prst="rect">
            <a:avLst/>
          </a:prstGeom>
        </p:spPr>
      </p:pic>
      <p:pic>
        <p:nvPicPr>
          <p:cNvPr id="4" name="図 3">
            <a:extLst>
              <a:ext uri="{FF2B5EF4-FFF2-40B4-BE49-F238E27FC236}">
                <a16:creationId xmlns:a16="http://schemas.microsoft.com/office/drawing/2014/main" id="{805DC356-380A-7EF9-505C-0E9477AFE28C}"/>
              </a:ext>
            </a:extLst>
          </p:cNvPr>
          <p:cNvPicPr>
            <a:picLocks noChangeAspect="1"/>
          </p:cNvPicPr>
          <p:nvPr/>
        </p:nvPicPr>
        <p:blipFill>
          <a:blip r:embed="rId5"/>
          <a:stretch>
            <a:fillRect/>
          </a:stretch>
        </p:blipFill>
        <p:spPr>
          <a:xfrm>
            <a:off x="6636866" y="866224"/>
            <a:ext cx="1673718" cy="1673718"/>
          </a:xfrm>
          <a:prstGeom prst="rect">
            <a:avLst/>
          </a:prstGeom>
        </p:spPr>
      </p:pic>
      <p:pic>
        <p:nvPicPr>
          <p:cNvPr id="6" name="図 5" descr="敷物 が含まれている画像&#10;&#10;自動的に生成された説明">
            <a:extLst>
              <a:ext uri="{FF2B5EF4-FFF2-40B4-BE49-F238E27FC236}">
                <a16:creationId xmlns:a16="http://schemas.microsoft.com/office/drawing/2014/main" id="{BF7844DA-6EFD-2A9D-61B0-CC5D19614FB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029322" y="1004727"/>
            <a:ext cx="889186" cy="371076"/>
          </a:xfrm>
          <a:prstGeom prst="rect">
            <a:avLst/>
          </a:prstGeom>
        </p:spPr>
      </p:pic>
      <p:sp>
        <p:nvSpPr>
          <p:cNvPr id="7" name="右矢印 6">
            <a:extLst>
              <a:ext uri="{FF2B5EF4-FFF2-40B4-BE49-F238E27FC236}">
                <a16:creationId xmlns:a16="http://schemas.microsoft.com/office/drawing/2014/main" id="{F6233E50-6507-E4B3-384F-ABB118E28486}"/>
              </a:ext>
            </a:extLst>
          </p:cNvPr>
          <p:cNvSpPr/>
          <p:nvPr/>
        </p:nvSpPr>
        <p:spPr>
          <a:xfrm>
            <a:off x="3602764" y="1630103"/>
            <a:ext cx="2954215" cy="332692"/>
          </a:xfrm>
          <a:prstGeom prst="rightArrow">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8" name="図 7">
            <a:extLst>
              <a:ext uri="{FF2B5EF4-FFF2-40B4-BE49-F238E27FC236}">
                <a16:creationId xmlns:a16="http://schemas.microsoft.com/office/drawing/2014/main" id="{9DB69CD7-AE00-B365-CD5D-464F10E3666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41687" y="2793949"/>
            <a:ext cx="987725" cy="1002767"/>
          </a:xfrm>
          <a:prstGeom prst="rect">
            <a:avLst/>
          </a:prstGeom>
        </p:spPr>
      </p:pic>
      <p:pic>
        <p:nvPicPr>
          <p:cNvPr id="9" name="図 8">
            <a:extLst>
              <a:ext uri="{FF2B5EF4-FFF2-40B4-BE49-F238E27FC236}">
                <a16:creationId xmlns:a16="http://schemas.microsoft.com/office/drawing/2014/main" id="{E627D879-4728-990F-4809-C78FA682E024}"/>
              </a:ext>
            </a:extLst>
          </p:cNvPr>
          <p:cNvPicPr>
            <a:picLocks noChangeAspect="1"/>
          </p:cNvPicPr>
          <p:nvPr/>
        </p:nvPicPr>
        <p:blipFill>
          <a:blip r:embed="rId5"/>
          <a:stretch>
            <a:fillRect/>
          </a:stretch>
        </p:blipFill>
        <p:spPr>
          <a:xfrm>
            <a:off x="6636866" y="2523866"/>
            <a:ext cx="1673718" cy="1673718"/>
          </a:xfrm>
          <a:prstGeom prst="rect">
            <a:avLst/>
          </a:prstGeom>
        </p:spPr>
      </p:pic>
      <p:pic>
        <p:nvPicPr>
          <p:cNvPr id="11" name="図 10">
            <a:extLst>
              <a:ext uri="{FF2B5EF4-FFF2-40B4-BE49-F238E27FC236}">
                <a16:creationId xmlns:a16="http://schemas.microsoft.com/office/drawing/2014/main" id="{CA49F911-DB78-A99D-C7F8-DB27DBAA9E8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126644" y="3856036"/>
            <a:ext cx="1002768" cy="1002768"/>
          </a:xfrm>
          <a:prstGeom prst="rect">
            <a:avLst/>
          </a:prstGeom>
        </p:spPr>
      </p:pic>
      <p:sp>
        <p:nvSpPr>
          <p:cNvPr id="13" name="右矢印 12">
            <a:extLst>
              <a:ext uri="{FF2B5EF4-FFF2-40B4-BE49-F238E27FC236}">
                <a16:creationId xmlns:a16="http://schemas.microsoft.com/office/drawing/2014/main" id="{1AA716E7-21D2-6FE3-0BC0-F6C3B7013BE3}"/>
              </a:ext>
            </a:extLst>
          </p:cNvPr>
          <p:cNvSpPr/>
          <p:nvPr/>
        </p:nvSpPr>
        <p:spPr>
          <a:xfrm rot="10800000">
            <a:off x="3518919" y="3201513"/>
            <a:ext cx="2954215" cy="33269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右矢印 13">
            <a:extLst>
              <a:ext uri="{FF2B5EF4-FFF2-40B4-BE49-F238E27FC236}">
                <a16:creationId xmlns:a16="http://schemas.microsoft.com/office/drawing/2014/main" id="{A6999ABF-2FD6-5506-851F-7FAFFC67D49A}"/>
              </a:ext>
            </a:extLst>
          </p:cNvPr>
          <p:cNvSpPr/>
          <p:nvPr/>
        </p:nvSpPr>
        <p:spPr>
          <a:xfrm rot="10036340">
            <a:off x="3451932" y="3860236"/>
            <a:ext cx="3059018" cy="33269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右矢印 14">
            <a:extLst>
              <a:ext uri="{FF2B5EF4-FFF2-40B4-BE49-F238E27FC236}">
                <a16:creationId xmlns:a16="http://schemas.microsoft.com/office/drawing/2014/main" id="{47A35463-5430-D686-DCE4-F328A7577EE2}"/>
              </a:ext>
            </a:extLst>
          </p:cNvPr>
          <p:cNvSpPr/>
          <p:nvPr/>
        </p:nvSpPr>
        <p:spPr>
          <a:xfrm rot="9200391">
            <a:off x="3371951" y="4608457"/>
            <a:ext cx="3302847" cy="332692"/>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a:extLst>
              <a:ext uri="{FF2B5EF4-FFF2-40B4-BE49-F238E27FC236}">
                <a16:creationId xmlns:a16="http://schemas.microsoft.com/office/drawing/2014/main" id="{D7165314-8819-973C-D422-04C040938BD0}"/>
              </a:ext>
            </a:extLst>
          </p:cNvPr>
          <p:cNvSpPr txBox="1"/>
          <p:nvPr/>
        </p:nvSpPr>
        <p:spPr>
          <a:xfrm>
            <a:off x="326151" y="4025123"/>
            <a:ext cx="1800493" cy="646331"/>
          </a:xfrm>
          <a:prstGeom prst="rect">
            <a:avLst/>
          </a:prstGeom>
          <a:noFill/>
        </p:spPr>
        <p:txBody>
          <a:bodyPr wrap="none" rtlCol="0">
            <a:spAutoFit/>
          </a:bodyPr>
          <a:lstStyle/>
          <a:p>
            <a:r>
              <a:rPr kumimoji="1" lang="ja-JP" altLang="en-US">
                <a:solidFill>
                  <a:schemeClr val="accent6">
                    <a:lumMod val="75000"/>
                  </a:schemeClr>
                </a:solidFill>
                <a:latin typeface="Meiryo" panose="020B0604030504040204" pitchFamily="34" charset="-128"/>
                <a:ea typeface="Meiryo" panose="020B0604030504040204" pitchFamily="34" charset="-128"/>
              </a:rPr>
              <a:t>デジタル</a:t>
            </a:r>
            <a:endParaRPr kumimoji="1" lang="en-US" altLang="ja-JP" dirty="0">
              <a:solidFill>
                <a:schemeClr val="accent6">
                  <a:lumMod val="75000"/>
                </a:schemeClr>
              </a:solidFill>
              <a:latin typeface="Meiryo" panose="020B0604030504040204" pitchFamily="34" charset="-128"/>
              <a:ea typeface="Meiryo" panose="020B0604030504040204" pitchFamily="34" charset="-128"/>
            </a:endParaRPr>
          </a:p>
          <a:p>
            <a:r>
              <a:rPr kumimoji="1" lang="ja-JP" altLang="en-US">
                <a:solidFill>
                  <a:schemeClr val="accent6">
                    <a:lumMod val="75000"/>
                  </a:schemeClr>
                </a:solidFill>
                <a:latin typeface="Meiryo" panose="020B0604030504040204" pitchFamily="34" charset="-128"/>
                <a:ea typeface="Meiryo" panose="020B0604030504040204" pitchFamily="34" charset="-128"/>
              </a:rPr>
              <a:t>ネイティブ企業</a:t>
            </a:r>
          </a:p>
        </p:txBody>
      </p:sp>
      <p:sp>
        <p:nvSpPr>
          <p:cNvPr id="17" name="テキスト ボックス 16">
            <a:extLst>
              <a:ext uri="{FF2B5EF4-FFF2-40B4-BE49-F238E27FC236}">
                <a16:creationId xmlns:a16="http://schemas.microsoft.com/office/drawing/2014/main" id="{0BA78745-F41E-19F6-C921-4A4F27D9C69F}"/>
              </a:ext>
            </a:extLst>
          </p:cNvPr>
          <p:cNvSpPr txBox="1"/>
          <p:nvPr/>
        </p:nvSpPr>
        <p:spPr>
          <a:xfrm>
            <a:off x="326151" y="1236008"/>
            <a:ext cx="1338828" cy="923330"/>
          </a:xfrm>
          <a:prstGeom prst="rect">
            <a:avLst/>
          </a:prstGeom>
          <a:noFill/>
        </p:spPr>
        <p:txBody>
          <a:bodyPr wrap="none" rtlCol="0">
            <a:spAutoFit/>
          </a:bodyPr>
          <a:lstStyle/>
          <a:p>
            <a:r>
              <a:rPr kumimoji="1" lang="ja-JP" altLang="en-US">
                <a:solidFill>
                  <a:schemeClr val="accent3">
                    <a:lumMod val="75000"/>
                  </a:schemeClr>
                </a:solidFill>
                <a:latin typeface="Meiryo" panose="020B0604030504040204" pitchFamily="34" charset="-128"/>
                <a:ea typeface="Meiryo" panose="020B0604030504040204" pitchFamily="34" charset="-128"/>
              </a:rPr>
              <a:t>既存事業を</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r>
              <a:rPr kumimoji="1" lang="ja-JP" altLang="en-US">
                <a:solidFill>
                  <a:schemeClr val="accent3">
                    <a:lumMod val="75000"/>
                  </a:schemeClr>
                </a:solidFill>
                <a:latin typeface="Meiryo" panose="020B0604030504040204" pitchFamily="34" charset="-128"/>
                <a:ea typeface="Meiryo" panose="020B0604030504040204" pitchFamily="34" charset="-128"/>
              </a:rPr>
              <a:t>抱える</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r>
              <a:rPr kumimoji="1" lang="ja-JP" altLang="en-US">
                <a:solidFill>
                  <a:schemeClr val="accent3">
                    <a:lumMod val="75000"/>
                  </a:schemeClr>
                </a:solidFill>
                <a:latin typeface="Meiryo" panose="020B0604030504040204" pitchFamily="34" charset="-128"/>
                <a:ea typeface="Meiryo" panose="020B0604030504040204" pitchFamily="34" charset="-128"/>
              </a:rPr>
              <a:t>一般的企業</a:t>
            </a:r>
          </a:p>
        </p:txBody>
      </p:sp>
      <p:sp>
        <p:nvSpPr>
          <p:cNvPr id="18" name="テキスト ボックス 17">
            <a:extLst>
              <a:ext uri="{FF2B5EF4-FFF2-40B4-BE49-F238E27FC236}">
                <a16:creationId xmlns:a16="http://schemas.microsoft.com/office/drawing/2014/main" id="{DBEDA2A2-880A-FCA9-2039-103270D76DD9}"/>
              </a:ext>
            </a:extLst>
          </p:cNvPr>
          <p:cNvSpPr txBox="1"/>
          <p:nvPr/>
        </p:nvSpPr>
        <p:spPr>
          <a:xfrm>
            <a:off x="3472886" y="1328384"/>
            <a:ext cx="3249228" cy="307777"/>
          </a:xfrm>
          <a:prstGeom prst="rect">
            <a:avLst/>
          </a:prstGeom>
          <a:noFill/>
        </p:spPr>
        <p:txBody>
          <a:bodyPr wrap="square" rtlCol="0">
            <a:spAutoFit/>
          </a:bodyPr>
          <a:lstStyle/>
          <a:p>
            <a:pPr algn="ctr"/>
            <a:r>
              <a:rPr kumimoji="1" lang="ja-JP" altLang="en-US" sz="1400">
                <a:solidFill>
                  <a:schemeClr val="accent3">
                    <a:lumMod val="75000"/>
                  </a:schemeClr>
                </a:solidFill>
                <a:latin typeface="Meiryo" panose="020B0604030504040204" pitchFamily="34" charset="-128"/>
                <a:ea typeface="Meiryo" panose="020B0604030504040204" pitchFamily="34" charset="-128"/>
              </a:rPr>
              <a:t>既存事業をデジタルに適応させる</a:t>
            </a:r>
          </a:p>
        </p:txBody>
      </p:sp>
      <p:sp>
        <p:nvSpPr>
          <p:cNvPr id="19" name="テキスト ボックス 18">
            <a:extLst>
              <a:ext uri="{FF2B5EF4-FFF2-40B4-BE49-F238E27FC236}">
                <a16:creationId xmlns:a16="http://schemas.microsoft.com/office/drawing/2014/main" id="{AFD89CBF-03D7-E55C-89DF-E48C6AF25741}"/>
              </a:ext>
            </a:extLst>
          </p:cNvPr>
          <p:cNvSpPr txBox="1"/>
          <p:nvPr/>
        </p:nvSpPr>
        <p:spPr>
          <a:xfrm>
            <a:off x="3355187" y="2920763"/>
            <a:ext cx="3416206" cy="307777"/>
          </a:xfrm>
          <a:prstGeom prst="rect">
            <a:avLst/>
          </a:prstGeom>
          <a:noFill/>
        </p:spPr>
        <p:txBody>
          <a:bodyPr wrap="square" rtlCol="0">
            <a:spAutoFit/>
          </a:bodyPr>
          <a:lstStyle/>
          <a:p>
            <a:pPr algn="ctr"/>
            <a:r>
              <a:rPr kumimoji="1" lang="ja-JP" altLang="en-US" sz="1400">
                <a:solidFill>
                  <a:schemeClr val="accent6">
                    <a:lumMod val="75000"/>
                  </a:schemeClr>
                </a:solidFill>
                <a:latin typeface="Meiryo" panose="020B0604030504040204" pitchFamily="34" charset="-128"/>
                <a:ea typeface="Meiryo" panose="020B0604030504040204" pitchFamily="34" charset="-128"/>
              </a:rPr>
              <a:t>デジタル前提</a:t>
            </a:r>
            <a:r>
              <a:rPr lang="ja-JP" altLang="en-US" sz="1400">
                <a:solidFill>
                  <a:schemeClr val="accent6">
                    <a:lumMod val="75000"/>
                  </a:schemeClr>
                </a:solidFill>
                <a:latin typeface="Meiryo" panose="020B0604030504040204" pitchFamily="34" charset="-128"/>
                <a:ea typeface="Meiryo" panose="020B0604030504040204" pitchFamily="34" charset="-128"/>
              </a:rPr>
              <a:t>で</a:t>
            </a:r>
            <a:r>
              <a:rPr kumimoji="1" lang="ja-JP" altLang="en-US" sz="1400">
                <a:solidFill>
                  <a:schemeClr val="accent6">
                    <a:lumMod val="75000"/>
                  </a:schemeClr>
                </a:solidFill>
                <a:latin typeface="Meiryo" panose="020B0604030504040204" pitchFamily="34" charset="-128"/>
                <a:ea typeface="Meiryo" panose="020B0604030504040204" pitchFamily="34" charset="-128"/>
              </a:rPr>
              <a:t>既存事業を再構築する</a:t>
            </a:r>
          </a:p>
        </p:txBody>
      </p:sp>
      <p:sp>
        <p:nvSpPr>
          <p:cNvPr id="20" name="右矢印 19">
            <a:extLst>
              <a:ext uri="{FF2B5EF4-FFF2-40B4-BE49-F238E27FC236}">
                <a16:creationId xmlns:a16="http://schemas.microsoft.com/office/drawing/2014/main" id="{1DCAC218-D206-658A-ACD3-36C23EA1378C}"/>
              </a:ext>
            </a:extLst>
          </p:cNvPr>
          <p:cNvSpPr/>
          <p:nvPr/>
        </p:nvSpPr>
        <p:spPr>
          <a:xfrm rot="5400000">
            <a:off x="6436448" y="4544394"/>
            <a:ext cx="1135932" cy="34020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右矢印 20">
            <a:extLst>
              <a:ext uri="{FF2B5EF4-FFF2-40B4-BE49-F238E27FC236}">
                <a16:creationId xmlns:a16="http://schemas.microsoft.com/office/drawing/2014/main" id="{26E2E1C9-1E11-02D2-D58B-6DDD88299AD9}"/>
              </a:ext>
            </a:extLst>
          </p:cNvPr>
          <p:cNvSpPr/>
          <p:nvPr/>
        </p:nvSpPr>
        <p:spPr>
          <a:xfrm rot="5400000">
            <a:off x="6890943" y="4549806"/>
            <a:ext cx="1135932" cy="34020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右矢印 21">
            <a:extLst>
              <a:ext uri="{FF2B5EF4-FFF2-40B4-BE49-F238E27FC236}">
                <a16:creationId xmlns:a16="http://schemas.microsoft.com/office/drawing/2014/main" id="{EDA10D49-B107-5015-9344-B2E460D71916}"/>
              </a:ext>
            </a:extLst>
          </p:cNvPr>
          <p:cNvSpPr/>
          <p:nvPr/>
        </p:nvSpPr>
        <p:spPr>
          <a:xfrm rot="5400000">
            <a:off x="7345437" y="4544395"/>
            <a:ext cx="1135932" cy="340209"/>
          </a:xfrm>
          <a:prstGeom prst="righ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a:extLst>
              <a:ext uri="{FF2B5EF4-FFF2-40B4-BE49-F238E27FC236}">
                <a16:creationId xmlns:a16="http://schemas.microsoft.com/office/drawing/2014/main" id="{B714B72A-FA86-AEC5-E55A-75FDC12BDC40}"/>
              </a:ext>
            </a:extLst>
          </p:cNvPr>
          <p:cNvSpPr txBox="1"/>
          <p:nvPr/>
        </p:nvSpPr>
        <p:spPr>
          <a:xfrm>
            <a:off x="6233038" y="5399199"/>
            <a:ext cx="2451741" cy="523220"/>
          </a:xfrm>
          <a:prstGeom prst="rect">
            <a:avLst/>
          </a:prstGeom>
          <a:noFill/>
        </p:spPr>
        <p:txBody>
          <a:bodyPr wrap="square" rtlCol="0">
            <a:spAutoFit/>
          </a:bodyPr>
          <a:lstStyle/>
          <a:p>
            <a:pPr algn="ctr"/>
            <a:r>
              <a:rPr kumimoji="1" lang="ja-JP" altLang="en-US" sz="1400">
                <a:solidFill>
                  <a:srgbClr val="0432FF"/>
                </a:solidFill>
                <a:latin typeface="Meiryo" panose="020B0604030504040204" pitchFamily="34" charset="-128"/>
                <a:ea typeface="Meiryo" panose="020B0604030504040204" pitchFamily="34" charset="-128"/>
              </a:rPr>
              <a:t>デジタル前提で</a:t>
            </a:r>
            <a:endParaRPr kumimoji="1" lang="en-US" altLang="ja-JP" sz="1400" dirty="0">
              <a:solidFill>
                <a:srgbClr val="0432FF"/>
              </a:solidFill>
              <a:latin typeface="Meiryo" panose="020B0604030504040204" pitchFamily="34" charset="-128"/>
              <a:ea typeface="Meiryo" panose="020B0604030504040204" pitchFamily="34" charset="-128"/>
            </a:endParaRPr>
          </a:p>
          <a:p>
            <a:pPr algn="ctr"/>
            <a:r>
              <a:rPr kumimoji="1" lang="ja-JP" altLang="en-US" sz="1400">
                <a:solidFill>
                  <a:srgbClr val="0432FF"/>
                </a:solidFill>
                <a:latin typeface="Meiryo" panose="020B0604030504040204" pitchFamily="34" charset="-128"/>
                <a:ea typeface="Meiryo" panose="020B0604030504040204" pitchFamily="34" charset="-128"/>
              </a:rPr>
              <a:t>新規事業を生みだす</a:t>
            </a:r>
          </a:p>
        </p:txBody>
      </p:sp>
      <p:sp>
        <p:nvSpPr>
          <p:cNvPr id="24" name="正方形/長方形 23">
            <a:extLst>
              <a:ext uri="{FF2B5EF4-FFF2-40B4-BE49-F238E27FC236}">
                <a16:creationId xmlns:a16="http://schemas.microsoft.com/office/drawing/2014/main" id="{DF138A6B-2360-8236-B4A9-8B4E8EA486CF}"/>
              </a:ext>
            </a:extLst>
          </p:cNvPr>
          <p:cNvSpPr/>
          <p:nvPr/>
        </p:nvSpPr>
        <p:spPr>
          <a:xfrm>
            <a:off x="192088" y="788836"/>
            <a:ext cx="8686800" cy="1758443"/>
          </a:xfrm>
          <a:prstGeom prst="rect">
            <a:avLst/>
          </a:prstGeom>
          <a:solidFill>
            <a:schemeClr val="accent3">
              <a:lumMod val="75000"/>
              <a:alpha val="45098"/>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a:extLst>
              <a:ext uri="{FF2B5EF4-FFF2-40B4-BE49-F238E27FC236}">
                <a16:creationId xmlns:a16="http://schemas.microsoft.com/office/drawing/2014/main" id="{7223B711-DF9F-8150-22CB-3199AC8E26DA}"/>
              </a:ext>
            </a:extLst>
          </p:cNvPr>
          <p:cNvSpPr/>
          <p:nvPr/>
        </p:nvSpPr>
        <p:spPr>
          <a:xfrm>
            <a:off x="261939" y="2649509"/>
            <a:ext cx="8686800" cy="3911343"/>
          </a:xfrm>
          <a:prstGeom prst="rect">
            <a:avLst/>
          </a:prstGeom>
          <a:solidFill>
            <a:srgbClr val="0070C0">
              <a:alpha val="4509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a:extLst>
              <a:ext uri="{FF2B5EF4-FFF2-40B4-BE49-F238E27FC236}">
                <a16:creationId xmlns:a16="http://schemas.microsoft.com/office/drawing/2014/main" id="{7EECBA60-D4FF-5D21-0902-8BC6F09CA8CD}"/>
              </a:ext>
            </a:extLst>
          </p:cNvPr>
          <p:cNvSpPr txBox="1"/>
          <p:nvPr/>
        </p:nvSpPr>
        <p:spPr>
          <a:xfrm>
            <a:off x="1391037" y="1197555"/>
            <a:ext cx="6288901" cy="954107"/>
          </a:xfrm>
          <a:prstGeom prst="rect">
            <a:avLst/>
          </a:prstGeom>
          <a:noFill/>
        </p:spPr>
        <p:txBody>
          <a:bodyPr wrap="none" rtlCol="0">
            <a:spAutoFit/>
          </a:bodyPr>
          <a:lstStyle/>
          <a:p>
            <a:pPr algn="ctr"/>
            <a:r>
              <a:rPr kumimoji="1" lang="ja-JP" altLang="en-US" sz="28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既存の事業の仕組みを変えることなく</a:t>
            </a:r>
            <a:endParaRPr kumimoji="1"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ja-JP" altLang="en-US" sz="28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業務プロセスをデジタルに置き換える</a:t>
            </a:r>
          </a:p>
        </p:txBody>
      </p:sp>
      <p:sp>
        <p:nvSpPr>
          <p:cNvPr id="31" name="テキスト ボックス 30">
            <a:extLst>
              <a:ext uri="{FF2B5EF4-FFF2-40B4-BE49-F238E27FC236}">
                <a16:creationId xmlns:a16="http://schemas.microsoft.com/office/drawing/2014/main" id="{4F84E9CC-8911-24E2-98E2-8F2053BDA44D}"/>
              </a:ext>
            </a:extLst>
          </p:cNvPr>
          <p:cNvSpPr txBox="1"/>
          <p:nvPr/>
        </p:nvSpPr>
        <p:spPr>
          <a:xfrm>
            <a:off x="1786622" y="3449613"/>
            <a:ext cx="5570756" cy="1384995"/>
          </a:xfrm>
          <a:prstGeom prst="rect">
            <a:avLst/>
          </a:prstGeom>
          <a:noFill/>
        </p:spPr>
        <p:txBody>
          <a:bodyPr wrap="none" rtlCol="0">
            <a:spAutoFit/>
          </a:bodyPr>
          <a:lstStyle/>
          <a:p>
            <a:pPr algn="ctr"/>
            <a:r>
              <a:rPr kumimoji="1" lang="ja-JP" altLang="en-US" sz="28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デジタル前提の社会に合わせて</a:t>
            </a:r>
            <a:endParaRPr kumimoji="1"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28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既存ビジネスの常識にこだわらず</a:t>
            </a:r>
            <a:endParaRPr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lang="ja-JP" altLang="en-US" sz="28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最適なビジネスの仕組みを創る</a:t>
            </a:r>
            <a:endParaRPr kumimoji="1"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nvGrpSpPr>
          <p:cNvPr id="29" name="グループ化 28">
            <a:extLst>
              <a:ext uri="{FF2B5EF4-FFF2-40B4-BE49-F238E27FC236}">
                <a16:creationId xmlns:a16="http://schemas.microsoft.com/office/drawing/2014/main" id="{A27ECD16-4564-5B38-9846-62A56288AE22}"/>
              </a:ext>
            </a:extLst>
          </p:cNvPr>
          <p:cNvGrpSpPr/>
          <p:nvPr/>
        </p:nvGrpSpPr>
        <p:grpSpPr>
          <a:xfrm>
            <a:off x="1922099" y="5162644"/>
            <a:ext cx="5249457" cy="1174206"/>
            <a:chOff x="1922099" y="5162644"/>
            <a:chExt cx="5249457" cy="1174206"/>
          </a:xfrm>
        </p:grpSpPr>
        <p:sp>
          <p:nvSpPr>
            <p:cNvPr id="5" name="正方形/長方形 4">
              <a:extLst>
                <a:ext uri="{FF2B5EF4-FFF2-40B4-BE49-F238E27FC236}">
                  <a16:creationId xmlns:a16="http://schemas.microsoft.com/office/drawing/2014/main" id="{6BCAF988-D996-2195-F3D7-DC5676CD8003}"/>
                </a:ext>
              </a:extLst>
            </p:cNvPr>
            <p:cNvSpPr/>
            <p:nvPr/>
          </p:nvSpPr>
          <p:spPr>
            <a:xfrm>
              <a:off x="1922099" y="5170073"/>
              <a:ext cx="243944" cy="25638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362D56BA-A2E1-9E4E-2A5D-217679DE3C48}"/>
                </a:ext>
              </a:extLst>
            </p:cNvPr>
            <p:cNvSpPr/>
            <p:nvPr/>
          </p:nvSpPr>
          <p:spPr>
            <a:xfrm>
              <a:off x="2337779" y="5170073"/>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a:extLst>
                <a:ext uri="{FF2B5EF4-FFF2-40B4-BE49-F238E27FC236}">
                  <a16:creationId xmlns:a16="http://schemas.microsoft.com/office/drawing/2014/main" id="{41ED7372-0636-31DA-DDAD-83781E9A910C}"/>
                </a:ext>
              </a:extLst>
            </p:cNvPr>
            <p:cNvSpPr/>
            <p:nvPr/>
          </p:nvSpPr>
          <p:spPr>
            <a:xfrm>
              <a:off x="2752415" y="5162644"/>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a:extLst>
                <a:ext uri="{FF2B5EF4-FFF2-40B4-BE49-F238E27FC236}">
                  <a16:creationId xmlns:a16="http://schemas.microsoft.com/office/drawing/2014/main" id="{2757329B-4806-F862-103C-BF1DF07854EF}"/>
                </a:ext>
              </a:extLst>
            </p:cNvPr>
            <p:cNvSpPr/>
            <p:nvPr/>
          </p:nvSpPr>
          <p:spPr>
            <a:xfrm>
              <a:off x="3144184" y="5162646"/>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a:extLst>
                <a:ext uri="{FF2B5EF4-FFF2-40B4-BE49-F238E27FC236}">
                  <a16:creationId xmlns:a16="http://schemas.microsoft.com/office/drawing/2014/main" id="{95D40676-115C-44A4-D356-F9169E0BBC52}"/>
                </a:ext>
              </a:extLst>
            </p:cNvPr>
            <p:cNvSpPr/>
            <p:nvPr/>
          </p:nvSpPr>
          <p:spPr>
            <a:xfrm>
              <a:off x="3554708" y="5162645"/>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a:extLst>
                <a:ext uri="{FF2B5EF4-FFF2-40B4-BE49-F238E27FC236}">
                  <a16:creationId xmlns:a16="http://schemas.microsoft.com/office/drawing/2014/main" id="{344D7B13-7545-FF5D-BCE4-14C05E340388}"/>
                </a:ext>
              </a:extLst>
            </p:cNvPr>
            <p:cNvSpPr/>
            <p:nvPr/>
          </p:nvSpPr>
          <p:spPr>
            <a:xfrm>
              <a:off x="3144184" y="5619525"/>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a:extLst>
                <a:ext uri="{FF2B5EF4-FFF2-40B4-BE49-F238E27FC236}">
                  <a16:creationId xmlns:a16="http://schemas.microsoft.com/office/drawing/2014/main" id="{00FAEA01-C499-42F9-B482-9F2C9E7CAF4F}"/>
                </a:ext>
              </a:extLst>
            </p:cNvPr>
            <p:cNvSpPr/>
            <p:nvPr/>
          </p:nvSpPr>
          <p:spPr>
            <a:xfrm>
              <a:off x="3554708" y="5619524"/>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a:extLst>
                <a:ext uri="{FF2B5EF4-FFF2-40B4-BE49-F238E27FC236}">
                  <a16:creationId xmlns:a16="http://schemas.microsoft.com/office/drawing/2014/main" id="{E236E519-52C4-8666-7034-58ED42A24C83}"/>
                </a:ext>
              </a:extLst>
            </p:cNvPr>
            <p:cNvSpPr/>
            <p:nvPr/>
          </p:nvSpPr>
          <p:spPr>
            <a:xfrm>
              <a:off x="3554708" y="6080465"/>
              <a:ext cx="243944" cy="2563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正方形/長方形 37">
              <a:extLst>
                <a:ext uri="{FF2B5EF4-FFF2-40B4-BE49-F238E27FC236}">
                  <a16:creationId xmlns:a16="http://schemas.microsoft.com/office/drawing/2014/main" id="{37E0BFD6-5A1B-37DA-2C73-ED0792520030}"/>
                </a:ext>
              </a:extLst>
            </p:cNvPr>
            <p:cNvSpPr/>
            <p:nvPr/>
          </p:nvSpPr>
          <p:spPr>
            <a:xfrm>
              <a:off x="3960832" y="6080465"/>
              <a:ext cx="243944" cy="25638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0" name="直線矢印コネクタ 39">
              <a:extLst>
                <a:ext uri="{FF2B5EF4-FFF2-40B4-BE49-F238E27FC236}">
                  <a16:creationId xmlns:a16="http://schemas.microsoft.com/office/drawing/2014/main" id="{C93B0CAF-9C65-8F58-7DAC-D778CE7CC76B}"/>
                </a:ext>
              </a:extLst>
            </p:cNvPr>
            <p:cNvCxnSpPr>
              <a:stCxn id="5" idx="3"/>
              <a:endCxn id="10" idx="1"/>
            </p:cNvCxnSpPr>
            <p:nvPr/>
          </p:nvCxnSpPr>
          <p:spPr>
            <a:xfrm>
              <a:off x="2166043" y="5298266"/>
              <a:ext cx="171736"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218CEA43-1D58-E96D-3294-A5BFFCB014DA}"/>
                </a:ext>
              </a:extLst>
            </p:cNvPr>
            <p:cNvCxnSpPr>
              <a:cxnSpLocks/>
              <a:stCxn id="10" idx="3"/>
              <a:endCxn id="25" idx="1"/>
            </p:cNvCxnSpPr>
            <p:nvPr/>
          </p:nvCxnSpPr>
          <p:spPr>
            <a:xfrm flipV="1">
              <a:off x="2581723" y="5290837"/>
              <a:ext cx="170692" cy="7429"/>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1CB89258-A9EF-D59F-863D-CC8B6FCD7B0B}"/>
                </a:ext>
              </a:extLst>
            </p:cNvPr>
            <p:cNvCxnSpPr>
              <a:cxnSpLocks/>
              <a:stCxn id="25" idx="3"/>
              <a:endCxn id="26" idx="1"/>
            </p:cNvCxnSpPr>
            <p:nvPr/>
          </p:nvCxnSpPr>
          <p:spPr>
            <a:xfrm>
              <a:off x="2996359" y="5290837"/>
              <a:ext cx="147825" cy="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58B980C4-0C1F-89CC-DD27-458736065F21}"/>
                </a:ext>
              </a:extLst>
            </p:cNvPr>
            <p:cNvCxnSpPr>
              <a:cxnSpLocks/>
              <a:stCxn id="27" idx="2"/>
              <a:endCxn id="34" idx="0"/>
            </p:cNvCxnSpPr>
            <p:nvPr/>
          </p:nvCxnSpPr>
          <p:spPr>
            <a:xfrm>
              <a:off x="3676680" y="5419030"/>
              <a:ext cx="0" cy="200494"/>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F98DF613-14F4-0774-8A69-22691186CACB}"/>
                </a:ext>
              </a:extLst>
            </p:cNvPr>
            <p:cNvCxnSpPr>
              <a:cxnSpLocks/>
              <a:stCxn id="32" idx="3"/>
              <a:endCxn id="34" idx="1"/>
            </p:cNvCxnSpPr>
            <p:nvPr/>
          </p:nvCxnSpPr>
          <p:spPr>
            <a:xfrm flipV="1">
              <a:off x="3388128" y="5747717"/>
              <a:ext cx="166580" cy="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直線矢印コネクタ 56">
              <a:extLst>
                <a:ext uri="{FF2B5EF4-FFF2-40B4-BE49-F238E27FC236}">
                  <a16:creationId xmlns:a16="http://schemas.microsoft.com/office/drawing/2014/main" id="{8AD5E0C9-CA43-DCBC-3E5B-C3FFA51D38E7}"/>
                </a:ext>
              </a:extLst>
            </p:cNvPr>
            <p:cNvCxnSpPr>
              <a:cxnSpLocks/>
              <a:stCxn id="37" idx="3"/>
              <a:endCxn id="38" idx="1"/>
            </p:cNvCxnSpPr>
            <p:nvPr/>
          </p:nvCxnSpPr>
          <p:spPr>
            <a:xfrm>
              <a:off x="3798652" y="6208658"/>
              <a:ext cx="162180"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7" name="カギ線コネクタ 66">
              <a:extLst>
                <a:ext uri="{FF2B5EF4-FFF2-40B4-BE49-F238E27FC236}">
                  <a16:creationId xmlns:a16="http://schemas.microsoft.com/office/drawing/2014/main" id="{2E6C4F3B-185F-2FB7-31C0-C48C77734009}"/>
                </a:ext>
              </a:extLst>
            </p:cNvPr>
            <p:cNvCxnSpPr>
              <a:stCxn id="34" idx="3"/>
              <a:endCxn id="38" idx="0"/>
            </p:cNvCxnSpPr>
            <p:nvPr/>
          </p:nvCxnSpPr>
          <p:spPr>
            <a:xfrm>
              <a:off x="3798652" y="5747717"/>
              <a:ext cx="284152" cy="332748"/>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D43872D3-0C9E-A49B-9C2E-3B05A944BCAC}"/>
                </a:ext>
              </a:extLst>
            </p:cNvPr>
            <p:cNvCxnSpPr>
              <a:cxnSpLocks/>
              <a:stCxn id="34" idx="2"/>
              <a:endCxn id="37" idx="0"/>
            </p:cNvCxnSpPr>
            <p:nvPr/>
          </p:nvCxnSpPr>
          <p:spPr>
            <a:xfrm>
              <a:off x="3676680" y="5875909"/>
              <a:ext cx="0" cy="20455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77" name="直線矢印コネクタ 76">
              <a:extLst>
                <a:ext uri="{FF2B5EF4-FFF2-40B4-BE49-F238E27FC236}">
                  <a16:creationId xmlns:a16="http://schemas.microsoft.com/office/drawing/2014/main" id="{A8BF3FC7-586D-CCEC-FC73-23D70EE8CA78}"/>
                </a:ext>
              </a:extLst>
            </p:cNvPr>
            <p:cNvCxnSpPr>
              <a:cxnSpLocks/>
              <a:stCxn id="26" idx="3"/>
              <a:endCxn id="27" idx="1"/>
            </p:cNvCxnSpPr>
            <p:nvPr/>
          </p:nvCxnSpPr>
          <p:spPr>
            <a:xfrm flipV="1">
              <a:off x="3388128" y="5290838"/>
              <a:ext cx="166580" cy="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カギ線コネクタ 81">
              <a:extLst>
                <a:ext uri="{FF2B5EF4-FFF2-40B4-BE49-F238E27FC236}">
                  <a16:creationId xmlns:a16="http://schemas.microsoft.com/office/drawing/2014/main" id="{7E1178F2-56BE-5FF7-4A93-03FE1A51752D}"/>
                </a:ext>
              </a:extLst>
            </p:cNvPr>
            <p:cNvCxnSpPr>
              <a:cxnSpLocks/>
              <a:stCxn id="25" idx="2"/>
              <a:endCxn id="32" idx="1"/>
            </p:cNvCxnSpPr>
            <p:nvPr/>
          </p:nvCxnSpPr>
          <p:spPr>
            <a:xfrm rot="16200000" flipH="1">
              <a:off x="2844941" y="5448474"/>
              <a:ext cx="328689" cy="269797"/>
            </a:xfrm>
            <a:prstGeom prst="bentConnector2">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86" name="正方形/長方形 85">
              <a:extLst>
                <a:ext uri="{FF2B5EF4-FFF2-40B4-BE49-F238E27FC236}">
                  <a16:creationId xmlns:a16="http://schemas.microsoft.com/office/drawing/2014/main" id="{4F5C74CF-8352-81A4-0A0D-6EDF984A6C45}"/>
                </a:ext>
              </a:extLst>
            </p:cNvPr>
            <p:cNvSpPr/>
            <p:nvPr/>
          </p:nvSpPr>
          <p:spPr>
            <a:xfrm>
              <a:off x="5923722" y="5624049"/>
              <a:ext cx="243944" cy="25638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正方形/長方形 87">
              <a:extLst>
                <a:ext uri="{FF2B5EF4-FFF2-40B4-BE49-F238E27FC236}">
                  <a16:creationId xmlns:a16="http://schemas.microsoft.com/office/drawing/2014/main" id="{C3E12707-5296-FA6C-F5F3-F37790A178E3}"/>
                </a:ext>
              </a:extLst>
            </p:cNvPr>
            <p:cNvSpPr/>
            <p:nvPr/>
          </p:nvSpPr>
          <p:spPr>
            <a:xfrm>
              <a:off x="6432548" y="5166032"/>
              <a:ext cx="243944" cy="256385"/>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a:extLst>
                <a:ext uri="{FF2B5EF4-FFF2-40B4-BE49-F238E27FC236}">
                  <a16:creationId xmlns:a16="http://schemas.microsoft.com/office/drawing/2014/main" id="{5111CCB2-DAB0-03AA-4CF0-9F11E0BD5483}"/>
                </a:ext>
              </a:extLst>
            </p:cNvPr>
            <p:cNvSpPr/>
            <p:nvPr/>
          </p:nvSpPr>
          <p:spPr>
            <a:xfrm>
              <a:off x="6927612" y="5617301"/>
              <a:ext cx="243944" cy="25638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右矢印 114">
              <a:extLst>
                <a:ext uri="{FF2B5EF4-FFF2-40B4-BE49-F238E27FC236}">
                  <a16:creationId xmlns:a16="http://schemas.microsoft.com/office/drawing/2014/main" id="{24CCF3E7-3AF8-72D2-5E60-7F1E0F83427A}"/>
                </a:ext>
              </a:extLst>
            </p:cNvPr>
            <p:cNvSpPr/>
            <p:nvPr/>
          </p:nvSpPr>
          <p:spPr>
            <a:xfrm>
              <a:off x="4409277" y="5238487"/>
              <a:ext cx="1149905" cy="381037"/>
            </a:xfrm>
            <a:prstGeom prst="rightArrow">
              <a:avLst>
                <a:gd name="adj1" fmla="val 67527"/>
                <a:gd name="adj2" fmla="val 50000"/>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テキスト ボックス 117">
              <a:extLst>
                <a:ext uri="{FF2B5EF4-FFF2-40B4-BE49-F238E27FC236}">
                  <a16:creationId xmlns:a16="http://schemas.microsoft.com/office/drawing/2014/main" id="{7400521F-A846-3B2D-3110-6B49D6935F98}"/>
                </a:ext>
              </a:extLst>
            </p:cNvPr>
            <p:cNvSpPr txBox="1"/>
            <p:nvPr/>
          </p:nvSpPr>
          <p:spPr>
            <a:xfrm>
              <a:off x="4321206" y="5705136"/>
              <a:ext cx="1261884" cy="461665"/>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デジタル前提に</a:t>
              </a:r>
              <a:endParaRPr kumimoji="1" lang="en-US" altLang="ja-JP" sz="1200" dirty="0">
                <a:solidFill>
                  <a:schemeClr val="bg1"/>
                </a:solidFill>
                <a:latin typeface="Meiryo" panose="020B0604030504040204" pitchFamily="34" charset="-128"/>
                <a:ea typeface="Meiryo" panose="020B0604030504040204" pitchFamily="34" charset="-128"/>
              </a:endParaRPr>
            </a:p>
            <a:p>
              <a:r>
                <a:rPr lang="ja-JP" altLang="en-US" sz="1200">
                  <a:solidFill>
                    <a:schemeClr val="bg1"/>
                  </a:solidFill>
                  <a:latin typeface="Meiryo" panose="020B0604030504040204" pitchFamily="34" charset="-128"/>
                  <a:ea typeface="Meiryo" panose="020B0604030504040204" pitchFamily="34" charset="-128"/>
                </a:rPr>
                <a:t>最適を作り直す</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36" name="正方形/長方形 35">
              <a:extLst>
                <a:ext uri="{FF2B5EF4-FFF2-40B4-BE49-F238E27FC236}">
                  <a16:creationId xmlns:a16="http://schemas.microsoft.com/office/drawing/2014/main" id="{9C8610E8-45AE-12F1-151C-49F8F7E6684D}"/>
                </a:ext>
              </a:extLst>
            </p:cNvPr>
            <p:cNvSpPr/>
            <p:nvPr/>
          </p:nvSpPr>
          <p:spPr>
            <a:xfrm>
              <a:off x="6438667" y="5620736"/>
              <a:ext cx="243944" cy="256385"/>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a:extLst>
                <a:ext uri="{FF2B5EF4-FFF2-40B4-BE49-F238E27FC236}">
                  <a16:creationId xmlns:a16="http://schemas.microsoft.com/office/drawing/2014/main" id="{FD2C3C08-2342-7DFE-7805-5074E42FB122}"/>
                </a:ext>
              </a:extLst>
            </p:cNvPr>
            <p:cNvSpPr/>
            <p:nvPr/>
          </p:nvSpPr>
          <p:spPr>
            <a:xfrm>
              <a:off x="6426557" y="6078754"/>
              <a:ext cx="243944" cy="256385"/>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矢印コネクタ 42">
              <a:extLst>
                <a:ext uri="{FF2B5EF4-FFF2-40B4-BE49-F238E27FC236}">
                  <a16:creationId xmlns:a16="http://schemas.microsoft.com/office/drawing/2014/main" id="{FC11EA3E-FF68-92A8-D0D1-8A394B7E5893}"/>
                </a:ext>
              </a:extLst>
            </p:cNvPr>
            <p:cNvCxnSpPr>
              <a:cxnSpLocks/>
              <a:stCxn id="86" idx="3"/>
              <a:endCxn id="36" idx="1"/>
            </p:cNvCxnSpPr>
            <p:nvPr/>
          </p:nvCxnSpPr>
          <p:spPr>
            <a:xfrm flipV="1">
              <a:off x="6167666" y="5748929"/>
              <a:ext cx="271001" cy="3313"/>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カギ線コネクタ 53">
              <a:extLst>
                <a:ext uri="{FF2B5EF4-FFF2-40B4-BE49-F238E27FC236}">
                  <a16:creationId xmlns:a16="http://schemas.microsoft.com/office/drawing/2014/main" id="{5713B288-AD5D-ED22-FE7D-F3C5BD0D6C80}"/>
                </a:ext>
              </a:extLst>
            </p:cNvPr>
            <p:cNvCxnSpPr>
              <a:cxnSpLocks/>
              <a:stCxn id="86" idx="3"/>
              <a:endCxn id="88" idx="1"/>
            </p:cNvCxnSpPr>
            <p:nvPr/>
          </p:nvCxnSpPr>
          <p:spPr>
            <a:xfrm flipV="1">
              <a:off x="6167666" y="5294225"/>
              <a:ext cx="264882" cy="458017"/>
            </a:xfrm>
            <a:prstGeom prst="bentConnector3">
              <a:avLst>
                <a:gd name="adj1" fmla="val 50000"/>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カギ線コネクタ 57">
              <a:extLst>
                <a:ext uri="{FF2B5EF4-FFF2-40B4-BE49-F238E27FC236}">
                  <a16:creationId xmlns:a16="http://schemas.microsoft.com/office/drawing/2014/main" id="{BCDD3DED-8FCF-C05B-D30E-AB5DFF1FC8BE}"/>
                </a:ext>
              </a:extLst>
            </p:cNvPr>
            <p:cNvCxnSpPr>
              <a:cxnSpLocks/>
              <a:stCxn id="86" idx="3"/>
              <a:endCxn id="39" idx="1"/>
            </p:cNvCxnSpPr>
            <p:nvPr/>
          </p:nvCxnSpPr>
          <p:spPr>
            <a:xfrm>
              <a:off x="6167666" y="5752242"/>
              <a:ext cx="258891" cy="454705"/>
            </a:xfrm>
            <a:prstGeom prst="bentConnector3">
              <a:avLst>
                <a:gd name="adj1" fmla="val 50000"/>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2" name="カギ線コネクタ 61">
              <a:extLst>
                <a:ext uri="{FF2B5EF4-FFF2-40B4-BE49-F238E27FC236}">
                  <a16:creationId xmlns:a16="http://schemas.microsoft.com/office/drawing/2014/main" id="{6B70C811-2341-EBDF-5109-A03DEB6C0F22}"/>
                </a:ext>
              </a:extLst>
            </p:cNvPr>
            <p:cNvCxnSpPr>
              <a:cxnSpLocks/>
              <a:stCxn id="88" idx="3"/>
              <a:endCxn id="94" idx="1"/>
            </p:cNvCxnSpPr>
            <p:nvPr/>
          </p:nvCxnSpPr>
          <p:spPr>
            <a:xfrm>
              <a:off x="6676492" y="5294225"/>
              <a:ext cx="251120" cy="451269"/>
            </a:xfrm>
            <a:prstGeom prst="bentConnector3">
              <a:avLst>
                <a:gd name="adj1" fmla="val 50000"/>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68" name="カギ線コネクタ 67">
              <a:extLst>
                <a:ext uri="{FF2B5EF4-FFF2-40B4-BE49-F238E27FC236}">
                  <a16:creationId xmlns:a16="http://schemas.microsoft.com/office/drawing/2014/main" id="{EC1C515B-EB35-FF88-4D07-98EC3B8B90D6}"/>
                </a:ext>
              </a:extLst>
            </p:cNvPr>
            <p:cNvCxnSpPr>
              <a:cxnSpLocks/>
              <a:stCxn id="39" idx="3"/>
              <a:endCxn id="94" idx="1"/>
            </p:cNvCxnSpPr>
            <p:nvPr/>
          </p:nvCxnSpPr>
          <p:spPr>
            <a:xfrm flipV="1">
              <a:off x="6670501" y="5745494"/>
              <a:ext cx="257111" cy="461453"/>
            </a:xfrm>
            <a:prstGeom prst="bentConnector3">
              <a:avLst>
                <a:gd name="adj1" fmla="val 50000"/>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直線矢印コネクタ 96">
              <a:extLst>
                <a:ext uri="{FF2B5EF4-FFF2-40B4-BE49-F238E27FC236}">
                  <a16:creationId xmlns:a16="http://schemas.microsoft.com/office/drawing/2014/main" id="{5284C11A-BF00-50BF-35A9-CCDE74CA31F1}"/>
                </a:ext>
              </a:extLst>
            </p:cNvPr>
            <p:cNvCxnSpPr>
              <a:cxnSpLocks/>
              <a:stCxn id="36" idx="3"/>
              <a:endCxn id="94" idx="1"/>
            </p:cNvCxnSpPr>
            <p:nvPr/>
          </p:nvCxnSpPr>
          <p:spPr>
            <a:xfrm flipV="1">
              <a:off x="6682611" y="5745494"/>
              <a:ext cx="245001" cy="343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044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30" grpId="0"/>
      <p:bldP spid="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31F8CBEA-9188-1044-B0FF-81BFBAD0115A}"/>
              </a:ext>
            </a:extLst>
          </p:cNvPr>
          <p:cNvSpPr/>
          <p:nvPr/>
        </p:nvSpPr>
        <p:spPr>
          <a:xfrm>
            <a:off x="1282232" y="5637722"/>
            <a:ext cx="6579536" cy="68215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panose="020B0604030504040204" pitchFamily="34" charset="-128"/>
              <a:ea typeface="Meiryo" panose="020B0604030504040204" pitchFamily="34" charset="-128"/>
              <a:cs typeface="ＭＳ Ｐゴシック"/>
            </a:endParaRPr>
          </a:p>
        </p:txBody>
      </p:sp>
      <p:sp>
        <p:nvSpPr>
          <p:cNvPr id="35" name="正方形/長方形 34">
            <a:extLst>
              <a:ext uri="{FF2B5EF4-FFF2-40B4-BE49-F238E27FC236}">
                <a16:creationId xmlns:a16="http://schemas.microsoft.com/office/drawing/2014/main" id="{8BE2E3DF-9B02-8447-86B3-787A470326D4}"/>
              </a:ext>
            </a:extLst>
          </p:cNvPr>
          <p:cNvSpPr/>
          <p:nvPr/>
        </p:nvSpPr>
        <p:spPr>
          <a:xfrm>
            <a:off x="1282232" y="914606"/>
            <a:ext cx="6579536" cy="2981384"/>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chemeClr val="bg1"/>
              </a:solidFill>
              <a:latin typeface="Meiryo" panose="020B0604030504040204" pitchFamily="34" charset="-128"/>
              <a:ea typeface="Meiryo" panose="020B0604030504040204" pitchFamily="34" charset="-128"/>
              <a:cs typeface="ＭＳ Ｐゴシック"/>
            </a:endParaRPr>
          </a:p>
        </p:txBody>
      </p:sp>
      <p:sp>
        <p:nvSpPr>
          <p:cNvPr id="2" name="タイトル 1"/>
          <p:cNvSpPr>
            <a:spLocks noGrp="1"/>
          </p:cNvSpPr>
          <p:nvPr>
            <p:ph type="title"/>
          </p:nvPr>
        </p:nvSpPr>
        <p:spPr/>
        <p:txBody>
          <a:bodyPr>
            <a:noAutofit/>
          </a:bodyPr>
          <a:lstStyle/>
          <a:p>
            <a:r>
              <a:rPr lang="ja-JP" altLang="en-US"/>
              <a:t>破壊者たちがもたらすハイパーコンペティション</a:t>
            </a:r>
            <a:r>
              <a:rPr lang="ja-JP" altLang="ja-JP" sz="2800"/>
              <a:t> </a:t>
            </a:r>
            <a:endParaRPr kumimoji="1" lang="ja-JP" altLang="en-US" sz="2800" dirty="0"/>
          </a:p>
        </p:txBody>
      </p:sp>
      <p:sp>
        <p:nvSpPr>
          <p:cNvPr id="3" name="スライド番号プレースホルダー 2"/>
          <p:cNvSpPr>
            <a:spLocks noGrp="1"/>
          </p:cNvSpPr>
          <p:nvPr>
            <p:ph type="sldNum" sz="quarter" idx="12"/>
          </p:nvPr>
        </p:nvSpPr>
        <p:spPr>
          <a:xfrm>
            <a:off x="6932246" y="6651702"/>
            <a:ext cx="2133600" cy="217800"/>
          </a:xfrm>
          <a:prstGeom prst="rect">
            <a:avLst/>
          </a:prstGeom>
        </p:spPr>
        <p:txBody>
          <a:bodyPr vert="horz" lIns="91440" tIns="45720" rIns="91440" bIns="45720" rtlCol="0" anchor="ctr"/>
          <a:lstStyle>
            <a:defPPr>
              <a:defRPr lang="ja-JP"/>
            </a:defPPr>
            <a:lvl1pPr marL="0" algn="r" defTabSz="457200" rtl="0" eaLnBrk="1" latinLnBrk="0" hangingPunct="1">
              <a:defRPr kumimoji="1" sz="1000" kern="1200">
                <a:solidFill>
                  <a:schemeClr val="bg1"/>
                </a:solidFill>
                <a:latin typeface="American Typewriter"/>
                <a:ea typeface="+mn-ea"/>
                <a:cs typeface="American Typewriter"/>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8FF8CC5D-A65D-5946-99B5-645367A967AD}" type="slidenum">
              <a:rPr lang="ja-JP" altLang="en-US" smtClean="0"/>
              <a:pPr/>
              <a:t>36</a:t>
            </a:fld>
            <a:endParaRPr kumimoji="1" lang="ja-JP" altLang="en-US"/>
          </a:p>
        </p:txBody>
      </p:sp>
      <p:sp>
        <p:nvSpPr>
          <p:cNvPr id="33" name="正方形/長方形 32">
            <a:extLst>
              <a:ext uri="{FF2B5EF4-FFF2-40B4-BE49-F238E27FC236}">
                <a16:creationId xmlns:a16="http://schemas.microsoft.com/office/drawing/2014/main" id="{FF7AFA51-DC79-B04C-B323-67238E5476FB}"/>
              </a:ext>
            </a:extLst>
          </p:cNvPr>
          <p:cNvSpPr/>
          <p:nvPr/>
        </p:nvSpPr>
        <p:spPr>
          <a:xfrm>
            <a:off x="1282232" y="4197879"/>
            <a:ext cx="6579536" cy="140739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Meiryo" panose="020B0604030504040204" pitchFamily="34" charset="-128"/>
              <a:ea typeface="Meiryo" panose="020B0604030504040204" pitchFamily="34" charset="-128"/>
              <a:cs typeface="ＭＳ Ｐゴシック"/>
            </a:endParaRPr>
          </a:p>
        </p:txBody>
      </p:sp>
      <p:sp>
        <p:nvSpPr>
          <p:cNvPr id="40" name="下矢印 39">
            <a:extLst>
              <a:ext uri="{FF2B5EF4-FFF2-40B4-BE49-F238E27FC236}">
                <a16:creationId xmlns:a16="http://schemas.microsoft.com/office/drawing/2014/main" id="{33D4744B-7B5D-AF47-AAC2-1DFC8F6522AE}"/>
              </a:ext>
            </a:extLst>
          </p:cNvPr>
          <p:cNvSpPr/>
          <p:nvPr/>
        </p:nvSpPr>
        <p:spPr>
          <a:xfrm>
            <a:off x="4179133" y="3792497"/>
            <a:ext cx="800218" cy="485792"/>
          </a:xfrm>
          <a:prstGeom prst="down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200" dirty="0">
              <a:solidFill>
                <a:srgbClr val="FFFFFF"/>
              </a:solidFill>
              <a:latin typeface="ＭＳ Ｐゴシック"/>
              <a:ea typeface="ＭＳ Ｐゴシック"/>
            </a:endParaRPr>
          </a:p>
        </p:txBody>
      </p:sp>
      <p:sp>
        <p:nvSpPr>
          <p:cNvPr id="15" name="正方形/長方形 14">
            <a:extLst>
              <a:ext uri="{FF2B5EF4-FFF2-40B4-BE49-F238E27FC236}">
                <a16:creationId xmlns:a16="http://schemas.microsoft.com/office/drawing/2014/main" id="{E65BC1E8-1BBF-4142-9BC1-D8ECC03D3D19}"/>
              </a:ext>
            </a:extLst>
          </p:cNvPr>
          <p:cNvSpPr/>
          <p:nvPr/>
        </p:nvSpPr>
        <p:spPr>
          <a:xfrm>
            <a:off x="1289475" y="2222836"/>
            <a:ext cx="6586779" cy="1538883"/>
          </a:xfrm>
          <a:prstGeom prst="rect">
            <a:avLst/>
          </a:prstGeom>
        </p:spPr>
        <p:txBody>
          <a:bodyPr wrap="square">
            <a:spAutoFit/>
          </a:bodyPr>
          <a:lstStyle/>
          <a:p>
            <a:pPr algn="ctr"/>
            <a:r>
              <a:rPr lang="ja-JP" altLang="en-US" sz="3000" b="1" u="sng">
                <a:solidFill>
                  <a:schemeClr val="bg1"/>
                </a:solidFill>
                <a:latin typeface="Meiryo" panose="020B0604030504040204" pitchFamily="34" charset="-128"/>
                <a:ea typeface="Meiryo" panose="020B0604030504040204" pitchFamily="34" charset="-128"/>
                <a:cs typeface="Times New Roman" panose="02020603050405020304" pitchFamily="18" charset="0"/>
              </a:rPr>
              <a:t>デジタル・ネイティブ</a:t>
            </a:r>
            <a:r>
              <a:rPr lang="ja-JP" altLang="en-US" sz="2400">
                <a:solidFill>
                  <a:schemeClr val="bg1"/>
                </a:solidFill>
                <a:latin typeface="Meiryo" panose="020B0604030504040204" pitchFamily="34" charset="-128"/>
                <a:ea typeface="Meiryo" panose="020B0604030504040204" pitchFamily="34" charset="-128"/>
                <a:cs typeface="Times New Roman" panose="02020603050405020304" pitchFamily="18" charset="0"/>
              </a:rPr>
              <a:t>は</a:t>
            </a:r>
            <a:endParaRPr lang="en-US" altLang="ja-JP" sz="2400"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a:p>
            <a:pPr algn="ctr"/>
            <a:r>
              <a:rPr lang="ja-JP" altLang="en-US" sz="3000" b="1" u="sng">
                <a:solidFill>
                  <a:schemeClr val="bg1"/>
                </a:solidFill>
                <a:latin typeface="Meiryo" panose="020B0604030504040204" pitchFamily="34" charset="-128"/>
                <a:ea typeface="Meiryo" panose="020B0604030504040204" pitchFamily="34" charset="-128"/>
                <a:cs typeface="Times New Roman" panose="02020603050405020304" pitchFamily="18" charset="0"/>
              </a:rPr>
              <a:t>圧倒的なスピード</a:t>
            </a:r>
            <a:r>
              <a:rPr lang="ja-JP" altLang="en-US" sz="2400">
                <a:solidFill>
                  <a:schemeClr val="bg1"/>
                </a:solidFill>
                <a:latin typeface="Meiryo" panose="020B0604030504040204" pitchFamily="34" charset="-128"/>
                <a:ea typeface="Meiryo" panose="020B0604030504040204" pitchFamily="34" charset="-128"/>
                <a:cs typeface="Times New Roman" panose="02020603050405020304" pitchFamily="18" charset="0"/>
              </a:rPr>
              <a:t>を武器に</a:t>
            </a:r>
            <a:endParaRPr lang="en-US" altLang="ja-JP" sz="800"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a:p>
            <a:pPr algn="ctr"/>
            <a:endParaRPr lang="en-US" altLang="ja-JP" sz="800"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a:p>
            <a:pPr algn="ctr"/>
            <a:r>
              <a:rPr lang="ja-JP" altLang="en-US" sz="2400">
                <a:solidFill>
                  <a:schemeClr val="bg1"/>
                </a:solidFill>
                <a:latin typeface="Meiryo" panose="020B0604030504040204" pitchFamily="34" charset="-128"/>
                <a:ea typeface="Meiryo" panose="020B0604030504040204" pitchFamily="34" charset="-128"/>
                <a:cs typeface="Times New Roman" panose="02020603050405020304" pitchFamily="18" charset="0"/>
              </a:rPr>
              <a:t>既存の置き換えを狙う</a:t>
            </a:r>
            <a:endParaRPr lang="ja-JP" altLang="en-US" sz="2400" dirty="0">
              <a:solidFill>
                <a:schemeClr val="bg1"/>
              </a:solidFill>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2DB16B5D-1EFE-D442-999E-F470CE3C5588}"/>
              </a:ext>
            </a:extLst>
          </p:cNvPr>
          <p:cNvSpPr/>
          <p:nvPr/>
        </p:nvSpPr>
        <p:spPr>
          <a:xfrm>
            <a:off x="1231234" y="4892833"/>
            <a:ext cx="6579535" cy="646331"/>
          </a:xfrm>
          <a:prstGeom prst="rect">
            <a:avLst/>
          </a:prstGeom>
        </p:spPr>
        <p:txBody>
          <a:bodyPr wrap="square">
            <a:spAutoFit/>
          </a:bodyPr>
          <a:lstStyle/>
          <a:p>
            <a:pPr algn="ctr"/>
            <a:r>
              <a:rPr lang="ja-JP" altLang="en-US">
                <a:solidFill>
                  <a:schemeClr val="bg1"/>
                </a:solidFill>
                <a:latin typeface="Meiryo" panose="020B0604030504040204" pitchFamily="34" charset="-128"/>
                <a:ea typeface="Meiryo" panose="020B0604030504040204" pitchFamily="34" charset="-128"/>
              </a:rPr>
              <a:t>加速するビジネス環境の変化、予期せぬ異業種からの参入</a:t>
            </a:r>
            <a:endParaRPr lang="en-US" altLang="ja-JP" dirty="0">
              <a:solidFill>
                <a:schemeClr val="bg1"/>
              </a:solidFill>
              <a:latin typeface="Meiryo" panose="020B0604030504040204" pitchFamily="34" charset="-128"/>
              <a:ea typeface="Meiryo" panose="020B0604030504040204" pitchFamily="34" charset="-128"/>
            </a:endParaRPr>
          </a:p>
          <a:p>
            <a:pPr algn="ctr"/>
            <a:r>
              <a:rPr lang="ja-JP" altLang="en-US">
                <a:solidFill>
                  <a:schemeClr val="bg1"/>
                </a:solidFill>
                <a:latin typeface="Meiryo" panose="020B0604030504040204" pitchFamily="34" charset="-128"/>
                <a:ea typeface="Meiryo" panose="020B0604030504040204" pitchFamily="34" charset="-128"/>
              </a:rPr>
              <a:t>ひとつの優位性を維持できる期間は極めて短くなっている</a:t>
            </a:r>
          </a:p>
        </p:txBody>
      </p:sp>
      <p:sp>
        <p:nvSpPr>
          <p:cNvPr id="19" name="正方形/長方形 18">
            <a:extLst>
              <a:ext uri="{FF2B5EF4-FFF2-40B4-BE49-F238E27FC236}">
                <a16:creationId xmlns:a16="http://schemas.microsoft.com/office/drawing/2014/main" id="{585D986E-D997-5E4D-8A6B-F2B575E3B377}"/>
              </a:ext>
            </a:extLst>
          </p:cNvPr>
          <p:cNvSpPr/>
          <p:nvPr/>
        </p:nvSpPr>
        <p:spPr>
          <a:xfrm>
            <a:off x="1289475" y="4345001"/>
            <a:ext cx="6579535" cy="707886"/>
          </a:xfrm>
          <a:prstGeom prst="rect">
            <a:avLst/>
          </a:prstGeom>
        </p:spPr>
        <p:txBody>
          <a:bodyPr wrap="square">
            <a:spAutoFit/>
          </a:bodyPr>
          <a:lstStyle/>
          <a:p>
            <a:pPr algn="ctr"/>
            <a:r>
              <a:rPr lang="ja-JP" altLang="en-US" sz="4000" b="1">
                <a:solidFill>
                  <a:schemeClr val="bg1"/>
                </a:solidFill>
                <a:latin typeface="Meiryo" panose="020B0604030504040204" pitchFamily="34" charset="-128"/>
                <a:ea typeface="Meiryo" panose="020B0604030504040204" pitchFamily="34" charset="-128"/>
              </a:rPr>
              <a:t>ハイパーコンペティション</a:t>
            </a:r>
          </a:p>
        </p:txBody>
      </p:sp>
      <p:sp>
        <p:nvSpPr>
          <p:cNvPr id="9" name="正方形/長方形 8">
            <a:extLst>
              <a:ext uri="{FF2B5EF4-FFF2-40B4-BE49-F238E27FC236}">
                <a16:creationId xmlns:a16="http://schemas.microsoft.com/office/drawing/2014/main" id="{2B796AD6-4248-4E49-ADE6-3C2F12806109}"/>
              </a:ext>
            </a:extLst>
          </p:cNvPr>
          <p:cNvSpPr/>
          <p:nvPr/>
        </p:nvSpPr>
        <p:spPr>
          <a:xfrm>
            <a:off x="1250376" y="5771148"/>
            <a:ext cx="6582886" cy="400110"/>
          </a:xfrm>
          <a:prstGeom prst="rect">
            <a:avLst/>
          </a:prstGeom>
        </p:spPr>
        <p:txBody>
          <a:bodyPr wrap="square">
            <a:spAutoFit/>
          </a:bodyPr>
          <a:lstStyle/>
          <a:p>
            <a:pPr algn="ctr"/>
            <a:r>
              <a:rPr lang="ja-JP" altLang="ja-JP" sz="2000" b="1">
                <a:solidFill>
                  <a:schemeClr val="bg1"/>
                </a:solidFill>
                <a:latin typeface="Meiryo" panose="020B0604030504040204" pitchFamily="34" charset="-128"/>
                <a:ea typeface="Meiryo" panose="020B0604030504040204" pitchFamily="34" charset="-128"/>
                <a:cs typeface="Times New Roman" panose="02020603050405020304" pitchFamily="18" charset="0"/>
              </a:rPr>
              <a:t>市場の変化に合わせて、戦略を動かし続ける</a:t>
            </a:r>
            <a:r>
              <a:rPr lang="ja-JP" altLang="en-US" sz="2000" b="1">
                <a:solidFill>
                  <a:schemeClr val="bg1"/>
                </a:solidFill>
                <a:latin typeface="Meiryo" panose="020B0604030504040204" pitchFamily="34" charset="-128"/>
                <a:ea typeface="Meiryo" panose="020B0604030504040204" pitchFamily="34" charset="-128"/>
                <a:cs typeface="Times New Roman" panose="02020603050405020304" pitchFamily="18" charset="0"/>
              </a:rPr>
              <a:t>しかない</a:t>
            </a:r>
            <a:r>
              <a:rPr lang="ja-JP" altLang="ja-JP" sz="2000" b="1">
                <a:solidFill>
                  <a:schemeClr val="bg1"/>
                </a:solidFill>
                <a:latin typeface="Meiryo" panose="020B0604030504040204" pitchFamily="34" charset="-128"/>
                <a:ea typeface="Meiryo" panose="020B0604030504040204" pitchFamily="34" charset="-128"/>
              </a:rPr>
              <a:t> </a:t>
            </a:r>
            <a:endParaRPr lang="ja-JP" altLang="en-US" sz="2000" b="1">
              <a:solidFill>
                <a:schemeClr val="bg1"/>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B940E519-69D5-4204-3E61-F685E6E80D07}"/>
              </a:ext>
            </a:extLst>
          </p:cNvPr>
          <p:cNvSpPr txBox="1"/>
          <p:nvPr/>
        </p:nvSpPr>
        <p:spPr>
          <a:xfrm>
            <a:off x="2335651" y="1023902"/>
            <a:ext cx="4472699" cy="1200329"/>
          </a:xfrm>
          <a:prstGeom prst="rect">
            <a:avLst/>
          </a:prstGeom>
          <a:noFill/>
        </p:spPr>
        <p:txBody>
          <a:bodyPr wrap="none" rtlCol="0">
            <a:spAutoFit/>
          </a:bodyPr>
          <a:lstStyle/>
          <a:p>
            <a:pPr algn="ctr"/>
            <a:r>
              <a:rPr kumimoji="1" lang="en-US" altLang="ja-JP" sz="36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Digital Disruption</a:t>
            </a:r>
          </a:p>
          <a:p>
            <a:pPr algn="ctr"/>
            <a:r>
              <a:rPr lang="ja-JP" altLang="en-US" sz="3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デジタルによる破壊</a:t>
            </a:r>
            <a:endParaRPr kumimoji="1" lang="ja-JP" altLang="en-US" sz="36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637973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E6FE2C9-C971-6012-F776-0A3BE6F9F4D7}"/>
              </a:ext>
            </a:extLst>
          </p:cNvPr>
          <p:cNvGrpSpPr/>
          <p:nvPr/>
        </p:nvGrpSpPr>
        <p:grpSpPr>
          <a:xfrm flipV="1">
            <a:off x="2193259" y="1905479"/>
            <a:ext cx="5558875" cy="4049024"/>
            <a:chOff x="2193259" y="1905479"/>
            <a:chExt cx="5558875" cy="4049024"/>
          </a:xfrm>
        </p:grpSpPr>
        <p:sp>
          <p:nvSpPr>
            <p:cNvPr id="36" name="右矢印 35">
              <a:extLst>
                <a:ext uri="{FF2B5EF4-FFF2-40B4-BE49-F238E27FC236}">
                  <a16:creationId xmlns:a16="http://schemas.microsoft.com/office/drawing/2014/main" id="{3E6A0179-FA6C-CA40-8A22-8CCCCF9E2072}"/>
                </a:ext>
              </a:extLst>
            </p:cNvPr>
            <p:cNvSpPr/>
            <p:nvPr/>
          </p:nvSpPr>
          <p:spPr>
            <a:xfrm rot="2312716">
              <a:off x="2984645" y="3417558"/>
              <a:ext cx="4011189" cy="877850"/>
            </a:xfrm>
            <a:prstGeom prst="rightArrow">
              <a:avLst>
                <a:gd name="adj1" fmla="val 50000"/>
                <a:gd name="adj2" fmla="val 57444"/>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曲折矢印 33">
              <a:extLst>
                <a:ext uri="{FF2B5EF4-FFF2-40B4-BE49-F238E27FC236}">
                  <a16:creationId xmlns:a16="http://schemas.microsoft.com/office/drawing/2014/main" id="{F395F8AA-E421-884B-A96A-0D2D6E0ECF81}"/>
                </a:ext>
              </a:extLst>
            </p:cNvPr>
            <p:cNvSpPr/>
            <p:nvPr/>
          </p:nvSpPr>
          <p:spPr>
            <a:xfrm rot="5400000">
              <a:off x="4267118" y="1614092"/>
              <a:ext cx="3193630" cy="3776403"/>
            </a:xfrm>
            <a:prstGeom prst="bentArrow">
              <a:avLst>
                <a:gd name="adj1" fmla="val 14381"/>
                <a:gd name="adj2" fmla="val 14571"/>
                <a:gd name="adj3" fmla="val 17795"/>
                <a:gd name="adj4" fmla="val 43750"/>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曲折矢印 37">
              <a:extLst>
                <a:ext uri="{FF2B5EF4-FFF2-40B4-BE49-F238E27FC236}">
                  <a16:creationId xmlns:a16="http://schemas.microsoft.com/office/drawing/2014/main" id="{50466061-3DCD-484D-BA6C-A8D69912701A}"/>
                </a:ext>
              </a:extLst>
            </p:cNvPr>
            <p:cNvSpPr/>
            <p:nvPr/>
          </p:nvSpPr>
          <p:spPr>
            <a:xfrm flipV="1">
              <a:off x="2193259" y="2483314"/>
              <a:ext cx="3776404" cy="3471189"/>
            </a:xfrm>
            <a:prstGeom prst="bentArrow">
              <a:avLst>
                <a:gd name="adj1" fmla="val 12811"/>
                <a:gd name="adj2" fmla="val 11518"/>
                <a:gd name="adj3" fmla="val 16399"/>
                <a:gd name="adj4" fmla="val 43750"/>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a:extLst>
              <a:ext uri="{FF2B5EF4-FFF2-40B4-BE49-F238E27FC236}">
                <a16:creationId xmlns:a16="http://schemas.microsoft.com/office/drawing/2014/main" id="{53172E16-3DDB-9B4C-9F56-D321893C0102}"/>
              </a:ext>
            </a:extLst>
          </p:cNvPr>
          <p:cNvSpPr>
            <a:spLocks noGrp="1"/>
          </p:cNvSpPr>
          <p:nvPr>
            <p:ph type="title"/>
          </p:nvPr>
        </p:nvSpPr>
        <p:spPr>
          <a:xfrm>
            <a:off x="230400" y="266400"/>
            <a:ext cx="8913600" cy="416221"/>
          </a:xfrm>
        </p:spPr>
        <p:txBody>
          <a:bodyPr/>
          <a:lstStyle/>
          <a:p>
            <a:r>
              <a:rPr lang="en-US" altLang="ja-JP" dirty="0"/>
              <a:t>VUCA</a:t>
            </a:r>
            <a:r>
              <a:rPr lang="ja-JP" altLang="en-US"/>
              <a:t>とは何か</a:t>
            </a:r>
            <a:endParaRPr kumimoji="1" lang="ja-JP" altLang="en-US"/>
          </a:p>
        </p:txBody>
      </p:sp>
      <p:sp>
        <p:nvSpPr>
          <p:cNvPr id="3" name="正方形/長方形 2">
            <a:extLst>
              <a:ext uri="{FF2B5EF4-FFF2-40B4-BE49-F238E27FC236}">
                <a16:creationId xmlns:a16="http://schemas.microsoft.com/office/drawing/2014/main" id="{38D08EC1-F26D-E947-88C4-423A7D8EEC34}"/>
              </a:ext>
            </a:extLst>
          </p:cNvPr>
          <p:cNvSpPr/>
          <p:nvPr/>
        </p:nvSpPr>
        <p:spPr>
          <a:xfrm>
            <a:off x="1194876" y="5438329"/>
            <a:ext cx="3177470" cy="646331"/>
          </a:xfrm>
          <a:prstGeom prst="rect">
            <a:avLst/>
          </a:prstGeom>
        </p:spPr>
        <p:txBody>
          <a:bodyPr wrap="square">
            <a:spAutoFit/>
          </a:bodyPr>
          <a:lstStyle/>
          <a:p>
            <a:r>
              <a:rPr lang="ja-JP" altLang="en-US" b="1">
                <a:solidFill>
                  <a:srgbClr val="C00000"/>
                </a:solidFill>
                <a:latin typeface="Meiryo" panose="020B0604030504040204" pitchFamily="34" charset="-128"/>
                <a:ea typeface="Meiryo" panose="020B0604030504040204" pitchFamily="34" charset="-128"/>
              </a:rPr>
              <a:t>社会環境が複雑性を増し</a:t>
            </a:r>
            <a:endParaRPr lang="en-US" altLang="ja-JP" b="1" dirty="0">
              <a:solidFill>
                <a:srgbClr val="C00000"/>
              </a:solidFill>
              <a:latin typeface="Meiryo" panose="020B0604030504040204" pitchFamily="34" charset="-128"/>
              <a:ea typeface="Meiryo" panose="020B0604030504040204" pitchFamily="34" charset="-128"/>
            </a:endParaRPr>
          </a:p>
          <a:p>
            <a:r>
              <a:rPr lang="ja-JP" altLang="en-US" b="1">
                <a:solidFill>
                  <a:srgbClr val="C00000"/>
                </a:solidFill>
                <a:latin typeface="Meiryo" panose="020B0604030504040204" pitchFamily="34" charset="-128"/>
                <a:ea typeface="Meiryo" panose="020B0604030504040204" pitchFamily="34" charset="-128"/>
              </a:rPr>
              <a:t>将来の予測が困難な状況</a:t>
            </a:r>
          </a:p>
        </p:txBody>
      </p:sp>
      <p:cxnSp>
        <p:nvCxnSpPr>
          <p:cNvPr id="5" name="直線矢印コネクタ 4">
            <a:extLst>
              <a:ext uri="{FF2B5EF4-FFF2-40B4-BE49-F238E27FC236}">
                <a16:creationId xmlns:a16="http://schemas.microsoft.com/office/drawing/2014/main" id="{280BBF5D-FF7A-7746-86B1-F1D9DDE4BE38}"/>
              </a:ext>
            </a:extLst>
          </p:cNvPr>
          <p:cNvCxnSpPr>
            <a:cxnSpLocks/>
          </p:cNvCxnSpPr>
          <p:nvPr/>
        </p:nvCxnSpPr>
        <p:spPr>
          <a:xfrm flipV="1">
            <a:off x="1047624" y="1882240"/>
            <a:ext cx="20730" cy="426563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a:extLst>
              <a:ext uri="{FF2B5EF4-FFF2-40B4-BE49-F238E27FC236}">
                <a16:creationId xmlns:a16="http://schemas.microsoft.com/office/drawing/2014/main" id="{051ABF93-EAE8-4246-8F1D-D03E6909EC8E}"/>
              </a:ext>
            </a:extLst>
          </p:cNvPr>
          <p:cNvCxnSpPr>
            <a:cxnSpLocks/>
          </p:cNvCxnSpPr>
          <p:nvPr/>
        </p:nvCxnSpPr>
        <p:spPr>
          <a:xfrm flipV="1">
            <a:off x="1047624" y="6152597"/>
            <a:ext cx="729703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03961AE0-4011-9941-869D-7B582194FB41}"/>
              </a:ext>
            </a:extLst>
          </p:cNvPr>
          <p:cNvSpPr txBox="1"/>
          <p:nvPr/>
        </p:nvSpPr>
        <p:spPr>
          <a:xfrm>
            <a:off x="959794" y="6161089"/>
            <a:ext cx="1082348" cy="307777"/>
          </a:xfrm>
          <a:prstGeom prst="rect">
            <a:avLst/>
          </a:prstGeom>
          <a:noFill/>
        </p:spPr>
        <p:txBody>
          <a:bodyPr wrap="none" rtlCol="0">
            <a:spAutoFit/>
          </a:bodyPr>
          <a:lstStyle/>
          <a:p>
            <a:r>
              <a:rPr lang="ja-JP" altLang="en-US" sz="1400">
                <a:latin typeface="Meiryo" panose="020B0604030504040204" pitchFamily="34" charset="-128"/>
                <a:ea typeface="Meiryo" panose="020B0604030504040204" pitchFamily="34" charset="-128"/>
              </a:rPr>
              <a:t>現状の理解</a:t>
            </a:r>
            <a:endParaRPr kumimoji="1" lang="ja-JP" altLang="en-US" sz="140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9167CFA8-744F-F541-A0BA-C414CF32E1A2}"/>
              </a:ext>
            </a:extLst>
          </p:cNvPr>
          <p:cNvSpPr txBox="1"/>
          <p:nvPr/>
        </p:nvSpPr>
        <p:spPr>
          <a:xfrm>
            <a:off x="686470" y="5211010"/>
            <a:ext cx="400110" cy="990015"/>
          </a:xfrm>
          <a:prstGeom prst="rect">
            <a:avLst/>
          </a:prstGeom>
          <a:noFill/>
        </p:spPr>
        <p:txBody>
          <a:bodyPr vert="eaVert" wrap="none" rtlCol="0">
            <a:spAutoFit/>
          </a:bodyPr>
          <a:lstStyle/>
          <a:p>
            <a:r>
              <a:rPr lang="ja-JP" altLang="en-US" sz="1400">
                <a:latin typeface="Meiryo" panose="020B0604030504040204" pitchFamily="34" charset="-128"/>
                <a:ea typeface="Meiryo" panose="020B0604030504040204" pitchFamily="34" charset="-128"/>
              </a:rPr>
              <a:t>将来の予測</a:t>
            </a:r>
            <a:endParaRPr kumimoji="1" lang="ja-JP" altLang="en-US" sz="14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1442588-375A-4F4A-AC85-1C7EBF468BFC}"/>
              </a:ext>
            </a:extLst>
          </p:cNvPr>
          <p:cNvSpPr txBox="1"/>
          <p:nvPr/>
        </p:nvSpPr>
        <p:spPr>
          <a:xfrm>
            <a:off x="686470" y="1833813"/>
            <a:ext cx="400110" cy="451406"/>
          </a:xfrm>
          <a:prstGeom prst="rect">
            <a:avLst/>
          </a:prstGeom>
          <a:noFill/>
        </p:spPr>
        <p:txBody>
          <a:bodyPr vert="eaVert" wrap="none" rtlCol="0">
            <a:spAutoFit/>
          </a:bodyPr>
          <a:lstStyle/>
          <a:p>
            <a:r>
              <a:rPr lang="ja-JP" altLang="en-US" sz="1400">
                <a:latin typeface="Meiryo" panose="020B0604030504040204" pitchFamily="34" charset="-128"/>
                <a:ea typeface="Meiryo" panose="020B0604030504040204" pitchFamily="34" charset="-128"/>
              </a:rPr>
              <a:t>困難</a:t>
            </a:r>
            <a:endParaRPr kumimoji="1" lang="ja-JP" altLang="en-US" sz="14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576568CD-FBBB-2E42-B0A6-FABB5C2959F5}"/>
              </a:ext>
            </a:extLst>
          </p:cNvPr>
          <p:cNvSpPr txBox="1"/>
          <p:nvPr/>
        </p:nvSpPr>
        <p:spPr>
          <a:xfrm>
            <a:off x="7913791" y="6195033"/>
            <a:ext cx="543739" cy="307777"/>
          </a:xfrm>
          <a:prstGeom prst="rect">
            <a:avLst/>
          </a:prstGeom>
          <a:noFill/>
        </p:spPr>
        <p:txBody>
          <a:bodyPr vert="horz" wrap="none" rtlCol="0">
            <a:spAutoFit/>
          </a:bodyPr>
          <a:lstStyle/>
          <a:p>
            <a:r>
              <a:rPr lang="ja-JP" altLang="en-US" sz="1400">
                <a:latin typeface="Meiryo" panose="020B0604030504040204" pitchFamily="34" charset="-128"/>
                <a:ea typeface="Meiryo" panose="020B0604030504040204" pitchFamily="34" charset="-128"/>
              </a:rPr>
              <a:t>困難</a:t>
            </a:r>
            <a:endParaRPr kumimoji="1" lang="ja-JP" altLang="en-US" sz="140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222E2B68-D6AF-4446-B83E-7A84E9013576}"/>
              </a:ext>
            </a:extLst>
          </p:cNvPr>
          <p:cNvSpPr/>
          <p:nvPr/>
        </p:nvSpPr>
        <p:spPr>
          <a:xfrm>
            <a:off x="1286476" y="2205414"/>
            <a:ext cx="3297944" cy="707886"/>
          </a:xfrm>
          <a:prstGeom prst="rect">
            <a:avLst/>
          </a:prstGeom>
        </p:spPr>
        <p:txBody>
          <a:bodyPr wrap="square">
            <a:spAutoFit/>
          </a:bodyPr>
          <a:lstStyle/>
          <a:p>
            <a:r>
              <a:rPr lang="ja-JP" altLang="en-US" sz="1000">
                <a:latin typeface="Meiryo" panose="020B0604030504040204" pitchFamily="34" charset="-128"/>
                <a:ea typeface="Meiryo" panose="020B0604030504040204" pitchFamily="34" charset="-128"/>
              </a:rPr>
              <a:t>テクノロジーの進化や社会常識の変化など、価値観や社会の仕組みなどが猛烈なスピードで変化し、先の見通しを立てることが困難。変化の度合いや割合も大きく、変動性を予想するのは難しくなっている</a:t>
            </a:r>
            <a:endParaRPr lang="en-US" altLang="ja-JP" sz="1000" dirty="0">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FE92E902-3855-3E42-8DDE-A4ADBACCF623}"/>
              </a:ext>
            </a:extLst>
          </p:cNvPr>
          <p:cNvSpPr/>
          <p:nvPr/>
        </p:nvSpPr>
        <p:spPr>
          <a:xfrm>
            <a:off x="2765329" y="2906005"/>
            <a:ext cx="2725874" cy="400110"/>
          </a:xfrm>
          <a:prstGeom prst="rect">
            <a:avLst/>
          </a:prstGeom>
        </p:spPr>
        <p:txBody>
          <a:bodyPr wrap="none">
            <a:spAutoFit/>
          </a:bodyPr>
          <a:lstStyle/>
          <a:p>
            <a:r>
              <a:rPr lang="ja-JP" altLang="en-US" sz="2000" b="1">
                <a:latin typeface="Meiryo" panose="020B0604030504040204" pitchFamily="34" charset="-128"/>
                <a:ea typeface="Meiryo" panose="020B0604030504040204" pitchFamily="34" charset="-128"/>
              </a:rPr>
              <a:t>U</a:t>
            </a:r>
            <a:r>
              <a:rPr lang="ja-JP" altLang="en-US" sz="1600">
                <a:latin typeface="Meiryo" panose="020B0604030504040204" pitchFamily="34" charset="-128"/>
                <a:ea typeface="Meiryo" panose="020B0604030504040204" pitchFamily="34" charset="-128"/>
              </a:rPr>
              <a:t>ncertainty（不確実性）</a:t>
            </a:r>
          </a:p>
        </p:txBody>
      </p:sp>
      <p:sp>
        <p:nvSpPr>
          <p:cNvPr id="20" name="正方形/長方形 19">
            <a:extLst>
              <a:ext uri="{FF2B5EF4-FFF2-40B4-BE49-F238E27FC236}">
                <a16:creationId xmlns:a16="http://schemas.microsoft.com/office/drawing/2014/main" id="{92681D57-BE12-6549-BE17-021DA2CED435}"/>
              </a:ext>
            </a:extLst>
          </p:cNvPr>
          <p:cNvSpPr/>
          <p:nvPr/>
        </p:nvSpPr>
        <p:spPr>
          <a:xfrm>
            <a:off x="1286476" y="1910008"/>
            <a:ext cx="2121863" cy="400110"/>
          </a:xfrm>
          <a:prstGeom prst="rect">
            <a:avLst/>
          </a:prstGeom>
        </p:spPr>
        <p:txBody>
          <a:bodyPr wrap="none">
            <a:spAutoFit/>
          </a:bodyPr>
          <a:lstStyle/>
          <a:p>
            <a:r>
              <a:rPr lang="en" altLang="ja-JP" sz="2000" b="1" dirty="0">
                <a:solidFill>
                  <a:srgbClr val="454545"/>
                </a:solidFill>
                <a:latin typeface="Meiryo" panose="020B0604030504040204" pitchFamily="34" charset="-128"/>
                <a:ea typeface="Meiryo" panose="020B0604030504040204" pitchFamily="34" charset="-128"/>
              </a:rPr>
              <a:t>V</a:t>
            </a:r>
            <a:r>
              <a:rPr lang="en" altLang="ja-JP" sz="1600" dirty="0">
                <a:solidFill>
                  <a:srgbClr val="454545"/>
                </a:solidFill>
                <a:latin typeface="Meiryo" panose="020B0604030504040204" pitchFamily="34" charset="-128"/>
                <a:ea typeface="Meiryo" panose="020B0604030504040204" pitchFamily="34" charset="-128"/>
              </a:rPr>
              <a:t>olatility</a:t>
            </a:r>
            <a:r>
              <a:rPr lang="ja-JP" altLang="en" sz="1600">
                <a:solidFill>
                  <a:srgbClr val="454545"/>
                </a:solidFill>
                <a:latin typeface="Meiryo" panose="020B0604030504040204" pitchFamily="34" charset="-128"/>
                <a:ea typeface="Meiryo" panose="020B0604030504040204" pitchFamily="34" charset="-128"/>
              </a:rPr>
              <a:t>（</a:t>
            </a:r>
            <a:r>
              <a:rPr lang="ja-JP" altLang="en-US" sz="1600">
                <a:solidFill>
                  <a:srgbClr val="454545"/>
                </a:solidFill>
                <a:latin typeface="Meiryo" panose="020B0604030504040204" pitchFamily="34" charset="-128"/>
                <a:ea typeface="Meiryo" panose="020B0604030504040204" pitchFamily="34" charset="-128"/>
              </a:rPr>
              <a:t>変動性）</a:t>
            </a:r>
            <a:endParaRPr lang="ja-JP" altLang="en-US" sz="1600" i="0">
              <a:solidFill>
                <a:srgbClr val="454545"/>
              </a:solidFill>
              <a:effectLst/>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26935031-8C5F-174B-9B0B-92929306842E}"/>
              </a:ext>
            </a:extLst>
          </p:cNvPr>
          <p:cNvSpPr/>
          <p:nvPr/>
        </p:nvSpPr>
        <p:spPr>
          <a:xfrm>
            <a:off x="2783611" y="3220098"/>
            <a:ext cx="3297945" cy="707886"/>
          </a:xfrm>
          <a:prstGeom prst="rect">
            <a:avLst/>
          </a:prstGeom>
        </p:spPr>
        <p:txBody>
          <a:bodyPr wrap="square">
            <a:spAutoFit/>
          </a:bodyPr>
          <a:lstStyle/>
          <a:p>
            <a:pPr fontAlgn="base"/>
            <a:r>
              <a:rPr lang="ja-JP" altLang="en-US" sz="1000">
                <a:solidFill>
                  <a:srgbClr val="222222"/>
                </a:solidFill>
                <a:latin typeface="メイリオ" panose="020B0604030504040204" pitchFamily="34" charset="-128"/>
                <a:ea typeface="メイリオ" panose="020B0604030504040204" pitchFamily="34" charset="-128"/>
              </a:rPr>
              <a:t>イギリスの</a:t>
            </a:r>
            <a:r>
              <a:rPr lang="en" altLang="ja-JP" sz="1000" dirty="0">
                <a:solidFill>
                  <a:srgbClr val="222222"/>
                </a:solidFill>
                <a:latin typeface="メイリオ" panose="020B0604030504040204" pitchFamily="34" charset="-128"/>
                <a:ea typeface="メイリオ" panose="020B0604030504040204" pitchFamily="34" charset="-128"/>
              </a:rPr>
              <a:t>EU</a:t>
            </a:r>
            <a:r>
              <a:rPr lang="ja-JP" altLang="en-US" sz="1000">
                <a:solidFill>
                  <a:srgbClr val="222222"/>
                </a:solidFill>
                <a:latin typeface="メイリオ" panose="020B0604030504040204" pitchFamily="34" charset="-128"/>
                <a:ea typeface="メイリオ" panose="020B0604030504040204" pitchFamily="34" charset="-128"/>
              </a:rPr>
              <a:t>離脱、米中貿易戦、民族間紛争など、</a:t>
            </a:r>
            <a:r>
              <a:rPr lang="ja-JP" altLang="en-US" sz="1000">
                <a:solidFill>
                  <a:srgbClr val="222222"/>
                </a:solidFill>
                <a:latin typeface="inherit"/>
                <a:ea typeface="メイリオ" panose="020B0604030504040204" pitchFamily="34" charset="-128"/>
              </a:rPr>
              <a:t>現代を取り巻く情勢は、予断を許さなない状況</a:t>
            </a:r>
            <a:r>
              <a:rPr lang="ja-JP" altLang="en-US" sz="1000">
                <a:solidFill>
                  <a:srgbClr val="222222"/>
                </a:solidFill>
                <a:latin typeface="メイリオ" panose="020B0604030504040204" pitchFamily="34" charset="-128"/>
                <a:ea typeface="メイリオ" panose="020B0604030504040204" pitchFamily="34" charset="-128"/>
              </a:rPr>
              <a:t>であって、さまざまなリスクに対応しなければならない状況に置かれている。</a:t>
            </a:r>
            <a:endParaRPr lang="ja-JP" altLang="en-US" sz="1000" i="0">
              <a:solidFill>
                <a:srgbClr val="222222"/>
              </a:solidFill>
              <a:effectLst/>
              <a:latin typeface="メイリオ" panose="020B0604030504040204" pitchFamily="34" charset="-128"/>
              <a:ea typeface="メイリオ" panose="020B0604030504040204" pitchFamily="34" charset="-128"/>
            </a:endParaRPr>
          </a:p>
        </p:txBody>
      </p:sp>
      <p:sp>
        <p:nvSpPr>
          <p:cNvPr id="24" name="正方形/長方形 23">
            <a:extLst>
              <a:ext uri="{FF2B5EF4-FFF2-40B4-BE49-F238E27FC236}">
                <a16:creationId xmlns:a16="http://schemas.microsoft.com/office/drawing/2014/main" id="{31D2EA21-F11A-CC4D-815C-E4687793EB71}"/>
              </a:ext>
            </a:extLst>
          </p:cNvPr>
          <p:cNvSpPr/>
          <p:nvPr/>
        </p:nvSpPr>
        <p:spPr>
          <a:xfrm>
            <a:off x="4244892" y="3976866"/>
            <a:ext cx="2107565" cy="400110"/>
          </a:xfrm>
          <a:prstGeom prst="rect">
            <a:avLst/>
          </a:prstGeom>
        </p:spPr>
        <p:txBody>
          <a:bodyPr wrap="none">
            <a:spAutoFit/>
          </a:bodyPr>
          <a:lstStyle/>
          <a:p>
            <a:r>
              <a:rPr lang="ja-JP" altLang="en-US" sz="2000" b="1">
                <a:latin typeface="Meiryo" panose="020B0604030504040204" pitchFamily="34" charset="-128"/>
                <a:ea typeface="Meiryo" panose="020B0604030504040204" pitchFamily="34" charset="-128"/>
              </a:rPr>
              <a:t>C</a:t>
            </a:r>
            <a:r>
              <a:rPr lang="ja-JP" altLang="en-US" sz="1400">
                <a:latin typeface="Meiryo" panose="020B0604030504040204" pitchFamily="34" charset="-128"/>
                <a:ea typeface="Meiryo" panose="020B0604030504040204" pitchFamily="34" charset="-128"/>
              </a:rPr>
              <a:t>omplexity（複雑性）</a:t>
            </a:r>
          </a:p>
        </p:txBody>
      </p:sp>
      <p:sp>
        <p:nvSpPr>
          <p:cNvPr id="25" name="正方形/長方形 24">
            <a:extLst>
              <a:ext uri="{FF2B5EF4-FFF2-40B4-BE49-F238E27FC236}">
                <a16:creationId xmlns:a16="http://schemas.microsoft.com/office/drawing/2014/main" id="{43741FC4-902E-C546-8FA4-EF17546FD5BC}"/>
              </a:ext>
            </a:extLst>
          </p:cNvPr>
          <p:cNvSpPr/>
          <p:nvPr/>
        </p:nvSpPr>
        <p:spPr>
          <a:xfrm>
            <a:off x="4244892" y="4258948"/>
            <a:ext cx="3144964" cy="707886"/>
          </a:xfrm>
          <a:prstGeom prst="rect">
            <a:avLst/>
          </a:prstGeom>
        </p:spPr>
        <p:txBody>
          <a:bodyPr wrap="square">
            <a:spAutoFit/>
          </a:bodyPr>
          <a:lstStyle/>
          <a:p>
            <a:r>
              <a:rPr lang="ja-JP" altLang="en-US" sz="1000">
                <a:solidFill>
                  <a:srgbClr val="252525"/>
                </a:solidFill>
                <a:latin typeface="Meiryo" panose="020B0604030504040204" pitchFamily="34" charset="-128"/>
                <a:ea typeface="Meiryo" panose="020B0604030504040204" pitchFamily="34" charset="-128"/>
              </a:rPr>
              <a:t>一つの企業、一つの国で解決できる問題が極端に少なくなった。地球規模でパラメータが複雑に絡み合っているため、問題解決は単純ではなく、より一層困難なものになりつつある。</a:t>
            </a:r>
            <a:endParaRPr lang="ja-JP" altLang="en-US" sz="1000" b="0" i="0">
              <a:solidFill>
                <a:srgbClr val="252525"/>
              </a:solidFill>
              <a:effectLst/>
              <a:latin typeface="Meiryo" panose="020B0604030504040204" pitchFamily="34" charset="-128"/>
              <a:ea typeface="Meiryo" panose="020B0604030504040204" pitchFamily="34" charset="-128"/>
            </a:endParaRPr>
          </a:p>
        </p:txBody>
      </p:sp>
      <p:sp>
        <p:nvSpPr>
          <p:cNvPr id="27" name="正方形/長方形 26">
            <a:extLst>
              <a:ext uri="{FF2B5EF4-FFF2-40B4-BE49-F238E27FC236}">
                <a16:creationId xmlns:a16="http://schemas.microsoft.com/office/drawing/2014/main" id="{16219AE6-822D-564E-AB03-5EF7A7D27F3E}"/>
              </a:ext>
            </a:extLst>
          </p:cNvPr>
          <p:cNvSpPr/>
          <p:nvPr/>
        </p:nvSpPr>
        <p:spPr>
          <a:xfrm>
            <a:off x="5241151" y="5464221"/>
            <a:ext cx="3144964" cy="553998"/>
          </a:xfrm>
          <a:prstGeom prst="rect">
            <a:avLst/>
          </a:prstGeom>
        </p:spPr>
        <p:txBody>
          <a:bodyPr wrap="square">
            <a:spAutoFit/>
          </a:bodyPr>
          <a:lstStyle/>
          <a:p>
            <a:r>
              <a:rPr lang="ja-JP" altLang="en-US" sz="1000">
                <a:latin typeface="Meiryo" panose="020B0604030504040204" pitchFamily="34" charset="-128"/>
                <a:ea typeface="Meiryo" panose="020B0604030504040204" pitchFamily="34" charset="-128"/>
              </a:rPr>
              <a:t>変動性、不確実性、複雑性がり、因果関係が不明、かつ前例のない出来事が増え、過去の実績や成功例に基づいた方法が通用しない時代となりつつある。</a:t>
            </a:r>
          </a:p>
        </p:txBody>
      </p:sp>
      <p:sp>
        <p:nvSpPr>
          <p:cNvPr id="28" name="正方形/長方形 27">
            <a:extLst>
              <a:ext uri="{FF2B5EF4-FFF2-40B4-BE49-F238E27FC236}">
                <a16:creationId xmlns:a16="http://schemas.microsoft.com/office/drawing/2014/main" id="{DBB0F172-4A20-0740-BAC9-B0E4AF941920}"/>
              </a:ext>
            </a:extLst>
          </p:cNvPr>
          <p:cNvSpPr/>
          <p:nvPr/>
        </p:nvSpPr>
        <p:spPr>
          <a:xfrm>
            <a:off x="5241151" y="5132717"/>
            <a:ext cx="2029017" cy="400110"/>
          </a:xfrm>
          <a:prstGeom prst="rect">
            <a:avLst/>
          </a:prstGeom>
        </p:spPr>
        <p:txBody>
          <a:bodyPr wrap="none">
            <a:spAutoFit/>
          </a:bodyPr>
          <a:lstStyle/>
          <a:p>
            <a:r>
              <a:rPr lang="ja-JP" altLang="en-US" sz="2000" b="1">
                <a:latin typeface="Meiryo" panose="020B0604030504040204" pitchFamily="34" charset="-128"/>
                <a:ea typeface="Meiryo" panose="020B0604030504040204" pitchFamily="34" charset="-128"/>
              </a:rPr>
              <a:t>A</a:t>
            </a:r>
            <a:r>
              <a:rPr lang="ja-JP" altLang="en-US" sz="1400">
                <a:latin typeface="Meiryo" panose="020B0604030504040204" pitchFamily="34" charset="-128"/>
                <a:ea typeface="Meiryo" panose="020B0604030504040204" pitchFamily="34" charset="-128"/>
              </a:rPr>
              <a:t>mbiguity（曖昧性）</a:t>
            </a:r>
          </a:p>
        </p:txBody>
      </p:sp>
      <p:sp>
        <p:nvSpPr>
          <p:cNvPr id="29" name="正方形/長方形 28">
            <a:extLst>
              <a:ext uri="{FF2B5EF4-FFF2-40B4-BE49-F238E27FC236}">
                <a16:creationId xmlns:a16="http://schemas.microsoft.com/office/drawing/2014/main" id="{E389BE25-4D6D-DC45-B4C0-828EAC83F4F1}"/>
              </a:ext>
            </a:extLst>
          </p:cNvPr>
          <p:cNvSpPr/>
          <p:nvPr/>
        </p:nvSpPr>
        <p:spPr>
          <a:xfrm>
            <a:off x="744667" y="941121"/>
            <a:ext cx="7654665" cy="707886"/>
          </a:xfrm>
          <a:prstGeom prst="rect">
            <a:avLst/>
          </a:prstGeom>
        </p:spPr>
        <p:txBody>
          <a:bodyPr wrap="square">
            <a:spAutoFit/>
          </a:bodyPr>
          <a:lstStyle/>
          <a:p>
            <a:r>
              <a:rPr lang="en" altLang="ja-JP" sz="1600" b="1" dirty="0">
                <a:solidFill>
                  <a:srgbClr val="333333"/>
                </a:solidFill>
                <a:latin typeface="Meiryo" panose="020B0604030504040204" pitchFamily="34" charset="-128"/>
                <a:ea typeface="Meiryo" panose="020B0604030504040204" pitchFamily="34" charset="-128"/>
              </a:rPr>
              <a:t>VUCA(</a:t>
            </a:r>
            <a:r>
              <a:rPr lang="ja-JP" altLang="en-US" sz="1600" b="1">
                <a:solidFill>
                  <a:srgbClr val="333333"/>
                </a:solidFill>
                <a:latin typeface="Meiryo" panose="020B0604030504040204" pitchFamily="34" charset="-128"/>
                <a:ea typeface="Meiryo" panose="020B0604030504040204" pitchFamily="34" charset="-128"/>
              </a:rPr>
              <a:t>ブーカ</a:t>
            </a:r>
            <a:r>
              <a:rPr lang="en-US" altLang="ja-JP" sz="1600" b="1" dirty="0">
                <a:solidFill>
                  <a:srgbClr val="333333"/>
                </a:solidFill>
                <a:latin typeface="Meiryo" panose="020B0604030504040204" pitchFamily="34" charset="-128"/>
                <a:ea typeface="Meiryo" panose="020B0604030504040204" pitchFamily="34" charset="-128"/>
              </a:rPr>
              <a:t>):</a:t>
            </a:r>
            <a:r>
              <a:rPr lang="en-US" altLang="ja-JP" sz="1600" b="1"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2016</a:t>
            </a:r>
            <a:r>
              <a:rPr lang="ja-JP" altLang="ja-JP" sz="1200">
                <a:latin typeface="Meiryo" panose="020B0604030504040204" pitchFamily="34" charset="-128"/>
                <a:ea typeface="Meiryo" panose="020B0604030504040204" pitchFamily="34" charset="-128"/>
              </a:rPr>
              <a:t>年のダボス会議（世界経済フォーラム）で使われ、注目されるようにな</a:t>
            </a:r>
            <a:r>
              <a:rPr lang="ja-JP" altLang="en-US" sz="1200">
                <a:latin typeface="Meiryo" panose="020B0604030504040204" pitchFamily="34" charset="-128"/>
                <a:ea typeface="Meiryo" panose="020B0604030504040204" pitchFamily="34" charset="-128"/>
              </a:rPr>
              <a:t>った</a:t>
            </a:r>
            <a:r>
              <a:rPr lang="ja-JP" altLang="ja-JP" sz="1200">
                <a:latin typeface="Meiryo" panose="020B0604030504040204" pitchFamily="34" charset="-128"/>
                <a:ea typeface="Meiryo" panose="020B0604030504040204" pitchFamily="34" charset="-128"/>
              </a:rPr>
              <a:t>。昨今は、ビジネスシーンでも一般的に使用されており、コロナ禍によって我々は身をもって体験している。働き方や組織のあり方、経営などの方針に関わる考え方の前提にもなってい</a:t>
            </a:r>
            <a:r>
              <a:rPr lang="ja-JP" altLang="en-US" sz="1200">
                <a:latin typeface="Meiryo" panose="020B0604030504040204" pitchFamily="34" charset="-128"/>
                <a:ea typeface="Meiryo" panose="020B0604030504040204" pitchFamily="34" charset="-128"/>
              </a:rPr>
              <a:t>る</a:t>
            </a:r>
            <a:r>
              <a:rPr lang="ja-JP" altLang="ja-JP" sz="1200">
                <a:latin typeface="Meiryo" panose="020B0604030504040204" pitchFamily="34" charset="-128"/>
                <a:ea typeface="Meiryo" panose="020B0604030504040204" pitchFamily="34" charset="-128"/>
              </a:rPr>
              <a:t>。</a:t>
            </a:r>
          </a:p>
        </p:txBody>
      </p:sp>
      <p:sp>
        <p:nvSpPr>
          <p:cNvPr id="23" name="テキスト ボックス 22">
            <a:extLst>
              <a:ext uri="{FF2B5EF4-FFF2-40B4-BE49-F238E27FC236}">
                <a16:creationId xmlns:a16="http://schemas.microsoft.com/office/drawing/2014/main" id="{EBE1C121-81B9-F04F-9C1E-117E44449A6C}"/>
              </a:ext>
            </a:extLst>
          </p:cNvPr>
          <p:cNvSpPr txBox="1"/>
          <p:nvPr/>
        </p:nvSpPr>
        <p:spPr>
          <a:xfrm>
            <a:off x="6190385" y="2011190"/>
            <a:ext cx="2159566" cy="738664"/>
          </a:xfrm>
          <a:prstGeom prst="rect">
            <a:avLst/>
          </a:prstGeom>
          <a:noFill/>
        </p:spPr>
        <p:txBody>
          <a:bodyPr wrap="none" rtlCol="0">
            <a:spAutoFit/>
          </a:bodyPr>
          <a:lstStyle/>
          <a:p>
            <a:pPr algn="r"/>
            <a:r>
              <a:rPr kumimoji="1" lang="ja-JP" altLang="en-US" sz="1400">
                <a:solidFill>
                  <a:srgbClr val="0070C0"/>
                </a:solidFill>
                <a:latin typeface="Meiryo" panose="020B0604030504040204" pitchFamily="34" charset="-128"/>
                <a:ea typeface="Meiryo" panose="020B0604030504040204" pitchFamily="34" charset="-128"/>
              </a:rPr>
              <a:t>目前の変化を直ちに捉え</a:t>
            </a:r>
            <a:endParaRPr kumimoji="1" lang="en-US" altLang="ja-JP" sz="1400" dirty="0">
              <a:solidFill>
                <a:srgbClr val="0070C0"/>
              </a:solidFill>
              <a:latin typeface="Meiryo" panose="020B0604030504040204" pitchFamily="34" charset="-128"/>
              <a:ea typeface="Meiryo" panose="020B0604030504040204" pitchFamily="34" charset="-128"/>
            </a:endParaRPr>
          </a:p>
          <a:p>
            <a:pPr algn="r"/>
            <a:r>
              <a:rPr lang="ja-JP" altLang="en-US" sz="1400">
                <a:solidFill>
                  <a:srgbClr val="0070C0"/>
                </a:solidFill>
                <a:latin typeface="Meiryo" panose="020B0604030504040204" pitchFamily="34" charset="-128"/>
                <a:ea typeface="Meiryo" panose="020B0604030504040204" pitchFamily="34" charset="-128"/>
              </a:rPr>
              <a:t>現時点での最適を選択し</a:t>
            </a:r>
            <a:endParaRPr lang="en-US" altLang="ja-JP" sz="1400" dirty="0">
              <a:solidFill>
                <a:srgbClr val="0070C0"/>
              </a:solidFill>
              <a:latin typeface="Meiryo" panose="020B0604030504040204" pitchFamily="34" charset="-128"/>
              <a:ea typeface="Meiryo" panose="020B0604030504040204" pitchFamily="34" charset="-128"/>
            </a:endParaRPr>
          </a:p>
          <a:p>
            <a:pPr algn="r"/>
            <a:r>
              <a:rPr kumimoji="1" lang="ja-JP" altLang="en-US" sz="1400">
                <a:solidFill>
                  <a:srgbClr val="0070C0"/>
                </a:solidFill>
                <a:latin typeface="Meiryo" panose="020B0604030504040204" pitchFamily="34" charset="-128"/>
                <a:ea typeface="Meiryo" panose="020B0604030504040204" pitchFamily="34" charset="-128"/>
              </a:rPr>
              <a:t>改善</a:t>
            </a:r>
            <a:r>
              <a:rPr lang="ja-JP" altLang="en-US" sz="1400">
                <a:solidFill>
                  <a:srgbClr val="0070C0"/>
                </a:solidFill>
                <a:latin typeface="Meiryo" panose="020B0604030504040204" pitchFamily="34" charset="-128"/>
                <a:ea typeface="Meiryo" panose="020B0604030504040204" pitchFamily="34" charset="-128"/>
              </a:rPr>
              <a:t>を高速に回し</a:t>
            </a:r>
            <a:r>
              <a:rPr kumimoji="1" lang="ja-JP" altLang="en-US" sz="1400">
                <a:solidFill>
                  <a:srgbClr val="0070C0"/>
                </a:solidFill>
                <a:latin typeface="Meiryo" panose="020B0604030504040204" pitchFamily="34" charset="-128"/>
                <a:ea typeface="Meiryo" panose="020B0604030504040204" pitchFamily="34" charset="-128"/>
              </a:rPr>
              <a:t>続ける</a:t>
            </a:r>
          </a:p>
        </p:txBody>
      </p:sp>
      <p:sp>
        <p:nvSpPr>
          <p:cNvPr id="26" name="テキスト ボックス 25">
            <a:extLst>
              <a:ext uri="{FF2B5EF4-FFF2-40B4-BE49-F238E27FC236}">
                <a16:creationId xmlns:a16="http://schemas.microsoft.com/office/drawing/2014/main" id="{E0A1E859-6363-8E4D-AECA-EBC9B68D9431}"/>
              </a:ext>
            </a:extLst>
          </p:cNvPr>
          <p:cNvSpPr txBox="1"/>
          <p:nvPr/>
        </p:nvSpPr>
        <p:spPr>
          <a:xfrm>
            <a:off x="6113440" y="1719193"/>
            <a:ext cx="2236511" cy="400110"/>
          </a:xfrm>
          <a:prstGeom prst="rect">
            <a:avLst/>
          </a:prstGeom>
          <a:noFill/>
        </p:spPr>
        <p:txBody>
          <a:bodyPr wrap="none" rtlCol="0">
            <a:spAutoFit/>
          </a:bodyPr>
          <a:lstStyle/>
          <a:p>
            <a:pPr algn="r"/>
            <a:r>
              <a:rPr kumimoji="1" lang="ja-JP" altLang="en-US" sz="2000" b="1">
                <a:solidFill>
                  <a:srgbClr val="0070C0"/>
                </a:solidFill>
                <a:latin typeface="Meiryo" panose="020B0604030504040204" pitchFamily="34" charset="-128"/>
                <a:ea typeface="Meiryo" panose="020B0604030504040204" pitchFamily="34" charset="-128"/>
              </a:rPr>
              <a:t>圧倒的なスピード</a:t>
            </a:r>
          </a:p>
        </p:txBody>
      </p:sp>
    </p:spTree>
    <p:extLst>
      <p:ext uri="{BB962C8B-B14F-4D97-AF65-F5344CB8AC3E}">
        <p14:creationId xmlns:p14="http://schemas.microsoft.com/office/powerpoint/2010/main" val="25409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E6FE2C9-C971-6012-F776-0A3BE6F9F4D7}"/>
              </a:ext>
            </a:extLst>
          </p:cNvPr>
          <p:cNvGrpSpPr/>
          <p:nvPr/>
        </p:nvGrpSpPr>
        <p:grpSpPr>
          <a:xfrm flipV="1">
            <a:off x="2193259" y="1905479"/>
            <a:ext cx="5558875" cy="4049024"/>
            <a:chOff x="2193259" y="1905479"/>
            <a:chExt cx="5558875" cy="4049024"/>
          </a:xfrm>
        </p:grpSpPr>
        <p:sp>
          <p:nvSpPr>
            <p:cNvPr id="36" name="右矢印 35">
              <a:extLst>
                <a:ext uri="{FF2B5EF4-FFF2-40B4-BE49-F238E27FC236}">
                  <a16:creationId xmlns:a16="http://schemas.microsoft.com/office/drawing/2014/main" id="{3E6A0179-FA6C-CA40-8A22-8CCCCF9E2072}"/>
                </a:ext>
              </a:extLst>
            </p:cNvPr>
            <p:cNvSpPr/>
            <p:nvPr/>
          </p:nvSpPr>
          <p:spPr>
            <a:xfrm rot="2312716">
              <a:off x="2984645" y="3417558"/>
              <a:ext cx="4011189" cy="877850"/>
            </a:xfrm>
            <a:prstGeom prst="rightArrow">
              <a:avLst>
                <a:gd name="adj1" fmla="val 50000"/>
                <a:gd name="adj2" fmla="val 57444"/>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曲折矢印 33">
              <a:extLst>
                <a:ext uri="{FF2B5EF4-FFF2-40B4-BE49-F238E27FC236}">
                  <a16:creationId xmlns:a16="http://schemas.microsoft.com/office/drawing/2014/main" id="{F395F8AA-E421-884B-A96A-0D2D6E0ECF81}"/>
                </a:ext>
              </a:extLst>
            </p:cNvPr>
            <p:cNvSpPr/>
            <p:nvPr/>
          </p:nvSpPr>
          <p:spPr>
            <a:xfrm rot="5400000">
              <a:off x="4267118" y="1614092"/>
              <a:ext cx="3193630" cy="3776403"/>
            </a:xfrm>
            <a:prstGeom prst="bentArrow">
              <a:avLst>
                <a:gd name="adj1" fmla="val 14381"/>
                <a:gd name="adj2" fmla="val 14571"/>
                <a:gd name="adj3" fmla="val 17795"/>
                <a:gd name="adj4" fmla="val 43750"/>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曲折矢印 37">
              <a:extLst>
                <a:ext uri="{FF2B5EF4-FFF2-40B4-BE49-F238E27FC236}">
                  <a16:creationId xmlns:a16="http://schemas.microsoft.com/office/drawing/2014/main" id="{50466061-3DCD-484D-BA6C-A8D69912701A}"/>
                </a:ext>
              </a:extLst>
            </p:cNvPr>
            <p:cNvSpPr/>
            <p:nvPr/>
          </p:nvSpPr>
          <p:spPr>
            <a:xfrm flipV="1">
              <a:off x="2193259" y="2483314"/>
              <a:ext cx="3776404" cy="3471189"/>
            </a:xfrm>
            <a:prstGeom prst="bentArrow">
              <a:avLst>
                <a:gd name="adj1" fmla="val 12811"/>
                <a:gd name="adj2" fmla="val 11518"/>
                <a:gd name="adj3" fmla="val 16399"/>
                <a:gd name="adj4" fmla="val 43750"/>
              </a:avLst>
            </a:prstGeom>
            <a:solidFill>
              <a:schemeClr val="accent6">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 name="タイトル 1">
            <a:extLst>
              <a:ext uri="{FF2B5EF4-FFF2-40B4-BE49-F238E27FC236}">
                <a16:creationId xmlns:a16="http://schemas.microsoft.com/office/drawing/2014/main" id="{53172E16-3DDB-9B4C-9F56-D321893C0102}"/>
              </a:ext>
            </a:extLst>
          </p:cNvPr>
          <p:cNvSpPr>
            <a:spLocks noGrp="1"/>
          </p:cNvSpPr>
          <p:nvPr>
            <p:ph type="title"/>
          </p:nvPr>
        </p:nvSpPr>
        <p:spPr>
          <a:xfrm>
            <a:off x="230400" y="266400"/>
            <a:ext cx="8913600" cy="416221"/>
          </a:xfrm>
        </p:spPr>
        <p:txBody>
          <a:bodyPr/>
          <a:lstStyle/>
          <a:p>
            <a:r>
              <a:rPr lang="en-US" altLang="ja-JP" dirty="0"/>
              <a:t>VUCA</a:t>
            </a:r>
            <a:r>
              <a:rPr lang="ja-JP" altLang="en-US"/>
              <a:t>が強いるビジネス戦略の転換</a:t>
            </a:r>
            <a:endParaRPr kumimoji="1" lang="ja-JP" altLang="en-US"/>
          </a:p>
        </p:txBody>
      </p:sp>
      <p:sp>
        <p:nvSpPr>
          <p:cNvPr id="3" name="正方形/長方形 2">
            <a:extLst>
              <a:ext uri="{FF2B5EF4-FFF2-40B4-BE49-F238E27FC236}">
                <a16:creationId xmlns:a16="http://schemas.microsoft.com/office/drawing/2014/main" id="{38D08EC1-F26D-E947-88C4-423A7D8EEC34}"/>
              </a:ext>
            </a:extLst>
          </p:cNvPr>
          <p:cNvSpPr/>
          <p:nvPr/>
        </p:nvSpPr>
        <p:spPr>
          <a:xfrm>
            <a:off x="1194876" y="5438329"/>
            <a:ext cx="3177470" cy="646331"/>
          </a:xfrm>
          <a:prstGeom prst="rect">
            <a:avLst/>
          </a:prstGeom>
        </p:spPr>
        <p:txBody>
          <a:bodyPr wrap="square">
            <a:spAutoFit/>
          </a:bodyPr>
          <a:lstStyle/>
          <a:p>
            <a:r>
              <a:rPr lang="ja-JP" altLang="en-US" b="1">
                <a:solidFill>
                  <a:srgbClr val="C00000"/>
                </a:solidFill>
                <a:latin typeface="Meiryo" panose="020B0604030504040204" pitchFamily="34" charset="-128"/>
                <a:ea typeface="Meiryo" panose="020B0604030504040204" pitchFamily="34" charset="-128"/>
              </a:rPr>
              <a:t>社会環境が複雑性を増し</a:t>
            </a:r>
            <a:endParaRPr lang="en-US" altLang="ja-JP" b="1" dirty="0">
              <a:solidFill>
                <a:srgbClr val="C00000"/>
              </a:solidFill>
              <a:latin typeface="Meiryo" panose="020B0604030504040204" pitchFamily="34" charset="-128"/>
              <a:ea typeface="Meiryo" panose="020B0604030504040204" pitchFamily="34" charset="-128"/>
            </a:endParaRPr>
          </a:p>
          <a:p>
            <a:r>
              <a:rPr lang="ja-JP" altLang="en-US" b="1">
                <a:solidFill>
                  <a:srgbClr val="C00000"/>
                </a:solidFill>
                <a:latin typeface="Meiryo" panose="020B0604030504040204" pitchFamily="34" charset="-128"/>
                <a:ea typeface="Meiryo" panose="020B0604030504040204" pitchFamily="34" charset="-128"/>
              </a:rPr>
              <a:t>将来の予測が困難な状況</a:t>
            </a:r>
          </a:p>
        </p:txBody>
      </p:sp>
      <p:cxnSp>
        <p:nvCxnSpPr>
          <p:cNvPr id="5" name="直線矢印コネクタ 4">
            <a:extLst>
              <a:ext uri="{FF2B5EF4-FFF2-40B4-BE49-F238E27FC236}">
                <a16:creationId xmlns:a16="http://schemas.microsoft.com/office/drawing/2014/main" id="{280BBF5D-FF7A-7746-86B1-F1D9DDE4BE38}"/>
              </a:ext>
            </a:extLst>
          </p:cNvPr>
          <p:cNvCxnSpPr>
            <a:cxnSpLocks/>
          </p:cNvCxnSpPr>
          <p:nvPr/>
        </p:nvCxnSpPr>
        <p:spPr>
          <a:xfrm flipV="1">
            <a:off x="1047624" y="1882240"/>
            <a:ext cx="20730" cy="426563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a:extLst>
              <a:ext uri="{FF2B5EF4-FFF2-40B4-BE49-F238E27FC236}">
                <a16:creationId xmlns:a16="http://schemas.microsoft.com/office/drawing/2014/main" id="{051ABF93-EAE8-4246-8F1D-D03E6909EC8E}"/>
              </a:ext>
            </a:extLst>
          </p:cNvPr>
          <p:cNvCxnSpPr>
            <a:cxnSpLocks/>
          </p:cNvCxnSpPr>
          <p:nvPr/>
        </p:nvCxnSpPr>
        <p:spPr>
          <a:xfrm flipV="1">
            <a:off x="1047624" y="6152597"/>
            <a:ext cx="7297033" cy="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テキスト ボックス 12">
            <a:extLst>
              <a:ext uri="{FF2B5EF4-FFF2-40B4-BE49-F238E27FC236}">
                <a16:creationId xmlns:a16="http://schemas.microsoft.com/office/drawing/2014/main" id="{03961AE0-4011-9941-869D-7B582194FB41}"/>
              </a:ext>
            </a:extLst>
          </p:cNvPr>
          <p:cNvSpPr txBox="1"/>
          <p:nvPr/>
        </p:nvSpPr>
        <p:spPr>
          <a:xfrm>
            <a:off x="959794" y="6161089"/>
            <a:ext cx="1082348" cy="307777"/>
          </a:xfrm>
          <a:prstGeom prst="rect">
            <a:avLst/>
          </a:prstGeom>
          <a:noFill/>
        </p:spPr>
        <p:txBody>
          <a:bodyPr wrap="none" rtlCol="0">
            <a:spAutoFit/>
          </a:bodyPr>
          <a:lstStyle/>
          <a:p>
            <a:r>
              <a:rPr lang="ja-JP" altLang="en-US" sz="1400">
                <a:latin typeface="Meiryo" panose="020B0604030504040204" pitchFamily="34" charset="-128"/>
                <a:ea typeface="Meiryo" panose="020B0604030504040204" pitchFamily="34" charset="-128"/>
              </a:rPr>
              <a:t>現状の理解</a:t>
            </a:r>
            <a:endParaRPr kumimoji="1" lang="ja-JP" altLang="en-US" sz="140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9167CFA8-744F-F541-A0BA-C414CF32E1A2}"/>
              </a:ext>
            </a:extLst>
          </p:cNvPr>
          <p:cNvSpPr txBox="1"/>
          <p:nvPr/>
        </p:nvSpPr>
        <p:spPr>
          <a:xfrm>
            <a:off x="686470" y="5211010"/>
            <a:ext cx="400110" cy="990015"/>
          </a:xfrm>
          <a:prstGeom prst="rect">
            <a:avLst/>
          </a:prstGeom>
          <a:noFill/>
        </p:spPr>
        <p:txBody>
          <a:bodyPr vert="eaVert" wrap="none" rtlCol="0">
            <a:spAutoFit/>
          </a:bodyPr>
          <a:lstStyle/>
          <a:p>
            <a:r>
              <a:rPr lang="ja-JP" altLang="en-US" sz="1400">
                <a:latin typeface="Meiryo" panose="020B0604030504040204" pitchFamily="34" charset="-128"/>
                <a:ea typeface="Meiryo" panose="020B0604030504040204" pitchFamily="34" charset="-128"/>
              </a:rPr>
              <a:t>将来の予測</a:t>
            </a:r>
            <a:endParaRPr kumimoji="1" lang="ja-JP" altLang="en-US" sz="14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C1442588-375A-4F4A-AC85-1C7EBF468BFC}"/>
              </a:ext>
            </a:extLst>
          </p:cNvPr>
          <p:cNvSpPr txBox="1"/>
          <p:nvPr/>
        </p:nvSpPr>
        <p:spPr>
          <a:xfrm>
            <a:off x="686470" y="1833813"/>
            <a:ext cx="400110" cy="451406"/>
          </a:xfrm>
          <a:prstGeom prst="rect">
            <a:avLst/>
          </a:prstGeom>
          <a:noFill/>
        </p:spPr>
        <p:txBody>
          <a:bodyPr vert="eaVert" wrap="none" rtlCol="0">
            <a:spAutoFit/>
          </a:bodyPr>
          <a:lstStyle/>
          <a:p>
            <a:r>
              <a:rPr lang="ja-JP" altLang="en-US" sz="1400">
                <a:latin typeface="Meiryo" panose="020B0604030504040204" pitchFamily="34" charset="-128"/>
                <a:ea typeface="Meiryo" panose="020B0604030504040204" pitchFamily="34" charset="-128"/>
              </a:rPr>
              <a:t>困難</a:t>
            </a:r>
            <a:endParaRPr kumimoji="1" lang="ja-JP" altLang="en-US" sz="1400">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576568CD-FBBB-2E42-B0A6-FABB5C2959F5}"/>
              </a:ext>
            </a:extLst>
          </p:cNvPr>
          <p:cNvSpPr txBox="1"/>
          <p:nvPr/>
        </p:nvSpPr>
        <p:spPr>
          <a:xfrm>
            <a:off x="7913791" y="6195033"/>
            <a:ext cx="543739" cy="307777"/>
          </a:xfrm>
          <a:prstGeom prst="rect">
            <a:avLst/>
          </a:prstGeom>
          <a:noFill/>
        </p:spPr>
        <p:txBody>
          <a:bodyPr vert="horz" wrap="none" rtlCol="0">
            <a:spAutoFit/>
          </a:bodyPr>
          <a:lstStyle/>
          <a:p>
            <a:r>
              <a:rPr lang="ja-JP" altLang="en-US" sz="1400">
                <a:latin typeface="Meiryo" panose="020B0604030504040204" pitchFamily="34" charset="-128"/>
                <a:ea typeface="Meiryo" panose="020B0604030504040204" pitchFamily="34" charset="-128"/>
              </a:rPr>
              <a:t>困難</a:t>
            </a:r>
            <a:endParaRPr kumimoji="1" lang="ja-JP" altLang="en-US" sz="1400">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222E2B68-D6AF-4446-B83E-7A84E9013576}"/>
              </a:ext>
            </a:extLst>
          </p:cNvPr>
          <p:cNvSpPr/>
          <p:nvPr/>
        </p:nvSpPr>
        <p:spPr>
          <a:xfrm>
            <a:off x="1286476" y="2205414"/>
            <a:ext cx="3297944" cy="707886"/>
          </a:xfrm>
          <a:prstGeom prst="rect">
            <a:avLst/>
          </a:prstGeom>
        </p:spPr>
        <p:txBody>
          <a:bodyPr wrap="square">
            <a:spAutoFit/>
          </a:bodyPr>
          <a:lstStyle/>
          <a:p>
            <a:r>
              <a:rPr lang="ja-JP" altLang="en-US" sz="1000">
                <a:latin typeface="Meiryo" panose="020B0604030504040204" pitchFamily="34" charset="-128"/>
                <a:ea typeface="Meiryo" panose="020B0604030504040204" pitchFamily="34" charset="-128"/>
              </a:rPr>
              <a:t>テクノロジーの進化や社会常識の変化など、価値観や社会の仕組みなどが猛烈なスピードで変化し、先の見通しを立てることが困難。変化の度合いや割合も大きく、変動性を予想するのは難しくなっている</a:t>
            </a:r>
            <a:endParaRPr lang="en-US" altLang="ja-JP" sz="1000" dirty="0">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FE92E902-3855-3E42-8DDE-A4ADBACCF623}"/>
              </a:ext>
            </a:extLst>
          </p:cNvPr>
          <p:cNvSpPr/>
          <p:nvPr/>
        </p:nvSpPr>
        <p:spPr>
          <a:xfrm>
            <a:off x="2765329" y="2906005"/>
            <a:ext cx="2725874" cy="400110"/>
          </a:xfrm>
          <a:prstGeom prst="rect">
            <a:avLst/>
          </a:prstGeom>
        </p:spPr>
        <p:txBody>
          <a:bodyPr wrap="none">
            <a:spAutoFit/>
          </a:bodyPr>
          <a:lstStyle/>
          <a:p>
            <a:r>
              <a:rPr lang="ja-JP" altLang="en-US" sz="2000" b="1">
                <a:latin typeface="Meiryo" panose="020B0604030504040204" pitchFamily="34" charset="-128"/>
                <a:ea typeface="Meiryo" panose="020B0604030504040204" pitchFamily="34" charset="-128"/>
              </a:rPr>
              <a:t>U</a:t>
            </a:r>
            <a:r>
              <a:rPr lang="ja-JP" altLang="en-US" sz="1600">
                <a:latin typeface="Meiryo" panose="020B0604030504040204" pitchFamily="34" charset="-128"/>
                <a:ea typeface="Meiryo" panose="020B0604030504040204" pitchFamily="34" charset="-128"/>
              </a:rPr>
              <a:t>ncertainty（不確実性）</a:t>
            </a:r>
          </a:p>
        </p:txBody>
      </p:sp>
      <p:sp>
        <p:nvSpPr>
          <p:cNvPr id="20" name="正方形/長方形 19">
            <a:extLst>
              <a:ext uri="{FF2B5EF4-FFF2-40B4-BE49-F238E27FC236}">
                <a16:creationId xmlns:a16="http://schemas.microsoft.com/office/drawing/2014/main" id="{92681D57-BE12-6549-BE17-021DA2CED435}"/>
              </a:ext>
            </a:extLst>
          </p:cNvPr>
          <p:cNvSpPr/>
          <p:nvPr/>
        </p:nvSpPr>
        <p:spPr>
          <a:xfrm>
            <a:off x="1286476" y="1910008"/>
            <a:ext cx="2121863" cy="400110"/>
          </a:xfrm>
          <a:prstGeom prst="rect">
            <a:avLst/>
          </a:prstGeom>
        </p:spPr>
        <p:txBody>
          <a:bodyPr wrap="none">
            <a:spAutoFit/>
          </a:bodyPr>
          <a:lstStyle/>
          <a:p>
            <a:r>
              <a:rPr lang="en" altLang="ja-JP" sz="2000" b="1" dirty="0">
                <a:solidFill>
                  <a:srgbClr val="454545"/>
                </a:solidFill>
                <a:latin typeface="Meiryo" panose="020B0604030504040204" pitchFamily="34" charset="-128"/>
                <a:ea typeface="Meiryo" panose="020B0604030504040204" pitchFamily="34" charset="-128"/>
              </a:rPr>
              <a:t>V</a:t>
            </a:r>
            <a:r>
              <a:rPr lang="en" altLang="ja-JP" sz="1600" dirty="0">
                <a:solidFill>
                  <a:srgbClr val="454545"/>
                </a:solidFill>
                <a:latin typeface="Meiryo" panose="020B0604030504040204" pitchFamily="34" charset="-128"/>
                <a:ea typeface="Meiryo" panose="020B0604030504040204" pitchFamily="34" charset="-128"/>
              </a:rPr>
              <a:t>olatility</a:t>
            </a:r>
            <a:r>
              <a:rPr lang="ja-JP" altLang="en" sz="1600">
                <a:solidFill>
                  <a:srgbClr val="454545"/>
                </a:solidFill>
                <a:latin typeface="Meiryo" panose="020B0604030504040204" pitchFamily="34" charset="-128"/>
                <a:ea typeface="Meiryo" panose="020B0604030504040204" pitchFamily="34" charset="-128"/>
              </a:rPr>
              <a:t>（</a:t>
            </a:r>
            <a:r>
              <a:rPr lang="ja-JP" altLang="en-US" sz="1600">
                <a:solidFill>
                  <a:srgbClr val="454545"/>
                </a:solidFill>
                <a:latin typeface="Meiryo" panose="020B0604030504040204" pitchFamily="34" charset="-128"/>
                <a:ea typeface="Meiryo" panose="020B0604030504040204" pitchFamily="34" charset="-128"/>
              </a:rPr>
              <a:t>変動性）</a:t>
            </a:r>
            <a:endParaRPr lang="ja-JP" altLang="en-US" sz="1600" i="0">
              <a:solidFill>
                <a:srgbClr val="454545"/>
              </a:solidFill>
              <a:effectLst/>
              <a:latin typeface="Meiryo" panose="020B0604030504040204" pitchFamily="34" charset="-128"/>
              <a:ea typeface="Meiryo" panose="020B0604030504040204" pitchFamily="34" charset="-128"/>
            </a:endParaRPr>
          </a:p>
        </p:txBody>
      </p:sp>
      <p:sp>
        <p:nvSpPr>
          <p:cNvPr id="21" name="正方形/長方形 20">
            <a:extLst>
              <a:ext uri="{FF2B5EF4-FFF2-40B4-BE49-F238E27FC236}">
                <a16:creationId xmlns:a16="http://schemas.microsoft.com/office/drawing/2014/main" id="{26935031-8C5F-174B-9B0B-92929306842E}"/>
              </a:ext>
            </a:extLst>
          </p:cNvPr>
          <p:cNvSpPr/>
          <p:nvPr/>
        </p:nvSpPr>
        <p:spPr>
          <a:xfrm>
            <a:off x="2783611" y="3220098"/>
            <a:ext cx="3297945" cy="707886"/>
          </a:xfrm>
          <a:prstGeom prst="rect">
            <a:avLst/>
          </a:prstGeom>
        </p:spPr>
        <p:txBody>
          <a:bodyPr wrap="square">
            <a:spAutoFit/>
          </a:bodyPr>
          <a:lstStyle/>
          <a:p>
            <a:pPr fontAlgn="base"/>
            <a:r>
              <a:rPr lang="ja-JP" altLang="en-US" sz="1000">
                <a:solidFill>
                  <a:srgbClr val="222222"/>
                </a:solidFill>
                <a:latin typeface="メイリオ" panose="020B0604030504040204" pitchFamily="34" charset="-128"/>
                <a:ea typeface="メイリオ" panose="020B0604030504040204" pitchFamily="34" charset="-128"/>
              </a:rPr>
              <a:t>イギリスの</a:t>
            </a:r>
            <a:r>
              <a:rPr lang="en" altLang="ja-JP" sz="1000" dirty="0">
                <a:solidFill>
                  <a:srgbClr val="222222"/>
                </a:solidFill>
                <a:latin typeface="メイリオ" panose="020B0604030504040204" pitchFamily="34" charset="-128"/>
                <a:ea typeface="メイリオ" panose="020B0604030504040204" pitchFamily="34" charset="-128"/>
              </a:rPr>
              <a:t>EU</a:t>
            </a:r>
            <a:r>
              <a:rPr lang="ja-JP" altLang="en-US" sz="1000">
                <a:solidFill>
                  <a:srgbClr val="222222"/>
                </a:solidFill>
                <a:latin typeface="メイリオ" panose="020B0604030504040204" pitchFamily="34" charset="-128"/>
                <a:ea typeface="メイリオ" panose="020B0604030504040204" pitchFamily="34" charset="-128"/>
              </a:rPr>
              <a:t>離脱、米中貿易戦、民族間紛争など、</a:t>
            </a:r>
            <a:r>
              <a:rPr lang="ja-JP" altLang="en-US" sz="1000">
                <a:solidFill>
                  <a:srgbClr val="222222"/>
                </a:solidFill>
                <a:latin typeface="inherit"/>
                <a:ea typeface="メイリオ" panose="020B0604030504040204" pitchFamily="34" charset="-128"/>
              </a:rPr>
              <a:t>現代を取り巻く情勢は、予断を許さなない状況</a:t>
            </a:r>
            <a:r>
              <a:rPr lang="ja-JP" altLang="en-US" sz="1000">
                <a:solidFill>
                  <a:srgbClr val="222222"/>
                </a:solidFill>
                <a:latin typeface="メイリオ" panose="020B0604030504040204" pitchFamily="34" charset="-128"/>
                <a:ea typeface="メイリオ" panose="020B0604030504040204" pitchFamily="34" charset="-128"/>
              </a:rPr>
              <a:t>であって、さまざまなリスクに対応しなければならない状況に置かれている。</a:t>
            </a:r>
            <a:endParaRPr lang="ja-JP" altLang="en-US" sz="1000" i="0">
              <a:solidFill>
                <a:srgbClr val="222222"/>
              </a:solidFill>
              <a:effectLst/>
              <a:latin typeface="メイリオ" panose="020B0604030504040204" pitchFamily="34" charset="-128"/>
              <a:ea typeface="メイリオ" panose="020B0604030504040204" pitchFamily="34" charset="-128"/>
            </a:endParaRPr>
          </a:p>
        </p:txBody>
      </p:sp>
      <p:sp>
        <p:nvSpPr>
          <p:cNvPr id="24" name="正方形/長方形 23">
            <a:extLst>
              <a:ext uri="{FF2B5EF4-FFF2-40B4-BE49-F238E27FC236}">
                <a16:creationId xmlns:a16="http://schemas.microsoft.com/office/drawing/2014/main" id="{31D2EA21-F11A-CC4D-815C-E4687793EB71}"/>
              </a:ext>
            </a:extLst>
          </p:cNvPr>
          <p:cNvSpPr/>
          <p:nvPr/>
        </p:nvSpPr>
        <p:spPr>
          <a:xfrm>
            <a:off x="4244892" y="3976866"/>
            <a:ext cx="2107565" cy="400110"/>
          </a:xfrm>
          <a:prstGeom prst="rect">
            <a:avLst/>
          </a:prstGeom>
        </p:spPr>
        <p:txBody>
          <a:bodyPr wrap="none">
            <a:spAutoFit/>
          </a:bodyPr>
          <a:lstStyle/>
          <a:p>
            <a:r>
              <a:rPr lang="ja-JP" altLang="en-US" sz="2000" b="1">
                <a:latin typeface="Meiryo" panose="020B0604030504040204" pitchFamily="34" charset="-128"/>
                <a:ea typeface="Meiryo" panose="020B0604030504040204" pitchFamily="34" charset="-128"/>
              </a:rPr>
              <a:t>C</a:t>
            </a:r>
            <a:r>
              <a:rPr lang="ja-JP" altLang="en-US" sz="1400">
                <a:latin typeface="Meiryo" panose="020B0604030504040204" pitchFamily="34" charset="-128"/>
                <a:ea typeface="Meiryo" panose="020B0604030504040204" pitchFamily="34" charset="-128"/>
              </a:rPr>
              <a:t>omplexity（複雑性）</a:t>
            </a:r>
          </a:p>
        </p:txBody>
      </p:sp>
      <p:sp>
        <p:nvSpPr>
          <p:cNvPr id="25" name="正方形/長方形 24">
            <a:extLst>
              <a:ext uri="{FF2B5EF4-FFF2-40B4-BE49-F238E27FC236}">
                <a16:creationId xmlns:a16="http://schemas.microsoft.com/office/drawing/2014/main" id="{43741FC4-902E-C546-8FA4-EF17546FD5BC}"/>
              </a:ext>
            </a:extLst>
          </p:cNvPr>
          <p:cNvSpPr/>
          <p:nvPr/>
        </p:nvSpPr>
        <p:spPr>
          <a:xfrm>
            <a:off x="4244892" y="4258948"/>
            <a:ext cx="3144964" cy="707886"/>
          </a:xfrm>
          <a:prstGeom prst="rect">
            <a:avLst/>
          </a:prstGeom>
        </p:spPr>
        <p:txBody>
          <a:bodyPr wrap="square">
            <a:spAutoFit/>
          </a:bodyPr>
          <a:lstStyle/>
          <a:p>
            <a:r>
              <a:rPr lang="ja-JP" altLang="en-US" sz="1000">
                <a:solidFill>
                  <a:srgbClr val="252525"/>
                </a:solidFill>
                <a:latin typeface="Meiryo" panose="020B0604030504040204" pitchFamily="34" charset="-128"/>
                <a:ea typeface="Meiryo" panose="020B0604030504040204" pitchFamily="34" charset="-128"/>
              </a:rPr>
              <a:t>一つの企業、一つの国で解決できる問題が極端に少なくなった。地球規模でパラメータが複雑に絡み合っているため、問題解決は単純ではなく、より一層困難なものになりつつある。</a:t>
            </a:r>
            <a:endParaRPr lang="ja-JP" altLang="en-US" sz="1000" b="0" i="0">
              <a:solidFill>
                <a:srgbClr val="252525"/>
              </a:solidFill>
              <a:effectLst/>
              <a:latin typeface="Meiryo" panose="020B0604030504040204" pitchFamily="34" charset="-128"/>
              <a:ea typeface="Meiryo" panose="020B0604030504040204" pitchFamily="34" charset="-128"/>
            </a:endParaRPr>
          </a:p>
        </p:txBody>
      </p:sp>
      <p:sp>
        <p:nvSpPr>
          <p:cNvPr id="27" name="正方形/長方形 26">
            <a:extLst>
              <a:ext uri="{FF2B5EF4-FFF2-40B4-BE49-F238E27FC236}">
                <a16:creationId xmlns:a16="http://schemas.microsoft.com/office/drawing/2014/main" id="{16219AE6-822D-564E-AB03-5EF7A7D27F3E}"/>
              </a:ext>
            </a:extLst>
          </p:cNvPr>
          <p:cNvSpPr/>
          <p:nvPr/>
        </p:nvSpPr>
        <p:spPr>
          <a:xfrm>
            <a:off x="5241151" y="5464221"/>
            <a:ext cx="3144964" cy="553998"/>
          </a:xfrm>
          <a:prstGeom prst="rect">
            <a:avLst/>
          </a:prstGeom>
        </p:spPr>
        <p:txBody>
          <a:bodyPr wrap="square">
            <a:spAutoFit/>
          </a:bodyPr>
          <a:lstStyle/>
          <a:p>
            <a:r>
              <a:rPr lang="ja-JP" altLang="en-US" sz="1000">
                <a:latin typeface="Meiryo" panose="020B0604030504040204" pitchFamily="34" charset="-128"/>
                <a:ea typeface="Meiryo" panose="020B0604030504040204" pitchFamily="34" charset="-128"/>
              </a:rPr>
              <a:t>変動性、不確実性、複雑性がり、因果関係が不明、かつ前例のない出来事が増え、過去の実績や成功例に基づいた方法が通用しない時代となりつつある。</a:t>
            </a:r>
          </a:p>
        </p:txBody>
      </p:sp>
      <p:sp>
        <p:nvSpPr>
          <p:cNvPr id="28" name="正方形/長方形 27">
            <a:extLst>
              <a:ext uri="{FF2B5EF4-FFF2-40B4-BE49-F238E27FC236}">
                <a16:creationId xmlns:a16="http://schemas.microsoft.com/office/drawing/2014/main" id="{DBB0F172-4A20-0740-BAC9-B0E4AF941920}"/>
              </a:ext>
            </a:extLst>
          </p:cNvPr>
          <p:cNvSpPr/>
          <p:nvPr/>
        </p:nvSpPr>
        <p:spPr>
          <a:xfrm>
            <a:off x="5241151" y="5132717"/>
            <a:ext cx="2029017" cy="400110"/>
          </a:xfrm>
          <a:prstGeom prst="rect">
            <a:avLst/>
          </a:prstGeom>
        </p:spPr>
        <p:txBody>
          <a:bodyPr wrap="none">
            <a:spAutoFit/>
          </a:bodyPr>
          <a:lstStyle/>
          <a:p>
            <a:r>
              <a:rPr lang="ja-JP" altLang="en-US" sz="2000" b="1">
                <a:latin typeface="Meiryo" panose="020B0604030504040204" pitchFamily="34" charset="-128"/>
                <a:ea typeface="Meiryo" panose="020B0604030504040204" pitchFamily="34" charset="-128"/>
              </a:rPr>
              <a:t>A</a:t>
            </a:r>
            <a:r>
              <a:rPr lang="ja-JP" altLang="en-US" sz="1400">
                <a:latin typeface="Meiryo" panose="020B0604030504040204" pitchFamily="34" charset="-128"/>
                <a:ea typeface="Meiryo" panose="020B0604030504040204" pitchFamily="34" charset="-128"/>
              </a:rPr>
              <a:t>mbiguity（曖昧性）</a:t>
            </a:r>
          </a:p>
        </p:txBody>
      </p:sp>
      <p:sp>
        <p:nvSpPr>
          <p:cNvPr id="29" name="正方形/長方形 28">
            <a:extLst>
              <a:ext uri="{FF2B5EF4-FFF2-40B4-BE49-F238E27FC236}">
                <a16:creationId xmlns:a16="http://schemas.microsoft.com/office/drawing/2014/main" id="{E389BE25-4D6D-DC45-B4C0-828EAC83F4F1}"/>
              </a:ext>
            </a:extLst>
          </p:cNvPr>
          <p:cNvSpPr/>
          <p:nvPr/>
        </p:nvSpPr>
        <p:spPr>
          <a:xfrm>
            <a:off x="744667" y="941121"/>
            <a:ext cx="7654665" cy="707886"/>
          </a:xfrm>
          <a:prstGeom prst="rect">
            <a:avLst/>
          </a:prstGeom>
        </p:spPr>
        <p:txBody>
          <a:bodyPr wrap="square">
            <a:spAutoFit/>
          </a:bodyPr>
          <a:lstStyle/>
          <a:p>
            <a:r>
              <a:rPr lang="en" altLang="ja-JP" sz="1600" b="1" dirty="0">
                <a:solidFill>
                  <a:srgbClr val="333333"/>
                </a:solidFill>
                <a:latin typeface="Meiryo" panose="020B0604030504040204" pitchFamily="34" charset="-128"/>
                <a:ea typeface="Meiryo" panose="020B0604030504040204" pitchFamily="34" charset="-128"/>
              </a:rPr>
              <a:t>VUCA(</a:t>
            </a:r>
            <a:r>
              <a:rPr lang="ja-JP" altLang="en-US" sz="1600" b="1">
                <a:solidFill>
                  <a:srgbClr val="333333"/>
                </a:solidFill>
                <a:latin typeface="Meiryo" panose="020B0604030504040204" pitchFamily="34" charset="-128"/>
                <a:ea typeface="Meiryo" panose="020B0604030504040204" pitchFamily="34" charset="-128"/>
              </a:rPr>
              <a:t>ブーカ</a:t>
            </a:r>
            <a:r>
              <a:rPr lang="en-US" altLang="ja-JP" sz="1600" b="1" dirty="0">
                <a:solidFill>
                  <a:srgbClr val="333333"/>
                </a:solidFill>
                <a:latin typeface="Meiryo" panose="020B0604030504040204" pitchFamily="34" charset="-128"/>
                <a:ea typeface="Meiryo" panose="020B0604030504040204" pitchFamily="34" charset="-128"/>
              </a:rPr>
              <a:t>):</a:t>
            </a:r>
            <a:r>
              <a:rPr lang="en-US" altLang="ja-JP" sz="1600" b="1" dirty="0">
                <a:latin typeface="Meiryo" panose="020B0604030504040204" pitchFamily="34" charset="-128"/>
                <a:ea typeface="Meiryo" panose="020B0604030504040204" pitchFamily="34" charset="-128"/>
              </a:rPr>
              <a:t> </a:t>
            </a:r>
            <a:r>
              <a:rPr lang="en-US" altLang="ja-JP" sz="1200" dirty="0">
                <a:latin typeface="Meiryo" panose="020B0604030504040204" pitchFamily="34" charset="-128"/>
                <a:ea typeface="Meiryo" panose="020B0604030504040204" pitchFamily="34" charset="-128"/>
              </a:rPr>
              <a:t>2016</a:t>
            </a:r>
            <a:r>
              <a:rPr lang="ja-JP" altLang="ja-JP" sz="1200">
                <a:latin typeface="Meiryo" panose="020B0604030504040204" pitchFamily="34" charset="-128"/>
                <a:ea typeface="Meiryo" panose="020B0604030504040204" pitchFamily="34" charset="-128"/>
              </a:rPr>
              <a:t>年のダボス会議（世界経済フォーラム）で使われ、注目されるようにな</a:t>
            </a:r>
            <a:r>
              <a:rPr lang="ja-JP" altLang="en-US" sz="1200">
                <a:latin typeface="Meiryo" panose="020B0604030504040204" pitchFamily="34" charset="-128"/>
                <a:ea typeface="Meiryo" panose="020B0604030504040204" pitchFamily="34" charset="-128"/>
              </a:rPr>
              <a:t>った</a:t>
            </a:r>
            <a:r>
              <a:rPr lang="ja-JP" altLang="ja-JP" sz="1200">
                <a:latin typeface="Meiryo" panose="020B0604030504040204" pitchFamily="34" charset="-128"/>
                <a:ea typeface="Meiryo" panose="020B0604030504040204" pitchFamily="34" charset="-128"/>
              </a:rPr>
              <a:t>。昨今は、ビジネスシーンでも一般的に使用されており、コロナ禍によって我々は身をもって体験している。働き方や組織のあり方、経営などの方針に関わる考え方の前提にもなってい</a:t>
            </a:r>
            <a:r>
              <a:rPr lang="ja-JP" altLang="en-US" sz="1200">
                <a:latin typeface="Meiryo" panose="020B0604030504040204" pitchFamily="34" charset="-128"/>
                <a:ea typeface="Meiryo" panose="020B0604030504040204" pitchFamily="34" charset="-128"/>
              </a:rPr>
              <a:t>る</a:t>
            </a:r>
            <a:r>
              <a:rPr lang="ja-JP" altLang="ja-JP" sz="1200">
                <a:latin typeface="Meiryo" panose="020B0604030504040204" pitchFamily="34" charset="-128"/>
                <a:ea typeface="Meiryo" panose="020B0604030504040204" pitchFamily="34" charset="-128"/>
              </a:rPr>
              <a:t>。</a:t>
            </a:r>
          </a:p>
        </p:txBody>
      </p:sp>
      <p:sp>
        <p:nvSpPr>
          <p:cNvPr id="23" name="テキスト ボックス 22">
            <a:extLst>
              <a:ext uri="{FF2B5EF4-FFF2-40B4-BE49-F238E27FC236}">
                <a16:creationId xmlns:a16="http://schemas.microsoft.com/office/drawing/2014/main" id="{EBE1C121-81B9-F04F-9C1E-117E44449A6C}"/>
              </a:ext>
            </a:extLst>
          </p:cNvPr>
          <p:cNvSpPr txBox="1"/>
          <p:nvPr/>
        </p:nvSpPr>
        <p:spPr>
          <a:xfrm>
            <a:off x="6190385" y="2011190"/>
            <a:ext cx="2159566" cy="738664"/>
          </a:xfrm>
          <a:prstGeom prst="rect">
            <a:avLst/>
          </a:prstGeom>
          <a:noFill/>
        </p:spPr>
        <p:txBody>
          <a:bodyPr wrap="none" rtlCol="0">
            <a:spAutoFit/>
          </a:bodyPr>
          <a:lstStyle/>
          <a:p>
            <a:pPr algn="r"/>
            <a:r>
              <a:rPr kumimoji="1" lang="ja-JP" altLang="en-US" sz="1400">
                <a:solidFill>
                  <a:srgbClr val="0070C0"/>
                </a:solidFill>
                <a:latin typeface="Meiryo" panose="020B0604030504040204" pitchFamily="34" charset="-128"/>
                <a:ea typeface="Meiryo" panose="020B0604030504040204" pitchFamily="34" charset="-128"/>
              </a:rPr>
              <a:t>目前の変化を直ちに捉え</a:t>
            </a:r>
            <a:endParaRPr kumimoji="1" lang="en-US" altLang="ja-JP" sz="1400" dirty="0">
              <a:solidFill>
                <a:srgbClr val="0070C0"/>
              </a:solidFill>
              <a:latin typeface="Meiryo" panose="020B0604030504040204" pitchFamily="34" charset="-128"/>
              <a:ea typeface="Meiryo" panose="020B0604030504040204" pitchFamily="34" charset="-128"/>
            </a:endParaRPr>
          </a:p>
          <a:p>
            <a:pPr algn="r"/>
            <a:r>
              <a:rPr lang="ja-JP" altLang="en-US" sz="1400">
                <a:solidFill>
                  <a:srgbClr val="0070C0"/>
                </a:solidFill>
                <a:latin typeface="Meiryo" panose="020B0604030504040204" pitchFamily="34" charset="-128"/>
                <a:ea typeface="Meiryo" panose="020B0604030504040204" pitchFamily="34" charset="-128"/>
              </a:rPr>
              <a:t>現時点での最適を選択し</a:t>
            </a:r>
            <a:endParaRPr lang="en-US" altLang="ja-JP" sz="1400" dirty="0">
              <a:solidFill>
                <a:srgbClr val="0070C0"/>
              </a:solidFill>
              <a:latin typeface="Meiryo" panose="020B0604030504040204" pitchFamily="34" charset="-128"/>
              <a:ea typeface="Meiryo" panose="020B0604030504040204" pitchFamily="34" charset="-128"/>
            </a:endParaRPr>
          </a:p>
          <a:p>
            <a:pPr algn="r"/>
            <a:r>
              <a:rPr kumimoji="1" lang="ja-JP" altLang="en-US" sz="1400">
                <a:solidFill>
                  <a:srgbClr val="0070C0"/>
                </a:solidFill>
                <a:latin typeface="Meiryo" panose="020B0604030504040204" pitchFamily="34" charset="-128"/>
                <a:ea typeface="Meiryo" panose="020B0604030504040204" pitchFamily="34" charset="-128"/>
              </a:rPr>
              <a:t>改善</a:t>
            </a:r>
            <a:r>
              <a:rPr lang="ja-JP" altLang="en-US" sz="1400">
                <a:solidFill>
                  <a:srgbClr val="0070C0"/>
                </a:solidFill>
                <a:latin typeface="Meiryo" panose="020B0604030504040204" pitchFamily="34" charset="-128"/>
                <a:ea typeface="Meiryo" panose="020B0604030504040204" pitchFamily="34" charset="-128"/>
              </a:rPr>
              <a:t>を高速に回し</a:t>
            </a:r>
            <a:r>
              <a:rPr kumimoji="1" lang="ja-JP" altLang="en-US" sz="1400">
                <a:solidFill>
                  <a:srgbClr val="0070C0"/>
                </a:solidFill>
                <a:latin typeface="Meiryo" panose="020B0604030504040204" pitchFamily="34" charset="-128"/>
                <a:ea typeface="Meiryo" panose="020B0604030504040204" pitchFamily="34" charset="-128"/>
              </a:rPr>
              <a:t>続ける</a:t>
            </a:r>
          </a:p>
        </p:txBody>
      </p:sp>
      <p:sp>
        <p:nvSpPr>
          <p:cNvPr id="26" name="テキスト ボックス 25">
            <a:extLst>
              <a:ext uri="{FF2B5EF4-FFF2-40B4-BE49-F238E27FC236}">
                <a16:creationId xmlns:a16="http://schemas.microsoft.com/office/drawing/2014/main" id="{E0A1E859-6363-8E4D-AECA-EBC9B68D9431}"/>
              </a:ext>
            </a:extLst>
          </p:cNvPr>
          <p:cNvSpPr txBox="1"/>
          <p:nvPr/>
        </p:nvSpPr>
        <p:spPr>
          <a:xfrm>
            <a:off x="6113440" y="1719193"/>
            <a:ext cx="2236511" cy="400110"/>
          </a:xfrm>
          <a:prstGeom prst="rect">
            <a:avLst/>
          </a:prstGeom>
          <a:noFill/>
        </p:spPr>
        <p:txBody>
          <a:bodyPr wrap="none" rtlCol="0">
            <a:spAutoFit/>
          </a:bodyPr>
          <a:lstStyle/>
          <a:p>
            <a:pPr algn="r"/>
            <a:r>
              <a:rPr kumimoji="1" lang="ja-JP" altLang="en-US" sz="2000" b="1">
                <a:solidFill>
                  <a:srgbClr val="0070C0"/>
                </a:solidFill>
                <a:latin typeface="Meiryo" panose="020B0604030504040204" pitchFamily="34" charset="-128"/>
                <a:ea typeface="Meiryo" panose="020B0604030504040204" pitchFamily="34" charset="-128"/>
              </a:rPr>
              <a:t>圧倒的なスピード</a:t>
            </a:r>
          </a:p>
        </p:txBody>
      </p:sp>
      <p:grpSp>
        <p:nvGrpSpPr>
          <p:cNvPr id="9" name="グループ化 8">
            <a:extLst>
              <a:ext uri="{FF2B5EF4-FFF2-40B4-BE49-F238E27FC236}">
                <a16:creationId xmlns:a16="http://schemas.microsoft.com/office/drawing/2014/main" id="{3CE31D82-B8B3-DA72-5BF3-8E2AFF998CDB}"/>
              </a:ext>
            </a:extLst>
          </p:cNvPr>
          <p:cNvGrpSpPr/>
          <p:nvPr/>
        </p:nvGrpSpPr>
        <p:grpSpPr>
          <a:xfrm>
            <a:off x="5806293" y="1601894"/>
            <a:ext cx="2917315" cy="1366317"/>
            <a:chOff x="5806293" y="1601894"/>
            <a:chExt cx="2917315" cy="1366317"/>
          </a:xfrm>
        </p:grpSpPr>
        <p:sp>
          <p:nvSpPr>
            <p:cNvPr id="6" name="正方形/長方形 5">
              <a:extLst>
                <a:ext uri="{FF2B5EF4-FFF2-40B4-BE49-F238E27FC236}">
                  <a16:creationId xmlns:a16="http://schemas.microsoft.com/office/drawing/2014/main" id="{E49E6B38-77CF-9651-EC5D-1BC6AE4E0253}"/>
                </a:ext>
              </a:extLst>
            </p:cNvPr>
            <p:cNvSpPr/>
            <p:nvPr/>
          </p:nvSpPr>
          <p:spPr>
            <a:xfrm>
              <a:off x="5806293" y="1601894"/>
              <a:ext cx="2904564" cy="1366317"/>
            </a:xfrm>
            <a:prstGeom prst="rect">
              <a:avLst/>
            </a:prstGeom>
            <a:solidFill>
              <a:srgbClr val="0070C0">
                <a:alpha val="6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4C82EC3A-394B-47B5-2E2A-007C6F90F643}"/>
                </a:ext>
              </a:extLst>
            </p:cNvPr>
            <p:cNvSpPr txBox="1"/>
            <p:nvPr/>
          </p:nvSpPr>
          <p:spPr>
            <a:xfrm>
              <a:off x="5819044" y="1823707"/>
              <a:ext cx="2904564" cy="1077218"/>
            </a:xfrm>
            <a:prstGeom prst="rect">
              <a:avLst/>
            </a:prstGeom>
            <a:noFill/>
          </p:spPr>
          <p:txBody>
            <a:bodyPr wrap="squar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未来を正確に予測できる能力</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kumimoji="1" lang="ja-JP" altLang="en-US" sz="1600">
                  <a:solidFill>
                    <a:schemeClr val="bg1"/>
                  </a:solidFill>
                  <a:latin typeface="Meiryo" panose="020B0604030504040204" pitchFamily="34" charset="-128"/>
                  <a:ea typeface="Meiryo" panose="020B0604030504040204" pitchFamily="34" charset="-128"/>
                </a:rPr>
                <a:t>ではなく</a:t>
              </a:r>
              <a:endParaRPr kumimoji="1" lang="en-US" altLang="ja-JP" sz="1600" dirty="0">
                <a:solidFill>
                  <a:schemeClr val="bg1"/>
                </a:solidFill>
                <a:latin typeface="Meiryo" panose="020B0604030504040204" pitchFamily="34" charset="-128"/>
                <a:ea typeface="Meiryo" panose="020B0604030504040204" pitchFamily="34" charset="-128"/>
              </a:endParaRPr>
            </a:p>
            <a:p>
              <a:pPr algn="ctr"/>
              <a:r>
                <a:rPr lang="ja-JP" altLang="en-US" sz="1600" b="1">
                  <a:solidFill>
                    <a:schemeClr val="bg1"/>
                  </a:solidFill>
                  <a:latin typeface="Meiryo" panose="020B0604030504040204" pitchFamily="34" charset="-128"/>
                  <a:ea typeface="Meiryo" panose="020B0604030504040204" pitchFamily="34" charset="-128"/>
                </a:rPr>
                <a:t>変化に直ちに対処できる能力</a:t>
              </a:r>
              <a:endParaRPr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600">
                  <a:solidFill>
                    <a:schemeClr val="bg1"/>
                  </a:solidFill>
                  <a:latin typeface="Meiryo" panose="020B0604030504040204" pitchFamily="34" charset="-128"/>
                  <a:ea typeface="Meiryo" panose="020B0604030504040204" pitchFamily="34" charset="-128"/>
                </a:rPr>
                <a:t>を持つ</a:t>
              </a:r>
              <a:endParaRPr kumimoji="1" lang="ja-JP" altLang="en-US" sz="160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7400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フリーフォーム 24">
            <a:extLst>
              <a:ext uri="{FF2B5EF4-FFF2-40B4-BE49-F238E27FC236}">
                <a16:creationId xmlns:a16="http://schemas.microsoft.com/office/drawing/2014/main" id="{A00391FF-E7B4-0A42-95C7-4EDB55CF74EC}"/>
              </a:ext>
            </a:extLst>
          </p:cNvPr>
          <p:cNvSpPr/>
          <p:nvPr/>
        </p:nvSpPr>
        <p:spPr>
          <a:xfrm>
            <a:off x="279515" y="1233211"/>
            <a:ext cx="8605880" cy="319636"/>
          </a:xfrm>
          <a:custGeom>
            <a:avLst/>
            <a:gdLst>
              <a:gd name="connsiteX0" fmla="*/ 4046 w 8605880"/>
              <a:gd name="connsiteY0" fmla="*/ 0 h 319636"/>
              <a:gd name="connsiteX1" fmla="*/ 8605880 w 8605880"/>
              <a:gd name="connsiteY1" fmla="*/ 24276 h 319636"/>
              <a:gd name="connsiteX2" fmla="*/ 4280687 w 8605880"/>
              <a:gd name="connsiteY2" fmla="*/ 315590 h 319636"/>
              <a:gd name="connsiteX3" fmla="*/ 0 w 8605880"/>
              <a:gd name="connsiteY3" fmla="*/ 319636 h 319636"/>
              <a:gd name="connsiteX4" fmla="*/ 4046 w 8605880"/>
              <a:gd name="connsiteY4" fmla="*/ 0 h 31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80" h="319636">
                <a:moveTo>
                  <a:pt x="4046" y="0"/>
                </a:moveTo>
                <a:lnTo>
                  <a:pt x="8605880" y="24276"/>
                </a:lnTo>
                <a:lnTo>
                  <a:pt x="4280687" y="315590"/>
                </a:lnTo>
                <a:lnTo>
                  <a:pt x="0" y="319636"/>
                </a:lnTo>
                <a:cubicBezTo>
                  <a:pt x="1349" y="213091"/>
                  <a:pt x="2697" y="106545"/>
                  <a:pt x="4046" y="0"/>
                </a:cubicBezTo>
                <a:close/>
              </a:path>
            </a:pathLst>
          </a:custGeom>
          <a:solidFill>
            <a:srgbClr val="953735">
              <a:alpha val="25882"/>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2" name="フリーフォーム 241">
            <a:extLst>
              <a:ext uri="{FF2B5EF4-FFF2-40B4-BE49-F238E27FC236}">
                <a16:creationId xmlns:a16="http://schemas.microsoft.com/office/drawing/2014/main" id="{A0B80715-07BE-8F47-AEAB-4B8D92DAAEDA}"/>
              </a:ext>
            </a:extLst>
          </p:cNvPr>
          <p:cNvSpPr/>
          <p:nvPr/>
        </p:nvSpPr>
        <p:spPr>
          <a:xfrm flipH="1">
            <a:off x="279515" y="1204635"/>
            <a:ext cx="8584970" cy="319636"/>
          </a:xfrm>
          <a:custGeom>
            <a:avLst/>
            <a:gdLst>
              <a:gd name="connsiteX0" fmla="*/ 4046 w 8605880"/>
              <a:gd name="connsiteY0" fmla="*/ 0 h 319636"/>
              <a:gd name="connsiteX1" fmla="*/ 8605880 w 8605880"/>
              <a:gd name="connsiteY1" fmla="*/ 24276 h 319636"/>
              <a:gd name="connsiteX2" fmla="*/ 4280687 w 8605880"/>
              <a:gd name="connsiteY2" fmla="*/ 315590 h 319636"/>
              <a:gd name="connsiteX3" fmla="*/ 0 w 8605880"/>
              <a:gd name="connsiteY3" fmla="*/ 319636 h 319636"/>
              <a:gd name="connsiteX4" fmla="*/ 4046 w 8605880"/>
              <a:gd name="connsiteY4" fmla="*/ 0 h 31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80" h="319636">
                <a:moveTo>
                  <a:pt x="4046" y="0"/>
                </a:moveTo>
                <a:lnTo>
                  <a:pt x="8605880" y="24276"/>
                </a:lnTo>
                <a:lnTo>
                  <a:pt x="4280687" y="315590"/>
                </a:lnTo>
                <a:lnTo>
                  <a:pt x="0" y="319636"/>
                </a:lnTo>
                <a:cubicBezTo>
                  <a:pt x="1349" y="213091"/>
                  <a:pt x="2697" y="106545"/>
                  <a:pt x="4046" y="0"/>
                </a:cubicBezTo>
                <a:close/>
              </a:path>
            </a:pathLst>
          </a:custGeom>
          <a:solidFill>
            <a:srgbClr val="77933C">
              <a:alpha val="78824"/>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a:extLst>
              <a:ext uri="{FF2B5EF4-FFF2-40B4-BE49-F238E27FC236}">
                <a16:creationId xmlns:a16="http://schemas.microsoft.com/office/drawing/2014/main" id="{B864263C-B265-384F-A94B-869EEB21A393}"/>
              </a:ext>
            </a:extLst>
          </p:cNvPr>
          <p:cNvSpPr/>
          <p:nvPr/>
        </p:nvSpPr>
        <p:spPr>
          <a:xfrm>
            <a:off x="6741477" y="860891"/>
            <a:ext cx="2127835" cy="37262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ＭＳ Ｐゴシック"/>
              <a:ea typeface="ＭＳ Ｐゴシック"/>
              <a:cs typeface="ＭＳ Ｐゴシック"/>
            </a:endParaRPr>
          </a:p>
        </p:txBody>
      </p:sp>
      <p:sp>
        <p:nvSpPr>
          <p:cNvPr id="177" name="正方形/長方形 176">
            <a:extLst>
              <a:ext uri="{FF2B5EF4-FFF2-40B4-BE49-F238E27FC236}">
                <a16:creationId xmlns:a16="http://schemas.microsoft.com/office/drawing/2014/main" id="{B5CDDD5E-866E-D24D-B189-5FE0007F5343}"/>
              </a:ext>
            </a:extLst>
          </p:cNvPr>
          <p:cNvSpPr/>
          <p:nvPr/>
        </p:nvSpPr>
        <p:spPr>
          <a:xfrm>
            <a:off x="274688" y="1530614"/>
            <a:ext cx="4281718" cy="5054229"/>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A67957D-B3F1-4A42-8A9E-0660EE7712F8}"/>
              </a:ext>
            </a:extLst>
          </p:cNvPr>
          <p:cNvSpPr>
            <a:spLocks noGrp="1"/>
          </p:cNvSpPr>
          <p:nvPr>
            <p:ph type="title"/>
          </p:nvPr>
        </p:nvSpPr>
        <p:spPr>
          <a:xfrm>
            <a:off x="230400" y="266400"/>
            <a:ext cx="8822766" cy="416221"/>
          </a:xfrm>
        </p:spPr>
        <p:txBody>
          <a:bodyPr/>
          <a:lstStyle/>
          <a:p>
            <a:r>
              <a:rPr lang="ja-JP" altLang="ja-JP" sz="2800"/>
              <a:t>ビジネス</a:t>
            </a:r>
            <a:r>
              <a:rPr lang="ja-JP" altLang="en-US" sz="2800"/>
              <a:t>の前提となる時間感覚の変化</a:t>
            </a:r>
            <a:endParaRPr lang="ja-JP" altLang="ja-JP" sz="2800"/>
          </a:p>
        </p:txBody>
      </p:sp>
      <p:sp>
        <p:nvSpPr>
          <p:cNvPr id="174" name="正方形/長方形 173">
            <a:extLst>
              <a:ext uri="{FF2B5EF4-FFF2-40B4-BE49-F238E27FC236}">
                <a16:creationId xmlns:a16="http://schemas.microsoft.com/office/drawing/2014/main" id="{BF8D6853-36F2-8845-9AAE-F2079BB3599E}"/>
              </a:ext>
            </a:extLst>
          </p:cNvPr>
          <p:cNvSpPr/>
          <p:nvPr/>
        </p:nvSpPr>
        <p:spPr>
          <a:xfrm>
            <a:off x="274688" y="860891"/>
            <a:ext cx="2127835" cy="36509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ＭＳ Ｐゴシック"/>
              <a:ea typeface="ＭＳ Ｐゴシック"/>
              <a:cs typeface="ＭＳ Ｐゴシック"/>
            </a:endParaRPr>
          </a:p>
        </p:txBody>
      </p:sp>
      <p:sp>
        <p:nvSpPr>
          <p:cNvPr id="175" name="正方形/長方形 174">
            <a:extLst>
              <a:ext uri="{FF2B5EF4-FFF2-40B4-BE49-F238E27FC236}">
                <a16:creationId xmlns:a16="http://schemas.microsoft.com/office/drawing/2014/main" id="{8A69E046-93C3-B24C-8A94-AE7FFD28FF69}"/>
              </a:ext>
            </a:extLst>
          </p:cNvPr>
          <p:cNvSpPr/>
          <p:nvPr/>
        </p:nvSpPr>
        <p:spPr>
          <a:xfrm>
            <a:off x="2428571" y="860891"/>
            <a:ext cx="2127835" cy="36509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ＭＳ Ｐゴシック"/>
              <a:ea typeface="ＭＳ Ｐゴシック"/>
              <a:cs typeface="ＭＳ Ｐゴシック"/>
            </a:endParaRPr>
          </a:p>
        </p:txBody>
      </p:sp>
      <p:sp>
        <p:nvSpPr>
          <p:cNvPr id="176" name="正方形/長方形 175">
            <a:extLst>
              <a:ext uri="{FF2B5EF4-FFF2-40B4-BE49-F238E27FC236}">
                <a16:creationId xmlns:a16="http://schemas.microsoft.com/office/drawing/2014/main" id="{D9C96DED-79E4-CC4B-83D5-8157FD359FBE}"/>
              </a:ext>
            </a:extLst>
          </p:cNvPr>
          <p:cNvSpPr/>
          <p:nvPr/>
        </p:nvSpPr>
        <p:spPr>
          <a:xfrm>
            <a:off x="4582455" y="866771"/>
            <a:ext cx="2127835" cy="36509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solidFill>
                <a:srgbClr val="FFFFFF"/>
              </a:solidFill>
              <a:latin typeface="ＭＳ Ｐゴシック"/>
              <a:ea typeface="ＭＳ Ｐゴシック"/>
              <a:cs typeface="ＭＳ Ｐゴシック"/>
            </a:endParaRPr>
          </a:p>
        </p:txBody>
      </p:sp>
      <p:sp>
        <p:nvSpPr>
          <p:cNvPr id="181" name="テキスト ボックス 180">
            <a:extLst>
              <a:ext uri="{FF2B5EF4-FFF2-40B4-BE49-F238E27FC236}">
                <a16:creationId xmlns:a16="http://schemas.microsoft.com/office/drawing/2014/main" id="{801B2838-C27F-3547-925A-805F8B18A8D5}"/>
              </a:ext>
            </a:extLst>
          </p:cNvPr>
          <p:cNvSpPr txBox="1"/>
          <p:nvPr/>
        </p:nvSpPr>
        <p:spPr>
          <a:xfrm>
            <a:off x="528126" y="913905"/>
            <a:ext cx="1620957"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ビジネス・モデル</a:t>
            </a:r>
            <a:endParaRPr lang="en-US" altLang="ja-JP" sz="1400" b="1" dirty="0">
              <a:solidFill>
                <a:schemeClr val="bg1"/>
              </a:solidFill>
              <a:latin typeface="Meiryo" panose="020B0604030504040204" pitchFamily="34" charset="-128"/>
              <a:ea typeface="Meiryo" panose="020B0604030504040204" pitchFamily="34" charset="-128"/>
            </a:endParaRPr>
          </a:p>
        </p:txBody>
      </p:sp>
      <p:sp>
        <p:nvSpPr>
          <p:cNvPr id="182" name="テキスト ボックス 181">
            <a:extLst>
              <a:ext uri="{FF2B5EF4-FFF2-40B4-BE49-F238E27FC236}">
                <a16:creationId xmlns:a16="http://schemas.microsoft.com/office/drawing/2014/main" id="{99209F37-77D3-8C4C-90FC-D0A975B73CF3}"/>
              </a:ext>
            </a:extLst>
          </p:cNvPr>
          <p:cNvSpPr txBox="1"/>
          <p:nvPr/>
        </p:nvSpPr>
        <p:spPr>
          <a:xfrm>
            <a:off x="2771777" y="910026"/>
            <a:ext cx="1441420"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お客様との関係</a:t>
            </a:r>
            <a:endParaRPr lang="en-US" altLang="ja-JP" sz="1400" b="1" dirty="0">
              <a:solidFill>
                <a:schemeClr val="bg1"/>
              </a:solidFill>
              <a:latin typeface="Meiryo" panose="020B0604030504040204" pitchFamily="34" charset="-128"/>
              <a:ea typeface="Meiryo" panose="020B0604030504040204" pitchFamily="34" charset="-128"/>
            </a:endParaRPr>
          </a:p>
        </p:txBody>
      </p:sp>
      <p:sp>
        <p:nvSpPr>
          <p:cNvPr id="183" name="テキスト ボックス 182">
            <a:extLst>
              <a:ext uri="{FF2B5EF4-FFF2-40B4-BE49-F238E27FC236}">
                <a16:creationId xmlns:a16="http://schemas.microsoft.com/office/drawing/2014/main" id="{6A2E3BDB-D934-864A-B42A-6F3269CF3AC7}"/>
              </a:ext>
            </a:extLst>
          </p:cNvPr>
          <p:cNvSpPr txBox="1"/>
          <p:nvPr/>
        </p:nvSpPr>
        <p:spPr>
          <a:xfrm>
            <a:off x="5284734" y="910026"/>
            <a:ext cx="723275"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働き方</a:t>
            </a:r>
            <a:endParaRPr lang="en-US" altLang="ja-JP" sz="1400" b="1" dirty="0">
              <a:solidFill>
                <a:schemeClr val="bg1"/>
              </a:solidFill>
              <a:latin typeface="Meiryo" panose="020B0604030504040204" pitchFamily="34" charset="-128"/>
              <a:ea typeface="Meiryo" panose="020B0604030504040204" pitchFamily="34" charset="-128"/>
            </a:endParaRPr>
          </a:p>
        </p:txBody>
      </p:sp>
      <p:sp>
        <p:nvSpPr>
          <p:cNvPr id="187" name="テキスト ボックス 186">
            <a:extLst>
              <a:ext uri="{FF2B5EF4-FFF2-40B4-BE49-F238E27FC236}">
                <a16:creationId xmlns:a16="http://schemas.microsoft.com/office/drawing/2014/main" id="{559728C9-EB7C-C64E-BD78-DCB1A4CE54F2}"/>
              </a:ext>
            </a:extLst>
          </p:cNvPr>
          <p:cNvSpPr txBox="1"/>
          <p:nvPr/>
        </p:nvSpPr>
        <p:spPr>
          <a:xfrm>
            <a:off x="7174454" y="910026"/>
            <a:ext cx="1261885"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情報システム</a:t>
            </a:r>
            <a:endParaRPr lang="en-US" altLang="ja-JP" sz="1400" b="1" dirty="0">
              <a:solidFill>
                <a:schemeClr val="bg1"/>
              </a:solidFill>
              <a:latin typeface="Meiryo" panose="020B0604030504040204" pitchFamily="34" charset="-128"/>
              <a:ea typeface="Meiryo" panose="020B0604030504040204" pitchFamily="34" charset="-128"/>
            </a:endParaRPr>
          </a:p>
        </p:txBody>
      </p:sp>
      <p:sp>
        <p:nvSpPr>
          <p:cNvPr id="239" name="正方形/長方形 238">
            <a:extLst>
              <a:ext uri="{FF2B5EF4-FFF2-40B4-BE49-F238E27FC236}">
                <a16:creationId xmlns:a16="http://schemas.microsoft.com/office/drawing/2014/main" id="{4956B649-CBC2-7341-ABAD-2CD2DCAA6D14}"/>
              </a:ext>
            </a:extLst>
          </p:cNvPr>
          <p:cNvSpPr/>
          <p:nvPr/>
        </p:nvSpPr>
        <p:spPr>
          <a:xfrm>
            <a:off x="272118" y="1598936"/>
            <a:ext cx="4286857" cy="307777"/>
          </a:xfrm>
          <a:prstGeom prst="rect">
            <a:avLst/>
          </a:prstGeom>
        </p:spPr>
        <p:txBody>
          <a:bodyPr wrap="square">
            <a:spAutoFit/>
          </a:bodyPr>
          <a:lstStyle/>
          <a:p>
            <a:pPr algn="ctr"/>
            <a:r>
              <a:rPr lang="ja-JP" altLang="en-US" sz="1400">
                <a:latin typeface="Meiryo" panose="020B0604030504040204" pitchFamily="34" charset="-128"/>
                <a:ea typeface="Meiryo" panose="020B0604030504040204" pitchFamily="34" charset="-128"/>
              </a:rPr>
              <a:t>社会環境の変化が緩やかで中長期的な予測が可能</a:t>
            </a:r>
          </a:p>
        </p:txBody>
      </p:sp>
      <p:sp>
        <p:nvSpPr>
          <p:cNvPr id="178" name="正方形/長方形 177">
            <a:extLst>
              <a:ext uri="{FF2B5EF4-FFF2-40B4-BE49-F238E27FC236}">
                <a16:creationId xmlns:a16="http://schemas.microsoft.com/office/drawing/2014/main" id="{1C9AF217-07BB-4E48-93D4-FC3D664FB1CD}"/>
              </a:ext>
            </a:extLst>
          </p:cNvPr>
          <p:cNvSpPr/>
          <p:nvPr/>
        </p:nvSpPr>
        <p:spPr>
          <a:xfrm>
            <a:off x="4587904" y="1530614"/>
            <a:ext cx="4276582" cy="5054229"/>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右矢印 178">
            <a:extLst>
              <a:ext uri="{FF2B5EF4-FFF2-40B4-BE49-F238E27FC236}">
                <a16:creationId xmlns:a16="http://schemas.microsoft.com/office/drawing/2014/main" id="{5F035083-3268-144B-A902-728577C3E2C9}"/>
              </a:ext>
            </a:extLst>
          </p:cNvPr>
          <p:cNvSpPr/>
          <p:nvPr/>
        </p:nvSpPr>
        <p:spPr>
          <a:xfrm>
            <a:off x="4341042" y="3507142"/>
            <a:ext cx="532415" cy="1311336"/>
          </a:xfrm>
          <a:prstGeom prst="rightArrow">
            <a:avLst>
              <a:gd name="adj1" fmla="val 59961"/>
              <a:gd name="adj2" fmla="val 80669"/>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正方形/長方形 179">
            <a:extLst>
              <a:ext uri="{FF2B5EF4-FFF2-40B4-BE49-F238E27FC236}">
                <a16:creationId xmlns:a16="http://schemas.microsoft.com/office/drawing/2014/main" id="{8D528A55-402E-CB4E-B688-C76F87559364}"/>
              </a:ext>
            </a:extLst>
          </p:cNvPr>
          <p:cNvSpPr/>
          <p:nvPr/>
        </p:nvSpPr>
        <p:spPr>
          <a:xfrm>
            <a:off x="4582455" y="1596431"/>
            <a:ext cx="4286857" cy="307777"/>
          </a:xfrm>
          <a:prstGeom prst="rect">
            <a:avLst/>
          </a:prstGeom>
        </p:spPr>
        <p:txBody>
          <a:bodyPr wrap="square">
            <a:spAutoFit/>
          </a:bodyPr>
          <a:lstStyle/>
          <a:p>
            <a:pPr algn="ctr"/>
            <a:r>
              <a:rPr lang="ja-JP" altLang="en-US" sz="1400">
                <a:solidFill>
                  <a:srgbClr val="C00000"/>
                </a:solidFill>
                <a:latin typeface="Meiryo" panose="020B0604030504040204" pitchFamily="34" charset="-128"/>
                <a:ea typeface="Meiryo" panose="020B0604030504040204" pitchFamily="34" charset="-128"/>
              </a:rPr>
              <a:t>社会環境が複雑性を増し将来の予測が困難な状況</a:t>
            </a:r>
          </a:p>
        </p:txBody>
      </p:sp>
      <p:pic>
        <p:nvPicPr>
          <p:cNvPr id="3" name="図 2">
            <a:extLst>
              <a:ext uri="{FF2B5EF4-FFF2-40B4-BE49-F238E27FC236}">
                <a16:creationId xmlns:a16="http://schemas.microsoft.com/office/drawing/2014/main" id="{B43A4F3C-D913-D843-A422-274417804EA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2252" y="2064905"/>
            <a:ext cx="1703104" cy="1703104"/>
          </a:xfrm>
          <a:prstGeom prst="rect">
            <a:avLst/>
          </a:prstGeom>
        </p:spPr>
      </p:pic>
      <p:pic>
        <p:nvPicPr>
          <p:cNvPr id="4" name="図 3">
            <a:extLst>
              <a:ext uri="{FF2B5EF4-FFF2-40B4-BE49-F238E27FC236}">
                <a16:creationId xmlns:a16="http://schemas.microsoft.com/office/drawing/2014/main" id="{D276561F-2967-EA46-B83B-1790FC6FBF30}"/>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76012" y="2350274"/>
            <a:ext cx="1218179" cy="1218179"/>
          </a:xfrm>
          <a:prstGeom prst="rect">
            <a:avLst/>
          </a:prstGeom>
        </p:spPr>
      </p:pic>
      <p:pic>
        <p:nvPicPr>
          <p:cNvPr id="5" name="図 4">
            <a:extLst>
              <a:ext uri="{FF2B5EF4-FFF2-40B4-BE49-F238E27FC236}">
                <a16:creationId xmlns:a16="http://schemas.microsoft.com/office/drawing/2014/main" id="{877E33FB-3DC8-D447-AE58-85A03FB65E86}"/>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3900" y="4483249"/>
            <a:ext cx="1223433" cy="1223433"/>
          </a:xfrm>
          <a:prstGeom prst="rect">
            <a:avLst/>
          </a:prstGeom>
        </p:spPr>
      </p:pic>
      <p:pic>
        <p:nvPicPr>
          <p:cNvPr id="6" name="図 5">
            <a:extLst>
              <a:ext uri="{FF2B5EF4-FFF2-40B4-BE49-F238E27FC236}">
                <a16:creationId xmlns:a16="http://schemas.microsoft.com/office/drawing/2014/main" id="{24E138BF-9842-4347-960C-470A357F20D9}"/>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09093" y="4535263"/>
            <a:ext cx="1218180" cy="1218180"/>
          </a:xfrm>
          <a:prstGeom prst="rect">
            <a:avLst/>
          </a:prstGeom>
        </p:spPr>
      </p:pic>
      <p:pic>
        <p:nvPicPr>
          <p:cNvPr id="7" name="図 6">
            <a:extLst>
              <a:ext uri="{FF2B5EF4-FFF2-40B4-BE49-F238E27FC236}">
                <a16:creationId xmlns:a16="http://schemas.microsoft.com/office/drawing/2014/main" id="{94117E73-D8C3-C248-BAE5-35DD89D99BF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89241" y="3416229"/>
            <a:ext cx="1678737" cy="1678737"/>
          </a:xfrm>
          <a:prstGeom prst="rect">
            <a:avLst/>
          </a:prstGeom>
        </p:spPr>
      </p:pic>
      <p:pic>
        <p:nvPicPr>
          <p:cNvPr id="27" name="図 26">
            <a:extLst>
              <a:ext uri="{FF2B5EF4-FFF2-40B4-BE49-F238E27FC236}">
                <a16:creationId xmlns:a16="http://schemas.microsoft.com/office/drawing/2014/main" id="{601CC77E-3726-D841-8774-687115AF758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21190" y="3384825"/>
            <a:ext cx="1678737" cy="1678737"/>
          </a:xfrm>
          <a:prstGeom prst="rect">
            <a:avLst/>
          </a:prstGeom>
        </p:spPr>
      </p:pic>
      <p:pic>
        <p:nvPicPr>
          <p:cNvPr id="28" name="図 27">
            <a:extLst>
              <a:ext uri="{FF2B5EF4-FFF2-40B4-BE49-F238E27FC236}">
                <a16:creationId xmlns:a16="http://schemas.microsoft.com/office/drawing/2014/main" id="{31212AC6-F929-4543-AD94-1C1DE0CD71E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198763" y="4449973"/>
            <a:ext cx="1678737" cy="1678737"/>
          </a:xfrm>
          <a:prstGeom prst="rect">
            <a:avLst/>
          </a:prstGeom>
        </p:spPr>
      </p:pic>
      <p:pic>
        <p:nvPicPr>
          <p:cNvPr id="29" name="図 28">
            <a:extLst>
              <a:ext uri="{FF2B5EF4-FFF2-40B4-BE49-F238E27FC236}">
                <a16:creationId xmlns:a16="http://schemas.microsoft.com/office/drawing/2014/main" id="{B2DD780E-D464-F342-AD91-D789A53EB44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826016" y="4450601"/>
            <a:ext cx="1678737" cy="1678737"/>
          </a:xfrm>
          <a:prstGeom prst="rect">
            <a:avLst/>
          </a:prstGeom>
        </p:spPr>
      </p:pic>
      <p:pic>
        <p:nvPicPr>
          <p:cNvPr id="8" name="図 7">
            <a:extLst>
              <a:ext uri="{FF2B5EF4-FFF2-40B4-BE49-F238E27FC236}">
                <a16:creationId xmlns:a16="http://schemas.microsoft.com/office/drawing/2014/main" id="{DDCB5E50-83C5-3D4A-8D33-747D3C358A5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211215" y="2322900"/>
            <a:ext cx="1337183" cy="1337183"/>
          </a:xfrm>
          <a:prstGeom prst="rect">
            <a:avLst/>
          </a:prstGeom>
        </p:spPr>
      </p:pic>
      <p:pic>
        <p:nvPicPr>
          <p:cNvPr id="9" name="図 8">
            <a:extLst>
              <a:ext uri="{FF2B5EF4-FFF2-40B4-BE49-F238E27FC236}">
                <a16:creationId xmlns:a16="http://schemas.microsoft.com/office/drawing/2014/main" id="{64E4C808-DAA0-174E-866D-BB3BCF23CDFD}"/>
              </a:ext>
            </a:extLst>
          </p:cNvPr>
          <p:cNvPicPr>
            <a:picLocks noChangeAspect="1"/>
          </p:cNvPicPr>
          <p:nvPr/>
        </p:nvPicPr>
        <p:blipFill>
          <a:blip r:embed="rId9">
            <a:clrChange>
              <a:clrFrom>
                <a:srgbClr val="FEFEFE"/>
              </a:clrFrom>
              <a:clrTo>
                <a:srgbClr val="FEFEFE">
                  <a:alpha val="0"/>
                </a:srgbClr>
              </a:clrTo>
            </a:clrChange>
          </a:blip>
          <a:stretch>
            <a:fillRect/>
          </a:stretch>
        </p:blipFill>
        <p:spPr>
          <a:xfrm>
            <a:off x="6896907" y="2336296"/>
            <a:ext cx="1337183" cy="1337183"/>
          </a:xfrm>
          <a:prstGeom prst="rect">
            <a:avLst/>
          </a:prstGeom>
        </p:spPr>
      </p:pic>
      <p:pic>
        <p:nvPicPr>
          <p:cNvPr id="10" name="図 9">
            <a:extLst>
              <a:ext uri="{FF2B5EF4-FFF2-40B4-BE49-F238E27FC236}">
                <a16:creationId xmlns:a16="http://schemas.microsoft.com/office/drawing/2014/main" id="{9884DE0E-C3C0-A04E-9A5D-407EDC1E0896}"/>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1440809" y="3288263"/>
            <a:ext cx="1905000" cy="1905000"/>
          </a:xfrm>
          <a:prstGeom prst="rect">
            <a:avLst/>
          </a:prstGeom>
        </p:spPr>
      </p:pic>
      <p:sp>
        <p:nvSpPr>
          <p:cNvPr id="11" name="テキスト ボックス 10">
            <a:extLst>
              <a:ext uri="{FF2B5EF4-FFF2-40B4-BE49-F238E27FC236}">
                <a16:creationId xmlns:a16="http://schemas.microsoft.com/office/drawing/2014/main" id="{2090266E-345E-1924-2D06-0213976F6956}"/>
              </a:ext>
            </a:extLst>
          </p:cNvPr>
          <p:cNvSpPr txBox="1"/>
          <p:nvPr/>
        </p:nvSpPr>
        <p:spPr>
          <a:xfrm>
            <a:off x="462709" y="6063255"/>
            <a:ext cx="3877985" cy="338554"/>
          </a:xfrm>
          <a:prstGeom prst="rect">
            <a:avLst/>
          </a:prstGeom>
          <a:noFill/>
        </p:spPr>
        <p:txBody>
          <a:bodyPr wrap="none" rtlCol="0">
            <a:spAutoFit/>
          </a:bodyPr>
          <a:lstStyle/>
          <a:p>
            <a:pPr algn="ctr"/>
            <a:r>
              <a:rPr kumimoji="1" lang="ja-JP" altLang="en-US" sz="1600" b="1">
                <a:solidFill>
                  <a:schemeClr val="accent2">
                    <a:lumMod val="75000"/>
                  </a:schemeClr>
                </a:solidFill>
                <a:latin typeface="Meiryo" panose="020B0604030504040204" pitchFamily="34" charset="-128"/>
                <a:ea typeface="Meiryo" panose="020B0604030504040204" pitchFamily="34" charset="-128"/>
              </a:rPr>
              <a:t>高い精度で未来を予測し計画通りに実行</a:t>
            </a:r>
          </a:p>
        </p:txBody>
      </p:sp>
      <p:grpSp>
        <p:nvGrpSpPr>
          <p:cNvPr id="12" name="グループ化 11">
            <a:extLst>
              <a:ext uri="{FF2B5EF4-FFF2-40B4-BE49-F238E27FC236}">
                <a16:creationId xmlns:a16="http://schemas.microsoft.com/office/drawing/2014/main" id="{32299AC0-C820-3D31-CC38-F8AD8E9C3827}"/>
              </a:ext>
            </a:extLst>
          </p:cNvPr>
          <p:cNvGrpSpPr/>
          <p:nvPr/>
        </p:nvGrpSpPr>
        <p:grpSpPr>
          <a:xfrm>
            <a:off x="272118" y="1195899"/>
            <a:ext cx="8589796" cy="363647"/>
            <a:chOff x="272118" y="1195899"/>
            <a:chExt cx="8589796" cy="363647"/>
          </a:xfrm>
        </p:grpSpPr>
        <p:sp>
          <p:nvSpPr>
            <p:cNvPr id="13" name="フリーフォーム 12">
              <a:extLst>
                <a:ext uri="{FF2B5EF4-FFF2-40B4-BE49-F238E27FC236}">
                  <a16:creationId xmlns:a16="http://schemas.microsoft.com/office/drawing/2014/main" id="{277CFCB5-3665-EEDB-A8EC-53FA67A8441D}"/>
                </a:ext>
              </a:extLst>
            </p:cNvPr>
            <p:cNvSpPr/>
            <p:nvPr/>
          </p:nvSpPr>
          <p:spPr>
            <a:xfrm>
              <a:off x="272118" y="1239910"/>
              <a:ext cx="8584970" cy="319636"/>
            </a:xfrm>
            <a:custGeom>
              <a:avLst/>
              <a:gdLst>
                <a:gd name="connsiteX0" fmla="*/ 4046 w 8605880"/>
                <a:gd name="connsiteY0" fmla="*/ 0 h 319636"/>
                <a:gd name="connsiteX1" fmla="*/ 8605880 w 8605880"/>
                <a:gd name="connsiteY1" fmla="*/ 24276 h 319636"/>
                <a:gd name="connsiteX2" fmla="*/ 4280687 w 8605880"/>
                <a:gd name="connsiteY2" fmla="*/ 315590 h 319636"/>
                <a:gd name="connsiteX3" fmla="*/ 0 w 8605880"/>
                <a:gd name="connsiteY3" fmla="*/ 319636 h 319636"/>
                <a:gd name="connsiteX4" fmla="*/ 4046 w 8605880"/>
                <a:gd name="connsiteY4" fmla="*/ 0 h 319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5880" h="319636">
                  <a:moveTo>
                    <a:pt x="4046" y="0"/>
                  </a:moveTo>
                  <a:lnTo>
                    <a:pt x="8605880" y="24276"/>
                  </a:lnTo>
                  <a:lnTo>
                    <a:pt x="4280687" y="315590"/>
                  </a:lnTo>
                  <a:lnTo>
                    <a:pt x="0" y="319636"/>
                  </a:lnTo>
                  <a:cubicBezTo>
                    <a:pt x="1349" y="213091"/>
                    <a:pt x="2697" y="106545"/>
                    <a:pt x="4046" y="0"/>
                  </a:cubicBezTo>
                  <a:close/>
                </a:path>
              </a:pathLst>
            </a:custGeom>
            <a:solidFill>
              <a:srgbClr val="E46C0A">
                <a:alpha val="50196"/>
              </a:srgb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矢印コネクタ 13">
              <a:extLst>
                <a:ext uri="{FF2B5EF4-FFF2-40B4-BE49-F238E27FC236}">
                  <a16:creationId xmlns:a16="http://schemas.microsoft.com/office/drawing/2014/main" id="{91473467-D419-E7EE-4B90-09E9AE094D8C}"/>
                </a:ext>
              </a:extLst>
            </p:cNvPr>
            <p:cNvCxnSpPr>
              <a:cxnSpLocks/>
            </p:cNvCxnSpPr>
            <p:nvPr/>
          </p:nvCxnSpPr>
          <p:spPr>
            <a:xfrm flipV="1">
              <a:off x="278960" y="1195899"/>
              <a:ext cx="4036" cy="352683"/>
            </a:xfrm>
            <a:prstGeom prst="straightConnector1">
              <a:avLst/>
            </a:prstGeom>
            <a:ln>
              <a:solidFill>
                <a:schemeClr val="bg1"/>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a:extLst>
                <a:ext uri="{FF2B5EF4-FFF2-40B4-BE49-F238E27FC236}">
                  <a16:creationId xmlns:a16="http://schemas.microsoft.com/office/drawing/2014/main" id="{868199B3-3CD8-610F-ADAA-41A5A96BB6DE}"/>
                </a:ext>
              </a:extLst>
            </p:cNvPr>
            <p:cNvCxnSpPr>
              <a:cxnSpLocks/>
              <a:stCxn id="13" idx="2"/>
            </p:cNvCxnSpPr>
            <p:nvPr/>
          </p:nvCxnSpPr>
          <p:spPr>
            <a:xfrm flipV="1">
              <a:off x="4542404" y="1271513"/>
              <a:ext cx="4319510" cy="283987"/>
            </a:xfrm>
            <a:prstGeom prst="straightConnector1">
              <a:avLst/>
            </a:prstGeom>
            <a:ln>
              <a:solidFill>
                <a:schemeClr val="bg1"/>
              </a:solidFill>
              <a:prstDash val="sysDot"/>
              <a:tailEnd type="triangle"/>
            </a:ln>
          </p:spPr>
          <p:style>
            <a:lnRef idx="2">
              <a:schemeClr val="accent1"/>
            </a:lnRef>
            <a:fillRef idx="0">
              <a:schemeClr val="accent1"/>
            </a:fillRef>
            <a:effectRef idx="1">
              <a:schemeClr val="accent1"/>
            </a:effectRef>
            <a:fontRef idx="minor">
              <a:schemeClr val="tx1"/>
            </a:fontRef>
          </p:style>
        </p:cxnSp>
      </p:grpSp>
      <p:sp>
        <p:nvSpPr>
          <p:cNvPr id="16" name="テキスト ボックス 15">
            <a:extLst>
              <a:ext uri="{FF2B5EF4-FFF2-40B4-BE49-F238E27FC236}">
                <a16:creationId xmlns:a16="http://schemas.microsoft.com/office/drawing/2014/main" id="{9D5A3D9F-03D4-E91B-9C83-9B61248D5FA0}"/>
              </a:ext>
            </a:extLst>
          </p:cNvPr>
          <p:cNvSpPr txBox="1"/>
          <p:nvPr/>
        </p:nvSpPr>
        <p:spPr>
          <a:xfrm>
            <a:off x="4576132" y="6063255"/>
            <a:ext cx="4288353" cy="338554"/>
          </a:xfrm>
          <a:prstGeom prst="rect">
            <a:avLst/>
          </a:prstGeom>
          <a:noFill/>
        </p:spPr>
        <p:txBody>
          <a:bodyPr wrap="none" rtlCol="0">
            <a:spAutoFit/>
          </a:bodyPr>
          <a:lstStyle/>
          <a:p>
            <a:pPr algn="ctr"/>
            <a:r>
              <a:rPr lang="ja-JP" altLang="en-US" sz="1600" b="1">
                <a:solidFill>
                  <a:schemeClr val="accent3">
                    <a:lumMod val="50000"/>
                  </a:schemeClr>
                </a:solidFill>
                <a:latin typeface="Meiryo" panose="020B0604030504040204" pitchFamily="34" charset="-128"/>
                <a:ea typeface="Meiryo" panose="020B0604030504040204" pitchFamily="34" charset="-128"/>
              </a:rPr>
              <a:t>リアルタイムに現状を捉え直ちに最適を実行</a:t>
            </a:r>
            <a:endParaRPr kumimoji="1" lang="ja-JP" altLang="en-US" sz="1600" b="1">
              <a:solidFill>
                <a:schemeClr val="accent3">
                  <a:lumMod val="50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4115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82951403-E361-C64F-8BB5-0E420075214E}"/>
              </a:ext>
            </a:extLst>
          </p:cNvPr>
          <p:cNvSpPr/>
          <p:nvPr/>
        </p:nvSpPr>
        <p:spPr>
          <a:xfrm>
            <a:off x="336303" y="995082"/>
            <a:ext cx="8471394" cy="2659284"/>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タイトル 3">
            <a:extLst>
              <a:ext uri="{FF2B5EF4-FFF2-40B4-BE49-F238E27FC236}">
                <a16:creationId xmlns:a16="http://schemas.microsoft.com/office/drawing/2014/main" id="{995FA0E5-E181-D946-8941-898A6A4299F8}"/>
              </a:ext>
            </a:extLst>
          </p:cNvPr>
          <p:cNvSpPr>
            <a:spLocks noGrp="1"/>
          </p:cNvSpPr>
          <p:nvPr>
            <p:ph type="title"/>
          </p:nvPr>
        </p:nvSpPr>
        <p:spPr/>
        <p:txBody>
          <a:bodyPr/>
          <a:lstStyle/>
          <a:p>
            <a:r>
              <a:rPr lang="ja-JP" altLang="en-US"/>
              <a:t>「平安好医生」からの学び</a:t>
            </a:r>
          </a:p>
        </p:txBody>
      </p:sp>
      <p:sp>
        <p:nvSpPr>
          <p:cNvPr id="6" name="正方形/長方形 5">
            <a:extLst>
              <a:ext uri="{FF2B5EF4-FFF2-40B4-BE49-F238E27FC236}">
                <a16:creationId xmlns:a16="http://schemas.microsoft.com/office/drawing/2014/main" id="{7F4993F4-744C-C942-BA1C-CE1E93C6D142}"/>
              </a:ext>
            </a:extLst>
          </p:cNvPr>
          <p:cNvSpPr/>
          <p:nvPr/>
        </p:nvSpPr>
        <p:spPr>
          <a:xfrm>
            <a:off x="1284306" y="1811097"/>
            <a:ext cx="3064174" cy="923330"/>
          </a:xfrm>
          <a:prstGeom prst="rect">
            <a:avLst/>
          </a:prstGeom>
        </p:spPr>
        <p:txBody>
          <a:bodyPr wrap="square">
            <a:spAutoFit/>
          </a:bodyPr>
          <a:lstStyle/>
          <a:p>
            <a:r>
              <a:rPr lang="ja-JP" altLang="ja-JP" b="1" kern="100">
                <a:latin typeface="Meiryo" panose="020B0604030504040204" pitchFamily="34" charset="-128"/>
                <a:ea typeface="Meiryo" panose="020B0604030504040204" pitchFamily="34" charset="-128"/>
                <a:cs typeface="Times New Roman" panose="02020603050405020304" pitchFamily="18" charset="0"/>
              </a:rPr>
              <a:t>便利・お得・楽ちん</a:t>
            </a:r>
            <a:r>
              <a:rPr lang="ja-JP" altLang="en-US" kern="100">
                <a:latin typeface="Meiryo" panose="020B0604030504040204" pitchFamily="34" charset="-128"/>
                <a:ea typeface="Meiryo" panose="020B0604030504040204" pitchFamily="34" charset="-128"/>
                <a:cs typeface="Times New Roman" panose="02020603050405020304" pitchFamily="18" charset="0"/>
              </a:rPr>
              <a:t>で、</a:t>
            </a:r>
            <a:r>
              <a:rPr lang="ja-JP" altLang="ja-JP" kern="100">
                <a:latin typeface="Meiryo" panose="020B0604030504040204" pitchFamily="34" charset="-128"/>
                <a:ea typeface="Meiryo" panose="020B0604030504040204" pitchFamily="34" charset="-128"/>
                <a:cs typeface="Times New Roman" panose="02020603050405020304" pitchFamily="18" charset="0"/>
              </a:rPr>
              <a:t>顧客とのタッチ・ポイントを効率よく大量に</a:t>
            </a:r>
            <a:r>
              <a:rPr lang="ja-JP" altLang="en-US" kern="100">
                <a:latin typeface="Meiryo" panose="020B0604030504040204" pitchFamily="34" charset="-128"/>
                <a:ea typeface="Meiryo" panose="020B0604030504040204" pitchFamily="34" charset="-128"/>
                <a:cs typeface="Times New Roman" panose="02020603050405020304" pitchFamily="18" charset="0"/>
              </a:rPr>
              <a:t>増やす。</a:t>
            </a:r>
            <a:endParaRPr lang="en-US" altLang="ja-JP" kern="100" dirty="0">
              <a:latin typeface="Meiryo" panose="020B0604030504040204" pitchFamily="34" charset="-128"/>
              <a:ea typeface="Meiryo" panose="020B0604030504040204" pitchFamily="34"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523EA8DE-E00A-404E-93B0-728917E7BF23}"/>
              </a:ext>
            </a:extLst>
          </p:cNvPr>
          <p:cNvSpPr/>
          <p:nvPr/>
        </p:nvSpPr>
        <p:spPr>
          <a:xfrm>
            <a:off x="275411" y="1127814"/>
            <a:ext cx="8593177" cy="400110"/>
          </a:xfrm>
          <a:prstGeom prst="rect">
            <a:avLst/>
          </a:prstGeom>
        </p:spPr>
        <p:txBody>
          <a:bodyPr wrap="square">
            <a:spAutoFit/>
          </a:bodyPr>
          <a:lstStyle/>
          <a:p>
            <a:pPr algn="ctr"/>
            <a:r>
              <a:rPr lang="ja-JP" altLang="en-US" sz="2000" kern="100">
                <a:latin typeface="Meiryo" panose="020B0604030504040204" pitchFamily="34" charset="-128"/>
                <a:ea typeface="Meiryo" panose="020B0604030504040204" pitchFamily="34" charset="-128"/>
                <a:cs typeface="Times New Roman" panose="02020603050405020304" pitchFamily="18" charset="0"/>
              </a:rPr>
              <a:t>デジタルと人間の得意を最大限に活かし、相乗効果で業績向上に</a:t>
            </a:r>
            <a:r>
              <a:rPr lang="ja-JP" altLang="ja-JP" sz="2000" kern="100">
                <a:latin typeface="Meiryo" panose="020B0604030504040204" pitchFamily="34" charset="-128"/>
                <a:ea typeface="Meiryo" panose="020B0604030504040204" pitchFamily="34" charset="-128"/>
                <a:cs typeface="Times New Roman" panose="02020603050405020304" pitchFamily="18" charset="0"/>
              </a:rPr>
              <a:t>貢献</a:t>
            </a:r>
          </a:p>
        </p:txBody>
      </p:sp>
      <p:sp>
        <p:nvSpPr>
          <p:cNvPr id="10" name="正方形/長方形 9">
            <a:extLst>
              <a:ext uri="{FF2B5EF4-FFF2-40B4-BE49-F238E27FC236}">
                <a16:creationId xmlns:a16="http://schemas.microsoft.com/office/drawing/2014/main" id="{A3B8E696-D02B-F549-A630-4CD6863369EB}"/>
              </a:ext>
            </a:extLst>
          </p:cNvPr>
          <p:cNvSpPr/>
          <p:nvPr/>
        </p:nvSpPr>
        <p:spPr>
          <a:xfrm>
            <a:off x="4795520" y="1811097"/>
            <a:ext cx="3064174" cy="923330"/>
          </a:xfrm>
          <a:prstGeom prst="rect">
            <a:avLst/>
          </a:prstGeom>
        </p:spPr>
        <p:txBody>
          <a:bodyPr wrap="square">
            <a:spAutoFit/>
          </a:bodyPr>
          <a:lstStyle/>
          <a:p>
            <a:r>
              <a:rPr lang="ja-JP" altLang="ja-JP" kern="100">
                <a:latin typeface="Meiryo" panose="020B0604030504040204" pitchFamily="34" charset="-128"/>
                <a:ea typeface="Meiryo" panose="020B0604030504040204" pitchFamily="34" charset="-128"/>
                <a:cs typeface="Times New Roman" panose="02020603050405020304" pitchFamily="18" charset="0"/>
              </a:rPr>
              <a:t>ひとり一人の顧客に丁寧に接して</a:t>
            </a:r>
            <a:r>
              <a:rPr lang="ja-JP" altLang="ja-JP" b="1" kern="100">
                <a:latin typeface="Meiryo" panose="020B0604030504040204" pitchFamily="34" charset="-128"/>
                <a:ea typeface="Meiryo" panose="020B0604030504040204" pitchFamily="34" charset="-128"/>
                <a:cs typeface="Times New Roman" panose="02020603050405020304" pitchFamily="18" charset="0"/>
              </a:rPr>
              <a:t>感動・信頼・ファン</a:t>
            </a:r>
            <a:r>
              <a:rPr lang="ja-JP" altLang="ja-JP" kern="100">
                <a:latin typeface="Meiryo" panose="020B0604030504040204" pitchFamily="34" charset="-128"/>
                <a:ea typeface="Meiryo" panose="020B0604030504040204" pitchFamily="34" charset="-128"/>
                <a:cs typeface="Times New Roman" panose="02020603050405020304" pitchFamily="18" charset="0"/>
              </a:rPr>
              <a:t>を</a:t>
            </a:r>
            <a:r>
              <a:rPr lang="ja-JP" altLang="en-US" kern="100">
                <a:latin typeface="Meiryo" panose="020B0604030504040204" pitchFamily="34" charset="-128"/>
                <a:ea typeface="Meiryo" panose="020B0604030504040204" pitchFamily="34" charset="-128"/>
                <a:cs typeface="Times New Roman" panose="02020603050405020304" pitchFamily="18" charset="0"/>
              </a:rPr>
              <a:t>作る。</a:t>
            </a:r>
            <a:endParaRPr lang="ja-JP" altLang="ja-JP" kern="100">
              <a:latin typeface="Meiryo" panose="020B0604030504040204" pitchFamily="34" charset="-128"/>
              <a:ea typeface="Meiryo" panose="020B0604030504040204" pitchFamily="34" charset="-128"/>
              <a:cs typeface="Times New Roman" panose="02020603050405020304" pitchFamily="18" charset="0"/>
            </a:endParaRPr>
          </a:p>
        </p:txBody>
      </p:sp>
      <p:pic>
        <p:nvPicPr>
          <p:cNvPr id="11" name="Picture 2">
            <a:extLst>
              <a:ext uri="{FF2B5EF4-FFF2-40B4-BE49-F238E27FC236}">
                <a16:creationId xmlns:a16="http://schemas.microsoft.com/office/drawing/2014/main" id="{F5D579B4-B5F8-8D41-8929-E957CFBB00B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47228" y="2910472"/>
            <a:ext cx="2449543" cy="567849"/>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3B3D9C00-18DC-B443-B3D4-1453DE1F74B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2657" y="1596988"/>
            <a:ext cx="1657768" cy="1657768"/>
          </a:xfrm>
          <a:prstGeom prst="rect">
            <a:avLst/>
          </a:prstGeom>
          <a:effectLst>
            <a:outerShdw blurRad="50800" dist="38100" dir="2700000" algn="tl" rotWithShape="0">
              <a:prstClr val="black">
                <a:alpha val="40000"/>
              </a:prstClr>
            </a:outerShdw>
          </a:effectLst>
        </p:spPr>
      </p:pic>
      <p:pic>
        <p:nvPicPr>
          <p:cNvPr id="17" name="図 16">
            <a:extLst>
              <a:ext uri="{FF2B5EF4-FFF2-40B4-BE49-F238E27FC236}">
                <a16:creationId xmlns:a16="http://schemas.microsoft.com/office/drawing/2014/main" id="{A3D694CC-FDE6-0347-AC9A-11CC82BF583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87900" y="1941272"/>
            <a:ext cx="969200" cy="969200"/>
          </a:xfrm>
          <a:prstGeom prst="rect">
            <a:avLst/>
          </a:prstGeom>
          <a:effectLst>
            <a:outerShdw blurRad="50800" dist="38100" dir="2700000" algn="tl" rotWithShape="0">
              <a:prstClr val="black">
                <a:alpha val="40000"/>
              </a:prstClr>
            </a:outerShdw>
          </a:effectLst>
        </p:spPr>
      </p:pic>
      <p:grpSp>
        <p:nvGrpSpPr>
          <p:cNvPr id="3" name="グループ化 2">
            <a:extLst>
              <a:ext uri="{FF2B5EF4-FFF2-40B4-BE49-F238E27FC236}">
                <a16:creationId xmlns:a16="http://schemas.microsoft.com/office/drawing/2014/main" id="{9022D37D-1194-C8A7-579E-20DAB5775586}"/>
              </a:ext>
            </a:extLst>
          </p:cNvPr>
          <p:cNvGrpSpPr/>
          <p:nvPr/>
        </p:nvGrpSpPr>
        <p:grpSpPr>
          <a:xfrm>
            <a:off x="336303" y="3607017"/>
            <a:ext cx="8471394" cy="2839488"/>
            <a:chOff x="336303" y="3607017"/>
            <a:chExt cx="8471394" cy="2839488"/>
          </a:xfrm>
        </p:grpSpPr>
        <p:sp>
          <p:nvSpPr>
            <p:cNvPr id="8" name="正方形/長方形 7">
              <a:extLst>
                <a:ext uri="{FF2B5EF4-FFF2-40B4-BE49-F238E27FC236}">
                  <a16:creationId xmlns:a16="http://schemas.microsoft.com/office/drawing/2014/main" id="{B83C03DF-035A-FA2B-A8ED-43E397A76997}"/>
                </a:ext>
              </a:extLst>
            </p:cNvPr>
            <p:cNvSpPr/>
            <p:nvPr/>
          </p:nvSpPr>
          <p:spPr>
            <a:xfrm>
              <a:off x="336303" y="3861181"/>
              <a:ext cx="8471394" cy="258532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AD8BB81F-CB0A-BBAB-2BB2-47C53A8157AA}"/>
                </a:ext>
              </a:extLst>
            </p:cNvPr>
            <p:cNvSpPr/>
            <p:nvPr/>
          </p:nvSpPr>
          <p:spPr>
            <a:xfrm>
              <a:off x="431985" y="4064990"/>
              <a:ext cx="8280028" cy="2369880"/>
            </a:xfrm>
            <a:prstGeom prst="rect">
              <a:avLst/>
            </a:prstGeom>
          </p:spPr>
          <p:txBody>
            <a:bodyPr wrap="square">
              <a:spAutoFit/>
            </a:bodyPr>
            <a:lstStyle/>
            <a:p>
              <a:pPr marL="342900" lvl="0" indent="-342900" algn="just">
                <a:spcAft>
                  <a:spcPts val="1200"/>
                </a:spcAft>
                <a:buFont typeface="Wingdings" pitchFamily="2" charset="2"/>
                <a:buChar char=""/>
              </a:pPr>
              <a:r>
                <a:rPr lang="ja-JP" altLang="en-US" sz="16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関心の高い課題を解決：</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顧客の</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「是非とも解決して欲しいこと」</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を的確に捉え、それを解決することに注力し</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顧客との接点を劇的に増やすことに成功</a:t>
              </a:r>
            </a:p>
            <a:p>
              <a:pPr marL="342900" lvl="0" indent="-342900" algn="just">
                <a:spcAft>
                  <a:spcPts val="1200"/>
                </a:spcAft>
                <a:buFont typeface="Wingdings" pitchFamily="2" charset="2"/>
                <a:buChar char=""/>
              </a:pPr>
              <a:r>
                <a:rPr lang="ja-JP" altLang="en-US" sz="16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リアルタイム・データの活用：</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その時々の状況を動的な</a:t>
              </a:r>
              <a:r>
                <a:rPr lang="ja-JP" altLang="ja-JP" sz="16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行動データ</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を</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捉え、タイミングを逸することなく、いまの最適を顧客に提供して、</a:t>
              </a:r>
              <a:r>
                <a:rPr lang="ja-JP" altLang="ja-JP" sz="1600" b="1" kern="100">
                  <a:solidFill>
                    <a:schemeClr val="bg1"/>
                  </a:solidFill>
                  <a:latin typeface="Meiryo" panose="020B0604030504040204" pitchFamily="34" charset="-128"/>
                  <a:ea typeface="Meiryo" panose="020B0604030504040204" pitchFamily="34" charset="-128"/>
                  <a:cs typeface="Times New Roman" panose="02020603050405020304" pitchFamily="18" charset="0"/>
                </a:rPr>
                <a:t>顧客の体験価値</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を高め</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て、</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ファンを増やすことに成功</a:t>
              </a:r>
              <a:endParaRPr lang="en-US" altLang="ja-JP" sz="1600" kern="100" dirty="0">
                <a:solidFill>
                  <a:schemeClr val="bg1"/>
                </a:solidFill>
                <a:latin typeface="Meiryo" panose="020B0604030504040204" pitchFamily="34" charset="-128"/>
                <a:ea typeface="Meiryo" panose="020B0604030504040204" pitchFamily="34" charset="-128"/>
                <a:cs typeface="Times New Roman" panose="02020603050405020304" pitchFamily="18" charset="0"/>
              </a:endParaRPr>
            </a:p>
            <a:p>
              <a:pPr marL="342900" lvl="0" indent="-342900" algn="just">
                <a:spcAft>
                  <a:spcPts val="1200"/>
                </a:spcAft>
                <a:buFont typeface="Wingdings" pitchFamily="2" charset="2"/>
                <a:buChar char=""/>
              </a:pPr>
              <a:r>
                <a:rPr lang="ja-JP" altLang="en-US" sz="1600" b="1" u="sng"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ストック・データの活用：</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顧客</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の日常に関わる生活</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データを活用して、顧客ごとに最適化された保険商品を選択し、論理的な裏付け</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のある</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説得力のある提案</a:t>
              </a:r>
              <a:r>
                <a:rPr lang="ja-JP" altLang="en-US"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で</a:t>
              </a:r>
              <a:r>
                <a:rPr lang="ja-JP" altLang="ja-JP" sz="1600" kern="100">
                  <a:solidFill>
                    <a:schemeClr val="bg1"/>
                  </a:solidFill>
                  <a:latin typeface="Meiryo" panose="020B0604030504040204" pitchFamily="34" charset="-128"/>
                  <a:ea typeface="Meiryo" panose="020B0604030504040204" pitchFamily="34" charset="-128"/>
                  <a:cs typeface="Times New Roman" panose="02020603050405020304" pitchFamily="18" charset="0"/>
                </a:rPr>
                <a:t>成約率を高めることに成功</a:t>
              </a:r>
            </a:p>
          </p:txBody>
        </p:sp>
        <p:sp>
          <p:nvSpPr>
            <p:cNvPr id="15" name="上矢印 14">
              <a:extLst>
                <a:ext uri="{FF2B5EF4-FFF2-40B4-BE49-F238E27FC236}">
                  <a16:creationId xmlns:a16="http://schemas.microsoft.com/office/drawing/2014/main" id="{9C7795ED-8471-69EF-561A-5BF97E0E0B5E}"/>
                </a:ext>
              </a:extLst>
            </p:cNvPr>
            <p:cNvSpPr/>
            <p:nvPr/>
          </p:nvSpPr>
          <p:spPr>
            <a:xfrm>
              <a:off x="3960158" y="3607017"/>
              <a:ext cx="1223682" cy="359581"/>
            </a:xfrm>
            <a:prstGeom prst="up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グループ化 17">
            <a:extLst>
              <a:ext uri="{FF2B5EF4-FFF2-40B4-BE49-F238E27FC236}">
                <a16:creationId xmlns:a16="http://schemas.microsoft.com/office/drawing/2014/main" id="{EFEE40CF-CDB1-2403-D239-FB00422E01FE}"/>
              </a:ext>
            </a:extLst>
          </p:cNvPr>
          <p:cNvGrpSpPr/>
          <p:nvPr/>
        </p:nvGrpSpPr>
        <p:grpSpPr>
          <a:xfrm>
            <a:off x="6013525" y="2910472"/>
            <a:ext cx="2903675" cy="827810"/>
            <a:chOff x="6013525" y="2910472"/>
            <a:chExt cx="2903675" cy="827810"/>
          </a:xfrm>
        </p:grpSpPr>
        <p:sp>
          <p:nvSpPr>
            <p:cNvPr id="19" name="四角形吹き出し 18">
              <a:extLst>
                <a:ext uri="{FF2B5EF4-FFF2-40B4-BE49-F238E27FC236}">
                  <a16:creationId xmlns:a16="http://schemas.microsoft.com/office/drawing/2014/main" id="{81796A0A-F2B4-4AAD-F8C4-9F5AF8B7849E}"/>
                </a:ext>
              </a:extLst>
            </p:cNvPr>
            <p:cNvSpPr/>
            <p:nvPr/>
          </p:nvSpPr>
          <p:spPr>
            <a:xfrm>
              <a:off x="6013525" y="2910472"/>
              <a:ext cx="2903675" cy="827810"/>
            </a:xfrm>
            <a:prstGeom prst="wedgeRectCallout">
              <a:avLst>
                <a:gd name="adj1" fmla="val -46780"/>
                <a:gd name="adj2" fmla="val 76305"/>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a:extLst>
                <a:ext uri="{FF2B5EF4-FFF2-40B4-BE49-F238E27FC236}">
                  <a16:creationId xmlns:a16="http://schemas.microsoft.com/office/drawing/2014/main" id="{25328FD2-AA3A-5E1E-3C75-95B3C50FBA94}"/>
                </a:ext>
              </a:extLst>
            </p:cNvPr>
            <p:cNvSpPr txBox="1"/>
            <p:nvPr/>
          </p:nvSpPr>
          <p:spPr>
            <a:xfrm>
              <a:off x="6065137" y="3058236"/>
              <a:ext cx="2852063" cy="584775"/>
            </a:xfrm>
            <a:prstGeom prst="rect">
              <a:avLst/>
            </a:prstGeom>
            <a:noFill/>
          </p:spPr>
          <p:txBody>
            <a:bodyPr wrap="none" rtlCol="0">
              <a:spAutoFit/>
            </a:bodyPr>
            <a:lstStyle/>
            <a:p>
              <a:r>
                <a:rPr kumimoji="1" lang="ja-JP" altLang="en-US" sz="1600">
                  <a:solidFill>
                    <a:schemeClr val="bg1"/>
                  </a:solidFill>
                  <a:latin typeface="Meiryo" panose="020B0604030504040204" pitchFamily="34" charset="-128"/>
                  <a:ea typeface="Meiryo" panose="020B0604030504040204" pitchFamily="34" charset="-128"/>
                </a:rPr>
                <a:t>顧客に</a:t>
              </a:r>
              <a:r>
                <a:rPr kumimoji="1" lang="ja-JP" altLang="en-US" sz="1600" b="1" u="sng">
                  <a:solidFill>
                    <a:schemeClr val="bg1"/>
                  </a:solidFill>
                  <a:latin typeface="Meiryo" panose="020B0604030504040204" pitchFamily="34" charset="-128"/>
                  <a:ea typeface="Meiryo" panose="020B0604030504040204" pitchFamily="34" charset="-128"/>
                </a:rPr>
                <a:t>最高の体験を提供する</a:t>
              </a:r>
              <a:endParaRPr kumimoji="1" lang="en-US" altLang="ja-JP" sz="1600" b="1" u="sng" dirty="0">
                <a:solidFill>
                  <a:schemeClr val="bg1"/>
                </a:solidFill>
                <a:latin typeface="Meiryo" panose="020B0604030504040204" pitchFamily="34" charset="-128"/>
                <a:ea typeface="Meiryo" panose="020B0604030504040204" pitchFamily="34" charset="-128"/>
              </a:endParaRPr>
            </a:p>
            <a:p>
              <a:r>
                <a:rPr lang="ja-JP" altLang="en-US" sz="1600">
                  <a:solidFill>
                    <a:schemeClr val="bg1"/>
                  </a:solidFill>
                  <a:latin typeface="Meiryo" panose="020B0604030504040204" pitchFamily="34" charset="-128"/>
                  <a:ea typeface="Meiryo" panose="020B0604030504040204" pitchFamily="34" charset="-128"/>
                </a:rPr>
                <a:t>ことへの徹底したこだわり</a:t>
              </a:r>
              <a:endParaRPr kumimoji="1" lang="ja-JP" altLang="en-US" sz="160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4133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7B491-7C92-FB80-2959-FEFBA11854DB}"/>
            </a:ext>
          </a:extLst>
        </p:cNvPr>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3C1EE641-0961-C979-3812-57A332C9000A}"/>
              </a:ext>
            </a:extLst>
          </p:cNvPr>
          <p:cNvGrpSpPr/>
          <p:nvPr/>
        </p:nvGrpSpPr>
        <p:grpSpPr>
          <a:xfrm>
            <a:off x="217206" y="2362801"/>
            <a:ext cx="8715580" cy="4015650"/>
            <a:chOff x="217206" y="2362801"/>
            <a:chExt cx="8715580" cy="4015650"/>
          </a:xfrm>
        </p:grpSpPr>
        <p:sp>
          <p:nvSpPr>
            <p:cNvPr id="32" name="正方形/長方形 31">
              <a:extLst>
                <a:ext uri="{FF2B5EF4-FFF2-40B4-BE49-F238E27FC236}">
                  <a16:creationId xmlns:a16="http://schemas.microsoft.com/office/drawing/2014/main" id="{F815CA9F-9CDD-50A9-FD5B-586B5D105342}"/>
                </a:ext>
              </a:extLst>
            </p:cNvPr>
            <p:cNvSpPr/>
            <p:nvPr/>
          </p:nvSpPr>
          <p:spPr>
            <a:xfrm>
              <a:off x="217206" y="2362801"/>
              <a:ext cx="8715580" cy="401565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a:extLst>
                <a:ext uri="{FF2B5EF4-FFF2-40B4-BE49-F238E27FC236}">
                  <a16:creationId xmlns:a16="http://schemas.microsoft.com/office/drawing/2014/main" id="{4BC7607F-4D8D-9E34-2597-7A5D4F4FF6EB}"/>
                </a:ext>
              </a:extLst>
            </p:cNvPr>
            <p:cNvSpPr/>
            <p:nvPr/>
          </p:nvSpPr>
          <p:spPr>
            <a:xfrm>
              <a:off x="397567" y="3606257"/>
              <a:ext cx="2884359" cy="264009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 name="グループ化 4">
              <a:extLst>
                <a:ext uri="{FF2B5EF4-FFF2-40B4-BE49-F238E27FC236}">
                  <a16:creationId xmlns:a16="http://schemas.microsoft.com/office/drawing/2014/main" id="{8CB0B60B-14A5-FB7C-82CE-5E1D32351D6B}"/>
                </a:ext>
              </a:extLst>
            </p:cNvPr>
            <p:cNvGrpSpPr/>
            <p:nvPr/>
          </p:nvGrpSpPr>
          <p:grpSpPr>
            <a:xfrm>
              <a:off x="463673" y="3734959"/>
              <a:ext cx="2752145" cy="2391872"/>
              <a:chOff x="1767840" y="996970"/>
              <a:chExt cx="5608320" cy="4874157"/>
            </a:xfrm>
          </p:grpSpPr>
          <p:sp>
            <p:nvSpPr>
              <p:cNvPr id="7" name="円/楕円 6">
                <a:extLst>
                  <a:ext uri="{FF2B5EF4-FFF2-40B4-BE49-F238E27FC236}">
                    <a16:creationId xmlns:a16="http://schemas.microsoft.com/office/drawing/2014/main" id="{79FE9C26-BCEA-4D98-F6FE-A93E3A702BB8}"/>
                  </a:ext>
                </a:extLst>
              </p:cNvPr>
              <p:cNvSpPr/>
              <p:nvPr/>
            </p:nvSpPr>
            <p:spPr>
              <a:xfrm>
                <a:off x="3432048" y="996970"/>
                <a:ext cx="2279904" cy="2279904"/>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11" name="テキスト ボックス 10">
                <a:extLst>
                  <a:ext uri="{FF2B5EF4-FFF2-40B4-BE49-F238E27FC236}">
                    <a16:creationId xmlns:a16="http://schemas.microsoft.com/office/drawing/2014/main" id="{6C01E8ED-0447-279B-39BF-FDEB0D802B87}"/>
                  </a:ext>
                </a:extLst>
              </p:cNvPr>
              <p:cNvSpPr txBox="1"/>
              <p:nvPr/>
            </p:nvSpPr>
            <p:spPr>
              <a:xfrm>
                <a:off x="3756659" y="1749544"/>
                <a:ext cx="1630686" cy="940781"/>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仮説</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26" name="円/楕円 25">
                <a:extLst>
                  <a:ext uri="{FF2B5EF4-FFF2-40B4-BE49-F238E27FC236}">
                    <a16:creationId xmlns:a16="http://schemas.microsoft.com/office/drawing/2014/main" id="{3E134625-ED7B-3C35-672B-7245A885AF0E}"/>
                  </a:ext>
                </a:extLst>
              </p:cNvPr>
              <p:cNvSpPr/>
              <p:nvPr/>
            </p:nvSpPr>
            <p:spPr>
              <a:xfrm>
                <a:off x="5096256" y="3591223"/>
                <a:ext cx="2279904" cy="2279904"/>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7" name="テキスト ボックス 26">
                <a:extLst>
                  <a:ext uri="{FF2B5EF4-FFF2-40B4-BE49-F238E27FC236}">
                    <a16:creationId xmlns:a16="http://schemas.microsoft.com/office/drawing/2014/main" id="{6A789198-E4F0-9F1B-A199-DC7008CD56B0}"/>
                  </a:ext>
                </a:extLst>
              </p:cNvPr>
              <p:cNvSpPr txBox="1"/>
              <p:nvPr/>
            </p:nvSpPr>
            <p:spPr>
              <a:xfrm>
                <a:off x="5420869" y="4343796"/>
                <a:ext cx="1630686" cy="940781"/>
              </a:xfrm>
              <a:prstGeom prst="rect">
                <a:avLst/>
              </a:prstGeom>
              <a:noFill/>
            </p:spPr>
            <p:txBody>
              <a:bodyPr wrap="none" rtlCol="0">
                <a:spAutoFit/>
              </a:bodyPr>
              <a:lstStyle/>
              <a:p>
                <a:pPr algn="ctr"/>
                <a:r>
                  <a:rPr kumimoji="1" lang="ja-JP" altLang="en-US" sz="2400" b="1">
                    <a:solidFill>
                      <a:schemeClr val="bg1"/>
                    </a:solidFill>
                    <a:latin typeface="Meiryo" panose="020B0604030504040204" pitchFamily="34" charset="-128"/>
                    <a:ea typeface="Meiryo" panose="020B0604030504040204" pitchFamily="34" charset="-128"/>
                  </a:rPr>
                  <a:t>実践</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28" name="円/楕円 27">
                <a:extLst>
                  <a:ext uri="{FF2B5EF4-FFF2-40B4-BE49-F238E27FC236}">
                    <a16:creationId xmlns:a16="http://schemas.microsoft.com/office/drawing/2014/main" id="{1732EEC6-D69F-241A-9AD5-3FE030A050EC}"/>
                  </a:ext>
                </a:extLst>
              </p:cNvPr>
              <p:cNvSpPr/>
              <p:nvPr/>
            </p:nvSpPr>
            <p:spPr>
              <a:xfrm>
                <a:off x="1767840" y="3591223"/>
                <a:ext cx="2279904" cy="2279904"/>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9" name="テキスト ボックス 28">
                <a:extLst>
                  <a:ext uri="{FF2B5EF4-FFF2-40B4-BE49-F238E27FC236}">
                    <a16:creationId xmlns:a16="http://schemas.microsoft.com/office/drawing/2014/main" id="{89104216-20EF-D3DC-EBD0-8DDCF95B8434}"/>
                  </a:ext>
                </a:extLst>
              </p:cNvPr>
              <p:cNvSpPr txBox="1"/>
              <p:nvPr/>
            </p:nvSpPr>
            <p:spPr>
              <a:xfrm>
                <a:off x="2092456" y="4343796"/>
                <a:ext cx="1630686" cy="940781"/>
              </a:xfrm>
              <a:prstGeom prst="rect">
                <a:avLst/>
              </a:prstGeom>
              <a:noFill/>
            </p:spPr>
            <p:txBody>
              <a:bodyPr wrap="none" rtlCol="0">
                <a:spAutoFit/>
              </a:bodyPr>
              <a:lstStyle/>
              <a:p>
                <a:pPr algn="ctr"/>
                <a:r>
                  <a:rPr lang="ja-JP" altLang="en-US" sz="2400" b="1">
                    <a:solidFill>
                      <a:schemeClr val="bg1"/>
                    </a:solidFill>
                    <a:latin typeface="Meiryo" panose="020B0604030504040204" pitchFamily="34" charset="-128"/>
                    <a:ea typeface="Meiryo" panose="020B0604030504040204" pitchFamily="34" charset="-128"/>
                  </a:rPr>
                  <a:t>検証</a:t>
                </a:r>
                <a:endParaRPr kumimoji="1" lang="ja-JP" altLang="en-US" sz="2400">
                  <a:solidFill>
                    <a:schemeClr val="bg1"/>
                  </a:solidFill>
                  <a:latin typeface="Meiryo" panose="020B0604030504040204" pitchFamily="34" charset="-128"/>
                  <a:ea typeface="Meiryo" panose="020B0604030504040204" pitchFamily="34" charset="-128"/>
                </a:endParaRPr>
              </a:p>
            </p:txBody>
          </p:sp>
          <p:pic>
            <p:nvPicPr>
              <p:cNvPr id="30" name="Picture 2">
                <a:extLst>
                  <a:ext uri="{FF2B5EF4-FFF2-40B4-BE49-F238E27FC236}">
                    <a16:creationId xmlns:a16="http://schemas.microsoft.com/office/drawing/2014/main" id="{90D3E216-FC1D-DF65-5C97-A356B43C29B1}"/>
                  </a:ext>
                </a:extLst>
              </p:cNvPr>
              <p:cNvPicPr>
                <a:picLocks noChangeAspect="1" noChangeArrowheads="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487957" y="2871584"/>
                <a:ext cx="2168081" cy="216808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3" name="テキスト ボックス 32">
              <a:extLst>
                <a:ext uri="{FF2B5EF4-FFF2-40B4-BE49-F238E27FC236}">
                  <a16:creationId xmlns:a16="http://schemas.microsoft.com/office/drawing/2014/main" id="{C5E1A865-B7D1-AC25-1075-0B4F0A69E2F7}"/>
                </a:ext>
              </a:extLst>
            </p:cNvPr>
            <p:cNvSpPr txBox="1"/>
            <p:nvPr/>
          </p:nvSpPr>
          <p:spPr>
            <a:xfrm>
              <a:off x="282850" y="2561957"/>
              <a:ext cx="8578300" cy="1015663"/>
            </a:xfrm>
            <a:prstGeom prst="rect">
              <a:avLst/>
            </a:prstGeom>
            <a:noFill/>
          </p:spPr>
          <p:txBody>
            <a:bodyPr wrap="square" rtlCol="0">
              <a:spAutoFit/>
            </a:bodyPr>
            <a:lstStyle/>
            <a:p>
              <a:pPr algn="ctr"/>
              <a:r>
                <a:rPr kumimoji="1" lang="ja-JP" altLang="en-US" sz="4000" b="1">
                  <a:solidFill>
                    <a:schemeClr val="bg1"/>
                  </a:solidFill>
                  <a:latin typeface="Meiryo" panose="020B0604030504040204" pitchFamily="34" charset="-128"/>
                  <a:ea typeface="Meiryo" panose="020B0604030504040204" pitchFamily="34" charset="-128"/>
                </a:rPr>
                <a:t>圧倒的なスピード</a:t>
              </a:r>
              <a:endParaRPr kumimoji="1" lang="en-US" altLang="ja-JP" sz="4000" b="1" dirty="0">
                <a:solidFill>
                  <a:schemeClr val="bg1"/>
                </a:solidFill>
                <a:latin typeface="Meiryo" panose="020B0604030504040204" pitchFamily="34" charset="-128"/>
                <a:ea typeface="Meiryo" panose="020B0604030504040204" pitchFamily="34" charset="-128"/>
              </a:endParaRPr>
            </a:p>
            <a:p>
              <a:pPr algn="ctr"/>
              <a:r>
                <a:rPr lang="ja-JP" altLang="en-US" sz="2000">
                  <a:solidFill>
                    <a:schemeClr val="bg1"/>
                  </a:solidFill>
                  <a:latin typeface="Meiryo" panose="020B0604030504040204" pitchFamily="34" charset="-128"/>
                  <a:ea typeface="Meiryo" panose="020B0604030504040204" pitchFamily="34" charset="-128"/>
                </a:rPr>
                <a:t>仮説・実践・検証を高速に回すこと</a:t>
              </a:r>
              <a:endParaRPr lang="en-US" altLang="ja-JP" sz="2000" dirty="0">
                <a:solidFill>
                  <a:schemeClr val="bg1"/>
                </a:solidFill>
                <a:latin typeface="Meiryo" panose="020B0604030504040204" pitchFamily="34" charset="-128"/>
                <a:ea typeface="Meiryo" panose="020B0604030504040204" pitchFamily="34" charset="-128"/>
              </a:endParaRPr>
            </a:p>
          </p:txBody>
        </p:sp>
        <p:sp>
          <p:nvSpPr>
            <p:cNvPr id="34" name="正方形/長方形 33">
              <a:extLst>
                <a:ext uri="{FF2B5EF4-FFF2-40B4-BE49-F238E27FC236}">
                  <a16:creationId xmlns:a16="http://schemas.microsoft.com/office/drawing/2014/main" id="{3E467C4F-1A23-A795-B066-CC9438635FD7}"/>
                </a:ext>
              </a:extLst>
            </p:cNvPr>
            <p:cNvSpPr/>
            <p:nvPr/>
          </p:nvSpPr>
          <p:spPr>
            <a:xfrm>
              <a:off x="3452693" y="3661949"/>
              <a:ext cx="5447308" cy="1107996"/>
            </a:xfrm>
            <a:prstGeom prst="rect">
              <a:avLst/>
            </a:prstGeom>
          </p:spPr>
          <p:txBody>
            <a:bodyPr wrap="square">
              <a:spAutoFit/>
            </a:bodyPr>
            <a:lstStyle/>
            <a:p>
              <a:pPr marL="342900" indent="-342900" fontAlgn="base">
                <a:buFont typeface="Wingdings" pitchFamily="2" charset="2"/>
                <a:buChar char="ü"/>
              </a:pPr>
              <a:r>
                <a:rPr lang="ja-JP" altLang="en-US" sz="2200">
                  <a:solidFill>
                    <a:schemeClr val="bg1"/>
                  </a:solidFill>
                  <a:latin typeface="Meiryo" panose="020B0604030504040204" pitchFamily="34" charset="-128"/>
                  <a:ea typeface="Meiryo" panose="020B0604030504040204" pitchFamily="34" charset="-128"/>
                </a:rPr>
                <a:t>自分たちで考えて、答え</a:t>
              </a:r>
              <a:r>
                <a:rPr lang="en-US" altLang="ja-JP" sz="2200" dirty="0">
                  <a:solidFill>
                    <a:schemeClr val="bg1"/>
                  </a:solidFill>
                  <a:latin typeface="Meiryo" panose="020B0604030504040204" pitchFamily="34" charset="-128"/>
                  <a:ea typeface="Meiryo" panose="020B0604030504040204" pitchFamily="34" charset="-128"/>
                </a:rPr>
                <a:t>(</a:t>
              </a:r>
              <a:r>
                <a:rPr lang="ja-JP" altLang="en-US" sz="2200">
                  <a:solidFill>
                    <a:schemeClr val="bg1"/>
                  </a:solidFill>
                  <a:latin typeface="Meiryo" panose="020B0604030504040204" pitchFamily="34" charset="-128"/>
                  <a:ea typeface="Meiryo" panose="020B0604030504040204" pitchFamily="34" charset="-128"/>
                </a:rPr>
                <a:t>仮説</a:t>
              </a:r>
              <a:r>
                <a:rPr lang="en-US" altLang="ja-JP" sz="2200" dirty="0">
                  <a:solidFill>
                    <a:schemeClr val="bg1"/>
                  </a:solidFill>
                  <a:latin typeface="Meiryo" panose="020B0604030504040204" pitchFamily="34" charset="-128"/>
                  <a:ea typeface="Meiryo" panose="020B0604030504040204" pitchFamily="34" charset="-128"/>
                </a:rPr>
                <a:t>)</a:t>
              </a:r>
              <a:r>
                <a:rPr lang="ja-JP" altLang="en-US" sz="2200">
                  <a:solidFill>
                    <a:schemeClr val="bg1"/>
                  </a:solidFill>
                  <a:latin typeface="Meiryo" panose="020B0604030504040204" pitchFamily="34" charset="-128"/>
                  <a:ea typeface="Meiryo" panose="020B0604030504040204" pitchFamily="34" charset="-128"/>
                </a:rPr>
                <a:t>創る。</a:t>
              </a:r>
            </a:p>
            <a:p>
              <a:pPr marL="342900" indent="-342900" fontAlgn="base">
                <a:buFont typeface="Wingdings" pitchFamily="2" charset="2"/>
                <a:buChar char="ü"/>
              </a:pPr>
              <a:r>
                <a:rPr lang="ja-JP" altLang="en-US" sz="2200">
                  <a:solidFill>
                    <a:schemeClr val="bg1"/>
                  </a:solidFill>
                  <a:latin typeface="Meiryo" panose="020B0604030504040204" pitchFamily="34" charset="-128"/>
                  <a:ea typeface="Meiryo" panose="020B0604030504040204" pitchFamily="34" charset="-128"/>
                </a:rPr>
                <a:t>直ちに実践に移し、結果を確認する。</a:t>
              </a:r>
              <a:endParaRPr lang="en-US" altLang="ja-JP" sz="2200" dirty="0">
                <a:solidFill>
                  <a:schemeClr val="bg1"/>
                </a:solidFill>
                <a:latin typeface="Meiryo" panose="020B0604030504040204" pitchFamily="34" charset="-128"/>
                <a:ea typeface="Meiryo" panose="020B0604030504040204" pitchFamily="34" charset="-128"/>
              </a:endParaRPr>
            </a:p>
            <a:p>
              <a:pPr marL="342900" indent="-342900" fontAlgn="base">
                <a:buFont typeface="Wingdings" pitchFamily="2" charset="2"/>
                <a:buChar char="ü"/>
              </a:pPr>
              <a:r>
                <a:rPr lang="ja-JP" altLang="en-US" sz="2200">
                  <a:solidFill>
                    <a:schemeClr val="bg1"/>
                  </a:solidFill>
                  <a:latin typeface="Meiryo" panose="020B0604030504040204" pitchFamily="34" charset="-128"/>
                  <a:ea typeface="Meiryo" panose="020B0604030504040204" pitchFamily="34" charset="-128"/>
                </a:rPr>
                <a:t>結果から議論して、仮説を更新する。</a:t>
              </a:r>
              <a:endParaRPr lang="ja-JP" altLang="en-US" sz="2200" b="0" i="0">
                <a:solidFill>
                  <a:schemeClr val="bg1"/>
                </a:solidFill>
                <a:effectLst/>
                <a:latin typeface="Meiryo" panose="020B0604030504040204" pitchFamily="34" charset="-128"/>
                <a:ea typeface="Meiryo" panose="020B0604030504040204" pitchFamily="34" charset="-128"/>
              </a:endParaRPr>
            </a:p>
          </p:txBody>
        </p:sp>
        <p:sp>
          <p:nvSpPr>
            <p:cNvPr id="37" name="正方形/長方形 36">
              <a:extLst>
                <a:ext uri="{FF2B5EF4-FFF2-40B4-BE49-F238E27FC236}">
                  <a16:creationId xmlns:a16="http://schemas.microsoft.com/office/drawing/2014/main" id="{7618BA35-166E-E8EA-F560-6A78D6A181C1}"/>
                </a:ext>
              </a:extLst>
            </p:cNvPr>
            <p:cNvSpPr/>
            <p:nvPr/>
          </p:nvSpPr>
          <p:spPr>
            <a:xfrm>
              <a:off x="3452694" y="4834379"/>
              <a:ext cx="5460904" cy="954107"/>
            </a:xfrm>
            <a:prstGeom prst="rect">
              <a:avLst/>
            </a:prstGeom>
          </p:spPr>
          <p:txBody>
            <a:bodyPr wrap="square">
              <a:spAutoFit/>
            </a:bodyPr>
            <a:lstStyle/>
            <a:p>
              <a:pPr marL="342900" indent="-342900" fontAlgn="base">
                <a:buFont typeface="Wingdings" pitchFamily="2" charset="2"/>
                <a:buChar char="Ø"/>
              </a:pPr>
              <a:r>
                <a:rPr lang="ja-JP" altLang="en-US" sz="1400">
                  <a:solidFill>
                    <a:schemeClr val="bg1"/>
                  </a:solidFill>
                  <a:latin typeface="Meiryo" panose="020B0604030504040204" pitchFamily="34" charset="-128"/>
                  <a:ea typeface="Meiryo" panose="020B0604030504040204" pitchFamily="34" charset="-128"/>
                </a:rPr>
                <a:t>直ちに行動しなければ、チャンスを逃してしまう。</a:t>
              </a:r>
            </a:p>
            <a:p>
              <a:pPr marL="342900" indent="-342900" fontAlgn="base">
                <a:buFont typeface="Wingdings" pitchFamily="2" charset="2"/>
                <a:buChar char="Ø"/>
              </a:pPr>
              <a:r>
                <a:rPr lang="ja-JP" altLang="en-US" sz="1400">
                  <a:solidFill>
                    <a:schemeClr val="bg1"/>
                  </a:solidFill>
                  <a:latin typeface="Meiryo" panose="020B0604030504040204" pitchFamily="34" charset="-128"/>
                  <a:ea typeface="Meiryo" panose="020B0604030504040204" pitchFamily="34" charset="-128"/>
                </a:rPr>
                <a:t>失敗しても直ぐにやり直しでき、大きな痛手を回避できる。</a:t>
              </a:r>
            </a:p>
            <a:p>
              <a:pPr marL="342900" indent="-342900" fontAlgn="base">
                <a:buFont typeface="Wingdings" pitchFamily="2" charset="2"/>
                <a:buChar char="Ø"/>
              </a:pPr>
              <a:r>
                <a:rPr lang="ja-JP" altLang="en-US" sz="1400">
                  <a:solidFill>
                    <a:schemeClr val="bg1"/>
                  </a:solidFill>
                  <a:latin typeface="Meiryo" panose="020B0604030504040204" pitchFamily="34" charset="-128"/>
                  <a:ea typeface="Meiryo" panose="020B0604030504040204" pitchFamily="34" charset="-128"/>
                </a:rPr>
                <a:t>スピードを徹底して追求すれば、物事を単純化して捉えなくてはならず、本質のみに集中できる。</a:t>
              </a:r>
              <a:endParaRPr lang="ja-JP" altLang="en-US" sz="1400" b="0" i="0">
                <a:solidFill>
                  <a:schemeClr val="bg1"/>
                </a:solidFill>
                <a:effectLst/>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F707DAEC-2D32-B831-6F45-9362D86E7F57}"/>
                </a:ext>
              </a:extLst>
            </p:cNvPr>
            <p:cNvSpPr txBox="1"/>
            <p:nvPr/>
          </p:nvSpPr>
          <p:spPr>
            <a:xfrm>
              <a:off x="1348652" y="5023018"/>
              <a:ext cx="982183" cy="400110"/>
            </a:xfrm>
            <a:prstGeom prst="rect">
              <a:avLst/>
            </a:prstGeom>
            <a:noFill/>
          </p:spPr>
          <p:txBody>
            <a:bodyPr wrap="square">
              <a:spAutoFit/>
            </a:bodyPr>
            <a:lstStyle/>
            <a:p>
              <a:pPr algn="ctr"/>
              <a:r>
                <a:rPr lang="ja-JP" altLang="en-US" sz="2000" b="1">
                  <a:solidFill>
                    <a:schemeClr val="accent6">
                      <a:lumMod val="75000"/>
                    </a:schemeClr>
                  </a:solidFill>
                  <a:latin typeface="Meiryo" panose="020B0604030504040204" pitchFamily="34" charset="-128"/>
                  <a:ea typeface="Meiryo" panose="020B0604030504040204" pitchFamily="34" charset="-128"/>
                </a:rPr>
                <a:t>高速</a:t>
              </a:r>
              <a:endParaRPr lang="ja-JP" altLang="en-US" sz="2000" b="1">
                <a:solidFill>
                  <a:schemeClr val="accent6">
                    <a:lumMod val="75000"/>
                  </a:schemeClr>
                </a:solidFill>
              </a:endParaRPr>
            </a:p>
          </p:txBody>
        </p:sp>
        <p:cxnSp>
          <p:nvCxnSpPr>
            <p:cNvPr id="46" name="直線コネクタ 45">
              <a:extLst>
                <a:ext uri="{FF2B5EF4-FFF2-40B4-BE49-F238E27FC236}">
                  <a16:creationId xmlns:a16="http://schemas.microsoft.com/office/drawing/2014/main" id="{9E602AF1-2827-33D6-4527-B5843AD58937}"/>
                </a:ext>
              </a:extLst>
            </p:cNvPr>
            <p:cNvCxnSpPr/>
            <p:nvPr/>
          </p:nvCxnSpPr>
          <p:spPr>
            <a:xfrm>
              <a:off x="3532654" y="4769945"/>
              <a:ext cx="507743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 name="タイトル 1">
            <a:extLst>
              <a:ext uri="{FF2B5EF4-FFF2-40B4-BE49-F238E27FC236}">
                <a16:creationId xmlns:a16="http://schemas.microsoft.com/office/drawing/2014/main" id="{76471D7F-CCC9-A8A7-4A94-BDBA4CDD1329}"/>
              </a:ext>
            </a:extLst>
          </p:cNvPr>
          <p:cNvSpPr>
            <a:spLocks noGrp="1"/>
          </p:cNvSpPr>
          <p:nvPr>
            <p:ph type="title"/>
          </p:nvPr>
        </p:nvSpPr>
        <p:spPr/>
        <p:txBody>
          <a:bodyPr/>
          <a:lstStyle/>
          <a:p>
            <a:r>
              <a:rPr lang="ja-JP" altLang="en-US">
                <a:solidFill>
                  <a:srgbClr val="4B4B4B"/>
                </a:solidFill>
                <a:latin typeface="Arial" panose="020B0604020202020204" pitchFamily="34" charset="0"/>
              </a:rPr>
              <a:t>いま求められている価値観</a:t>
            </a:r>
            <a:endParaRPr kumimoji="1" lang="ja-JP" altLang="en-US"/>
          </a:p>
        </p:txBody>
      </p:sp>
      <p:sp>
        <p:nvSpPr>
          <p:cNvPr id="35" name="下矢印 34">
            <a:extLst>
              <a:ext uri="{FF2B5EF4-FFF2-40B4-BE49-F238E27FC236}">
                <a16:creationId xmlns:a16="http://schemas.microsoft.com/office/drawing/2014/main" id="{104A47CB-F587-0658-ED7E-6EF4DB3AF87C}"/>
              </a:ext>
            </a:extLst>
          </p:cNvPr>
          <p:cNvSpPr/>
          <p:nvPr/>
        </p:nvSpPr>
        <p:spPr>
          <a:xfrm>
            <a:off x="1800209" y="2138104"/>
            <a:ext cx="1143000" cy="304882"/>
          </a:xfrm>
          <a:prstGeom prst="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03C22C50-C465-F0B4-3CE9-DDB14A9081FA}"/>
              </a:ext>
            </a:extLst>
          </p:cNvPr>
          <p:cNvSpPr txBox="1"/>
          <p:nvPr/>
        </p:nvSpPr>
        <p:spPr>
          <a:xfrm>
            <a:off x="3473319" y="4958877"/>
            <a:ext cx="5082422" cy="830997"/>
          </a:xfrm>
          <a:prstGeom prst="rect">
            <a:avLst/>
          </a:prstGeom>
          <a:solidFill>
            <a:srgbClr val="0432FF">
              <a:alpha val="63137"/>
            </a:srgbClr>
          </a:solidFill>
        </p:spPr>
        <p:txBody>
          <a:bodyPr wrap="square" rtlCol="0">
            <a:spAutoFit/>
          </a:bodyPr>
          <a:lstStyle/>
          <a:p>
            <a:pPr algn="ctr"/>
            <a:r>
              <a:rPr kumimoji="1" lang="en-US" altLang="ja-JP" sz="4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Try and Learn!</a:t>
            </a:r>
            <a:endParaRPr kumimoji="1" lang="ja-JP" altLang="en-US" sz="480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grpSp>
        <p:nvGrpSpPr>
          <p:cNvPr id="42" name="グループ化 41">
            <a:extLst>
              <a:ext uri="{FF2B5EF4-FFF2-40B4-BE49-F238E27FC236}">
                <a16:creationId xmlns:a16="http://schemas.microsoft.com/office/drawing/2014/main" id="{53E865B5-D09B-831D-F53B-8396E8D193C1}"/>
              </a:ext>
            </a:extLst>
          </p:cNvPr>
          <p:cNvGrpSpPr/>
          <p:nvPr/>
        </p:nvGrpSpPr>
        <p:grpSpPr>
          <a:xfrm>
            <a:off x="5412570" y="5888938"/>
            <a:ext cx="3611214" cy="596188"/>
            <a:chOff x="5546271" y="4828240"/>
            <a:chExt cx="3611214" cy="596188"/>
          </a:xfrm>
        </p:grpSpPr>
        <p:sp>
          <p:nvSpPr>
            <p:cNvPr id="43" name="四角形吹き出し 42">
              <a:extLst>
                <a:ext uri="{FF2B5EF4-FFF2-40B4-BE49-F238E27FC236}">
                  <a16:creationId xmlns:a16="http://schemas.microsoft.com/office/drawing/2014/main" id="{1A736896-30A4-790D-4E9D-2CDF2A0EF5E4}"/>
                </a:ext>
              </a:extLst>
            </p:cNvPr>
            <p:cNvSpPr/>
            <p:nvPr/>
          </p:nvSpPr>
          <p:spPr>
            <a:xfrm>
              <a:off x="5546271" y="4828240"/>
              <a:ext cx="3611214" cy="584775"/>
            </a:xfrm>
            <a:prstGeom prst="wedgeRectCallout">
              <a:avLst>
                <a:gd name="adj1" fmla="val -29501"/>
                <a:gd name="adj2" fmla="val -70998"/>
              </a:avLst>
            </a:prstGeom>
            <a:solidFill>
              <a:srgbClr val="E46C0A"/>
            </a:solidFill>
            <a:ln w="635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テキスト ボックス 43">
              <a:extLst>
                <a:ext uri="{FF2B5EF4-FFF2-40B4-BE49-F238E27FC236}">
                  <a16:creationId xmlns:a16="http://schemas.microsoft.com/office/drawing/2014/main" id="{533B1A31-9F51-A7D7-379F-27D3845D8074}"/>
                </a:ext>
              </a:extLst>
            </p:cNvPr>
            <p:cNvSpPr txBox="1"/>
            <p:nvPr/>
          </p:nvSpPr>
          <p:spPr>
            <a:xfrm>
              <a:off x="5838483" y="4839653"/>
              <a:ext cx="3057247" cy="584775"/>
            </a:xfrm>
            <a:prstGeom prst="rect">
              <a:avLst/>
            </a:prstGeom>
            <a:noFill/>
          </p:spPr>
          <p:txBody>
            <a:bodyPr wrap="none" rtlCol="0">
              <a:spAutoFit/>
            </a:bodyPr>
            <a:lstStyle/>
            <a:p>
              <a:pPr algn="ctr"/>
              <a:r>
                <a:rPr lang="ja-JP" altLang="en-US" sz="1600">
                  <a:solidFill>
                    <a:schemeClr val="bg1"/>
                  </a:solidFill>
                  <a:latin typeface="Meiryo" panose="020B0604030504040204" pitchFamily="34" charset="-128"/>
                  <a:ea typeface="Meiryo" panose="020B0604030504040204" pitchFamily="34" charset="-128"/>
                </a:rPr>
                <a:t>ＤＸとはこの価値観を企業活動</a:t>
              </a:r>
              <a:endParaRPr lang="en-US" altLang="ja-JP" sz="1600" dirty="0">
                <a:solidFill>
                  <a:schemeClr val="bg1"/>
                </a:solidFill>
                <a:latin typeface="Meiryo" panose="020B0604030504040204" pitchFamily="34" charset="-128"/>
                <a:ea typeface="Meiryo" panose="020B0604030504040204" pitchFamily="34" charset="-128"/>
              </a:endParaRPr>
            </a:p>
            <a:p>
              <a:pPr algn="ctr"/>
              <a:r>
                <a:rPr lang="ja-JP" altLang="en-US" sz="1600">
                  <a:solidFill>
                    <a:schemeClr val="bg1"/>
                  </a:solidFill>
                  <a:latin typeface="Meiryo" panose="020B0604030504040204" pitchFamily="34" charset="-128"/>
                  <a:ea typeface="Meiryo" panose="020B0604030504040204" pitchFamily="34" charset="-128"/>
                </a:rPr>
                <a:t>の基盤に据えるための取り組み</a:t>
              </a:r>
              <a:endParaRPr kumimoji="1" lang="en-US" altLang="ja-JP" sz="1600" dirty="0">
                <a:solidFill>
                  <a:schemeClr val="bg1"/>
                </a:solidFill>
                <a:latin typeface="Meiryo" panose="020B0604030504040204" pitchFamily="34" charset="-128"/>
                <a:ea typeface="Meiryo" panose="020B0604030504040204" pitchFamily="34" charset="-128"/>
              </a:endParaRPr>
            </a:p>
          </p:txBody>
        </p:sp>
      </p:grpSp>
      <p:sp>
        <p:nvSpPr>
          <p:cNvPr id="16" name="下矢印 15">
            <a:extLst>
              <a:ext uri="{FF2B5EF4-FFF2-40B4-BE49-F238E27FC236}">
                <a16:creationId xmlns:a16="http://schemas.microsoft.com/office/drawing/2014/main" id="{D306C517-F5EE-6B70-4D73-13F4B90CBBCD}"/>
              </a:ext>
            </a:extLst>
          </p:cNvPr>
          <p:cNvSpPr/>
          <p:nvPr/>
        </p:nvSpPr>
        <p:spPr>
          <a:xfrm>
            <a:off x="6200793" y="2140627"/>
            <a:ext cx="1143000" cy="304882"/>
          </a:xfrm>
          <a:prstGeom prst="downArrow">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2" name="グループ化 21">
            <a:extLst>
              <a:ext uri="{FF2B5EF4-FFF2-40B4-BE49-F238E27FC236}">
                <a16:creationId xmlns:a16="http://schemas.microsoft.com/office/drawing/2014/main" id="{C6519541-6660-D643-FBEA-38FB5F69F987}"/>
              </a:ext>
            </a:extLst>
          </p:cNvPr>
          <p:cNvGrpSpPr/>
          <p:nvPr/>
        </p:nvGrpSpPr>
        <p:grpSpPr>
          <a:xfrm>
            <a:off x="4626834" y="834553"/>
            <a:ext cx="4305952" cy="1229085"/>
            <a:chOff x="4626834" y="834553"/>
            <a:chExt cx="4305952" cy="1229085"/>
          </a:xfrm>
        </p:grpSpPr>
        <p:sp>
          <p:nvSpPr>
            <p:cNvPr id="15" name="正方形/長方形 14">
              <a:extLst>
                <a:ext uri="{FF2B5EF4-FFF2-40B4-BE49-F238E27FC236}">
                  <a16:creationId xmlns:a16="http://schemas.microsoft.com/office/drawing/2014/main" id="{019C7205-B36B-FD56-B153-B56D37E27466}"/>
                </a:ext>
              </a:extLst>
            </p:cNvPr>
            <p:cNvSpPr/>
            <p:nvPr/>
          </p:nvSpPr>
          <p:spPr>
            <a:xfrm>
              <a:off x="4626834" y="834553"/>
              <a:ext cx="4305952" cy="122908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テキスト ボックス 3">
              <a:extLst>
                <a:ext uri="{FF2B5EF4-FFF2-40B4-BE49-F238E27FC236}">
                  <a16:creationId xmlns:a16="http://schemas.microsoft.com/office/drawing/2014/main" id="{2983159C-71B4-B1B6-6213-20F27306C040}"/>
                </a:ext>
              </a:extLst>
            </p:cNvPr>
            <p:cNvSpPr txBox="1"/>
            <p:nvPr/>
          </p:nvSpPr>
          <p:spPr>
            <a:xfrm>
              <a:off x="5141077" y="1002819"/>
              <a:ext cx="3262432" cy="892552"/>
            </a:xfrm>
            <a:prstGeom prst="rect">
              <a:avLst/>
            </a:prstGeom>
            <a:noFill/>
          </p:spPr>
          <p:txBody>
            <a:bodyPr wrap="none" rtlCol="0">
              <a:spAutoFit/>
            </a:bodyPr>
            <a:lstStyle/>
            <a:p>
              <a:pPr algn="ctr"/>
              <a:r>
                <a:rPr kumimoji="1" lang="en-US" altLang="ja-JP" sz="3200" dirty="0">
                  <a:solidFill>
                    <a:schemeClr val="bg1"/>
                  </a:solidFill>
                  <a:latin typeface="Meiryo" panose="020B0604030504040204" pitchFamily="34" charset="-128"/>
                  <a:ea typeface="Meiryo" panose="020B0604030504040204" pitchFamily="34" charset="-128"/>
                </a:rPr>
                <a:t>VUCA</a:t>
              </a:r>
              <a:endParaRPr lang="en-US" altLang="ja-JP" sz="3200" dirty="0">
                <a:solidFill>
                  <a:schemeClr val="bg1"/>
                </a:solidFill>
                <a:latin typeface="Meiryo" panose="020B0604030504040204" pitchFamily="34" charset="-128"/>
                <a:ea typeface="Meiryo" panose="020B0604030504040204" pitchFamily="34" charset="-128"/>
              </a:endParaRPr>
            </a:p>
            <a:p>
              <a:pPr algn="ctr"/>
              <a:r>
                <a:rPr kumimoji="1" lang="ja-JP" altLang="en-US" sz="2000" b="1">
                  <a:solidFill>
                    <a:schemeClr val="bg1"/>
                  </a:solidFill>
                  <a:latin typeface="Meiryo" panose="020B0604030504040204" pitchFamily="34" charset="-128"/>
                  <a:ea typeface="Meiryo" panose="020B0604030504040204" pitchFamily="34" charset="-128"/>
                </a:rPr>
                <a:t>変化が速く予測困難な社会</a:t>
              </a:r>
            </a:p>
          </p:txBody>
        </p:sp>
      </p:grpSp>
      <p:grpSp>
        <p:nvGrpSpPr>
          <p:cNvPr id="21" name="グループ化 20">
            <a:extLst>
              <a:ext uri="{FF2B5EF4-FFF2-40B4-BE49-F238E27FC236}">
                <a16:creationId xmlns:a16="http://schemas.microsoft.com/office/drawing/2014/main" id="{407B4A14-8D4E-76D8-72C0-E733655EB57A}"/>
              </a:ext>
            </a:extLst>
          </p:cNvPr>
          <p:cNvGrpSpPr/>
          <p:nvPr/>
        </p:nvGrpSpPr>
        <p:grpSpPr>
          <a:xfrm>
            <a:off x="218734" y="834554"/>
            <a:ext cx="4305952" cy="1229085"/>
            <a:chOff x="218734" y="834554"/>
            <a:chExt cx="4305952" cy="1229085"/>
          </a:xfrm>
        </p:grpSpPr>
        <p:sp>
          <p:nvSpPr>
            <p:cNvPr id="3" name="正方形/長方形 2">
              <a:extLst>
                <a:ext uri="{FF2B5EF4-FFF2-40B4-BE49-F238E27FC236}">
                  <a16:creationId xmlns:a16="http://schemas.microsoft.com/office/drawing/2014/main" id="{5FF61E6D-1C14-83BD-82E0-BCC31AFB08FB}"/>
                </a:ext>
              </a:extLst>
            </p:cNvPr>
            <p:cNvSpPr/>
            <p:nvPr/>
          </p:nvSpPr>
          <p:spPr>
            <a:xfrm>
              <a:off x="218734" y="834554"/>
              <a:ext cx="4305952" cy="122908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B54DA2B3-023B-A2C9-394F-95CBB0094836}"/>
                </a:ext>
              </a:extLst>
            </p:cNvPr>
            <p:cNvSpPr txBox="1"/>
            <p:nvPr/>
          </p:nvSpPr>
          <p:spPr>
            <a:xfrm>
              <a:off x="278828" y="1070914"/>
              <a:ext cx="4185761" cy="815608"/>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デジタル・デイスラプション</a:t>
              </a:r>
              <a:endParaRPr kumimoji="1" lang="en-US" altLang="ja-JP" sz="2400" dirty="0">
                <a:solidFill>
                  <a:schemeClr val="bg1"/>
                </a:solidFill>
                <a:latin typeface="Meiryo" panose="020B0604030504040204" pitchFamily="34" charset="-128"/>
                <a:ea typeface="Meiryo" panose="020B0604030504040204" pitchFamily="34" charset="-128"/>
              </a:endParaRPr>
            </a:p>
            <a:p>
              <a:pPr algn="ctr"/>
              <a:endParaRPr kumimoji="1" lang="en-US" altLang="ja-JP" sz="300" dirty="0">
                <a:solidFill>
                  <a:schemeClr val="bg1"/>
                </a:solidFill>
                <a:latin typeface="Meiryo" panose="020B0604030504040204" pitchFamily="34" charset="-128"/>
                <a:ea typeface="Meiryo" panose="020B0604030504040204" pitchFamily="34" charset="-128"/>
              </a:endParaRPr>
            </a:p>
            <a:p>
              <a:pPr algn="ctr"/>
              <a:r>
                <a:rPr kumimoji="1" lang="ja-JP" altLang="en-US" sz="2000" b="1">
                  <a:solidFill>
                    <a:schemeClr val="bg1"/>
                  </a:solidFill>
                  <a:latin typeface="Meiryo" panose="020B0604030504040204" pitchFamily="34" charset="-128"/>
                  <a:ea typeface="Meiryo" panose="020B0604030504040204" pitchFamily="34" charset="-128"/>
                </a:rPr>
                <a:t>デジタル前提にビジネスを再構築</a:t>
              </a:r>
            </a:p>
          </p:txBody>
        </p:sp>
      </p:grpSp>
      <p:grpSp>
        <p:nvGrpSpPr>
          <p:cNvPr id="20" name="グループ化 19">
            <a:extLst>
              <a:ext uri="{FF2B5EF4-FFF2-40B4-BE49-F238E27FC236}">
                <a16:creationId xmlns:a16="http://schemas.microsoft.com/office/drawing/2014/main" id="{862DD4D6-487F-95FF-FD82-9FFD704FAA1E}"/>
              </a:ext>
            </a:extLst>
          </p:cNvPr>
          <p:cNvGrpSpPr/>
          <p:nvPr/>
        </p:nvGrpSpPr>
        <p:grpSpPr>
          <a:xfrm>
            <a:off x="7218177" y="2678201"/>
            <a:ext cx="1815721" cy="661087"/>
            <a:chOff x="7218177" y="2805951"/>
            <a:chExt cx="1815721" cy="661087"/>
          </a:xfrm>
        </p:grpSpPr>
        <p:sp>
          <p:nvSpPr>
            <p:cNvPr id="18" name="四角形吹き出し 17">
              <a:extLst>
                <a:ext uri="{FF2B5EF4-FFF2-40B4-BE49-F238E27FC236}">
                  <a16:creationId xmlns:a16="http://schemas.microsoft.com/office/drawing/2014/main" id="{AFAD260F-389A-C4E1-3A79-14A6F7E21BC5}"/>
                </a:ext>
              </a:extLst>
            </p:cNvPr>
            <p:cNvSpPr/>
            <p:nvPr/>
          </p:nvSpPr>
          <p:spPr>
            <a:xfrm>
              <a:off x="7218177" y="2805951"/>
              <a:ext cx="1805607" cy="661087"/>
            </a:xfrm>
            <a:prstGeom prst="wedgeRectCallout">
              <a:avLst>
                <a:gd name="adj1" fmla="val -41659"/>
                <a:gd name="adj2" fmla="val 95045"/>
              </a:avLst>
            </a:prstGeom>
            <a:solidFill>
              <a:srgbClr val="FF7E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C000"/>
                </a:solidFill>
                <a:latin typeface="ＭＳ Ｐゴシック"/>
                <a:ea typeface="ＭＳ Ｐゴシック"/>
                <a:cs typeface="ＭＳ Ｐゴシック"/>
              </a:endParaRPr>
            </a:p>
          </p:txBody>
        </p:sp>
        <p:sp>
          <p:nvSpPr>
            <p:cNvPr id="19" name="テキスト ボックス 18">
              <a:extLst>
                <a:ext uri="{FF2B5EF4-FFF2-40B4-BE49-F238E27FC236}">
                  <a16:creationId xmlns:a16="http://schemas.microsoft.com/office/drawing/2014/main" id="{B58E0AF2-2FB1-D5FF-BDFC-995178ED7873}"/>
                </a:ext>
              </a:extLst>
            </p:cNvPr>
            <p:cNvSpPr txBox="1"/>
            <p:nvPr/>
          </p:nvSpPr>
          <p:spPr>
            <a:xfrm>
              <a:off x="7233405" y="2890959"/>
              <a:ext cx="1800493" cy="523220"/>
            </a:xfrm>
            <a:prstGeom prst="rect">
              <a:avLst/>
            </a:prstGeom>
            <a:noFill/>
          </p:spPr>
          <p:txBody>
            <a:bodyPr wrap="none" rtlCol="0">
              <a:spAutoFit/>
            </a:bodyPr>
            <a:lstStyle/>
            <a:p>
              <a:r>
                <a:rPr kumimoji="1" lang="ja-JP" altLang="en-US" sz="1400">
                  <a:solidFill>
                    <a:schemeClr val="bg1"/>
                  </a:solidFill>
                  <a:latin typeface="Meiryo" panose="020B0604030504040204" pitchFamily="34" charset="-128"/>
                  <a:ea typeface="Meiryo" panose="020B0604030504040204" pitchFamily="34" charset="-128"/>
                </a:rPr>
                <a:t>他人の正解は</a:t>
              </a:r>
              <a:endParaRPr kumimoji="1" lang="en-US" altLang="ja-JP" sz="1400" dirty="0">
                <a:solidFill>
                  <a:schemeClr val="bg1"/>
                </a:solidFill>
                <a:latin typeface="Meiryo" panose="020B0604030504040204" pitchFamily="34" charset="-128"/>
                <a:ea typeface="Meiryo" panose="020B0604030504040204" pitchFamily="34" charset="-128"/>
              </a:endParaRPr>
            </a:p>
            <a:p>
              <a:r>
                <a:rPr lang="ja-JP" altLang="en-US" sz="1400">
                  <a:solidFill>
                    <a:schemeClr val="bg1"/>
                  </a:solidFill>
                  <a:latin typeface="Meiryo" panose="020B0604030504040204" pitchFamily="34" charset="-128"/>
                  <a:ea typeface="Meiryo" panose="020B0604030504040204" pitchFamily="34" charset="-128"/>
                </a:rPr>
                <a:t>自分の正解ではない</a:t>
              </a:r>
              <a:endParaRPr kumimoji="1" lang="ja-JP" altLang="en-US" sz="140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5027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up)">
                                      <p:cBhvr>
                                        <p:cTn id="22" dur="500"/>
                                        <p:tgtEl>
                                          <p:spTgt spid="35"/>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4"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7ABE28-E73F-A165-B487-88623CB26A5B}"/>
              </a:ext>
            </a:extLst>
          </p:cNvPr>
          <p:cNvSpPr/>
          <p:nvPr/>
        </p:nvSpPr>
        <p:spPr>
          <a:xfrm>
            <a:off x="200745" y="1136641"/>
            <a:ext cx="8757139" cy="100158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DCC80176-ECE2-878F-115A-DC244650F10D}"/>
              </a:ext>
            </a:extLst>
          </p:cNvPr>
          <p:cNvSpPr/>
          <p:nvPr/>
        </p:nvSpPr>
        <p:spPr>
          <a:xfrm>
            <a:off x="237715" y="1330083"/>
            <a:ext cx="8686800" cy="707886"/>
          </a:xfrm>
          <a:prstGeom prst="rect">
            <a:avLst/>
          </a:prstGeom>
        </p:spPr>
        <p:txBody>
          <a:bodyPr wrap="square">
            <a:spAutoFit/>
          </a:bodyPr>
          <a:lstStyle/>
          <a:p>
            <a:pPr algn="ctr" fontAlgn="base"/>
            <a:r>
              <a:rPr lang="ja-JP" altLang="en-US" sz="4000" b="1">
                <a:solidFill>
                  <a:schemeClr val="bg1"/>
                </a:solidFill>
                <a:latin typeface="Meiryo" panose="020B0604030504040204" pitchFamily="34" charset="-128"/>
                <a:ea typeface="Meiryo" panose="020B0604030504040204" pitchFamily="34" charset="-128"/>
              </a:rPr>
              <a:t>圧倒的なスピード</a:t>
            </a:r>
            <a:endParaRPr lang="en-US" altLang="ja-JP" sz="4000" dirty="0">
              <a:solidFill>
                <a:schemeClr val="bg1"/>
              </a:solidFill>
              <a:latin typeface="Meiryo" panose="020B0604030504040204" pitchFamily="34" charset="-128"/>
              <a:ea typeface="Meiryo" panose="020B0604030504040204" pitchFamily="34" charset="-128"/>
            </a:endParaRPr>
          </a:p>
        </p:txBody>
      </p:sp>
      <p:sp>
        <p:nvSpPr>
          <p:cNvPr id="21" name="ホームベース 20">
            <a:extLst>
              <a:ext uri="{FF2B5EF4-FFF2-40B4-BE49-F238E27FC236}">
                <a16:creationId xmlns:a16="http://schemas.microsoft.com/office/drawing/2014/main" id="{D66EBAA9-F69A-83F4-3D59-BADB339FDBBE}"/>
              </a:ext>
            </a:extLst>
          </p:cNvPr>
          <p:cNvSpPr/>
          <p:nvPr/>
        </p:nvSpPr>
        <p:spPr>
          <a:xfrm rot="16200000">
            <a:off x="-125211" y="2373496"/>
            <a:ext cx="3403440" cy="2751530"/>
          </a:xfrm>
          <a:prstGeom prst="homePlate">
            <a:avLst>
              <a:gd name="adj" fmla="val 23479"/>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ホームベース 21">
            <a:extLst>
              <a:ext uri="{FF2B5EF4-FFF2-40B4-BE49-F238E27FC236}">
                <a16:creationId xmlns:a16="http://schemas.microsoft.com/office/drawing/2014/main" id="{C7484822-7352-21B9-2862-88137C48D871}"/>
              </a:ext>
            </a:extLst>
          </p:cNvPr>
          <p:cNvSpPr/>
          <p:nvPr/>
        </p:nvSpPr>
        <p:spPr>
          <a:xfrm rot="16200000">
            <a:off x="2866300" y="2396071"/>
            <a:ext cx="3403440" cy="2751530"/>
          </a:xfrm>
          <a:prstGeom prst="homePlate">
            <a:avLst>
              <a:gd name="adj" fmla="val 23479"/>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ホームベース 22">
            <a:extLst>
              <a:ext uri="{FF2B5EF4-FFF2-40B4-BE49-F238E27FC236}">
                <a16:creationId xmlns:a16="http://schemas.microsoft.com/office/drawing/2014/main" id="{B34FDB09-23EE-8E2C-C963-75C9D6860ED9}"/>
              </a:ext>
            </a:extLst>
          </p:cNvPr>
          <p:cNvSpPr/>
          <p:nvPr/>
        </p:nvSpPr>
        <p:spPr>
          <a:xfrm rot="16200000">
            <a:off x="5871740" y="2396070"/>
            <a:ext cx="3403440" cy="2751531"/>
          </a:xfrm>
          <a:prstGeom prst="homePlate">
            <a:avLst>
              <a:gd name="adj" fmla="val 23479"/>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EDAD560-F5C6-1A38-B668-9DB35F2F58E9}"/>
              </a:ext>
            </a:extLst>
          </p:cNvPr>
          <p:cNvSpPr>
            <a:spLocks noGrp="1"/>
          </p:cNvSpPr>
          <p:nvPr>
            <p:ph type="title"/>
          </p:nvPr>
        </p:nvSpPr>
        <p:spPr/>
        <p:txBody>
          <a:bodyPr/>
          <a:lstStyle/>
          <a:p>
            <a:r>
              <a:rPr kumimoji="1" lang="ja-JP" altLang="en-US"/>
              <a:t>圧倒的なスピードを持つとはどういうことか</a:t>
            </a:r>
          </a:p>
        </p:txBody>
      </p:sp>
      <p:sp>
        <p:nvSpPr>
          <p:cNvPr id="8" name="正方形/長方形 7">
            <a:extLst>
              <a:ext uri="{FF2B5EF4-FFF2-40B4-BE49-F238E27FC236}">
                <a16:creationId xmlns:a16="http://schemas.microsoft.com/office/drawing/2014/main" id="{0130CF91-DF3A-32FB-3AD4-41B10FB94C87}"/>
              </a:ext>
            </a:extLst>
          </p:cNvPr>
          <p:cNvSpPr/>
          <p:nvPr/>
        </p:nvSpPr>
        <p:spPr>
          <a:xfrm>
            <a:off x="415066" y="2926262"/>
            <a:ext cx="2378320" cy="646331"/>
          </a:xfrm>
          <a:prstGeom prst="rect">
            <a:avLst/>
          </a:prstGeom>
        </p:spPr>
        <p:txBody>
          <a:bodyPr wrap="square">
            <a:spAutoFit/>
          </a:bodyPr>
          <a:lstStyle/>
          <a:p>
            <a:pPr algn="ctr" fontAlgn="base"/>
            <a:r>
              <a:rPr lang="ja-JP" altLang="en-US" sz="1600" b="1">
                <a:solidFill>
                  <a:schemeClr val="bg1"/>
                </a:solidFill>
                <a:latin typeface="Meiryo" panose="020B0604030504040204" pitchFamily="34" charset="-128"/>
                <a:ea typeface="Meiryo" panose="020B0604030504040204" pitchFamily="34" charset="-128"/>
              </a:rPr>
              <a:t>圧倒的なスピード</a:t>
            </a:r>
            <a:r>
              <a:rPr lang="ja-JP" altLang="en-US" sz="1600">
                <a:solidFill>
                  <a:schemeClr val="bg1"/>
                </a:solidFill>
                <a:latin typeface="Meiryo" panose="020B0604030504040204" pitchFamily="34" charset="-128"/>
                <a:ea typeface="Meiryo" panose="020B0604030504040204" pitchFamily="34" charset="-128"/>
              </a:rPr>
              <a:t>で</a:t>
            </a:r>
            <a:endParaRPr lang="en-US" altLang="ja-JP" sz="1600" dirty="0">
              <a:solidFill>
                <a:schemeClr val="bg1"/>
              </a:solidFill>
              <a:latin typeface="Meiryo" panose="020B0604030504040204" pitchFamily="34" charset="-128"/>
              <a:ea typeface="Meiryo" panose="020B0604030504040204" pitchFamily="34" charset="-128"/>
            </a:endParaRPr>
          </a:p>
          <a:p>
            <a:pPr algn="ctr" fontAlgn="base"/>
            <a:r>
              <a:rPr lang="ja-JP" altLang="en-US" sz="2000" b="1">
                <a:solidFill>
                  <a:schemeClr val="bg1"/>
                </a:solidFill>
                <a:latin typeface="Meiryo" panose="020B0604030504040204" pitchFamily="34" charset="-128"/>
                <a:ea typeface="Meiryo" panose="020B0604030504040204" pitchFamily="34" charset="-128"/>
              </a:rPr>
              <a:t>事実を把握できる</a:t>
            </a:r>
            <a:endParaRPr lang="en-US" altLang="ja-JP" sz="2000" b="1"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4FF5BDAC-4C88-A919-65A3-E50B375C0042}"/>
              </a:ext>
            </a:extLst>
          </p:cNvPr>
          <p:cNvSpPr/>
          <p:nvPr/>
        </p:nvSpPr>
        <p:spPr>
          <a:xfrm>
            <a:off x="3159632" y="2934908"/>
            <a:ext cx="2839365" cy="646331"/>
          </a:xfrm>
          <a:prstGeom prst="rect">
            <a:avLst/>
          </a:prstGeom>
        </p:spPr>
        <p:txBody>
          <a:bodyPr wrap="square">
            <a:spAutoFit/>
          </a:bodyPr>
          <a:lstStyle/>
          <a:p>
            <a:pPr algn="ctr" fontAlgn="base"/>
            <a:r>
              <a:rPr lang="ja-JP" altLang="en-US" sz="1600" b="1">
                <a:solidFill>
                  <a:schemeClr val="bg1"/>
                </a:solidFill>
                <a:latin typeface="Meiryo" panose="020B0604030504040204" pitchFamily="34" charset="-128"/>
                <a:ea typeface="Meiryo" panose="020B0604030504040204" pitchFamily="34" charset="-128"/>
              </a:rPr>
              <a:t>圧倒的なスピード</a:t>
            </a:r>
            <a:r>
              <a:rPr lang="ja-JP" altLang="en-US" sz="1600">
                <a:solidFill>
                  <a:schemeClr val="bg1"/>
                </a:solidFill>
                <a:latin typeface="Meiryo" panose="020B0604030504040204" pitchFamily="34" charset="-128"/>
                <a:ea typeface="Meiryo" panose="020B0604030504040204" pitchFamily="34" charset="-128"/>
              </a:rPr>
              <a:t>で</a:t>
            </a:r>
            <a:endParaRPr lang="en-US" altLang="ja-JP" sz="1600" dirty="0">
              <a:solidFill>
                <a:schemeClr val="bg1"/>
              </a:solidFill>
              <a:latin typeface="Meiryo" panose="020B0604030504040204" pitchFamily="34" charset="-128"/>
              <a:ea typeface="Meiryo" panose="020B0604030504040204" pitchFamily="34" charset="-128"/>
            </a:endParaRPr>
          </a:p>
          <a:p>
            <a:pPr algn="ctr" fontAlgn="base"/>
            <a:r>
              <a:rPr lang="ja-JP" altLang="en-US" sz="2000" b="1">
                <a:solidFill>
                  <a:schemeClr val="bg1"/>
                </a:solidFill>
                <a:latin typeface="Meiryo" panose="020B0604030504040204" pitchFamily="34" charset="-128"/>
                <a:ea typeface="Meiryo" panose="020B0604030504040204" pitchFamily="34" charset="-128"/>
              </a:rPr>
              <a:t>最適解を見つけられる</a:t>
            </a:r>
            <a:endParaRPr lang="en-US" altLang="ja-JP" sz="2000" b="1" dirty="0">
              <a:solidFill>
                <a:schemeClr val="bg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52A5A97A-57FB-6A90-A0DC-21137EE427A4}"/>
              </a:ext>
            </a:extLst>
          </p:cNvPr>
          <p:cNvSpPr/>
          <p:nvPr/>
        </p:nvSpPr>
        <p:spPr>
          <a:xfrm>
            <a:off x="6168521" y="2926261"/>
            <a:ext cx="2839365" cy="646331"/>
          </a:xfrm>
          <a:prstGeom prst="rect">
            <a:avLst/>
          </a:prstGeom>
        </p:spPr>
        <p:txBody>
          <a:bodyPr wrap="square">
            <a:spAutoFit/>
          </a:bodyPr>
          <a:lstStyle/>
          <a:p>
            <a:pPr algn="ctr" fontAlgn="base"/>
            <a:r>
              <a:rPr lang="ja-JP" altLang="en-US" sz="1600" b="1">
                <a:solidFill>
                  <a:schemeClr val="bg1"/>
                </a:solidFill>
                <a:latin typeface="Meiryo" panose="020B0604030504040204" pitchFamily="34" charset="-128"/>
                <a:ea typeface="Meiryo" panose="020B0604030504040204" pitchFamily="34" charset="-128"/>
              </a:rPr>
              <a:t>圧倒的なスピード</a:t>
            </a:r>
            <a:r>
              <a:rPr lang="ja-JP" altLang="en-US" sz="1600">
                <a:solidFill>
                  <a:schemeClr val="bg1"/>
                </a:solidFill>
                <a:latin typeface="Meiryo" panose="020B0604030504040204" pitchFamily="34" charset="-128"/>
                <a:ea typeface="Meiryo" panose="020B0604030504040204" pitchFamily="34" charset="-128"/>
              </a:rPr>
              <a:t>で</a:t>
            </a:r>
            <a:endParaRPr lang="en-US" altLang="ja-JP" sz="1600" dirty="0">
              <a:solidFill>
                <a:schemeClr val="bg1"/>
              </a:solidFill>
              <a:latin typeface="Meiryo" panose="020B0604030504040204" pitchFamily="34" charset="-128"/>
              <a:ea typeface="Meiryo" panose="020B0604030504040204" pitchFamily="34" charset="-128"/>
            </a:endParaRPr>
          </a:p>
          <a:p>
            <a:pPr algn="ctr" fontAlgn="base"/>
            <a:r>
              <a:rPr lang="ja-JP" altLang="en-US" sz="2000" b="1">
                <a:solidFill>
                  <a:schemeClr val="bg1"/>
                </a:solidFill>
                <a:latin typeface="Meiryo" panose="020B0604030504040204" pitchFamily="34" charset="-128"/>
                <a:ea typeface="Meiryo" panose="020B0604030504040204" pitchFamily="34" charset="-128"/>
              </a:rPr>
              <a:t>実行できる</a:t>
            </a:r>
            <a:endParaRPr lang="en-US" altLang="ja-JP" sz="2000" b="1" dirty="0">
              <a:solidFill>
                <a:schemeClr val="bg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8DCB5B78-F3C3-1678-528C-BA612D9916B7}"/>
              </a:ext>
            </a:extLst>
          </p:cNvPr>
          <p:cNvSpPr/>
          <p:nvPr/>
        </p:nvSpPr>
        <p:spPr>
          <a:xfrm>
            <a:off x="415065" y="3869237"/>
            <a:ext cx="2378320" cy="461665"/>
          </a:xfrm>
          <a:prstGeom prst="rect">
            <a:avLst/>
          </a:prstGeom>
        </p:spPr>
        <p:txBody>
          <a:bodyPr wrap="square">
            <a:spAutoFit/>
          </a:bodyPr>
          <a:lstStyle/>
          <a:p>
            <a:pPr algn="ctr" fontAlgn="base"/>
            <a:r>
              <a:rPr lang="ja-JP" altLang="en-US" sz="1200" b="1">
                <a:solidFill>
                  <a:schemeClr val="bg1"/>
                </a:solidFill>
                <a:latin typeface="Meiryo" panose="020B0604030504040204" pitchFamily="34" charset="-128"/>
                <a:ea typeface="Meiryo" panose="020B0604030504040204" pitchFamily="34" charset="-128"/>
              </a:rPr>
              <a:t>リアルタイムでビジネスに関わるデータを収集できる</a:t>
            </a:r>
            <a:endParaRPr lang="en-US" altLang="ja-JP" sz="2000" b="1" dirty="0">
              <a:solidFill>
                <a:schemeClr val="bg1"/>
              </a:solidFill>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91035035-95B1-62F2-ACEC-B9D5DB71DF89}"/>
              </a:ext>
            </a:extLst>
          </p:cNvPr>
          <p:cNvSpPr/>
          <p:nvPr/>
        </p:nvSpPr>
        <p:spPr>
          <a:xfrm>
            <a:off x="3390155" y="3869236"/>
            <a:ext cx="2378320" cy="461665"/>
          </a:xfrm>
          <a:prstGeom prst="rect">
            <a:avLst/>
          </a:prstGeom>
        </p:spPr>
        <p:txBody>
          <a:bodyPr wrap="square">
            <a:spAutoFit/>
          </a:bodyPr>
          <a:lstStyle/>
          <a:p>
            <a:pPr algn="ctr" fontAlgn="base"/>
            <a:r>
              <a:rPr lang="ja-JP" altLang="en-US" sz="1200" b="1">
                <a:solidFill>
                  <a:schemeClr val="bg1"/>
                </a:solidFill>
                <a:latin typeface="Meiryo" panose="020B0604030504040204" pitchFamily="34" charset="-128"/>
                <a:ea typeface="Meiryo" panose="020B0604030504040204" pitchFamily="34" charset="-128"/>
              </a:rPr>
              <a:t>経験や勘に頼らずデータを迅速に分析し的確な判断が下せる</a:t>
            </a:r>
            <a:endParaRPr lang="en-US" altLang="ja-JP" sz="1200" b="1" dirty="0">
              <a:solidFill>
                <a:schemeClr val="bg1"/>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5903C334-A418-8945-255E-5C13ECE20984}"/>
              </a:ext>
            </a:extLst>
          </p:cNvPr>
          <p:cNvSpPr/>
          <p:nvPr/>
        </p:nvSpPr>
        <p:spPr>
          <a:xfrm>
            <a:off x="6404813" y="3826374"/>
            <a:ext cx="2378320" cy="461665"/>
          </a:xfrm>
          <a:prstGeom prst="rect">
            <a:avLst/>
          </a:prstGeom>
        </p:spPr>
        <p:txBody>
          <a:bodyPr wrap="square">
            <a:spAutoFit/>
          </a:bodyPr>
          <a:lstStyle/>
          <a:p>
            <a:pPr algn="ctr" fontAlgn="base"/>
            <a:r>
              <a:rPr lang="ja-JP" altLang="en-US" sz="1200" b="1">
                <a:solidFill>
                  <a:schemeClr val="bg1"/>
                </a:solidFill>
                <a:latin typeface="Meiryo" panose="020B0604030504040204" pitchFamily="34" charset="-128"/>
                <a:ea typeface="Meiryo" panose="020B0604030504040204" pitchFamily="34" charset="-128"/>
              </a:rPr>
              <a:t>ビジネスプロセスを自動化／自律化させて人間の介在をなくす</a:t>
            </a:r>
            <a:endParaRPr lang="en-US" altLang="ja-JP" sz="1200" b="1" dirty="0">
              <a:solidFill>
                <a:schemeClr val="bg1"/>
              </a:solidFill>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77AE1729-6CA2-C49E-23F0-F487E3104A59}"/>
              </a:ext>
            </a:extLst>
          </p:cNvPr>
          <p:cNvSpPr/>
          <p:nvPr/>
        </p:nvSpPr>
        <p:spPr>
          <a:xfrm>
            <a:off x="347200" y="4447880"/>
            <a:ext cx="2514050" cy="646331"/>
          </a:xfrm>
          <a:prstGeom prst="rect">
            <a:avLst/>
          </a:prstGeom>
        </p:spPr>
        <p:txBody>
          <a:bodyPr wrap="square">
            <a:spAutoFit/>
          </a:bodyPr>
          <a:lstStyle/>
          <a:p>
            <a:pPr marL="171450" indent="-171450" fontAlgn="base">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業務プセスのデジタル化</a:t>
            </a:r>
            <a:endParaRPr lang="en-US" altLang="ja-JP" sz="1200" dirty="0">
              <a:solidFill>
                <a:schemeClr val="bg1"/>
              </a:solidFill>
              <a:latin typeface="Meiryo" panose="020B0604030504040204" pitchFamily="34" charset="-128"/>
              <a:ea typeface="Meiryo" panose="020B0604030504040204" pitchFamily="34" charset="-128"/>
            </a:endParaRPr>
          </a:p>
          <a:p>
            <a:pPr marL="171450" indent="-171450" fontAlgn="base">
              <a:buFont typeface="Wingdings" pitchFamily="2" charset="2"/>
              <a:buChar char="ü"/>
            </a:pPr>
            <a:r>
              <a:rPr lang="en-US" altLang="ja-JP" sz="1200" dirty="0">
                <a:solidFill>
                  <a:schemeClr val="bg1"/>
                </a:solidFill>
                <a:latin typeface="Meiryo" panose="020B0604030504040204" pitchFamily="34" charset="-128"/>
                <a:ea typeface="Meiryo" panose="020B0604030504040204" pitchFamily="34" charset="-128"/>
              </a:rPr>
              <a:t>IoT</a:t>
            </a:r>
            <a:r>
              <a:rPr lang="ja-JP" altLang="en-US" sz="1200">
                <a:solidFill>
                  <a:schemeClr val="bg1"/>
                </a:solidFill>
                <a:latin typeface="Meiryo" panose="020B0604030504040204" pitchFamily="34" charset="-128"/>
                <a:ea typeface="Meiryo" panose="020B0604030504040204" pitchFamily="34" charset="-128"/>
              </a:rPr>
              <a:t>の適用</a:t>
            </a:r>
            <a:endParaRPr lang="en-US" altLang="ja-JP" sz="1200" dirty="0">
              <a:solidFill>
                <a:schemeClr val="bg1"/>
              </a:solidFill>
              <a:latin typeface="Meiryo" panose="020B0604030504040204" pitchFamily="34" charset="-128"/>
              <a:ea typeface="Meiryo" panose="020B0604030504040204" pitchFamily="34" charset="-128"/>
            </a:endParaRPr>
          </a:p>
          <a:p>
            <a:pPr marL="171450" indent="-171450" fontAlgn="base">
              <a:buFont typeface="Wingdings" pitchFamily="2" charset="2"/>
              <a:buChar char="ü"/>
            </a:pPr>
            <a:r>
              <a:rPr lang="en-US" altLang="ja-JP" sz="1200" dirty="0">
                <a:solidFill>
                  <a:schemeClr val="bg1"/>
                </a:solidFill>
                <a:latin typeface="Meiryo" panose="020B0604030504040204" pitchFamily="34" charset="-128"/>
                <a:ea typeface="Meiryo" panose="020B0604030504040204" pitchFamily="34" charset="-128"/>
              </a:rPr>
              <a:t>ERP</a:t>
            </a:r>
            <a:r>
              <a:rPr lang="ja-JP" altLang="en-US" sz="1200">
                <a:solidFill>
                  <a:schemeClr val="bg1"/>
                </a:solidFill>
                <a:latin typeface="Meiryo" panose="020B0604030504040204" pitchFamily="34" charset="-128"/>
                <a:ea typeface="Meiryo" panose="020B0604030504040204" pitchFamily="34" charset="-128"/>
              </a:rPr>
              <a:t>を中核に据えた経営など</a:t>
            </a:r>
            <a:endParaRPr lang="en-US" altLang="ja-JP" sz="2000" dirty="0">
              <a:solidFill>
                <a:schemeClr val="bg1"/>
              </a:solidFill>
              <a:latin typeface="Meiryo" panose="020B0604030504040204" pitchFamily="34" charset="-128"/>
              <a:ea typeface="Meiryo" panose="020B0604030504040204" pitchFamily="34" charset="-128"/>
            </a:endParaRPr>
          </a:p>
        </p:txBody>
      </p:sp>
      <p:sp>
        <p:nvSpPr>
          <p:cNvPr id="17" name="正方形/長方形 16">
            <a:extLst>
              <a:ext uri="{FF2B5EF4-FFF2-40B4-BE49-F238E27FC236}">
                <a16:creationId xmlns:a16="http://schemas.microsoft.com/office/drawing/2014/main" id="{E34AB1A1-7A05-CC5B-CF47-5E8FE7F16A61}"/>
              </a:ext>
            </a:extLst>
          </p:cNvPr>
          <p:cNvSpPr/>
          <p:nvPr/>
        </p:nvSpPr>
        <p:spPr>
          <a:xfrm>
            <a:off x="3322290" y="4469312"/>
            <a:ext cx="2514050" cy="646331"/>
          </a:xfrm>
          <a:prstGeom prst="rect">
            <a:avLst/>
          </a:prstGeom>
        </p:spPr>
        <p:txBody>
          <a:bodyPr wrap="square">
            <a:spAutoFit/>
          </a:bodyPr>
          <a:lstStyle/>
          <a:p>
            <a:pPr marL="171450" indent="-171450" fontAlgn="base">
              <a:buFont typeface="Wingdings" pitchFamily="2" charset="2"/>
              <a:buChar char="ü"/>
            </a:pPr>
            <a:r>
              <a:rPr lang="en-US" altLang="ja-JP" sz="1200" dirty="0">
                <a:solidFill>
                  <a:schemeClr val="bg1"/>
                </a:solidFill>
                <a:latin typeface="Meiryo" panose="020B0604030504040204" pitchFamily="34" charset="-128"/>
                <a:ea typeface="Meiryo" panose="020B0604030504040204" pitchFamily="34" charset="-128"/>
              </a:rPr>
              <a:t>AI</a:t>
            </a:r>
            <a:r>
              <a:rPr lang="ja-JP" altLang="en-US" sz="1200">
                <a:solidFill>
                  <a:schemeClr val="bg1"/>
                </a:solidFill>
                <a:latin typeface="Meiryo" panose="020B0604030504040204" pitchFamily="34" charset="-128"/>
                <a:ea typeface="Meiryo" panose="020B0604030504040204" pitchFamily="34" charset="-128"/>
              </a:rPr>
              <a:t>（機械学習）の活用</a:t>
            </a:r>
            <a:endParaRPr lang="en-US" altLang="ja-JP" sz="1200" dirty="0">
              <a:solidFill>
                <a:schemeClr val="bg1"/>
              </a:solidFill>
              <a:latin typeface="Meiryo" panose="020B0604030504040204" pitchFamily="34" charset="-128"/>
              <a:ea typeface="Meiryo" panose="020B0604030504040204" pitchFamily="34" charset="-128"/>
            </a:endParaRPr>
          </a:p>
          <a:p>
            <a:pPr marL="171450" indent="-171450" fontAlgn="base">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データのオープンな共有</a:t>
            </a:r>
            <a:endParaRPr lang="en-US" altLang="ja-JP" sz="1200" dirty="0">
              <a:solidFill>
                <a:schemeClr val="bg1"/>
              </a:solidFill>
              <a:latin typeface="Meiryo" panose="020B0604030504040204" pitchFamily="34" charset="-128"/>
              <a:ea typeface="Meiryo" panose="020B0604030504040204" pitchFamily="34" charset="-128"/>
            </a:endParaRPr>
          </a:p>
          <a:p>
            <a:pPr marL="171450" indent="-171450" fontAlgn="base">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データサイエンス力の強化など</a:t>
            </a:r>
            <a:endParaRPr lang="en-US" altLang="ja-JP" sz="1200" dirty="0">
              <a:solidFill>
                <a:schemeClr val="bg1"/>
              </a:solidFill>
              <a:latin typeface="Meiryo" panose="020B0604030504040204" pitchFamily="34" charset="-128"/>
              <a:ea typeface="Meiryo" panose="020B0604030504040204" pitchFamily="34" charset="-128"/>
            </a:endParaRPr>
          </a:p>
        </p:txBody>
      </p:sp>
      <p:sp>
        <p:nvSpPr>
          <p:cNvPr id="18" name="正方形/長方形 17">
            <a:extLst>
              <a:ext uri="{FF2B5EF4-FFF2-40B4-BE49-F238E27FC236}">
                <a16:creationId xmlns:a16="http://schemas.microsoft.com/office/drawing/2014/main" id="{0BFD66B4-D87E-36E1-89BC-65CD54391792}"/>
              </a:ext>
            </a:extLst>
          </p:cNvPr>
          <p:cNvSpPr/>
          <p:nvPr/>
        </p:nvSpPr>
        <p:spPr>
          <a:xfrm>
            <a:off x="6331178" y="4447880"/>
            <a:ext cx="2514050" cy="646331"/>
          </a:xfrm>
          <a:prstGeom prst="rect">
            <a:avLst/>
          </a:prstGeom>
        </p:spPr>
        <p:txBody>
          <a:bodyPr wrap="square">
            <a:spAutoFit/>
          </a:bodyPr>
          <a:lstStyle/>
          <a:p>
            <a:pPr marL="171450" indent="-171450" fontAlgn="base">
              <a:buFont typeface="Wingdings" pitchFamily="2" charset="2"/>
              <a:buChar char="ü"/>
            </a:pPr>
            <a:r>
              <a:rPr lang="en-US" altLang="ja-JP" sz="1200" dirty="0">
                <a:solidFill>
                  <a:schemeClr val="bg1"/>
                </a:solidFill>
                <a:latin typeface="Meiryo" panose="020B0604030504040204" pitchFamily="34" charset="-128"/>
                <a:ea typeface="Meiryo" panose="020B0604030504040204" pitchFamily="34" charset="-128"/>
              </a:rPr>
              <a:t>AI</a:t>
            </a:r>
            <a:r>
              <a:rPr lang="ja-JP" altLang="en-US" sz="1200">
                <a:solidFill>
                  <a:schemeClr val="bg1"/>
                </a:solidFill>
                <a:latin typeface="Meiryo" panose="020B0604030504040204" pitchFamily="34" charset="-128"/>
                <a:ea typeface="Meiryo" panose="020B0604030504040204" pitchFamily="34" charset="-128"/>
              </a:rPr>
              <a:t>による知的力仕事の代替</a:t>
            </a:r>
            <a:endParaRPr lang="en-US" altLang="ja-JP" sz="1200" dirty="0">
              <a:solidFill>
                <a:schemeClr val="bg1"/>
              </a:solidFill>
              <a:latin typeface="Meiryo" panose="020B0604030504040204" pitchFamily="34" charset="-128"/>
              <a:ea typeface="Meiryo" panose="020B0604030504040204" pitchFamily="34" charset="-128"/>
            </a:endParaRPr>
          </a:p>
          <a:p>
            <a:pPr marL="171450" indent="-171450" fontAlgn="base">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デジタル前提の業務の見直し</a:t>
            </a:r>
            <a:endParaRPr lang="en-US" altLang="ja-JP" sz="1200" dirty="0">
              <a:solidFill>
                <a:schemeClr val="bg1"/>
              </a:solidFill>
              <a:latin typeface="Meiryo" panose="020B0604030504040204" pitchFamily="34" charset="-128"/>
              <a:ea typeface="Meiryo" panose="020B0604030504040204" pitchFamily="34" charset="-128"/>
            </a:endParaRPr>
          </a:p>
          <a:p>
            <a:pPr marL="171450" indent="-171450" fontAlgn="base">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組織の改編と役割の再定義</a:t>
            </a:r>
            <a:endParaRPr lang="en-US" altLang="ja-JP" sz="1200" dirty="0">
              <a:solidFill>
                <a:schemeClr val="bg1"/>
              </a:solidFill>
              <a:latin typeface="Meiryo" panose="020B0604030504040204" pitchFamily="34" charset="-128"/>
              <a:ea typeface="Meiryo" panose="020B0604030504040204" pitchFamily="34" charset="-128"/>
            </a:endParaRPr>
          </a:p>
        </p:txBody>
      </p:sp>
      <p:grpSp>
        <p:nvGrpSpPr>
          <p:cNvPr id="24" name="グループ化 23">
            <a:extLst>
              <a:ext uri="{FF2B5EF4-FFF2-40B4-BE49-F238E27FC236}">
                <a16:creationId xmlns:a16="http://schemas.microsoft.com/office/drawing/2014/main" id="{CA7B2B3E-5EC8-DECF-838A-FD26457B70BF}"/>
              </a:ext>
            </a:extLst>
          </p:cNvPr>
          <p:cNvGrpSpPr/>
          <p:nvPr/>
        </p:nvGrpSpPr>
        <p:grpSpPr>
          <a:xfrm>
            <a:off x="200745" y="5649110"/>
            <a:ext cx="8757139" cy="775320"/>
            <a:chOff x="193430" y="5245863"/>
            <a:chExt cx="8757139" cy="775320"/>
          </a:xfrm>
        </p:grpSpPr>
        <p:sp>
          <p:nvSpPr>
            <p:cNvPr id="19" name="正方形/長方形 18">
              <a:extLst>
                <a:ext uri="{FF2B5EF4-FFF2-40B4-BE49-F238E27FC236}">
                  <a16:creationId xmlns:a16="http://schemas.microsoft.com/office/drawing/2014/main" id="{9C2B86FD-FE36-80B8-57AC-A2C5190E3246}"/>
                </a:ext>
              </a:extLst>
            </p:cNvPr>
            <p:cNvSpPr/>
            <p:nvPr/>
          </p:nvSpPr>
          <p:spPr>
            <a:xfrm>
              <a:off x="193430" y="5245863"/>
              <a:ext cx="8757139" cy="77532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20" name="正方形/長方形 19">
              <a:extLst>
                <a:ext uri="{FF2B5EF4-FFF2-40B4-BE49-F238E27FC236}">
                  <a16:creationId xmlns:a16="http://schemas.microsoft.com/office/drawing/2014/main" id="{AF9FF8AD-881E-B905-0673-C8C2398AEA05}"/>
                </a:ext>
              </a:extLst>
            </p:cNvPr>
            <p:cNvSpPr/>
            <p:nvPr/>
          </p:nvSpPr>
          <p:spPr>
            <a:xfrm>
              <a:off x="228599" y="5428980"/>
              <a:ext cx="8686800" cy="523220"/>
            </a:xfrm>
            <a:prstGeom prst="rect">
              <a:avLst/>
            </a:prstGeom>
          </p:spPr>
          <p:txBody>
            <a:bodyPr wrap="square">
              <a:spAutoFit/>
            </a:bodyPr>
            <a:lstStyle/>
            <a:p>
              <a:pPr algn="ctr" fontAlgn="base"/>
              <a:r>
                <a:rPr lang="ja-JP" altLang="en-US" sz="2800" b="1">
                  <a:solidFill>
                    <a:schemeClr val="bg1"/>
                  </a:solidFill>
                  <a:latin typeface="Meiryo" panose="020B0604030504040204" pitchFamily="34" charset="-128"/>
                  <a:ea typeface="Meiryo" panose="020B0604030504040204" pitchFamily="34" charset="-128"/>
                </a:rPr>
                <a:t>継続的な改善や変革</a:t>
              </a:r>
              <a:endParaRPr lang="en-US" altLang="ja-JP" sz="2800" dirty="0">
                <a:solidFill>
                  <a:schemeClr val="bg1"/>
                </a:solidFill>
                <a:latin typeface="Meiryo" panose="020B0604030504040204" pitchFamily="34" charset="-128"/>
                <a:ea typeface="Meiryo" panose="020B0604030504040204" pitchFamily="34" charset="-128"/>
              </a:endParaRPr>
            </a:p>
          </p:txBody>
        </p:sp>
      </p:grpSp>
      <p:grpSp>
        <p:nvGrpSpPr>
          <p:cNvPr id="6" name="グループ化 5">
            <a:extLst>
              <a:ext uri="{FF2B5EF4-FFF2-40B4-BE49-F238E27FC236}">
                <a16:creationId xmlns:a16="http://schemas.microsoft.com/office/drawing/2014/main" id="{6A8165E8-1155-0508-1373-36E9955E42EE}"/>
              </a:ext>
            </a:extLst>
          </p:cNvPr>
          <p:cNvGrpSpPr/>
          <p:nvPr/>
        </p:nvGrpSpPr>
        <p:grpSpPr>
          <a:xfrm>
            <a:off x="120116" y="772558"/>
            <a:ext cx="4258104" cy="333768"/>
            <a:chOff x="120116" y="772558"/>
            <a:chExt cx="4258104" cy="333768"/>
          </a:xfrm>
        </p:grpSpPr>
        <p:sp>
          <p:nvSpPr>
            <p:cNvPr id="3" name="四角形吹き出し 2">
              <a:extLst>
                <a:ext uri="{FF2B5EF4-FFF2-40B4-BE49-F238E27FC236}">
                  <a16:creationId xmlns:a16="http://schemas.microsoft.com/office/drawing/2014/main" id="{47B5D264-8068-2E28-0BBE-5ABBC7FDF3D0}"/>
                </a:ext>
              </a:extLst>
            </p:cNvPr>
            <p:cNvSpPr/>
            <p:nvPr/>
          </p:nvSpPr>
          <p:spPr>
            <a:xfrm>
              <a:off x="120116" y="772558"/>
              <a:ext cx="4258104" cy="324196"/>
            </a:xfrm>
            <a:prstGeom prst="wedgeRectCallout">
              <a:avLst>
                <a:gd name="adj1" fmla="val -4075"/>
                <a:gd name="adj2" fmla="val 102168"/>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6">
                    <a:lumMod val="75000"/>
                  </a:schemeClr>
                </a:solidFill>
                <a:latin typeface="ＭＳ Ｐゴシック"/>
                <a:ea typeface="ＭＳ Ｐゴシック"/>
                <a:cs typeface="ＭＳ Ｐゴシック"/>
              </a:endParaRPr>
            </a:p>
          </p:txBody>
        </p:sp>
        <p:sp>
          <p:nvSpPr>
            <p:cNvPr id="5" name="テキスト ボックス 4">
              <a:extLst>
                <a:ext uri="{FF2B5EF4-FFF2-40B4-BE49-F238E27FC236}">
                  <a16:creationId xmlns:a16="http://schemas.microsoft.com/office/drawing/2014/main" id="{BC4F5D63-6723-9C70-2866-08E477BB4920}"/>
                </a:ext>
              </a:extLst>
            </p:cNvPr>
            <p:cNvSpPr txBox="1"/>
            <p:nvPr/>
          </p:nvSpPr>
          <p:spPr>
            <a:xfrm>
              <a:off x="120116" y="829327"/>
              <a:ext cx="4258104" cy="276999"/>
            </a:xfrm>
            <a:prstGeom prst="rect">
              <a:avLst/>
            </a:prstGeom>
            <a:noFill/>
          </p:spPr>
          <p:txBody>
            <a:bodyPr wrap="squar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いまの何％や何割ではなく、何倍</a:t>
              </a:r>
              <a:r>
                <a:rPr lang="ja-JP" altLang="en-US" sz="1200">
                  <a:solidFill>
                    <a:schemeClr val="bg1"/>
                  </a:solidFill>
                  <a:latin typeface="Meiryo" panose="020B0604030504040204" pitchFamily="34" charset="-128"/>
                  <a:ea typeface="Meiryo" panose="020B0604030504040204" pitchFamily="34" charset="-128"/>
                </a:rPr>
                <a:t>や</a:t>
              </a:r>
              <a:r>
                <a:rPr kumimoji="1" lang="ja-JP" altLang="en-US" sz="1200">
                  <a:solidFill>
                    <a:schemeClr val="bg1"/>
                  </a:solidFill>
                  <a:latin typeface="Meiryo" panose="020B0604030504040204" pitchFamily="34" charset="-128"/>
                  <a:ea typeface="Meiryo" panose="020B0604030504040204" pitchFamily="34" charset="-128"/>
                </a:rPr>
                <a:t>何十倍に加速すること</a:t>
              </a:r>
            </a:p>
          </p:txBody>
        </p:sp>
      </p:grpSp>
      <p:grpSp>
        <p:nvGrpSpPr>
          <p:cNvPr id="29" name="グループ化 28">
            <a:extLst>
              <a:ext uri="{FF2B5EF4-FFF2-40B4-BE49-F238E27FC236}">
                <a16:creationId xmlns:a16="http://schemas.microsoft.com/office/drawing/2014/main" id="{69D0C6F0-32AE-2F77-46C0-423333B22346}"/>
              </a:ext>
            </a:extLst>
          </p:cNvPr>
          <p:cNvGrpSpPr/>
          <p:nvPr/>
        </p:nvGrpSpPr>
        <p:grpSpPr>
          <a:xfrm>
            <a:off x="200744" y="5641013"/>
            <a:ext cx="8757139" cy="775319"/>
            <a:chOff x="194774" y="5649108"/>
            <a:chExt cx="8757139" cy="775319"/>
          </a:xfrm>
        </p:grpSpPr>
        <p:sp>
          <p:nvSpPr>
            <p:cNvPr id="16" name="正方形/長方形 15">
              <a:extLst>
                <a:ext uri="{FF2B5EF4-FFF2-40B4-BE49-F238E27FC236}">
                  <a16:creationId xmlns:a16="http://schemas.microsoft.com/office/drawing/2014/main" id="{FBC86531-9CCB-1B70-1F74-ACAC87BD58D5}"/>
                </a:ext>
              </a:extLst>
            </p:cNvPr>
            <p:cNvSpPr/>
            <p:nvPr/>
          </p:nvSpPr>
          <p:spPr>
            <a:xfrm>
              <a:off x="194774" y="5649108"/>
              <a:ext cx="8757139" cy="775319"/>
            </a:xfrm>
            <a:prstGeom prst="rect">
              <a:avLst/>
            </a:prstGeom>
            <a:solidFill>
              <a:schemeClr val="accent6">
                <a:lumMod val="75000"/>
                <a:alpha val="50196"/>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テキスト ボックス 25">
              <a:extLst>
                <a:ext uri="{FF2B5EF4-FFF2-40B4-BE49-F238E27FC236}">
                  <a16:creationId xmlns:a16="http://schemas.microsoft.com/office/drawing/2014/main" id="{90CD68E2-5C06-3357-F48D-64A63777812E}"/>
                </a:ext>
              </a:extLst>
            </p:cNvPr>
            <p:cNvSpPr txBox="1"/>
            <p:nvPr/>
          </p:nvSpPr>
          <p:spPr>
            <a:xfrm>
              <a:off x="3449765" y="5802293"/>
              <a:ext cx="2236510" cy="584775"/>
            </a:xfrm>
            <a:prstGeom prst="rect">
              <a:avLst/>
            </a:prstGeom>
            <a:noFill/>
          </p:spPr>
          <p:txBody>
            <a:bodyPr wrap="none" rtlCol="0">
              <a:spAutoFit/>
            </a:bodyPr>
            <a:lstStyle/>
            <a:p>
              <a:pPr algn="ctr"/>
              <a:r>
                <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人間の役割</a:t>
              </a:r>
            </a:p>
          </p:txBody>
        </p:sp>
      </p:grpSp>
      <p:grpSp>
        <p:nvGrpSpPr>
          <p:cNvPr id="28" name="グループ化 27">
            <a:extLst>
              <a:ext uri="{FF2B5EF4-FFF2-40B4-BE49-F238E27FC236}">
                <a16:creationId xmlns:a16="http://schemas.microsoft.com/office/drawing/2014/main" id="{EB6AEECC-17F3-277C-43F7-B101C80561EB}"/>
              </a:ext>
            </a:extLst>
          </p:cNvPr>
          <p:cNvGrpSpPr/>
          <p:nvPr/>
        </p:nvGrpSpPr>
        <p:grpSpPr>
          <a:xfrm>
            <a:off x="194774" y="4396823"/>
            <a:ext cx="8757139" cy="775319"/>
            <a:chOff x="193430" y="4339545"/>
            <a:chExt cx="8757139" cy="775319"/>
          </a:xfrm>
        </p:grpSpPr>
        <p:sp>
          <p:nvSpPr>
            <p:cNvPr id="27" name="正方形/長方形 26">
              <a:extLst>
                <a:ext uri="{FF2B5EF4-FFF2-40B4-BE49-F238E27FC236}">
                  <a16:creationId xmlns:a16="http://schemas.microsoft.com/office/drawing/2014/main" id="{89C90CF9-12AF-5D13-7F98-B36E18D59F50}"/>
                </a:ext>
              </a:extLst>
            </p:cNvPr>
            <p:cNvSpPr/>
            <p:nvPr/>
          </p:nvSpPr>
          <p:spPr>
            <a:xfrm>
              <a:off x="193430" y="4339545"/>
              <a:ext cx="8757139" cy="775319"/>
            </a:xfrm>
            <a:prstGeom prst="rect">
              <a:avLst/>
            </a:prstGeom>
            <a:solidFill>
              <a:srgbClr val="7030A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a:extLst>
                <a:ext uri="{FF2B5EF4-FFF2-40B4-BE49-F238E27FC236}">
                  <a16:creationId xmlns:a16="http://schemas.microsoft.com/office/drawing/2014/main" id="{CECD51C4-D177-39D9-B3FA-27859A6F8733}"/>
                </a:ext>
              </a:extLst>
            </p:cNvPr>
            <p:cNvSpPr txBox="1"/>
            <p:nvPr/>
          </p:nvSpPr>
          <p:spPr>
            <a:xfrm>
              <a:off x="3036449" y="4474969"/>
              <a:ext cx="3057247" cy="584775"/>
            </a:xfrm>
            <a:prstGeom prst="rect">
              <a:avLst/>
            </a:prstGeom>
            <a:noFill/>
          </p:spPr>
          <p:txBody>
            <a:bodyPr wrap="none" rtlCol="0">
              <a:spAutoFit/>
            </a:bodyPr>
            <a:lstStyle/>
            <a:p>
              <a:pPr algn="ctr"/>
              <a:r>
                <a:rPr kumimoji="1" lang="ja-JP" altLang="en-US" sz="32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デジタルの役割</a:t>
              </a:r>
            </a:p>
          </p:txBody>
        </p:sp>
      </p:grpSp>
    </p:spTree>
    <p:extLst>
      <p:ext uri="{BB962C8B-B14F-4D97-AF65-F5344CB8AC3E}">
        <p14:creationId xmlns:p14="http://schemas.microsoft.com/office/powerpoint/2010/main" val="215669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par>
                                <p:cTn id="33" presetID="53" presetClass="entr" presetSubtype="16"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fltVal val="0"/>
                                          </p:val>
                                        </p:tav>
                                        <p:tav tm="100000">
                                          <p:val>
                                            <p:strVal val="#ppt_w"/>
                                          </p:val>
                                        </p:tav>
                                      </p:tavLst>
                                    </p:anim>
                                    <p:anim calcmode="lin" valueType="num">
                                      <p:cBhvr>
                                        <p:cTn id="36" dur="500" fill="hold"/>
                                        <p:tgtEl>
                                          <p:spTgt spid="29"/>
                                        </p:tgtEl>
                                        <p:attrNameLst>
                                          <p:attrName>ppt_h</p:attrName>
                                        </p:attrNameLst>
                                      </p:cBhvr>
                                      <p:tavLst>
                                        <p:tav tm="0">
                                          <p:val>
                                            <p:fltVal val="0"/>
                                          </p:val>
                                        </p:tav>
                                        <p:tav tm="100000">
                                          <p:val>
                                            <p:strVal val="#ppt_h"/>
                                          </p:val>
                                        </p:tav>
                                      </p:tavLst>
                                    </p:anim>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F2660924-6B11-7C29-7C4E-804D0209236B}"/>
              </a:ext>
            </a:extLst>
          </p:cNvPr>
          <p:cNvSpPr/>
          <p:nvPr/>
        </p:nvSpPr>
        <p:spPr>
          <a:xfrm>
            <a:off x="5355442" y="827849"/>
            <a:ext cx="1415772" cy="5003991"/>
          </a:xfrm>
          <a:prstGeom prst="rect">
            <a:avLst/>
          </a:prstGeom>
          <a:solidFill>
            <a:srgbClr val="FF7E79"/>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a:extLst>
              <a:ext uri="{FF2B5EF4-FFF2-40B4-BE49-F238E27FC236}">
                <a16:creationId xmlns:a16="http://schemas.microsoft.com/office/drawing/2014/main" id="{71AFFA2E-464F-C686-F02E-BEE7695C5E17}"/>
              </a:ext>
            </a:extLst>
          </p:cNvPr>
          <p:cNvSpPr/>
          <p:nvPr/>
        </p:nvSpPr>
        <p:spPr>
          <a:xfrm>
            <a:off x="2378548" y="827042"/>
            <a:ext cx="1415772" cy="5003991"/>
          </a:xfrm>
          <a:prstGeom prst="rect">
            <a:avLst/>
          </a:prstGeom>
          <a:solidFill>
            <a:srgbClr val="7030A0"/>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4B92850-4DFD-FCBA-6726-0D2B8F82373D}"/>
              </a:ext>
            </a:extLst>
          </p:cNvPr>
          <p:cNvSpPr>
            <a:spLocks noGrp="1"/>
          </p:cNvSpPr>
          <p:nvPr>
            <p:ph type="title"/>
          </p:nvPr>
        </p:nvSpPr>
        <p:spPr/>
        <p:txBody>
          <a:bodyPr/>
          <a:lstStyle/>
          <a:p>
            <a:r>
              <a:rPr kumimoji="1" lang="ja-JP" altLang="en-US"/>
              <a:t>社会的パラダイムの変遷と</a:t>
            </a:r>
            <a:r>
              <a:rPr kumimoji="1" lang="en-US" altLang="ja-JP" dirty="0"/>
              <a:t>DX</a:t>
            </a:r>
            <a:endParaRPr kumimoji="1" lang="ja-JP" altLang="en-US"/>
          </a:p>
        </p:txBody>
      </p:sp>
      <p:sp>
        <p:nvSpPr>
          <p:cNvPr id="3" name="正方形/長方形 2">
            <a:extLst>
              <a:ext uri="{FF2B5EF4-FFF2-40B4-BE49-F238E27FC236}">
                <a16:creationId xmlns:a16="http://schemas.microsoft.com/office/drawing/2014/main" id="{62549EEB-B765-F2DB-4658-71C55B3C088C}"/>
              </a:ext>
            </a:extLst>
          </p:cNvPr>
          <p:cNvSpPr/>
          <p:nvPr/>
        </p:nvSpPr>
        <p:spPr>
          <a:xfrm>
            <a:off x="143345" y="1398905"/>
            <a:ext cx="2840415" cy="4300855"/>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4" name="正方形/長方形 3">
            <a:extLst>
              <a:ext uri="{FF2B5EF4-FFF2-40B4-BE49-F238E27FC236}">
                <a16:creationId xmlns:a16="http://schemas.microsoft.com/office/drawing/2014/main" id="{45E4017B-598A-AFE2-D2C2-7841ECEFBDD3}"/>
              </a:ext>
            </a:extLst>
          </p:cNvPr>
          <p:cNvSpPr/>
          <p:nvPr/>
        </p:nvSpPr>
        <p:spPr>
          <a:xfrm>
            <a:off x="3153985" y="1398905"/>
            <a:ext cx="2840415" cy="4300855"/>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84BB5CBD-2BAD-EDDC-1C27-1B086173887B}"/>
              </a:ext>
            </a:extLst>
          </p:cNvPr>
          <p:cNvSpPr/>
          <p:nvPr/>
        </p:nvSpPr>
        <p:spPr>
          <a:xfrm>
            <a:off x="6164625" y="1398905"/>
            <a:ext cx="2840415" cy="430085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92886A4D-279B-C71F-1084-F814C32838B5}"/>
              </a:ext>
            </a:extLst>
          </p:cNvPr>
          <p:cNvSpPr txBox="1"/>
          <p:nvPr/>
        </p:nvSpPr>
        <p:spPr>
          <a:xfrm>
            <a:off x="699585" y="1574800"/>
            <a:ext cx="1723550" cy="707886"/>
          </a:xfrm>
          <a:prstGeom prst="rect">
            <a:avLst/>
          </a:prstGeom>
          <a:noFill/>
        </p:spPr>
        <p:txBody>
          <a:bodyPr wrap="none" rtlCol="0">
            <a:spAutoFit/>
          </a:bodyPr>
          <a:lstStyle/>
          <a:p>
            <a:pPr algn="ctr"/>
            <a:r>
              <a:rPr kumimoji="1" lang="ja-JP" altLang="en-US" sz="4000" b="1">
                <a:solidFill>
                  <a:schemeClr val="bg1"/>
                </a:solidFill>
                <a:latin typeface="Meiryo" panose="020B0604030504040204" pitchFamily="34" charset="-128"/>
                <a:ea typeface="Meiryo" panose="020B0604030504040204" pitchFamily="34" charset="-128"/>
              </a:rPr>
              <a:t>安定性</a:t>
            </a:r>
          </a:p>
        </p:txBody>
      </p:sp>
      <p:sp>
        <p:nvSpPr>
          <p:cNvPr id="7" name="テキスト ボックス 6">
            <a:extLst>
              <a:ext uri="{FF2B5EF4-FFF2-40B4-BE49-F238E27FC236}">
                <a16:creationId xmlns:a16="http://schemas.microsoft.com/office/drawing/2014/main" id="{A2FA67F7-5A42-DFA8-B3C3-D213714C830D}"/>
              </a:ext>
            </a:extLst>
          </p:cNvPr>
          <p:cNvSpPr txBox="1"/>
          <p:nvPr/>
        </p:nvSpPr>
        <p:spPr>
          <a:xfrm>
            <a:off x="3710226" y="1574800"/>
            <a:ext cx="1723549" cy="707886"/>
          </a:xfrm>
          <a:prstGeom prst="rect">
            <a:avLst/>
          </a:prstGeom>
          <a:noFill/>
        </p:spPr>
        <p:txBody>
          <a:bodyPr wrap="none" rtlCol="0">
            <a:spAutoFit/>
          </a:bodyPr>
          <a:lstStyle/>
          <a:p>
            <a:pPr algn="ctr"/>
            <a:r>
              <a:rPr kumimoji="1" lang="ja-JP" altLang="en-US" sz="4000" b="1">
                <a:solidFill>
                  <a:schemeClr val="bg1"/>
                </a:solidFill>
                <a:latin typeface="Meiryo" panose="020B0604030504040204" pitchFamily="34" charset="-128"/>
                <a:ea typeface="Meiryo" panose="020B0604030504040204" pitchFamily="34" charset="-128"/>
              </a:rPr>
              <a:t>俊敏性</a:t>
            </a:r>
          </a:p>
        </p:txBody>
      </p:sp>
      <p:sp>
        <p:nvSpPr>
          <p:cNvPr id="8" name="テキスト ボックス 7">
            <a:extLst>
              <a:ext uri="{FF2B5EF4-FFF2-40B4-BE49-F238E27FC236}">
                <a16:creationId xmlns:a16="http://schemas.microsoft.com/office/drawing/2014/main" id="{B05C09A0-2B5F-11A4-E87A-1248979847EC}"/>
              </a:ext>
            </a:extLst>
          </p:cNvPr>
          <p:cNvSpPr txBox="1"/>
          <p:nvPr/>
        </p:nvSpPr>
        <p:spPr>
          <a:xfrm>
            <a:off x="6720867" y="1574800"/>
            <a:ext cx="1723549" cy="707886"/>
          </a:xfrm>
          <a:prstGeom prst="rect">
            <a:avLst/>
          </a:prstGeom>
          <a:noFill/>
        </p:spPr>
        <p:txBody>
          <a:bodyPr wrap="none" rtlCol="0">
            <a:spAutoFit/>
          </a:bodyPr>
          <a:lstStyle/>
          <a:p>
            <a:pPr algn="ctr"/>
            <a:r>
              <a:rPr kumimoji="1" lang="ja-JP" altLang="en-US" sz="4000" b="1">
                <a:solidFill>
                  <a:schemeClr val="bg1"/>
                </a:solidFill>
                <a:latin typeface="Meiryo" panose="020B0604030504040204" pitchFamily="34" charset="-128"/>
                <a:ea typeface="Meiryo" panose="020B0604030504040204" pitchFamily="34" charset="-128"/>
              </a:rPr>
              <a:t>人間性</a:t>
            </a:r>
          </a:p>
        </p:txBody>
      </p:sp>
      <p:sp>
        <p:nvSpPr>
          <p:cNvPr id="9" name="テキスト ボックス 8">
            <a:extLst>
              <a:ext uri="{FF2B5EF4-FFF2-40B4-BE49-F238E27FC236}">
                <a16:creationId xmlns:a16="http://schemas.microsoft.com/office/drawing/2014/main" id="{035949EB-8E1B-3722-9815-168B4DC3E37E}"/>
              </a:ext>
            </a:extLst>
          </p:cNvPr>
          <p:cNvSpPr txBox="1"/>
          <p:nvPr/>
        </p:nvSpPr>
        <p:spPr>
          <a:xfrm>
            <a:off x="956421" y="2174240"/>
            <a:ext cx="1209882" cy="677108"/>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生産性</a:t>
            </a:r>
            <a:endParaRPr kumimoji="1" lang="en-US" altLang="ja-JP" sz="2400" dirty="0">
              <a:solidFill>
                <a:schemeClr val="bg1"/>
              </a:solidFill>
              <a:latin typeface="Meiryo" panose="020B0604030504040204" pitchFamily="34" charset="-128"/>
              <a:ea typeface="Meiryo" panose="020B0604030504040204" pitchFamily="34" charset="-128"/>
            </a:endParaRPr>
          </a:p>
          <a:p>
            <a:pPr algn="ctr"/>
            <a:r>
              <a:rPr lang="en-US" altLang="ja-JP" sz="1400" dirty="0">
                <a:solidFill>
                  <a:schemeClr val="bg1"/>
                </a:solidFill>
                <a:latin typeface="Meiryo" panose="020B0604030504040204" pitchFamily="34" charset="-128"/>
                <a:ea typeface="Meiryo" panose="020B0604030504040204" pitchFamily="34" charset="-128"/>
              </a:rPr>
              <a:t>Productivity</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C16B4624-247D-85FD-E1B0-E74A2B1758E2}"/>
              </a:ext>
            </a:extLst>
          </p:cNvPr>
          <p:cNvSpPr txBox="1"/>
          <p:nvPr/>
        </p:nvSpPr>
        <p:spPr>
          <a:xfrm>
            <a:off x="4018003" y="2174240"/>
            <a:ext cx="1107996" cy="677108"/>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多様性</a:t>
            </a:r>
            <a:endParaRPr lang="en-US" altLang="ja-JP" sz="2400" dirty="0">
              <a:solidFill>
                <a:schemeClr val="bg1"/>
              </a:solidFill>
              <a:latin typeface="Meiryo" panose="020B0604030504040204" pitchFamily="34" charset="-128"/>
              <a:ea typeface="Meiryo" panose="020B0604030504040204" pitchFamily="34" charset="-128"/>
            </a:endParaRPr>
          </a:p>
          <a:p>
            <a:pPr algn="ctr"/>
            <a:r>
              <a:rPr kumimoji="1" lang="en-US" altLang="ja-JP" sz="1400" dirty="0">
                <a:solidFill>
                  <a:schemeClr val="bg1"/>
                </a:solidFill>
                <a:latin typeface="Meiryo" panose="020B0604030504040204" pitchFamily="34" charset="-128"/>
                <a:ea typeface="Meiryo" panose="020B0604030504040204" pitchFamily="34" charset="-128"/>
              </a:rPr>
              <a:t>Diversity</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606B6C2C-56BB-7632-6A27-069EB881478D}"/>
              </a:ext>
            </a:extLst>
          </p:cNvPr>
          <p:cNvSpPr txBox="1"/>
          <p:nvPr/>
        </p:nvSpPr>
        <p:spPr>
          <a:xfrm>
            <a:off x="6720866" y="2174240"/>
            <a:ext cx="1723550" cy="677108"/>
          </a:xfrm>
          <a:prstGeom prst="rect">
            <a:avLst/>
          </a:prstGeom>
          <a:noFill/>
        </p:spPr>
        <p:txBody>
          <a:bodyPr wrap="none" rtlCol="0">
            <a:spAutoFit/>
          </a:bodyPr>
          <a:lstStyle/>
          <a:p>
            <a:pPr algn="ctr"/>
            <a:r>
              <a:rPr kumimoji="1" lang="ja-JP" altLang="en-US" sz="2400">
                <a:solidFill>
                  <a:schemeClr val="bg1"/>
                </a:solidFill>
                <a:latin typeface="Meiryo" panose="020B0604030504040204" pitchFamily="34" charset="-128"/>
                <a:ea typeface="Meiryo" panose="020B0604030504040204" pitchFamily="34" charset="-128"/>
              </a:rPr>
              <a:t>持続可能性</a:t>
            </a:r>
            <a:endParaRPr kumimoji="1" lang="en-US" altLang="ja-JP" sz="2400" dirty="0">
              <a:solidFill>
                <a:schemeClr val="bg1"/>
              </a:solidFill>
              <a:latin typeface="Meiryo" panose="020B0604030504040204" pitchFamily="34" charset="-128"/>
              <a:ea typeface="Meiryo" panose="020B0604030504040204" pitchFamily="34" charset="-128"/>
            </a:endParaRPr>
          </a:p>
          <a:p>
            <a:pPr algn="ctr"/>
            <a:r>
              <a:rPr lang="en-US" altLang="ja-JP" sz="1400" dirty="0">
                <a:solidFill>
                  <a:schemeClr val="bg1"/>
                </a:solidFill>
                <a:latin typeface="Meiryo" panose="020B0604030504040204" pitchFamily="34" charset="-128"/>
                <a:ea typeface="Meiryo" panose="020B0604030504040204" pitchFamily="34" charset="-128"/>
              </a:rPr>
              <a:t>Sustainability</a:t>
            </a:r>
            <a:endParaRPr kumimoji="1" lang="ja-JP" altLang="en-US" sz="1400">
              <a:solidFill>
                <a:schemeClr val="bg1"/>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01D95495-3226-B7BC-CE42-B3D1E59855C0}"/>
              </a:ext>
            </a:extLst>
          </p:cNvPr>
          <p:cNvSpPr txBox="1"/>
          <p:nvPr/>
        </p:nvSpPr>
        <p:spPr>
          <a:xfrm>
            <a:off x="468758" y="2798676"/>
            <a:ext cx="2185214" cy="646331"/>
          </a:xfrm>
          <a:prstGeom prst="rect">
            <a:avLst/>
          </a:prstGeom>
          <a:noFill/>
        </p:spPr>
        <p:txBody>
          <a:bodyPr wrap="none" rtlCol="0">
            <a:spAutoFit/>
          </a:bodyPr>
          <a:lstStyle/>
          <a:p>
            <a:pPr algn="ctr"/>
            <a:r>
              <a:rPr lang="ja-JP" altLang="en-US" sz="1200">
                <a:solidFill>
                  <a:schemeClr val="bg1"/>
                </a:solidFill>
                <a:latin typeface="Meiryo" panose="020B0604030504040204" pitchFamily="34" charset="-128"/>
                <a:ea typeface="Meiryo" panose="020B0604030504040204" pitchFamily="34" charset="-128"/>
              </a:rPr>
              <a:t>予測可能な未来に備え</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計画的・分析的に事象を捉え</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均質的・集団的に事業を遂行</a:t>
            </a:r>
            <a:endParaRPr lang="en-US" altLang="ja-JP" sz="1200" dirty="0">
              <a:solidFill>
                <a:schemeClr val="bg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D6B513C7-8C5A-76A9-26BD-B0842979A7FE}"/>
              </a:ext>
            </a:extLst>
          </p:cNvPr>
          <p:cNvSpPr txBox="1"/>
          <p:nvPr/>
        </p:nvSpPr>
        <p:spPr>
          <a:xfrm>
            <a:off x="3402449" y="2798676"/>
            <a:ext cx="2339102" cy="646331"/>
          </a:xfrm>
          <a:prstGeom prst="rect">
            <a:avLst/>
          </a:prstGeom>
          <a:noFill/>
        </p:spPr>
        <p:txBody>
          <a:bodyPr wrap="none" rtlCol="0">
            <a:spAutoFit/>
          </a:bodyPr>
          <a:lstStyle/>
          <a:p>
            <a:pPr algn="ctr"/>
            <a:r>
              <a:rPr lang="ja-JP" altLang="en-US" sz="1200">
                <a:solidFill>
                  <a:schemeClr val="bg1"/>
                </a:solidFill>
                <a:latin typeface="Meiryo" panose="020B0604030504040204" pitchFamily="34" charset="-128"/>
                <a:ea typeface="Meiryo" panose="020B0604030504040204" pitchFamily="34" charset="-128"/>
              </a:rPr>
              <a:t>予測不可能な未来に対処すべく</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リアルタイムに事実を捉え</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独創的・自律的に事業を遂行</a:t>
            </a:r>
            <a:endParaRPr lang="en-US" altLang="ja-JP" sz="1200" dirty="0">
              <a:solidFill>
                <a:schemeClr val="bg1"/>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E58092F8-A4C3-6831-67B3-06FDB63B968D}"/>
              </a:ext>
            </a:extLst>
          </p:cNvPr>
          <p:cNvSpPr txBox="1"/>
          <p:nvPr/>
        </p:nvSpPr>
        <p:spPr>
          <a:xfrm>
            <a:off x="6336151" y="2798676"/>
            <a:ext cx="2492990" cy="646331"/>
          </a:xfrm>
          <a:prstGeom prst="rect">
            <a:avLst/>
          </a:prstGeom>
          <a:noFill/>
        </p:spPr>
        <p:txBody>
          <a:bodyPr wrap="none" rtlCol="0">
            <a:spAutoFit/>
          </a:bodyPr>
          <a:lstStyle/>
          <a:p>
            <a:pPr algn="ctr"/>
            <a:r>
              <a:rPr lang="ja-JP" altLang="en-US" sz="1200">
                <a:solidFill>
                  <a:schemeClr val="bg1"/>
                </a:solidFill>
                <a:latin typeface="Meiryo" panose="020B0604030504040204" pitchFamily="34" charset="-128"/>
                <a:ea typeface="Meiryo" panose="020B0604030504040204" pitchFamily="34" charset="-128"/>
              </a:rPr>
              <a:t>資源の枯渇・環境破壊に直面し</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地球規模かつ包括的に世界を捉え</a:t>
            </a:r>
            <a:endParaRPr lang="en-US" altLang="ja-JP" sz="1200" dirty="0">
              <a:solidFill>
                <a:schemeClr val="bg1"/>
              </a:solidFill>
              <a:latin typeface="Meiryo" panose="020B0604030504040204" pitchFamily="34" charset="-128"/>
              <a:ea typeface="Meiryo" panose="020B0604030504040204" pitchFamily="34" charset="-128"/>
            </a:endParaRPr>
          </a:p>
          <a:p>
            <a:pPr algn="ctr"/>
            <a:r>
              <a:rPr lang="ja-JP" altLang="en-US" sz="1200">
                <a:solidFill>
                  <a:schemeClr val="bg1"/>
                </a:solidFill>
                <a:latin typeface="Meiryo" panose="020B0604030504040204" pitchFamily="34" charset="-128"/>
                <a:ea typeface="Meiryo" panose="020B0604030504040204" pitchFamily="34" charset="-128"/>
              </a:rPr>
              <a:t>共感的・倫理的に事業を遂行する</a:t>
            </a:r>
            <a:endParaRPr lang="en-US" altLang="ja-JP" sz="1200" dirty="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55D64347-851E-04D5-9027-537302A693F7}"/>
              </a:ext>
            </a:extLst>
          </p:cNvPr>
          <p:cNvSpPr txBox="1"/>
          <p:nvPr/>
        </p:nvSpPr>
        <p:spPr>
          <a:xfrm>
            <a:off x="314865" y="3469777"/>
            <a:ext cx="2492990" cy="400110"/>
          </a:xfrm>
          <a:prstGeom prst="rect">
            <a:avLst/>
          </a:prstGeom>
          <a:noFill/>
        </p:spPr>
        <p:txBody>
          <a:bodyPr wrap="none" rtlCol="0">
            <a:spAutoFit/>
          </a:bodyPr>
          <a:lstStyle/>
          <a:p>
            <a:pPr algn="ctr"/>
            <a:r>
              <a:rPr kumimoji="1" lang="ja-JP" altLang="en-US" sz="2000">
                <a:solidFill>
                  <a:schemeClr val="bg1"/>
                </a:solidFill>
                <a:latin typeface="Meiryo" panose="020B0604030504040204" pitchFamily="34" charset="-128"/>
                <a:ea typeface="Meiryo" panose="020B0604030504040204" pitchFamily="34" charset="-128"/>
              </a:rPr>
              <a:t>大量生産・大量消費</a:t>
            </a:r>
          </a:p>
        </p:txBody>
      </p:sp>
      <p:sp>
        <p:nvSpPr>
          <p:cNvPr id="18" name="テキスト ボックス 17">
            <a:extLst>
              <a:ext uri="{FF2B5EF4-FFF2-40B4-BE49-F238E27FC236}">
                <a16:creationId xmlns:a16="http://schemas.microsoft.com/office/drawing/2014/main" id="{A87F719D-9354-FF86-83F6-202A483FA546}"/>
              </a:ext>
            </a:extLst>
          </p:cNvPr>
          <p:cNvSpPr txBox="1"/>
          <p:nvPr/>
        </p:nvSpPr>
        <p:spPr>
          <a:xfrm>
            <a:off x="3325505" y="3469777"/>
            <a:ext cx="2492990" cy="400110"/>
          </a:xfrm>
          <a:prstGeom prst="rect">
            <a:avLst/>
          </a:prstGeom>
          <a:noFill/>
        </p:spPr>
        <p:txBody>
          <a:bodyPr wrap="none" rtlCol="0">
            <a:spAutoFit/>
          </a:bodyPr>
          <a:lstStyle/>
          <a:p>
            <a:pPr algn="ctr"/>
            <a:r>
              <a:rPr kumimoji="1" lang="ja-JP" altLang="en-US" sz="2000">
                <a:solidFill>
                  <a:schemeClr val="bg1"/>
                </a:solidFill>
                <a:latin typeface="Meiryo" panose="020B0604030504040204" pitchFamily="34" charset="-128"/>
                <a:ea typeface="Meiryo" panose="020B0604030504040204" pitchFamily="34" charset="-128"/>
              </a:rPr>
              <a:t>最適生産・多様消費</a:t>
            </a:r>
          </a:p>
        </p:txBody>
      </p:sp>
      <p:sp>
        <p:nvSpPr>
          <p:cNvPr id="19" name="テキスト ボックス 18">
            <a:extLst>
              <a:ext uri="{FF2B5EF4-FFF2-40B4-BE49-F238E27FC236}">
                <a16:creationId xmlns:a16="http://schemas.microsoft.com/office/drawing/2014/main" id="{15AD0515-7F62-79F5-5562-73EF978C4FF5}"/>
              </a:ext>
            </a:extLst>
          </p:cNvPr>
          <p:cNvSpPr txBox="1"/>
          <p:nvPr/>
        </p:nvSpPr>
        <p:spPr>
          <a:xfrm>
            <a:off x="6336146" y="3469777"/>
            <a:ext cx="2492990" cy="400110"/>
          </a:xfrm>
          <a:prstGeom prst="rect">
            <a:avLst/>
          </a:prstGeom>
          <a:noFill/>
        </p:spPr>
        <p:txBody>
          <a:bodyPr wrap="none" rtlCol="0">
            <a:spAutoFit/>
          </a:bodyPr>
          <a:lstStyle/>
          <a:p>
            <a:pPr algn="ctr"/>
            <a:r>
              <a:rPr kumimoji="1" lang="ja-JP" altLang="en-US" sz="2000">
                <a:solidFill>
                  <a:schemeClr val="bg1"/>
                </a:solidFill>
                <a:latin typeface="Meiryo" panose="020B0604030504040204" pitchFamily="34" charset="-128"/>
                <a:ea typeface="Meiryo" panose="020B0604030504040204" pitchFamily="34" charset="-128"/>
              </a:rPr>
              <a:t>少量生産・循環利用</a:t>
            </a:r>
          </a:p>
        </p:txBody>
      </p:sp>
      <p:sp>
        <p:nvSpPr>
          <p:cNvPr id="22" name="テキスト ボックス 21">
            <a:extLst>
              <a:ext uri="{FF2B5EF4-FFF2-40B4-BE49-F238E27FC236}">
                <a16:creationId xmlns:a16="http://schemas.microsoft.com/office/drawing/2014/main" id="{DB2D8FBE-E4BC-F94D-C31D-A5E4CDB0BA52}"/>
              </a:ext>
            </a:extLst>
          </p:cNvPr>
          <p:cNvSpPr txBox="1"/>
          <p:nvPr/>
        </p:nvSpPr>
        <p:spPr>
          <a:xfrm>
            <a:off x="371189" y="3869889"/>
            <a:ext cx="2377574" cy="1015663"/>
          </a:xfrm>
          <a:prstGeom prst="rect">
            <a:avLst/>
          </a:prstGeom>
          <a:noFill/>
        </p:spPr>
        <p:txBody>
          <a:bodyPr wrap="none" rtlCol="0">
            <a:spAutoFit/>
          </a:bodyPr>
          <a:lstStyle/>
          <a:p>
            <a:pPr marL="342900" indent="-342900">
              <a:buFont typeface="Wingdings" pitchFamily="2" charset="2"/>
              <a:buChar char="ü"/>
            </a:pPr>
            <a:r>
              <a:rPr kumimoji="1" lang="ja-JP" altLang="en-US" sz="1200">
                <a:solidFill>
                  <a:schemeClr val="bg1"/>
                </a:solidFill>
                <a:latin typeface="Meiryo" panose="020B0604030504040204" pitchFamily="34" charset="-128"/>
                <a:ea typeface="Meiryo" panose="020B0604030504040204" pitchFamily="34" charset="-128"/>
              </a:rPr>
              <a:t>大規模システム</a:t>
            </a:r>
            <a:endParaRPr kumimoji="1"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ウォーターフォール開発</a:t>
            </a:r>
            <a:endParaRPr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sz="1200">
                <a:solidFill>
                  <a:schemeClr val="bg1"/>
                </a:solidFill>
                <a:latin typeface="Meiryo" panose="020B0604030504040204" pitchFamily="34" charset="-128"/>
                <a:ea typeface="Meiryo" panose="020B0604030504040204" pitchFamily="34" charset="-128"/>
              </a:rPr>
              <a:t>長期開発・低頻度デプロイ</a:t>
            </a:r>
            <a:endParaRPr kumimoji="1"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オンプレ</a:t>
            </a:r>
            <a:endParaRPr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sz="1200">
                <a:solidFill>
                  <a:schemeClr val="bg1"/>
                </a:solidFill>
                <a:latin typeface="Meiryo" panose="020B0604030504040204" pitchFamily="34" charset="-128"/>
                <a:ea typeface="Meiryo" panose="020B0604030504040204" pitchFamily="34" charset="-128"/>
              </a:rPr>
              <a:t>標準的人材による人海戦術</a:t>
            </a:r>
          </a:p>
        </p:txBody>
      </p:sp>
      <p:sp>
        <p:nvSpPr>
          <p:cNvPr id="23" name="テキスト ボックス 22">
            <a:extLst>
              <a:ext uri="{FF2B5EF4-FFF2-40B4-BE49-F238E27FC236}">
                <a16:creationId xmlns:a16="http://schemas.microsoft.com/office/drawing/2014/main" id="{7D03BDBA-0729-5329-D7EA-BE26D5AFEDE9}"/>
              </a:ext>
            </a:extLst>
          </p:cNvPr>
          <p:cNvSpPr txBox="1"/>
          <p:nvPr/>
        </p:nvSpPr>
        <p:spPr>
          <a:xfrm>
            <a:off x="3325505" y="3869887"/>
            <a:ext cx="2588722" cy="1015663"/>
          </a:xfrm>
          <a:prstGeom prst="rect">
            <a:avLst/>
          </a:prstGeom>
          <a:noFill/>
        </p:spPr>
        <p:txBody>
          <a:bodyPr wrap="none" rtlCol="0">
            <a:spAutoFit/>
          </a:bodyPr>
          <a:lstStyle/>
          <a:p>
            <a:pPr marL="342900" indent="-342900">
              <a:buFont typeface="Wingdings" pitchFamily="2" charset="2"/>
              <a:buChar char="ü"/>
            </a:pPr>
            <a:r>
              <a:rPr kumimoji="1" lang="ja-JP" altLang="en-US" sz="1200">
                <a:solidFill>
                  <a:schemeClr val="bg1"/>
                </a:solidFill>
                <a:latin typeface="Meiryo" panose="020B0604030504040204" pitchFamily="34" charset="-128"/>
                <a:ea typeface="Meiryo" panose="020B0604030504040204" pitchFamily="34" charset="-128"/>
              </a:rPr>
              <a:t>小規模システム</a:t>
            </a:r>
            <a:endParaRPr kumimoji="1"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アジャイル開発</a:t>
            </a:r>
            <a:endParaRPr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短</a:t>
            </a:r>
            <a:r>
              <a:rPr kumimoji="1" lang="ja-JP" altLang="en-US" sz="1200">
                <a:solidFill>
                  <a:schemeClr val="bg1"/>
                </a:solidFill>
                <a:latin typeface="Meiryo" panose="020B0604030504040204" pitchFamily="34" charset="-128"/>
                <a:ea typeface="Meiryo" panose="020B0604030504040204" pitchFamily="34" charset="-128"/>
              </a:rPr>
              <a:t>期開発・高頻度デプロイ</a:t>
            </a:r>
            <a:endParaRPr kumimoji="1"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クラウド（インフラ、</a:t>
            </a:r>
            <a:r>
              <a:rPr lang="en-US" altLang="ja-JP" sz="1200" dirty="0">
                <a:solidFill>
                  <a:schemeClr val="bg1"/>
                </a:solidFill>
                <a:latin typeface="Meiryo" panose="020B0604030504040204" pitchFamily="34" charset="-128"/>
                <a:ea typeface="Meiryo" panose="020B0604030504040204" pitchFamily="34" charset="-128"/>
              </a:rPr>
              <a:t>PaaS</a:t>
            </a:r>
            <a:r>
              <a:rPr lang="ja-JP" altLang="en-US" sz="1200">
                <a:solidFill>
                  <a:schemeClr val="bg1"/>
                </a:solidFill>
                <a:latin typeface="Meiryo" panose="020B0604030504040204" pitchFamily="34" charset="-128"/>
                <a:ea typeface="Meiryo" panose="020B0604030504040204" pitchFamily="34" charset="-128"/>
              </a:rPr>
              <a:t>）</a:t>
            </a:r>
            <a:endParaRPr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自律的人材による</a:t>
            </a:r>
            <a:r>
              <a:rPr kumimoji="1" lang="ja-JP" altLang="en-US" sz="1200">
                <a:solidFill>
                  <a:schemeClr val="bg1"/>
                </a:solidFill>
                <a:latin typeface="Meiryo" panose="020B0604030504040204" pitchFamily="34" charset="-128"/>
                <a:ea typeface="Meiryo" panose="020B0604030504040204" pitchFamily="34" charset="-128"/>
              </a:rPr>
              <a:t>チーム戦術</a:t>
            </a:r>
          </a:p>
        </p:txBody>
      </p:sp>
      <p:sp>
        <p:nvSpPr>
          <p:cNvPr id="24" name="テキスト ボックス 23">
            <a:extLst>
              <a:ext uri="{FF2B5EF4-FFF2-40B4-BE49-F238E27FC236}">
                <a16:creationId xmlns:a16="http://schemas.microsoft.com/office/drawing/2014/main" id="{DA0C021A-2088-A1C4-38EC-F3115D673005}"/>
              </a:ext>
            </a:extLst>
          </p:cNvPr>
          <p:cNvSpPr txBox="1"/>
          <p:nvPr/>
        </p:nvSpPr>
        <p:spPr>
          <a:xfrm>
            <a:off x="6207165" y="3869887"/>
            <a:ext cx="2906565" cy="1015663"/>
          </a:xfrm>
          <a:prstGeom prst="rect">
            <a:avLst/>
          </a:prstGeom>
          <a:noFill/>
        </p:spPr>
        <p:txBody>
          <a:bodyPr wrap="none" rtlCol="0">
            <a:spAutoFit/>
          </a:bodyPr>
          <a:lstStyle/>
          <a:p>
            <a:pPr marL="342900" indent="-342900">
              <a:buFont typeface="Wingdings" pitchFamily="2" charset="2"/>
              <a:buChar char="ü"/>
            </a:pPr>
            <a:r>
              <a:rPr kumimoji="1" lang="ja-JP" altLang="en-US" sz="1200">
                <a:solidFill>
                  <a:schemeClr val="bg1"/>
                </a:solidFill>
                <a:latin typeface="Meiryo" panose="020B0604030504040204" pitchFamily="34" charset="-128"/>
                <a:ea typeface="Meiryo" panose="020B0604030504040204" pitchFamily="34" charset="-128"/>
              </a:rPr>
              <a:t>マイクロ・サービス</a:t>
            </a:r>
            <a:endParaRPr kumimoji="1"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アジャイル</a:t>
            </a:r>
            <a:r>
              <a:rPr lang="en-US" altLang="ja-JP" sz="1200" dirty="0">
                <a:solidFill>
                  <a:schemeClr val="bg1"/>
                </a:solidFill>
                <a:latin typeface="Meiryo" panose="020B0604030504040204" pitchFamily="34" charset="-128"/>
                <a:ea typeface="Meiryo" panose="020B0604030504040204" pitchFamily="34" charset="-128"/>
              </a:rPr>
              <a:t>+AI</a:t>
            </a:r>
            <a:r>
              <a:rPr lang="ja-JP" altLang="en-US" sz="1200">
                <a:solidFill>
                  <a:schemeClr val="bg1"/>
                </a:solidFill>
                <a:latin typeface="Meiryo" panose="020B0604030504040204" pitchFamily="34" charset="-128"/>
                <a:ea typeface="Meiryo" panose="020B0604030504040204" pitchFamily="34" charset="-128"/>
              </a:rPr>
              <a:t>開発</a:t>
            </a:r>
            <a:endParaRPr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超短期</a:t>
            </a:r>
            <a:r>
              <a:rPr kumimoji="1" lang="ja-JP" altLang="en-US" sz="1200">
                <a:solidFill>
                  <a:schemeClr val="bg1"/>
                </a:solidFill>
                <a:latin typeface="Meiryo" panose="020B0604030504040204" pitchFamily="34" charset="-128"/>
                <a:ea typeface="Meiryo" panose="020B0604030504040204" pitchFamily="34" charset="-128"/>
              </a:rPr>
              <a:t>開発・継続的デプロイ</a:t>
            </a:r>
            <a:endParaRPr kumimoji="1"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200">
                <a:solidFill>
                  <a:schemeClr val="bg1"/>
                </a:solidFill>
                <a:latin typeface="Meiryo" panose="020B0604030504040204" pitchFamily="34" charset="-128"/>
                <a:ea typeface="Meiryo" panose="020B0604030504040204" pitchFamily="34" charset="-128"/>
              </a:rPr>
              <a:t>クラウド（サーバーレス、</a:t>
            </a:r>
            <a:r>
              <a:rPr lang="en-US" altLang="ja-JP" sz="1200" dirty="0">
                <a:solidFill>
                  <a:schemeClr val="bg1"/>
                </a:solidFill>
                <a:latin typeface="Meiryo" panose="020B0604030504040204" pitchFamily="34" charset="-128"/>
                <a:ea typeface="Meiryo" panose="020B0604030504040204" pitchFamily="34" charset="-128"/>
              </a:rPr>
              <a:t>SaaS</a:t>
            </a:r>
            <a:r>
              <a:rPr lang="ja-JP" altLang="en-US" sz="1200">
                <a:solidFill>
                  <a:schemeClr val="bg1"/>
                </a:solidFill>
                <a:latin typeface="Meiryo" panose="020B0604030504040204" pitchFamily="34" charset="-128"/>
                <a:ea typeface="Meiryo" panose="020B0604030504040204" pitchFamily="34" charset="-128"/>
              </a:rPr>
              <a:t>）</a:t>
            </a:r>
            <a:endParaRPr lang="en-US" altLang="ja-JP" sz="1200" dirty="0">
              <a:solidFill>
                <a:schemeClr val="bg1"/>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sz="1200">
                <a:solidFill>
                  <a:schemeClr val="bg1"/>
                </a:solidFill>
                <a:latin typeface="Meiryo" panose="020B0604030504040204" pitchFamily="34" charset="-128"/>
                <a:ea typeface="Meiryo" panose="020B0604030504040204" pitchFamily="34" charset="-128"/>
              </a:rPr>
              <a:t>自律人材によるチーム戦術</a:t>
            </a:r>
          </a:p>
        </p:txBody>
      </p:sp>
      <p:sp>
        <p:nvSpPr>
          <p:cNvPr id="27" name="テキスト ボックス 26">
            <a:extLst>
              <a:ext uri="{FF2B5EF4-FFF2-40B4-BE49-F238E27FC236}">
                <a16:creationId xmlns:a16="http://schemas.microsoft.com/office/drawing/2014/main" id="{1CAF5EE5-45ED-2A6E-DB73-69525693F429}"/>
              </a:ext>
            </a:extLst>
          </p:cNvPr>
          <p:cNvSpPr txBox="1"/>
          <p:nvPr/>
        </p:nvSpPr>
        <p:spPr>
          <a:xfrm>
            <a:off x="2522817" y="943987"/>
            <a:ext cx="1127233" cy="369332"/>
          </a:xfrm>
          <a:prstGeom prst="rect">
            <a:avLst/>
          </a:prstGeom>
          <a:noFill/>
        </p:spPr>
        <p:txBody>
          <a:bodyPr wrap="none" rtlCol="0">
            <a:spAutoFit/>
          </a:bodyPr>
          <a:lstStyle/>
          <a:p>
            <a:pPr algn="ctr"/>
            <a:r>
              <a:rPr kumimoji="1" lang="en-US" altLang="ja-JP" dirty="0">
                <a:solidFill>
                  <a:schemeClr val="bg1"/>
                </a:solidFill>
                <a:latin typeface="Hiragino Kaku Gothic StdN W8" panose="020B0800000000000000" pitchFamily="34" charset="-128"/>
                <a:ea typeface="Hiragino Kaku Gothic StdN W8" panose="020B0800000000000000" pitchFamily="34" charset="-128"/>
              </a:rPr>
              <a:t>2000</a:t>
            </a:r>
            <a:r>
              <a:rPr kumimoji="1" lang="ja-JP" altLang="en-US">
                <a:solidFill>
                  <a:schemeClr val="bg1"/>
                </a:solidFill>
                <a:latin typeface="Hiragino Kaku Gothic StdN W8" panose="020B0800000000000000" pitchFamily="34" charset="-128"/>
                <a:ea typeface="Hiragino Kaku Gothic StdN W8" panose="020B0800000000000000" pitchFamily="34" charset="-128"/>
              </a:rPr>
              <a:t>年</a:t>
            </a:r>
          </a:p>
        </p:txBody>
      </p:sp>
      <p:sp>
        <p:nvSpPr>
          <p:cNvPr id="28" name="テキスト ボックス 27">
            <a:extLst>
              <a:ext uri="{FF2B5EF4-FFF2-40B4-BE49-F238E27FC236}">
                <a16:creationId xmlns:a16="http://schemas.microsoft.com/office/drawing/2014/main" id="{D182A648-FCA3-B863-C684-FEB51EFA2982}"/>
              </a:ext>
            </a:extLst>
          </p:cNvPr>
          <p:cNvSpPr txBox="1"/>
          <p:nvPr/>
        </p:nvSpPr>
        <p:spPr>
          <a:xfrm>
            <a:off x="5499697" y="923667"/>
            <a:ext cx="1127233" cy="369332"/>
          </a:xfrm>
          <a:prstGeom prst="rect">
            <a:avLst/>
          </a:prstGeom>
          <a:noFill/>
        </p:spPr>
        <p:txBody>
          <a:bodyPr wrap="none" rtlCol="0">
            <a:spAutoFit/>
          </a:bodyPr>
          <a:lstStyle/>
          <a:p>
            <a:pPr algn="ctr"/>
            <a:r>
              <a:rPr kumimoji="1" lang="en-US" altLang="ja-JP" dirty="0">
                <a:solidFill>
                  <a:schemeClr val="bg1"/>
                </a:solidFill>
                <a:latin typeface="Hiragino Kaku Gothic StdN W8" panose="020B0800000000000000" pitchFamily="34" charset="-128"/>
                <a:ea typeface="Hiragino Kaku Gothic StdN W8" panose="020B0800000000000000" pitchFamily="34" charset="-128"/>
              </a:rPr>
              <a:t>2020</a:t>
            </a:r>
            <a:r>
              <a:rPr kumimoji="1" lang="ja-JP" altLang="en-US">
                <a:solidFill>
                  <a:schemeClr val="bg1"/>
                </a:solidFill>
                <a:latin typeface="Hiragino Kaku Gothic StdN W8" panose="020B0800000000000000" pitchFamily="34" charset="-128"/>
                <a:ea typeface="Hiragino Kaku Gothic StdN W8" panose="020B0800000000000000" pitchFamily="34" charset="-128"/>
              </a:rPr>
              <a:t>年</a:t>
            </a:r>
          </a:p>
        </p:txBody>
      </p:sp>
      <p:sp>
        <p:nvSpPr>
          <p:cNvPr id="30" name="下カーブ矢印 29">
            <a:extLst>
              <a:ext uri="{FF2B5EF4-FFF2-40B4-BE49-F238E27FC236}">
                <a16:creationId xmlns:a16="http://schemas.microsoft.com/office/drawing/2014/main" id="{82ED3685-EC71-3296-6AEC-94543C0A570B}"/>
              </a:ext>
            </a:extLst>
          </p:cNvPr>
          <p:cNvSpPr/>
          <p:nvPr/>
        </p:nvSpPr>
        <p:spPr>
          <a:xfrm flipV="1">
            <a:off x="1652780" y="5554356"/>
            <a:ext cx="2985588" cy="824673"/>
          </a:xfrm>
          <a:prstGeom prst="curvedDown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下カーブ矢印 30">
            <a:extLst>
              <a:ext uri="{FF2B5EF4-FFF2-40B4-BE49-F238E27FC236}">
                <a16:creationId xmlns:a16="http://schemas.microsoft.com/office/drawing/2014/main" id="{922B9795-C285-8A47-FFB8-CD152D550C9F}"/>
              </a:ext>
            </a:extLst>
          </p:cNvPr>
          <p:cNvSpPr/>
          <p:nvPr/>
        </p:nvSpPr>
        <p:spPr>
          <a:xfrm flipV="1">
            <a:off x="4586428" y="5554356"/>
            <a:ext cx="2985588" cy="824673"/>
          </a:xfrm>
          <a:prstGeom prst="curved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a:extLst>
              <a:ext uri="{FF2B5EF4-FFF2-40B4-BE49-F238E27FC236}">
                <a16:creationId xmlns:a16="http://schemas.microsoft.com/office/drawing/2014/main" id="{C2EBCD8C-0C4C-68B2-466F-04D8A9FD35E7}"/>
              </a:ext>
            </a:extLst>
          </p:cNvPr>
          <p:cNvSpPr txBox="1"/>
          <p:nvPr/>
        </p:nvSpPr>
        <p:spPr>
          <a:xfrm>
            <a:off x="2568566" y="6034483"/>
            <a:ext cx="1035733" cy="769441"/>
          </a:xfrm>
          <a:prstGeom prst="rect">
            <a:avLst/>
          </a:prstGeom>
          <a:noFill/>
        </p:spPr>
        <p:txBody>
          <a:bodyPr wrap="none" rtlCol="0">
            <a:spAutoFit/>
          </a:bodyPr>
          <a:lstStyle/>
          <a:p>
            <a:pPr algn="ctr"/>
            <a:r>
              <a:rPr kumimoji="1" lang="en-US" altLang="ja-JP" sz="4400" b="1" dirty="0">
                <a:solidFill>
                  <a:srgbClr val="7030A0"/>
                </a:solidFill>
                <a:latin typeface="Meiryo" panose="020B0604030504040204" pitchFamily="34" charset="-128"/>
                <a:ea typeface="Meiryo" panose="020B0604030504040204" pitchFamily="34" charset="-128"/>
              </a:rPr>
              <a:t>DX</a:t>
            </a:r>
            <a:endParaRPr kumimoji="1" lang="ja-JP" altLang="en-US" sz="4400" b="1">
              <a:solidFill>
                <a:srgbClr val="7030A0"/>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522AE81E-F6F8-9B18-4CB2-C7ED58C797A7}"/>
              </a:ext>
            </a:extLst>
          </p:cNvPr>
          <p:cNvSpPr/>
          <p:nvPr/>
        </p:nvSpPr>
        <p:spPr>
          <a:xfrm>
            <a:off x="270832" y="4992190"/>
            <a:ext cx="8602335" cy="471714"/>
          </a:xfrm>
          <a:prstGeom prst="rect">
            <a:avLst/>
          </a:prstGeom>
          <a:gradFill flip="none" rotWithShape="1">
            <a:gsLst>
              <a:gs pos="14000">
                <a:srgbClr val="C00000"/>
              </a:gs>
              <a:gs pos="50000">
                <a:srgbClr val="0432FF"/>
              </a:gs>
              <a:gs pos="83000">
                <a:srgbClr val="00B050"/>
              </a:gs>
            </a:gsLst>
            <a:lin ang="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216B83F0-E087-76A2-34D7-87AFF5EA0F25}"/>
              </a:ext>
            </a:extLst>
          </p:cNvPr>
          <p:cNvSpPr txBox="1"/>
          <p:nvPr/>
        </p:nvSpPr>
        <p:spPr>
          <a:xfrm>
            <a:off x="1888771" y="5064827"/>
            <a:ext cx="1338828" cy="369332"/>
          </a:xfrm>
          <a:prstGeom prst="rect">
            <a:avLst/>
          </a:prstGeom>
          <a:noFill/>
        </p:spPr>
        <p:txBody>
          <a:bodyPr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所有と消費</a:t>
            </a:r>
          </a:p>
        </p:txBody>
      </p:sp>
      <p:sp>
        <p:nvSpPr>
          <p:cNvPr id="20" name="テキスト ボックス 19">
            <a:extLst>
              <a:ext uri="{FF2B5EF4-FFF2-40B4-BE49-F238E27FC236}">
                <a16:creationId xmlns:a16="http://schemas.microsoft.com/office/drawing/2014/main" id="{737C4AC4-6373-38DF-0944-B43B310B27AB}"/>
              </a:ext>
            </a:extLst>
          </p:cNvPr>
          <p:cNvSpPr txBox="1"/>
          <p:nvPr/>
        </p:nvSpPr>
        <p:spPr>
          <a:xfrm>
            <a:off x="5916401" y="5075843"/>
            <a:ext cx="1338828" cy="369332"/>
          </a:xfrm>
          <a:prstGeom prst="rect">
            <a:avLst/>
          </a:prstGeom>
          <a:noFill/>
        </p:spPr>
        <p:txBody>
          <a:bodyPr wrap="none" rtlCol="0">
            <a:spAutoFit/>
          </a:bodyPr>
          <a:lstStyle/>
          <a:p>
            <a:r>
              <a:rPr lang="ja-JP" altLang="en-US" b="1">
                <a:solidFill>
                  <a:schemeClr val="bg1"/>
                </a:solidFill>
                <a:latin typeface="Meiryo" panose="020B0604030504040204" pitchFamily="34" charset="-128"/>
                <a:ea typeface="Meiryo" panose="020B0604030504040204" pitchFamily="34" charset="-128"/>
              </a:rPr>
              <a:t>共有</a:t>
            </a:r>
            <a:r>
              <a:rPr kumimoji="1" lang="ja-JP" altLang="en-US" b="1">
                <a:solidFill>
                  <a:schemeClr val="bg1"/>
                </a:solidFill>
                <a:latin typeface="Meiryo" panose="020B0604030504040204" pitchFamily="34" charset="-128"/>
                <a:ea typeface="Meiryo" panose="020B0604030504040204" pitchFamily="34" charset="-128"/>
              </a:rPr>
              <a:t>と循環</a:t>
            </a:r>
          </a:p>
        </p:txBody>
      </p:sp>
    </p:spTree>
    <p:extLst>
      <p:ext uri="{BB962C8B-B14F-4D97-AF65-F5344CB8AC3E}">
        <p14:creationId xmlns:p14="http://schemas.microsoft.com/office/powerpoint/2010/main" val="154871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p:tgtEl>
                                          <p:spTgt spid="26"/>
                                        </p:tgtEl>
                                        <p:attrNameLst>
                                          <p:attrName>ppt_x</p:attrName>
                                        </p:attrNameLst>
                                      </p:cBhvr>
                                      <p:tavLst>
                                        <p:tav tm="0">
                                          <p:val>
                                            <p:strVal val="#ppt_x-#ppt_w*1.125000"/>
                                          </p:val>
                                        </p:tav>
                                        <p:tav tm="100000">
                                          <p:val>
                                            <p:strVal val="#ppt_x"/>
                                          </p:val>
                                        </p:tav>
                                      </p:tavLst>
                                    </p:anim>
                                    <p:animEffect transition="in" filter="wipe(right)">
                                      <p:cBhvr>
                                        <p:cTn id="16" dur="500"/>
                                        <p:tgtEl>
                                          <p:spTgt spid="26"/>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ppt_x</p:attrName>
                                        </p:attrNameLst>
                                      </p:cBhvr>
                                      <p:tavLst>
                                        <p:tav tm="0">
                                          <p:val>
                                            <p:strVal val="#ppt_x-#ppt_w*1.125000"/>
                                          </p:val>
                                        </p:tav>
                                        <p:tav tm="100000">
                                          <p:val>
                                            <p:strVal val="#ppt_x"/>
                                          </p:val>
                                        </p:tav>
                                      </p:tavLst>
                                    </p:anim>
                                    <p:animEffect transition="in" filter="wipe(right)">
                                      <p:cBhvr>
                                        <p:cTn id="20" dur="500"/>
                                        <p:tgtEl>
                                          <p:spTgt spid="5"/>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ppt_x</p:attrName>
                                        </p:attrNameLst>
                                      </p:cBhvr>
                                      <p:tavLst>
                                        <p:tav tm="0">
                                          <p:val>
                                            <p:strVal val="#ppt_x-#ppt_w*1.125000"/>
                                          </p:val>
                                        </p:tav>
                                        <p:tav tm="100000">
                                          <p:val>
                                            <p:strVal val="#ppt_x"/>
                                          </p:val>
                                        </p:tav>
                                      </p:tavLst>
                                    </p:anim>
                                    <p:animEffect transition="in" filter="wipe(right)">
                                      <p:cBhvr>
                                        <p:cTn id="28" dur="500"/>
                                        <p:tgtEl>
                                          <p:spTgt spid="11"/>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ppt_x</p:attrName>
                                        </p:attrNameLst>
                                      </p:cBhvr>
                                      <p:tavLst>
                                        <p:tav tm="0">
                                          <p:val>
                                            <p:strVal val="#ppt_x-#ppt_w*1.125000"/>
                                          </p:val>
                                        </p:tav>
                                        <p:tav tm="100000">
                                          <p:val>
                                            <p:strVal val="#ppt_x"/>
                                          </p:val>
                                        </p:tav>
                                      </p:tavLst>
                                    </p:anim>
                                    <p:animEffect transition="in" filter="wipe(right)">
                                      <p:cBhvr>
                                        <p:cTn id="32" dur="500"/>
                                        <p:tgtEl>
                                          <p:spTgt spid="16"/>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p:tgtEl>
                                          <p:spTgt spid="24"/>
                                        </p:tgtEl>
                                        <p:attrNameLst>
                                          <p:attrName>ppt_x</p:attrName>
                                        </p:attrNameLst>
                                      </p:cBhvr>
                                      <p:tavLst>
                                        <p:tav tm="0">
                                          <p:val>
                                            <p:strVal val="#ppt_x-#ppt_w*1.125000"/>
                                          </p:val>
                                        </p:tav>
                                        <p:tav tm="100000">
                                          <p:val>
                                            <p:strVal val="#ppt_x"/>
                                          </p:val>
                                        </p:tav>
                                      </p:tavLst>
                                    </p:anim>
                                    <p:animEffect transition="in" filter="wipe(right)">
                                      <p:cBhvr>
                                        <p:cTn id="40" dur="500"/>
                                        <p:tgtEl>
                                          <p:spTgt spid="24"/>
                                        </p:tgtEl>
                                      </p:cBhvr>
                                    </p:animEffect>
                                  </p:childTnLst>
                                </p:cTn>
                              </p:par>
                              <p:par>
                                <p:cTn id="41" presetID="12" presetClass="entr" presetSubtype="8"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p:tgtEl>
                                          <p:spTgt spid="28"/>
                                        </p:tgtEl>
                                        <p:attrNameLst>
                                          <p:attrName>ppt_x</p:attrName>
                                        </p:attrNameLst>
                                      </p:cBhvr>
                                      <p:tavLst>
                                        <p:tav tm="0">
                                          <p:val>
                                            <p:strVal val="#ppt_x-#ppt_w*1.125000"/>
                                          </p:val>
                                        </p:tav>
                                        <p:tav tm="100000">
                                          <p:val>
                                            <p:strVal val="#ppt_x"/>
                                          </p:val>
                                        </p:tav>
                                      </p:tavLst>
                                    </p:anim>
                                    <p:animEffect transition="in" filter="wipe(right)">
                                      <p:cBhvr>
                                        <p:cTn id="44" dur="500"/>
                                        <p:tgtEl>
                                          <p:spTgt spid="28"/>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p:tgtEl>
                                          <p:spTgt spid="31"/>
                                        </p:tgtEl>
                                        <p:attrNameLst>
                                          <p:attrName>ppt_x</p:attrName>
                                        </p:attrNameLst>
                                      </p:cBhvr>
                                      <p:tavLst>
                                        <p:tav tm="0">
                                          <p:val>
                                            <p:strVal val="#ppt_x-#ppt_w*1.125000"/>
                                          </p:val>
                                        </p:tav>
                                        <p:tav tm="100000">
                                          <p:val>
                                            <p:strVal val="#ppt_x"/>
                                          </p:val>
                                        </p:tav>
                                      </p:tavLst>
                                    </p:anim>
                                    <p:animEffect transition="in" filter="wipe(right)">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8" grpId="0"/>
      <p:bldP spid="11" grpId="0"/>
      <p:bldP spid="16" grpId="0"/>
      <p:bldP spid="19" grpId="0"/>
      <p:bldP spid="24" grpId="0"/>
      <p:bldP spid="28" grpId="0"/>
      <p:bldP spid="30" grpId="0" animBg="1"/>
      <p:bldP spid="31" grpId="0" animBg="1"/>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Meiryo" panose="020B0604030504040204" pitchFamily="34" charset="-128"/>
                <a:ea typeface="Meiryo" panose="020B0604030504040204" pitchFamily="34" charset="-128"/>
                <a:cs typeface="Arial"/>
              </a:rPr>
              <a:t>DX</a:t>
            </a:r>
            <a:r>
              <a:rPr lang="ja-JP" altLang="en-US" sz="2400" dirty="0">
                <a:solidFill>
                  <a:srgbClr val="FFFFFF"/>
                </a:solidFill>
                <a:latin typeface="Meiryo" panose="020B0604030504040204" pitchFamily="34" charset="-128"/>
                <a:ea typeface="Meiryo" panose="020B0604030504040204" pitchFamily="34" charset="-128"/>
                <a:cs typeface="Arial"/>
              </a:rPr>
              <a:t>の定義</a:t>
            </a:r>
            <a:endParaRPr lang="ja-JP" altLang="en-US" sz="2400" dirty="0">
              <a:solidFill>
                <a:srgbClr val="FFFFFF"/>
              </a:solidFill>
              <a:effectLst/>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634784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C580ED95-747C-9F4D-67B7-EDFB30993D99}"/>
              </a:ext>
            </a:extLst>
          </p:cNvPr>
          <p:cNvSpPr/>
          <p:nvPr/>
        </p:nvSpPr>
        <p:spPr>
          <a:xfrm>
            <a:off x="1941762" y="2250390"/>
            <a:ext cx="2119256" cy="1317812"/>
          </a:xfrm>
          <a:prstGeom prst="roundRect">
            <a:avLst/>
          </a:prstGeom>
          <a:solidFill>
            <a:srgbClr val="0070C0">
              <a:alpha val="6980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CC013F9-14B4-E08A-6455-25C3DFD04E15}"/>
              </a:ext>
            </a:extLst>
          </p:cNvPr>
          <p:cNvSpPr>
            <a:spLocks noGrp="1"/>
          </p:cNvSpPr>
          <p:nvPr>
            <p:ph type="title"/>
          </p:nvPr>
        </p:nvSpPr>
        <p:spPr/>
        <p:txBody>
          <a:bodyPr/>
          <a:lstStyle/>
          <a:p>
            <a:r>
              <a:rPr kumimoji="1" lang="ja-JP" altLang="en-US"/>
              <a:t>デジタルがリアルを包括する社会</a:t>
            </a:r>
          </a:p>
        </p:txBody>
      </p:sp>
      <p:sp>
        <p:nvSpPr>
          <p:cNvPr id="3" name="角丸四角形 2">
            <a:extLst>
              <a:ext uri="{FF2B5EF4-FFF2-40B4-BE49-F238E27FC236}">
                <a16:creationId xmlns:a16="http://schemas.microsoft.com/office/drawing/2014/main" id="{07A0796C-77F5-F0AB-8069-EB291F44A186}"/>
              </a:ext>
            </a:extLst>
          </p:cNvPr>
          <p:cNvSpPr/>
          <p:nvPr/>
        </p:nvSpPr>
        <p:spPr>
          <a:xfrm>
            <a:off x="1097280" y="3146992"/>
            <a:ext cx="2678654" cy="1697019"/>
          </a:xfrm>
          <a:prstGeom prst="roundRect">
            <a:avLst/>
          </a:prstGeom>
          <a:solidFill>
            <a:srgbClr val="77933C">
              <a:alpha val="9058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テキスト ボックス 6">
            <a:extLst>
              <a:ext uri="{FF2B5EF4-FFF2-40B4-BE49-F238E27FC236}">
                <a16:creationId xmlns:a16="http://schemas.microsoft.com/office/drawing/2014/main" id="{3C588A80-7765-8036-4696-74BDA116201D}"/>
              </a:ext>
            </a:extLst>
          </p:cNvPr>
          <p:cNvSpPr txBox="1"/>
          <p:nvPr/>
        </p:nvSpPr>
        <p:spPr>
          <a:xfrm>
            <a:off x="1651776" y="3725216"/>
            <a:ext cx="1569661" cy="646331"/>
          </a:xfrm>
          <a:prstGeom prst="rect">
            <a:avLst/>
          </a:prstGeom>
          <a:noFill/>
        </p:spPr>
        <p:txBody>
          <a:bodyPr wrap="none" rtlCol="0">
            <a:spAutoFit/>
          </a:bodyPr>
          <a:lstStyle/>
          <a:p>
            <a:pPr algn="ctr"/>
            <a:r>
              <a:rPr kumimoji="1" lang="ja-JP" altLang="en-US" sz="3600" b="1">
                <a:solidFill>
                  <a:schemeClr val="bg1"/>
                </a:solidFill>
                <a:latin typeface="Meiryo" panose="020B0604030504040204" pitchFamily="34" charset="-128"/>
                <a:ea typeface="Meiryo" panose="020B0604030504040204" pitchFamily="34" charset="-128"/>
              </a:rPr>
              <a:t>リアル</a:t>
            </a:r>
          </a:p>
        </p:txBody>
      </p:sp>
      <p:grpSp>
        <p:nvGrpSpPr>
          <p:cNvPr id="18" name="グループ化 17">
            <a:extLst>
              <a:ext uri="{FF2B5EF4-FFF2-40B4-BE49-F238E27FC236}">
                <a16:creationId xmlns:a16="http://schemas.microsoft.com/office/drawing/2014/main" id="{86D9FDE5-67F0-9B41-F841-4C3AD247CBFB}"/>
              </a:ext>
            </a:extLst>
          </p:cNvPr>
          <p:cNvGrpSpPr/>
          <p:nvPr/>
        </p:nvGrpSpPr>
        <p:grpSpPr>
          <a:xfrm>
            <a:off x="5338482" y="3146991"/>
            <a:ext cx="2678654" cy="1697019"/>
            <a:chOff x="5338482" y="2958980"/>
            <a:chExt cx="2678654" cy="1697019"/>
          </a:xfrm>
        </p:grpSpPr>
        <p:sp>
          <p:nvSpPr>
            <p:cNvPr id="6" name="角丸四角形 5">
              <a:extLst>
                <a:ext uri="{FF2B5EF4-FFF2-40B4-BE49-F238E27FC236}">
                  <a16:creationId xmlns:a16="http://schemas.microsoft.com/office/drawing/2014/main" id="{BC1BE146-C533-02FD-D14B-F85088999B7A}"/>
                </a:ext>
              </a:extLst>
            </p:cNvPr>
            <p:cNvSpPr/>
            <p:nvPr/>
          </p:nvSpPr>
          <p:spPr>
            <a:xfrm>
              <a:off x="5338482" y="2958980"/>
              <a:ext cx="2678654" cy="1697019"/>
            </a:xfrm>
            <a:prstGeom prst="roundRect">
              <a:avLst/>
            </a:prstGeom>
            <a:solidFill>
              <a:srgbClr val="77933C">
                <a:alpha val="9058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endParaRPr>
            </a:p>
          </p:txBody>
        </p:sp>
        <p:sp>
          <p:nvSpPr>
            <p:cNvPr id="8" name="テキスト ボックス 7">
              <a:extLst>
                <a:ext uri="{FF2B5EF4-FFF2-40B4-BE49-F238E27FC236}">
                  <a16:creationId xmlns:a16="http://schemas.microsoft.com/office/drawing/2014/main" id="{501173F2-539C-E454-24CE-D7A2F0589D62}"/>
                </a:ext>
              </a:extLst>
            </p:cNvPr>
            <p:cNvSpPr txBox="1"/>
            <p:nvPr/>
          </p:nvSpPr>
          <p:spPr>
            <a:xfrm>
              <a:off x="5892977" y="3537205"/>
              <a:ext cx="1569661" cy="646331"/>
            </a:xfrm>
            <a:prstGeom prst="rect">
              <a:avLst/>
            </a:prstGeom>
            <a:noFill/>
          </p:spPr>
          <p:txBody>
            <a:bodyPr wrap="none" rtlCol="0">
              <a:spAutoFit/>
            </a:bodyPr>
            <a:lstStyle/>
            <a:p>
              <a:pPr algn="ctr"/>
              <a:r>
                <a:rPr kumimoji="1" lang="ja-JP" altLang="en-US" sz="3600" b="1">
                  <a:solidFill>
                    <a:schemeClr val="bg1"/>
                  </a:solidFill>
                  <a:latin typeface="Meiryo" panose="020B0604030504040204" pitchFamily="34" charset="-128"/>
                  <a:ea typeface="Meiryo" panose="020B0604030504040204" pitchFamily="34" charset="-128"/>
                </a:rPr>
                <a:t>リアル</a:t>
              </a:r>
            </a:p>
          </p:txBody>
        </p:sp>
      </p:grpSp>
      <p:sp>
        <p:nvSpPr>
          <p:cNvPr id="11" name="テキスト ボックス 10">
            <a:extLst>
              <a:ext uri="{FF2B5EF4-FFF2-40B4-BE49-F238E27FC236}">
                <a16:creationId xmlns:a16="http://schemas.microsoft.com/office/drawing/2014/main" id="{F094E1D7-6E0F-D39E-E5A6-1C14699405C8}"/>
              </a:ext>
            </a:extLst>
          </p:cNvPr>
          <p:cNvSpPr txBox="1"/>
          <p:nvPr/>
        </p:nvSpPr>
        <p:spPr>
          <a:xfrm>
            <a:off x="2190911" y="2520965"/>
            <a:ext cx="1620957" cy="523220"/>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デジタル</a:t>
            </a:r>
          </a:p>
        </p:txBody>
      </p:sp>
      <p:grpSp>
        <p:nvGrpSpPr>
          <p:cNvPr id="17" name="グループ化 16">
            <a:extLst>
              <a:ext uri="{FF2B5EF4-FFF2-40B4-BE49-F238E27FC236}">
                <a16:creationId xmlns:a16="http://schemas.microsoft.com/office/drawing/2014/main" id="{A8BE2EBF-A151-3676-4CD4-389405BA1991}"/>
              </a:ext>
            </a:extLst>
          </p:cNvPr>
          <p:cNvGrpSpPr/>
          <p:nvPr/>
        </p:nvGrpSpPr>
        <p:grpSpPr>
          <a:xfrm>
            <a:off x="5082983" y="2281002"/>
            <a:ext cx="3189643" cy="2587214"/>
            <a:chOff x="5082985" y="1615858"/>
            <a:chExt cx="3189643" cy="2587214"/>
          </a:xfrm>
        </p:grpSpPr>
        <p:sp>
          <p:nvSpPr>
            <p:cNvPr id="5" name="角丸四角形 4">
              <a:extLst>
                <a:ext uri="{FF2B5EF4-FFF2-40B4-BE49-F238E27FC236}">
                  <a16:creationId xmlns:a16="http://schemas.microsoft.com/office/drawing/2014/main" id="{A0CE2DBA-D3E9-D8C1-7F67-162A9D811E3B}"/>
                </a:ext>
              </a:extLst>
            </p:cNvPr>
            <p:cNvSpPr/>
            <p:nvPr/>
          </p:nvSpPr>
          <p:spPr>
            <a:xfrm>
              <a:off x="5082985" y="1615858"/>
              <a:ext cx="3189643" cy="2587214"/>
            </a:xfrm>
            <a:prstGeom prst="roundRect">
              <a:avLst/>
            </a:prstGeom>
            <a:solidFill>
              <a:srgbClr val="0070C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テキスト ボックス 11">
              <a:extLst>
                <a:ext uri="{FF2B5EF4-FFF2-40B4-BE49-F238E27FC236}">
                  <a16:creationId xmlns:a16="http://schemas.microsoft.com/office/drawing/2014/main" id="{302681A7-F663-2D5A-338C-EAFCA45B8EAC}"/>
                </a:ext>
              </a:extLst>
            </p:cNvPr>
            <p:cNvSpPr txBox="1"/>
            <p:nvPr/>
          </p:nvSpPr>
          <p:spPr>
            <a:xfrm>
              <a:off x="5867327" y="1855821"/>
              <a:ext cx="1620957" cy="523220"/>
            </a:xfrm>
            <a:prstGeom prst="rect">
              <a:avLst/>
            </a:prstGeom>
            <a:noFill/>
          </p:spPr>
          <p:txBody>
            <a:bodyPr wrap="none" rtlCol="0">
              <a:spAutoFit/>
            </a:bodyPr>
            <a:lstStyle/>
            <a:p>
              <a:pPr algn="ctr"/>
              <a:r>
                <a:rPr kumimoji="1" lang="ja-JP" altLang="en-US" sz="2800" b="1">
                  <a:solidFill>
                    <a:schemeClr val="bg1"/>
                  </a:solidFill>
                  <a:latin typeface="Meiryo" panose="020B0604030504040204" pitchFamily="34" charset="-128"/>
                  <a:ea typeface="Meiryo" panose="020B0604030504040204" pitchFamily="34" charset="-128"/>
                </a:rPr>
                <a:t>デジタル</a:t>
              </a:r>
            </a:p>
          </p:txBody>
        </p:sp>
      </p:grpSp>
      <p:sp>
        <p:nvSpPr>
          <p:cNvPr id="13" name="テキスト ボックス 12">
            <a:extLst>
              <a:ext uri="{FF2B5EF4-FFF2-40B4-BE49-F238E27FC236}">
                <a16:creationId xmlns:a16="http://schemas.microsoft.com/office/drawing/2014/main" id="{8549A6ED-26C3-7617-B4F5-0A17C0607BDF}"/>
              </a:ext>
            </a:extLst>
          </p:cNvPr>
          <p:cNvSpPr txBox="1"/>
          <p:nvPr/>
        </p:nvSpPr>
        <p:spPr>
          <a:xfrm>
            <a:off x="992140" y="1232303"/>
            <a:ext cx="2888932" cy="584775"/>
          </a:xfrm>
          <a:prstGeom prst="rect">
            <a:avLst/>
          </a:prstGeom>
          <a:noFill/>
        </p:spPr>
        <p:txBody>
          <a:bodyPr wrap="none" rtlCol="0">
            <a:spAutoFit/>
          </a:bodyPr>
          <a:lstStyle/>
          <a:p>
            <a:pPr algn="ctr"/>
            <a:r>
              <a:rPr kumimoji="1" lang="en-US" altLang="ja-JP" sz="3200" dirty="0">
                <a:latin typeface="Meiryo" panose="020B0604030504040204" pitchFamily="34" charset="-128"/>
                <a:ea typeface="Meiryo" panose="020B0604030504040204" pitchFamily="34" charset="-128"/>
              </a:rPr>
              <a:t>Before Digital</a:t>
            </a:r>
            <a:endParaRPr kumimoji="1" lang="ja-JP" altLang="en-US" sz="3200">
              <a:latin typeface="Meiryo" panose="020B0604030504040204" pitchFamily="34" charset="-128"/>
              <a:ea typeface="Meiryo" panose="020B0604030504040204" pitchFamily="34" charset="-128"/>
            </a:endParaRPr>
          </a:p>
        </p:txBody>
      </p:sp>
      <p:sp>
        <p:nvSpPr>
          <p:cNvPr id="14" name="テキスト ボックス 13">
            <a:extLst>
              <a:ext uri="{FF2B5EF4-FFF2-40B4-BE49-F238E27FC236}">
                <a16:creationId xmlns:a16="http://schemas.microsoft.com/office/drawing/2014/main" id="{060C66C1-D6DA-D0F1-A991-58B210A7F497}"/>
              </a:ext>
            </a:extLst>
          </p:cNvPr>
          <p:cNvSpPr txBox="1"/>
          <p:nvPr/>
        </p:nvSpPr>
        <p:spPr>
          <a:xfrm>
            <a:off x="5390530" y="1235875"/>
            <a:ext cx="2574552" cy="584775"/>
          </a:xfrm>
          <a:prstGeom prst="rect">
            <a:avLst/>
          </a:prstGeom>
          <a:noFill/>
        </p:spPr>
        <p:txBody>
          <a:bodyPr wrap="none" rtlCol="0">
            <a:spAutoFit/>
          </a:bodyPr>
          <a:lstStyle/>
          <a:p>
            <a:pPr algn="ctr"/>
            <a:r>
              <a:rPr kumimoji="1" lang="en-US" altLang="ja-JP" sz="3200" dirty="0">
                <a:latin typeface="Meiryo" panose="020B0604030504040204" pitchFamily="34" charset="-128"/>
                <a:ea typeface="Meiryo" panose="020B0604030504040204" pitchFamily="34" charset="-128"/>
              </a:rPr>
              <a:t>After Digital</a:t>
            </a:r>
            <a:endParaRPr kumimoji="1" lang="ja-JP" altLang="en-US" sz="320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EE5F9C3A-09C2-7741-0B88-897D5A2E9397}"/>
              </a:ext>
            </a:extLst>
          </p:cNvPr>
          <p:cNvSpPr txBox="1"/>
          <p:nvPr/>
        </p:nvSpPr>
        <p:spPr>
          <a:xfrm>
            <a:off x="677149" y="5256364"/>
            <a:ext cx="3518912" cy="707886"/>
          </a:xfrm>
          <a:prstGeom prst="rect">
            <a:avLst/>
          </a:prstGeom>
          <a:noFill/>
        </p:spPr>
        <p:txBody>
          <a:bodyPr wrap="none" rtlCol="0">
            <a:spAutoFit/>
          </a:bodyPr>
          <a:lstStyle/>
          <a:p>
            <a:pPr algn="ctr"/>
            <a:r>
              <a:rPr kumimoji="1" lang="ja-JP" altLang="en-US" sz="2000" b="1" u="sng">
                <a:solidFill>
                  <a:srgbClr val="0070C0"/>
                </a:solidFill>
                <a:latin typeface="Meiryo" panose="020B0604030504040204" pitchFamily="34" charset="-128"/>
                <a:ea typeface="Meiryo" panose="020B0604030504040204" pitchFamily="34" charset="-128"/>
              </a:rPr>
              <a:t>リアルを支援する便利な道具</a:t>
            </a:r>
            <a:endParaRPr kumimoji="1" lang="en-US" altLang="ja-JP" sz="2000" b="1" u="sng" dirty="0">
              <a:solidFill>
                <a:srgbClr val="0070C0"/>
              </a:solidFill>
              <a:latin typeface="Meiryo" panose="020B0604030504040204" pitchFamily="34" charset="-128"/>
              <a:ea typeface="Meiryo" panose="020B0604030504040204" pitchFamily="34" charset="-128"/>
            </a:endParaRPr>
          </a:p>
          <a:p>
            <a:pPr algn="ctr"/>
            <a:r>
              <a:rPr lang="ja-JP" altLang="en-US" sz="2000">
                <a:solidFill>
                  <a:srgbClr val="0070C0"/>
                </a:solidFill>
                <a:latin typeface="Meiryo" panose="020B0604030504040204" pitchFamily="34" charset="-128"/>
                <a:ea typeface="Meiryo" panose="020B0604030504040204" pitchFamily="34" charset="-128"/>
              </a:rPr>
              <a:t>としてのデジタル</a:t>
            </a:r>
            <a:endParaRPr kumimoji="1" lang="ja-JP" altLang="en-US" sz="2000">
              <a:solidFill>
                <a:srgbClr val="0070C0"/>
              </a:solidFill>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14369CE0-5DE9-D62B-B7A5-4FDED168FB31}"/>
              </a:ext>
            </a:extLst>
          </p:cNvPr>
          <p:cNvSpPr txBox="1"/>
          <p:nvPr/>
        </p:nvSpPr>
        <p:spPr>
          <a:xfrm>
            <a:off x="5174831" y="5256364"/>
            <a:ext cx="3005951" cy="707886"/>
          </a:xfrm>
          <a:prstGeom prst="rect">
            <a:avLst/>
          </a:prstGeom>
          <a:noFill/>
        </p:spPr>
        <p:txBody>
          <a:bodyPr wrap="none" rtlCol="0">
            <a:spAutoFit/>
          </a:bodyPr>
          <a:lstStyle/>
          <a:p>
            <a:pPr algn="ctr"/>
            <a:r>
              <a:rPr kumimoji="1" lang="ja-JP" altLang="en-US" sz="2000" b="1" u="sng">
                <a:solidFill>
                  <a:srgbClr val="0070C0"/>
                </a:solidFill>
                <a:latin typeface="Meiryo" panose="020B0604030504040204" pitchFamily="34" charset="-128"/>
                <a:ea typeface="Meiryo" panose="020B0604030504040204" pitchFamily="34" charset="-128"/>
              </a:rPr>
              <a:t>リアルを</a:t>
            </a:r>
            <a:r>
              <a:rPr lang="ja-JP" altLang="en-US" sz="2000" b="1" u="sng">
                <a:solidFill>
                  <a:srgbClr val="0070C0"/>
                </a:solidFill>
                <a:latin typeface="Meiryo" panose="020B0604030504040204" pitchFamily="34" charset="-128"/>
                <a:ea typeface="Meiryo" panose="020B0604030504040204" pitchFamily="34" charset="-128"/>
              </a:rPr>
              <a:t>包括する仕組み</a:t>
            </a:r>
            <a:endParaRPr lang="en-US" altLang="ja-JP" sz="2000" b="1" u="sng" dirty="0">
              <a:solidFill>
                <a:srgbClr val="0070C0"/>
              </a:solidFill>
              <a:latin typeface="Meiryo" panose="020B0604030504040204" pitchFamily="34" charset="-128"/>
              <a:ea typeface="Meiryo" panose="020B0604030504040204" pitchFamily="34" charset="-128"/>
            </a:endParaRPr>
          </a:p>
          <a:p>
            <a:pPr algn="ctr"/>
            <a:r>
              <a:rPr lang="ja-JP" altLang="en-US" sz="2000">
                <a:solidFill>
                  <a:srgbClr val="0070C0"/>
                </a:solidFill>
                <a:latin typeface="Meiryo" panose="020B0604030504040204" pitchFamily="34" charset="-128"/>
                <a:ea typeface="Meiryo" panose="020B0604030504040204" pitchFamily="34" charset="-128"/>
              </a:rPr>
              <a:t>としてのデジタル</a:t>
            </a:r>
            <a:endParaRPr kumimoji="1" lang="ja-JP" altLang="en-US" sz="2000">
              <a:solidFill>
                <a:srgbClr val="0070C0"/>
              </a:solidFill>
              <a:latin typeface="Meiryo" panose="020B0604030504040204" pitchFamily="34" charset="-128"/>
              <a:ea typeface="Meiryo" panose="020B0604030504040204" pitchFamily="34" charset="-128"/>
            </a:endParaRPr>
          </a:p>
        </p:txBody>
      </p:sp>
      <p:sp>
        <p:nvSpPr>
          <p:cNvPr id="19" name="右矢印 18">
            <a:extLst>
              <a:ext uri="{FF2B5EF4-FFF2-40B4-BE49-F238E27FC236}">
                <a16:creationId xmlns:a16="http://schemas.microsoft.com/office/drawing/2014/main" id="{B1054CFE-FA3B-5E76-A18F-7A5F8A771316}"/>
              </a:ext>
            </a:extLst>
          </p:cNvPr>
          <p:cNvSpPr/>
          <p:nvPr/>
        </p:nvSpPr>
        <p:spPr>
          <a:xfrm>
            <a:off x="4357244" y="3242378"/>
            <a:ext cx="418744" cy="965675"/>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テキスト ボックス 20">
            <a:extLst>
              <a:ext uri="{FF2B5EF4-FFF2-40B4-BE49-F238E27FC236}">
                <a16:creationId xmlns:a16="http://schemas.microsoft.com/office/drawing/2014/main" id="{7E877583-D87B-6D9C-9E03-22B5CE37AE3C}"/>
              </a:ext>
            </a:extLst>
          </p:cNvPr>
          <p:cNvSpPr txBox="1"/>
          <p:nvPr/>
        </p:nvSpPr>
        <p:spPr>
          <a:xfrm>
            <a:off x="3631963" y="6238103"/>
            <a:ext cx="5426579" cy="276999"/>
          </a:xfrm>
          <a:prstGeom prst="rect">
            <a:avLst/>
          </a:prstGeom>
          <a:noFill/>
        </p:spPr>
        <p:txBody>
          <a:bodyPr wrap="square">
            <a:spAutoFit/>
          </a:bodyPr>
          <a:lstStyle/>
          <a:p>
            <a:pPr algn="r"/>
            <a:r>
              <a:rPr lang="ja-JP" altLang="en-US" sz="1200" i="0">
                <a:solidFill>
                  <a:srgbClr val="0F1111"/>
                </a:solidFill>
                <a:effectLst/>
                <a:latin typeface="Meiryo" panose="020B0604030504040204" pitchFamily="34" charset="-128"/>
                <a:ea typeface="Meiryo" panose="020B0604030504040204" pitchFamily="34" charset="-128"/>
              </a:rPr>
              <a:t>「</a:t>
            </a:r>
            <a:r>
              <a:rPr lang="ja-JP" altLang="en-US" sz="1200" i="0">
                <a:solidFill>
                  <a:srgbClr val="0F1111"/>
                </a:solidFill>
                <a:effectLst/>
                <a:latin typeface="Meiryo" panose="020B0604030504040204" pitchFamily="34" charset="-128"/>
                <a:ea typeface="Meiryo" panose="020B0604030504040204" pitchFamily="34" charset="-128"/>
                <a:hlinkClick r:id="rId2"/>
              </a:rPr>
              <a:t>アフターデジタル</a:t>
            </a:r>
            <a:r>
              <a:rPr lang="ja-JP" altLang="en-US" sz="1200" i="0">
                <a:solidFill>
                  <a:srgbClr val="565959"/>
                </a:solidFill>
                <a:effectLst/>
                <a:latin typeface="Meiryo" panose="020B0604030504040204" pitchFamily="34" charset="-128"/>
                <a:ea typeface="Meiryo" panose="020B0604030504040204" pitchFamily="34" charset="-128"/>
                <a:hlinkClick r:id="rId2"/>
              </a:rPr>
              <a:t>・藤井保文</a:t>
            </a:r>
            <a:r>
              <a:rPr lang="en-US" altLang="ja-JP" sz="1200" i="0" dirty="0">
                <a:solidFill>
                  <a:srgbClr val="565959"/>
                </a:solidFill>
                <a:effectLst/>
                <a:latin typeface="Meiryo" panose="020B0604030504040204" pitchFamily="34" charset="-128"/>
                <a:ea typeface="Meiryo" panose="020B0604030504040204" pitchFamily="34" charset="-128"/>
                <a:hlinkClick r:id="rId2"/>
              </a:rPr>
              <a:t> </a:t>
            </a:r>
            <a:r>
              <a:rPr lang="ja-JP" altLang="en-US" sz="1200" i="0">
                <a:solidFill>
                  <a:srgbClr val="565959"/>
                </a:solidFill>
                <a:effectLst/>
                <a:latin typeface="Meiryo" panose="020B0604030504040204" pitchFamily="34" charset="-128"/>
                <a:ea typeface="Meiryo" panose="020B0604030504040204" pitchFamily="34" charset="-128"/>
                <a:hlinkClick r:id="rId2"/>
              </a:rPr>
              <a:t>著</a:t>
            </a:r>
            <a:r>
              <a:rPr lang="ja-JP" altLang="en-US" sz="1200" i="0">
                <a:solidFill>
                  <a:srgbClr val="565959"/>
                </a:solidFill>
                <a:effectLst/>
                <a:latin typeface="Meiryo" panose="020B0604030504040204" pitchFamily="34" charset="-128"/>
                <a:ea typeface="Meiryo" panose="020B0604030504040204" pitchFamily="34" charset="-128"/>
              </a:rPr>
              <a:t>」を参考に作成</a:t>
            </a:r>
            <a:endParaRPr lang="ja-JP" altLang="en-US" sz="1200" i="0">
              <a:solidFill>
                <a:srgbClr val="0F1111"/>
              </a:solidFill>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67280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50A0588-7930-5CFD-5E2D-9CBB3AA3B0EC}"/>
              </a:ext>
            </a:extLst>
          </p:cNvPr>
          <p:cNvSpPr/>
          <p:nvPr/>
        </p:nvSpPr>
        <p:spPr>
          <a:xfrm>
            <a:off x="237609" y="3345385"/>
            <a:ext cx="8686799" cy="311027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1C6DED34-0921-AF40-B232-B7EED99FFCFC}"/>
              </a:ext>
            </a:extLst>
          </p:cNvPr>
          <p:cNvSpPr>
            <a:spLocks noGrp="1"/>
          </p:cNvSpPr>
          <p:nvPr>
            <p:ph type="title"/>
          </p:nvPr>
        </p:nvSpPr>
        <p:spPr/>
        <p:txBody>
          <a:bodyPr/>
          <a:lstStyle/>
          <a:p>
            <a:r>
              <a:rPr kumimoji="1" lang="en-US" altLang="ja-JP" dirty="0"/>
              <a:t>DX</a:t>
            </a:r>
            <a:r>
              <a:rPr kumimoji="1" lang="ja-JP" altLang="en-US"/>
              <a:t>の定義</a:t>
            </a:r>
          </a:p>
        </p:txBody>
      </p:sp>
      <p:sp>
        <p:nvSpPr>
          <p:cNvPr id="4" name="正方形/長方形 3">
            <a:extLst>
              <a:ext uri="{FF2B5EF4-FFF2-40B4-BE49-F238E27FC236}">
                <a16:creationId xmlns:a16="http://schemas.microsoft.com/office/drawing/2014/main" id="{01177D4B-C010-E546-892E-7CC3A662EAD3}"/>
              </a:ext>
            </a:extLst>
          </p:cNvPr>
          <p:cNvSpPr/>
          <p:nvPr/>
        </p:nvSpPr>
        <p:spPr>
          <a:xfrm>
            <a:off x="306830" y="727460"/>
            <a:ext cx="8604966" cy="984885"/>
          </a:xfrm>
          <a:prstGeom prst="rect">
            <a:avLst/>
          </a:prstGeom>
        </p:spPr>
        <p:txBody>
          <a:bodyPr wrap="square">
            <a:spAutoFit/>
          </a:bodyPr>
          <a:lstStyle/>
          <a:p>
            <a:pPr algn="ctr"/>
            <a:r>
              <a:rPr lang="ja-JP" altLang="en-US" b="1">
                <a:solidFill>
                  <a:schemeClr val="bg1"/>
                </a:solidFill>
                <a:latin typeface="Meiryo" panose="020B0604030504040204" pitchFamily="34" charset="-128"/>
                <a:ea typeface="Meiryo" panose="020B0604030504040204" pitchFamily="34" charset="-128"/>
              </a:rPr>
              <a:t>デジタル・トランスフォーメーション</a:t>
            </a:r>
          </a:p>
          <a:p>
            <a:pPr marL="187325" lvl="1" algn="ctr"/>
            <a:r>
              <a:rPr lang="en-US" altLang="ja-JP" sz="1400" dirty="0">
                <a:solidFill>
                  <a:schemeClr val="bg1"/>
                </a:solidFill>
                <a:latin typeface="Meiryo" panose="020B0604030504040204" pitchFamily="34" charset="-128"/>
                <a:ea typeface="Meiryo" panose="020B0604030504040204" pitchFamily="34" charset="-128"/>
              </a:rPr>
              <a:t>2004</a:t>
            </a:r>
            <a:r>
              <a:rPr lang="ja-JP" altLang="en-US" sz="1400">
                <a:solidFill>
                  <a:schemeClr val="bg1"/>
                </a:solidFill>
                <a:latin typeface="Meiryo" panose="020B0604030504040204" pitchFamily="34" charset="-128"/>
                <a:ea typeface="Meiryo" panose="020B0604030504040204" pitchFamily="34" charset="-128"/>
              </a:rPr>
              <a:t>年、スウェーデンのウメオ大学教授であるエリック・ストルターマンの提唱した概念</a:t>
            </a:r>
            <a:endParaRPr lang="en-US" altLang="ja-JP" sz="1400" dirty="0">
              <a:solidFill>
                <a:schemeClr val="bg1"/>
              </a:solidFill>
              <a:latin typeface="Meiryo" panose="020B0604030504040204" pitchFamily="34" charset="-128"/>
              <a:ea typeface="Meiryo" panose="020B0604030504040204" pitchFamily="34" charset="-128"/>
            </a:endParaRPr>
          </a:p>
          <a:p>
            <a:pPr marL="187325" lvl="1" algn="ctr"/>
            <a:endParaRPr lang="en-US" altLang="ja-JP" sz="800" dirty="0">
              <a:solidFill>
                <a:schemeClr val="bg1"/>
              </a:solidFill>
              <a:latin typeface="Meiryo" panose="020B0604030504040204" pitchFamily="34" charset="-128"/>
              <a:ea typeface="Meiryo" panose="020B0604030504040204" pitchFamily="34" charset="-128"/>
            </a:endParaRPr>
          </a:p>
          <a:p>
            <a:pPr algn="ctr"/>
            <a:r>
              <a:rPr lang="ja-JP" altLang="en-US" b="1">
                <a:solidFill>
                  <a:schemeClr val="bg1"/>
                </a:solidFill>
                <a:latin typeface="Meiryo" panose="020B0604030504040204" pitchFamily="34" charset="-128"/>
                <a:ea typeface="Meiryo" panose="020B0604030504040204" pitchFamily="34" charset="-128"/>
              </a:rPr>
              <a:t>ITの浸透が、人々の生活をあらゆる面でより良い方向に変化させること</a:t>
            </a:r>
          </a:p>
        </p:txBody>
      </p:sp>
      <p:sp>
        <p:nvSpPr>
          <p:cNvPr id="8" name="正方形/長方形 7">
            <a:extLst>
              <a:ext uri="{FF2B5EF4-FFF2-40B4-BE49-F238E27FC236}">
                <a16:creationId xmlns:a16="http://schemas.microsoft.com/office/drawing/2014/main" id="{5251659C-A371-5944-B492-7498937580E5}"/>
              </a:ext>
            </a:extLst>
          </p:cNvPr>
          <p:cNvSpPr/>
          <p:nvPr/>
        </p:nvSpPr>
        <p:spPr>
          <a:xfrm>
            <a:off x="237609" y="1030224"/>
            <a:ext cx="8686799" cy="214550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a:extLst>
              <a:ext uri="{FF2B5EF4-FFF2-40B4-BE49-F238E27FC236}">
                <a16:creationId xmlns:a16="http://schemas.microsoft.com/office/drawing/2014/main" id="{395EBD89-7C7B-0A42-8A51-0FEFB22AE854}"/>
              </a:ext>
            </a:extLst>
          </p:cNvPr>
          <p:cNvSpPr/>
          <p:nvPr/>
        </p:nvSpPr>
        <p:spPr>
          <a:xfrm>
            <a:off x="269517" y="1185618"/>
            <a:ext cx="8604965" cy="584775"/>
          </a:xfrm>
          <a:prstGeom prst="rect">
            <a:avLst/>
          </a:prstGeom>
        </p:spPr>
        <p:txBody>
          <a:bodyPr wrap="square">
            <a:spAutoFit/>
          </a:bodyPr>
          <a:lstStyle/>
          <a:p>
            <a:pPr algn="ctr" fontAlgn="base"/>
            <a:r>
              <a:rPr lang="ja-JP" altLang="en-US" sz="3200" b="1" u="sng">
                <a:solidFill>
                  <a:schemeClr val="bg1"/>
                </a:solidFill>
                <a:latin typeface="Meiryo" panose="020B0604030504040204" pitchFamily="34" charset="-128"/>
                <a:ea typeface="Meiryo" panose="020B0604030504040204" pitchFamily="34" charset="-128"/>
              </a:rPr>
              <a:t>デジタル</a:t>
            </a:r>
            <a:r>
              <a:rPr lang="ja-JP" altLang="en-US" sz="3200" b="1">
                <a:solidFill>
                  <a:schemeClr val="bg1"/>
                </a:solidFill>
                <a:latin typeface="Meiryo" panose="020B0604030504040204" pitchFamily="34" charset="-128"/>
                <a:ea typeface="Meiryo" panose="020B0604030504040204" pitchFamily="34" charset="-128"/>
              </a:rPr>
              <a:t>・</a:t>
            </a:r>
            <a:r>
              <a:rPr lang="ja-JP" altLang="en-US" sz="3200" b="1" u="sng">
                <a:solidFill>
                  <a:schemeClr val="bg1"/>
                </a:solidFill>
                <a:latin typeface="Meiryo" panose="020B0604030504040204" pitchFamily="34" charset="-128"/>
                <a:ea typeface="Meiryo" panose="020B0604030504040204" pitchFamily="34" charset="-128"/>
              </a:rPr>
              <a:t>トランスフォーメーション</a:t>
            </a:r>
          </a:p>
        </p:txBody>
      </p:sp>
      <p:grpSp>
        <p:nvGrpSpPr>
          <p:cNvPr id="3" name="グループ化 2">
            <a:extLst>
              <a:ext uri="{FF2B5EF4-FFF2-40B4-BE49-F238E27FC236}">
                <a16:creationId xmlns:a16="http://schemas.microsoft.com/office/drawing/2014/main" id="{F7D71146-0738-A54C-9A87-28E769A7665F}"/>
              </a:ext>
            </a:extLst>
          </p:cNvPr>
          <p:cNvGrpSpPr/>
          <p:nvPr/>
        </p:nvGrpSpPr>
        <p:grpSpPr>
          <a:xfrm>
            <a:off x="379142" y="1632204"/>
            <a:ext cx="8604965" cy="1064874"/>
            <a:chOff x="379142" y="1863852"/>
            <a:chExt cx="8604965" cy="1064874"/>
          </a:xfrm>
        </p:grpSpPr>
        <p:sp>
          <p:nvSpPr>
            <p:cNvPr id="15" name="正方形/長方形 14">
              <a:extLst>
                <a:ext uri="{FF2B5EF4-FFF2-40B4-BE49-F238E27FC236}">
                  <a16:creationId xmlns:a16="http://schemas.microsoft.com/office/drawing/2014/main" id="{BB48D1C8-05BC-DF4D-AB92-8F7708C8B293}"/>
                </a:ext>
              </a:extLst>
            </p:cNvPr>
            <p:cNvSpPr/>
            <p:nvPr/>
          </p:nvSpPr>
          <p:spPr>
            <a:xfrm>
              <a:off x="379142" y="2405506"/>
              <a:ext cx="8604965" cy="523220"/>
            </a:xfrm>
            <a:prstGeom prst="rect">
              <a:avLst/>
            </a:prstGeom>
          </p:spPr>
          <p:txBody>
            <a:bodyPr wrap="square">
              <a:spAutoFit/>
            </a:bodyPr>
            <a:lstStyle/>
            <a:p>
              <a:pPr algn="ctr" fontAlgn="base"/>
              <a:r>
                <a:rPr lang="ja-JP" altLang="en-US" sz="2800" b="1">
                  <a:solidFill>
                    <a:schemeClr val="bg1"/>
                  </a:solidFill>
                  <a:latin typeface="Meiryo" panose="020B0604030504040204" pitchFamily="34" charset="-128"/>
                  <a:ea typeface="Meiryo" panose="020B0604030504040204" pitchFamily="34" charset="-128"/>
                </a:rPr>
                <a:t>デジタルを前提</a:t>
              </a:r>
              <a:r>
                <a:rPr lang="ja-JP" altLang="en-US" sz="2800">
                  <a:solidFill>
                    <a:schemeClr val="bg1"/>
                  </a:solidFill>
                  <a:latin typeface="Meiryo" panose="020B0604030504040204" pitchFamily="34" charset="-128"/>
                  <a:ea typeface="Meiryo" panose="020B0604030504040204" pitchFamily="34" charset="-128"/>
                </a:rPr>
                <a:t>に</a:t>
              </a:r>
              <a:r>
                <a:rPr lang="ja-JP" altLang="en-US" sz="2800" b="1">
                  <a:solidFill>
                    <a:schemeClr val="bg1"/>
                  </a:solidFill>
                  <a:latin typeface="Meiryo" panose="020B0604030504040204" pitchFamily="34" charset="-128"/>
                  <a:ea typeface="Meiryo" panose="020B0604030504040204" pitchFamily="34" charset="-128"/>
                </a:rPr>
                <a:t>　　</a:t>
              </a:r>
              <a:r>
                <a:rPr lang="en-US" altLang="ja-JP" sz="2800" b="1" dirty="0">
                  <a:solidFill>
                    <a:schemeClr val="bg1"/>
                  </a:solidFill>
                  <a:latin typeface="Meiryo" panose="020B0604030504040204" pitchFamily="34" charset="-128"/>
                  <a:ea typeface="Meiryo" panose="020B0604030504040204" pitchFamily="34" charset="-128"/>
                </a:rPr>
                <a:t>  </a:t>
              </a:r>
              <a:r>
                <a:rPr lang="ja-JP" altLang="en-US" sz="2800" b="1" u="sng">
                  <a:solidFill>
                    <a:schemeClr val="bg1"/>
                  </a:solidFill>
                  <a:latin typeface="Meiryo" panose="020B0604030504040204" pitchFamily="34" charset="-128"/>
                  <a:ea typeface="Meiryo" panose="020B0604030504040204" pitchFamily="34" charset="-128"/>
                </a:rPr>
                <a:t>ビジネスを変革する</a:t>
              </a:r>
              <a:r>
                <a:rPr lang="ja-JP" altLang="en-US" sz="2800">
                  <a:solidFill>
                    <a:schemeClr val="bg1"/>
                  </a:solidFill>
                  <a:latin typeface="Meiryo" panose="020B0604030504040204" pitchFamily="34" charset="-128"/>
                  <a:ea typeface="Meiryo" panose="020B0604030504040204" pitchFamily="34" charset="-128"/>
                </a:rPr>
                <a:t>こと</a:t>
              </a:r>
            </a:p>
          </p:txBody>
        </p:sp>
        <p:cxnSp>
          <p:nvCxnSpPr>
            <p:cNvPr id="25" name="直線矢印コネクタ 24">
              <a:extLst>
                <a:ext uri="{FF2B5EF4-FFF2-40B4-BE49-F238E27FC236}">
                  <a16:creationId xmlns:a16="http://schemas.microsoft.com/office/drawing/2014/main" id="{C3EF4C24-53ED-A74F-998C-B2F7B35609F1}"/>
                </a:ext>
              </a:extLst>
            </p:cNvPr>
            <p:cNvCxnSpPr>
              <a:cxnSpLocks/>
            </p:cNvCxnSpPr>
            <p:nvPr/>
          </p:nvCxnSpPr>
          <p:spPr>
            <a:xfrm>
              <a:off x="1934598" y="1863852"/>
              <a:ext cx="0" cy="570032"/>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直線矢印コネクタ 25">
              <a:extLst>
                <a:ext uri="{FF2B5EF4-FFF2-40B4-BE49-F238E27FC236}">
                  <a16:creationId xmlns:a16="http://schemas.microsoft.com/office/drawing/2014/main" id="{DA80C38B-9EF3-D04E-A523-BDF68394A143}"/>
                </a:ext>
              </a:extLst>
            </p:cNvPr>
            <p:cNvCxnSpPr>
              <a:cxnSpLocks/>
            </p:cNvCxnSpPr>
            <p:nvPr/>
          </p:nvCxnSpPr>
          <p:spPr>
            <a:xfrm>
              <a:off x="6037462" y="1889274"/>
              <a:ext cx="0" cy="516232"/>
            </a:xfrm>
            <a:prstGeom prst="straightConnector1">
              <a:avLst/>
            </a:prstGeom>
            <a:ln w="28575">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17" name="正方形/長方形 16">
            <a:extLst>
              <a:ext uri="{FF2B5EF4-FFF2-40B4-BE49-F238E27FC236}">
                <a16:creationId xmlns:a16="http://schemas.microsoft.com/office/drawing/2014/main" id="{CA54C078-43C9-35E0-C696-D23229259066}"/>
              </a:ext>
            </a:extLst>
          </p:cNvPr>
          <p:cNvSpPr/>
          <p:nvPr/>
        </p:nvSpPr>
        <p:spPr>
          <a:xfrm>
            <a:off x="607982" y="3551511"/>
            <a:ext cx="7909858" cy="1754326"/>
          </a:xfrm>
          <a:prstGeom prst="rect">
            <a:avLst/>
          </a:prstGeom>
        </p:spPr>
        <p:txBody>
          <a:bodyPr wrap="square">
            <a:spAutoFit/>
          </a:bodyPr>
          <a:lstStyle/>
          <a:p>
            <a:r>
              <a:rPr lang="ja-JP" altLang="en-US" b="1">
                <a:solidFill>
                  <a:schemeClr val="bg1"/>
                </a:solidFill>
                <a:latin typeface="Meiryo" panose="020B0604030504040204" pitchFamily="34" charset="-128"/>
                <a:ea typeface="Meiryo" panose="020B0604030504040204" pitchFamily="34" charset="-128"/>
              </a:rPr>
              <a:t>デジタル・テクノロジーの進展により産業構造や競争原理が変化し、これに適応できなければ、事業継続や企業存続が難しくなる</a:t>
            </a:r>
            <a:endParaRPr lang="en-US" altLang="ja-JP" b="1" dirty="0">
              <a:solidFill>
                <a:schemeClr val="bg1"/>
              </a:solidFill>
              <a:latin typeface="Meiryo" panose="020B0604030504040204" pitchFamily="34" charset="-128"/>
              <a:ea typeface="Meiryo" panose="020B0604030504040204" pitchFamily="34" charset="-128"/>
            </a:endParaRPr>
          </a:p>
          <a:p>
            <a:endParaRPr lang="en-US" altLang="ja-JP" b="1" dirty="0">
              <a:solidFill>
                <a:schemeClr val="bg1"/>
              </a:solidFill>
              <a:latin typeface="Meiryo" panose="020B0604030504040204" pitchFamily="34" charset="-128"/>
              <a:ea typeface="Meiryo" panose="020B0604030504040204" pitchFamily="34" charset="-128"/>
            </a:endParaRPr>
          </a:p>
          <a:p>
            <a:endParaRPr lang="en-US" altLang="ja-JP" b="1" dirty="0">
              <a:solidFill>
                <a:schemeClr val="bg1"/>
              </a:solidFill>
              <a:latin typeface="Meiryo" panose="020B0604030504040204" pitchFamily="34" charset="-128"/>
              <a:ea typeface="Meiryo" panose="020B0604030504040204" pitchFamily="34" charset="-128"/>
            </a:endParaRPr>
          </a:p>
          <a:p>
            <a:r>
              <a:rPr lang="en-US" altLang="ja-JP" b="1" dirty="0">
                <a:solidFill>
                  <a:schemeClr val="bg1"/>
                </a:solidFill>
                <a:latin typeface="Meiryo" panose="020B0604030504040204" pitchFamily="34" charset="-128"/>
                <a:ea typeface="Meiryo" panose="020B0604030504040204" pitchFamily="34" charset="-128"/>
              </a:rPr>
              <a:t>DX</a:t>
            </a:r>
            <a:r>
              <a:rPr lang="ja-JP" altLang="en-US" b="1">
                <a:solidFill>
                  <a:schemeClr val="bg1"/>
                </a:solidFill>
                <a:latin typeface="Meiryo" panose="020B0604030504040204" pitchFamily="34" charset="-128"/>
                <a:ea typeface="Meiryo" panose="020B0604030504040204" pitchFamily="34" charset="-128"/>
              </a:rPr>
              <a:t>とは、このような状況に対処するために、ビジネス・モデルや業務の手順、顧客との関係や働き方、企業の文化や風土を変革すること。</a:t>
            </a:r>
            <a:endParaRPr lang="en-US" altLang="ja-JP" dirty="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3AD54AFC-C1DF-70BE-0CD8-7E2B1994B665}"/>
              </a:ext>
            </a:extLst>
          </p:cNvPr>
          <p:cNvSpPr txBox="1"/>
          <p:nvPr/>
        </p:nvSpPr>
        <p:spPr>
          <a:xfrm>
            <a:off x="684926" y="2758033"/>
            <a:ext cx="3877985" cy="369332"/>
          </a:xfrm>
          <a:prstGeom prst="rect">
            <a:avLst/>
          </a:prstGeom>
          <a:noFill/>
        </p:spPr>
        <p:txBody>
          <a:bodyPr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デジタルがリアルを包括する社会に</a:t>
            </a:r>
          </a:p>
        </p:txBody>
      </p:sp>
      <p:sp>
        <p:nvSpPr>
          <p:cNvPr id="27" name="テキスト ボックス 26">
            <a:extLst>
              <a:ext uri="{FF2B5EF4-FFF2-40B4-BE49-F238E27FC236}">
                <a16:creationId xmlns:a16="http://schemas.microsoft.com/office/drawing/2014/main" id="{86E022D8-2DB4-EB74-D713-7832FC171B76}"/>
              </a:ext>
            </a:extLst>
          </p:cNvPr>
          <p:cNvSpPr txBox="1"/>
          <p:nvPr/>
        </p:nvSpPr>
        <p:spPr>
          <a:xfrm>
            <a:off x="4603908" y="2758033"/>
            <a:ext cx="4108817" cy="369332"/>
          </a:xfrm>
          <a:prstGeom prst="rect">
            <a:avLst/>
          </a:prstGeom>
          <a:noFill/>
        </p:spPr>
        <p:txBody>
          <a:bodyPr wrap="none" rtlCol="0">
            <a:spAutoFit/>
          </a:bodyPr>
          <a:lstStyle/>
          <a:p>
            <a:r>
              <a:rPr kumimoji="1" lang="ja-JP" altLang="en-US" b="1">
                <a:solidFill>
                  <a:schemeClr val="bg1"/>
                </a:solidFill>
                <a:latin typeface="Meiryo" panose="020B0604030504040204" pitchFamily="34" charset="-128"/>
                <a:ea typeface="Meiryo" panose="020B0604030504040204" pitchFamily="34" charset="-128"/>
              </a:rPr>
              <a:t>適応するために会社を作り変えること</a:t>
            </a:r>
          </a:p>
        </p:txBody>
      </p:sp>
      <p:sp>
        <p:nvSpPr>
          <p:cNvPr id="28" name="テキスト ボックス 27">
            <a:extLst>
              <a:ext uri="{FF2B5EF4-FFF2-40B4-BE49-F238E27FC236}">
                <a16:creationId xmlns:a16="http://schemas.microsoft.com/office/drawing/2014/main" id="{3A31D13D-702B-C267-D40B-D0DDEE69C1FC}"/>
              </a:ext>
            </a:extLst>
          </p:cNvPr>
          <p:cNvSpPr txBox="1"/>
          <p:nvPr/>
        </p:nvSpPr>
        <p:spPr>
          <a:xfrm>
            <a:off x="478571" y="5728314"/>
            <a:ext cx="8186857" cy="461665"/>
          </a:xfrm>
          <a:prstGeom prst="rect">
            <a:avLst/>
          </a:prstGeom>
          <a:noFill/>
        </p:spPr>
        <p:txBody>
          <a:bodyPr wrap="none" rtlCol="0">
            <a:spAutoFit/>
          </a:bodyPr>
          <a:lstStyle/>
          <a:p>
            <a:r>
              <a:rPr kumimoji="1" lang="ja-JP" altLang="en-US" sz="2400" b="1">
                <a:solidFill>
                  <a:schemeClr val="bg1"/>
                </a:solidFill>
                <a:latin typeface="Meiryo" panose="020B0604030504040204" pitchFamily="34" charset="-128"/>
                <a:ea typeface="Meiryo" panose="020B0604030504040204" pitchFamily="34" charset="-128"/>
              </a:rPr>
              <a:t>変化に俊敏に対応できる（アジャイル）企業に変わること</a:t>
            </a:r>
          </a:p>
        </p:txBody>
      </p:sp>
      <p:sp>
        <p:nvSpPr>
          <p:cNvPr id="7" name="下矢印 6">
            <a:extLst>
              <a:ext uri="{FF2B5EF4-FFF2-40B4-BE49-F238E27FC236}">
                <a16:creationId xmlns:a16="http://schemas.microsoft.com/office/drawing/2014/main" id="{5637740D-6F35-EBB1-134F-07269EF1ECCE}"/>
              </a:ext>
            </a:extLst>
          </p:cNvPr>
          <p:cNvSpPr/>
          <p:nvPr/>
        </p:nvSpPr>
        <p:spPr>
          <a:xfrm>
            <a:off x="4276574" y="4180707"/>
            <a:ext cx="608863" cy="403783"/>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下矢印 8">
            <a:extLst>
              <a:ext uri="{FF2B5EF4-FFF2-40B4-BE49-F238E27FC236}">
                <a16:creationId xmlns:a16="http://schemas.microsoft.com/office/drawing/2014/main" id="{4225D7E2-1068-F72F-85CD-3D4622FC8BCA}"/>
              </a:ext>
            </a:extLst>
          </p:cNvPr>
          <p:cNvSpPr/>
          <p:nvPr/>
        </p:nvSpPr>
        <p:spPr>
          <a:xfrm>
            <a:off x="4276574" y="5273597"/>
            <a:ext cx="608863" cy="403783"/>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4262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1000"/>
                                        <p:tgtEl>
                                          <p:spTgt spid="2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1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p:tgtEl>
                                          <p:spTgt spid="17"/>
                                        </p:tgtEl>
                                        <p:attrNameLst>
                                          <p:attrName>ppt_y</p:attrName>
                                        </p:attrNameLst>
                                      </p:cBhvr>
                                      <p:tavLst>
                                        <p:tav tm="0">
                                          <p:val>
                                            <p:strVal val="#ppt_y-#ppt_h*1.125000"/>
                                          </p:val>
                                        </p:tav>
                                        <p:tav tm="100000">
                                          <p:val>
                                            <p:strVal val="#ppt_y"/>
                                          </p:val>
                                        </p:tav>
                                      </p:tavLst>
                                    </p:anim>
                                    <p:animEffect transition="in" filter="wipe(down)">
                                      <p:cBhvr>
                                        <p:cTn id="27" dur="500"/>
                                        <p:tgtEl>
                                          <p:spTgt spid="17"/>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P spid="20" grpId="0"/>
      <p:bldP spid="27" grpId="0"/>
      <p:bldP spid="28" grpId="0"/>
      <p:bldP spid="7"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円/楕円 62">
            <a:extLst>
              <a:ext uri="{FF2B5EF4-FFF2-40B4-BE49-F238E27FC236}">
                <a16:creationId xmlns:a16="http://schemas.microsoft.com/office/drawing/2014/main" id="{BE35B7D4-60D6-5245-4A8A-308A564F5D5D}"/>
              </a:ext>
            </a:extLst>
          </p:cNvPr>
          <p:cNvSpPr/>
          <p:nvPr/>
        </p:nvSpPr>
        <p:spPr>
          <a:xfrm>
            <a:off x="279734" y="1378469"/>
            <a:ext cx="8584530" cy="4560501"/>
          </a:xfrm>
          <a:prstGeom prst="ellipse">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D479BB3-C263-C96F-8A31-2122EF7ABFAE}"/>
              </a:ext>
            </a:extLst>
          </p:cNvPr>
          <p:cNvSpPr>
            <a:spLocks noGrp="1"/>
          </p:cNvSpPr>
          <p:nvPr>
            <p:ph type="title"/>
          </p:nvPr>
        </p:nvSpPr>
        <p:spPr/>
        <p:txBody>
          <a:bodyPr/>
          <a:lstStyle/>
          <a:p>
            <a:r>
              <a:rPr kumimoji="1" lang="en-US" altLang="ja-JP" dirty="0"/>
              <a:t>DX</a:t>
            </a:r>
            <a:r>
              <a:rPr kumimoji="1" lang="ja-JP" altLang="en-US"/>
              <a:t>とは何をすることか</a:t>
            </a:r>
          </a:p>
        </p:txBody>
      </p:sp>
      <p:sp>
        <p:nvSpPr>
          <p:cNvPr id="5" name="円/楕円 4">
            <a:extLst>
              <a:ext uri="{FF2B5EF4-FFF2-40B4-BE49-F238E27FC236}">
                <a16:creationId xmlns:a16="http://schemas.microsoft.com/office/drawing/2014/main" id="{94071CDD-0618-51F4-51C5-092DCFCB3D08}"/>
              </a:ext>
            </a:extLst>
          </p:cNvPr>
          <p:cNvSpPr/>
          <p:nvPr/>
        </p:nvSpPr>
        <p:spPr>
          <a:xfrm>
            <a:off x="1657350" y="2110323"/>
            <a:ext cx="5829300" cy="3096795"/>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円/楕円 21">
            <a:extLst>
              <a:ext uri="{FF2B5EF4-FFF2-40B4-BE49-F238E27FC236}">
                <a16:creationId xmlns:a16="http://schemas.microsoft.com/office/drawing/2014/main" id="{404D121A-9C0C-A30E-46BC-F0F957B0C429}"/>
              </a:ext>
            </a:extLst>
          </p:cNvPr>
          <p:cNvSpPr/>
          <p:nvPr/>
        </p:nvSpPr>
        <p:spPr>
          <a:xfrm>
            <a:off x="3019257" y="2923409"/>
            <a:ext cx="3109071" cy="1470624"/>
          </a:xfrm>
          <a:prstGeom prst="ellipse">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a:extLst>
              <a:ext uri="{FF2B5EF4-FFF2-40B4-BE49-F238E27FC236}">
                <a16:creationId xmlns:a16="http://schemas.microsoft.com/office/drawing/2014/main" id="{9360FE92-13D1-BD31-B5C0-04D277466AF3}"/>
              </a:ext>
            </a:extLst>
          </p:cNvPr>
          <p:cNvSpPr txBox="1"/>
          <p:nvPr/>
        </p:nvSpPr>
        <p:spPr>
          <a:xfrm>
            <a:off x="3222738" y="3392286"/>
            <a:ext cx="882742" cy="646331"/>
          </a:xfrm>
          <a:prstGeom prst="rect">
            <a:avLst/>
          </a:prstGeom>
          <a:noFill/>
        </p:spPr>
        <p:txBody>
          <a:bodyPr wrap="none" rtlCol="0">
            <a:spAutoFit/>
          </a:bodyPr>
          <a:lstStyle/>
          <a:p>
            <a:r>
              <a:rPr kumimoji="1" lang="en-US" altLang="ja-JP" sz="3600" b="1" dirty="0">
                <a:solidFill>
                  <a:schemeClr val="bg1"/>
                </a:solidFill>
                <a:latin typeface="Meiryo" panose="020B0604030504040204" pitchFamily="34" charset="-128"/>
                <a:ea typeface="Meiryo" panose="020B0604030504040204" pitchFamily="34" charset="-128"/>
              </a:rPr>
              <a:t>DX</a:t>
            </a:r>
          </a:p>
        </p:txBody>
      </p:sp>
      <p:sp>
        <p:nvSpPr>
          <p:cNvPr id="24" name="テキスト ボックス 23">
            <a:extLst>
              <a:ext uri="{FF2B5EF4-FFF2-40B4-BE49-F238E27FC236}">
                <a16:creationId xmlns:a16="http://schemas.microsoft.com/office/drawing/2014/main" id="{1FE5D078-4B99-6C58-5100-B53C5BAA717E}"/>
              </a:ext>
            </a:extLst>
          </p:cNvPr>
          <p:cNvSpPr txBox="1"/>
          <p:nvPr/>
        </p:nvSpPr>
        <p:spPr>
          <a:xfrm>
            <a:off x="3979983" y="3451000"/>
            <a:ext cx="2031325" cy="461665"/>
          </a:xfrm>
          <a:prstGeom prst="rect">
            <a:avLst/>
          </a:prstGeom>
          <a:noFill/>
        </p:spPr>
        <p:txBody>
          <a:bodyPr wrap="non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デジタル</a:t>
            </a:r>
            <a:endParaRPr kumimoji="1" lang="en-US" altLang="ja-JP" sz="1200" dirty="0">
              <a:solidFill>
                <a:schemeClr val="bg1"/>
              </a:solidFill>
              <a:latin typeface="Meiryo" panose="020B0604030504040204" pitchFamily="34" charset="-128"/>
              <a:ea typeface="Meiryo" panose="020B0604030504040204" pitchFamily="34" charset="-128"/>
            </a:endParaRPr>
          </a:p>
          <a:p>
            <a:r>
              <a:rPr kumimoji="1" lang="ja-JP" altLang="en-US" sz="1200">
                <a:solidFill>
                  <a:schemeClr val="bg1"/>
                </a:solidFill>
                <a:latin typeface="Meiryo" panose="020B0604030504040204" pitchFamily="34" charset="-128"/>
                <a:ea typeface="Meiryo" panose="020B0604030504040204" pitchFamily="34" charset="-128"/>
              </a:rPr>
              <a:t>トランスフォーメーション</a:t>
            </a:r>
          </a:p>
        </p:txBody>
      </p:sp>
      <p:sp>
        <p:nvSpPr>
          <p:cNvPr id="27" name="テキスト ボックス 26">
            <a:extLst>
              <a:ext uri="{FF2B5EF4-FFF2-40B4-BE49-F238E27FC236}">
                <a16:creationId xmlns:a16="http://schemas.microsoft.com/office/drawing/2014/main" id="{2CDF34A6-BFD4-D0E9-AA59-B8470A5F31C7}"/>
              </a:ext>
            </a:extLst>
          </p:cNvPr>
          <p:cNvSpPr txBox="1"/>
          <p:nvPr/>
        </p:nvSpPr>
        <p:spPr>
          <a:xfrm>
            <a:off x="1657350" y="1004072"/>
            <a:ext cx="2687985" cy="584775"/>
          </a:xfrm>
          <a:prstGeom prst="rect">
            <a:avLst/>
          </a:prstGeom>
          <a:noFill/>
        </p:spPr>
        <p:txBody>
          <a:bodyPr wrap="square" rtlCol="0">
            <a:spAutoFit/>
          </a:bodyPr>
          <a:lstStyle/>
          <a:p>
            <a:pPr algn="r"/>
            <a:r>
              <a:rPr lang="ja-JP" altLang="en-US" sz="1600">
                <a:solidFill>
                  <a:srgbClr val="0432FF"/>
                </a:solidFill>
                <a:latin typeface="Meiryo" panose="020B0604030504040204" pitchFamily="34" charset="-128"/>
                <a:ea typeface="Meiryo" panose="020B0604030504040204" pitchFamily="34" charset="-128"/>
              </a:rPr>
              <a:t>収益のあげ方／ビジネス・モデルを変える</a:t>
            </a:r>
            <a:endParaRPr kumimoji="1" lang="en-US" altLang="ja-JP" sz="1600" dirty="0">
              <a:solidFill>
                <a:srgbClr val="0432FF"/>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159BC081-B4C2-34AB-F902-436996EBE1F4}"/>
              </a:ext>
            </a:extLst>
          </p:cNvPr>
          <p:cNvSpPr txBox="1"/>
          <p:nvPr/>
        </p:nvSpPr>
        <p:spPr>
          <a:xfrm>
            <a:off x="4798667" y="1004071"/>
            <a:ext cx="2687985" cy="584775"/>
          </a:xfrm>
          <a:prstGeom prst="rect">
            <a:avLst/>
          </a:prstGeom>
          <a:noFill/>
        </p:spPr>
        <p:txBody>
          <a:bodyPr wrap="square" rtlCol="0">
            <a:spAutoFit/>
          </a:bodyPr>
          <a:lstStyle/>
          <a:p>
            <a:r>
              <a:rPr lang="ja-JP" altLang="en-US" sz="1600">
                <a:solidFill>
                  <a:srgbClr val="0432FF"/>
                </a:solidFill>
                <a:latin typeface="Meiryo" panose="020B0604030504040204" pitchFamily="34" charset="-128"/>
                <a:ea typeface="Meiryo" panose="020B0604030504040204" pitchFamily="34" charset="-128"/>
              </a:rPr>
              <a:t>業務の手順／ビジネス・プロセスを変える</a:t>
            </a:r>
            <a:endParaRPr kumimoji="1" lang="en-US" altLang="ja-JP" sz="1600" dirty="0">
              <a:solidFill>
                <a:srgbClr val="0432FF"/>
              </a:solidFill>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C94A3A99-9A54-AC9A-FDB2-1A7D4C850A79}"/>
              </a:ext>
            </a:extLst>
          </p:cNvPr>
          <p:cNvSpPr txBox="1"/>
          <p:nvPr/>
        </p:nvSpPr>
        <p:spPr>
          <a:xfrm>
            <a:off x="432579" y="1911841"/>
            <a:ext cx="2093582" cy="584775"/>
          </a:xfrm>
          <a:prstGeom prst="rect">
            <a:avLst/>
          </a:prstGeom>
          <a:noFill/>
        </p:spPr>
        <p:txBody>
          <a:bodyPr wrap="square">
            <a:spAutoFit/>
          </a:bodyPr>
          <a:lstStyle/>
          <a:p>
            <a:r>
              <a:rPr kumimoji="1" lang="ja-JP" altLang="en-US" sz="1600">
                <a:solidFill>
                  <a:srgbClr val="0432FF"/>
                </a:solidFill>
                <a:latin typeface="Meiryo" panose="020B0604030504040204" pitchFamily="34" charset="-128"/>
                <a:ea typeface="Meiryo" panose="020B0604030504040204" pitchFamily="34" charset="-128"/>
              </a:rPr>
              <a:t>働き方や労務、雇用制度を変える</a:t>
            </a:r>
            <a:endParaRPr kumimoji="1" lang="en-US" altLang="ja-JP" sz="1600" dirty="0">
              <a:solidFill>
                <a:srgbClr val="0432FF"/>
              </a:solidFill>
              <a:latin typeface="Meiryo" panose="020B0604030504040204" pitchFamily="34" charset="-128"/>
              <a:ea typeface="Meiryo" panose="020B0604030504040204" pitchFamily="34" charset="-128"/>
            </a:endParaRPr>
          </a:p>
        </p:txBody>
      </p:sp>
      <p:sp>
        <p:nvSpPr>
          <p:cNvPr id="34" name="テキスト ボックス 33">
            <a:extLst>
              <a:ext uri="{FF2B5EF4-FFF2-40B4-BE49-F238E27FC236}">
                <a16:creationId xmlns:a16="http://schemas.microsoft.com/office/drawing/2014/main" id="{0F2FF692-74DC-97AA-A7DB-6C6F9BC39939}"/>
              </a:ext>
            </a:extLst>
          </p:cNvPr>
          <p:cNvSpPr txBox="1"/>
          <p:nvPr/>
        </p:nvSpPr>
        <p:spPr>
          <a:xfrm>
            <a:off x="1657349" y="5800437"/>
            <a:ext cx="2687986" cy="584775"/>
          </a:xfrm>
          <a:prstGeom prst="rect">
            <a:avLst/>
          </a:prstGeom>
          <a:noFill/>
        </p:spPr>
        <p:txBody>
          <a:bodyPr wrap="square">
            <a:spAutoFit/>
          </a:bodyPr>
          <a:lstStyle/>
          <a:p>
            <a:pPr algn="r"/>
            <a:r>
              <a:rPr lang="ja-JP" altLang="en-US" sz="1600">
                <a:solidFill>
                  <a:srgbClr val="0432FF"/>
                </a:solidFill>
                <a:latin typeface="Meiryo" panose="020B0604030504040204" pitchFamily="34" charset="-128"/>
                <a:ea typeface="Meiryo" panose="020B0604030504040204" pitchFamily="34" charset="-128"/>
              </a:rPr>
              <a:t>組織や体制、意思決定の方法や権限範囲を変える</a:t>
            </a:r>
          </a:p>
        </p:txBody>
      </p:sp>
      <p:sp>
        <p:nvSpPr>
          <p:cNvPr id="36" name="テキスト ボックス 35">
            <a:extLst>
              <a:ext uri="{FF2B5EF4-FFF2-40B4-BE49-F238E27FC236}">
                <a16:creationId xmlns:a16="http://schemas.microsoft.com/office/drawing/2014/main" id="{5A94B2D7-5986-A1D7-4C36-5F4AEA58304D}"/>
              </a:ext>
            </a:extLst>
          </p:cNvPr>
          <p:cNvSpPr txBox="1"/>
          <p:nvPr/>
        </p:nvSpPr>
        <p:spPr>
          <a:xfrm>
            <a:off x="4860416" y="5800718"/>
            <a:ext cx="2687986" cy="584775"/>
          </a:xfrm>
          <a:prstGeom prst="rect">
            <a:avLst/>
          </a:prstGeom>
          <a:noFill/>
        </p:spPr>
        <p:txBody>
          <a:bodyPr wrap="square">
            <a:spAutoFit/>
          </a:bodyPr>
          <a:lstStyle/>
          <a:p>
            <a:r>
              <a:rPr lang="ja-JP" altLang="en-US" sz="1600">
                <a:solidFill>
                  <a:srgbClr val="0432FF"/>
                </a:solidFill>
                <a:latin typeface="Meiryo" panose="020B0604030504040204" pitchFamily="34" charset="-128"/>
                <a:ea typeface="Meiryo" panose="020B0604030504040204" pitchFamily="34" charset="-128"/>
              </a:rPr>
              <a:t>事業計画や事業目的・目標を変える</a:t>
            </a:r>
            <a:endParaRPr lang="en-US" altLang="ja-JP" sz="1600" dirty="0">
              <a:solidFill>
                <a:srgbClr val="0432FF"/>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B5F2BD50-1AB1-EDBF-B33F-DAC84C0ACDDB}"/>
              </a:ext>
            </a:extLst>
          </p:cNvPr>
          <p:cNvSpPr txBox="1"/>
          <p:nvPr/>
        </p:nvSpPr>
        <p:spPr>
          <a:xfrm>
            <a:off x="432577" y="5027216"/>
            <a:ext cx="2093583" cy="584775"/>
          </a:xfrm>
          <a:prstGeom prst="rect">
            <a:avLst/>
          </a:prstGeom>
          <a:noFill/>
        </p:spPr>
        <p:txBody>
          <a:bodyPr wrap="square" rtlCol="0">
            <a:spAutoFit/>
          </a:bodyPr>
          <a:lstStyle/>
          <a:p>
            <a:pPr algn="r"/>
            <a:r>
              <a:rPr kumimoji="1" lang="ja-JP" altLang="en-US" sz="1600">
                <a:solidFill>
                  <a:srgbClr val="0432FF"/>
                </a:solidFill>
                <a:latin typeface="Meiryo" panose="020B0604030504040204" pitchFamily="34" charset="-128"/>
                <a:ea typeface="Meiryo" panose="020B0604030504040204" pitchFamily="34" charset="-128"/>
              </a:rPr>
              <a:t>システム開発・運用の仕方を変える</a:t>
            </a:r>
          </a:p>
        </p:txBody>
      </p:sp>
      <p:sp>
        <p:nvSpPr>
          <p:cNvPr id="38" name="テキスト ボックス 37">
            <a:extLst>
              <a:ext uri="{FF2B5EF4-FFF2-40B4-BE49-F238E27FC236}">
                <a16:creationId xmlns:a16="http://schemas.microsoft.com/office/drawing/2014/main" id="{259AD9DE-F509-A086-97F7-7F41E7E88154}"/>
              </a:ext>
            </a:extLst>
          </p:cNvPr>
          <p:cNvSpPr txBox="1"/>
          <p:nvPr/>
        </p:nvSpPr>
        <p:spPr>
          <a:xfrm>
            <a:off x="6546705" y="5022548"/>
            <a:ext cx="2093583" cy="584775"/>
          </a:xfrm>
          <a:prstGeom prst="rect">
            <a:avLst/>
          </a:prstGeom>
          <a:noFill/>
        </p:spPr>
        <p:txBody>
          <a:bodyPr wrap="square" rtlCol="0">
            <a:spAutoFit/>
          </a:bodyPr>
          <a:lstStyle/>
          <a:p>
            <a:r>
              <a:rPr kumimoji="1" lang="ja-JP" altLang="en-US" sz="1600">
                <a:solidFill>
                  <a:srgbClr val="0432FF"/>
                </a:solidFill>
                <a:latin typeface="Meiryo" panose="020B0604030504040204" pitchFamily="34" charset="-128"/>
                <a:ea typeface="Meiryo" panose="020B0604030504040204" pitchFamily="34" charset="-128"/>
              </a:rPr>
              <a:t>データ管理や活用の方法を変える</a:t>
            </a:r>
          </a:p>
        </p:txBody>
      </p:sp>
      <p:sp>
        <p:nvSpPr>
          <p:cNvPr id="39" name="テキスト ボックス 38">
            <a:extLst>
              <a:ext uri="{FF2B5EF4-FFF2-40B4-BE49-F238E27FC236}">
                <a16:creationId xmlns:a16="http://schemas.microsoft.com/office/drawing/2014/main" id="{A31709AD-0236-56E9-59C9-41868F904428}"/>
              </a:ext>
            </a:extLst>
          </p:cNvPr>
          <p:cNvSpPr txBox="1"/>
          <p:nvPr/>
        </p:nvSpPr>
        <p:spPr>
          <a:xfrm>
            <a:off x="6617839" y="1910296"/>
            <a:ext cx="2093582" cy="584775"/>
          </a:xfrm>
          <a:prstGeom prst="rect">
            <a:avLst/>
          </a:prstGeom>
          <a:noFill/>
        </p:spPr>
        <p:txBody>
          <a:bodyPr wrap="square">
            <a:spAutoFit/>
          </a:bodyPr>
          <a:lstStyle/>
          <a:p>
            <a:pPr algn="r"/>
            <a:r>
              <a:rPr kumimoji="1" lang="ja-JP" altLang="en-US" sz="1600">
                <a:solidFill>
                  <a:srgbClr val="0432FF"/>
                </a:solidFill>
                <a:latin typeface="Meiryo" panose="020B0604030504040204" pitchFamily="34" charset="-128"/>
                <a:ea typeface="Meiryo" panose="020B0604030504040204" pitchFamily="34" charset="-128"/>
              </a:rPr>
              <a:t>業績管理方法や業績目標を変える</a:t>
            </a:r>
            <a:endParaRPr kumimoji="1" lang="en-US" altLang="ja-JP" sz="1600" dirty="0">
              <a:solidFill>
                <a:srgbClr val="0432FF"/>
              </a:solidFill>
              <a:latin typeface="Meiryo" panose="020B0604030504040204" pitchFamily="34" charset="-128"/>
              <a:ea typeface="Meiryo" panose="020B0604030504040204" pitchFamily="34" charset="-128"/>
            </a:endParaRPr>
          </a:p>
        </p:txBody>
      </p:sp>
      <p:grpSp>
        <p:nvGrpSpPr>
          <p:cNvPr id="62" name="グループ化 61">
            <a:extLst>
              <a:ext uri="{FF2B5EF4-FFF2-40B4-BE49-F238E27FC236}">
                <a16:creationId xmlns:a16="http://schemas.microsoft.com/office/drawing/2014/main" id="{98B48A5D-F92D-A9BD-8326-5F86E0F5C1DF}"/>
              </a:ext>
            </a:extLst>
          </p:cNvPr>
          <p:cNvGrpSpPr/>
          <p:nvPr/>
        </p:nvGrpSpPr>
        <p:grpSpPr>
          <a:xfrm>
            <a:off x="1768657" y="1419978"/>
            <a:ext cx="5669641" cy="4476522"/>
            <a:chOff x="1768657" y="1419978"/>
            <a:chExt cx="5669641" cy="4476522"/>
          </a:xfrm>
        </p:grpSpPr>
        <p:sp>
          <p:nvSpPr>
            <p:cNvPr id="41" name="上矢印 40">
              <a:extLst>
                <a:ext uri="{FF2B5EF4-FFF2-40B4-BE49-F238E27FC236}">
                  <a16:creationId xmlns:a16="http://schemas.microsoft.com/office/drawing/2014/main" id="{15D2C916-1F5E-CAF4-4F9E-5A8ED199DAB9}"/>
                </a:ext>
              </a:extLst>
            </p:cNvPr>
            <p:cNvSpPr/>
            <p:nvPr/>
          </p:nvSpPr>
          <p:spPr>
            <a:xfrm rot="19980406">
              <a:off x="3632525" y="1419978"/>
              <a:ext cx="421149" cy="1668611"/>
            </a:xfrm>
            <a:prstGeom prst="upArrow">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上矢印 47">
              <a:extLst>
                <a:ext uri="{FF2B5EF4-FFF2-40B4-BE49-F238E27FC236}">
                  <a16:creationId xmlns:a16="http://schemas.microsoft.com/office/drawing/2014/main" id="{53B29515-3855-6D38-97E4-AB4CFA293D89}"/>
                </a:ext>
              </a:extLst>
            </p:cNvPr>
            <p:cNvSpPr/>
            <p:nvPr/>
          </p:nvSpPr>
          <p:spPr>
            <a:xfrm rot="18000280">
              <a:off x="2491430" y="1872931"/>
              <a:ext cx="388097" cy="1833644"/>
            </a:xfrm>
            <a:prstGeom prst="upArrow">
              <a:avLst>
                <a:gd name="adj1" fmla="val 53950"/>
                <a:gd name="adj2" fmla="val 50000"/>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上矢印 54">
              <a:extLst>
                <a:ext uri="{FF2B5EF4-FFF2-40B4-BE49-F238E27FC236}">
                  <a16:creationId xmlns:a16="http://schemas.microsoft.com/office/drawing/2014/main" id="{90509F66-B40C-DE2A-66D0-3354DF246746}"/>
                </a:ext>
              </a:extLst>
            </p:cNvPr>
            <p:cNvSpPr/>
            <p:nvPr/>
          </p:nvSpPr>
          <p:spPr>
            <a:xfrm rot="1619594" flipV="1">
              <a:off x="3632523" y="4226928"/>
              <a:ext cx="421149" cy="1668611"/>
            </a:xfrm>
            <a:prstGeom prst="upArrow">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上矢印 55">
              <a:extLst>
                <a:ext uri="{FF2B5EF4-FFF2-40B4-BE49-F238E27FC236}">
                  <a16:creationId xmlns:a16="http://schemas.microsoft.com/office/drawing/2014/main" id="{28A0F637-D14E-7FB1-6A8A-E0377F5106C4}"/>
                </a:ext>
              </a:extLst>
            </p:cNvPr>
            <p:cNvSpPr/>
            <p:nvPr/>
          </p:nvSpPr>
          <p:spPr>
            <a:xfrm rot="3599720" flipV="1">
              <a:off x="2491430" y="3589915"/>
              <a:ext cx="388097" cy="1833644"/>
            </a:xfrm>
            <a:prstGeom prst="upArrow">
              <a:avLst>
                <a:gd name="adj1" fmla="val 53950"/>
                <a:gd name="adj2" fmla="val 50000"/>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1" name="グループ化 60">
              <a:extLst>
                <a:ext uri="{FF2B5EF4-FFF2-40B4-BE49-F238E27FC236}">
                  <a16:creationId xmlns:a16="http://schemas.microsoft.com/office/drawing/2014/main" id="{1F8D9E9C-5F99-B61D-289B-927ADB29E5C1}"/>
                </a:ext>
              </a:extLst>
            </p:cNvPr>
            <p:cNvGrpSpPr/>
            <p:nvPr/>
          </p:nvGrpSpPr>
          <p:grpSpPr>
            <a:xfrm flipH="1">
              <a:off x="5153281" y="1420939"/>
              <a:ext cx="2285017" cy="4475561"/>
              <a:chOff x="1921057" y="1572378"/>
              <a:chExt cx="2285017" cy="4475561"/>
            </a:xfrm>
          </p:grpSpPr>
          <p:sp>
            <p:nvSpPr>
              <p:cNvPr id="57" name="上矢印 56">
                <a:extLst>
                  <a:ext uri="{FF2B5EF4-FFF2-40B4-BE49-F238E27FC236}">
                    <a16:creationId xmlns:a16="http://schemas.microsoft.com/office/drawing/2014/main" id="{FB03A3F0-B00F-0358-F292-58D87CFCA127}"/>
                  </a:ext>
                </a:extLst>
              </p:cNvPr>
              <p:cNvSpPr/>
              <p:nvPr/>
            </p:nvSpPr>
            <p:spPr>
              <a:xfrm rot="19980406">
                <a:off x="3784925" y="1572378"/>
                <a:ext cx="421149" cy="1668611"/>
              </a:xfrm>
              <a:prstGeom prst="upArrow">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上矢印 57">
                <a:extLst>
                  <a:ext uri="{FF2B5EF4-FFF2-40B4-BE49-F238E27FC236}">
                    <a16:creationId xmlns:a16="http://schemas.microsoft.com/office/drawing/2014/main" id="{BBE8DE90-8BC8-F83F-7CD5-3754FA1B5263}"/>
                  </a:ext>
                </a:extLst>
              </p:cNvPr>
              <p:cNvSpPr/>
              <p:nvPr/>
            </p:nvSpPr>
            <p:spPr>
              <a:xfrm rot="18000280">
                <a:off x="2643830" y="2025331"/>
                <a:ext cx="388097" cy="1833644"/>
              </a:xfrm>
              <a:prstGeom prst="upArrow">
                <a:avLst>
                  <a:gd name="adj1" fmla="val 53950"/>
                  <a:gd name="adj2" fmla="val 50000"/>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上矢印 58">
                <a:extLst>
                  <a:ext uri="{FF2B5EF4-FFF2-40B4-BE49-F238E27FC236}">
                    <a16:creationId xmlns:a16="http://schemas.microsoft.com/office/drawing/2014/main" id="{8C7303D0-0823-EC03-CF2A-9B6864FEC2E3}"/>
                  </a:ext>
                </a:extLst>
              </p:cNvPr>
              <p:cNvSpPr/>
              <p:nvPr/>
            </p:nvSpPr>
            <p:spPr>
              <a:xfrm rot="1619594" flipV="1">
                <a:off x="3784923" y="4379328"/>
                <a:ext cx="421149" cy="1668611"/>
              </a:xfrm>
              <a:prstGeom prst="upArrow">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上矢印 59">
                <a:extLst>
                  <a:ext uri="{FF2B5EF4-FFF2-40B4-BE49-F238E27FC236}">
                    <a16:creationId xmlns:a16="http://schemas.microsoft.com/office/drawing/2014/main" id="{F9226442-FC62-CF11-C4B2-001D0E277C1C}"/>
                  </a:ext>
                </a:extLst>
              </p:cNvPr>
              <p:cNvSpPr/>
              <p:nvPr/>
            </p:nvSpPr>
            <p:spPr>
              <a:xfrm rot="3599720" flipV="1">
                <a:off x="2643830" y="3742315"/>
                <a:ext cx="388097" cy="1833644"/>
              </a:xfrm>
              <a:prstGeom prst="upArrow">
                <a:avLst>
                  <a:gd name="adj1" fmla="val 53950"/>
                  <a:gd name="adj2" fmla="val 50000"/>
                </a:avLst>
              </a:prstGeom>
              <a:solidFill>
                <a:srgbClr val="0432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26" name="テキスト ボックス 25">
            <a:extLst>
              <a:ext uri="{FF2B5EF4-FFF2-40B4-BE49-F238E27FC236}">
                <a16:creationId xmlns:a16="http://schemas.microsoft.com/office/drawing/2014/main" id="{B70DCD98-C78C-9BCB-8502-71A0A665C0B6}"/>
              </a:ext>
            </a:extLst>
          </p:cNvPr>
          <p:cNvSpPr txBox="1"/>
          <p:nvPr/>
        </p:nvSpPr>
        <p:spPr>
          <a:xfrm>
            <a:off x="3255827" y="4502563"/>
            <a:ext cx="2646878" cy="461665"/>
          </a:xfrm>
          <a:prstGeom prst="rect">
            <a:avLst/>
          </a:prstGeom>
          <a:noFill/>
        </p:spPr>
        <p:txBody>
          <a:bodyPr wrap="none" rtlCol="0">
            <a:spAutoFit/>
          </a:bodyPr>
          <a:lstStyle/>
          <a:p>
            <a:pPr algn="ctr"/>
            <a:r>
              <a:rPr lang="ja-JP" altLang="en-US" sz="2400">
                <a:solidFill>
                  <a:schemeClr val="bg1"/>
                </a:solidFill>
                <a:latin typeface="Meiryo" panose="020B0604030504040204" pitchFamily="34" charset="-128"/>
                <a:ea typeface="Meiryo" panose="020B0604030504040204" pitchFamily="34" charset="-128"/>
              </a:rPr>
              <a:t>会社を作り変える</a:t>
            </a:r>
            <a:endParaRPr kumimoji="1" lang="ja-JP" altLang="en-US" sz="2400">
              <a:solidFill>
                <a:schemeClr val="bg1"/>
              </a:solidFill>
              <a:latin typeface="Meiryo" panose="020B0604030504040204" pitchFamily="34" charset="-128"/>
              <a:ea typeface="Meiryo" panose="020B0604030504040204" pitchFamily="34" charset="-128"/>
            </a:endParaRPr>
          </a:p>
        </p:txBody>
      </p:sp>
      <p:sp>
        <p:nvSpPr>
          <p:cNvPr id="64" name="テキスト ボックス 63">
            <a:extLst>
              <a:ext uri="{FF2B5EF4-FFF2-40B4-BE49-F238E27FC236}">
                <a16:creationId xmlns:a16="http://schemas.microsoft.com/office/drawing/2014/main" id="{2456AC8A-58D8-F19A-72F1-4E1ADD050D7E}"/>
              </a:ext>
            </a:extLst>
          </p:cNvPr>
          <p:cNvSpPr txBox="1"/>
          <p:nvPr/>
        </p:nvSpPr>
        <p:spPr>
          <a:xfrm>
            <a:off x="2556063" y="1699288"/>
            <a:ext cx="4031873" cy="400110"/>
          </a:xfrm>
          <a:prstGeom prst="rect">
            <a:avLst/>
          </a:prstGeom>
          <a:noFill/>
        </p:spPr>
        <p:txBody>
          <a:bodyPr wrap="none" rtlCol="0">
            <a:spAutoFit/>
          </a:bodyPr>
          <a:lstStyle/>
          <a:p>
            <a:pPr algn="ctr"/>
            <a:r>
              <a:rPr kumimoji="1" lang="ja-JP" altLang="en-US" sz="2000" b="1">
                <a:solidFill>
                  <a:schemeClr val="bg1"/>
                </a:solidFill>
                <a:latin typeface="Meiryo" panose="020B0604030504040204" pitchFamily="34" charset="-128"/>
                <a:ea typeface="Meiryo" panose="020B0604030504040204" pitchFamily="34" charset="-128"/>
              </a:rPr>
              <a:t>前提とする</a:t>
            </a:r>
            <a:r>
              <a:rPr lang="ja-JP" altLang="en-US" sz="2000" b="1">
                <a:solidFill>
                  <a:schemeClr val="bg1"/>
                </a:solidFill>
                <a:latin typeface="Meiryo" panose="020B0604030504040204" pitchFamily="34" charset="-128"/>
                <a:ea typeface="Meiryo" panose="020B0604030504040204" pitchFamily="34" charset="-128"/>
              </a:rPr>
              <a:t>テクノロジーも変わる</a:t>
            </a:r>
            <a:endParaRPr kumimoji="1" lang="ja-JP" altLang="en-US" sz="2000" b="1">
              <a:solidFill>
                <a:schemeClr val="bg1"/>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E3C1D083-3F9A-E01D-F2DA-5566E210EEEE}"/>
              </a:ext>
            </a:extLst>
          </p:cNvPr>
          <p:cNvSpPr txBox="1"/>
          <p:nvPr/>
        </p:nvSpPr>
        <p:spPr>
          <a:xfrm>
            <a:off x="3204530" y="2229339"/>
            <a:ext cx="2749471" cy="707886"/>
          </a:xfrm>
          <a:prstGeom prst="rect">
            <a:avLst/>
          </a:prstGeom>
          <a:noFill/>
        </p:spPr>
        <p:txBody>
          <a:bodyPr wrap="none" rtlCol="0">
            <a:spAutoFit/>
          </a:bodyPr>
          <a:lstStyle/>
          <a:p>
            <a:pPr algn="ctr"/>
            <a:r>
              <a:rPr kumimoji="1" lang="ja-JP" altLang="en-US" sz="2000">
                <a:solidFill>
                  <a:schemeClr val="bg1"/>
                </a:solidFill>
                <a:latin typeface="Meiryo" panose="020B0604030504040204" pitchFamily="34" charset="-128"/>
                <a:ea typeface="Meiryo" panose="020B0604030504040204" pitchFamily="34" charset="-128"/>
              </a:rPr>
              <a:t>デジタル前提の</a:t>
            </a:r>
            <a:endParaRPr kumimoji="1" lang="en-US" altLang="ja-JP" sz="2000" dirty="0">
              <a:solidFill>
                <a:schemeClr val="bg1"/>
              </a:solidFill>
              <a:latin typeface="Meiryo" panose="020B0604030504040204" pitchFamily="34" charset="-128"/>
              <a:ea typeface="Meiryo" panose="020B0604030504040204" pitchFamily="34" charset="-128"/>
            </a:endParaRPr>
          </a:p>
          <a:p>
            <a:pPr algn="ctr"/>
            <a:r>
              <a:rPr kumimoji="1" lang="ja-JP" altLang="en-US" sz="2000">
                <a:solidFill>
                  <a:schemeClr val="bg1"/>
                </a:solidFill>
                <a:latin typeface="Meiryo" panose="020B0604030504040204" pitchFamily="34" charset="-128"/>
                <a:ea typeface="Meiryo" panose="020B0604030504040204" pitchFamily="34" charset="-128"/>
              </a:rPr>
              <a:t>社会に適応するために</a:t>
            </a:r>
            <a:endParaRPr kumimoji="1" lang="en-US" altLang="ja-JP" sz="2000" dirty="0">
              <a:solidFill>
                <a:schemeClr val="bg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57428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500" fill="hold"/>
                                        <p:tgtEl>
                                          <p:spTgt spid="32"/>
                                        </p:tgtEl>
                                        <p:attrNameLst>
                                          <p:attrName>ppt_w</p:attrName>
                                        </p:attrNameLst>
                                      </p:cBhvr>
                                      <p:tavLst>
                                        <p:tav tm="0">
                                          <p:val>
                                            <p:fltVal val="0"/>
                                          </p:val>
                                        </p:tav>
                                        <p:tav tm="100000">
                                          <p:val>
                                            <p:strVal val="#ppt_w"/>
                                          </p:val>
                                        </p:tav>
                                      </p:tavLst>
                                    </p:anim>
                                    <p:anim calcmode="lin" valueType="num">
                                      <p:cBhvr>
                                        <p:cTn id="14" dur="500" fill="hold"/>
                                        <p:tgtEl>
                                          <p:spTgt spid="32"/>
                                        </p:tgtEl>
                                        <p:attrNameLst>
                                          <p:attrName>ppt_h</p:attrName>
                                        </p:attrNameLst>
                                      </p:cBhvr>
                                      <p:tavLst>
                                        <p:tav tm="0">
                                          <p:val>
                                            <p:fltVal val="0"/>
                                          </p:val>
                                        </p:tav>
                                        <p:tav tm="100000">
                                          <p:val>
                                            <p:strVal val="#ppt_h"/>
                                          </p:val>
                                        </p:tav>
                                      </p:tavLst>
                                    </p:anim>
                                    <p:animEffect transition="in" filter="fade">
                                      <p:cBhvr>
                                        <p:cTn id="15" dur="500"/>
                                        <p:tgtEl>
                                          <p:spTgt spid="3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fltVal val="0"/>
                                          </p:val>
                                        </p:tav>
                                        <p:tav tm="100000">
                                          <p:val>
                                            <p:strVal val="#ppt_h"/>
                                          </p:val>
                                        </p:tav>
                                      </p:tavLst>
                                    </p:anim>
                                    <p:animEffect transition="in" filter="fade">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27" grpId="0"/>
      <p:bldP spid="28" grpId="0"/>
      <p:bldP spid="32" grpId="0"/>
      <p:bldP spid="34" grpId="0"/>
      <p:bldP spid="36" grpId="0"/>
      <p:bldP spid="37" grpId="0"/>
      <p:bldP spid="38" grpId="0"/>
      <p:bldP spid="39" grpId="0"/>
      <p:bldP spid="6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01DDB6-46C9-DFC2-93DE-C833B2AD7670}"/>
              </a:ext>
            </a:extLst>
          </p:cNvPr>
          <p:cNvSpPr>
            <a:spLocks noGrp="1"/>
          </p:cNvSpPr>
          <p:nvPr>
            <p:ph type="title"/>
          </p:nvPr>
        </p:nvSpPr>
        <p:spPr/>
        <p:txBody>
          <a:bodyPr/>
          <a:lstStyle/>
          <a:p>
            <a:r>
              <a:rPr lang="ja-JP" altLang="en-US"/>
              <a:t>２つのデジタル化と</a:t>
            </a:r>
            <a:r>
              <a:rPr lang="en-US" altLang="ja-JP" dirty="0"/>
              <a:t>DX</a:t>
            </a:r>
            <a:r>
              <a:rPr lang="ja-JP" altLang="en-US"/>
              <a:t>との関係</a:t>
            </a:r>
            <a:endParaRPr kumimoji="1" lang="ja-JP" altLang="en-US"/>
          </a:p>
        </p:txBody>
      </p:sp>
      <p:sp>
        <p:nvSpPr>
          <p:cNvPr id="17" name="右矢印 16">
            <a:extLst>
              <a:ext uri="{FF2B5EF4-FFF2-40B4-BE49-F238E27FC236}">
                <a16:creationId xmlns:a16="http://schemas.microsoft.com/office/drawing/2014/main" id="{E101A8B8-F70A-F1A1-1D7D-9A715D69340B}"/>
              </a:ext>
            </a:extLst>
          </p:cNvPr>
          <p:cNvSpPr/>
          <p:nvPr/>
        </p:nvSpPr>
        <p:spPr>
          <a:xfrm rot="1312303">
            <a:off x="2455263" y="4401039"/>
            <a:ext cx="5776339"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右矢印 16">
            <a:extLst>
              <a:ext uri="{FF2B5EF4-FFF2-40B4-BE49-F238E27FC236}">
                <a16:creationId xmlns:a16="http://schemas.microsoft.com/office/drawing/2014/main" id="{4201CCB7-C425-1CDD-4299-7A90E6E7E3CA}"/>
              </a:ext>
            </a:extLst>
          </p:cNvPr>
          <p:cNvSpPr/>
          <p:nvPr/>
        </p:nvSpPr>
        <p:spPr>
          <a:xfrm rot="20287697" flipV="1">
            <a:off x="2455263" y="2167126"/>
            <a:ext cx="5776339"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右矢印 16">
            <a:extLst>
              <a:ext uri="{FF2B5EF4-FFF2-40B4-BE49-F238E27FC236}">
                <a16:creationId xmlns:a16="http://schemas.microsoft.com/office/drawing/2014/main" id="{D5B88388-6029-BDC1-8533-8AC68AD52B74}"/>
              </a:ext>
            </a:extLst>
          </p:cNvPr>
          <p:cNvSpPr/>
          <p:nvPr/>
        </p:nvSpPr>
        <p:spPr>
          <a:xfrm rot="18328410" flipV="1">
            <a:off x="2051562" y="2013848"/>
            <a:ext cx="2864400"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右矢印 16">
            <a:extLst>
              <a:ext uri="{FF2B5EF4-FFF2-40B4-BE49-F238E27FC236}">
                <a16:creationId xmlns:a16="http://schemas.microsoft.com/office/drawing/2014/main" id="{52688DBB-1DC3-7B68-13B2-6FC0CD60C2C9}"/>
              </a:ext>
            </a:extLst>
          </p:cNvPr>
          <p:cNvSpPr/>
          <p:nvPr/>
        </p:nvSpPr>
        <p:spPr>
          <a:xfrm rot="3271590">
            <a:off x="2065312" y="4554317"/>
            <a:ext cx="2864400"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a:extLst>
              <a:ext uri="{FF2B5EF4-FFF2-40B4-BE49-F238E27FC236}">
                <a16:creationId xmlns:a16="http://schemas.microsoft.com/office/drawing/2014/main" id="{946D2E73-0E35-3650-D22F-0841D7D216E0}"/>
              </a:ext>
            </a:extLst>
          </p:cNvPr>
          <p:cNvCxnSpPr>
            <a:cxnSpLocks/>
          </p:cNvCxnSpPr>
          <p:nvPr/>
        </p:nvCxnSpPr>
        <p:spPr>
          <a:xfrm>
            <a:off x="314893" y="3718155"/>
            <a:ext cx="8683773" cy="0"/>
          </a:xfrm>
          <a:prstGeom prst="line">
            <a:avLst/>
          </a:prstGeom>
          <a:ln>
            <a:solidFill>
              <a:schemeClr val="tx1">
                <a:lumMod val="50000"/>
                <a:lumOff val="50000"/>
              </a:schemeClr>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B24A1D60-115F-3A6C-DBD1-D43ABB76E8BE}"/>
              </a:ext>
            </a:extLst>
          </p:cNvPr>
          <p:cNvSpPr txBox="1"/>
          <p:nvPr/>
        </p:nvSpPr>
        <p:spPr>
          <a:xfrm>
            <a:off x="681973" y="3990520"/>
            <a:ext cx="1800493" cy="553998"/>
          </a:xfrm>
          <a:prstGeom prst="rect">
            <a:avLst/>
          </a:prstGeom>
          <a:noFill/>
        </p:spPr>
        <p:txBody>
          <a:bodyPr wrap="none" rtlCol="0">
            <a:spAutoFit/>
          </a:bodyPr>
          <a:lstStyle/>
          <a:p>
            <a:pPr algn="r"/>
            <a:r>
              <a:rPr lang="ja-JP" altLang="en-US" sz="1400">
                <a:solidFill>
                  <a:srgbClr val="0070C0"/>
                </a:solidFill>
                <a:latin typeface="Meiryo" panose="020B0604030504040204" pitchFamily="34" charset="-128"/>
                <a:ea typeface="Meiryo" panose="020B0604030504040204" pitchFamily="34" charset="-128"/>
              </a:rPr>
              <a:t>デジタイゼーション</a:t>
            </a:r>
            <a:endParaRPr lang="en-US" altLang="ja-JP" sz="1400" dirty="0">
              <a:solidFill>
                <a:srgbClr val="0070C0"/>
              </a:solidFill>
              <a:latin typeface="Meiryo" panose="020B0604030504040204" pitchFamily="34" charset="-128"/>
              <a:ea typeface="Meiryo" panose="020B0604030504040204" pitchFamily="34" charset="-128"/>
            </a:endParaRPr>
          </a:p>
          <a:p>
            <a:pPr algn="r"/>
            <a:r>
              <a:rPr lang="ja-JP" altLang="en-US" sz="1600" b="1">
                <a:solidFill>
                  <a:srgbClr val="0070C0"/>
                </a:solidFill>
                <a:latin typeface="Meiryo" panose="020B0604030504040204" pitchFamily="34" charset="-128"/>
                <a:ea typeface="Meiryo" panose="020B0604030504040204" pitchFamily="34" charset="-128"/>
              </a:rPr>
              <a:t>コストを下げる</a:t>
            </a:r>
            <a:endParaRPr kumimoji="1" lang="ja-JP" altLang="en-US" sz="1600" b="1">
              <a:solidFill>
                <a:srgbClr val="0070C0"/>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F587BD61-465E-8E5C-2B3E-7D6563600E2C}"/>
              </a:ext>
            </a:extLst>
          </p:cNvPr>
          <p:cNvSpPr txBox="1"/>
          <p:nvPr/>
        </p:nvSpPr>
        <p:spPr>
          <a:xfrm>
            <a:off x="502437" y="2919880"/>
            <a:ext cx="1980029" cy="553998"/>
          </a:xfrm>
          <a:prstGeom prst="rect">
            <a:avLst/>
          </a:prstGeom>
          <a:noFill/>
        </p:spPr>
        <p:txBody>
          <a:bodyPr wrap="none" rtlCol="0">
            <a:spAutoFit/>
          </a:bodyPr>
          <a:lstStyle/>
          <a:p>
            <a:pPr algn="r"/>
            <a:r>
              <a:rPr lang="ja-JP" altLang="en-US" sz="1600" b="1">
                <a:solidFill>
                  <a:schemeClr val="accent3">
                    <a:lumMod val="75000"/>
                  </a:schemeClr>
                </a:solidFill>
                <a:latin typeface="Meiryo" panose="020B0604030504040204" pitchFamily="34" charset="-128"/>
                <a:ea typeface="Meiryo" panose="020B0604030504040204" pitchFamily="34" charset="-128"/>
              </a:rPr>
              <a:t>売上を増やす</a:t>
            </a:r>
          </a:p>
          <a:p>
            <a:pPr algn="r"/>
            <a:r>
              <a:rPr lang="ja-JP" altLang="en-US" sz="1400">
                <a:solidFill>
                  <a:schemeClr val="accent3">
                    <a:lumMod val="75000"/>
                  </a:schemeClr>
                </a:solidFill>
                <a:latin typeface="Meiryo" panose="020B0604030504040204" pitchFamily="34" charset="-128"/>
                <a:ea typeface="Meiryo" panose="020B0604030504040204" pitchFamily="34" charset="-128"/>
              </a:rPr>
              <a:t>デジタライゼーション</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6A182372-C4DC-5BB3-1598-2F889B2EBF44}"/>
              </a:ext>
            </a:extLst>
          </p:cNvPr>
          <p:cNvSpPr txBox="1"/>
          <p:nvPr/>
        </p:nvSpPr>
        <p:spPr>
          <a:xfrm>
            <a:off x="8281210" y="3391352"/>
            <a:ext cx="646331" cy="369332"/>
          </a:xfrm>
          <a:prstGeom prst="rect">
            <a:avLst/>
          </a:prstGeom>
          <a:noFill/>
        </p:spPr>
        <p:txBody>
          <a:bodyPr wrap="none" rtlCol="0">
            <a:spAutoFit/>
          </a:bodyPr>
          <a:lstStyle/>
          <a:p>
            <a:r>
              <a:rPr kumimoji="1" lang="ja-JP" altLang="en-US">
                <a:solidFill>
                  <a:schemeClr val="tx1">
                    <a:lumMod val="50000"/>
                    <a:lumOff val="50000"/>
                  </a:schemeClr>
                </a:solidFill>
                <a:latin typeface="Meiryo" panose="020B0604030504040204" pitchFamily="34" charset="-128"/>
                <a:ea typeface="Meiryo" panose="020B0604030504040204" pitchFamily="34" charset="-128"/>
              </a:rPr>
              <a:t>時間</a:t>
            </a:r>
          </a:p>
        </p:txBody>
      </p:sp>
      <p:grpSp>
        <p:nvGrpSpPr>
          <p:cNvPr id="40" name="グループ化 39">
            <a:extLst>
              <a:ext uri="{FF2B5EF4-FFF2-40B4-BE49-F238E27FC236}">
                <a16:creationId xmlns:a16="http://schemas.microsoft.com/office/drawing/2014/main" id="{BB618640-A8BD-E02D-5A1B-2A8EFAA58DEE}"/>
              </a:ext>
            </a:extLst>
          </p:cNvPr>
          <p:cNvGrpSpPr/>
          <p:nvPr/>
        </p:nvGrpSpPr>
        <p:grpSpPr>
          <a:xfrm>
            <a:off x="4559885" y="1256658"/>
            <a:ext cx="993126" cy="5008051"/>
            <a:chOff x="4559885" y="1256658"/>
            <a:chExt cx="993126" cy="5008051"/>
          </a:xfrm>
        </p:grpSpPr>
        <p:sp>
          <p:nvSpPr>
            <p:cNvPr id="29" name="ストライプ矢印 28">
              <a:extLst>
                <a:ext uri="{FF2B5EF4-FFF2-40B4-BE49-F238E27FC236}">
                  <a16:creationId xmlns:a16="http://schemas.microsoft.com/office/drawing/2014/main" id="{01299D66-5123-D835-6503-7CDF7E226911}"/>
                </a:ext>
              </a:extLst>
            </p:cNvPr>
            <p:cNvSpPr/>
            <p:nvPr/>
          </p:nvSpPr>
          <p:spPr>
            <a:xfrm rot="10800000">
              <a:off x="4620444" y="1487954"/>
              <a:ext cx="932567" cy="532895"/>
            </a:xfrm>
            <a:prstGeom prst="stripedRight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ストライプ矢印 29">
              <a:extLst>
                <a:ext uri="{FF2B5EF4-FFF2-40B4-BE49-F238E27FC236}">
                  <a16:creationId xmlns:a16="http://schemas.microsoft.com/office/drawing/2014/main" id="{EE39CCB3-FEC9-78BE-5908-D181AAC444C7}"/>
                </a:ext>
              </a:extLst>
            </p:cNvPr>
            <p:cNvSpPr/>
            <p:nvPr/>
          </p:nvSpPr>
          <p:spPr>
            <a:xfrm rot="10800000">
              <a:off x="4620444" y="5438593"/>
              <a:ext cx="932567" cy="532895"/>
            </a:xfrm>
            <a:prstGeom prst="stripedRight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a:extLst>
                <a:ext uri="{FF2B5EF4-FFF2-40B4-BE49-F238E27FC236}">
                  <a16:creationId xmlns:a16="http://schemas.microsoft.com/office/drawing/2014/main" id="{09594850-57EE-EA81-F801-814571F222DB}"/>
                </a:ext>
              </a:extLst>
            </p:cNvPr>
            <p:cNvCxnSpPr>
              <a:cxnSpLocks/>
            </p:cNvCxnSpPr>
            <p:nvPr/>
          </p:nvCxnSpPr>
          <p:spPr>
            <a:xfrm>
              <a:off x="4559885" y="1256658"/>
              <a:ext cx="0" cy="5008051"/>
            </a:xfrm>
            <a:prstGeom prst="line">
              <a:avLst/>
            </a:prstGeom>
            <a:ln>
              <a:solidFill>
                <a:srgbClr val="7030A0"/>
              </a:solidFill>
              <a:prstDash val="sysDot"/>
            </a:ln>
          </p:spPr>
          <p:style>
            <a:lnRef idx="2">
              <a:schemeClr val="accent1"/>
            </a:lnRef>
            <a:fillRef idx="0">
              <a:schemeClr val="accent1"/>
            </a:fillRef>
            <a:effectRef idx="1">
              <a:schemeClr val="accent1"/>
            </a:effectRef>
            <a:fontRef idx="minor">
              <a:schemeClr val="tx1"/>
            </a:fontRef>
          </p:style>
        </p:cxnSp>
      </p:grpSp>
      <p:sp>
        <p:nvSpPr>
          <p:cNvPr id="36" name="右矢印 16">
            <a:extLst>
              <a:ext uri="{FF2B5EF4-FFF2-40B4-BE49-F238E27FC236}">
                <a16:creationId xmlns:a16="http://schemas.microsoft.com/office/drawing/2014/main" id="{A86FFCF4-B50E-7AAA-2136-8892A669ADFB}"/>
              </a:ext>
            </a:extLst>
          </p:cNvPr>
          <p:cNvSpPr/>
          <p:nvPr/>
        </p:nvSpPr>
        <p:spPr>
          <a:xfrm rot="18328410" flipV="1">
            <a:off x="4017840" y="2013847"/>
            <a:ext cx="2864400"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0B050">
              <a:alpha val="27843"/>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右矢印 16">
            <a:extLst>
              <a:ext uri="{FF2B5EF4-FFF2-40B4-BE49-F238E27FC236}">
                <a16:creationId xmlns:a16="http://schemas.microsoft.com/office/drawing/2014/main" id="{E1DF76D3-5070-FD21-C791-E8C755CDD5DD}"/>
              </a:ext>
            </a:extLst>
          </p:cNvPr>
          <p:cNvSpPr/>
          <p:nvPr/>
        </p:nvSpPr>
        <p:spPr>
          <a:xfrm rot="3271590">
            <a:off x="4031590" y="4554316"/>
            <a:ext cx="2864400"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432FF">
              <a:alpha val="2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右矢印 16">
            <a:extLst>
              <a:ext uri="{FF2B5EF4-FFF2-40B4-BE49-F238E27FC236}">
                <a16:creationId xmlns:a16="http://schemas.microsoft.com/office/drawing/2014/main" id="{C999D239-3D92-22D0-54E7-78D680140A75}"/>
              </a:ext>
            </a:extLst>
          </p:cNvPr>
          <p:cNvSpPr/>
          <p:nvPr/>
        </p:nvSpPr>
        <p:spPr>
          <a:xfrm rot="18328410" flipV="1">
            <a:off x="5819995" y="2013845"/>
            <a:ext cx="2864400"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0B050">
              <a:alpha val="27843"/>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右矢印 16">
            <a:extLst>
              <a:ext uri="{FF2B5EF4-FFF2-40B4-BE49-F238E27FC236}">
                <a16:creationId xmlns:a16="http://schemas.microsoft.com/office/drawing/2014/main" id="{0779038A-485E-8D07-3E77-1412C9089FCA}"/>
              </a:ext>
            </a:extLst>
          </p:cNvPr>
          <p:cNvSpPr/>
          <p:nvPr/>
        </p:nvSpPr>
        <p:spPr>
          <a:xfrm rot="3271590">
            <a:off x="5833745" y="4554314"/>
            <a:ext cx="2864400" cy="896233"/>
          </a:xfrm>
          <a:custGeom>
            <a:avLst/>
            <a:gdLst>
              <a:gd name="connsiteX0" fmla="*/ 0 w 3833213"/>
              <a:gd name="connsiteY0" fmla="*/ 224058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0 w 3833213"/>
              <a:gd name="connsiteY7" fmla="*/ 224058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672175 h 896233"/>
              <a:gd name="connsiteX7" fmla="*/ 6056 w 3833213"/>
              <a:gd name="connsiteY7" fmla="*/ 454172 h 896233"/>
              <a:gd name="connsiteX0" fmla="*/ 6056 w 3833213"/>
              <a:gd name="connsiteY0" fmla="*/ 454172 h 896233"/>
              <a:gd name="connsiteX1" fmla="*/ 3385097 w 3833213"/>
              <a:gd name="connsiteY1" fmla="*/ 224058 h 896233"/>
              <a:gd name="connsiteX2" fmla="*/ 3385097 w 3833213"/>
              <a:gd name="connsiteY2" fmla="*/ 0 h 896233"/>
              <a:gd name="connsiteX3" fmla="*/ 3833213 w 3833213"/>
              <a:gd name="connsiteY3" fmla="*/ 448117 h 896233"/>
              <a:gd name="connsiteX4" fmla="*/ 3385097 w 3833213"/>
              <a:gd name="connsiteY4" fmla="*/ 896233 h 896233"/>
              <a:gd name="connsiteX5" fmla="*/ 3385097 w 3833213"/>
              <a:gd name="connsiteY5" fmla="*/ 672175 h 896233"/>
              <a:gd name="connsiteX6" fmla="*/ 0 w 3833213"/>
              <a:gd name="connsiteY6" fmla="*/ 454173 h 896233"/>
              <a:gd name="connsiteX7" fmla="*/ 6056 w 3833213"/>
              <a:gd name="connsiteY7" fmla="*/ 454172 h 8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3213" h="896233">
                <a:moveTo>
                  <a:pt x="6056" y="454172"/>
                </a:moveTo>
                <a:lnTo>
                  <a:pt x="3385097" y="224058"/>
                </a:lnTo>
                <a:lnTo>
                  <a:pt x="3385097" y="0"/>
                </a:lnTo>
                <a:lnTo>
                  <a:pt x="3833213" y="448117"/>
                </a:lnTo>
                <a:lnTo>
                  <a:pt x="3385097" y="896233"/>
                </a:lnTo>
                <a:lnTo>
                  <a:pt x="3385097" y="672175"/>
                </a:lnTo>
                <a:lnTo>
                  <a:pt x="0" y="454173"/>
                </a:lnTo>
                <a:lnTo>
                  <a:pt x="6056" y="454172"/>
                </a:lnTo>
                <a:close/>
              </a:path>
            </a:pathLst>
          </a:custGeom>
          <a:solidFill>
            <a:srgbClr val="0432FF">
              <a:alpha val="2117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a:extLst>
              <a:ext uri="{FF2B5EF4-FFF2-40B4-BE49-F238E27FC236}">
                <a16:creationId xmlns:a16="http://schemas.microsoft.com/office/drawing/2014/main" id="{54D42B48-5A9D-76A8-A221-E3824D013CED}"/>
              </a:ext>
            </a:extLst>
          </p:cNvPr>
          <p:cNvSpPr txBox="1"/>
          <p:nvPr/>
        </p:nvSpPr>
        <p:spPr>
          <a:xfrm>
            <a:off x="4650446" y="3433603"/>
            <a:ext cx="3490956" cy="584775"/>
          </a:xfrm>
          <a:prstGeom prst="rect">
            <a:avLst/>
          </a:prstGeom>
          <a:solidFill>
            <a:srgbClr val="FFFFFF">
              <a:alpha val="56078"/>
            </a:srgbClr>
          </a:solidFill>
        </p:spPr>
        <p:txBody>
          <a:bodyPr wrap="none" rtlCol="0">
            <a:spAutoFit/>
          </a:bodyPr>
          <a:lstStyle/>
          <a:p>
            <a:r>
              <a:rPr lang="en-US" altLang="ja-JP" sz="1400" dirty="0">
                <a:solidFill>
                  <a:srgbClr val="7030A0"/>
                </a:solidFill>
                <a:latin typeface="Meiryo" panose="020B0604030504040204" pitchFamily="34" charset="-128"/>
                <a:ea typeface="Meiryo" panose="020B0604030504040204" pitchFamily="34" charset="-128"/>
              </a:rPr>
              <a:t>DX</a:t>
            </a:r>
            <a:r>
              <a:rPr lang="ja-JP" altLang="en-US" sz="1400">
                <a:solidFill>
                  <a:srgbClr val="7030A0"/>
                </a:solidFill>
                <a:latin typeface="Meiryo" panose="020B0604030504040204" pitchFamily="34" charset="-128"/>
                <a:ea typeface="Meiryo" panose="020B0604030504040204" pitchFamily="34" charset="-128"/>
              </a:rPr>
              <a:t>／デジタルトランスフォーメーション</a:t>
            </a:r>
            <a:endParaRPr lang="en-US" altLang="ja-JP" sz="1400" dirty="0">
              <a:solidFill>
                <a:srgbClr val="7030A0"/>
              </a:solidFill>
              <a:latin typeface="Meiryo" panose="020B0604030504040204" pitchFamily="34" charset="-128"/>
              <a:ea typeface="Meiryo" panose="020B0604030504040204" pitchFamily="34" charset="-128"/>
            </a:endParaRPr>
          </a:p>
          <a:p>
            <a:r>
              <a:rPr lang="ja-JP" altLang="en-US" b="1">
                <a:solidFill>
                  <a:srgbClr val="7030A0"/>
                </a:solidFill>
                <a:latin typeface="Meiryo" panose="020B0604030504040204" pitchFamily="34" charset="-128"/>
                <a:ea typeface="Meiryo" panose="020B0604030504040204" pitchFamily="34" charset="-128"/>
              </a:rPr>
              <a:t>スピードを加速し頻度を高める</a:t>
            </a:r>
            <a:endParaRPr kumimoji="1" lang="ja-JP" altLang="en-US" b="1">
              <a:solidFill>
                <a:srgbClr val="7030A0"/>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BA4C1AD8-C476-BB41-6657-261E4D7B6754}"/>
              </a:ext>
            </a:extLst>
          </p:cNvPr>
          <p:cNvSpPr txBox="1"/>
          <p:nvPr/>
        </p:nvSpPr>
        <p:spPr>
          <a:xfrm>
            <a:off x="312025" y="1440799"/>
            <a:ext cx="3185487" cy="646331"/>
          </a:xfrm>
          <a:prstGeom prst="rect">
            <a:avLst/>
          </a:prstGeom>
          <a:noFill/>
        </p:spPr>
        <p:txBody>
          <a:bodyPr wrap="none" rtlCol="0">
            <a:spAutoFit/>
          </a:bodyPr>
          <a:lstStyle/>
          <a:p>
            <a:r>
              <a:rPr lang="ja-JP" altLang="en-US">
                <a:solidFill>
                  <a:schemeClr val="accent6">
                    <a:lumMod val="75000"/>
                  </a:schemeClr>
                </a:solidFill>
                <a:latin typeface="Meiryo" panose="020B0604030504040204" pitchFamily="34" charset="-128"/>
                <a:ea typeface="Meiryo" panose="020B0604030504040204" pitchFamily="34" charset="-128"/>
              </a:rPr>
              <a:t>変化に俊敏に対応できる</a:t>
            </a:r>
            <a:r>
              <a:rPr kumimoji="1" lang="ja-JP" altLang="en-US">
                <a:solidFill>
                  <a:schemeClr val="accent6">
                    <a:lumMod val="75000"/>
                  </a:schemeClr>
                </a:solidFill>
                <a:latin typeface="Meiryo" panose="020B0604030504040204" pitchFamily="34" charset="-128"/>
                <a:ea typeface="Meiryo" panose="020B0604030504040204" pitchFamily="34" charset="-128"/>
              </a:rPr>
              <a:t>能力</a:t>
            </a:r>
            <a:endParaRPr kumimoji="1" lang="en-US" altLang="ja-JP" dirty="0">
              <a:solidFill>
                <a:schemeClr val="accent6">
                  <a:lumMod val="75000"/>
                </a:schemeClr>
              </a:solidFill>
              <a:latin typeface="Meiryo" panose="020B0604030504040204" pitchFamily="34" charset="-128"/>
              <a:ea typeface="Meiryo" panose="020B0604030504040204" pitchFamily="34" charset="-128"/>
            </a:endParaRPr>
          </a:p>
          <a:p>
            <a:r>
              <a:rPr lang="ja-JP" altLang="en-US">
                <a:solidFill>
                  <a:schemeClr val="accent6">
                    <a:lumMod val="75000"/>
                  </a:schemeClr>
                </a:solidFill>
                <a:latin typeface="Meiryo" panose="020B0604030504040204" pitchFamily="34" charset="-128"/>
                <a:ea typeface="Meiryo" panose="020B0604030504040204" pitchFamily="34" charset="-128"/>
              </a:rPr>
              <a:t>／</a:t>
            </a:r>
            <a:r>
              <a:rPr kumimoji="1" lang="ja-JP" altLang="en-US">
                <a:solidFill>
                  <a:schemeClr val="accent6">
                    <a:lumMod val="75000"/>
                  </a:schemeClr>
                </a:solidFill>
                <a:latin typeface="Meiryo" panose="020B0604030504040204" pitchFamily="34" charset="-128"/>
                <a:ea typeface="Meiryo" panose="020B0604030504040204" pitchFamily="34" charset="-128"/>
              </a:rPr>
              <a:t>圧倒的スピードを獲得する</a:t>
            </a:r>
            <a:endParaRPr kumimoji="1" lang="en-US" altLang="ja-JP" dirty="0">
              <a:solidFill>
                <a:schemeClr val="accent6">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564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Effect transition="in" filter="fade">
                                      <p:cBhvr>
                                        <p:cTn id="17" dur="500"/>
                                        <p:tgtEl>
                                          <p:spTgt spid="32"/>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right)">
                                      <p:cBhvr>
                                        <p:cTn id="21" dur="2000"/>
                                        <p:tgtEl>
                                          <p:spTgt spid="4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1000"/>
                            </p:stCondLst>
                            <p:childTnLst>
                              <p:par>
                                <p:cTn id="45" presetID="53" presetClass="entr" presetSubtype="16"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36" grpId="0" animBg="1"/>
      <p:bldP spid="37" grpId="0" animBg="1"/>
      <p:bldP spid="38" grpId="0" animBg="1"/>
      <p:bldP spid="39" grpId="0" animBg="1"/>
      <p:bldP spid="32" grpId="0" animBg="1"/>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24">
            <a:extLst>
              <a:ext uri="{FF2B5EF4-FFF2-40B4-BE49-F238E27FC236}">
                <a16:creationId xmlns:a16="http://schemas.microsoft.com/office/drawing/2014/main" id="{B2F4778E-9A32-89BC-9509-F62DC6AD8758}"/>
              </a:ext>
            </a:extLst>
          </p:cNvPr>
          <p:cNvSpPr/>
          <p:nvPr/>
        </p:nvSpPr>
        <p:spPr>
          <a:xfrm>
            <a:off x="5135311" y="3884938"/>
            <a:ext cx="2218513" cy="2207887"/>
          </a:xfrm>
          <a:prstGeom prst="roundRect">
            <a:avLst>
              <a:gd name="adj" fmla="val 32444"/>
            </a:avLst>
          </a:prstGeom>
          <a:solidFill>
            <a:srgbClr val="C00000">
              <a:alpha val="5882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テキスト ボックス 26">
            <a:extLst>
              <a:ext uri="{FF2B5EF4-FFF2-40B4-BE49-F238E27FC236}">
                <a16:creationId xmlns:a16="http://schemas.microsoft.com/office/drawing/2014/main" id="{6EE218A1-5C1B-62B6-F21A-4D1188026A57}"/>
              </a:ext>
            </a:extLst>
          </p:cNvPr>
          <p:cNvSpPr txBox="1"/>
          <p:nvPr/>
        </p:nvSpPr>
        <p:spPr>
          <a:xfrm>
            <a:off x="5187348" y="5014658"/>
            <a:ext cx="2218513" cy="830997"/>
          </a:xfrm>
          <a:prstGeom prst="rect">
            <a:avLst/>
          </a:prstGeom>
          <a:noFill/>
        </p:spPr>
        <p:txBody>
          <a:bodyPr wrap="squar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デジタル化された社会常識の変化に対応することなく、既存の延長線上でデジタル適用の範囲を拡大</a:t>
            </a:r>
          </a:p>
        </p:txBody>
      </p:sp>
      <p:sp>
        <p:nvSpPr>
          <p:cNvPr id="26" name="角丸四角形 25">
            <a:extLst>
              <a:ext uri="{FF2B5EF4-FFF2-40B4-BE49-F238E27FC236}">
                <a16:creationId xmlns:a16="http://schemas.microsoft.com/office/drawing/2014/main" id="{BD1A088E-F291-CC69-BEA6-C70A7E7937A7}"/>
              </a:ext>
            </a:extLst>
          </p:cNvPr>
          <p:cNvSpPr/>
          <p:nvPr/>
        </p:nvSpPr>
        <p:spPr>
          <a:xfrm>
            <a:off x="1795200" y="1180429"/>
            <a:ext cx="2218513" cy="2207887"/>
          </a:xfrm>
          <a:prstGeom prst="roundRect">
            <a:avLst>
              <a:gd name="adj" fmla="val 31758"/>
            </a:avLst>
          </a:prstGeom>
          <a:solidFill>
            <a:srgbClr val="7030A0">
              <a:alpha val="5882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テキスト ボックス 29">
            <a:extLst>
              <a:ext uri="{FF2B5EF4-FFF2-40B4-BE49-F238E27FC236}">
                <a16:creationId xmlns:a16="http://schemas.microsoft.com/office/drawing/2014/main" id="{1BDB5E89-A822-9DED-5C5A-9EDA22CC2150}"/>
              </a:ext>
            </a:extLst>
          </p:cNvPr>
          <p:cNvSpPr txBox="1"/>
          <p:nvPr/>
        </p:nvSpPr>
        <p:spPr>
          <a:xfrm>
            <a:off x="1785858" y="1547993"/>
            <a:ext cx="2233595" cy="584775"/>
          </a:xfrm>
          <a:prstGeom prst="rect">
            <a:avLst/>
          </a:prstGeom>
          <a:noFill/>
        </p:spPr>
        <p:txBody>
          <a:bodyPr wrap="square">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技術の進化を軽視した</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1600" b="1">
                <a:solidFill>
                  <a:schemeClr val="bg1"/>
                </a:solidFill>
                <a:latin typeface="Meiryo" panose="020B0604030504040204" pitchFamily="34" charset="-128"/>
                <a:ea typeface="Meiryo" panose="020B0604030504040204" pitchFamily="34" charset="-128"/>
              </a:rPr>
              <a:t>競争優位</a:t>
            </a:r>
            <a:r>
              <a:rPr kumimoji="1" lang="ja-JP" altLang="en-US" sz="1600" b="1">
                <a:solidFill>
                  <a:schemeClr val="bg1"/>
                </a:solidFill>
                <a:latin typeface="Meiryo" panose="020B0604030504040204" pitchFamily="34" charset="-128"/>
                <a:ea typeface="Meiryo" panose="020B0604030504040204" pitchFamily="34" charset="-128"/>
              </a:rPr>
              <a:t>なき取り組み</a:t>
            </a:r>
            <a:endParaRPr kumimoji="1" lang="en-US" altLang="ja-JP" sz="1600" b="1" dirty="0">
              <a:solidFill>
                <a:schemeClr val="bg1"/>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1C5B360C-A366-2DEB-B420-8C337BB48263}"/>
              </a:ext>
            </a:extLst>
          </p:cNvPr>
          <p:cNvSpPr>
            <a:spLocks noGrp="1"/>
          </p:cNvSpPr>
          <p:nvPr>
            <p:ph type="title"/>
          </p:nvPr>
        </p:nvSpPr>
        <p: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r>
              <a:rPr kumimoji="1" lang="ja-JP" altLang="en-US"/>
              <a:t>デジタル活用の２つのベクトル</a:t>
            </a:r>
          </a:p>
        </p:txBody>
      </p:sp>
      <p:cxnSp>
        <p:nvCxnSpPr>
          <p:cNvPr id="4" name="直線矢印コネクタ 3">
            <a:extLst>
              <a:ext uri="{FF2B5EF4-FFF2-40B4-BE49-F238E27FC236}">
                <a16:creationId xmlns:a16="http://schemas.microsoft.com/office/drawing/2014/main" id="{E8D20379-27F3-7739-0063-CA4C88EB2E47}"/>
              </a:ext>
            </a:extLst>
          </p:cNvPr>
          <p:cNvCxnSpPr/>
          <p:nvPr/>
        </p:nvCxnSpPr>
        <p:spPr>
          <a:xfrm>
            <a:off x="4572000" y="1183341"/>
            <a:ext cx="0" cy="4975225"/>
          </a:xfrm>
          <a:prstGeom prst="straightConnector1">
            <a:avLst/>
          </a:prstGeom>
          <a:ln>
            <a:solidFill>
              <a:schemeClr val="tx1">
                <a:lumMod val="75000"/>
                <a:lumOff val="2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5" name="直線矢印コネクタ 4">
            <a:extLst>
              <a:ext uri="{FF2B5EF4-FFF2-40B4-BE49-F238E27FC236}">
                <a16:creationId xmlns:a16="http://schemas.microsoft.com/office/drawing/2014/main" id="{D9D0581B-456E-5B20-B6F9-D5698ECC376F}"/>
              </a:ext>
            </a:extLst>
          </p:cNvPr>
          <p:cNvCxnSpPr>
            <a:cxnSpLocks/>
          </p:cNvCxnSpPr>
          <p:nvPr/>
        </p:nvCxnSpPr>
        <p:spPr>
          <a:xfrm>
            <a:off x="1790164" y="3696237"/>
            <a:ext cx="5553611" cy="0"/>
          </a:xfrm>
          <a:prstGeom prst="straightConnector1">
            <a:avLst/>
          </a:prstGeom>
          <a:ln>
            <a:solidFill>
              <a:schemeClr val="tx1">
                <a:lumMod val="75000"/>
                <a:lumOff val="2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1" name="正方形/長方形 10">
            <a:extLst>
              <a:ext uri="{FF2B5EF4-FFF2-40B4-BE49-F238E27FC236}">
                <a16:creationId xmlns:a16="http://schemas.microsoft.com/office/drawing/2014/main" id="{D2504B4A-B459-7BDD-92F7-293B3D9C5EFD}"/>
              </a:ext>
            </a:extLst>
          </p:cNvPr>
          <p:cNvSpPr/>
          <p:nvPr/>
        </p:nvSpPr>
        <p:spPr>
          <a:xfrm>
            <a:off x="1790164" y="3867249"/>
            <a:ext cx="2208464" cy="2225576"/>
          </a:xfrm>
          <a:prstGeom prst="rect">
            <a:avLst/>
          </a:prstGeom>
          <a:solidFill>
            <a:schemeClr val="accent3">
              <a:lumMod val="75000"/>
              <a:alpha val="81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B50BA1A0-FB47-11DD-D890-952EF337AA64}"/>
              </a:ext>
            </a:extLst>
          </p:cNvPr>
          <p:cNvSpPr/>
          <p:nvPr/>
        </p:nvSpPr>
        <p:spPr>
          <a:xfrm>
            <a:off x="3467768" y="2558165"/>
            <a:ext cx="2208464" cy="2225576"/>
          </a:xfrm>
          <a:prstGeom prst="rect">
            <a:avLst/>
          </a:prstGeom>
          <a:solidFill>
            <a:srgbClr val="0070C0">
              <a:alpha val="7297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9F7D883E-014E-7361-41DC-4AE5A08C6F52}"/>
              </a:ext>
            </a:extLst>
          </p:cNvPr>
          <p:cNvSpPr/>
          <p:nvPr/>
        </p:nvSpPr>
        <p:spPr>
          <a:xfrm>
            <a:off x="5135311" y="1183340"/>
            <a:ext cx="2208464" cy="2225576"/>
          </a:xfrm>
          <a:prstGeom prst="rect">
            <a:avLst/>
          </a:prstGeom>
          <a:solidFill>
            <a:srgbClr val="E46C0A">
              <a:alpha val="7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a:extLst>
              <a:ext uri="{FF2B5EF4-FFF2-40B4-BE49-F238E27FC236}">
                <a16:creationId xmlns:a16="http://schemas.microsoft.com/office/drawing/2014/main" id="{7C5CE0B0-7042-B56E-4B78-48C18CE527A4}"/>
              </a:ext>
            </a:extLst>
          </p:cNvPr>
          <p:cNvSpPr txBox="1"/>
          <p:nvPr/>
        </p:nvSpPr>
        <p:spPr>
          <a:xfrm>
            <a:off x="5145377" y="1378773"/>
            <a:ext cx="2208447" cy="523220"/>
          </a:xfrm>
          <a:prstGeom prst="rect">
            <a:avLst/>
          </a:prstGeom>
          <a:noFill/>
        </p:spPr>
        <p:txBody>
          <a:bodyPr wrap="squar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デジタル</a:t>
            </a:r>
            <a:endParaRPr kumimoji="1" lang="en-US" altLang="ja-JP" sz="1400" b="1" dirty="0">
              <a:solidFill>
                <a:schemeClr val="bg1"/>
              </a:solidFill>
              <a:latin typeface="Meiryo" panose="020B0604030504040204" pitchFamily="34" charset="-128"/>
              <a:ea typeface="Meiryo" panose="020B0604030504040204" pitchFamily="34" charset="-128"/>
            </a:endParaRPr>
          </a:p>
          <a:p>
            <a:pPr algn="ctr"/>
            <a:r>
              <a:rPr kumimoji="1" lang="ja-JP" altLang="en-US" sz="1300" b="1">
                <a:solidFill>
                  <a:schemeClr val="bg1"/>
                </a:solidFill>
                <a:latin typeface="Meiryo" panose="020B0604030504040204" pitchFamily="34" charset="-128"/>
                <a:ea typeface="Meiryo" panose="020B0604030504040204" pitchFamily="34" charset="-128"/>
              </a:rPr>
              <a:t>トランスフォーメーション</a:t>
            </a:r>
          </a:p>
        </p:txBody>
      </p:sp>
      <p:sp>
        <p:nvSpPr>
          <p:cNvPr id="15" name="テキスト ボックス 14">
            <a:extLst>
              <a:ext uri="{FF2B5EF4-FFF2-40B4-BE49-F238E27FC236}">
                <a16:creationId xmlns:a16="http://schemas.microsoft.com/office/drawing/2014/main" id="{B92B21F1-D494-E3C7-D6C7-3E5460A8446B}"/>
              </a:ext>
            </a:extLst>
          </p:cNvPr>
          <p:cNvSpPr txBox="1"/>
          <p:nvPr/>
        </p:nvSpPr>
        <p:spPr>
          <a:xfrm>
            <a:off x="5187348" y="2030147"/>
            <a:ext cx="2104390" cy="369332"/>
          </a:xfrm>
          <a:prstGeom prst="rect">
            <a:avLst/>
          </a:prstGeom>
          <a:noFill/>
        </p:spPr>
        <p:txBody>
          <a:bodyPr wrap="squar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人間</a:t>
            </a:r>
            <a:r>
              <a:rPr kumimoji="1" lang="ja-JP" altLang="en-US">
                <a:solidFill>
                  <a:schemeClr val="bg1"/>
                </a:solidFill>
                <a:latin typeface="Meiryo" panose="020B0604030504040204" pitchFamily="34" charset="-128"/>
                <a:ea typeface="Meiryo" panose="020B0604030504040204" pitchFamily="34" charset="-128"/>
              </a:rPr>
              <a:t>を変える</a:t>
            </a:r>
          </a:p>
        </p:txBody>
      </p:sp>
      <p:sp>
        <p:nvSpPr>
          <p:cNvPr id="16" name="テキスト ボックス 15">
            <a:extLst>
              <a:ext uri="{FF2B5EF4-FFF2-40B4-BE49-F238E27FC236}">
                <a16:creationId xmlns:a16="http://schemas.microsoft.com/office/drawing/2014/main" id="{F113C0BC-F3FB-7CE6-68D6-843A3F9E3197}"/>
              </a:ext>
            </a:extLst>
          </p:cNvPr>
          <p:cNvSpPr txBox="1"/>
          <p:nvPr/>
        </p:nvSpPr>
        <p:spPr>
          <a:xfrm>
            <a:off x="5145373" y="2527633"/>
            <a:ext cx="2208451" cy="461665"/>
          </a:xfrm>
          <a:prstGeom prst="rect">
            <a:avLst/>
          </a:prstGeom>
          <a:noFill/>
        </p:spPr>
        <p:txBody>
          <a:bodyPr wrap="squar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戦略・パーパスの再定義</a:t>
            </a:r>
            <a:r>
              <a:rPr lang="ja-JP" altLang="en-US" sz="1200">
                <a:solidFill>
                  <a:schemeClr val="bg1"/>
                </a:solidFill>
                <a:latin typeface="Meiryo" panose="020B0604030504040204" pitchFamily="34" charset="-128"/>
                <a:ea typeface="Meiryo" panose="020B0604030504040204" pitchFamily="34" charset="-128"/>
              </a:rPr>
              <a:t>／従業員の思考や行動様式の変革</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5E1D6850-B1F6-243F-E19B-24ED7DD83B16}"/>
              </a:ext>
            </a:extLst>
          </p:cNvPr>
          <p:cNvSpPr txBox="1"/>
          <p:nvPr/>
        </p:nvSpPr>
        <p:spPr>
          <a:xfrm>
            <a:off x="3576954" y="2942100"/>
            <a:ext cx="1980029" cy="523220"/>
          </a:xfrm>
          <a:prstGeom prst="rect">
            <a:avLst/>
          </a:prstGeom>
          <a:noFill/>
        </p:spPr>
        <p:txBody>
          <a:bodyPr wrap="none" rtlCol="0">
            <a:spAutoFit/>
          </a:bodyPr>
          <a:lstStyle/>
          <a:p>
            <a:r>
              <a:rPr kumimoji="1" lang="ja-JP" altLang="en-US" sz="1400" b="1">
                <a:solidFill>
                  <a:schemeClr val="bg1"/>
                </a:solidFill>
                <a:latin typeface="Meiryo" panose="020B0604030504040204" pitchFamily="34" charset="-128"/>
                <a:ea typeface="Meiryo" panose="020B0604030504040204" pitchFamily="34" charset="-128"/>
              </a:rPr>
              <a:t>デジタル化：</a:t>
            </a:r>
            <a:endParaRPr kumimoji="1" lang="en-US" altLang="ja-JP" sz="1400" b="1" dirty="0">
              <a:solidFill>
                <a:schemeClr val="bg1"/>
              </a:solidFill>
              <a:latin typeface="Meiryo" panose="020B0604030504040204" pitchFamily="34" charset="-128"/>
              <a:ea typeface="Meiryo" panose="020B0604030504040204" pitchFamily="34" charset="-128"/>
            </a:endParaRPr>
          </a:p>
          <a:p>
            <a:r>
              <a:rPr kumimoji="1" lang="ja-JP" altLang="en-US" sz="1400" b="1">
                <a:solidFill>
                  <a:schemeClr val="bg1"/>
                </a:solidFill>
                <a:latin typeface="Meiryo" panose="020B0604030504040204" pitchFamily="34" charset="-128"/>
                <a:ea typeface="Meiryo" panose="020B0604030504040204" pitchFamily="34" charset="-128"/>
              </a:rPr>
              <a:t>デジタライゼーション</a:t>
            </a:r>
          </a:p>
        </p:txBody>
      </p:sp>
      <p:sp>
        <p:nvSpPr>
          <p:cNvPr id="18" name="テキスト ボックス 17">
            <a:extLst>
              <a:ext uri="{FF2B5EF4-FFF2-40B4-BE49-F238E27FC236}">
                <a16:creationId xmlns:a16="http://schemas.microsoft.com/office/drawing/2014/main" id="{0A573E45-189C-9EBC-0A8B-93A5A89682C5}"/>
              </a:ext>
            </a:extLst>
          </p:cNvPr>
          <p:cNvSpPr txBox="1"/>
          <p:nvPr/>
        </p:nvSpPr>
        <p:spPr>
          <a:xfrm>
            <a:off x="3782138" y="3500659"/>
            <a:ext cx="1569660"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事業</a:t>
            </a:r>
            <a:r>
              <a:rPr kumimoji="1" lang="ja-JP" altLang="en-US">
                <a:solidFill>
                  <a:schemeClr val="bg1"/>
                </a:solidFill>
                <a:latin typeface="Meiryo" panose="020B0604030504040204" pitchFamily="34" charset="-128"/>
                <a:ea typeface="Meiryo" panose="020B0604030504040204" pitchFamily="34" charset="-128"/>
              </a:rPr>
              <a:t>を変える</a:t>
            </a:r>
          </a:p>
        </p:txBody>
      </p:sp>
      <p:sp>
        <p:nvSpPr>
          <p:cNvPr id="19" name="テキスト ボックス 18">
            <a:extLst>
              <a:ext uri="{FF2B5EF4-FFF2-40B4-BE49-F238E27FC236}">
                <a16:creationId xmlns:a16="http://schemas.microsoft.com/office/drawing/2014/main" id="{4367F2FD-31A5-54EB-4F28-2379141E7970}"/>
              </a:ext>
            </a:extLst>
          </p:cNvPr>
          <p:cNvSpPr txBox="1"/>
          <p:nvPr/>
        </p:nvSpPr>
        <p:spPr>
          <a:xfrm>
            <a:off x="3467768" y="3914315"/>
            <a:ext cx="2208464" cy="461665"/>
          </a:xfrm>
          <a:prstGeom prst="rect">
            <a:avLst/>
          </a:prstGeom>
          <a:noFill/>
        </p:spPr>
        <p:txBody>
          <a:bodyPr wrap="squar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新規事業の開発</a:t>
            </a:r>
            <a:r>
              <a:rPr lang="ja-JP" altLang="en-US" sz="1200">
                <a:solidFill>
                  <a:schemeClr val="bg1"/>
                </a:solidFill>
                <a:latin typeface="Meiryo" panose="020B0604030504040204" pitchFamily="34" charset="-128"/>
                <a:ea typeface="Meiryo" panose="020B0604030504040204" pitchFamily="34" charset="-128"/>
              </a:rPr>
              <a:t>／新たなビジネス・モデルの創出</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20" name="テキスト ボックス 19">
            <a:extLst>
              <a:ext uri="{FF2B5EF4-FFF2-40B4-BE49-F238E27FC236}">
                <a16:creationId xmlns:a16="http://schemas.microsoft.com/office/drawing/2014/main" id="{0699CCFC-98AA-BF53-0FCA-55CCB1EE0750}"/>
              </a:ext>
            </a:extLst>
          </p:cNvPr>
          <p:cNvSpPr txBox="1"/>
          <p:nvPr/>
        </p:nvSpPr>
        <p:spPr>
          <a:xfrm>
            <a:off x="1981820" y="4145148"/>
            <a:ext cx="1825151" cy="523220"/>
          </a:xfrm>
          <a:prstGeom prst="rect">
            <a:avLst/>
          </a:prstGeom>
          <a:noFill/>
        </p:spPr>
        <p:txBody>
          <a:bodyPr wrap="square" rtlCol="0">
            <a:spAutoFit/>
          </a:bodyPr>
          <a:lstStyle/>
          <a:p>
            <a:r>
              <a:rPr kumimoji="1" lang="ja-JP" altLang="en-US" sz="1400" b="1">
                <a:solidFill>
                  <a:schemeClr val="bg1"/>
                </a:solidFill>
                <a:latin typeface="Meiryo" panose="020B0604030504040204" pitchFamily="34" charset="-128"/>
                <a:ea typeface="Meiryo" panose="020B0604030504040204" pitchFamily="34" charset="-128"/>
              </a:rPr>
              <a:t>デジタル化：</a:t>
            </a:r>
            <a:endParaRPr kumimoji="1" lang="en-US" altLang="ja-JP" sz="1400" b="1" dirty="0">
              <a:solidFill>
                <a:schemeClr val="bg1"/>
              </a:solidFill>
              <a:latin typeface="Meiryo" panose="020B0604030504040204" pitchFamily="34" charset="-128"/>
              <a:ea typeface="Meiryo" panose="020B0604030504040204" pitchFamily="34" charset="-128"/>
            </a:endParaRPr>
          </a:p>
          <a:p>
            <a:r>
              <a:rPr kumimoji="1" lang="ja-JP" altLang="en-US" sz="1400" b="1">
                <a:solidFill>
                  <a:schemeClr val="bg1"/>
                </a:solidFill>
                <a:latin typeface="Meiryo" panose="020B0604030504040204" pitchFamily="34" charset="-128"/>
                <a:ea typeface="Meiryo" panose="020B0604030504040204" pitchFamily="34" charset="-128"/>
              </a:rPr>
              <a:t>デジタイゼーション</a:t>
            </a:r>
          </a:p>
        </p:txBody>
      </p:sp>
      <p:sp>
        <p:nvSpPr>
          <p:cNvPr id="21" name="テキスト ボックス 20">
            <a:extLst>
              <a:ext uri="{FF2B5EF4-FFF2-40B4-BE49-F238E27FC236}">
                <a16:creationId xmlns:a16="http://schemas.microsoft.com/office/drawing/2014/main" id="{BA5D7D08-D44F-A3CC-4DE4-5A4A2DF2471A}"/>
              </a:ext>
            </a:extLst>
          </p:cNvPr>
          <p:cNvSpPr txBox="1"/>
          <p:nvPr/>
        </p:nvSpPr>
        <p:spPr>
          <a:xfrm>
            <a:off x="2109565" y="4855936"/>
            <a:ext cx="1569660"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道具</a:t>
            </a:r>
            <a:r>
              <a:rPr kumimoji="1" lang="ja-JP" altLang="en-US">
                <a:solidFill>
                  <a:schemeClr val="bg1"/>
                </a:solidFill>
                <a:latin typeface="Meiryo" panose="020B0604030504040204" pitchFamily="34" charset="-128"/>
                <a:ea typeface="Meiryo" panose="020B0604030504040204" pitchFamily="34" charset="-128"/>
              </a:rPr>
              <a:t>を変える</a:t>
            </a:r>
          </a:p>
        </p:txBody>
      </p:sp>
      <p:sp>
        <p:nvSpPr>
          <p:cNvPr id="22" name="テキスト ボックス 21">
            <a:extLst>
              <a:ext uri="{FF2B5EF4-FFF2-40B4-BE49-F238E27FC236}">
                <a16:creationId xmlns:a16="http://schemas.microsoft.com/office/drawing/2014/main" id="{0C10336E-51F3-F6D1-56BF-CD0DFAFC29DD}"/>
              </a:ext>
            </a:extLst>
          </p:cNvPr>
          <p:cNvSpPr txBox="1"/>
          <p:nvPr/>
        </p:nvSpPr>
        <p:spPr>
          <a:xfrm>
            <a:off x="1790164" y="5396279"/>
            <a:ext cx="2208464" cy="461665"/>
          </a:xfrm>
          <a:prstGeom prst="rect">
            <a:avLst/>
          </a:prstGeom>
          <a:noFill/>
        </p:spPr>
        <p:txBody>
          <a:bodyPr wrap="square" rtlCol="0">
            <a:spAutoFit/>
          </a:bodyPr>
          <a:lstStyle/>
          <a:p>
            <a:r>
              <a:rPr kumimoji="1" lang="ja-JP" altLang="en-US" sz="1200">
                <a:solidFill>
                  <a:schemeClr val="bg1"/>
                </a:solidFill>
                <a:latin typeface="Meiryo" panose="020B0604030504040204" pitchFamily="34" charset="-128"/>
                <a:ea typeface="Meiryo" panose="020B0604030504040204" pitchFamily="34" charset="-128"/>
              </a:rPr>
              <a:t>既存事業の改善</a:t>
            </a:r>
            <a:r>
              <a:rPr lang="ja-JP" altLang="en-US" sz="1200">
                <a:solidFill>
                  <a:schemeClr val="bg1"/>
                </a:solidFill>
                <a:latin typeface="Meiryo" panose="020B0604030504040204" pitchFamily="34" charset="-128"/>
                <a:ea typeface="Meiryo" panose="020B0604030504040204" pitchFamily="34" charset="-128"/>
              </a:rPr>
              <a:t>／ビジネス・プロセスの効率化</a:t>
            </a:r>
            <a:endParaRPr kumimoji="1" lang="ja-JP" altLang="en-US" sz="1200">
              <a:solidFill>
                <a:schemeClr val="bg1"/>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CAD011A9-9BFE-B0B8-211E-749089998F89}"/>
              </a:ext>
            </a:extLst>
          </p:cNvPr>
          <p:cNvSpPr txBox="1"/>
          <p:nvPr/>
        </p:nvSpPr>
        <p:spPr>
          <a:xfrm>
            <a:off x="3865915" y="910527"/>
            <a:ext cx="1415772" cy="338554"/>
          </a:xfrm>
          <a:prstGeom prst="rect">
            <a:avLst/>
          </a:prstGeom>
          <a:noFill/>
        </p:spPr>
        <p:txBody>
          <a:bodyPr wrap="none" rtlCol="0">
            <a:spAutoFit/>
          </a:bodyPr>
          <a:lstStyle/>
          <a:p>
            <a:pPr algn="ctr"/>
            <a:r>
              <a:rPr kumimoji="1" lang="ja-JP" altLang="en-US" sz="1600" b="1">
                <a:latin typeface="Meiryo" panose="020B0604030504040204" pitchFamily="34" charset="-128"/>
                <a:ea typeface="Meiryo" panose="020B0604030504040204" pitchFamily="34" charset="-128"/>
              </a:rPr>
              <a:t>文化の成熟度</a:t>
            </a:r>
          </a:p>
        </p:txBody>
      </p:sp>
      <p:sp>
        <p:nvSpPr>
          <p:cNvPr id="24" name="テキスト ボックス 23">
            <a:extLst>
              <a:ext uri="{FF2B5EF4-FFF2-40B4-BE49-F238E27FC236}">
                <a16:creationId xmlns:a16="http://schemas.microsoft.com/office/drawing/2014/main" id="{252F3A78-5D35-7F8D-4A21-390118FC8A8D}"/>
              </a:ext>
            </a:extLst>
          </p:cNvPr>
          <p:cNvSpPr txBox="1"/>
          <p:nvPr/>
        </p:nvSpPr>
        <p:spPr>
          <a:xfrm>
            <a:off x="7291738" y="3429000"/>
            <a:ext cx="800219" cy="584775"/>
          </a:xfrm>
          <a:prstGeom prst="rect">
            <a:avLst/>
          </a:prstGeom>
          <a:noFill/>
        </p:spPr>
        <p:txBody>
          <a:bodyPr wrap="none" rtlCol="0">
            <a:spAutoFit/>
          </a:bodyPr>
          <a:lstStyle/>
          <a:p>
            <a:pPr algn="ctr"/>
            <a:r>
              <a:rPr kumimoji="1" lang="ja-JP" altLang="en-US" sz="1600" b="1">
                <a:latin typeface="Meiryo" panose="020B0604030504040204" pitchFamily="34" charset="-128"/>
                <a:ea typeface="Meiryo" panose="020B0604030504040204" pitchFamily="34" charset="-128"/>
              </a:rPr>
              <a:t>道具の</a:t>
            </a:r>
            <a:endParaRPr kumimoji="1" lang="en-US" altLang="ja-JP" sz="1600" b="1" dirty="0">
              <a:latin typeface="Meiryo" panose="020B0604030504040204" pitchFamily="34" charset="-128"/>
              <a:ea typeface="Meiryo" panose="020B0604030504040204" pitchFamily="34" charset="-128"/>
            </a:endParaRPr>
          </a:p>
          <a:p>
            <a:pPr algn="ctr"/>
            <a:r>
              <a:rPr kumimoji="1" lang="ja-JP" altLang="en-US" sz="1600" b="1">
                <a:latin typeface="Meiryo" panose="020B0604030504040204" pitchFamily="34" charset="-128"/>
                <a:ea typeface="Meiryo" panose="020B0604030504040204" pitchFamily="34" charset="-128"/>
              </a:rPr>
              <a:t>活用度</a:t>
            </a:r>
          </a:p>
        </p:txBody>
      </p:sp>
      <p:grpSp>
        <p:nvGrpSpPr>
          <p:cNvPr id="37" name="グループ化 36">
            <a:extLst>
              <a:ext uri="{FF2B5EF4-FFF2-40B4-BE49-F238E27FC236}">
                <a16:creationId xmlns:a16="http://schemas.microsoft.com/office/drawing/2014/main" id="{88341781-9BC8-E736-D7F2-50C35D40EA50}"/>
              </a:ext>
            </a:extLst>
          </p:cNvPr>
          <p:cNvGrpSpPr/>
          <p:nvPr/>
        </p:nvGrpSpPr>
        <p:grpSpPr>
          <a:xfrm>
            <a:off x="364567" y="980409"/>
            <a:ext cx="1288587" cy="659974"/>
            <a:chOff x="364567" y="980409"/>
            <a:chExt cx="1288587" cy="659974"/>
          </a:xfrm>
        </p:grpSpPr>
        <p:sp>
          <p:nvSpPr>
            <p:cNvPr id="32" name="四角形吹き出し 31">
              <a:extLst>
                <a:ext uri="{FF2B5EF4-FFF2-40B4-BE49-F238E27FC236}">
                  <a16:creationId xmlns:a16="http://schemas.microsoft.com/office/drawing/2014/main" id="{C859AC7A-EA5B-D2AC-47AF-196FC48B252E}"/>
                </a:ext>
              </a:extLst>
            </p:cNvPr>
            <p:cNvSpPr/>
            <p:nvPr/>
          </p:nvSpPr>
          <p:spPr>
            <a:xfrm>
              <a:off x="364567" y="980409"/>
              <a:ext cx="1279245" cy="659974"/>
            </a:xfrm>
            <a:prstGeom prst="wedgeRectCallout">
              <a:avLst>
                <a:gd name="adj1" fmla="val 65756"/>
                <a:gd name="adj2" fmla="val 49842"/>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テキスト ボックス 32">
              <a:extLst>
                <a:ext uri="{FF2B5EF4-FFF2-40B4-BE49-F238E27FC236}">
                  <a16:creationId xmlns:a16="http://schemas.microsoft.com/office/drawing/2014/main" id="{6E5C9D2D-7AB5-F35C-CA37-C8C163ADFBCE}"/>
                </a:ext>
              </a:extLst>
            </p:cNvPr>
            <p:cNvSpPr txBox="1"/>
            <p:nvPr/>
          </p:nvSpPr>
          <p:spPr>
            <a:xfrm>
              <a:off x="373909" y="1055608"/>
              <a:ext cx="1279245" cy="584775"/>
            </a:xfrm>
            <a:prstGeom prst="rect">
              <a:avLst/>
            </a:prstGeom>
            <a:noFill/>
          </p:spPr>
          <p:txBody>
            <a:bodyPr wrap="square">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外注丸投げ</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en-US" altLang="ja-JP" sz="1600" b="1" dirty="0">
                  <a:solidFill>
                    <a:schemeClr val="bg1"/>
                  </a:solidFill>
                  <a:latin typeface="Meiryo" panose="020B0604030504040204" pitchFamily="34" charset="-128"/>
                  <a:ea typeface="Meiryo" panose="020B0604030504040204" pitchFamily="34" charset="-128"/>
                </a:rPr>
                <a:t>DX</a:t>
              </a:r>
              <a:endParaRPr kumimoji="1" lang="en-US" altLang="ja-JP" sz="1600" b="1" dirty="0">
                <a:solidFill>
                  <a:schemeClr val="bg1"/>
                </a:solidFill>
                <a:latin typeface="Meiryo" panose="020B0604030504040204" pitchFamily="34" charset="-128"/>
                <a:ea typeface="Meiryo" panose="020B0604030504040204" pitchFamily="34" charset="-128"/>
              </a:endParaRPr>
            </a:p>
          </p:txBody>
        </p:sp>
      </p:grpSp>
      <p:grpSp>
        <p:nvGrpSpPr>
          <p:cNvPr id="36" name="グループ化 35">
            <a:extLst>
              <a:ext uri="{FF2B5EF4-FFF2-40B4-BE49-F238E27FC236}">
                <a16:creationId xmlns:a16="http://schemas.microsoft.com/office/drawing/2014/main" id="{58A0CF25-3060-6291-2638-B182D3BC5194}"/>
              </a:ext>
            </a:extLst>
          </p:cNvPr>
          <p:cNvGrpSpPr/>
          <p:nvPr/>
        </p:nvGrpSpPr>
        <p:grpSpPr>
          <a:xfrm>
            <a:off x="7534656" y="5687256"/>
            <a:ext cx="1289307" cy="659974"/>
            <a:chOff x="7534656" y="5687256"/>
            <a:chExt cx="1289307" cy="659974"/>
          </a:xfrm>
        </p:grpSpPr>
        <p:sp>
          <p:nvSpPr>
            <p:cNvPr id="34" name="四角形吹き出し 33">
              <a:extLst>
                <a:ext uri="{FF2B5EF4-FFF2-40B4-BE49-F238E27FC236}">
                  <a16:creationId xmlns:a16="http://schemas.microsoft.com/office/drawing/2014/main" id="{6FE718F0-DB4C-BFEC-2D82-211AAAAA1BA4}"/>
                </a:ext>
              </a:extLst>
            </p:cNvPr>
            <p:cNvSpPr/>
            <p:nvPr/>
          </p:nvSpPr>
          <p:spPr>
            <a:xfrm>
              <a:off x="7544718" y="5687256"/>
              <a:ext cx="1279245" cy="659974"/>
            </a:xfrm>
            <a:prstGeom prst="wedgeRectCallout">
              <a:avLst>
                <a:gd name="adj1" fmla="val -71008"/>
                <a:gd name="adj2" fmla="val -59151"/>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テキスト ボックス 34">
              <a:extLst>
                <a:ext uri="{FF2B5EF4-FFF2-40B4-BE49-F238E27FC236}">
                  <a16:creationId xmlns:a16="http://schemas.microsoft.com/office/drawing/2014/main" id="{B6FA0A39-292A-BEB3-D5D0-4EDCE4FD1BF4}"/>
                </a:ext>
              </a:extLst>
            </p:cNvPr>
            <p:cNvSpPr txBox="1"/>
            <p:nvPr/>
          </p:nvSpPr>
          <p:spPr>
            <a:xfrm>
              <a:off x="7534656" y="5762455"/>
              <a:ext cx="1279245" cy="584775"/>
            </a:xfrm>
            <a:prstGeom prst="rect">
              <a:avLst/>
            </a:prstGeom>
            <a:noFill/>
          </p:spPr>
          <p:txBody>
            <a:bodyPr wrap="square">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カタチだけ</a:t>
              </a:r>
              <a:r>
                <a:rPr lang="en-US" altLang="ja-JP" sz="1600" b="1" dirty="0">
                  <a:solidFill>
                    <a:schemeClr val="bg1"/>
                  </a:solidFill>
                  <a:latin typeface="Meiryo" panose="020B0604030504040204" pitchFamily="34" charset="-128"/>
                  <a:ea typeface="Meiryo" panose="020B0604030504040204" pitchFamily="34" charset="-128"/>
                </a:rPr>
                <a:t>DX</a:t>
              </a:r>
              <a:endParaRPr kumimoji="1" lang="en-US" altLang="ja-JP" sz="1600" b="1" dirty="0">
                <a:solidFill>
                  <a:schemeClr val="bg1"/>
                </a:solidFill>
                <a:latin typeface="Meiryo" panose="020B0604030504040204" pitchFamily="34" charset="-128"/>
                <a:ea typeface="Meiryo" panose="020B0604030504040204" pitchFamily="34" charset="-128"/>
              </a:endParaRPr>
            </a:p>
          </p:txBody>
        </p:sp>
      </p:grpSp>
      <p:sp>
        <p:nvSpPr>
          <p:cNvPr id="29" name="テキスト ボックス 28">
            <a:extLst>
              <a:ext uri="{FF2B5EF4-FFF2-40B4-BE49-F238E27FC236}">
                <a16:creationId xmlns:a16="http://schemas.microsoft.com/office/drawing/2014/main" id="{6A378F23-F773-CC3C-552E-63B137202A64}"/>
              </a:ext>
            </a:extLst>
          </p:cNvPr>
          <p:cNvSpPr txBox="1"/>
          <p:nvPr/>
        </p:nvSpPr>
        <p:spPr>
          <a:xfrm>
            <a:off x="5132800" y="4387610"/>
            <a:ext cx="2233595" cy="584775"/>
          </a:xfrm>
          <a:prstGeom prst="rect">
            <a:avLst/>
          </a:prstGeom>
          <a:noFill/>
        </p:spPr>
        <p:txBody>
          <a:bodyPr wrap="square">
            <a:spAutoFit/>
          </a:bodyPr>
          <a:lstStyle/>
          <a:p>
            <a:r>
              <a:rPr kumimoji="1" lang="ja-JP" altLang="en-US" sz="1600" b="1">
                <a:solidFill>
                  <a:schemeClr val="bg1"/>
                </a:solidFill>
                <a:latin typeface="Meiryo" panose="020B0604030504040204" pitchFamily="34" charset="-128"/>
                <a:ea typeface="Meiryo" panose="020B0604030504040204" pitchFamily="34" charset="-128"/>
              </a:rPr>
              <a:t>デジタルを使うことが</a:t>
            </a:r>
            <a:endParaRPr kumimoji="1" lang="en-US" altLang="ja-JP" sz="1600" b="1" dirty="0">
              <a:solidFill>
                <a:schemeClr val="bg1"/>
              </a:solidFill>
              <a:latin typeface="Meiryo" panose="020B0604030504040204" pitchFamily="34" charset="-128"/>
              <a:ea typeface="Meiryo" panose="020B0604030504040204" pitchFamily="34" charset="-128"/>
            </a:endParaRPr>
          </a:p>
          <a:p>
            <a:r>
              <a:rPr kumimoji="1" lang="ja-JP" altLang="en-US" sz="1600" b="1">
                <a:solidFill>
                  <a:schemeClr val="bg1"/>
                </a:solidFill>
                <a:latin typeface="Meiryo" panose="020B0604030504040204" pitchFamily="34" charset="-128"/>
                <a:ea typeface="Meiryo" panose="020B0604030504040204" pitchFamily="34" charset="-128"/>
              </a:rPr>
              <a:t>目的化された取り組み</a:t>
            </a:r>
            <a:endParaRPr kumimoji="1" lang="en-US" altLang="ja-JP" sz="1600" b="1" dirty="0">
              <a:solidFill>
                <a:schemeClr val="bg1"/>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660A9F4A-9816-B4DB-73FC-CD38667782FA}"/>
              </a:ext>
            </a:extLst>
          </p:cNvPr>
          <p:cNvSpPr txBox="1"/>
          <p:nvPr/>
        </p:nvSpPr>
        <p:spPr>
          <a:xfrm>
            <a:off x="1812573" y="2215077"/>
            <a:ext cx="2218513" cy="830997"/>
          </a:xfrm>
          <a:prstGeom prst="rect">
            <a:avLst/>
          </a:prstGeom>
          <a:noFill/>
        </p:spPr>
        <p:txBody>
          <a:bodyPr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自社内でのシステム開発や技術開発に消極的。技術を</a:t>
            </a:r>
            <a:r>
              <a:rPr kumimoji="1" lang="ja-JP" altLang="en-US" sz="1200">
                <a:solidFill>
                  <a:schemeClr val="bg1"/>
                </a:solidFill>
                <a:latin typeface="Meiryo" panose="020B0604030504040204" pitchFamily="34" charset="-128"/>
                <a:ea typeface="Meiryo" panose="020B0604030504040204" pitchFamily="34" charset="-128"/>
              </a:rPr>
              <a:t>外注に依存し、その活用の戦略性や俊敏性が欠如</a:t>
            </a:r>
          </a:p>
        </p:txBody>
      </p:sp>
    </p:spTree>
    <p:extLst>
      <p:ext uri="{BB962C8B-B14F-4D97-AF65-F5344CB8AC3E}">
        <p14:creationId xmlns:p14="http://schemas.microsoft.com/office/powerpoint/2010/main" val="23165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par>
                                <p:cTn id="40" presetID="22" presetClass="entr" presetSubtype="8"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6" grpId="0" animBg="1"/>
      <p:bldP spid="30" grpId="0"/>
      <p:bldP spid="29"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09F9A7D-924B-3733-259F-FE2A24B8072D}"/>
              </a:ext>
            </a:extLst>
          </p:cNvPr>
          <p:cNvSpPr/>
          <p:nvPr/>
        </p:nvSpPr>
        <p:spPr>
          <a:xfrm>
            <a:off x="99954" y="2204116"/>
            <a:ext cx="8932404" cy="131303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AB14B18D-A2E7-4EB8-41EE-018AEE1A9E1F}"/>
              </a:ext>
            </a:extLst>
          </p:cNvPr>
          <p:cNvSpPr/>
          <p:nvPr/>
        </p:nvSpPr>
        <p:spPr>
          <a:xfrm>
            <a:off x="107598" y="3677052"/>
            <a:ext cx="8932404" cy="1313033"/>
          </a:xfrm>
          <a:prstGeom prst="rect">
            <a:avLst/>
          </a:prstGeom>
          <a:gradFill flip="none" rotWithShape="1">
            <a:gsLst>
              <a:gs pos="0">
                <a:schemeClr val="accent3">
                  <a:lumMod val="75000"/>
                </a:schemeClr>
              </a:gs>
              <a:gs pos="100000">
                <a:srgbClr val="0070C0"/>
              </a:gs>
            </a:gsLst>
            <a:lin ang="5400000" scaled="0"/>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C8AEFB9A-A3B3-FDD6-412D-B32EBAE7FFA1}"/>
              </a:ext>
            </a:extLst>
          </p:cNvPr>
          <p:cNvSpPr/>
          <p:nvPr/>
        </p:nvSpPr>
        <p:spPr>
          <a:xfrm>
            <a:off x="99954" y="5157136"/>
            <a:ext cx="8932404" cy="131303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816C7023-ADB5-527E-3D8B-C228BA1CC1E0}"/>
              </a:ext>
            </a:extLst>
          </p:cNvPr>
          <p:cNvSpPr/>
          <p:nvPr/>
        </p:nvSpPr>
        <p:spPr>
          <a:xfrm>
            <a:off x="4719406" y="884172"/>
            <a:ext cx="4322619" cy="1080961"/>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DCECDAAB-3F22-0B17-8FA0-1EFD4DAEC553}"/>
              </a:ext>
            </a:extLst>
          </p:cNvPr>
          <p:cNvSpPr/>
          <p:nvPr/>
        </p:nvSpPr>
        <p:spPr>
          <a:xfrm>
            <a:off x="101976" y="881617"/>
            <a:ext cx="4322619" cy="108096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9716C353-1D38-AFC0-E45F-F754AB38C5B2}"/>
              </a:ext>
            </a:extLst>
          </p:cNvPr>
          <p:cNvSpPr>
            <a:spLocks noGrp="1"/>
          </p:cNvSpPr>
          <p:nvPr>
            <p:ph type="title"/>
          </p:nvPr>
        </p:nvSpPr>
        <p:spPr/>
        <p:txBody>
          <a:bodyPr/>
          <a:lstStyle/>
          <a:p>
            <a:r>
              <a:rPr kumimoji="1" lang="ja-JP" altLang="en-US"/>
              <a:t>改善と</a:t>
            </a:r>
            <a:r>
              <a:rPr lang="en-US" altLang="ja-JP" dirty="0"/>
              <a:t>3</a:t>
            </a:r>
            <a:r>
              <a:rPr lang="ja-JP" altLang="en-US"/>
              <a:t>つの</a:t>
            </a:r>
            <a:r>
              <a:rPr kumimoji="1" lang="ja-JP" altLang="en-US"/>
              <a:t>変革</a:t>
            </a:r>
          </a:p>
        </p:txBody>
      </p:sp>
      <p:sp>
        <p:nvSpPr>
          <p:cNvPr id="4" name="テキスト ボックス 3">
            <a:extLst>
              <a:ext uri="{FF2B5EF4-FFF2-40B4-BE49-F238E27FC236}">
                <a16:creationId xmlns:a16="http://schemas.microsoft.com/office/drawing/2014/main" id="{8C67D19D-DCF1-6337-5422-27C17DBDB407}"/>
              </a:ext>
            </a:extLst>
          </p:cNvPr>
          <p:cNvSpPr txBox="1"/>
          <p:nvPr/>
        </p:nvSpPr>
        <p:spPr>
          <a:xfrm>
            <a:off x="67925" y="995974"/>
            <a:ext cx="4390720" cy="892552"/>
          </a:xfrm>
          <a:prstGeom prst="rect">
            <a:avLst/>
          </a:prstGeom>
          <a:noFill/>
        </p:spPr>
        <p:txBody>
          <a:bodyPr wrap="square">
            <a:spAutoFit/>
          </a:bodyPr>
          <a:lstStyle/>
          <a:p>
            <a:pPr algn="ctr"/>
            <a:r>
              <a:rPr lang="ja-JP" altLang="en-US" sz="2400" b="1">
                <a:solidFill>
                  <a:schemeClr val="bg1"/>
                </a:solidFill>
                <a:latin typeface="Meiryo" panose="020B0604030504040204" pitchFamily="34" charset="-128"/>
                <a:ea typeface="Meiryo" panose="020B0604030504040204" pitchFamily="34" charset="-128"/>
              </a:rPr>
              <a:t>変革（transformation）</a:t>
            </a:r>
            <a:endParaRPr lang="en-US" altLang="ja-JP" sz="2400" b="1" dirty="0">
              <a:solidFill>
                <a:schemeClr val="bg1"/>
              </a:solidFill>
              <a:latin typeface="Meiryo" panose="020B0604030504040204" pitchFamily="34" charset="-128"/>
              <a:ea typeface="Meiryo" panose="020B0604030504040204" pitchFamily="34" charset="-128"/>
            </a:endParaRPr>
          </a:p>
          <a:p>
            <a:pPr algn="ctr"/>
            <a:r>
              <a:rPr lang="ja-JP" altLang="en-US" sz="1600" b="1">
                <a:solidFill>
                  <a:schemeClr val="bg1"/>
                </a:solidFill>
                <a:latin typeface="Meiryo" panose="020B0604030504040204" pitchFamily="34" charset="-128"/>
                <a:ea typeface="Meiryo" panose="020B0604030504040204" pitchFamily="34" charset="-128"/>
              </a:rPr>
              <a:t>物事を根本から変えて新しくすること</a:t>
            </a:r>
          </a:p>
          <a:p>
            <a:pPr algn="ctr"/>
            <a:r>
              <a:rPr lang="ja-JP" altLang="en-US" sz="1200">
                <a:solidFill>
                  <a:schemeClr val="bg1"/>
                </a:solidFill>
                <a:latin typeface="Meiryo" panose="020B0604030504040204" pitchFamily="34" charset="-128"/>
                <a:ea typeface="Meiryo" panose="020B0604030504040204" pitchFamily="34" charset="-128"/>
              </a:rPr>
              <a:t>形態、性質などを著しく変化させる、何かを完全に変える</a:t>
            </a:r>
            <a:endParaRPr lang="en-US" altLang="ja-JP" sz="1200" dirty="0">
              <a:solidFill>
                <a:schemeClr val="bg1"/>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2FE79758-BE10-B285-CEF8-C4B0F4BAEEEB}"/>
              </a:ext>
            </a:extLst>
          </p:cNvPr>
          <p:cNvSpPr txBox="1"/>
          <p:nvPr/>
        </p:nvSpPr>
        <p:spPr>
          <a:xfrm>
            <a:off x="4685357" y="1021010"/>
            <a:ext cx="4390720" cy="892552"/>
          </a:xfrm>
          <a:prstGeom prst="rect">
            <a:avLst/>
          </a:prstGeom>
          <a:noFill/>
        </p:spPr>
        <p:txBody>
          <a:bodyPr wrap="square">
            <a:spAutoFit/>
          </a:bodyPr>
          <a:lstStyle/>
          <a:p>
            <a:pPr algn="ctr"/>
            <a:r>
              <a:rPr lang="ja-JP" altLang="en-US" sz="2400" b="1">
                <a:solidFill>
                  <a:schemeClr val="bg1"/>
                </a:solidFill>
                <a:latin typeface="Meiryo" panose="020B0604030504040204" pitchFamily="34" charset="-128"/>
                <a:ea typeface="Meiryo" panose="020B0604030504040204" pitchFamily="34" charset="-128"/>
              </a:rPr>
              <a:t>改善（improvement）</a:t>
            </a:r>
            <a:endParaRPr lang="en-US" altLang="ja-JP" sz="2400" b="1" dirty="0">
              <a:solidFill>
                <a:schemeClr val="bg1"/>
              </a:solidFill>
              <a:latin typeface="Meiryo" panose="020B0604030504040204" pitchFamily="34" charset="-128"/>
              <a:ea typeface="Meiryo" panose="020B0604030504040204" pitchFamily="34" charset="-128"/>
            </a:endParaRPr>
          </a:p>
          <a:p>
            <a:pPr algn="ctr"/>
            <a:r>
              <a:rPr lang="ja-JP" altLang="en-US" sz="1600" b="1">
                <a:solidFill>
                  <a:schemeClr val="bg1"/>
                </a:solidFill>
                <a:latin typeface="Meiryo" panose="020B0604030504040204" pitchFamily="34" charset="-128"/>
                <a:ea typeface="Meiryo" panose="020B0604030504040204" pitchFamily="34" charset="-128"/>
              </a:rPr>
              <a:t>より好ましい・望ましいものへ改めること</a:t>
            </a:r>
          </a:p>
          <a:p>
            <a:pPr algn="ctr"/>
            <a:r>
              <a:rPr lang="ja-JP" altLang="en-US" sz="1200">
                <a:solidFill>
                  <a:schemeClr val="bg1"/>
                </a:solidFill>
                <a:latin typeface="Meiryo" panose="020B0604030504040204" pitchFamily="34" charset="-128"/>
                <a:ea typeface="Meiryo" panose="020B0604030504040204" pitchFamily="34" charset="-128"/>
              </a:rPr>
              <a:t>より良いものにする、品質や状態を向上させること</a:t>
            </a:r>
          </a:p>
        </p:txBody>
      </p:sp>
      <p:sp>
        <p:nvSpPr>
          <p:cNvPr id="7" name="テキスト ボックス 6">
            <a:extLst>
              <a:ext uri="{FF2B5EF4-FFF2-40B4-BE49-F238E27FC236}">
                <a16:creationId xmlns:a16="http://schemas.microsoft.com/office/drawing/2014/main" id="{42DA610E-BA1B-9A05-3E0B-FE36EE05D8CF}"/>
              </a:ext>
            </a:extLst>
          </p:cNvPr>
          <p:cNvSpPr txBox="1"/>
          <p:nvPr/>
        </p:nvSpPr>
        <p:spPr>
          <a:xfrm>
            <a:off x="241779" y="2289736"/>
            <a:ext cx="8664041" cy="1231106"/>
          </a:xfrm>
          <a:prstGeom prst="rect">
            <a:avLst/>
          </a:prstGeom>
          <a:noFill/>
        </p:spPr>
        <p:txBody>
          <a:bodyPr wrap="square">
            <a:spAutoFit/>
          </a:bodyPr>
          <a:lstStyle/>
          <a:p>
            <a:pPr algn="l"/>
            <a:r>
              <a:rPr lang="ja-JP" altLang="en-US" b="1" i="0">
                <a:solidFill>
                  <a:schemeClr val="bg1"/>
                </a:solidFill>
                <a:effectLst/>
                <a:latin typeface="Meiryo" panose="020B0604030504040204" pitchFamily="34" charset="-128"/>
                <a:ea typeface="Meiryo" panose="020B0604030504040204" pitchFamily="34" charset="-128"/>
              </a:rPr>
              <a:t>オペレーションとしての変革：</a:t>
            </a:r>
          </a:p>
          <a:p>
            <a:r>
              <a:rPr lang="ja-JP" altLang="en-US" sz="1400" b="0" i="0">
                <a:solidFill>
                  <a:schemeClr val="bg1"/>
                </a:solidFill>
                <a:effectLst/>
                <a:latin typeface="Meiryo" panose="020B0604030504040204" pitchFamily="34" charset="-128"/>
                <a:ea typeface="Meiryo" panose="020B0604030504040204" pitchFamily="34" charset="-128"/>
              </a:rPr>
              <a:t>オペレーション（</a:t>
            </a:r>
            <a:r>
              <a:rPr lang="en" altLang="ja-JP" sz="1400" b="0" i="0" dirty="0">
                <a:solidFill>
                  <a:schemeClr val="bg1"/>
                </a:solidFill>
                <a:effectLst/>
                <a:latin typeface="Meiryo" panose="020B0604030504040204" pitchFamily="34" charset="-128"/>
                <a:ea typeface="Meiryo" panose="020B0604030504040204" pitchFamily="34" charset="-128"/>
              </a:rPr>
              <a:t>operation</a:t>
            </a:r>
            <a:r>
              <a:rPr lang="ja-JP" altLang="en" sz="1400" b="0" i="0">
                <a:solidFill>
                  <a:schemeClr val="bg1"/>
                </a:solidFill>
                <a:effectLst/>
                <a:latin typeface="Meiryo" panose="020B0604030504040204" pitchFamily="34" charset="-128"/>
                <a:ea typeface="Meiryo" panose="020B0604030504040204" pitchFamily="34" charset="-128"/>
              </a:rPr>
              <a:t>）</a:t>
            </a:r>
            <a:r>
              <a:rPr lang="ja-JP" altLang="en-US" sz="1400" b="0" i="0">
                <a:solidFill>
                  <a:schemeClr val="bg1"/>
                </a:solidFill>
                <a:effectLst/>
                <a:latin typeface="Meiryo" panose="020B0604030504040204" pitchFamily="34" charset="-128"/>
                <a:ea typeface="Meiryo" panose="020B0604030504040204" pitchFamily="34" charset="-128"/>
              </a:rPr>
              <a:t>とは、作業、工程、業務、操業、事業、営業、経営、運営のこと。これらをよりよい状態に変えること。既存業務のやり方を根本的にない。短期的な効果はあっても、長期継続的な</a:t>
            </a:r>
            <a:r>
              <a:rPr lang="ja-JP" altLang="en-US" sz="1400">
                <a:solidFill>
                  <a:schemeClr val="bg1"/>
                </a:solidFill>
                <a:latin typeface="Meiryo" panose="020B0604030504040204" pitchFamily="34" charset="-128"/>
                <a:ea typeface="Meiryo" panose="020B0604030504040204" pitchFamily="34" charset="-128"/>
              </a:rPr>
              <a:t>効果は期待できない。</a:t>
            </a:r>
            <a:endParaRPr lang="en-US" altLang="ja-JP" sz="1400" dirty="0">
              <a:solidFill>
                <a:schemeClr val="bg1"/>
              </a:solidFill>
              <a:latin typeface="Meiryo" panose="020B0604030504040204" pitchFamily="34" charset="-128"/>
              <a:ea typeface="Meiryo" panose="020B0604030504040204" pitchFamily="34" charset="-128"/>
            </a:endParaRPr>
          </a:p>
          <a:p>
            <a:r>
              <a:rPr lang="ja-JP" altLang="en-US" sz="1400">
                <a:solidFill>
                  <a:schemeClr val="bg1"/>
                </a:solidFill>
                <a:latin typeface="Meiryo" panose="020B0604030504040204" pitchFamily="34" charset="-128"/>
                <a:ea typeface="Meiryo" panose="020B0604030504040204" pitchFamily="34" charset="-128"/>
              </a:rPr>
              <a:t>例えば、既存業務の作業時間の短縮や製品原価の削減など。「改善」同意。</a:t>
            </a:r>
          </a:p>
        </p:txBody>
      </p:sp>
      <p:sp>
        <p:nvSpPr>
          <p:cNvPr id="9" name="テキスト ボックス 8">
            <a:extLst>
              <a:ext uri="{FF2B5EF4-FFF2-40B4-BE49-F238E27FC236}">
                <a16:creationId xmlns:a16="http://schemas.microsoft.com/office/drawing/2014/main" id="{D60296EB-C108-EDE4-7B4E-272C37C9F44C}"/>
              </a:ext>
            </a:extLst>
          </p:cNvPr>
          <p:cNvSpPr txBox="1"/>
          <p:nvPr/>
        </p:nvSpPr>
        <p:spPr>
          <a:xfrm>
            <a:off x="234135" y="3758979"/>
            <a:ext cx="8664041" cy="1231106"/>
          </a:xfrm>
          <a:prstGeom prst="rect">
            <a:avLst/>
          </a:prstGeom>
          <a:noFill/>
        </p:spPr>
        <p:txBody>
          <a:bodyPr wrap="square">
            <a:spAutoFit/>
          </a:bodyPr>
          <a:lstStyle/>
          <a:p>
            <a:r>
              <a:rPr lang="ja-JP" altLang="en-US" b="1" i="0">
                <a:solidFill>
                  <a:schemeClr val="bg1"/>
                </a:solidFill>
                <a:effectLst/>
                <a:latin typeface="Meiryo" panose="020B0604030504040204" pitchFamily="34" charset="-128"/>
                <a:ea typeface="Meiryo" panose="020B0604030504040204" pitchFamily="34" charset="-128"/>
              </a:rPr>
              <a:t>プロセスとしての変革：</a:t>
            </a:r>
          </a:p>
          <a:p>
            <a:pPr algn="l"/>
            <a:r>
              <a:rPr lang="ja-JP" altLang="en-US" sz="1400" b="0" i="0">
                <a:solidFill>
                  <a:schemeClr val="bg1"/>
                </a:solidFill>
                <a:effectLst/>
                <a:latin typeface="Meiryo" panose="020B0604030504040204" pitchFamily="34" charset="-128"/>
                <a:ea typeface="Meiryo" panose="020B0604030504040204" pitchFamily="34" charset="-128"/>
              </a:rPr>
              <a:t>プロセス（</a:t>
            </a:r>
            <a:r>
              <a:rPr lang="en" altLang="ja-JP" sz="1400" b="0" i="0" dirty="0">
                <a:solidFill>
                  <a:schemeClr val="bg1"/>
                </a:solidFill>
                <a:effectLst/>
                <a:latin typeface="Meiryo" panose="020B0604030504040204" pitchFamily="34" charset="-128"/>
                <a:ea typeface="Meiryo" panose="020B0604030504040204" pitchFamily="34" charset="-128"/>
              </a:rPr>
              <a:t>process</a:t>
            </a:r>
            <a:r>
              <a:rPr lang="ja-JP" altLang="en" sz="1400" b="0" i="0">
                <a:solidFill>
                  <a:schemeClr val="bg1"/>
                </a:solidFill>
                <a:effectLst/>
                <a:latin typeface="Meiryo" panose="020B0604030504040204" pitchFamily="34" charset="-128"/>
                <a:ea typeface="Meiryo" panose="020B0604030504040204" pitchFamily="34" charset="-128"/>
              </a:rPr>
              <a:t>）</a:t>
            </a:r>
            <a:r>
              <a:rPr lang="ja-JP" altLang="en-US" sz="1400" b="0" i="0">
                <a:solidFill>
                  <a:schemeClr val="bg1"/>
                </a:solidFill>
                <a:effectLst/>
                <a:latin typeface="Meiryo" panose="020B0604030504040204" pitchFamily="34" charset="-128"/>
                <a:ea typeface="Meiryo" panose="020B0604030504040204" pitchFamily="34" charset="-128"/>
              </a:rPr>
              <a:t>とは、過程、経過、成り行き、進行、手順、工程など、時間的経過を伴う一連の手順のこと。提供する価値、すなわち製品やサービスは同じであっても、その提供方法を変える場合などがこれに該当。</a:t>
            </a:r>
            <a:endParaRPr lang="en-US" altLang="ja-JP" sz="1400" b="0" i="0" dirty="0">
              <a:solidFill>
                <a:schemeClr val="bg1"/>
              </a:solidFill>
              <a:effectLst/>
              <a:latin typeface="Meiryo" panose="020B0604030504040204" pitchFamily="34" charset="-128"/>
              <a:ea typeface="Meiryo" panose="020B0604030504040204" pitchFamily="34" charset="-128"/>
            </a:endParaRPr>
          </a:p>
          <a:p>
            <a:pPr algn="l"/>
            <a:r>
              <a:rPr lang="ja-JP" altLang="en-US" sz="1400" b="0" i="0">
                <a:solidFill>
                  <a:schemeClr val="bg1"/>
                </a:solidFill>
                <a:effectLst/>
                <a:latin typeface="Meiryo" panose="020B0604030504040204" pitchFamily="34" charset="-128"/>
                <a:ea typeface="Meiryo" panose="020B0604030504040204" pitchFamily="34" charset="-128"/>
              </a:rPr>
              <a:t>例えば、</a:t>
            </a:r>
            <a:r>
              <a:rPr lang="en-US" altLang="ja-JP" sz="1400" b="0" i="0" dirty="0">
                <a:solidFill>
                  <a:schemeClr val="bg1"/>
                </a:solidFill>
                <a:effectLst/>
                <a:latin typeface="Meiryo" panose="020B0604030504040204" pitchFamily="34" charset="-128"/>
                <a:ea typeface="Meiryo" panose="020B0604030504040204" pitchFamily="34" charset="-128"/>
              </a:rPr>
              <a:t>Netflix</a:t>
            </a:r>
            <a:r>
              <a:rPr lang="ja-JP" altLang="en-US" sz="1400" b="0" i="0">
                <a:solidFill>
                  <a:schemeClr val="bg1"/>
                </a:solidFill>
                <a:effectLst/>
                <a:latin typeface="Meiryo" panose="020B0604030504040204" pitchFamily="34" charset="-128"/>
                <a:ea typeface="Meiryo" panose="020B0604030504040204" pitchFamily="34" charset="-128"/>
              </a:rPr>
              <a:t>が、</a:t>
            </a:r>
            <a:r>
              <a:rPr lang="en-US" altLang="ja-JP" sz="1400" b="0" i="0" dirty="0">
                <a:solidFill>
                  <a:schemeClr val="bg1"/>
                </a:solidFill>
                <a:effectLst/>
                <a:latin typeface="Meiryo" panose="020B0604030504040204" pitchFamily="34" charset="-128"/>
                <a:ea typeface="Meiryo" panose="020B0604030504040204" pitchFamily="34" charset="-128"/>
              </a:rPr>
              <a:t>DVD</a:t>
            </a:r>
            <a:r>
              <a:rPr lang="ja-JP" altLang="en-US" sz="1400" b="0" i="0">
                <a:solidFill>
                  <a:schemeClr val="bg1"/>
                </a:solidFill>
                <a:effectLst/>
                <a:latin typeface="Meiryo" panose="020B0604030504040204" pitchFamily="34" charset="-128"/>
                <a:ea typeface="Meiryo" panose="020B0604030504040204" pitchFamily="34" charset="-128"/>
              </a:rPr>
              <a:t>郵送からオンデマンド／ストリーミング配信へとサービス転換したこと。</a:t>
            </a:r>
          </a:p>
        </p:txBody>
      </p:sp>
      <p:sp>
        <p:nvSpPr>
          <p:cNvPr id="11" name="テキスト ボックス 10">
            <a:extLst>
              <a:ext uri="{FF2B5EF4-FFF2-40B4-BE49-F238E27FC236}">
                <a16:creationId xmlns:a16="http://schemas.microsoft.com/office/drawing/2014/main" id="{11CB3766-4ECF-E2D8-FEDB-9D877E11ED99}"/>
              </a:ext>
            </a:extLst>
          </p:cNvPr>
          <p:cNvSpPr txBox="1"/>
          <p:nvPr/>
        </p:nvSpPr>
        <p:spPr>
          <a:xfrm>
            <a:off x="239979" y="5239063"/>
            <a:ext cx="8664041" cy="1231106"/>
          </a:xfrm>
          <a:prstGeom prst="rect">
            <a:avLst/>
          </a:prstGeom>
          <a:noFill/>
        </p:spPr>
        <p:txBody>
          <a:bodyPr wrap="square">
            <a:spAutoFit/>
          </a:bodyPr>
          <a:lstStyle/>
          <a:p>
            <a:pPr algn="l"/>
            <a:r>
              <a:rPr lang="ja-JP" altLang="en-US" b="1" i="0">
                <a:solidFill>
                  <a:schemeClr val="bg1"/>
                </a:solidFill>
                <a:effectLst/>
                <a:latin typeface="Meiryo" panose="020B0604030504040204" pitchFamily="34" charset="-128"/>
                <a:ea typeface="Meiryo" panose="020B0604030504040204" pitchFamily="34" charset="-128"/>
              </a:rPr>
              <a:t>戦略としての変革：</a:t>
            </a:r>
          </a:p>
          <a:p>
            <a:r>
              <a:rPr lang="ja-JP" altLang="en-US" sz="1400" b="0" i="0">
                <a:solidFill>
                  <a:schemeClr val="bg1"/>
                </a:solidFill>
                <a:effectLst/>
                <a:latin typeface="Meiryo" panose="020B0604030504040204" pitchFamily="34" charset="-128"/>
                <a:ea typeface="Meiryo" panose="020B0604030504040204" pitchFamily="34" charset="-128"/>
              </a:rPr>
              <a:t>戦略（</a:t>
            </a:r>
            <a:r>
              <a:rPr lang="en" altLang="ja-JP" sz="1400" b="0" i="0" dirty="0">
                <a:solidFill>
                  <a:schemeClr val="bg1"/>
                </a:solidFill>
                <a:effectLst/>
                <a:latin typeface="Meiryo" panose="020B0604030504040204" pitchFamily="34" charset="-128"/>
                <a:ea typeface="Meiryo" panose="020B0604030504040204" pitchFamily="34" charset="-128"/>
              </a:rPr>
              <a:t>strategy</a:t>
            </a:r>
            <a:r>
              <a:rPr lang="ja-JP" altLang="en" sz="1400" b="0" i="0">
                <a:solidFill>
                  <a:schemeClr val="bg1"/>
                </a:solidFill>
                <a:effectLst/>
                <a:latin typeface="Meiryo" panose="020B0604030504040204" pitchFamily="34" charset="-128"/>
                <a:ea typeface="Meiryo" panose="020B0604030504040204" pitchFamily="34" charset="-128"/>
              </a:rPr>
              <a:t>）</a:t>
            </a:r>
            <a:r>
              <a:rPr lang="ja-JP" altLang="en-US" sz="1400" b="0" i="0">
                <a:solidFill>
                  <a:schemeClr val="bg1"/>
                </a:solidFill>
                <a:effectLst/>
                <a:latin typeface="Meiryo" panose="020B0604030504040204" pitchFamily="34" charset="-128"/>
                <a:ea typeface="Meiryo" panose="020B0604030504040204" pitchFamily="34" charset="-128"/>
              </a:rPr>
              <a:t>とは、包括的で大規模な作戦遂行の</a:t>
            </a:r>
            <a:r>
              <a:rPr lang="ja-JP" altLang="en-US" sz="1400">
                <a:solidFill>
                  <a:schemeClr val="bg1"/>
                </a:solidFill>
                <a:latin typeface="Meiryo" panose="020B0604030504040204" pitchFamily="34" charset="-128"/>
                <a:ea typeface="Meiryo" panose="020B0604030504040204" pitchFamily="34" charset="-128"/>
              </a:rPr>
              <a:t>計画のこと。既存の事業辞めて、新しい事業に変えることであり、別の会社になるようなこと。</a:t>
            </a:r>
            <a:r>
              <a:rPr lang="ja-JP" altLang="en-US" sz="1400" b="0" i="0">
                <a:solidFill>
                  <a:schemeClr val="bg1"/>
                </a:solidFill>
                <a:effectLst/>
                <a:latin typeface="Meiryo" panose="020B0604030504040204" pitchFamily="34" charset="-128"/>
                <a:ea typeface="Meiryo" panose="020B0604030504040204" pitchFamily="34" charset="-128"/>
              </a:rPr>
              <a:t>ビジネス・モデルや収益構造も変わり、組織や体制、文化や風土の変革を伴う。</a:t>
            </a:r>
            <a:endParaRPr lang="en-US" altLang="ja-JP" sz="1400" b="0" i="0" dirty="0">
              <a:solidFill>
                <a:schemeClr val="bg1"/>
              </a:solidFill>
              <a:effectLst/>
              <a:latin typeface="Meiryo" panose="020B0604030504040204" pitchFamily="34" charset="-128"/>
              <a:ea typeface="Meiryo" panose="020B0604030504040204" pitchFamily="34" charset="-128"/>
            </a:endParaRPr>
          </a:p>
          <a:p>
            <a:r>
              <a:rPr lang="ja-JP" altLang="en-US" sz="1400" b="0" i="0">
                <a:solidFill>
                  <a:schemeClr val="bg1"/>
                </a:solidFill>
                <a:effectLst/>
                <a:latin typeface="Meiryo" panose="020B0604030504040204" pitchFamily="34" charset="-128"/>
                <a:ea typeface="Meiryo" panose="020B0604030504040204" pitchFamily="34" charset="-128"/>
              </a:rPr>
              <a:t>例えば、富士フイルムが、写真フイルム事業から、化粧品、医薬品、再生医療事業へと転換したこと。</a:t>
            </a:r>
          </a:p>
        </p:txBody>
      </p:sp>
    </p:spTree>
    <p:extLst>
      <p:ext uri="{BB962C8B-B14F-4D97-AF65-F5344CB8AC3E}">
        <p14:creationId xmlns:p14="http://schemas.microsoft.com/office/powerpoint/2010/main" val="414629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ホームベース 17">
            <a:extLst>
              <a:ext uri="{FF2B5EF4-FFF2-40B4-BE49-F238E27FC236}">
                <a16:creationId xmlns:a16="http://schemas.microsoft.com/office/drawing/2014/main" id="{A924CDCC-A9E6-8E4D-A963-CF9A1690BFD4}"/>
              </a:ext>
            </a:extLst>
          </p:cNvPr>
          <p:cNvSpPr/>
          <p:nvPr/>
        </p:nvSpPr>
        <p:spPr>
          <a:xfrm flipH="1">
            <a:off x="2846821" y="5621568"/>
            <a:ext cx="6070379" cy="855633"/>
          </a:xfrm>
          <a:prstGeom prst="homePlat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ホームベース 16">
            <a:extLst>
              <a:ext uri="{FF2B5EF4-FFF2-40B4-BE49-F238E27FC236}">
                <a16:creationId xmlns:a16="http://schemas.microsoft.com/office/drawing/2014/main" id="{D214C954-E29F-5C49-9B2F-70303B78EA3D}"/>
              </a:ext>
            </a:extLst>
          </p:cNvPr>
          <p:cNvSpPr/>
          <p:nvPr/>
        </p:nvSpPr>
        <p:spPr>
          <a:xfrm>
            <a:off x="208921" y="875363"/>
            <a:ext cx="6070379" cy="855633"/>
          </a:xfrm>
          <a:prstGeom prst="homePlate">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0C66AA99-29FA-B54B-8DD7-3FB53039E795}"/>
              </a:ext>
            </a:extLst>
          </p:cNvPr>
          <p:cNvSpPr>
            <a:spLocks noGrp="1"/>
          </p:cNvSpPr>
          <p:nvPr>
            <p:ph type="title"/>
          </p:nvPr>
        </p:nvSpPr>
        <p:spPr/>
        <p:txBody>
          <a:bodyPr/>
          <a:lstStyle/>
          <a:p>
            <a:r>
              <a:rPr kumimoji="1" lang="ja-JP" altLang="en-US"/>
              <a:t>デジタルの渦に巻き込まれるこれからのビジネス</a:t>
            </a:r>
            <a:endParaRPr kumimoji="1" lang="ja-JP" altLang="en-US" dirty="0"/>
          </a:p>
        </p:txBody>
      </p:sp>
      <p:pic>
        <p:nvPicPr>
          <p:cNvPr id="3" name="図 2">
            <a:extLst>
              <a:ext uri="{FF2B5EF4-FFF2-40B4-BE49-F238E27FC236}">
                <a16:creationId xmlns:a16="http://schemas.microsoft.com/office/drawing/2014/main" id="{0EA4D9EE-1C96-484C-BADE-E98EA5E3F65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04910" y="1515777"/>
            <a:ext cx="4829881" cy="4511677"/>
          </a:xfrm>
          <a:prstGeom prst="rect">
            <a:avLst/>
          </a:prstGeom>
        </p:spPr>
      </p:pic>
      <p:pic>
        <p:nvPicPr>
          <p:cNvPr id="9" name="図 8">
            <a:extLst>
              <a:ext uri="{FF2B5EF4-FFF2-40B4-BE49-F238E27FC236}">
                <a16:creationId xmlns:a16="http://schemas.microsoft.com/office/drawing/2014/main" id="{3BA91E48-67F6-1245-8769-3DCE6554F847}"/>
              </a:ext>
            </a:extLst>
          </p:cNvPr>
          <p:cNvPicPr>
            <a:picLocks noChangeAspect="1"/>
          </p:cNvPicPr>
          <p:nvPr/>
        </p:nvPicPr>
        <p:blipFill>
          <a:blip r:embed="rId3"/>
          <a:stretch>
            <a:fillRect/>
          </a:stretch>
        </p:blipFill>
        <p:spPr>
          <a:xfrm rot="7965219" flipH="1">
            <a:off x="1722031" y="2299832"/>
            <a:ext cx="2184598" cy="1902715"/>
          </a:xfrm>
          <a:prstGeom prst="rect">
            <a:avLst/>
          </a:prstGeom>
          <a:ln>
            <a:noFill/>
          </a:ln>
          <a:effectLst>
            <a:outerShdw blurRad="292100" dist="139700" dir="2700000" algn="tl" rotWithShape="0">
              <a:srgbClr val="333333">
                <a:alpha val="65000"/>
              </a:srgbClr>
            </a:outerShdw>
          </a:effectLst>
        </p:spPr>
      </p:pic>
      <p:pic>
        <p:nvPicPr>
          <p:cNvPr id="10" name="図 9">
            <a:extLst>
              <a:ext uri="{FF2B5EF4-FFF2-40B4-BE49-F238E27FC236}">
                <a16:creationId xmlns:a16="http://schemas.microsoft.com/office/drawing/2014/main" id="{89D9DE81-330A-784C-9B57-63B19589EB3D}"/>
              </a:ext>
            </a:extLst>
          </p:cNvPr>
          <p:cNvPicPr>
            <a:picLocks noChangeAspect="1"/>
          </p:cNvPicPr>
          <p:nvPr/>
        </p:nvPicPr>
        <p:blipFill>
          <a:blip r:embed="rId3"/>
          <a:stretch>
            <a:fillRect/>
          </a:stretch>
        </p:blipFill>
        <p:spPr>
          <a:xfrm rot="14422237" flipH="1">
            <a:off x="4361675" y="1298999"/>
            <a:ext cx="2184598" cy="1902715"/>
          </a:xfrm>
          <a:prstGeom prst="rect">
            <a:avLst/>
          </a:prstGeom>
          <a:ln>
            <a:noFill/>
          </a:ln>
          <a:effectLst>
            <a:outerShdw blurRad="292100" dist="139700" dir="2700000" algn="tl" rotWithShape="0">
              <a:srgbClr val="333333">
                <a:alpha val="65000"/>
              </a:srgbClr>
            </a:outerShdw>
          </a:effectLst>
        </p:spPr>
      </p:pic>
      <p:pic>
        <p:nvPicPr>
          <p:cNvPr id="11" name="図 10">
            <a:extLst>
              <a:ext uri="{FF2B5EF4-FFF2-40B4-BE49-F238E27FC236}">
                <a16:creationId xmlns:a16="http://schemas.microsoft.com/office/drawing/2014/main" id="{E6DACBA0-125A-BA49-8B2C-11C4B81C9EDA}"/>
              </a:ext>
            </a:extLst>
          </p:cNvPr>
          <p:cNvPicPr>
            <a:picLocks noChangeAspect="1"/>
          </p:cNvPicPr>
          <p:nvPr/>
        </p:nvPicPr>
        <p:blipFill>
          <a:blip r:embed="rId3"/>
          <a:stretch>
            <a:fillRect/>
          </a:stretch>
        </p:blipFill>
        <p:spPr>
          <a:xfrm rot="869079" flipH="1">
            <a:off x="3865066" y="4448936"/>
            <a:ext cx="2184598" cy="1902715"/>
          </a:xfrm>
          <a:prstGeom prst="rect">
            <a:avLst/>
          </a:prstGeom>
          <a:ln>
            <a:noFill/>
          </a:ln>
          <a:effectLst>
            <a:outerShdw blurRad="292100" dist="139700" dir="2700000" algn="tl" rotWithShape="0">
              <a:srgbClr val="333333">
                <a:alpha val="65000"/>
              </a:srgbClr>
            </a:outerShdw>
          </a:effectLst>
        </p:spPr>
      </p:pic>
      <p:sp>
        <p:nvSpPr>
          <p:cNvPr id="12" name="テキスト ボックス 11">
            <a:extLst>
              <a:ext uri="{FF2B5EF4-FFF2-40B4-BE49-F238E27FC236}">
                <a16:creationId xmlns:a16="http://schemas.microsoft.com/office/drawing/2014/main" id="{79494EA3-2E0E-E643-936C-359765FD08B1}"/>
              </a:ext>
            </a:extLst>
          </p:cNvPr>
          <p:cNvSpPr txBox="1"/>
          <p:nvPr/>
        </p:nvSpPr>
        <p:spPr>
          <a:xfrm>
            <a:off x="419806" y="923838"/>
            <a:ext cx="3570208" cy="830997"/>
          </a:xfrm>
          <a:prstGeom prst="rect">
            <a:avLst/>
          </a:prstGeom>
          <a:noFill/>
        </p:spPr>
        <p:txBody>
          <a:bodyPr wrap="none" rtlCol="0">
            <a:spAutoFit/>
          </a:bodyPr>
          <a:lstStyle/>
          <a:p>
            <a:r>
              <a:rPr kumimoji="1" lang="ja-JP" altLang="en-US" sz="2400" b="1"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デジタル化できること</a:t>
            </a:r>
            <a:r>
              <a:rPr kumimoji="1" lang="ja-JP" altLang="en-US" sz="2400"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は</a:t>
            </a:r>
            <a:endParaRPr kumimoji="1" lang="en-US" altLang="ja-JP" sz="2400"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lang="ja-JP" altLang="en-US" sz="2400" b="1"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全てデジタル化</a:t>
            </a:r>
            <a:r>
              <a:rPr lang="ja-JP" altLang="en-US" sz="2400"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される</a:t>
            </a:r>
            <a:endParaRPr kumimoji="1" lang="ja-JP" altLang="en-US" sz="2400"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6C8A24CE-3661-7947-9D1D-65F19CAEC52E}"/>
              </a:ext>
            </a:extLst>
          </p:cNvPr>
          <p:cNvSpPr txBox="1"/>
          <p:nvPr/>
        </p:nvSpPr>
        <p:spPr>
          <a:xfrm>
            <a:off x="3563264" y="3603738"/>
            <a:ext cx="2031325" cy="738664"/>
          </a:xfrm>
          <a:prstGeom prst="rect">
            <a:avLst/>
          </a:prstGeom>
          <a:noFill/>
        </p:spPr>
        <p:txBody>
          <a:bodyPr wrap="none" rtlCol="0">
            <a:spAutoFit/>
          </a:bodyPr>
          <a:lstStyle/>
          <a:p>
            <a:pPr algn="ctr"/>
            <a:r>
              <a:rPr lang="ja-JP" altLang="en-US" sz="2400" b="1">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デジタルの渦</a:t>
            </a:r>
            <a:endParaRPr lang="en-US" altLang="ja-JP" sz="2400" b="1" dirty="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ctr"/>
            <a:r>
              <a:rPr kumimoji="1" lang="en-US" altLang="ja-JP" b="1" dirty="0">
                <a:solidFill>
                  <a:srgbClr val="C0000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Digital Vortex</a:t>
            </a:r>
          </a:p>
        </p:txBody>
      </p:sp>
      <p:sp>
        <p:nvSpPr>
          <p:cNvPr id="14" name="テキスト ボックス 13">
            <a:extLst>
              <a:ext uri="{FF2B5EF4-FFF2-40B4-BE49-F238E27FC236}">
                <a16:creationId xmlns:a16="http://schemas.microsoft.com/office/drawing/2014/main" id="{DAA91826-E21B-7240-A390-ADB904B410D0}"/>
              </a:ext>
            </a:extLst>
          </p:cNvPr>
          <p:cNvSpPr txBox="1"/>
          <p:nvPr/>
        </p:nvSpPr>
        <p:spPr>
          <a:xfrm>
            <a:off x="5022316" y="5676138"/>
            <a:ext cx="3877985" cy="830997"/>
          </a:xfrm>
          <a:prstGeom prst="rect">
            <a:avLst/>
          </a:prstGeom>
          <a:noFill/>
        </p:spPr>
        <p:txBody>
          <a:bodyPr wrap="none" rtlCol="0">
            <a:spAutoFit/>
          </a:bodyPr>
          <a:lstStyle/>
          <a:p>
            <a:pPr algn="r"/>
            <a:r>
              <a:rPr kumimoji="1" lang="ja-JP" altLang="en-US" sz="24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デジタル化できないこと</a:t>
            </a:r>
            <a:r>
              <a:rPr kumimoji="1" lang="ja-JP" altLang="en-US" sz="2400">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の</a:t>
            </a:r>
            <a:endParaRPr kumimoji="1" lang="en-US" altLang="ja-JP" sz="2400" dirty="0">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24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価値が高まる</a:t>
            </a:r>
            <a:endParaRPr kumimoji="1" lang="ja-JP" altLang="en-US" sz="24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51FA6C8C-D69B-814B-8FC6-5C69A92D4258}"/>
              </a:ext>
            </a:extLst>
          </p:cNvPr>
          <p:cNvSpPr txBox="1"/>
          <p:nvPr/>
        </p:nvSpPr>
        <p:spPr>
          <a:xfrm>
            <a:off x="6568507" y="862282"/>
            <a:ext cx="1980029" cy="954107"/>
          </a:xfrm>
          <a:prstGeom prst="rect">
            <a:avLst/>
          </a:prstGeom>
          <a:noFill/>
        </p:spPr>
        <p:txBody>
          <a:bodyPr wrap="none" rtlCol="0">
            <a:spAutoFit/>
          </a:bodyPr>
          <a:lstStyle/>
          <a:p>
            <a:pPr algn="r"/>
            <a:r>
              <a:rPr lang="ja-JP" altLang="en-US" sz="2800" b="1">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デジタル化</a:t>
            </a:r>
            <a:endParaRPr lang="en-US" altLang="ja-JP" sz="2800" b="1" dirty="0">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pPr algn="r"/>
            <a:r>
              <a:rPr lang="ja-JP" altLang="en-US" sz="2800" b="1">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領域の拡大</a:t>
            </a:r>
            <a:endParaRPr kumimoji="1" lang="ja-JP" altLang="en-US" sz="2800" b="1">
              <a:solidFill>
                <a:schemeClr val="accent6">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16" name="テキスト ボックス 15">
            <a:extLst>
              <a:ext uri="{FF2B5EF4-FFF2-40B4-BE49-F238E27FC236}">
                <a16:creationId xmlns:a16="http://schemas.microsoft.com/office/drawing/2014/main" id="{5D44C58F-77FC-414E-BC4F-0F0DC1D80801}"/>
              </a:ext>
            </a:extLst>
          </p:cNvPr>
          <p:cNvSpPr txBox="1"/>
          <p:nvPr/>
        </p:nvSpPr>
        <p:spPr>
          <a:xfrm>
            <a:off x="545836" y="5572330"/>
            <a:ext cx="1980029" cy="954107"/>
          </a:xfrm>
          <a:prstGeom prst="rect">
            <a:avLst/>
          </a:prstGeom>
          <a:noFill/>
        </p:spPr>
        <p:txBody>
          <a:bodyPr wrap="none" rtlCol="0">
            <a:spAutoFit/>
          </a:bodyPr>
          <a:lstStyle/>
          <a:p>
            <a:r>
              <a:rPr kumimoji="1" lang="ja-JP" altLang="en-US" sz="28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体験／感性</a:t>
            </a:r>
            <a:endParaRPr kumimoji="1" lang="en-US" altLang="ja-JP" sz="2800" b="1" dirty="0">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a:p>
            <a:r>
              <a:rPr kumimoji="1" lang="ja-JP" altLang="en-US" sz="28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価値の</a:t>
            </a:r>
            <a:r>
              <a:rPr lang="ja-JP" altLang="en-US" sz="28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提供</a:t>
            </a:r>
            <a:endParaRPr kumimoji="1" lang="ja-JP" altLang="en-US" sz="2800" b="1">
              <a:solidFill>
                <a:schemeClr val="accent3">
                  <a:lumMod val="75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9459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4"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Meiryo" panose="020B0604030504040204" pitchFamily="34" charset="-128"/>
                <a:ea typeface="Meiryo" panose="020B0604030504040204" pitchFamily="34" charset="-128"/>
                <a:cs typeface="Arial"/>
              </a:rPr>
              <a:t>DX</a:t>
            </a:r>
            <a:r>
              <a:rPr lang="ja-JP" altLang="en-US" sz="2400" dirty="0">
                <a:solidFill>
                  <a:srgbClr val="FFFFFF"/>
                </a:solidFill>
                <a:latin typeface="Meiryo" panose="020B0604030504040204" pitchFamily="34" charset="-128"/>
                <a:ea typeface="Meiryo" panose="020B0604030504040204" pitchFamily="34" charset="-128"/>
                <a:cs typeface="Arial"/>
              </a:rPr>
              <a:t>を支える</a:t>
            </a:r>
            <a:r>
              <a:rPr lang="ja-JP" altLang="en-US" sz="2400" dirty="0">
                <a:solidFill>
                  <a:srgbClr val="FFFFFF"/>
                </a:solidFill>
                <a:effectLst/>
                <a:latin typeface="Meiryo" panose="020B0604030504040204" pitchFamily="34" charset="-128"/>
                <a:ea typeface="Meiryo" panose="020B0604030504040204" pitchFamily="34" charset="-128"/>
                <a:cs typeface="Arial"/>
              </a:rPr>
              <a:t>テクノロジー</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3665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クラウド・くもり（ブルー） ' | 商用・個人利用無料のイラスト素材サイト【millust(エムイラスト)】';">
            <a:extLst>
              <a:ext uri="{FF2B5EF4-FFF2-40B4-BE49-F238E27FC236}">
                <a16:creationId xmlns:a16="http://schemas.microsoft.com/office/drawing/2014/main" id="{3ECDA61D-3CF7-7806-1FE8-1B4DA20D78B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182" y="144060"/>
            <a:ext cx="4061340" cy="40613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B2D69C5B-B044-0546-839D-7E6AFB3AB209}"/>
              </a:ext>
            </a:extLst>
          </p:cNvPr>
          <p:cNvPicPr>
            <a:picLocks noChangeAspect="1"/>
          </p:cNvPicPr>
          <p:nvPr/>
        </p:nvPicPr>
        <p:blipFill>
          <a:blip r:embed="rId3">
            <a:clrChange>
              <a:clrFrom>
                <a:srgbClr val="FEFEFE"/>
              </a:clrFrom>
              <a:clrTo>
                <a:srgbClr val="FEFEFE">
                  <a:alpha val="0"/>
                </a:srgbClr>
              </a:clrTo>
            </a:clrChange>
          </a:blip>
          <a:stretch>
            <a:fillRect/>
          </a:stretch>
        </p:blipFill>
        <p:spPr>
          <a:xfrm rot="2274762">
            <a:off x="3340443" y="2278313"/>
            <a:ext cx="3775686" cy="3775686"/>
          </a:xfrm>
          <a:prstGeom prst="rect">
            <a:avLst/>
          </a:prstGeom>
        </p:spPr>
      </p:pic>
      <p:sp>
        <p:nvSpPr>
          <p:cNvPr id="2" name="タイトル 1">
            <a:extLst>
              <a:ext uri="{FF2B5EF4-FFF2-40B4-BE49-F238E27FC236}">
                <a16:creationId xmlns:a16="http://schemas.microsoft.com/office/drawing/2014/main" id="{D1E09F0E-7B0C-8649-BF8A-EAC668F61E3D}"/>
              </a:ext>
            </a:extLst>
          </p:cNvPr>
          <p:cNvSpPr>
            <a:spLocks noGrp="1"/>
          </p:cNvSpPr>
          <p:nvPr>
            <p:ph type="title"/>
          </p:nvPr>
        </p:nvSpPr>
        <p:spPr/>
        <p:txBody>
          <a:bodyPr/>
          <a:lstStyle/>
          <a:p>
            <a:r>
              <a:rPr kumimoji="1" lang="ja-JP" altLang="en-US"/>
              <a:t>デジタルツインがもたらすデータの時代</a:t>
            </a:r>
          </a:p>
        </p:txBody>
      </p:sp>
      <p:sp>
        <p:nvSpPr>
          <p:cNvPr id="4" name="正方形/長方形 3">
            <a:extLst>
              <a:ext uri="{FF2B5EF4-FFF2-40B4-BE49-F238E27FC236}">
                <a16:creationId xmlns:a16="http://schemas.microsoft.com/office/drawing/2014/main" id="{F17CC065-1588-C948-B5CF-E8EB53D788BD}"/>
              </a:ext>
            </a:extLst>
          </p:cNvPr>
          <p:cNvSpPr/>
          <p:nvPr/>
        </p:nvSpPr>
        <p:spPr>
          <a:xfrm>
            <a:off x="3119776" y="5939666"/>
            <a:ext cx="1415772" cy="276999"/>
          </a:xfrm>
          <a:prstGeom prst="rect">
            <a:avLst/>
          </a:prstGeom>
        </p:spPr>
        <p:txBody>
          <a:bodyPr wrap="none">
            <a:spAutoFit/>
          </a:bodyPr>
          <a:lstStyle/>
          <a:p>
            <a:r>
              <a:rPr lang="ja-JP" altLang="en-US" sz="1200">
                <a:solidFill>
                  <a:srgbClr val="333333"/>
                </a:solidFill>
                <a:latin typeface="Meiryo" panose="020B0604030504040204" pitchFamily="34" charset="-128"/>
                <a:ea typeface="Meiryo" panose="020B0604030504040204" pitchFamily="34" charset="-128"/>
              </a:rPr>
              <a:t>加速度計センサー</a:t>
            </a:r>
            <a:endParaRPr lang="ja-JP" altLang="en-US" sz="120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860BDD8F-CB85-B84B-831E-9DD5FD31E03A}"/>
              </a:ext>
            </a:extLst>
          </p:cNvPr>
          <p:cNvSpPr/>
          <p:nvPr/>
        </p:nvSpPr>
        <p:spPr>
          <a:xfrm>
            <a:off x="6890077" y="5936892"/>
            <a:ext cx="1415772" cy="276999"/>
          </a:xfrm>
          <a:prstGeom prst="rect">
            <a:avLst/>
          </a:prstGeom>
        </p:spPr>
        <p:txBody>
          <a:bodyPr wrap="none">
            <a:spAutoFit/>
          </a:bodyPr>
          <a:lstStyle/>
          <a:p>
            <a:pPr algn="ctr"/>
            <a:r>
              <a:rPr lang="ja-JP" altLang="en-US" sz="1200">
                <a:solidFill>
                  <a:srgbClr val="333333"/>
                </a:solidFill>
                <a:latin typeface="Meiryo" panose="020B0604030504040204" pitchFamily="34" charset="-128"/>
                <a:ea typeface="Meiryo" panose="020B0604030504040204" pitchFamily="34" charset="-128"/>
              </a:rPr>
              <a:t>ジャイロセンサー</a:t>
            </a:r>
            <a:endParaRPr lang="ja-JP" altLang="en-US" sz="120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DC72D566-2AA6-6E48-9FDE-AD9E7AF2F65D}"/>
              </a:ext>
            </a:extLst>
          </p:cNvPr>
          <p:cNvSpPr/>
          <p:nvPr/>
        </p:nvSpPr>
        <p:spPr>
          <a:xfrm>
            <a:off x="784088" y="4898012"/>
            <a:ext cx="1107996" cy="276999"/>
          </a:xfrm>
          <a:prstGeom prst="rect">
            <a:avLst/>
          </a:prstGeom>
        </p:spPr>
        <p:txBody>
          <a:bodyPr wrap="none">
            <a:spAutoFit/>
          </a:bodyPr>
          <a:lstStyle/>
          <a:p>
            <a:r>
              <a:rPr lang="ja-JP" altLang="en-US" sz="1200">
                <a:solidFill>
                  <a:srgbClr val="333333"/>
                </a:solidFill>
                <a:latin typeface="Meiryo" panose="020B0604030504040204" pitchFamily="34" charset="-128"/>
                <a:ea typeface="Meiryo" panose="020B0604030504040204" pitchFamily="34" charset="-128"/>
              </a:rPr>
              <a:t>磁気センサー</a:t>
            </a:r>
            <a:endParaRPr lang="ja-JP" altLang="en-US" sz="120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79C7EA26-05D1-B94B-B509-38C3941BD5BA}"/>
              </a:ext>
            </a:extLst>
          </p:cNvPr>
          <p:cNvSpPr/>
          <p:nvPr/>
        </p:nvSpPr>
        <p:spPr>
          <a:xfrm>
            <a:off x="7134177" y="4898012"/>
            <a:ext cx="1171672" cy="276999"/>
          </a:xfrm>
          <a:prstGeom prst="rect">
            <a:avLst/>
          </a:prstGeom>
        </p:spPr>
        <p:txBody>
          <a:bodyPr wrap="square">
            <a:spAutoFit/>
          </a:bodyPr>
          <a:lstStyle/>
          <a:p>
            <a:pPr algn="ctr"/>
            <a:r>
              <a:rPr lang="en" altLang="ja-JP" sz="1200" dirty="0">
                <a:solidFill>
                  <a:srgbClr val="333333"/>
                </a:solidFill>
                <a:latin typeface="Meiryo" panose="020B0604030504040204" pitchFamily="34" charset="-128"/>
                <a:ea typeface="Meiryo" panose="020B0604030504040204" pitchFamily="34" charset="-128"/>
              </a:rPr>
              <a:t>GPS</a:t>
            </a:r>
            <a:r>
              <a:rPr lang="ja-JP" altLang="en-US" sz="1200">
                <a:solidFill>
                  <a:srgbClr val="333333"/>
                </a:solidFill>
                <a:latin typeface="Meiryo" panose="020B0604030504040204" pitchFamily="34" charset="-128"/>
                <a:ea typeface="Meiryo" panose="020B0604030504040204" pitchFamily="34" charset="-128"/>
              </a:rPr>
              <a:t>センサー</a:t>
            </a:r>
            <a:endParaRPr lang="ja-JP" altLang="en-US" sz="1200">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32D5B636-6BA0-FE4C-96BA-F73A3E107D24}"/>
              </a:ext>
            </a:extLst>
          </p:cNvPr>
          <p:cNvSpPr/>
          <p:nvPr/>
        </p:nvSpPr>
        <p:spPr>
          <a:xfrm>
            <a:off x="780674" y="5939667"/>
            <a:ext cx="2339102" cy="276999"/>
          </a:xfrm>
          <a:prstGeom prst="rect">
            <a:avLst/>
          </a:prstGeom>
        </p:spPr>
        <p:txBody>
          <a:bodyPr wrap="none">
            <a:spAutoFit/>
          </a:bodyPr>
          <a:lstStyle/>
          <a:p>
            <a:r>
              <a:rPr lang="ja-JP" altLang="en-US" sz="1200">
                <a:solidFill>
                  <a:srgbClr val="333333"/>
                </a:solidFill>
                <a:latin typeface="Meiryo" panose="020B0604030504040204" pitchFamily="34" charset="-128"/>
                <a:ea typeface="Meiryo" panose="020B0604030504040204" pitchFamily="34" charset="-128"/>
              </a:rPr>
              <a:t>生体（</a:t>
            </a:r>
            <a:r>
              <a:rPr lang="ja-JP" altLang="en-US" sz="1200">
                <a:latin typeface="Meiryo" panose="020B0604030504040204" pitchFamily="34" charset="-128"/>
                <a:ea typeface="Meiryo" panose="020B0604030504040204" pitchFamily="34" charset="-128"/>
              </a:rPr>
              <a:t>指紋／顔</a:t>
            </a:r>
            <a:r>
              <a:rPr lang="ja-JP" altLang="en-US" sz="1200">
                <a:solidFill>
                  <a:srgbClr val="333333"/>
                </a:solidFill>
                <a:latin typeface="Meiryo" panose="020B0604030504040204" pitchFamily="34" charset="-128"/>
                <a:ea typeface="Meiryo" panose="020B0604030504040204" pitchFamily="34" charset="-128"/>
              </a:rPr>
              <a:t>）認証センサー</a:t>
            </a:r>
            <a:endParaRPr lang="ja-JP" altLang="en-US" sz="12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5C690D68-B2CE-1E40-AE0E-83E04F49BCA7}"/>
              </a:ext>
            </a:extLst>
          </p:cNvPr>
          <p:cNvSpPr/>
          <p:nvPr/>
        </p:nvSpPr>
        <p:spPr>
          <a:xfrm>
            <a:off x="7197853" y="5451045"/>
            <a:ext cx="1107996" cy="276999"/>
          </a:xfrm>
          <a:prstGeom prst="rect">
            <a:avLst/>
          </a:prstGeom>
        </p:spPr>
        <p:txBody>
          <a:bodyPr wrap="none">
            <a:spAutoFit/>
          </a:bodyPr>
          <a:lstStyle/>
          <a:p>
            <a:pPr algn="ctr"/>
            <a:r>
              <a:rPr lang="ja-JP" altLang="en-US" sz="1200">
                <a:solidFill>
                  <a:srgbClr val="333333"/>
                </a:solidFill>
                <a:latin typeface="Meiryo" panose="020B0604030504040204" pitchFamily="34" charset="-128"/>
                <a:ea typeface="Meiryo" panose="020B0604030504040204" pitchFamily="34" charset="-128"/>
              </a:rPr>
              <a:t>近接センサー</a:t>
            </a:r>
            <a:endParaRPr lang="ja-JP" altLang="en-US" sz="1200">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3609966D-CD86-A543-B11E-6D2B72F2D792}"/>
              </a:ext>
            </a:extLst>
          </p:cNvPr>
          <p:cNvSpPr/>
          <p:nvPr/>
        </p:nvSpPr>
        <p:spPr>
          <a:xfrm>
            <a:off x="780674" y="5451044"/>
            <a:ext cx="1261884" cy="276999"/>
          </a:xfrm>
          <a:prstGeom prst="rect">
            <a:avLst/>
          </a:prstGeom>
        </p:spPr>
        <p:txBody>
          <a:bodyPr wrap="none">
            <a:spAutoFit/>
          </a:bodyPr>
          <a:lstStyle/>
          <a:p>
            <a:r>
              <a:rPr lang="ja-JP" altLang="en-US" sz="1200">
                <a:solidFill>
                  <a:srgbClr val="333333"/>
                </a:solidFill>
                <a:latin typeface="Meiryo" panose="020B0604030504040204" pitchFamily="34" charset="-128"/>
                <a:ea typeface="Meiryo" panose="020B0604030504040204" pitchFamily="34" charset="-128"/>
              </a:rPr>
              <a:t>赤外線センサー</a:t>
            </a:r>
            <a:endParaRPr lang="ja-JP" altLang="en-US" sz="1200">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1BB3A054-125B-CC4B-8034-80DCA416D1D1}"/>
              </a:ext>
            </a:extLst>
          </p:cNvPr>
          <p:cNvSpPr/>
          <p:nvPr/>
        </p:nvSpPr>
        <p:spPr>
          <a:xfrm>
            <a:off x="6316202" y="4409389"/>
            <a:ext cx="1989647" cy="276999"/>
          </a:xfrm>
          <a:prstGeom prst="rect">
            <a:avLst/>
          </a:prstGeom>
        </p:spPr>
        <p:txBody>
          <a:bodyPr wrap="none">
            <a:spAutoFit/>
          </a:bodyPr>
          <a:lstStyle/>
          <a:p>
            <a:pPr algn="ctr"/>
            <a:r>
              <a:rPr lang="en" altLang="ja-JP" sz="1200" dirty="0">
                <a:solidFill>
                  <a:srgbClr val="333333"/>
                </a:solidFill>
                <a:latin typeface="Meiryo" panose="020B0604030504040204" pitchFamily="34" charset="-128"/>
                <a:ea typeface="Meiryo" panose="020B0604030504040204" pitchFamily="34" charset="-128"/>
              </a:rPr>
              <a:t>Soli</a:t>
            </a:r>
            <a:r>
              <a:rPr lang="ja-JP" altLang="en-US" sz="1200">
                <a:solidFill>
                  <a:srgbClr val="333333"/>
                </a:solidFill>
                <a:latin typeface="Meiryo" panose="020B0604030504040204" pitchFamily="34" charset="-128"/>
                <a:ea typeface="Meiryo" panose="020B0604030504040204" pitchFamily="34" charset="-128"/>
              </a:rPr>
              <a:t>（レーダー）センサー</a:t>
            </a:r>
            <a:endParaRPr lang="ja-JP" altLang="en-US" sz="1200">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F4A22283-9C57-5047-B658-66709B002CDB}"/>
              </a:ext>
            </a:extLst>
          </p:cNvPr>
          <p:cNvSpPr/>
          <p:nvPr/>
        </p:nvSpPr>
        <p:spPr>
          <a:xfrm>
            <a:off x="784088" y="4409389"/>
            <a:ext cx="2941254" cy="276999"/>
          </a:xfrm>
          <a:prstGeom prst="rect">
            <a:avLst/>
          </a:prstGeom>
        </p:spPr>
        <p:txBody>
          <a:bodyPr wrap="none">
            <a:spAutoFit/>
          </a:bodyPr>
          <a:lstStyle/>
          <a:p>
            <a:r>
              <a:rPr lang="en" altLang="ja-JP" sz="1200" dirty="0">
                <a:solidFill>
                  <a:srgbClr val="333333"/>
                </a:solidFill>
                <a:latin typeface="Meiryo" panose="020B0604030504040204" pitchFamily="34" charset="-128"/>
                <a:ea typeface="Meiryo" panose="020B0604030504040204" pitchFamily="34" charset="-128"/>
              </a:rPr>
              <a:t>LiDAR</a:t>
            </a:r>
            <a:r>
              <a:rPr lang="ja-JP" altLang="en-US" sz="1200">
                <a:solidFill>
                  <a:srgbClr val="333333"/>
                </a:solidFill>
                <a:latin typeface="Meiryo" panose="020B0604030504040204" pitchFamily="34" charset="-128"/>
                <a:ea typeface="Meiryo" panose="020B0604030504040204" pitchFamily="34" charset="-128"/>
              </a:rPr>
              <a:t>（レーザー・レーダー）センサー</a:t>
            </a:r>
            <a:endParaRPr lang="ja-JP" altLang="en-US" sz="1200">
              <a:latin typeface="Meiryo" panose="020B0604030504040204" pitchFamily="34" charset="-128"/>
              <a:ea typeface="Meiryo" panose="020B0604030504040204" pitchFamily="34" charset="-128"/>
            </a:endParaRPr>
          </a:p>
        </p:txBody>
      </p:sp>
      <p:sp>
        <p:nvSpPr>
          <p:cNvPr id="15" name="正方形/長方形 14">
            <a:extLst>
              <a:ext uri="{FF2B5EF4-FFF2-40B4-BE49-F238E27FC236}">
                <a16:creationId xmlns:a16="http://schemas.microsoft.com/office/drawing/2014/main" id="{DBF91F02-BCAD-8440-8570-948C385E63D4}"/>
              </a:ext>
            </a:extLst>
          </p:cNvPr>
          <p:cNvSpPr/>
          <p:nvPr/>
        </p:nvSpPr>
        <p:spPr>
          <a:xfrm>
            <a:off x="4680635" y="5936893"/>
            <a:ext cx="2016899" cy="276999"/>
          </a:xfrm>
          <a:prstGeom prst="rect">
            <a:avLst/>
          </a:prstGeom>
        </p:spPr>
        <p:txBody>
          <a:bodyPr wrap="none">
            <a:spAutoFit/>
          </a:bodyPr>
          <a:lstStyle/>
          <a:p>
            <a:r>
              <a:rPr lang="en-US" altLang="ja-JP" sz="1200" dirty="0">
                <a:solidFill>
                  <a:srgbClr val="333333"/>
                </a:solidFill>
                <a:latin typeface="Meiryo" panose="020B0604030504040204" pitchFamily="34" charset="-128"/>
                <a:ea typeface="Meiryo" panose="020B0604030504040204" pitchFamily="34" charset="-128"/>
              </a:rPr>
              <a:t>CMOS</a:t>
            </a:r>
            <a:r>
              <a:rPr lang="ja-JP" altLang="en-US" sz="1200">
                <a:solidFill>
                  <a:srgbClr val="333333"/>
                </a:solidFill>
                <a:latin typeface="Meiryo" panose="020B0604030504040204" pitchFamily="34" charset="-128"/>
                <a:ea typeface="Meiryo" panose="020B0604030504040204" pitchFamily="34" charset="-128"/>
              </a:rPr>
              <a:t>（カメラ）センサー</a:t>
            </a:r>
            <a:endParaRPr lang="ja-JP" altLang="en-US" sz="1200">
              <a:latin typeface="Meiryo" panose="020B0604030504040204" pitchFamily="34" charset="-128"/>
              <a:ea typeface="Meiryo" panose="020B0604030504040204" pitchFamily="34" charset="-128"/>
            </a:endParaRPr>
          </a:p>
        </p:txBody>
      </p:sp>
      <p:cxnSp>
        <p:nvCxnSpPr>
          <p:cNvPr id="17" name="直線矢印コネクタ 16">
            <a:extLst>
              <a:ext uri="{FF2B5EF4-FFF2-40B4-BE49-F238E27FC236}">
                <a16:creationId xmlns:a16="http://schemas.microsoft.com/office/drawing/2014/main" id="{1AC7C858-6E84-754C-8437-4F1C2698EABB}"/>
              </a:ext>
            </a:extLst>
          </p:cNvPr>
          <p:cNvCxnSpPr/>
          <p:nvPr/>
        </p:nvCxnSpPr>
        <p:spPr>
          <a:xfrm>
            <a:off x="3660786" y="4542528"/>
            <a:ext cx="44775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217967FF-0E3A-D249-A5C1-C2BF893F6E0A}"/>
              </a:ext>
            </a:extLst>
          </p:cNvPr>
          <p:cNvCxnSpPr>
            <a:cxnSpLocks/>
          </p:cNvCxnSpPr>
          <p:nvPr/>
        </p:nvCxnSpPr>
        <p:spPr>
          <a:xfrm flipV="1">
            <a:off x="1933363" y="4712667"/>
            <a:ext cx="2364979" cy="2778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C8F689C3-0A3E-5E40-B30F-A0FE21AC1392}"/>
              </a:ext>
            </a:extLst>
          </p:cNvPr>
          <p:cNvCxnSpPr>
            <a:cxnSpLocks/>
          </p:cNvCxnSpPr>
          <p:nvPr/>
        </p:nvCxnSpPr>
        <p:spPr>
          <a:xfrm flipV="1">
            <a:off x="2007006" y="4832047"/>
            <a:ext cx="2486192" cy="7353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直線矢印コネクタ 23">
            <a:extLst>
              <a:ext uri="{FF2B5EF4-FFF2-40B4-BE49-F238E27FC236}">
                <a16:creationId xmlns:a16="http://schemas.microsoft.com/office/drawing/2014/main" id="{E7199EAC-006F-5241-AFB2-01B014A6F31D}"/>
              </a:ext>
            </a:extLst>
          </p:cNvPr>
          <p:cNvCxnSpPr>
            <a:cxnSpLocks/>
          </p:cNvCxnSpPr>
          <p:nvPr/>
        </p:nvCxnSpPr>
        <p:spPr>
          <a:xfrm flipV="1">
            <a:off x="2375731" y="5021167"/>
            <a:ext cx="2296044" cy="8782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直線矢印コネクタ 27">
            <a:extLst>
              <a:ext uri="{FF2B5EF4-FFF2-40B4-BE49-F238E27FC236}">
                <a16:creationId xmlns:a16="http://schemas.microsoft.com/office/drawing/2014/main" id="{368F8BDE-A9BA-6943-96DA-5CC37D19FEFE}"/>
              </a:ext>
            </a:extLst>
          </p:cNvPr>
          <p:cNvCxnSpPr>
            <a:cxnSpLocks/>
            <a:stCxn id="4" idx="0"/>
          </p:cNvCxnSpPr>
          <p:nvPr/>
        </p:nvCxnSpPr>
        <p:spPr>
          <a:xfrm flipV="1">
            <a:off x="3827662" y="5109903"/>
            <a:ext cx="1018431" cy="8297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a:extLst>
              <a:ext uri="{FF2B5EF4-FFF2-40B4-BE49-F238E27FC236}">
                <a16:creationId xmlns:a16="http://schemas.microsoft.com/office/drawing/2014/main" id="{C34DD6F5-4BF2-C240-B928-410F84FCD47A}"/>
              </a:ext>
            </a:extLst>
          </p:cNvPr>
          <p:cNvCxnSpPr>
            <a:cxnSpLocks/>
          </p:cNvCxnSpPr>
          <p:nvPr/>
        </p:nvCxnSpPr>
        <p:spPr>
          <a:xfrm flipH="1" flipV="1">
            <a:off x="5140086" y="5294953"/>
            <a:ext cx="247957" cy="6045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62755A6E-C849-2344-B8B8-A7F80861B645}"/>
              </a:ext>
            </a:extLst>
          </p:cNvPr>
          <p:cNvCxnSpPr>
            <a:cxnSpLocks/>
          </p:cNvCxnSpPr>
          <p:nvPr/>
        </p:nvCxnSpPr>
        <p:spPr>
          <a:xfrm flipH="1" flipV="1">
            <a:off x="5243434" y="5175011"/>
            <a:ext cx="1660426" cy="7796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直線矢印コネクタ 35">
            <a:extLst>
              <a:ext uri="{FF2B5EF4-FFF2-40B4-BE49-F238E27FC236}">
                <a16:creationId xmlns:a16="http://schemas.microsoft.com/office/drawing/2014/main" id="{74EC1F59-0801-EA43-A199-175399DE2891}"/>
              </a:ext>
            </a:extLst>
          </p:cNvPr>
          <p:cNvCxnSpPr>
            <a:cxnSpLocks/>
            <a:stCxn id="9" idx="1"/>
          </p:cNvCxnSpPr>
          <p:nvPr/>
        </p:nvCxnSpPr>
        <p:spPr>
          <a:xfrm flipH="1" flipV="1">
            <a:off x="5422011" y="4982066"/>
            <a:ext cx="1775842" cy="6074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58EA69EC-E3AE-8F44-90A0-12B193E03E81}"/>
              </a:ext>
            </a:extLst>
          </p:cNvPr>
          <p:cNvCxnSpPr>
            <a:cxnSpLocks/>
            <a:stCxn id="7" idx="1"/>
          </p:cNvCxnSpPr>
          <p:nvPr/>
        </p:nvCxnSpPr>
        <p:spPr>
          <a:xfrm flipH="1" flipV="1">
            <a:off x="5509083" y="4782262"/>
            <a:ext cx="1625094" cy="254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9B96E2F-696C-C74D-8D62-8010242183DF}"/>
              </a:ext>
            </a:extLst>
          </p:cNvPr>
          <p:cNvCxnSpPr>
            <a:cxnSpLocks/>
          </p:cNvCxnSpPr>
          <p:nvPr/>
        </p:nvCxnSpPr>
        <p:spPr>
          <a:xfrm flipH="1">
            <a:off x="5689084" y="4542528"/>
            <a:ext cx="670240" cy="30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056" name="Picture 8" descr="クラウド・くもり（ブルー） ' | 商用・個人利用無料のイラスト素材サイト【millust(エムイラスト)】';">
            <a:extLst>
              <a:ext uri="{FF2B5EF4-FFF2-40B4-BE49-F238E27FC236}">
                <a16:creationId xmlns:a16="http://schemas.microsoft.com/office/drawing/2014/main" id="{BBF9AD58-82DB-D94A-AE0E-308E4A943E7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5182" y="135032"/>
            <a:ext cx="4061340" cy="40613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4" name="フローチャート: 磁気ディスク 43">
            <a:extLst>
              <a:ext uri="{FF2B5EF4-FFF2-40B4-BE49-F238E27FC236}">
                <a16:creationId xmlns:a16="http://schemas.microsoft.com/office/drawing/2014/main" id="{4DCD5184-BCEE-D549-9351-4059DE81DEB8}"/>
              </a:ext>
            </a:extLst>
          </p:cNvPr>
          <p:cNvSpPr/>
          <p:nvPr/>
        </p:nvSpPr>
        <p:spPr>
          <a:xfrm>
            <a:off x="798967" y="2340587"/>
            <a:ext cx="2350438" cy="1696528"/>
          </a:xfrm>
          <a:prstGeom prst="flowChartMagneticDisk">
            <a:avLst/>
          </a:prstGeom>
          <a:solidFill>
            <a:schemeClr val="accent6">
              <a:lumMod val="7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2062" name="Picture 14" descr="やじるし素材「 : 普通の矢印」 | 矢印デザイン">
            <a:extLst>
              <a:ext uri="{FF2B5EF4-FFF2-40B4-BE49-F238E27FC236}">
                <a16:creationId xmlns:a16="http://schemas.microsoft.com/office/drawing/2014/main" id="{597834BD-18F4-204F-8CED-5E8BB0A2137B}"/>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8152898" flipH="1">
            <a:off x="3247286" y="2512859"/>
            <a:ext cx="1969478" cy="23818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77BA882B-F675-4A47-9828-7EE5698C92E6}"/>
              </a:ext>
            </a:extLst>
          </p:cNvPr>
          <p:cNvSpPr txBox="1"/>
          <p:nvPr/>
        </p:nvSpPr>
        <p:spPr>
          <a:xfrm>
            <a:off x="917700" y="3478454"/>
            <a:ext cx="2031325" cy="276999"/>
          </a:xfrm>
          <a:prstGeom prst="rect">
            <a:avLst/>
          </a:prstGeom>
          <a:noFill/>
        </p:spPr>
        <p:txBody>
          <a:bodyPr wrap="none" rtlCol="0">
            <a:spAutoFit/>
          </a:bodyPr>
          <a:lstStyle/>
          <a:p>
            <a:pPr algn="ctr"/>
            <a:r>
              <a:rPr kumimoji="1" lang="ja-JP" altLang="en-US" sz="1200">
                <a:solidFill>
                  <a:schemeClr val="bg1"/>
                </a:solidFill>
                <a:latin typeface="Meiryo" panose="020B0604030504040204" pitchFamily="34" charset="-128"/>
                <a:ea typeface="Meiryo" panose="020B0604030504040204" pitchFamily="34" charset="-128"/>
              </a:rPr>
              <a:t>現実世界のデジタルコピー</a:t>
            </a:r>
          </a:p>
        </p:txBody>
      </p:sp>
      <p:sp>
        <p:nvSpPr>
          <p:cNvPr id="54" name="テキスト ボックス 53">
            <a:extLst>
              <a:ext uri="{FF2B5EF4-FFF2-40B4-BE49-F238E27FC236}">
                <a16:creationId xmlns:a16="http://schemas.microsoft.com/office/drawing/2014/main" id="{DCEC2B71-56CC-5F49-A693-3C5CEF88BBBB}"/>
              </a:ext>
            </a:extLst>
          </p:cNvPr>
          <p:cNvSpPr txBox="1"/>
          <p:nvPr/>
        </p:nvSpPr>
        <p:spPr>
          <a:xfrm>
            <a:off x="938124" y="3175993"/>
            <a:ext cx="2031325" cy="369332"/>
          </a:xfrm>
          <a:prstGeom prst="rect">
            <a:avLst/>
          </a:prstGeom>
          <a:noFill/>
        </p:spPr>
        <p:txBody>
          <a:bodyPr wrap="none" rtlCol="0">
            <a:spAutoFit/>
          </a:bodyPr>
          <a:lstStyle/>
          <a:p>
            <a:pPr algn="ctr"/>
            <a:r>
              <a:rPr kumimoji="1" lang="ja-JP" altLang="en-US" b="1">
                <a:solidFill>
                  <a:schemeClr val="bg1"/>
                </a:solidFill>
                <a:latin typeface="Meiryo" panose="020B0604030504040204" pitchFamily="34" charset="-128"/>
                <a:ea typeface="Meiryo" panose="020B0604030504040204" pitchFamily="34" charset="-128"/>
              </a:rPr>
              <a:t>デジタル・ツイン</a:t>
            </a:r>
          </a:p>
        </p:txBody>
      </p:sp>
      <p:sp>
        <p:nvSpPr>
          <p:cNvPr id="55" name="テキスト ボックス 54">
            <a:extLst>
              <a:ext uri="{FF2B5EF4-FFF2-40B4-BE49-F238E27FC236}">
                <a16:creationId xmlns:a16="http://schemas.microsoft.com/office/drawing/2014/main" id="{16B34B10-FCB2-8447-B455-DF6A5689E26D}"/>
              </a:ext>
            </a:extLst>
          </p:cNvPr>
          <p:cNvSpPr txBox="1"/>
          <p:nvPr/>
        </p:nvSpPr>
        <p:spPr>
          <a:xfrm>
            <a:off x="1266300" y="2407517"/>
            <a:ext cx="1415772" cy="461665"/>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ビッグデータ</a:t>
            </a:r>
            <a:endParaRPr kumimoji="1" lang="en-US" altLang="ja-JP" sz="1600" b="1" dirty="0">
              <a:solidFill>
                <a:schemeClr val="bg1"/>
              </a:solidFill>
              <a:latin typeface="Meiryo" panose="020B0604030504040204" pitchFamily="34" charset="-128"/>
              <a:ea typeface="Meiryo" panose="020B0604030504040204" pitchFamily="34" charset="-128"/>
            </a:endParaRPr>
          </a:p>
          <a:p>
            <a:pPr algn="ctr"/>
            <a:r>
              <a:rPr lang="ja-JP" altLang="en-US" sz="800">
                <a:solidFill>
                  <a:schemeClr val="bg1"/>
                </a:solidFill>
                <a:latin typeface="Meiryo" panose="020B0604030504040204" pitchFamily="34" charset="-128"/>
                <a:ea typeface="Meiryo" panose="020B0604030504040204" pitchFamily="34" charset="-128"/>
              </a:rPr>
              <a:t>膨大・多様・加速度的増大</a:t>
            </a:r>
            <a:endParaRPr kumimoji="1" lang="ja-JP" altLang="en-US" sz="800">
              <a:solidFill>
                <a:schemeClr val="bg1"/>
              </a:solidFill>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2E408B89-23EA-DF4E-9F90-EC165C6E8E12}"/>
              </a:ext>
            </a:extLst>
          </p:cNvPr>
          <p:cNvSpPr txBox="1"/>
          <p:nvPr/>
        </p:nvSpPr>
        <p:spPr>
          <a:xfrm>
            <a:off x="4749951" y="959836"/>
            <a:ext cx="3877985" cy="1200329"/>
          </a:xfrm>
          <a:prstGeom prst="rect">
            <a:avLst/>
          </a:prstGeom>
          <a:noFill/>
        </p:spPr>
        <p:txBody>
          <a:bodyPr wrap="none" rtlCol="0">
            <a:spAutoFit/>
          </a:bodyPr>
          <a:lstStyle/>
          <a:p>
            <a:pPr algn="r"/>
            <a:r>
              <a:rPr lang="ja-JP" altLang="en-US">
                <a:latin typeface="Meiryo" panose="020B0604030504040204" pitchFamily="34" charset="-128"/>
                <a:ea typeface="Meiryo" panose="020B0604030504040204" pitchFamily="34" charset="-128"/>
              </a:rPr>
              <a:t>意図する／しないに関わらず</a:t>
            </a:r>
            <a:endParaRPr lang="en-US" altLang="ja-JP" dirty="0">
              <a:latin typeface="Meiryo" panose="020B0604030504040204" pitchFamily="34" charset="-128"/>
              <a:ea typeface="Meiryo" panose="020B0604030504040204" pitchFamily="34" charset="-128"/>
            </a:endParaRPr>
          </a:p>
          <a:p>
            <a:pPr algn="r"/>
            <a:r>
              <a:rPr kumimoji="1" lang="ja-JP" altLang="en-US">
                <a:latin typeface="Meiryo" panose="020B0604030504040204" pitchFamily="34" charset="-128"/>
                <a:ea typeface="Meiryo" panose="020B0604030504040204" pitchFamily="34" charset="-128"/>
              </a:rPr>
              <a:t>現実世界のものごとやできごとは</a:t>
            </a:r>
            <a:endParaRPr kumimoji="1" lang="en-US" altLang="ja-JP" dirty="0">
              <a:latin typeface="Meiryo" panose="020B0604030504040204" pitchFamily="34" charset="-128"/>
              <a:ea typeface="Meiryo" panose="020B0604030504040204" pitchFamily="34" charset="-128"/>
            </a:endParaRPr>
          </a:p>
          <a:p>
            <a:pPr algn="r"/>
            <a:r>
              <a:rPr kumimoji="1" lang="ja-JP" altLang="en-US">
                <a:latin typeface="Meiryo" panose="020B0604030504040204" pitchFamily="34" charset="-128"/>
                <a:ea typeface="Meiryo" panose="020B0604030504040204" pitchFamily="34" charset="-128"/>
              </a:rPr>
              <a:t>デジタル・データに置き換えられ</a:t>
            </a:r>
            <a:endParaRPr kumimoji="1" lang="en-US" altLang="ja-JP" dirty="0">
              <a:latin typeface="Meiryo" panose="020B0604030504040204" pitchFamily="34" charset="-128"/>
              <a:ea typeface="Meiryo" panose="020B0604030504040204" pitchFamily="34" charset="-128"/>
            </a:endParaRPr>
          </a:p>
          <a:p>
            <a:pPr algn="r"/>
            <a:r>
              <a:rPr lang="ja-JP" altLang="en-US">
                <a:latin typeface="Meiryo" panose="020B0604030504040204" pitchFamily="34" charset="-128"/>
                <a:ea typeface="Meiryo" panose="020B0604030504040204" pitchFamily="34" charset="-128"/>
              </a:rPr>
              <a:t>ネットに送り出される時代になった</a:t>
            </a:r>
            <a:endParaRPr kumimoji="1" lang="ja-JP" altLang="en-US">
              <a:latin typeface="Meiryo" panose="020B0604030504040204" pitchFamily="34" charset="-128"/>
              <a:ea typeface="Meiryo" panose="020B0604030504040204" pitchFamily="34" charset="-128"/>
            </a:endParaRPr>
          </a:p>
        </p:txBody>
      </p:sp>
      <p:pic>
        <p:nvPicPr>
          <p:cNvPr id="53" name="図 52" descr="imgres.jpg">
            <a:extLst>
              <a:ext uri="{FF2B5EF4-FFF2-40B4-BE49-F238E27FC236}">
                <a16:creationId xmlns:a16="http://schemas.microsoft.com/office/drawing/2014/main" id="{E1630A98-D7AE-5345-A633-1982870C2B1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37564" y="3448094"/>
            <a:ext cx="828573" cy="568688"/>
          </a:xfrm>
          <a:prstGeom prst="rect">
            <a:avLst/>
          </a:prstGeom>
          <a:effectLst>
            <a:outerShdw blurRad="50800" dist="76200" dir="2700000" algn="tl" rotWithShape="0">
              <a:prstClr val="black">
                <a:alpha val="40000"/>
              </a:prstClr>
            </a:outerShdw>
          </a:effectLst>
        </p:spPr>
      </p:pic>
      <p:pic>
        <p:nvPicPr>
          <p:cNvPr id="56" name="図 55">
            <a:extLst>
              <a:ext uri="{FF2B5EF4-FFF2-40B4-BE49-F238E27FC236}">
                <a16:creationId xmlns:a16="http://schemas.microsoft.com/office/drawing/2014/main" id="{9B4C6862-E35D-EC4C-B5DC-CC8C0D62E10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51851" y="2143074"/>
            <a:ext cx="792088" cy="792088"/>
          </a:xfrm>
          <a:prstGeom prst="rect">
            <a:avLst/>
          </a:prstGeom>
          <a:effectLst>
            <a:outerShdw blurRad="50800" dist="38100" dir="2700000" algn="tl" rotWithShape="0">
              <a:prstClr val="black">
                <a:alpha val="40000"/>
              </a:prstClr>
            </a:outerShdw>
          </a:effectLst>
        </p:spPr>
      </p:pic>
      <p:pic>
        <p:nvPicPr>
          <p:cNvPr id="57" name="図 56">
            <a:extLst>
              <a:ext uri="{FF2B5EF4-FFF2-40B4-BE49-F238E27FC236}">
                <a16:creationId xmlns:a16="http://schemas.microsoft.com/office/drawing/2014/main" id="{A2A89028-3FAA-DF48-9EDF-6D9D63B58E41}"/>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81964" y="2744753"/>
            <a:ext cx="792088" cy="802756"/>
          </a:xfrm>
          <a:prstGeom prst="rect">
            <a:avLst/>
          </a:prstGeom>
          <a:effectLst>
            <a:outerShdw blurRad="50800" dist="38100" dir="2700000" algn="tl" rotWithShape="0">
              <a:prstClr val="black">
                <a:alpha val="40000"/>
              </a:prstClr>
            </a:outerShdw>
          </a:effectLst>
        </p:spPr>
      </p:pic>
      <p:pic>
        <p:nvPicPr>
          <p:cNvPr id="32" name="図 31">
            <a:extLst>
              <a:ext uri="{FF2B5EF4-FFF2-40B4-BE49-F238E27FC236}">
                <a16:creationId xmlns:a16="http://schemas.microsoft.com/office/drawing/2014/main" id="{23F65DE0-59D8-164D-BFFF-028B07597CD0}"/>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08511" y="2287802"/>
            <a:ext cx="1005028" cy="10050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0545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 name="タイトル 1"/>
          <p:cNvSpPr>
            <a:spLocks noGrp="1"/>
          </p:cNvSpPr>
          <p:nvPr>
            <p:ph type="title"/>
          </p:nvPr>
        </p:nvSpPr>
        <p:spPr>
          <a:xfrm>
            <a:off x="230400" y="266400"/>
            <a:ext cx="8686800" cy="416221"/>
          </a:xfrm>
        </p:spPr>
        <p:txBody>
          <a:bodyPr lIns="0" rIns="0"/>
          <a:lstStyle/>
          <a:p>
            <a:r>
              <a:rPr lang="ja-JP" altLang="en-US" sz="2700">
                <a:solidFill>
                  <a:schemeClr val="tx1">
                    <a:lumMod val="50000"/>
                    <a:lumOff val="50000"/>
                  </a:schemeClr>
                </a:solidFill>
                <a:latin typeface="Meiryo" panose="020B0604030504040204" pitchFamily="34" charset="-128"/>
                <a:ea typeface="Meiryo" panose="020B0604030504040204" pitchFamily="34" charset="-128"/>
              </a:rPr>
              <a:t>サイバーフィジカルシステムと</a:t>
            </a:r>
            <a:r>
              <a:rPr lang="en-US" altLang="ja-JP" sz="2700" dirty="0">
                <a:solidFill>
                  <a:schemeClr val="tx1">
                    <a:lumMod val="50000"/>
                    <a:lumOff val="50000"/>
                  </a:schemeClr>
                </a:solidFill>
                <a:latin typeface="Meiryo" panose="020B0604030504040204" pitchFamily="34" charset="-128"/>
                <a:ea typeface="Meiryo" panose="020B0604030504040204" pitchFamily="34" charset="-128"/>
              </a:rPr>
              <a:t>DX</a:t>
            </a:r>
            <a:endParaRPr kumimoji="1" lang="ja-JP" altLang="en-US" sz="2700" dirty="0">
              <a:latin typeface="Meiryo" panose="020B0604030504040204" pitchFamily="34" charset="-128"/>
              <a:ea typeface="Meiryo" panose="020B0604030504040204" pitchFamily="34" charset="-128"/>
            </a:endParaRPr>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5" name="正方形/長方形 4"/>
          <p:cNvSpPr/>
          <p:nvPr/>
        </p:nvSpPr>
        <p:spPr>
          <a:xfrm>
            <a:off x="755650" y="3807866"/>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 name="上矢印 17"/>
          <p:cNvSpPr/>
          <p:nvPr/>
        </p:nvSpPr>
        <p:spPr>
          <a:xfrm rot="12915436">
            <a:off x="4839237" y="322766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0" name="上矢印 19"/>
          <p:cNvSpPr/>
          <p:nvPr/>
        </p:nvSpPr>
        <p:spPr>
          <a:xfrm rot="16200000" flipV="1">
            <a:off x="3986974" y="1733435"/>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2" name="テキスト ボックス 21"/>
          <p:cNvSpPr txBox="1"/>
          <p:nvPr/>
        </p:nvSpPr>
        <p:spPr>
          <a:xfrm>
            <a:off x="3604851" y="5116934"/>
            <a:ext cx="1898455" cy="584775"/>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データ収集</a:t>
            </a:r>
          </a:p>
          <a:p>
            <a:pPr algn="ctr"/>
            <a:r>
              <a:rPr lang="ja-JP" altLang="en-US" sz="1200" b="1" dirty="0">
                <a:solidFill>
                  <a:schemeClr val="bg1"/>
                </a:solidFill>
                <a:latin typeface="Meiryo" panose="020B0604030504040204" pitchFamily="34" charset="-128"/>
                <a:ea typeface="Meiryo" panose="020B0604030504040204" pitchFamily="34" charset="-128"/>
                <a:cs typeface="Meiryo" charset="-128"/>
              </a:rPr>
              <a:t>モニタリング</a:t>
            </a:r>
            <a:endParaRPr kumimoji="1" lang="ja-JP" altLang="en-US" sz="1200" b="1" dirty="0">
              <a:solidFill>
                <a:schemeClr val="bg1"/>
              </a:solidFill>
              <a:latin typeface="Meiryo" panose="020B0604030504040204" pitchFamily="34" charset="-128"/>
              <a:ea typeface="Meiryo" panose="020B0604030504040204" pitchFamily="34" charset="-128"/>
              <a:cs typeface="Meiryo" charset="-128"/>
            </a:endParaRPr>
          </a:p>
        </p:txBody>
      </p:sp>
      <p:sp>
        <p:nvSpPr>
          <p:cNvPr id="23" name="テキスト ボックス 22"/>
          <p:cNvSpPr txBox="1"/>
          <p:nvPr/>
        </p:nvSpPr>
        <p:spPr>
          <a:xfrm>
            <a:off x="1886709" y="2060196"/>
            <a:ext cx="1898455" cy="769441"/>
          </a:xfrm>
          <a:prstGeom prst="rect">
            <a:avLst/>
          </a:prstGeom>
          <a:noFill/>
        </p:spPr>
        <p:txBody>
          <a:bodyPr wrap="square" rtlCol="0" anchor="ctr">
            <a:spAutoFit/>
          </a:bodyPr>
          <a:lstStyle/>
          <a:p>
            <a:pPr algn="ctr"/>
            <a:r>
              <a:rPr kumimoji="1" lang="ja-JP" altLang="en-US" sz="2000" b="1">
                <a:solidFill>
                  <a:schemeClr val="bg1"/>
                </a:solidFill>
                <a:latin typeface="Meiryo" panose="020B0604030504040204" pitchFamily="34" charset="-128"/>
                <a:ea typeface="Meiryo" panose="020B0604030504040204" pitchFamily="34" charset="-128"/>
                <a:cs typeface="Meiryo" charset="-128"/>
              </a:rPr>
              <a:t>データ解析</a:t>
            </a:r>
            <a:endParaRPr kumimoji="1" lang="en-US" altLang="ja-JP" sz="2000" b="1" dirty="0">
              <a:solidFill>
                <a:schemeClr val="bg1"/>
              </a:solidFill>
              <a:latin typeface="Meiryo" panose="020B0604030504040204" pitchFamily="34" charset="-128"/>
              <a:ea typeface="Meiryo" panose="020B0604030504040204" pitchFamily="34" charset="-128"/>
              <a:cs typeface="Meiryo" charset="-128"/>
            </a:endParaRPr>
          </a:p>
          <a:p>
            <a:pPr algn="ctr"/>
            <a:r>
              <a:rPr kumimoji="1" lang="ja-JP" altLang="en-US" sz="1200" b="1">
                <a:solidFill>
                  <a:schemeClr val="bg1"/>
                </a:solidFill>
                <a:latin typeface="Meiryo" panose="020B0604030504040204" pitchFamily="34" charset="-128"/>
                <a:ea typeface="Meiryo" panose="020B0604030504040204" pitchFamily="34" charset="-128"/>
                <a:cs typeface="Meiryo" charset="-128"/>
              </a:rPr>
              <a:t>予測・推測・洞察</a:t>
            </a:r>
          </a:p>
          <a:p>
            <a:pPr algn="ctr"/>
            <a:r>
              <a:rPr kumimoji="1" lang="ja-JP" altLang="en-US" sz="1200" b="1">
                <a:solidFill>
                  <a:schemeClr val="bg1"/>
                </a:solidFill>
                <a:latin typeface="Meiryo" panose="020B0604030504040204" pitchFamily="34" charset="-128"/>
                <a:ea typeface="Meiryo" panose="020B0604030504040204" pitchFamily="34" charset="-128"/>
                <a:cs typeface="Meiryo" charset="-128"/>
              </a:rPr>
              <a:t>最適解の導出</a:t>
            </a:r>
            <a:endParaRPr kumimoji="1" lang="ja-JP" altLang="en-US" sz="1200" b="1" dirty="0">
              <a:solidFill>
                <a:schemeClr val="bg1"/>
              </a:solidFill>
              <a:latin typeface="Meiryo" panose="020B0604030504040204" pitchFamily="34" charset="-128"/>
              <a:ea typeface="Meiryo" panose="020B0604030504040204" pitchFamily="34" charset="-128"/>
              <a:cs typeface="Meiryo" charset="-128"/>
            </a:endParaRPr>
          </a:p>
        </p:txBody>
      </p:sp>
      <p:sp>
        <p:nvSpPr>
          <p:cNvPr id="24" name="テキスト ボックス 23"/>
          <p:cNvSpPr txBox="1"/>
          <p:nvPr/>
        </p:nvSpPr>
        <p:spPr>
          <a:xfrm>
            <a:off x="5340912" y="2071059"/>
            <a:ext cx="1898455" cy="769441"/>
          </a:xfrm>
          <a:prstGeom prst="rect">
            <a:avLst/>
          </a:prstGeom>
          <a:noFill/>
        </p:spPr>
        <p:txBody>
          <a:bodyPr wrap="square" rtlCol="0" anchor="ctr">
            <a:spAutoFit/>
          </a:bodyPr>
          <a:lstStyle/>
          <a:p>
            <a:pPr algn="ctr"/>
            <a:r>
              <a:rPr kumimoji="1" lang="ja-JP" altLang="en-US" sz="2000" b="1" dirty="0">
                <a:solidFill>
                  <a:schemeClr val="bg1"/>
                </a:solidFill>
                <a:latin typeface="Meiryo" panose="020B0604030504040204" pitchFamily="34" charset="-128"/>
                <a:ea typeface="Meiryo" panose="020B0604030504040204" pitchFamily="34" charset="-128"/>
                <a:cs typeface="Meiryo" charset="-128"/>
              </a:rPr>
              <a:t>データ活用</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業務処理・情報提供</a:t>
            </a:r>
          </a:p>
          <a:p>
            <a:pPr algn="ctr"/>
            <a:r>
              <a:rPr kumimoji="1" lang="ja-JP" altLang="en-US" sz="1200" b="1" dirty="0">
                <a:solidFill>
                  <a:schemeClr val="bg1"/>
                </a:solidFill>
                <a:latin typeface="Meiryo" panose="020B0604030504040204" pitchFamily="34" charset="-128"/>
                <a:ea typeface="Meiryo" panose="020B0604030504040204" pitchFamily="34" charset="-128"/>
                <a:cs typeface="Meiryo" charset="-128"/>
              </a:rPr>
              <a:t>機器制御</a:t>
            </a:r>
          </a:p>
        </p:txBody>
      </p:sp>
      <p:pic>
        <p:nvPicPr>
          <p:cNvPr id="25" name="図 24" descr="imgres.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0755" y="4988805"/>
            <a:ext cx="1149597" cy="789023"/>
          </a:xfrm>
          <a:prstGeom prst="rect">
            <a:avLst/>
          </a:prstGeom>
          <a:effectLst>
            <a:outerShdw blurRad="50800" dist="76200" dir="2700000" algn="tl" rotWithShape="0">
              <a:prstClr val="black">
                <a:alpha val="40000"/>
              </a:prstClr>
            </a:outerShdw>
          </a:effectLst>
        </p:spPr>
      </p:pic>
      <p:grpSp>
        <p:nvGrpSpPr>
          <p:cNvPr id="26" name="図形グループ 25"/>
          <p:cNvGrpSpPr/>
          <p:nvPr/>
        </p:nvGrpSpPr>
        <p:grpSpPr>
          <a:xfrm>
            <a:off x="1764615" y="5007946"/>
            <a:ext cx="265954" cy="577851"/>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29" name="図形グループ 28"/>
          <p:cNvGrpSpPr/>
          <p:nvPr/>
        </p:nvGrpSpPr>
        <p:grpSpPr>
          <a:xfrm>
            <a:off x="2289822" y="5007946"/>
            <a:ext cx="265954" cy="577850"/>
            <a:chOff x="1946324" y="4125162"/>
            <a:chExt cx="969964" cy="2007867"/>
          </a:xfrm>
        </p:grpSpPr>
        <p:sp>
          <p:nvSpPr>
            <p:cNvPr id="30" name="円/楕円 2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31" name="フローチャート: 論理積ゲート 30"/>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grpSp>
        <p:nvGrpSpPr>
          <p:cNvPr id="32" name="図形グループ 31"/>
          <p:cNvGrpSpPr/>
          <p:nvPr/>
        </p:nvGrpSpPr>
        <p:grpSpPr>
          <a:xfrm>
            <a:off x="2027219" y="5219119"/>
            <a:ext cx="265954" cy="577850"/>
            <a:chOff x="1946324" y="4125162"/>
            <a:chExt cx="969964" cy="2007867"/>
          </a:xfrm>
        </p:grpSpPr>
        <p:sp>
          <p:nvSpPr>
            <p:cNvPr id="33" name="円/楕円 3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34" name="フローチャート: 論理積ゲート 33"/>
            <p:cNvSpPr/>
            <p:nvPr/>
          </p:nvSpPr>
          <p:spPr>
            <a:xfrm rot="16200000">
              <a:off x="1887745" y="5104486"/>
              <a:ext cx="1087122" cy="969964"/>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grpSp>
      <p:sp>
        <p:nvSpPr>
          <p:cNvPr id="37" name="テキスト ボックス 36"/>
          <p:cNvSpPr txBox="1"/>
          <p:nvPr/>
        </p:nvSpPr>
        <p:spPr>
          <a:xfrm>
            <a:off x="7234393" y="6130614"/>
            <a:ext cx="1082348"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chemeClr val="bg1"/>
                </a:solidFill>
                <a:latin typeface="Meiryo" panose="020B0604030504040204" pitchFamily="34" charset="-128"/>
                <a:ea typeface="Meiryo" panose="020B0604030504040204" pitchFamily="34" charset="-128"/>
                <a:cs typeface="メイリオ"/>
              </a:rPr>
              <a:t>ヒト・モノ</a:t>
            </a:r>
          </a:p>
        </p:txBody>
      </p:sp>
      <p:sp>
        <p:nvSpPr>
          <p:cNvPr id="38" name="テキスト ボックス 37"/>
          <p:cNvSpPr txBox="1"/>
          <p:nvPr/>
        </p:nvSpPr>
        <p:spPr>
          <a:xfrm>
            <a:off x="5618565" y="1185710"/>
            <a:ext cx="2698176" cy="307777"/>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sz="1400" b="1" dirty="0">
                <a:solidFill>
                  <a:srgbClr val="FFFFFF"/>
                </a:solidFill>
                <a:latin typeface="Meiryo" panose="020B0604030504040204" pitchFamily="34" charset="-128"/>
                <a:ea typeface="Meiryo" panose="020B0604030504040204" pitchFamily="34" charset="-128"/>
                <a:cs typeface="メイリオ"/>
              </a:rPr>
              <a:t>クラウド・コンピューティング</a:t>
            </a:r>
          </a:p>
        </p:txBody>
      </p:sp>
      <p:sp>
        <p:nvSpPr>
          <p:cNvPr id="42" name="上矢印 41"/>
          <p:cNvSpPr/>
          <p:nvPr/>
        </p:nvSpPr>
        <p:spPr>
          <a:xfrm rot="16200000" flipV="1">
            <a:off x="2787094"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43" name="上矢印 42"/>
          <p:cNvSpPr/>
          <p:nvPr/>
        </p:nvSpPr>
        <p:spPr>
          <a:xfrm rot="5400000" flipH="1" flipV="1">
            <a:off x="5612901" y="4943410"/>
            <a:ext cx="732497" cy="833361"/>
          </a:xfrm>
          <a:prstGeom prst="upArrow">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1" name="テキスト ボックス 60"/>
          <p:cNvSpPr txBox="1"/>
          <p:nvPr/>
        </p:nvSpPr>
        <p:spPr>
          <a:xfrm>
            <a:off x="1043608"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a:solidFill>
                  <a:srgbClr val="FFFFFF"/>
                </a:solidFill>
                <a:latin typeface="Meiryo" panose="020B0604030504040204" pitchFamily="34" charset="-128"/>
                <a:ea typeface="Meiryo" panose="020B0604030504040204" pitchFamily="34" charset="-128"/>
                <a:cs typeface="メイリオ"/>
              </a:rPr>
              <a:t>日常生活・社会活動</a:t>
            </a:r>
            <a:endParaRPr kumimoji="1" lang="ja-JP" altLang="en-US" b="1" dirty="0">
              <a:solidFill>
                <a:srgbClr val="FFFFFF"/>
              </a:solidFill>
              <a:latin typeface="Meiryo" panose="020B0604030504040204" pitchFamily="34" charset="-128"/>
              <a:ea typeface="Meiryo" panose="020B0604030504040204" pitchFamily="34" charset="-128"/>
              <a:cs typeface="メイリオ"/>
            </a:endParaRPr>
          </a:p>
        </p:txBody>
      </p:sp>
      <p:sp>
        <p:nvSpPr>
          <p:cNvPr id="62" name="テキスト ボックス 61"/>
          <p:cNvSpPr txBox="1"/>
          <p:nvPr/>
        </p:nvSpPr>
        <p:spPr>
          <a:xfrm>
            <a:off x="6014713" y="4509120"/>
            <a:ext cx="2262158" cy="369332"/>
          </a:xfrm>
          <a:prstGeom prst="rect">
            <a:avLst/>
          </a:prstGeom>
          <a:noFill/>
          <a:effectLst>
            <a:outerShdw blurRad="50800" dist="76200" dir="2700000" algn="tl" rotWithShape="0">
              <a:prstClr val="black">
                <a:alpha val="40000"/>
              </a:prstClr>
            </a:outerShdw>
          </a:effectLst>
        </p:spPr>
        <p:txBody>
          <a:bodyPr wrap="none" rtlCol="0">
            <a:spAutoFit/>
          </a:bodyPr>
          <a:lstStyle/>
          <a:p>
            <a:pPr algn="r"/>
            <a:r>
              <a:rPr kumimoji="1" lang="ja-JP" altLang="en-US" b="1" dirty="0">
                <a:solidFill>
                  <a:srgbClr val="FFFFFF"/>
                </a:solidFill>
                <a:latin typeface="Meiryo" panose="020B0604030504040204" pitchFamily="34" charset="-128"/>
                <a:ea typeface="Meiryo" panose="020B0604030504040204" pitchFamily="34" charset="-128"/>
                <a:cs typeface="メイリオ"/>
              </a:rPr>
              <a:t>環境変化・産業活動</a:t>
            </a: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cs typeface="メイリオ"/>
              </a:rPr>
              <a:t>現実世界／</a:t>
            </a:r>
            <a:r>
              <a:rPr kumimoji="1" lang="en-US" altLang="ja-JP" sz="1400" b="1" dirty="0">
                <a:solidFill>
                  <a:schemeClr val="bg1"/>
                </a:solidFill>
                <a:latin typeface="Meiryo" panose="020B0604030504040204" pitchFamily="34" charset="-128"/>
                <a:ea typeface="Meiryo" panose="020B0604030504040204" pitchFamily="34" charset="-128"/>
                <a:cs typeface="メイリオ"/>
              </a:rPr>
              <a:t>Physical World</a:t>
            </a:r>
            <a:endParaRPr kumimoji="1" lang="ja-JP" altLang="en-US" sz="1400" b="1" dirty="0">
              <a:solidFill>
                <a:schemeClr val="bg1"/>
              </a:solidFill>
              <a:latin typeface="Meiryo" panose="020B0604030504040204" pitchFamily="34" charset="-128"/>
              <a:ea typeface="Meiryo" panose="020B0604030504040204" pitchFamily="34" charset="-128"/>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Meiryo" panose="020B0604030504040204" pitchFamily="34" charset="-128"/>
                <a:ea typeface="Meiryo" panose="020B0604030504040204" pitchFamily="34" charset="-128"/>
                <a:cs typeface="メイリオ"/>
              </a:rPr>
              <a:t>サイバー世界／</a:t>
            </a:r>
            <a:r>
              <a:rPr kumimoji="1" lang="en-US" altLang="ja-JP" sz="1400" b="1" dirty="0">
                <a:solidFill>
                  <a:srgbClr val="FFFFFF"/>
                </a:solidFill>
                <a:latin typeface="Meiryo" panose="020B0604030504040204" pitchFamily="34" charset="-128"/>
                <a:ea typeface="Meiryo" panose="020B0604030504040204" pitchFamily="34" charset="-128"/>
                <a:cs typeface="メイリオ"/>
              </a:rPr>
              <a:t>Cyber World</a:t>
            </a:r>
            <a:endParaRPr kumimoji="1" lang="ja-JP" altLang="en-US" sz="1400" b="1" dirty="0">
              <a:solidFill>
                <a:srgbClr val="FFFFFF"/>
              </a:solidFill>
              <a:latin typeface="Meiryo" panose="020B0604030504040204" pitchFamily="34" charset="-128"/>
              <a:ea typeface="Meiryo" panose="020B0604030504040204" pitchFamily="34" charset="-128"/>
              <a:cs typeface="メイリオ"/>
            </a:endParaRPr>
          </a:p>
        </p:txBody>
      </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Meiryo" panose="020B0604030504040204" pitchFamily="34" charset="-128"/>
                <a:ea typeface="Meiryo" panose="020B0604030504040204" pitchFamily="34" charset="-128"/>
                <a:cs typeface="メイリオ"/>
              </a:rPr>
              <a:t>Cyber Physical System</a:t>
            </a:r>
            <a:r>
              <a:rPr lang="ja-JP" altLang="en-US" sz="1400" dirty="0">
                <a:solidFill>
                  <a:srgbClr val="0000FF"/>
                </a:solidFill>
                <a:latin typeface="Meiryo" panose="020B0604030504040204" pitchFamily="34" charset="-128"/>
                <a:ea typeface="Meiryo" panose="020B0604030504040204" pitchFamily="34" charset="-128"/>
                <a:cs typeface="メイリオ"/>
              </a:rPr>
              <a:t>／現実世界とサイバー世界が緊密に結合されたシステム</a:t>
            </a:r>
            <a:endParaRPr kumimoji="1" lang="ja-JP" altLang="en-US" sz="1400" dirty="0">
              <a:solidFill>
                <a:srgbClr val="0000FF"/>
              </a:solidFill>
              <a:latin typeface="Meiryo" panose="020B0604030504040204" pitchFamily="34" charset="-128"/>
              <a:ea typeface="Meiryo" panose="020B0604030504040204" pitchFamily="34" charset="-128"/>
              <a:cs typeface="メイリオ"/>
            </a:endParaRPr>
          </a:p>
        </p:txBody>
      </p:sp>
      <p:sp>
        <p:nvSpPr>
          <p:cNvPr id="47" name="テキスト ボックス 46">
            <a:extLst>
              <a:ext uri="{FF2B5EF4-FFF2-40B4-BE49-F238E27FC236}">
                <a16:creationId xmlns:a16="http://schemas.microsoft.com/office/drawing/2014/main" id="{926F9682-CF0C-EF40-BB22-33EBE139E1DC}"/>
              </a:ext>
            </a:extLst>
          </p:cNvPr>
          <p:cNvSpPr txBox="1"/>
          <p:nvPr/>
        </p:nvSpPr>
        <p:spPr>
          <a:xfrm>
            <a:off x="3372280" y="2718584"/>
            <a:ext cx="2399440" cy="1754326"/>
          </a:xfrm>
          <a:prstGeom prst="rect">
            <a:avLst/>
          </a:prstGeom>
          <a:noFill/>
        </p:spPr>
        <p:txBody>
          <a:bodyPr wrap="square" rtlCol="0" anchor="ctr">
            <a:spAutoFit/>
          </a:bodyPr>
          <a:lstStyle/>
          <a:p>
            <a:pPr algn="ctr"/>
            <a:r>
              <a:rPr kumimoji="1" lang="ja-JP" altLang="en-US" sz="4000" b="1">
                <a:solidFill>
                  <a:schemeClr val="bg1"/>
                </a:solidFill>
                <a:latin typeface="Meiryo" panose="020B0604030504040204" pitchFamily="34" charset="-128"/>
                <a:ea typeface="Meiryo" panose="020B0604030504040204" pitchFamily="34" charset="-128"/>
                <a:cs typeface="Meiryo" charset="-128"/>
              </a:rPr>
              <a:t>高速</a:t>
            </a:r>
            <a:endParaRPr kumimoji="1" lang="en-US" altLang="ja-JP" sz="4000" b="1" dirty="0">
              <a:solidFill>
                <a:schemeClr val="bg1"/>
              </a:solidFill>
              <a:latin typeface="Meiryo" panose="020B0604030504040204" pitchFamily="34" charset="-128"/>
              <a:ea typeface="Meiryo" panose="020B0604030504040204" pitchFamily="34" charset="-128"/>
              <a:cs typeface="Meiryo" charset="-128"/>
            </a:endParaRPr>
          </a:p>
          <a:p>
            <a:pPr algn="ctr"/>
            <a:r>
              <a:rPr lang="en-US" altLang="ja-JP" sz="2800" b="1" dirty="0">
                <a:solidFill>
                  <a:schemeClr val="bg1"/>
                </a:solidFill>
                <a:latin typeface="Meiryo" panose="020B0604030504040204" pitchFamily="34" charset="-128"/>
                <a:ea typeface="Meiryo" panose="020B0604030504040204" pitchFamily="34" charset="-128"/>
                <a:cs typeface="Meiryo" charset="-128"/>
              </a:rPr>
              <a:t>×</a:t>
            </a:r>
            <a:endParaRPr kumimoji="1" lang="en-US" altLang="ja-JP" sz="2800" b="1" dirty="0">
              <a:solidFill>
                <a:schemeClr val="bg1"/>
              </a:solidFill>
              <a:latin typeface="Meiryo" panose="020B0604030504040204" pitchFamily="34" charset="-128"/>
              <a:ea typeface="Meiryo" panose="020B0604030504040204" pitchFamily="34" charset="-128"/>
              <a:cs typeface="Meiryo" charset="-128"/>
            </a:endParaRPr>
          </a:p>
          <a:p>
            <a:pPr algn="ctr"/>
            <a:r>
              <a:rPr kumimoji="1" lang="ja-JP" altLang="en-US" sz="4000" b="1">
                <a:solidFill>
                  <a:schemeClr val="bg1"/>
                </a:solidFill>
                <a:latin typeface="Meiryo" panose="020B0604030504040204" pitchFamily="34" charset="-128"/>
                <a:ea typeface="Meiryo" panose="020B0604030504040204" pitchFamily="34" charset="-128"/>
                <a:cs typeface="Meiryo" charset="-128"/>
              </a:rPr>
              <a:t>最適</a:t>
            </a:r>
            <a:endParaRPr kumimoji="1" lang="ja-JP" altLang="en-US" sz="4000" b="1" dirty="0">
              <a:solidFill>
                <a:schemeClr val="bg1"/>
              </a:solidFill>
              <a:latin typeface="Meiryo" panose="020B0604030504040204" pitchFamily="34" charset="-128"/>
              <a:ea typeface="Meiryo" panose="020B0604030504040204" pitchFamily="34" charset="-128"/>
              <a:cs typeface="Meiryo" charset="-128"/>
            </a:endParaRPr>
          </a:p>
        </p:txBody>
      </p:sp>
      <p:grpSp>
        <p:nvGrpSpPr>
          <p:cNvPr id="51" name="図形グループ 9">
            <a:extLst>
              <a:ext uri="{FF2B5EF4-FFF2-40B4-BE49-F238E27FC236}">
                <a16:creationId xmlns:a16="http://schemas.microsoft.com/office/drawing/2014/main" id="{F5B52F1A-0413-EC47-BC70-F112A3D31A9F}"/>
              </a:ext>
            </a:extLst>
          </p:cNvPr>
          <p:cNvGrpSpPr/>
          <p:nvPr/>
        </p:nvGrpSpPr>
        <p:grpSpPr>
          <a:xfrm>
            <a:off x="2308224" y="2008180"/>
            <a:ext cx="4572000" cy="2750959"/>
            <a:chOff x="2277038" y="2078176"/>
            <a:chExt cx="4572000" cy="2750959"/>
          </a:xfrm>
        </p:grpSpPr>
        <p:sp>
          <p:nvSpPr>
            <p:cNvPr id="52" name="円/楕円 51">
              <a:extLst>
                <a:ext uri="{FF2B5EF4-FFF2-40B4-BE49-F238E27FC236}">
                  <a16:creationId xmlns:a16="http://schemas.microsoft.com/office/drawing/2014/main" id="{7857501C-9F29-D746-8850-978E976AB199}"/>
                </a:ext>
              </a:extLst>
            </p:cNvPr>
            <p:cNvSpPr/>
            <p:nvPr/>
          </p:nvSpPr>
          <p:spPr>
            <a:xfrm>
              <a:off x="3197675" y="2078176"/>
              <a:ext cx="2748649" cy="2750959"/>
            </a:xfrm>
            <a:prstGeom prst="ellipse">
              <a:avLst/>
            </a:prstGeom>
            <a:solidFill>
              <a:srgbClr val="C00000">
                <a:alpha val="72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b="1" dirty="0">
                <a:solidFill>
                  <a:srgbClr val="FFFFFF"/>
                </a:solidFill>
                <a:latin typeface="Meiryo" charset="-128"/>
                <a:ea typeface="Meiryo" charset="-128"/>
                <a:cs typeface="Meiryo" charset="-128"/>
              </a:endParaRPr>
            </a:p>
          </p:txBody>
        </p:sp>
        <p:sp>
          <p:nvSpPr>
            <p:cNvPr id="53" name="正方形/長方形 52">
              <a:extLst>
                <a:ext uri="{FF2B5EF4-FFF2-40B4-BE49-F238E27FC236}">
                  <a16:creationId xmlns:a16="http://schemas.microsoft.com/office/drawing/2014/main" id="{D6D10199-83EE-6D40-9CD9-ADBF3C826131}"/>
                </a:ext>
              </a:extLst>
            </p:cNvPr>
            <p:cNvSpPr/>
            <p:nvPr/>
          </p:nvSpPr>
          <p:spPr>
            <a:xfrm>
              <a:off x="2277038" y="3048970"/>
              <a:ext cx="4572000" cy="923330"/>
            </a:xfrm>
            <a:prstGeom prst="rect">
              <a:avLst/>
            </a:prstGeom>
          </p:spPr>
          <p:txBody>
            <a:bodyPr>
              <a:spAutoFit/>
            </a:bodyPr>
            <a:lstStyle/>
            <a:p>
              <a:pPr algn="ctr"/>
              <a:r>
                <a:rPr lang="ja-JP" altLang="en-US" sz="4000" b="1" dirty="0">
                  <a:solidFill>
                    <a:srgbClr val="FFFFFF"/>
                  </a:solidFill>
                  <a:latin typeface="Meiryo" charset="-128"/>
                  <a:ea typeface="Meiryo" charset="-128"/>
                  <a:cs typeface="Meiryo" charset="-128"/>
                </a:rPr>
                <a:t>デジタル</a:t>
              </a:r>
              <a:endParaRPr lang="en-US" altLang="ja-JP" sz="4000" b="1" dirty="0">
                <a:solidFill>
                  <a:srgbClr val="FFFFFF"/>
                </a:solidFill>
                <a:latin typeface="Meiryo" charset="-128"/>
                <a:ea typeface="Meiryo" charset="-128"/>
                <a:cs typeface="Meiryo" charset="-128"/>
              </a:endParaRPr>
            </a:p>
            <a:p>
              <a:pPr algn="ctr"/>
              <a:r>
                <a:rPr lang="ja-JP" altLang="en-US" sz="1400" b="1" dirty="0">
                  <a:solidFill>
                    <a:srgbClr val="FFFFFF"/>
                  </a:solidFill>
                  <a:latin typeface="Meiryo" charset="-128"/>
                  <a:ea typeface="Meiryo" charset="-128"/>
                  <a:cs typeface="Meiryo" charset="-128"/>
                </a:rPr>
                <a:t>トランスフォーメーション</a:t>
              </a:r>
            </a:p>
          </p:txBody>
        </p:sp>
      </p:grpSp>
      <p:grpSp>
        <p:nvGrpSpPr>
          <p:cNvPr id="10" name="グループ化 9">
            <a:extLst>
              <a:ext uri="{FF2B5EF4-FFF2-40B4-BE49-F238E27FC236}">
                <a16:creationId xmlns:a16="http://schemas.microsoft.com/office/drawing/2014/main" id="{C234B90E-03F4-E54B-BB8B-2C52D0D62F92}"/>
              </a:ext>
            </a:extLst>
          </p:cNvPr>
          <p:cNvGrpSpPr/>
          <p:nvPr/>
        </p:nvGrpSpPr>
        <p:grpSpPr>
          <a:xfrm>
            <a:off x="3389771" y="1581787"/>
            <a:ext cx="1101870" cy="414003"/>
            <a:chOff x="4807903" y="1504433"/>
            <a:chExt cx="1101870" cy="414003"/>
          </a:xfrm>
        </p:grpSpPr>
        <p:sp>
          <p:nvSpPr>
            <p:cNvPr id="3" name="角丸四角形 2">
              <a:extLst>
                <a:ext uri="{FF2B5EF4-FFF2-40B4-BE49-F238E27FC236}">
                  <a16:creationId xmlns:a16="http://schemas.microsoft.com/office/drawing/2014/main" id="{8B0E3365-7C6A-D445-B9E3-2E49F6A59227}"/>
                </a:ext>
              </a:extLst>
            </p:cNvPr>
            <p:cNvSpPr/>
            <p:nvPr/>
          </p:nvSpPr>
          <p:spPr>
            <a:xfrm>
              <a:off x="4807903" y="1504433"/>
              <a:ext cx="1101870" cy="40381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a:extLst>
                <a:ext uri="{FF2B5EF4-FFF2-40B4-BE49-F238E27FC236}">
                  <a16:creationId xmlns:a16="http://schemas.microsoft.com/office/drawing/2014/main" id="{F3FA6F00-82F3-D14A-9466-AFCA99800657}"/>
                </a:ext>
              </a:extLst>
            </p:cNvPr>
            <p:cNvSpPr txBox="1"/>
            <p:nvPr/>
          </p:nvSpPr>
          <p:spPr>
            <a:xfrm>
              <a:off x="4861501" y="1549104"/>
              <a:ext cx="955711" cy="369332"/>
            </a:xfrm>
            <a:prstGeom prst="rect">
              <a:avLst/>
            </a:prstGeom>
            <a:noFill/>
          </p:spPr>
          <p:txBody>
            <a:bodyPr wrap="none" rtlCol="0">
              <a:spAutoFit/>
            </a:bodyPr>
            <a:lstStyle/>
            <a:p>
              <a:pPr algn="ctr"/>
              <a:r>
                <a:rPr kumimoji="1" lang="ja-JP" altLang="en-US">
                  <a:solidFill>
                    <a:schemeClr val="bg1"/>
                  </a:solidFill>
                  <a:latin typeface="Meiryo" panose="020B0604030504040204" pitchFamily="34" charset="-128"/>
                  <a:ea typeface="Meiryo" panose="020B0604030504040204" pitchFamily="34" charset="-128"/>
                </a:rPr>
                <a:t> 最適解</a:t>
              </a:r>
            </a:p>
          </p:txBody>
        </p:sp>
      </p:grpSp>
      <p:grpSp>
        <p:nvGrpSpPr>
          <p:cNvPr id="54" name="グループ化 53">
            <a:extLst>
              <a:ext uri="{FF2B5EF4-FFF2-40B4-BE49-F238E27FC236}">
                <a16:creationId xmlns:a16="http://schemas.microsoft.com/office/drawing/2014/main" id="{074EC03E-9F31-8D4F-920C-D6783AA61C17}"/>
              </a:ext>
            </a:extLst>
          </p:cNvPr>
          <p:cNvGrpSpPr/>
          <p:nvPr/>
        </p:nvGrpSpPr>
        <p:grpSpPr>
          <a:xfrm>
            <a:off x="6293546" y="3144252"/>
            <a:ext cx="1101870" cy="403810"/>
            <a:chOff x="4807903" y="1504433"/>
            <a:chExt cx="1101870" cy="403810"/>
          </a:xfrm>
        </p:grpSpPr>
        <p:sp>
          <p:nvSpPr>
            <p:cNvPr id="55" name="角丸四角形 54">
              <a:extLst>
                <a:ext uri="{FF2B5EF4-FFF2-40B4-BE49-F238E27FC236}">
                  <a16:creationId xmlns:a16="http://schemas.microsoft.com/office/drawing/2014/main" id="{63D65C75-A76B-C84B-BC12-D98767BCF7B0}"/>
                </a:ext>
              </a:extLst>
            </p:cNvPr>
            <p:cNvSpPr/>
            <p:nvPr/>
          </p:nvSpPr>
          <p:spPr>
            <a:xfrm>
              <a:off x="4807903" y="1504433"/>
              <a:ext cx="1101870" cy="40381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テキスト ボックス 55">
              <a:extLst>
                <a:ext uri="{FF2B5EF4-FFF2-40B4-BE49-F238E27FC236}">
                  <a16:creationId xmlns:a16="http://schemas.microsoft.com/office/drawing/2014/main" id="{A9C0555F-E038-8440-9EAA-79473A9274F8}"/>
                </a:ext>
              </a:extLst>
            </p:cNvPr>
            <p:cNvSpPr txBox="1"/>
            <p:nvPr/>
          </p:nvSpPr>
          <p:spPr>
            <a:xfrm>
              <a:off x="4920122" y="1575823"/>
              <a:ext cx="902811"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機器制御</a:t>
              </a:r>
            </a:p>
          </p:txBody>
        </p:sp>
      </p:grpSp>
      <p:grpSp>
        <p:nvGrpSpPr>
          <p:cNvPr id="57" name="グループ化 56">
            <a:extLst>
              <a:ext uri="{FF2B5EF4-FFF2-40B4-BE49-F238E27FC236}">
                <a16:creationId xmlns:a16="http://schemas.microsoft.com/office/drawing/2014/main" id="{FA051177-56CD-FC44-87F6-0F7B3DAF5238}"/>
              </a:ext>
            </a:extLst>
          </p:cNvPr>
          <p:cNvGrpSpPr/>
          <p:nvPr/>
        </p:nvGrpSpPr>
        <p:grpSpPr>
          <a:xfrm>
            <a:off x="6063683" y="3593240"/>
            <a:ext cx="1101870" cy="403810"/>
            <a:chOff x="4807903" y="1504433"/>
            <a:chExt cx="1101870" cy="403810"/>
          </a:xfrm>
        </p:grpSpPr>
        <p:sp>
          <p:nvSpPr>
            <p:cNvPr id="58" name="角丸四角形 57">
              <a:extLst>
                <a:ext uri="{FF2B5EF4-FFF2-40B4-BE49-F238E27FC236}">
                  <a16:creationId xmlns:a16="http://schemas.microsoft.com/office/drawing/2014/main" id="{62BD4414-7A0F-FA4B-BFEA-8CF0D2ECE863}"/>
                </a:ext>
              </a:extLst>
            </p:cNvPr>
            <p:cNvSpPr/>
            <p:nvPr/>
          </p:nvSpPr>
          <p:spPr>
            <a:xfrm>
              <a:off x="4807903" y="1504433"/>
              <a:ext cx="1101870" cy="40381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テキスト ボックス 58">
              <a:extLst>
                <a:ext uri="{FF2B5EF4-FFF2-40B4-BE49-F238E27FC236}">
                  <a16:creationId xmlns:a16="http://schemas.microsoft.com/office/drawing/2014/main" id="{5B504662-35B0-254B-B36D-6150AE73A956}"/>
                </a:ext>
              </a:extLst>
            </p:cNvPr>
            <p:cNvSpPr txBox="1"/>
            <p:nvPr/>
          </p:nvSpPr>
          <p:spPr>
            <a:xfrm>
              <a:off x="4922198" y="1567668"/>
              <a:ext cx="902811"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指示命令</a:t>
              </a:r>
            </a:p>
          </p:txBody>
        </p:sp>
      </p:grpSp>
      <p:grpSp>
        <p:nvGrpSpPr>
          <p:cNvPr id="60" name="グループ化 59">
            <a:extLst>
              <a:ext uri="{FF2B5EF4-FFF2-40B4-BE49-F238E27FC236}">
                <a16:creationId xmlns:a16="http://schemas.microsoft.com/office/drawing/2014/main" id="{C3085568-2D50-4F45-82F8-68A0C66CB271}"/>
              </a:ext>
            </a:extLst>
          </p:cNvPr>
          <p:cNvGrpSpPr/>
          <p:nvPr/>
        </p:nvGrpSpPr>
        <p:grpSpPr>
          <a:xfrm>
            <a:off x="5876713" y="4069100"/>
            <a:ext cx="1107394" cy="403810"/>
            <a:chOff x="4807903" y="1504433"/>
            <a:chExt cx="1107394" cy="403810"/>
          </a:xfrm>
        </p:grpSpPr>
        <p:sp>
          <p:nvSpPr>
            <p:cNvPr id="79" name="角丸四角形 78">
              <a:extLst>
                <a:ext uri="{FF2B5EF4-FFF2-40B4-BE49-F238E27FC236}">
                  <a16:creationId xmlns:a16="http://schemas.microsoft.com/office/drawing/2014/main" id="{AFF3F630-B3DD-584B-A830-9CDEE3044675}"/>
                </a:ext>
              </a:extLst>
            </p:cNvPr>
            <p:cNvSpPr/>
            <p:nvPr/>
          </p:nvSpPr>
          <p:spPr>
            <a:xfrm>
              <a:off x="4807903" y="1504433"/>
              <a:ext cx="1101870" cy="40381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a:extLst>
                <a:ext uri="{FF2B5EF4-FFF2-40B4-BE49-F238E27FC236}">
                  <a16:creationId xmlns:a16="http://schemas.microsoft.com/office/drawing/2014/main" id="{53CC4C5B-93C8-EA44-A6A5-68A1E2367DDC}"/>
                </a:ext>
              </a:extLst>
            </p:cNvPr>
            <p:cNvSpPr txBox="1"/>
            <p:nvPr/>
          </p:nvSpPr>
          <p:spPr>
            <a:xfrm>
              <a:off x="4832949" y="1581105"/>
              <a:ext cx="1082348" cy="307777"/>
            </a:xfrm>
            <a:prstGeom prst="rect">
              <a:avLst/>
            </a:prstGeom>
            <a:noFill/>
          </p:spPr>
          <p:txBody>
            <a:bodyPr wrap="none" rtlCol="0">
              <a:spAutoFit/>
            </a:bodyPr>
            <a:lstStyle/>
            <a:p>
              <a:pPr algn="ctr"/>
              <a:r>
                <a:rPr kumimoji="1" lang="ja-JP" altLang="en-US" sz="1400">
                  <a:solidFill>
                    <a:schemeClr val="bg1"/>
                  </a:solidFill>
                  <a:latin typeface="Meiryo" panose="020B0604030504040204" pitchFamily="34" charset="-128"/>
                  <a:ea typeface="Meiryo" panose="020B0604030504040204" pitchFamily="34" charset="-128"/>
                </a:rPr>
                <a:t>アドバイス</a:t>
              </a:r>
            </a:p>
          </p:txBody>
        </p:sp>
      </p:grpSp>
      <p:grpSp>
        <p:nvGrpSpPr>
          <p:cNvPr id="81" name="グループ化 80">
            <a:extLst>
              <a:ext uri="{FF2B5EF4-FFF2-40B4-BE49-F238E27FC236}">
                <a16:creationId xmlns:a16="http://schemas.microsoft.com/office/drawing/2014/main" id="{5DD79846-56D6-9E47-931C-4A5BB34B1CF2}"/>
              </a:ext>
            </a:extLst>
          </p:cNvPr>
          <p:cNvGrpSpPr/>
          <p:nvPr/>
        </p:nvGrpSpPr>
        <p:grpSpPr>
          <a:xfrm>
            <a:off x="3274946" y="4684628"/>
            <a:ext cx="1118269" cy="455134"/>
            <a:chOff x="4791504" y="1504433"/>
            <a:chExt cx="1118269" cy="455134"/>
          </a:xfrm>
        </p:grpSpPr>
        <p:sp>
          <p:nvSpPr>
            <p:cNvPr id="82" name="角丸四角形 81">
              <a:extLst>
                <a:ext uri="{FF2B5EF4-FFF2-40B4-BE49-F238E27FC236}">
                  <a16:creationId xmlns:a16="http://schemas.microsoft.com/office/drawing/2014/main" id="{7DF5E499-891F-5740-8556-702C728E2F69}"/>
                </a:ext>
              </a:extLst>
            </p:cNvPr>
            <p:cNvSpPr/>
            <p:nvPr/>
          </p:nvSpPr>
          <p:spPr>
            <a:xfrm>
              <a:off x="4807903" y="1504433"/>
              <a:ext cx="1101870" cy="40381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テキスト ボックス 82">
              <a:extLst>
                <a:ext uri="{FF2B5EF4-FFF2-40B4-BE49-F238E27FC236}">
                  <a16:creationId xmlns:a16="http://schemas.microsoft.com/office/drawing/2014/main" id="{2A186671-0B60-6B44-957D-F595C93ECDA3}"/>
                </a:ext>
              </a:extLst>
            </p:cNvPr>
            <p:cNvSpPr txBox="1"/>
            <p:nvPr/>
          </p:nvSpPr>
          <p:spPr>
            <a:xfrm>
              <a:off x="4791504" y="1528680"/>
              <a:ext cx="1107996" cy="430887"/>
            </a:xfrm>
            <a:prstGeom prst="rect">
              <a:avLst/>
            </a:prstGeom>
            <a:noFill/>
          </p:spPr>
          <p:txBody>
            <a:bodyPr wrap="none" rtlCol="0">
              <a:spAutoFit/>
            </a:bodyPr>
            <a:lstStyle/>
            <a:p>
              <a:pPr algn="ctr"/>
              <a:r>
                <a:rPr lang="ja-JP" altLang="en-US" sz="800">
                  <a:solidFill>
                    <a:schemeClr val="bg1"/>
                  </a:solidFill>
                  <a:latin typeface="Meiryo" panose="020B0604030504040204" pitchFamily="34" charset="-128"/>
                  <a:ea typeface="Meiryo" panose="020B0604030504040204" pitchFamily="34" charset="-128"/>
                </a:rPr>
                <a:t>ものごと・できごと</a:t>
              </a:r>
              <a:endParaRPr lang="en-US" altLang="ja-JP" sz="800" dirty="0">
                <a:solidFill>
                  <a:schemeClr val="bg1"/>
                </a:solidFill>
                <a:latin typeface="Meiryo" panose="020B0604030504040204" pitchFamily="34" charset="-128"/>
                <a:ea typeface="Meiryo" panose="020B0604030504040204" pitchFamily="34" charset="-128"/>
              </a:endParaRPr>
            </a:p>
            <a:p>
              <a:pPr algn="ctr"/>
              <a:r>
                <a:rPr lang="ja-JP" altLang="en-US" sz="1400">
                  <a:solidFill>
                    <a:schemeClr val="bg1"/>
                  </a:solidFill>
                  <a:latin typeface="Meiryo" panose="020B0604030504040204" pitchFamily="34" charset="-128"/>
                  <a:ea typeface="Meiryo" panose="020B0604030504040204" pitchFamily="34" charset="-128"/>
                </a:rPr>
                <a:t>データ</a:t>
              </a:r>
              <a:endParaRPr kumimoji="1" lang="ja-JP" altLang="en-US" sz="1400">
                <a:solidFill>
                  <a:schemeClr val="bg1"/>
                </a:solidFill>
                <a:latin typeface="Meiryo" panose="020B0604030504040204" pitchFamily="34" charset="-128"/>
                <a:ea typeface="Meiryo" panose="020B0604030504040204" pitchFamily="34" charset="-128"/>
              </a:endParaRPr>
            </a:p>
          </p:txBody>
        </p:sp>
      </p:grpSp>
      <p:grpSp>
        <p:nvGrpSpPr>
          <p:cNvPr id="84" name="グループ化 83">
            <a:extLst>
              <a:ext uri="{FF2B5EF4-FFF2-40B4-BE49-F238E27FC236}">
                <a16:creationId xmlns:a16="http://schemas.microsoft.com/office/drawing/2014/main" id="{F321EA9F-886D-0345-97A2-4D8598D220E3}"/>
              </a:ext>
            </a:extLst>
          </p:cNvPr>
          <p:cNvGrpSpPr/>
          <p:nvPr/>
        </p:nvGrpSpPr>
        <p:grpSpPr>
          <a:xfrm>
            <a:off x="3274026" y="4692593"/>
            <a:ext cx="1118269" cy="455134"/>
            <a:chOff x="4791504" y="1504433"/>
            <a:chExt cx="1118269" cy="455134"/>
          </a:xfrm>
        </p:grpSpPr>
        <p:sp>
          <p:nvSpPr>
            <p:cNvPr id="85" name="角丸四角形 84">
              <a:extLst>
                <a:ext uri="{FF2B5EF4-FFF2-40B4-BE49-F238E27FC236}">
                  <a16:creationId xmlns:a16="http://schemas.microsoft.com/office/drawing/2014/main" id="{63937A8A-9FD2-5944-9691-86E42A3F6CF9}"/>
                </a:ext>
              </a:extLst>
            </p:cNvPr>
            <p:cNvSpPr/>
            <p:nvPr/>
          </p:nvSpPr>
          <p:spPr>
            <a:xfrm>
              <a:off x="4807903" y="1504433"/>
              <a:ext cx="1101870" cy="403810"/>
            </a:xfrm>
            <a:prstGeom prst="roundRect">
              <a:avLst>
                <a:gd name="adj" fmla="val 50000"/>
              </a:avLst>
            </a:prstGeom>
            <a:solidFill>
              <a:schemeClr val="accent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テキスト ボックス 85">
              <a:extLst>
                <a:ext uri="{FF2B5EF4-FFF2-40B4-BE49-F238E27FC236}">
                  <a16:creationId xmlns:a16="http://schemas.microsoft.com/office/drawing/2014/main" id="{689F1A80-1DB7-9344-866A-1852B21D6381}"/>
                </a:ext>
              </a:extLst>
            </p:cNvPr>
            <p:cNvSpPr txBox="1"/>
            <p:nvPr/>
          </p:nvSpPr>
          <p:spPr>
            <a:xfrm>
              <a:off x="4791504" y="1528680"/>
              <a:ext cx="1107996" cy="430887"/>
            </a:xfrm>
            <a:prstGeom prst="rect">
              <a:avLst/>
            </a:prstGeom>
            <a:noFill/>
          </p:spPr>
          <p:txBody>
            <a:bodyPr wrap="none" rtlCol="0">
              <a:spAutoFit/>
            </a:bodyPr>
            <a:lstStyle/>
            <a:p>
              <a:pPr algn="ctr"/>
              <a:r>
                <a:rPr lang="ja-JP" altLang="en-US" sz="800">
                  <a:solidFill>
                    <a:schemeClr val="bg1"/>
                  </a:solidFill>
                  <a:latin typeface="Meiryo" panose="020B0604030504040204" pitchFamily="34" charset="-128"/>
                  <a:ea typeface="Meiryo" panose="020B0604030504040204" pitchFamily="34" charset="-128"/>
                </a:rPr>
                <a:t>ものごと・できごと</a:t>
              </a:r>
              <a:endParaRPr lang="en-US" altLang="ja-JP" sz="800" dirty="0">
                <a:solidFill>
                  <a:schemeClr val="bg1"/>
                </a:solidFill>
                <a:latin typeface="Meiryo" panose="020B0604030504040204" pitchFamily="34" charset="-128"/>
                <a:ea typeface="Meiryo" panose="020B0604030504040204" pitchFamily="34" charset="-128"/>
              </a:endParaRPr>
            </a:p>
            <a:p>
              <a:pPr algn="ctr"/>
              <a:r>
                <a:rPr lang="ja-JP" altLang="en-US" sz="1400">
                  <a:solidFill>
                    <a:schemeClr val="bg1"/>
                  </a:solidFill>
                  <a:latin typeface="Meiryo" panose="020B0604030504040204" pitchFamily="34" charset="-128"/>
                  <a:ea typeface="Meiryo" panose="020B0604030504040204" pitchFamily="34" charset="-128"/>
                </a:rPr>
                <a:t>データ</a:t>
              </a:r>
              <a:endParaRPr kumimoji="1" lang="ja-JP" altLang="en-US" sz="1400">
                <a:solidFill>
                  <a:schemeClr val="bg1"/>
                </a:solidFill>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39719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2.5E-6 -2.22222E-6 L -0.11215 -0.21713 " pathEditMode="relative" rAng="0" ptsTypes="AA">
                                      <p:cBhvr>
                                        <p:cTn id="13" dur="2000" fill="hold"/>
                                        <p:tgtEl>
                                          <p:spTgt spid="81"/>
                                        </p:tgtEl>
                                        <p:attrNameLst>
                                          <p:attrName>ppt_x</p:attrName>
                                          <p:attrName>ppt_y</p:attrName>
                                        </p:attrNameLst>
                                      </p:cBhvr>
                                      <p:rCtr x="-5660" y="-10856"/>
                                    </p:animMotion>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7778E-6 1.85185E-6 L 0.16302 0.00162 " pathEditMode="relative" rAng="0" ptsTypes="AA">
                                      <p:cBhvr>
                                        <p:cTn id="24" dur="2000" fill="hold"/>
                                        <p:tgtEl>
                                          <p:spTgt spid="10"/>
                                        </p:tgtEl>
                                        <p:attrNameLst>
                                          <p:attrName>ppt_x</p:attrName>
                                          <p:attrName>ppt_y</p:attrName>
                                        </p:attrNameLst>
                                      </p:cBhvr>
                                      <p:rCtr x="8142" y="69"/>
                                    </p:animMotion>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Effect transition="in" filter="fade">
                                      <p:cBhvr>
                                        <p:cTn id="31" dur="500"/>
                                        <p:tgtEl>
                                          <p:spTgt spid="54"/>
                                        </p:tgtEl>
                                      </p:cBhvr>
                                    </p:animEffect>
                                  </p:childTnLst>
                                </p:cTn>
                              </p:par>
                              <p:par>
                                <p:cTn id="32" presetID="53" presetClass="entr" presetSubtype="16"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ppt_w</p:attrName>
                                        </p:attrNameLst>
                                      </p:cBhvr>
                                      <p:tavLst>
                                        <p:tav tm="0">
                                          <p:val>
                                            <p:fltVal val="0"/>
                                          </p:val>
                                        </p:tav>
                                        <p:tav tm="100000">
                                          <p:val>
                                            <p:strVal val="#ppt_w"/>
                                          </p:val>
                                        </p:tav>
                                      </p:tavLst>
                                    </p:anim>
                                    <p:anim calcmode="lin" valueType="num">
                                      <p:cBhvr>
                                        <p:cTn id="35" dur="500" fill="hold"/>
                                        <p:tgtEl>
                                          <p:spTgt spid="57"/>
                                        </p:tgtEl>
                                        <p:attrNameLst>
                                          <p:attrName>ppt_h</p:attrName>
                                        </p:attrNameLst>
                                      </p:cBhvr>
                                      <p:tavLst>
                                        <p:tav tm="0">
                                          <p:val>
                                            <p:fltVal val="0"/>
                                          </p:val>
                                        </p:tav>
                                        <p:tav tm="100000">
                                          <p:val>
                                            <p:strVal val="#ppt_h"/>
                                          </p:val>
                                        </p:tav>
                                      </p:tavLst>
                                    </p:anim>
                                    <p:animEffect transition="in" filter="fade">
                                      <p:cBhvr>
                                        <p:cTn id="36" dur="500"/>
                                        <p:tgtEl>
                                          <p:spTgt spid="57"/>
                                        </p:tgtEl>
                                      </p:cBhvr>
                                    </p:animEffect>
                                  </p:childTnLst>
                                </p:cTn>
                              </p:par>
                              <p:par>
                                <p:cTn id="37" presetID="53" presetClass="entr" presetSubtype="16" fill="hold" nodeType="with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2.5E-6 -2.96296E-6 L -0.12483 0.22963 " pathEditMode="relative" rAng="0" ptsTypes="AA">
                                      <p:cBhvr>
                                        <p:cTn id="45" dur="2000" fill="hold"/>
                                        <p:tgtEl>
                                          <p:spTgt spid="54"/>
                                        </p:tgtEl>
                                        <p:attrNameLst>
                                          <p:attrName>ppt_x</p:attrName>
                                          <p:attrName>ppt_y</p:attrName>
                                        </p:attrNameLst>
                                      </p:cBhvr>
                                      <p:rCtr x="-6250" y="11481"/>
                                    </p:animMotion>
                                  </p:childTnLst>
                                </p:cTn>
                              </p:par>
                              <p:par>
                                <p:cTn id="46" presetID="42" presetClass="path" presetSubtype="0" accel="50000" decel="50000" fill="hold" nodeType="withEffect">
                                  <p:stCondLst>
                                    <p:cond delay="0"/>
                                  </p:stCondLst>
                                  <p:childTnLst>
                                    <p:animMotion origin="layout" path="M 2.5E-6 -7.40741E-7 L -0.1257 0.22431 " pathEditMode="relative" rAng="0" ptsTypes="AA">
                                      <p:cBhvr>
                                        <p:cTn id="47" dur="2000" fill="hold"/>
                                        <p:tgtEl>
                                          <p:spTgt spid="57"/>
                                        </p:tgtEl>
                                        <p:attrNameLst>
                                          <p:attrName>ppt_x</p:attrName>
                                          <p:attrName>ppt_y</p:attrName>
                                        </p:attrNameLst>
                                      </p:cBhvr>
                                      <p:rCtr x="-6285" y="11204"/>
                                    </p:animMotion>
                                  </p:childTnLst>
                                </p:cTn>
                              </p:par>
                              <p:par>
                                <p:cTn id="48" presetID="42" presetClass="path" presetSubtype="0" accel="50000" decel="50000" fill="hold" nodeType="withEffect">
                                  <p:stCondLst>
                                    <p:cond delay="0"/>
                                  </p:stCondLst>
                                  <p:childTnLst>
                                    <p:animMotion origin="layout" path="M 5E-6 4.81481E-6 L -0.12969 0.2155 " pathEditMode="relative" rAng="0" ptsTypes="AA">
                                      <p:cBhvr>
                                        <p:cTn id="49" dur="2000" fill="hold"/>
                                        <p:tgtEl>
                                          <p:spTgt spid="60"/>
                                        </p:tgtEl>
                                        <p:attrNameLst>
                                          <p:attrName>ppt_x</p:attrName>
                                          <p:attrName>ppt_y</p:attrName>
                                        </p:attrNameLst>
                                      </p:cBhvr>
                                      <p:rCtr x="-6493" y="10764"/>
                                    </p:animMotion>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4"/>
                                        </p:tgtEl>
                                        <p:attrNameLst>
                                          <p:attrName>style.visibility</p:attrName>
                                        </p:attrNameLst>
                                      </p:cBhvr>
                                      <p:to>
                                        <p:strVal val="visible"/>
                                      </p:to>
                                    </p:set>
                                    <p:anim calcmode="lin" valueType="num">
                                      <p:cBhvr>
                                        <p:cTn id="54" dur="500" fill="hold"/>
                                        <p:tgtEl>
                                          <p:spTgt spid="84"/>
                                        </p:tgtEl>
                                        <p:attrNameLst>
                                          <p:attrName>ppt_w</p:attrName>
                                        </p:attrNameLst>
                                      </p:cBhvr>
                                      <p:tavLst>
                                        <p:tav tm="0">
                                          <p:val>
                                            <p:fltVal val="0"/>
                                          </p:val>
                                        </p:tav>
                                        <p:tav tm="100000">
                                          <p:val>
                                            <p:strVal val="#ppt_w"/>
                                          </p:val>
                                        </p:tav>
                                      </p:tavLst>
                                    </p:anim>
                                    <p:anim calcmode="lin" valueType="num">
                                      <p:cBhvr>
                                        <p:cTn id="55" dur="500" fill="hold"/>
                                        <p:tgtEl>
                                          <p:spTgt spid="84"/>
                                        </p:tgtEl>
                                        <p:attrNameLst>
                                          <p:attrName>ppt_h</p:attrName>
                                        </p:attrNameLst>
                                      </p:cBhvr>
                                      <p:tavLst>
                                        <p:tav tm="0">
                                          <p:val>
                                            <p:fltVal val="0"/>
                                          </p:val>
                                        </p:tav>
                                        <p:tav tm="100000">
                                          <p:val>
                                            <p:strVal val="#ppt_h"/>
                                          </p:val>
                                        </p:tav>
                                      </p:tavLst>
                                    </p:anim>
                                    <p:animEffect transition="in" filter="fade">
                                      <p:cBhvr>
                                        <p:cTn id="56" dur="500"/>
                                        <p:tgtEl>
                                          <p:spTgt spid="8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2.77778E-6 -1.11111E-6 L -0.11216 -0.21713 " pathEditMode="relative" rAng="0" ptsTypes="AA">
                                      <p:cBhvr>
                                        <p:cTn id="60" dur="2000" fill="hold"/>
                                        <p:tgtEl>
                                          <p:spTgt spid="84"/>
                                        </p:tgtEl>
                                        <p:attrNameLst>
                                          <p:attrName>ppt_x</p:attrName>
                                          <p:attrName>ppt_y</p:attrName>
                                        </p:attrNameLst>
                                      </p:cBhvr>
                                      <p:rCtr x="-5608" y="-10856"/>
                                    </p:animMotion>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p:cTn id="65" dur="500" fill="hold"/>
                                        <p:tgtEl>
                                          <p:spTgt spid="47"/>
                                        </p:tgtEl>
                                        <p:attrNameLst>
                                          <p:attrName>ppt_w</p:attrName>
                                        </p:attrNameLst>
                                      </p:cBhvr>
                                      <p:tavLst>
                                        <p:tav tm="0">
                                          <p:val>
                                            <p:fltVal val="0"/>
                                          </p:val>
                                        </p:tav>
                                        <p:tav tm="100000">
                                          <p:val>
                                            <p:strVal val="#ppt_w"/>
                                          </p:val>
                                        </p:tav>
                                      </p:tavLst>
                                    </p:anim>
                                    <p:anim calcmode="lin" valueType="num">
                                      <p:cBhvr>
                                        <p:cTn id="66" dur="500" fill="hold"/>
                                        <p:tgtEl>
                                          <p:spTgt spid="47"/>
                                        </p:tgtEl>
                                        <p:attrNameLst>
                                          <p:attrName>ppt_h</p:attrName>
                                        </p:attrNameLst>
                                      </p:cBhvr>
                                      <p:tavLst>
                                        <p:tav tm="0">
                                          <p:val>
                                            <p:fltVal val="0"/>
                                          </p:val>
                                        </p:tav>
                                        <p:tav tm="100000">
                                          <p:val>
                                            <p:strVal val="#ppt_h"/>
                                          </p:val>
                                        </p:tav>
                                      </p:tavLst>
                                    </p:anim>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Effect transition="in" filter="fade">
                                      <p:cBhvr>
                                        <p:cTn id="7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577626" y="790865"/>
            <a:ext cx="7991923" cy="573231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2" name="タイトル 1"/>
          <p:cNvSpPr>
            <a:spLocks noGrp="1"/>
          </p:cNvSpPr>
          <p:nvPr>
            <p:ph type="title"/>
          </p:nvPr>
        </p:nvSpPr>
        <p:spPr>
          <a:xfrm>
            <a:off x="230400" y="266400"/>
            <a:ext cx="8686800" cy="416221"/>
          </a:xfrm>
        </p:spPr>
        <p:txBody>
          <a:bodyPr lIns="0" rIns="0"/>
          <a:lstStyle/>
          <a:p>
            <a:r>
              <a:rPr lang="en-US" altLang="ja-JP" sz="2700" dirty="0">
                <a:solidFill>
                  <a:schemeClr val="tx1">
                    <a:lumMod val="50000"/>
                    <a:lumOff val="50000"/>
                  </a:schemeClr>
                </a:solidFill>
                <a:latin typeface="Meiryo" panose="020B0604030504040204" pitchFamily="34" charset="-128"/>
                <a:ea typeface="Meiryo" panose="020B0604030504040204" pitchFamily="34" charset="-128"/>
              </a:rPr>
              <a:t>DX</a:t>
            </a:r>
            <a:r>
              <a:rPr lang="ja-JP" altLang="en-US" sz="2700">
                <a:solidFill>
                  <a:schemeClr val="tx1">
                    <a:lumMod val="50000"/>
                    <a:lumOff val="50000"/>
                  </a:schemeClr>
                </a:solidFill>
                <a:latin typeface="Meiryo" panose="020B0604030504040204" pitchFamily="34" charset="-128"/>
                <a:ea typeface="Meiryo" panose="020B0604030504040204" pitchFamily="34" charset="-128"/>
              </a:rPr>
              <a:t>を支えるテクノロジー・トライアングル</a:t>
            </a:r>
            <a:endParaRPr kumimoji="1" lang="ja-JP" altLang="en-US" sz="2700" dirty="0">
              <a:latin typeface="Meiryo" panose="020B0604030504040204" pitchFamily="34" charset="-128"/>
              <a:ea typeface="Meiryo" panose="020B0604030504040204" pitchFamily="34" charset="-128"/>
            </a:endParaRPr>
          </a:p>
        </p:txBody>
      </p:sp>
      <p:sp>
        <p:nvSpPr>
          <p:cNvPr id="4" name="正方形/長方形 3"/>
          <p:cNvSpPr/>
          <p:nvPr/>
        </p:nvSpPr>
        <p:spPr>
          <a:xfrm>
            <a:off x="755650" y="1110348"/>
            <a:ext cx="7632700" cy="257140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5" name="正方形/長方形 4"/>
          <p:cNvSpPr/>
          <p:nvPr/>
        </p:nvSpPr>
        <p:spPr>
          <a:xfrm>
            <a:off x="755650" y="3823768"/>
            <a:ext cx="7613853" cy="261813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endParaRPr kumimoji="1" lang="ja-JP" altLang="en-US" sz="1200" dirty="0">
              <a:solidFill>
                <a:srgbClr val="FFFFFF"/>
              </a:solidFill>
              <a:latin typeface="Meiryo" panose="020B0604030504040204" pitchFamily="34" charset="-128"/>
              <a:ea typeface="Meiryo" panose="020B0604030504040204" pitchFamily="34" charset="-128"/>
              <a:cs typeface="メイリオ"/>
            </a:endParaRPr>
          </a:p>
        </p:txBody>
      </p:sp>
      <p:sp>
        <p:nvSpPr>
          <p:cNvPr id="63" name="テキスト ボックス 62"/>
          <p:cNvSpPr txBox="1"/>
          <p:nvPr/>
        </p:nvSpPr>
        <p:spPr>
          <a:xfrm>
            <a:off x="1111567" y="6109084"/>
            <a:ext cx="2469985" cy="30777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sz="1400" b="1" dirty="0">
                <a:solidFill>
                  <a:schemeClr val="bg1"/>
                </a:solidFill>
                <a:latin typeface="Meiryo" panose="020B0604030504040204" pitchFamily="34" charset="-128"/>
                <a:ea typeface="Meiryo" panose="020B0604030504040204" pitchFamily="34" charset="-128"/>
                <a:cs typeface="メイリオ"/>
              </a:rPr>
              <a:t>現実世界／</a:t>
            </a:r>
            <a:r>
              <a:rPr kumimoji="1" lang="en-US" altLang="ja-JP" sz="1400" b="1" dirty="0">
                <a:solidFill>
                  <a:schemeClr val="bg1"/>
                </a:solidFill>
                <a:latin typeface="Meiryo" panose="020B0604030504040204" pitchFamily="34" charset="-128"/>
                <a:ea typeface="Meiryo" panose="020B0604030504040204" pitchFamily="34" charset="-128"/>
                <a:cs typeface="メイリオ"/>
              </a:rPr>
              <a:t>Physical World</a:t>
            </a:r>
            <a:endParaRPr kumimoji="1" lang="ja-JP" altLang="en-US" sz="1400" b="1" dirty="0">
              <a:solidFill>
                <a:schemeClr val="bg1"/>
              </a:solidFill>
              <a:latin typeface="Meiryo" panose="020B0604030504040204" pitchFamily="34" charset="-128"/>
              <a:ea typeface="Meiryo" panose="020B0604030504040204" pitchFamily="34" charset="-128"/>
              <a:cs typeface="メイリオ"/>
            </a:endParaRPr>
          </a:p>
        </p:txBody>
      </p:sp>
      <p:grpSp>
        <p:nvGrpSpPr>
          <p:cNvPr id="64" name="図形グループ 63"/>
          <p:cNvGrpSpPr/>
          <p:nvPr/>
        </p:nvGrpSpPr>
        <p:grpSpPr>
          <a:xfrm>
            <a:off x="928414" y="6065849"/>
            <a:ext cx="140847" cy="285806"/>
            <a:chOff x="1305189" y="2570455"/>
            <a:chExt cx="969964" cy="2007872"/>
          </a:xfrm>
          <a:solidFill>
            <a:schemeClr val="bg1">
              <a:lumMod val="85000"/>
            </a:schemeClr>
          </a:solidFill>
        </p:grpSpPr>
        <p:sp>
          <p:nvSpPr>
            <p:cNvPr id="65" name="円/楕円 64"/>
            <p:cNvSpPr/>
            <p:nvPr/>
          </p:nvSpPr>
          <p:spPr>
            <a:xfrm>
              <a:off x="1305189" y="2570455"/>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66" name="フローチャート: 論理積ゲート 65"/>
            <p:cNvSpPr/>
            <p:nvPr/>
          </p:nvSpPr>
          <p:spPr>
            <a:xfrm rot="16200000">
              <a:off x="1246611" y="3549784"/>
              <a:ext cx="1087122" cy="969963"/>
            </a:xfrm>
            <a:prstGeom prst="flowChartDelay">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78" name="テキスト ボックス 77"/>
          <p:cNvSpPr txBox="1"/>
          <p:nvPr/>
        </p:nvSpPr>
        <p:spPr>
          <a:xfrm>
            <a:off x="774386" y="802571"/>
            <a:ext cx="6909827"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en-US" altLang="ja-JP" sz="1400" b="1" dirty="0">
                <a:solidFill>
                  <a:srgbClr val="0000FF"/>
                </a:solidFill>
                <a:latin typeface="Meiryo" panose="020B0604030504040204" pitchFamily="34" charset="-128"/>
                <a:ea typeface="Meiryo" panose="020B0604030504040204" pitchFamily="34" charset="-128"/>
                <a:cs typeface="メイリオ"/>
              </a:rPr>
              <a:t>Cyber Physical System</a:t>
            </a:r>
            <a:r>
              <a:rPr lang="ja-JP" altLang="en-US" sz="1400" dirty="0">
                <a:solidFill>
                  <a:srgbClr val="0000FF"/>
                </a:solidFill>
                <a:latin typeface="Meiryo" panose="020B0604030504040204" pitchFamily="34" charset="-128"/>
                <a:ea typeface="Meiryo" panose="020B0604030504040204" pitchFamily="34" charset="-128"/>
                <a:cs typeface="メイリオ"/>
              </a:rPr>
              <a:t>／現実世界とサイバー世界が緊密に結合されたシステム</a:t>
            </a:r>
            <a:endParaRPr kumimoji="1" lang="ja-JP" altLang="en-US" sz="1400" dirty="0">
              <a:solidFill>
                <a:srgbClr val="0000FF"/>
              </a:solidFill>
              <a:latin typeface="Meiryo" panose="020B0604030504040204" pitchFamily="34" charset="-128"/>
              <a:ea typeface="Meiryo" panose="020B0604030504040204" pitchFamily="34" charset="-128"/>
              <a:cs typeface="メイリオ"/>
            </a:endParaRPr>
          </a:p>
        </p:txBody>
      </p:sp>
      <p:sp>
        <p:nvSpPr>
          <p:cNvPr id="88" name="円/楕円 87">
            <a:extLst>
              <a:ext uri="{FF2B5EF4-FFF2-40B4-BE49-F238E27FC236}">
                <a16:creationId xmlns:a16="http://schemas.microsoft.com/office/drawing/2014/main" id="{2212206C-EC7C-2544-BB2D-C8A11B46589E}"/>
              </a:ext>
            </a:extLst>
          </p:cNvPr>
          <p:cNvSpPr/>
          <p:nvPr/>
        </p:nvSpPr>
        <p:spPr>
          <a:xfrm>
            <a:off x="2822026" y="1679203"/>
            <a:ext cx="3507102" cy="3507102"/>
          </a:xfrm>
          <a:prstGeom prst="ellipse">
            <a:avLst/>
          </a:prstGeom>
          <a:solidFill>
            <a:srgbClr val="7030A0">
              <a:alpha val="78824"/>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grpSp>
        <p:nvGrpSpPr>
          <p:cNvPr id="67" name="図形グループ 66"/>
          <p:cNvGrpSpPr/>
          <p:nvPr/>
        </p:nvGrpSpPr>
        <p:grpSpPr>
          <a:xfrm>
            <a:off x="868098" y="1226153"/>
            <a:ext cx="435120" cy="221430"/>
            <a:chOff x="896286" y="1234200"/>
            <a:chExt cx="462010" cy="243850"/>
          </a:xfrm>
        </p:grpSpPr>
        <p:grpSp>
          <p:nvGrpSpPr>
            <p:cNvPr id="68" name="図形グループ 67"/>
            <p:cNvGrpSpPr/>
            <p:nvPr/>
          </p:nvGrpSpPr>
          <p:grpSpPr>
            <a:xfrm>
              <a:off x="896286" y="1234200"/>
              <a:ext cx="195054" cy="110026"/>
              <a:chOff x="6769100" y="1390650"/>
              <a:chExt cx="317500" cy="157483"/>
            </a:xfrm>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6" name="直線コネクタ 75"/>
              <p:cNvCxnSpPr>
                <a:stCxn id="75" idx="6"/>
                <a:endCxn id="7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902307" y="1368024"/>
              <a:ext cx="195054" cy="110026"/>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0" name="フローチャート: 磁気ディスク 69"/>
            <p:cNvSpPr/>
            <p:nvPr/>
          </p:nvSpPr>
          <p:spPr>
            <a:xfrm>
              <a:off x="1128131" y="1234598"/>
              <a:ext cx="230165" cy="241640"/>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Meiryo" panose="020B0604030504040204" pitchFamily="34" charset="-128"/>
                <a:ea typeface="Meiryo" panose="020B0604030504040204" pitchFamily="34" charset="-128"/>
                <a:cs typeface="ＭＳ Ｐゴシック"/>
              </a:endParaRPr>
            </a:p>
          </p:txBody>
        </p:sp>
      </p:grpSp>
      <p:sp>
        <p:nvSpPr>
          <p:cNvPr id="77" name="テキスト ボックス 76"/>
          <p:cNvSpPr txBox="1"/>
          <p:nvPr/>
        </p:nvSpPr>
        <p:spPr>
          <a:xfrm>
            <a:off x="1336332" y="1183409"/>
            <a:ext cx="2604374"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kumimoji="1" lang="ja-JP" altLang="en-US" sz="1400" b="1" dirty="0">
                <a:solidFill>
                  <a:srgbClr val="FFFFFF"/>
                </a:solidFill>
                <a:latin typeface="Meiryo" panose="020B0604030504040204" pitchFamily="34" charset="-128"/>
                <a:ea typeface="Meiryo" panose="020B0604030504040204" pitchFamily="34" charset="-128"/>
                <a:cs typeface="メイリオ"/>
              </a:rPr>
              <a:t>サイバー世界／</a:t>
            </a:r>
            <a:r>
              <a:rPr kumimoji="1" lang="en-US" altLang="ja-JP" sz="1400" b="1" dirty="0">
                <a:solidFill>
                  <a:srgbClr val="FFFFFF"/>
                </a:solidFill>
                <a:latin typeface="Meiryo" panose="020B0604030504040204" pitchFamily="34" charset="-128"/>
                <a:ea typeface="Meiryo" panose="020B0604030504040204" pitchFamily="34" charset="-128"/>
                <a:cs typeface="メイリオ"/>
              </a:rPr>
              <a:t>Cyber World</a:t>
            </a:r>
            <a:endParaRPr kumimoji="1" lang="ja-JP" altLang="en-US" sz="1400" b="1" dirty="0">
              <a:solidFill>
                <a:srgbClr val="FFFFFF"/>
              </a:solidFill>
              <a:latin typeface="Meiryo" panose="020B0604030504040204" pitchFamily="34" charset="-128"/>
              <a:ea typeface="Meiryo" panose="020B0604030504040204" pitchFamily="34" charset="-128"/>
              <a:cs typeface="メイリオ"/>
            </a:endParaRPr>
          </a:p>
        </p:txBody>
      </p:sp>
      <p:sp>
        <p:nvSpPr>
          <p:cNvPr id="81" name="正方形/長方形 80">
            <a:extLst>
              <a:ext uri="{FF2B5EF4-FFF2-40B4-BE49-F238E27FC236}">
                <a16:creationId xmlns:a16="http://schemas.microsoft.com/office/drawing/2014/main" id="{895A4DC9-B688-954F-8EEB-C740148047D4}"/>
              </a:ext>
            </a:extLst>
          </p:cNvPr>
          <p:cNvSpPr/>
          <p:nvPr/>
        </p:nvSpPr>
        <p:spPr>
          <a:xfrm>
            <a:off x="6290139" y="1475283"/>
            <a:ext cx="2026602" cy="1898455"/>
          </a:xfrm>
          <a:prstGeom prst="rect">
            <a:avLst/>
          </a:prstGeom>
          <a:solidFill>
            <a:srgbClr val="0432FF">
              <a:alpha val="5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正方形/長方形 82">
            <a:extLst>
              <a:ext uri="{FF2B5EF4-FFF2-40B4-BE49-F238E27FC236}">
                <a16:creationId xmlns:a16="http://schemas.microsoft.com/office/drawing/2014/main" id="{82136033-EBDE-9443-8BC5-7FD22DBD246D}"/>
              </a:ext>
            </a:extLst>
          </p:cNvPr>
          <p:cNvSpPr/>
          <p:nvPr/>
        </p:nvSpPr>
        <p:spPr>
          <a:xfrm>
            <a:off x="827259" y="1469193"/>
            <a:ext cx="2038697" cy="1898455"/>
          </a:xfrm>
          <a:prstGeom prst="rect">
            <a:avLst/>
          </a:prstGeom>
          <a:solidFill>
            <a:srgbClr val="0432FF">
              <a:alpha val="5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テキスト ボックス 83">
            <a:extLst>
              <a:ext uri="{FF2B5EF4-FFF2-40B4-BE49-F238E27FC236}">
                <a16:creationId xmlns:a16="http://schemas.microsoft.com/office/drawing/2014/main" id="{F337555C-DAEA-4643-9F90-2326AE63C641}"/>
              </a:ext>
            </a:extLst>
          </p:cNvPr>
          <p:cNvSpPr txBox="1"/>
          <p:nvPr/>
        </p:nvSpPr>
        <p:spPr>
          <a:xfrm>
            <a:off x="979406" y="2127045"/>
            <a:ext cx="1152800" cy="584775"/>
          </a:xfrm>
          <a:prstGeom prst="rect">
            <a:avLst/>
          </a:prstGeom>
          <a:noFill/>
        </p:spPr>
        <p:txBody>
          <a:bodyPr wrap="square" rtlCol="0" anchor="ctr">
            <a:spAutoFit/>
          </a:bodyPr>
          <a:lstStyle/>
          <a:p>
            <a:r>
              <a:rPr kumimoji="1" lang="ja-JP" altLang="en-US" sz="1600" b="1">
                <a:solidFill>
                  <a:schemeClr val="bg1"/>
                </a:solidFill>
                <a:latin typeface="Meiryo" panose="020B0604030504040204" pitchFamily="34" charset="-128"/>
                <a:ea typeface="Meiryo" panose="020B0604030504040204" pitchFamily="34" charset="-128"/>
                <a:cs typeface="Meiryo" charset="-128"/>
              </a:rPr>
              <a:t>予　測</a:t>
            </a:r>
            <a:endParaRPr kumimoji="1" lang="en-US" altLang="ja-JP" sz="1600" b="1" dirty="0">
              <a:solidFill>
                <a:schemeClr val="bg1"/>
              </a:solidFill>
              <a:latin typeface="Meiryo" panose="020B0604030504040204" pitchFamily="34" charset="-128"/>
              <a:ea typeface="Meiryo" panose="020B0604030504040204" pitchFamily="34" charset="-128"/>
              <a:cs typeface="Meiryo" charset="-128"/>
            </a:endParaRPr>
          </a:p>
          <a:p>
            <a:r>
              <a:rPr lang="ja-JP" altLang="en-US" sz="1600" b="1">
                <a:solidFill>
                  <a:schemeClr val="bg1"/>
                </a:solidFill>
                <a:latin typeface="Meiryo" panose="020B0604030504040204" pitchFamily="34" charset="-128"/>
                <a:ea typeface="Meiryo" panose="020B0604030504040204" pitchFamily="34" charset="-128"/>
                <a:cs typeface="Meiryo" charset="-128"/>
              </a:rPr>
              <a:t>最適解</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85" name="テキスト ボックス 84">
            <a:extLst>
              <a:ext uri="{FF2B5EF4-FFF2-40B4-BE49-F238E27FC236}">
                <a16:creationId xmlns:a16="http://schemas.microsoft.com/office/drawing/2014/main" id="{4EB94EF2-A9BC-C14C-A5E8-F3B82647CB35}"/>
              </a:ext>
            </a:extLst>
          </p:cNvPr>
          <p:cNvSpPr txBox="1"/>
          <p:nvPr/>
        </p:nvSpPr>
        <p:spPr>
          <a:xfrm>
            <a:off x="7068972" y="2125138"/>
            <a:ext cx="1237959" cy="584775"/>
          </a:xfrm>
          <a:prstGeom prst="rect">
            <a:avLst/>
          </a:prstGeom>
          <a:noFill/>
        </p:spPr>
        <p:txBody>
          <a:bodyPr wrap="square" rtlCol="0" anchor="ctr">
            <a:spAutoFit/>
          </a:bodyPr>
          <a:lstStyle/>
          <a:p>
            <a:pPr algn="r"/>
            <a:r>
              <a:rPr kumimoji="1" lang="ja-JP" altLang="en-US" sz="1600" b="1">
                <a:solidFill>
                  <a:schemeClr val="bg1"/>
                </a:solidFill>
                <a:latin typeface="Meiryo" panose="020B0604030504040204" pitchFamily="34" charset="-128"/>
                <a:ea typeface="Meiryo" panose="020B0604030504040204" pitchFamily="34" charset="-128"/>
                <a:cs typeface="Meiryo" charset="-128"/>
              </a:rPr>
              <a:t>ビジネス</a:t>
            </a:r>
            <a:endParaRPr kumimoji="1" lang="en-US" altLang="ja-JP" sz="1600" b="1" dirty="0">
              <a:solidFill>
                <a:schemeClr val="bg1"/>
              </a:solidFill>
              <a:latin typeface="Meiryo" panose="020B0604030504040204" pitchFamily="34" charset="-128"/>
              <a:ea typeface="Meiryo" panose="020B0604030504040204" pitchFamily="34" charset="-128"/>
              <a:cs typeface="Meiryo" charset="-128"/>
            </a:endParaRPr>
          </a:p>
          <a:p>
            <a:pPr algn="r"/>
            <a:r>
              <a:rPr kumimoji="1" lang="ja-JP" altLang="en-US" sz="1600" b="1">
                <a:solidFill>
                  <a:schemeClr val="bg1"/>
                </a:solidFill>
                <a:latin typeface="Meiryo" panose="020B0604030504040204" pitchFamily="34" charset="-128"/>
                <a:ea typeface="Meiryo" panose="020B0604030504040204" pitchFamily="34" charset="-128"/>
                <a:cs typeface="Meiryo" charset="-128"/>
              </a:rPr>
              <a:t>の</a:t>
            </a:r>
            <a:r>
              <a:rPr lang="ja-JP" altLang="en-US" sz="1600" b="1">
                <a:solidFill>
                  <a:schemeClr val="bg1"/>
                </a:solidFill>
                <a:latin typeface="Meiryo" panose="020B0604030504040204" pitchFamily="34" charset="-128"/>
                <a:ea typeface="Meiryo" panose="020B0604030504040204" pitchFamily="34" charset="-128"/>
                <a:cs typeface="Meiryo" charset="-128"/>
              </a:rPr>
              <a:t>最適化</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7" name="円/楕円 6"/>
          <p:cNvSpPr/>
          <p:nvPr/>
        </p:nvSpPr>
        <p:spPr>
          <a:xfrm>
            <a:off x="1886709"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 name="円/楕円 7"/>
          <p:cNvSpPr/>
          <p:nvPr/>
        </p:nvSpPr>
        <p:spPr>
          <a:xfrm>
            <a:off x="5340912" y="1474753"/>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23" name="テキスト ボックス 22"/>
          <p:cNvSpPr txBox="1"/>
          <p:nvPr/>
        </p:nvSpPr>
        <p:spPr>
          <a:xfrm>
            <a:off x="1886710" y="1622721"/>
            <a:ext cx="1898455" cy="307777"/>
          </a:xfrm>
          <a:prstGeom prst="rect">
            <a:avLst/>
          </a:prstGeom>
          <a:noFill/>
        </p:spPr>
        <p:txBody>
          <a:bodyPr wrap="square" rtlCol="0" anchor="ctr">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cs typeface="Meiryo" charset="-128"/>
              </a:rPr>
              <a:t>データ解析</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24" name="テキスト ボックス 23"/>
          <p:cNvSpPr txBox="1"/>
          <p:nvPr/>
        </p:nvSpPr>
        <p:spPr>
          <a:xfrm>
            <a:off x="5340912" y="1623707"/>
            <a:ext cx="1898455" cy="307777"/>
          </a:xfrm>
          <a:prstGeom prst="rect">
            <a:avLst/>
          </a:prstGeom>
          <a:noFill/>
        </p:spPr>
        <p:txBody>
          <a:bodyPr wrap="square" rtlCol="0" anchor="ctr">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cs typeface="Meiryo" charset="-128"/>
              </a:rPr>
              <a:t>データ活用</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3" name="テキスト ボックス 2">
            <a:extLst>
              <a:ext uri="{FF2B5EF4-FFF2-40B4-BE49-F238E27FC236}">
                <a16:creationId xmlns:a16="http://schemas.microsoft.com/office/drawing/2014/main" id="{F26144AF-EBFB-3743-9CC7-E9D2E1221DFC}"/>
              </a:ext>
            </a:extLst>
          </p:cNvPr>
          <p:cNvSpPr txBox="1"/>
          <p:nvPr/>
        </p:nvSpPr>
        <p:spPr>
          <a:xfrm>
            <a:off x="2583470" y="2201605"/>
            <a:ext cx="503663" cy="400110"/>
          </a:xfrm>
          <a:prstGeom prst="rect">
            <a:avLst/>
          </a:prstGeom>
          <a:noFill/>
        </p:spPr>
        <p:txBody>
          <a:bodyPr wrap="none" rtlCol="0">
            <a:spAutoFit/>
          </a:bodyPr>
          <a:lstStyle/>
          <a:p>
            <a:pPr algn="ctr"/>
            <a:r>
              <a:rPr kumimoji="1" lang="en-US" altLang="ja-JP" sz="20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AI</a:t>
            </a:r>
            <a:endParaRPr kumimoji="1"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55" name="テキスト ボックス 54">
            <a:extLst>
              <a:ext uri="{FF2B5EF4-FFF2-40B4-BE49-F238E27FC236}">
                <a16:creationId xmlns:a16="http://schemas.microsoft.com/office/drawing/2014/main" id="{1A0BE842-D658-A349-B449-F5BCE021F451}"/>
              </a:ext>
            </a:extLst>
          </p:cNvPr>
          <p:cNvSpPr txBox="1"/>
          <p:nvPr/>
        </p:nvSpPr>
        <p:spPr>
          <a:xfrm>
            <a:off x="5685804" y="2202212"/>
            <a:ext cx="1210588" cy="400110"/>
          </a:xfrm>
          <a:prstGeom prst="rect">
            <a:avLst/>
          </a:prstGeom>
          <a:noFill/>
        </p:spPr>
        <p:txBody>
          <a:bodyPr wrap="none" rtlCol="0">
            <a:spAutoFit/>
          </a:bodyPr>
          <a:lstStyle/>
          <a:p>
            <a:pPr algn="ctr"/>
            <a:r>
              <a:rPr kumimoji="1" lang="ja-JP" altLang="en-US" sz="20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クラウド</a:t>
            </a:r>
          </a:p>
        </p:txBody>
      </p:sp>
      <p:sp>
        <p:nvSpPr>
          <p:cNvPr id="60" name="テキスト ボックス 59">
            <a:extLst>
              <a:ext uri="{FF2B5EF4-FFF2-40B4-BE49-F238E27FC236}">
                <a16:creationId xmlns:a16="http://schemas.microsoft.com/office/drawing/2014/main" id="{C9D16A91-CB2B-8E41-BCFC-5AB7299D242F}"/>
              </a:ext>
            </a:extLst>
          </p:cNvPr>
          <p:cNvSpPr txBox="1"/>
          <p:nvPr/>
        </p:nvSpPr>
        <p:spPr>
          <a:xfrm>
            <a:off x="1891906" y="2537714"/>
            <a:ext cx="1898455" cy="400110"/>
          </a:xfrm>
          <a:prstGeom prst="rect">
            <a:avLst/>
          </a:prstGeom>
          <a:noFill/>
        </p:spPr>
        <p:txBody>
          <a:bodyPr wrap="square" rtlCol="0" anchor="ctr">
            <a:spAutoFit/>
          </a:bodyPr>
          <a:lstStyle/>
          <a:p>
            <a:pPr algn="ctr"/>
            <a:r>
              <a:rPr lang="ja-JP" altLang="en-US" sz="1000" b="1">
                <a:solidFill>
                  <a:schemeClr val="bg1"/>
                </a:solidFill>
                <a:latin typeface="Meiryo" panose="020B0604030504040204" pitchFamily="34" charset="-128"/>
                <a:ea typeface="Meiryo" panose="020B0604030504040204" pitchFamily="34" charset="-128"/>
                <a:cs typeface="Meiryo" charset="-128"/>
              </a:rPr>
              <a:t>機械学習・深層学習</a:t>
            </a:r>
            <a:endParaRPr lang="en-US" altLang="ja-JP" sz="1000" b="1" dirty="0">
              <a:solidFill>
                <a:schemeClr val="bg1"/>
              </a:solidFill>
              <a:latin typeface="Meiryo" panose="020B0604030504040204" pitchFamily="34" charset="-128"/>
              <a:ea typeface="Meiryo" panose="020B0604030504040204" pitchFamily="34" charset="-128"/>
              <a:cs typeface="Meiryo" charset="-128"/>
            </a:endParaRPr>
          </a:p>
          <a:p>
            <a:pPr algn="ctr"/>
            <a:r>
              <a:rPr kumimoji="1" lang="en-US" altLang="ja-JP" sz="1000" b="1" dirty="0">
                <a:solidFill>
                  <a:schemeClr val="bg1"/>
                </a:solidFill>
                <a:latin typeface="Meiryo" panose="020B0604030504040204" pitchFamily="34" charset="-128"/>
                <a:ea typeface="Meiryo" panose="020B0604030504040204" pitchFamily="34" charset="-128"/>
                <a:cs typeface="Meiryo" charset="-128"/>
              </a:rPr>
              <a:t>AI</a:t>
            </a:r>
            <a:r>
              <a:rPr kumimoji="1" lang="ja-JP" altLang="en-US" sz="1000" b="1">
                <a:solidFill>
                  <a:schemeClr val="bg1"/>
                </a:solidFill>
                <a:latin typeface="Meiryo" panose="020B0604030504040204" pitchFamily="34" charset="-128"/>
                <a:ea typeface="Meiryo" panose="020B0604030504040204" pitchFamily="34" charset="-128"/>
                <a:cs typeface="Meiryo" charset="-128"/>
              </a:rPr>
              <a:t>チップなど</a:t>
            </a:r>
            <a:endParaRPr kumimoji="1" lang="en-US" altLang="ja-JP" sz="1000" b="1" dirty="0">
              <a:solidFill>
                <a:schemeClr val="bg1"/>
              </a:solidFill>
              <a:latin typeface="Meiryo" panose="020B0604030504040204" pitchFamily="34" charset="-128"/>
              <a:ea typeface="Meiryo" panose="020B0604030504040204" pitchFamily="34" charset="-128"/>
              <a:cs typeface="Meiryo" charset="-128"/>
            </a:endParaRPr>
          </a:p>
        </p:txBody>
      </p:sp>
      <p:sp>
        <p:nvSpPr>
          <p:cNvPr id="79" name="テキスト ボックス 78">
            <a:extLst>
              <a:ext uri="{FF2B5EF4-FFF2-40B4-BE49-F238E27FC236}">
                <a16:creationId xmlns:a16="http://schemas.microsoft.com/office/drawing/2014/main" id="{30A75259-2031-E64F-A77F-9CE5FCF19BAE}"/>
              </a:ext>
            </a:extLst>
          </p:cNvPr>
          <p:cNvSpPr txBox="1"/>
          <p:nvPr/>
        </p:nvSpPr>
        <p:spPr>
          <a:xfrm>
            <a:off x="5340912" y="2537714"/>
            <a:ext cx="1898455" cy="400110"/>
          </a:xfrm>
          <a:prstGeom prst="rect">
            <a:avLst/>
          </a:prstGeom>
          <a:noFill/>
        </p:spPr>
        <p:txBody>
          <a:bodyPr wrap="square" rtlCol="0" anchor="ctr">
            <a:spAutoFit/>
          </a:bodyPr>
          <a:lstStyle/>
          <a:p>
            <a:pPr algn="ctr"/>
            <a:r>
              <a:rPr lang="ja-JP" altLang="en-US" sz="1000" b="1">
                <a:solidFill>
                  <a:schemeClr val="bg1"/>
                </a:solidFill>
                <a:latin typeface="Meiryo" panose="020B0604030504040204" pitchFamily="34" charset="-128"/>
                <a:ea typeface="Meiryo" panose="020B0604030504040204" pitchFamily="34" charset="-128"/>
                <a:cs typeface="Meiryo" charset="-128"/>
              </a:rPr>
              <a:t>サーバーレス・コンテナ</a:t>
            </a:r>
            <a:endParaRPr lang="en-US" altLang="ja-JP" sz="1000" b="1" dirty="0">
              <a:solidFill>
                <a:schemeClr val="bg1"/>
              </a:solidFill>
              <a:latin typeface="Meiryo" panose="020B0604030504040204" pitchFamily="34" charset="-128"/>
              <a:ea typeface="Meiryo" panose="020B0604030504040204" pitchFamily="34" charset="-128"/>
              <a:cs typeface="Meiryo" charset="-128"/>
            </a:endParaRPr>
          </a:p>
          <a:p>
            <a:pPr algn="ctr"/>
            <a:r>
              <a:rPr lang="en-US" altLang="ja-JP" sz="1000" b="1" dirty="0">
                <a:solidFill>
                  <a:schemeClr val="bg1"/>
                </a:solidFill>
                <a:latin typeface="Meiryo" panose="020B0604030504040204" pitchFamily="34" charset="-128"/>
                <a:ea typeface="Meiryo" panose="020B0604030504040204" pitchFamily="34" charset="-128"/>
                <a:cs typeface="Meiryo" charset="-128"/>
              </a:rPr>
              <a:t>SaaS</a:t>
            </a:r>
            <a:r>
              <a:rPr lang="ja-JP" altLang="en-US" sz="1000" b="1">
                <a:solidFill>
                  <a:schemeClr val="bg1"/>
                </a:solidFill>
                <a:latin typeface="Meiryo" panose="020B0604030504040204" pitchFamily="34" charset="-128"/>
                <a:ea typeface="Meiryo" panose="020B0604030504040204" pitchFamily="34" charset="-128"/>
                <a:cs typeface="Meiryo" charset="-128"/>
              </a:rPr>
              <a:t>・</a:t>
            </a:r>
            <a:r>
              <a:rPr lang="en-US" altLang="ja-JP" sz="1000" b="1" dirty="0">
                <a:solidFill>
                  <a:schemeClr val="bg1"/>
                </a:solidFill>
                <a:latin typeface="Meiryo" panose="020B0604030504040204" pitchFamily="34" charset="-128"/>
                <a:ea typeface="Meiryo" panose="020B0604030504040204" pitchFamily="34" charset="-128"/>
                <a:cs typeface="Meiryo" charset="-128"/>
              </a:rPr>
              <a:t>PaaS</a:t>
            </a:r>
            <a:r>
              <a:rPr lang="ja-JP" altLang="en-US" sz="1000" b="1">
                <a:solidFill>
                  <a:schemeClr val="bg1"/>
                </a:solidFill>
                <a:latin typeface="Meiryo" panose="020B0604030504040204" pitchFamily="34" charset="-128"/>
                <a:ea typeface="Meiryo" panose="020B0604030504040204" pitchFamily="34" charset="-128"/>
                <a:cs typeface="Meiryo" charset="-128"/>
              </a:rPr>
              <a:t>など</a:t>
            </a:r>
            <a:endParaRPr kumimoji="1" lang="en-US" altLang="ja-JP" sz="1000" b="1" dirty="0">
              <a:solidFill>
                <a:schemeClr val="bg1"/>
              </a:solidFill>
              <a:latin typeface="Meiryo" panose="020B0604030504040204" pitchFamily="34" charset="-128"/>
              <a:ea typeface="Meiryo" panose="020B0604030504040204" pitchFamily="34" charset="-128"/>
              <a:cs typeface="Meiryo" charset="-128"/>
            </a:endParaRPr>
          </a:p>
        </p:txBody>
      </p:sp>
      <p:sp>
        <p:nvSpPr>
          <p:cNvPr id="22" name="テキスト ボックス 21"/>
          <p:cNvSpPr txBox="1"/>
          <p:nvPr/>
        </p:nvSpPr>
        <p:spPr>
          <a:xfrm>
            <a:off x="3622772" y="4568206"/>
            <a:ext cx="1898455" cy="307777"/>
          </a:xfrm>
          <a:prstGeom prst="rect">
            <a:avLst/>
          </a:prstGeom>
          <a:noFill/>
        </p:spPr>
        <p:txBody>
          <a:bodyPr wrap="square" rtlCol="0" anchor="ctr">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cs typeface="Meiryo" charset="-128"/>
              </a:rPr>
              <a:t>データ収集</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82" name="正方形/長方形 81">
            <a:extLst>
              <a:ext uri="{FF2B5EF4-FFF2-40B4-BE49-F238E27FC236}">
                <a16:creationId xmlns:a16="http://schemas.microsoft.com/office/drawing/2014/main" id="{AF56802A-8500-A74D-A075-CD95D66D382D}"/>
              </a:ext>
            </a:extLst>
          </p:cNvPr>
          <p:cNvSpPr/>
          <p:nvPr/>
        </p:nvSpPr>
        <p:spPr>
          <a:xfrm>
            <a:off x="4568705" y="4408455"/>
            <a:ext cx="2026602" cy="1898455"/>
          </a:xfrm>
          <a:prstGeom prst="rect">
            <a:avLst/>
          </a:prstGeom>
          <a:solidFill>
            <a:srgbClr val="0432FF">
              <a:alpha val="52941"/>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3604851" y="4410865"/>
            <a:ext cx="1898455" cy="1898455"/>
          </a:xfrm>
          <a:prstGeom prst="ellips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87" name="テキスト ボックス 86">
            <a:extLst>
              <a:ext uri="{FF2B5EF4-FFF2-40B4-BE49-F238E27FC236}">
                <a16:creationId xmlns:a16="http://schemas.microsoft.com/office/drawing/2014/main" id="{5F785E39-5D7E-144C-A3F4-C843E74157BD}"/>
              </a:ext>
            </a:extLst>
          </p:cNvPr>
          <p:cNvSpPr txBox="1"/>
          <p:nvPr/>
        </p:nvSpPr>
        <p:spPr>
          <a:xfrm>
            <a:off x="5194495" y="5024281"/>
            <a:ext cx="1368732" cy="584775"/>
          </a:xfrm>
          <a:prstGeom prst="rect">
            <a:avLst/>
          </a:prstGeom>
          <a:noFill/>
        </p:spPr>
        <p:txBody>
          <a:bodyPr wrap="square" rtlCol="0" anchor="ctr">
            <a:spAutoFit/>
          </a:bodyPr>
          <a:lstStyle/>
          <a:p>
            <a:pPr algn="r"/>
            <a:r>
              <a:rPr kumimoji="1" lang="ja-JP" altLang="en-US" sz="1600" b="1">
                <a:solidFill>
                  <a:schemeClr val="bg1"/>
                </a:solidFill>
                <a:latin typeface="Meiryo" panose="020B0604030504040204" pitchFamily="34" charset="-128"/>
                <a:ea typeface="Meiryo" panose="020B0604030504040204" pitchFamily="34" charset="-128"/>
                <a:cs typeface="Meiryo" charset="-128"/>
              </a:rPr>
              <a:t>デジタル</a:t>
            </a:r>
            <a:endParaRPr kumimoji="1" lang="en-US" altLang="ja-JP" sz="1600" b="1" dirty="0">
              <a:solidFill>
                <a:schemeClr val="bg1"/>
              </a:solidFill>
              <a:latin typeface="Meiryo" panose="020B0604030504040204" pitchFamily="34" charset="-128"/>
              <a:ea typeface="Meiryo" panose="020B0604030504040204" pitchFamily="34" charset="-128"/>
              <a:cs typeface="Meiryo" charset="-128"/>
            </a:endParaRPr>
          </a:p>
          <a:p>
            <a:pPr algn="r"/>
            <a:r>
              <a:rPr kumimoji="1" lang="ja-JP" altLang="en-US" sz="1600" b="1">
                <a:solidFill>
                  <a:schemeClr val="bg1"/>
                </a:solidFill>
                <a:latin typeface="Meiryo" panose="020B0604030504040204" pitchFamily="34" charset="-128"/>
                <a:ea typeface="Meiryo" panose="020B0604030504040204" pitchFamily="34" charset="-128"/>
                <a:cs typeface="Meiryo" charset="-128"/>
              </a:rPr>
              <a:t>ツイン</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
        <p:nvSpPr>
          <p:cNvPr id="57" name="テキスト ボックス 56">
            <a:extLst>
              <a:ext uri="{FF2B5EF4-FFF2-40B4-BE49-F238E27FC236}">
                <a16:creationId xmlns:a16="http://schemas.microsoft.com/office/drawing/2014/main" id="{7E6ADCA7-5A37-C649-A6CC-D89FF667C814}"/>
              </a:ext>
            </a:extLst>
          </p:cNvPr>
          <p:cNvSpPr txBox="1"/>
          <p:nvPr/>
        </p:nvSpPr>
        <p:spPr>
          <a:xfrm>
            <a:off x="4158617" y="5111583"/>
            <a:ext cx="826765" cy="523220"/>
          </a:xfrm>
          <a:prstGeom prst="rect">
            <a:avLst/>
          </a:prstGeom>
          <a:noFill/>
        </p:spPr>
        <p:txBody>
          <a:bodyPr wrap="none" rtlCol="0">
            <a:spAutoFit/>
          </a:bodyPr>
          <a:lstStyle/>
          <a:p>
            <a:pPr algn="ctr"/>
            <a:r>
              <a:rPr kumimoji="1"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IoT</a:t>
            </a:r>
            <a:endParaRPr kumimoji="1" lang="ja-JP" altLang="en-US" sz="28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80" name="テキスト ボックス 79">
            <a:extLst>
              <a:ext uri="{FF2B5EF4-FFF2-40B4-BE49-F238E27FC236}">
                <a16:creationId xmlns:a16="http://schemas.microsoft.com/office/drawing/2014/main" id="{CD2A5F13-C88E-AF45-848E-A547522746D6}"/>
              </a:ext>
            </a:extLst>
          </p:cNvPr>
          <p:cNvSpPr txBox="1"/>
          <p:nvPr/>
        </p:nvSpPr>
        <p:spPr>
          <a:xfrm>
            <a:off x="3619477" y="5566063"/>
            <a:ext cx="1898455" cy="400110"/>
          </a:xfrm>
          <a:prstGeom prst="rect">
            <a:avLst/>
          </a:prstGeom>
          <a:noFill/>
        </p:spPr>
        <p:txBody>
          <a:bodyPr wrap="square" rtlCol="0" anchor="ctr">
            <a:spAutoFit/>
          </a:bodyPr>
          <a:lstStyle/>
          <a:p>
            <a:pPr algn="ctr"/>
            <a:r>
              <a:rPr lang="ja-JP" altLang="en-US" sz="1000" b="1">
                <a:solidFill>
                  <a:schemeClr val="bg1"/>
                </a:solidFill>
                <a:latin typeface="Meiryo" panose="020B0604030504040204" pitchFamily="34" charset="-128"/>
                <a:ea typeface="Meiryo" panose="020B0604030504040204" pitchFamily="34" charset="-128"/>
                <a:cs typeface="Meiryo" charset="-128"/>
              </a:rPr>
              <a:t>センサー・モバイル</a:t>
            </a:r>
            <a:endParaRPr lang="en-US" altLang="ja-JP" sz="1000" b="1" dirty="0">
              <a:solidFill>
                <a:schemeClr val="bg1"/>
              </a:solidFill>
              <a:latin typeface="Meiryo" panose="020B0604030504040204" pitchFamily="34" charset="-128"/>
              <a:ea typeface="Meiryo" panose="020B0604030504040204" pitchFamily="34" charset="-128"/>
              <a:cs typeface="Meiryo" charset="-128"/>
            </a:endParaRPr>
          </a:p>
          <a:p>
            <a:pPr algn="ctr"/>
            <a:r>
              <a:rPr lang="ja-JP" altLang="en-US" sz="1000" b="1">
                <a:solidFill>
                  <a:schemeClr val="bg1"/>
                </a:solidFill>
                <a:latin typeface="Meiryo" panose="020B0604030504040204" pitchFamily="34" charset="-128"/>
                <a:ea typeface="Meiryo" panose="020B0604030504040204" pitchFamily="34" charset="-128"/>
                <a:cs typeface="Meiryo" charset="-128"/>
              </a:rPr>
              <a:t>自律制御など</a:t>
            </a:r>
            <a:endParaRPr kumimoji="1" lang="en-US" altLang="ja-JP" sz="1000" b="1" dirty="0">
              <a:solidFill>
                <a:schemeClr val="bg1"/>
              </a:solidFill>
              <a:latin typeface="Meiryo" panose="020B0604030504040204" pitchFamily="34" charset="-128"/>
              <a:ea typeface="Meiryo" panose="020B0604030504040204" pitchFamily="34" charset="-128"/>
              <a:cs typeface="Meiryo" charset="-128"/>
            </a:endParaRPr>
          </a:p>
        </p:txBody>
      </p:sp>
      <p:sp>
        <p:nvSpPr>
          <p:cNvPr id="86" name="テキスト ボックス 85">
            <a:extLst>
              <a:ext uri="{FF2B5EF4-FFF2-40B4-BE49-F238E27FC236}">
                <a16:creationId xmlns:a16="http://schemas.microsoft.com/office/drawing/2014/main" id="{245B635B-81EC-F144-B165-3C8101E9573C}"/>
              </a:ext>
            </a:extLst>
          </p:cNvPr>
          <p:cNvSpPr txBox="1"/>
          <p:nvPr/>
        </p:nvSpPr>
        <p:spPr>
          <a:xfrm>
            <a:off x="4561892" y="5637213"/>
            <a:ext cx="2029225" cy="461665"/>
          </a:xfrm>
          <a:prstGeom prst="rect">
            <a:avLst/>
          </a:prstGeom>
          <a:noFill/>
        </p:spPr>
        <p:txBody>
          <a:bodyPr wrap="square" rtlCol="0" anchor="ctr">
            <a:spAutoFit/>
          </a:bodyPr>
          <a:lstStyle/>
          <a:p>
            <a:pPr algn="r"/>
            <a:r>
              <a:rPr kumimoji="1" lang="ja-JP" altLang="en-US" sz="1200" b="1">
                <a:solidFill>
                  <a:schemeClr val="bg1"/>
                </a:solidFill>
                <a:latin typeface="Meiryo" panose="020B0604030504040204" pitchFamily="34" charset="-128"/>
                <a:ea typeface="Meiryo" panose="020B0604030504040204" pitchFamily="34" charset="-128"/>
                <a:cs typeface="Meiryo" charset="-128"/>
              </a:rPr>
              <a:t>現実世界の</a:t>
            </a:r>
            <a:endParaRPr kumimoji="1" lang="en-US" altLang="ja-JP" sz="1200" b="1" dirty="0">
              <a:solidFill>
                <a:schemeClr val="bg1"/>
              </a:solidFill>
              <a:latin typeface="Meiryo" panose="020B0604030504040204" pitchFamily="34" charset="-128"/>
              <a:ea typeface="Meiryo" panose="020B0604030504040204" pitchFamily="34" charset="-128"/>
              <a:cs typeface="Meiryo" charset="-128"/>
            </a:endParaRPr>
          </a:p>
          <a:p>
            <a:pPr algn="r"/>
            <a:r>
              <a:rPr lang="ja-JP" altLang="en-US" sz="1200" b="1">
                <a:solidFill>
                  <a:schemeClr val="bg1"/>
                </a:solidFill>
                <a:latin typeface="Meiryo" panose="020B0604030504040204" pitchFamily="34" charset="-128"/>
                <a:ea typeface="Meiryo" panose="020B0604030504040204" pitchFamily="34" charset="-128"/>
                <a:cs typeface="Meiryo" charset="-128"/>
              </a:rPr>
              <a:t>デジタルコピー</a:t>
            </a:r>
            <a:endParaRPr kumimoji="1" lang="ja-JP" altLang="en-US" sz="1200" b="1" dirty="0">
              <a:solidFill>
                <a:schemeClr val="bg1"/>
              </a:solidFill>
              <a:latin typeface="Meiryo" panose="020B0604030504040204" pitchFamily="34" charset="-128"/>
              <a:ea typeface="Meiryo" panose="020B0604030504040204" pitchFamily="34" charset="-128"/>
              <a:cs typeface="Meiryo" charset="-128"/>
            </a:endParaRPr>
          </a:p>
        </p:txBody>
      </p:sp>
      <p:sp>
        <p:nvSpPr>
          <p:cNvPr id="20" name="上矢印 19"/>
          <p:cNvSpPr/>
          <p:nvPr/>
        </p:nvSpPr>
        <p:spPr>
          <a:xfrm rot="16200000" flipV="1">
            <a:off x="4007097" y="1761749"/>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8" name="上矢印 17"/>
          <p:cNvSpPr/>
          <p:nvPr/>
        </p:nvSpPr>
        <p:spPr>
          <a:xfrm rot="12915436">
            <a:off x="4914680" y="3321550"/>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19" name="上矢印 18"/>
          <p:cNvSpPr/>
          <p:nvPr/>
        </p:nvSpPr>
        <p:spPr>
          <a:xfrm rot="8765260" flipV="1">
            <a:off x="3015170" y="3229746"/>
            <a:ext cx="1152128" cy="1359365"/>
          </a:xfrm>
          <a:prstGeom prst="up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panose="020B0604030504040204" pitchFamily="34" charset="-128"/>
              <a:ea typeface="Meiryo" panose="020B0604030504040204" pitchFamily="34" charset="-128"/>
              <a:cs typeface="ＭＳ Ｐゴシック"/>
            </a:endParaRPr>
          </a:p>
        </p:txBody>
      </p:sp>
      <p:sp>
        <p:nvSpPr>
          <p:cNvPr id="59" name="テキスト ボックス 58">
            <a:extLst>
              <a:ext uri="{FF2B5EF4-FFF2-40B4-BE49-F238E27FC236}">
                <a16:creationId xmlns:a16="http://schemas.microsoft.com/office/drawing/2014/main" id="{34DA344F-AE70-AD41-997A-B6776A67FC26}"/>
              </a:ext>
            </a:extLst>
          </p:cNvPr>
          <p:cNvSpPr txBox="1"/>
          <p:nvPr/>
        </p:nvSpPr>
        <p:spPr>
          <a:xfrm>
            <a:off x="3611668" y="3064893"/>
            <a:ext cx="1922321" cy="738664"/>
          </a:xfrm>
          <a:prstGeom prst="rect">
            <a:avLst/>
          </a:prstGeom>
          <a:noFill/>
        </p:spPr>
        <p:txBody>
          <a:bodyPr wrap="none" rtlCol="0">
            <a:spAutoFit/>
          </a:bodyPr>
          <a:lstStyle/>
          <a:p>
            <a:pPr algn="ctr"/>
            <a:r>
              <a:rPr kumimoji="1" lang="en-US" altLang="ja-JP" sz="28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5G</a:t>
            </a:r>
          </a:p>
          <a:p>
            <a:pPr algn="ctr"/>
            <a:r>
              <a:rPr lang="ja-JP" altLang="en-US" sz="14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第</a:t>
            </a:r>
            <a:r>
              <a:rPr lang="en-US" altLang="ja-JP" sz="1400" b="1" dirty="0">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5</a:t>
            </a:r>
            <a:r>
              <a:rPr lang="ja-JP" altLang="en-US" sz="14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世代通信システム</a:t>
            </a:r>
            <a:endParaRPr kumimoji="1" lang="ja-JP" altLang="en-US" sz="1400" b="1">
              <a:solidFill>
                <a:schemeClr val="bg1"/>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B9766219-E152-4CEE-4EA2-DAE4B82F1AD4}"/>
              </a:ext>
            </a:extLst>
          </p:cNvPr>
          <p:cNvSpPr txBox="1"/>
          <p:nvPr/>
        </p:nvSpPr>
        <p:spPr>
          <a:xfrm>
            <a:off x="3629585" y="4642209"/>
            <a:ext cx="1898455" cy="307777"/>
          </a:xfrm>
          <a:prstGeom prst="rect">
            <a:avLst/>
          </a:prstGeom>
          <a:noFill/>
        </p:spPr>
        <p:txBody>
          <a:bodyPr wrap="square" rtlCol="0" anchor="ctr">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cs typeface="Meiryo" charset="-128"/>
              </a:rPr>
              <a:t>データ収集</a:t>
            </a:r>
            <a:endParaRPr kumimoji="1" lang="ja-JP" altLang="en-US" sz="1400" b="1" dirty="0">
              <a:solidFill>
                <a:schemeClr val="bg1"/>
              </a:solidFill>
              <a:latin typeface="Meiryo" panose="020B0604030504040204" pitchFamily="34" charset="-128"/>
              <a:ea typeface="Meiryo" panose="020B0604030504040204" pitchFamily="34" charset="-128"/>
              <a:cs typeface="Meiryo" charset="-128"/>
            </a:endParaRPr>
          </a:p>
        </p:txBody>
      </p:sp>
    </p:spTree>
    <p:extLst>
      <p:ext uri="{BB962C8B-B14F-4D97-AF65-F5344CB8AC3E}">
        <p14:creationId xmlns:p14="http://schemas.microsoft.com/office/powerpoint/2010/main" val="265072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animEffect transition="in" filter="fade">
                                      <p:cBhvr>
                                        <p:cTn id="9" dur="500"/>
                                        <p:tgtEl>
                                          <p:spTgt spid="5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5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DFFA790E-E40D-7349-9FD2-FB52C24D3878}"/>
              </a:ext>
            </a:extLst>
          </p:cNvPr>
          <p:cNvSpPr/>
          <p:nvPr/>
        </p:nvSpPr>
        <p:spPr>
          <a:xfrm>
            <a:off x="314904" y="849086"/>
            <a:ext cx="8514183" cy="521014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CF031141-80BC-0541-ADAF-0B2160C20425}"/>
              </a:ext>
            </a:extLst>
          </p:cNvPr>
          <p:cNvSpPr/>
          <p:nvPr/>
        </p:nvSpPr>
        <p:spPr>
          <a:xfrm>
            <a:off x="473525" y="2336419"/>
            <a:ext cx="8196943" cy="2219591"/>
          </a:xfrm>
          <a:prstGeom prst="rect">
            <a:avLst/>
          </a:prstGeom>
          <a:solidFill>
            <a:schemeClr val="accent1">
              <a:lumMod val="20000"/>
              <a:lumOff val="80000"/>
            </a:schemeClr>
          </a:solidFill>
          <a:ln w="76200">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a:extLst>
              <a:ext uri="{FF2B5EF4-FFF2-40B4-BE49-F238E27FC236}">
                <a16:creationId xmlns:a16="http://schemas.microsoft.com/office/drawing/2014/main" id="{C02C7D4A-72A8-5C42-8A76-EA354519FC8C}"/>
              </a:ext>
            </a:extLst>
          </p:cNvPr>
          <p:cNvSpPr>
            <a:spLocks noGrp="1"/>
          </p:cNvSpPr>
          <p:nvPr>
            <p:ph type="title"/>
          </p:nvPr>
        </p:nvSpPr>
        <p:spPr/>
        <p:txBody>
          <a:bodyPr/>
          <a:lstStyle/>
          <a:p>
            <a:r>
              <a:rPr kumimoji="1" lang="ja-JP" altLang="en-US"/>
              <a:t>人間とデジタルと</a:t>
            </a:r>
            <a:r>
              <a:rPr kumimoji="1" lang="en-US" altLang="ja-JP" dirty="0"/>
              <a:t>DX</a:t>
            </a:r>
            <a:r>
              <a:rPr kumimoji="1" lang="ja-JP" altLang="en-US"/>
              <a:t>の関係</a:t>
            </a:r>
          </a:p>
        </p:txBody>
      </p:sp>
      <p:sp>
        <p:nvSpPr>
          <p:cNvPr id="3" name="テキスト ボックス 2">
            <a:extLst>
              <a:ext uri="{FF2B5EF4-FFF2-40B4-BE49-F238E27FC236}">
                <a16:creationId xmlns:a16="http://schemas.microsoft.com/office/drawing/2014/main" id="{04D2DBFC-5919-9944-B3A9-0F484E9A04EF}"/>
              </a:ext>
            </a:extLst>
          </p:cNvPr>
          <p:cNvSpPr txBox="1"/>
          <p:nvPr/>
        </p:nvSpPr>
        <p:spPr>
          <a:xfrm>
            <a:off x="742585" y="1319413"/>
            <a:ext cx="2871299" cy="830997"/>
          </a:xfrm>
          <a:prstGeom prst="rect">
            <a:avLst/>
          </a:prstGeom>
          <a:noFill/>
        </p:spPr>
        <p:txBody>
          <a:bodyPr wrap="none" rtlCol="0">
            <a:spAutoFit/>
          </a:bodyPr>
          <a:lstStyle/>
          <a:p>
            <a:r>
              <a:rPr kumimoji="1" lang="ja-JP" altLang="en-US" sz="4800">
                <a:solidFill>
                  <a:schemeClr val="accent3">
                    <a:lumMod val="75000"/>
                  </a:schemeClr>
                </a:solidFill>
                <a:latin typeface="Meiryo" panose="020B0604030504040204" pitchFamily="34" charset="-128"/>
                <a:ea typeface="Meiryo" panose="020B0604030504040204" pitchFamily="34" charset="-128"/>
              </a:rPr>
              <a:t>０</a:t>
            </a:r>
            <a:r>
              <a:rPr kumimoji="1" lang="en-US" altLang="ja-JP" sz="4800" dirty="0">
                <a:solidFill>
                  <a:schemeClr val="accent3">
                    <a:lumMod val="75000"/>
                  </a:schemeClr>
                </a:solidFill>
                <a:latin typeface="Meiryo" panose="020B0604030504040204" pitchFamily="34" charset="-128"/>
                <a:ea typeface="Meiryo" panose="020B0604030504040204" pitchFamily="34" charset="-128"/>
              </a:rPr>
              <a:t>  </a:t>
            </a:r>
            <a:r>
              <a:rPr lang="ja-JP" altLang="en-US" sz="4800">
                <a:solidFill>
                  <a:schemeClr val="accent3">
                    <a:lumMod val="75000"/>
                  </a:schemeClr>
                </a:solidFill>
                <a:latin typeface="Meiryo" panose="020B0604030504040204" pitchFamily="34" charset="-128"/>
                <a:ea typeface="Meiryo" panose="020B0604030504040204" pitchFamily="34" charset="-128"/>
              </a:rPr>
              <a:t>→</a:t>
            </a:r>
            <a:r>
              <a:rPr lang="en-US" altLang="ja-JP" sz="4800" dirty="0">
                <a:solidFill>
                  <a:schemeClr val="accent3">
                    <a:lumMod val="75000"/>
                  </a:schemeClr>
                </a:solidFill>
                <a:latin typeface="Meiryo" panose="020B0604030504040204" pitchFamily="34" charset="-128"/>
                <a:ea typeface="Meiryo" panose="020B0604030504040204" pitchFamily="34" charset="-128"/>
              </a:rPr>
              <a:t>  </a:t>
            </a:r>
            <a:r>
              <a:rPr lang="ja-JP" altLang="en-US" sz="4800">
                <a:solidFill>
                  <a:schemeClr val="accent3">
                    <a:lumMod val="75000"/>
                  </a:schemeClr>
                </a:solidFill>
                <a:latin typeface="Meiryo" panose="020B0604030504040204" pitchFamily="34" charset="-128"/>
                <a:ea typeface="Meiryo" panose="020B0604030504040204" pitchFamily="34" charset="-128"/>
              </a:rPr>
              <a:t>１</a:t>
            </a:r>
            <a:endParaRPr kumimoji="1" lang="ja-JP" altLang="en-US" sz="4800">
              <a:solidFill>
                <a:schemeClr val="accent3">
                  <a:lumMod val="75000"/>
                </a:schemeClr>
              </a:solidFill>
              <a:latin typeface="Meiryo" panose="020B0604030504040204" pitchFamily="34" charset="-128"/>
              <a:ea typeface="Meiryo" panose="020B0604030504040204" pitchFamily="34" charset="-128"/>
            </a:endParaRPr>
          </a:p>
        </p:txBody>
      </p:sp>
      <p:sp>
        <p:nvSpPr>
          <p:cNvPr id="4" name="テキスト ボックス 3">
            <a:extLst>
              <a:ext uri="{FF2B5EF4-FFF2-40B4-BE49-F238E27FC236}">
                <a16:creationId xmlns:a16="http://schemas.microsoft.com/office/drawing/2014/main" id="{3EDE4D26-B8EC-6749-B3C8-1C36019BB160}"/>
              </a:ext>
            </a:extLst>
          </p:cNvPr>
          <p:cNvSpPr txBox="1"/>
          <p:nvPr/>
        </p:nvSpPr>
        <p:spPr>
          <a:xfrm>
            <a:off x="742583" y="3132422"/>
            <a:ext cx="3021981" cy="830997"/>
          </a:xfrm>
          <a:prstGeom prst="rect">
            <a:avLst/>
          </a:prstGeom>
          <a:noFill/>
        </p:spPr>
        <p:txBody>
          <a:bodyPr wrap="none" rtlCol="0">
            <a:spAutoFit/>
          </a:bodyPr>
          <a:lstStyle/>
          <a:p>
            <a:r>
              <a:rPr kumimoji="1" lang="ja-JP" altLang="en-US" sz="4800">
                <a:solidFill>
                  <a:srgbClr val="1F33E8"/>
                </a:solidFill>
                <a:latin typeface="Meiryo" panose="020B0604030504040204" pitchFamily="34" charset="-128"/>
                <a:ea typeface="Meiryo" panose="020B0604030504040204" pitchFamily="34" charset="-128"/>
              </a:rPr>
              <a:t>１</a:t>
            </a:r>
            <a:r>
              <a:rPr kumimoji="1" lang="en-US" altLang="ja-JP" sz="4800" dirty="0">
                <a:solidFill>
                  <a:srgbClr val="1F33E8"/>
                </a:solidFill>
                <a:latin typeface="Meiryo" panose="020B0604030504040204" pitchFamily="34" charset="-128"/>
                <a:ea typeface="Meiryo" panose="020B0604030504040204" pitchFamily="34" charset="-128"/>
              </a:rPr>
              <a:t>  </a:t>
            </a:r>
            <a:r>
              <a:rPr lang="ja-JP" altLang="en-US" sz="4800">
                <a:solidFill>
                  <a:srgbClr val="1F33E8"/>
                </a:solidFill>
                <a:latin typeface="Meiryo" panose="020B0604030504040204" pitchFamily="34" charset="-128"/>
                <a:ea typeface="Meiryo" panose="020B0604030504040204" pitchFamily="34" charset="-128"/>
              </a:rPr>
              <a:t>→</a:t>
            </a:r>
            <a:r>
              <a:rPr lang="en-US" altLang="ja-JP" sz="4800" dirty="0">
                <a:solidFill>
                  <a:srgbClr val="1F33E8"/>
                </a:solidFill>
                <a:latin typeface="Meiryo" panose="020B0604030504040204" pitchFamily="34" charset="-128"/>
                <a:ea typeface="Meiryo" panose="020B0604030504040204" pitchFamily="34" charset="-128"/>
              </a:rPr>
              <a:t>  10</a:t>
            </a:r>
            <a:endParaRPr kumimoji="1" lang="ja-JP" altLang="en-US" sz="4800">
              <a:solidFill>
                <a:srgbClr val="1F33E8"/>
              </a:solidFill>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91326B41-C24D-9447-86F0-36FDDFDBF829}"/>
              </a:ext>
            </a:extLst>
          </p:cNvPr>
          <p:cNvSpPr txBox="1"/>
          <p:nvPr/>
        </p:nvSpPr>
        <p:spPr>
          <a:xfrm>
            <a:off x="704431" y="4950526"/>
            <a:ext cx="3135795" cy="830997"/>
          </a:xfrm>
          <a:prstGeom prst="rect">
            <a:avLst/>
          </a:prstGeom>
          <a:noFill/>
        </p:spPr>
        <p:txBody>
          <a:bodyPr wrap="none" rtlCol="0">
            <a:spAutoFit/>
          </a:bodyPr>
          <a:lstStyle/>
          <a:p>
            <a:r>
              <a:rPr lang="en-US" altLang="ja-JP" sz="4800" dirty="0">
                <a:solidFill>
                  <a:schemeClr val="accent3">
                    <a:lumMod val="75000"/>
                  </a:schemeClr>
                </a:solidFill>
                <a:latin typeface="Meiryo" panose="020B0604030504040204" pitchFamily="34" charset="-128"/>
                <a:ea typeface="Meiryo" panose="020B0604030504040204" pitchFamily="34" charset="-128"/>
              </a:rPr>
              <a:t>10 </a:t>
            </a:r>
            <a:r>
              <a:rPr lang="ja-JP" altLang="en-US" sz="4800">
                <a:solidFill>
                  <a:schemeClr val="accent3">
                    <a:lumMod val="75000"/>
                  </a:schemeClr>
                </a:solidFill>
                <a:latin typeface="Meiryo" panose="020B0604030504040204" pitchFamily="34" charset="-128"/>
                <a:ea typeface="Meiryo" panose="020B0604030504040204" pitchFamily="34" charset="-128"/>
              </a:rPr>
              <a:t>→</a:t>
            </a:r>
            <a:r>
              <a:rPr lang="en-US" altLang="ja-JP" sz="4800" dirty="0">
                <a:solidFill>
                  <a:schemeClr val="accent3">
                    <a:lumMod val="75000"/>
                  </a:schemeClr>
                </a:solidFill>
                <a:latin typeface="Meiryo" panose="020B0604030504040204" pitchFamily="34" charset="-128"/>
                <a:ea typeface="Meiryo" panose="020B0604030504040204" pitchFamily="34" charset="-128"/>
              </a:rPr>
              <a:t> 100</a:t>
            </a:r>
            <a:endParaRPr kumimoji="1" lang="ja-JP" altLang="en-US" sz="4800">
              <a:solidFill>
                <a:schemeClr val="accent3">
                  <a:lumMod val="75000"/>
                </a:schemeClr>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26D68CE4-D421-CE44-9C91-32494153304B}"/>
              </a:ext>
            </a:extLst>
          </p:cNvPr>
          <p:cNvSpPr txBox="1"/>
          <p:nvPr/>
        </p:nvSpPr>
        <p:spPr>
          <a:xfrm>
            <a:off x="5746051" y="1092130"/>
            <a:ext cx="1787669" cy="1046440"/>
          </a:xfrm>
          <a:prstGeom prst="rect">
            <a:avLst/>
          </a:prstGeom>
          <a:noFill/>
        </p:spPr>
        <p:txBody>
          <a:bodyPr wrap="none" rtlCol="0">
            <a:spAutoFit/>
          </a:bodyPr>
          <a:lstStyle/>
          <a:p>
            <a:r>
              <a:rPr lang="ja-JP" altLang="en-US" sz="2000" b="1">
                <a:solidFill>
                  <a:schemeClr val="accent3">
                    <a:lumMod val="75000"/>
                  </a:schemeClr>
                </a:solidFill>
                <a:latin typeface="Meiryo" panose="020B0604030504040204" pitchFamily="34" charset="-128"/>
                <a:ea typeface="Meiryo" panose="020B0604030504040204" pitchFamily="34" charset="-128"/>
              </a:rPr>
              <a:t>創造性</a:t>
            </a:r>
            <a:endParaRPr lang="en-US" altLang="ja-JP" sz="2000" b="1" dirty="0">
              <a:solidFill>
                <a:schemeClr val="accent3">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400">
                <a:solidFill>
                  <a:schemeClr val="accent3">
                    <a:lumMod val="75000"/>
                  </a:schemeClr>
                </a:solidFill>
                <a:latin typeface="Meiryo" panose="020B0604030504040204" pitchFamily="34" charset="-128"/>
                <a:ea typeface="Meiryo" panose="020B0604030504040204" pitchFamily="34" charset="-128"/>
              </a:rPr>
              <a:t>発見や発明</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sz="1400">
                <a:solidFill>
                  <a:schemeClr val="accent3">
                    <a:lumMod val="75000"/>
                  </a:schemeClr>
                </a:solidFill>
                <a:latin typeface="Meiryo" panose="020B0604030504040204" pitchFamily="34" charset="-128"/>
                <a:ea typeface="Meiryo" panose="020B0604030504040204" pitchFamily="34" charset="-128"/>
              </a:rPr>
              <a:t>イノベーション</a:t>
            </a:r>
            <a:endParaRPr kumimoji="1" lang="en-US" altLang="ja-JP" sz="1400" dirty="0">
              <a:solidFill>
                <a:schemeClr val="accent3">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kumimoji="1" lang="ja-JP" altLang="en-US" sz="1400">
                <a:solidFill>
                  <a:schemeClr val="accent3">
                    <a:lumMod val="75000"/>
                  </a:schemeClr>
                </a:solidFill>
                <a:latin typeface="Meiryo" panose="020B0604030504040204" pitchFamily="34" charset="-128"/>
                <a:ea typeface="Meiryo" panose="020B0604030504040204" pitchFamily="34" charset="-128"/>
              </a:rPr>
              <a:t>芸術性や美意識</a:t>
            </a:r>
          </a:p>
        </p:txBody>
      </p:sp>
      <p:sp>
        <p:nvSpPr>
          <p:cNvPr id="11" name="テキスト ボックス 10">
            <a:extLst>
              <a:ext uri="{FF2B5EF4-FFF2-40B4-BE49-F238E27FC236}">
                <a16:creationId xmlns:a16="http://schemas.microsoft.com/office/drawing/2014/main" id="{13BD0FD4-0818-E348-97F1-F4A423CDB09B}"/>
              </a:ext>
            </a:extLst>
          </p:cNvPr>
          <p:cNvSpPr txBox="1"/>
          <p:nvPr/>
        </p:nvSpPr>
        <p:spPr>
          <a:xfrm>
            <a:off x="5788440" y="2886030"/>
            <a:ext cx="2146742" cy="1046440"/>
          </a:xfrm>
          <a:prstGeom prst="rect">
            <a:avLst/>
          </a:prstGeom>
          <a:noFill/>
        </p:spPr>
        <p:txBody>
          <a:bodyPr wrap="none" rtlCol="0">
            <a:spAutoFit/>
          </a:bodyPr>
          <a:lstStyle/>
          <a:p>
            <a:r>
              <a:rPr lang="ja-JP" altLang="en-US" sz="2000" b="1">
                <a:solidFill>
                  <a:srgbClr val="1F33E8"/>
                </a:solidFill>
                <a:latin typeface="Meiryo" panose="020B0604030504040204" pitchFamily="34" charset="-128"/>
                <a:ea typeface="Meiryo" panose="020B0604030504040204" pitchFamily="34" charset="-128"/>
              </a:rPr>
              <a:t>生産性</a:t>
            </a:r>
            <a:endParaRPr lang="en-US" altLang="ja-JP" sz="2000" b="1" dirty="0">
              <a:solidFill>
                <a:srgbClr val="1F33E8"/>
              </a:solidFill>
              <a:latin typeface="Meiryo" panose="020B0604030504040204" pitchFamily="34" charset="-128"/>
              <a:ea typeface="Meiryo" panose="020B0604030504040204" pitchFamily="34" charset="-128"/>
            </a:endParaRPr>
          </a:p>
          <a:p>
            <a:pPr marL="357188" indent="-357188">
              <a:buFont typeface="Wingdings" pitchFamily="2" charset="2"/>
              <a:buChar char="ü"/>
            </a:pPr>
            <a:r>
              <a:rPr lang="ja-JP" altLang="en-US" sz="1400">
                <a:solidFill>
                  <a:srgbClr val="1F33E8"/>
                </a:solidFill>
                <a:latin typeface="Meiryo" panose="020B0604030504040204" pitchFamily="34" charset="-128"/>
                <a:ea typeface="Meiryo" panose="020B0604030504040204" pitchFamily="34" charset="-128"/>
              </a:rPr>
              <a:t>効率化・スピード</a:t>
            </a:r>
            <a:endParaRPr lang="en-US" altLang="ja-JP" sz="1400" dirty="0">
              <a:solidFill>
                <a:srgbClr val="1F33E8"/>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400">
                <a:solidFill>
                  <a:srgbClr val="1F33E8"/>
                </a:solidFill>
                <a:latin typeface="Meiryo" panose="020B0604030504040204" pitchFamily="34" charset="-128"/>
                <a:ea typeface="Meiryo" panose="020B0604030504040204" pitchFamily="34" charset="-128"/>
              </a:rPr>
              <a:t>自動化・自律化</a:t>
            </a:r>
            <a:endParaRPr lang="en-US" altLang="ja-JP" sz="1400" dirty="0">
              <a:solidFill>
                <a:srgbClr val="1F33E8"/>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400">
                <a:solidFill>
                  <a:srgbClr val="1F33E8"/>
                </a:solidFill>
                <a:latin typeface="Meiryo" panose="020B0604030504040204" pitchFamily="34" charset="-128"/>
                <a:ea typeface="Meiryo" panose="020B0604030504040204" pitchFamily="34" charset="-128"/>
              </a:rPr>
              <a:t>コミュニケーション</a:t>
            </a:r>
            <a:endParaRPr lang="en-US" altLang="ja-JP" sz="1400" dirty="0">
              <a:solidFill>
                <a:srgbClr val="1F33E8"/>
              </a:solidFill>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6EE86AA4-C2C9-8F47-94F6-8CA3F97CBE87}"/>
              </a:ext>
            </a:extLst>
          </p:cNvPr>
          <p:cNvSpPr txBox="1"/>
          <p:nvPr/>
        </p:nvSpPr>
        <p:spPr>
          <a:xfrm>
            <a:off x="5788440" y="4819747"/>
            <a:ext cx="1428596" cy="1046440"/>
          </a:xfrm>
          <a:prstGeom prst="rect">
            <a:avLst/>
          </a:prstGeom>
          <a:noFill/>
        </p:spPr>
        <p:txBody>
          <a:bodyPr wrap="none" rtlCol="0">
            <a:spAutoFit/>
          </a:bodyPr>
          <a:lstStyle/>
          <a:p>
            <a:r>
              <a:rPr lang="ja-JP" altLang="en-US" sz="2000" b="1">
                <a:solidFill>
                  <a:schemeClr val="accent3">
                    <a:lumMod val="75000"/>
                  </a:schemeClr>
                </a:solidFill>
                <a:latin typeface="Meiryo" panose="020B0604030504040204" pitchFamily="34" charset="-128"/>
                <a:ea typeface="Meiryo" panose="020B0604030504040204" pitchFamily="34" charset="-128"/>
              </a:rPr>
              <a:t>感受性</a:t>
            </a:r>
            <a:endParaRPr lang="en-US" altLang="ja-JP" sz="2000" b="1" dirty="0">
              <a:solidFill>
                <a:schemeClr val="accent3">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400">
                <a:solidFill>
                  <a:schemeClr val="accent3">
                    <a:lumMod val="75000"/>
                  </a:schemeClr>
                </a:solidFill>
                <a:latin typeface="Meiryo" panose="020B0604030504040204" pitchFamily="34" charset="-128"/>
                <a:ea typeface="Meiryo" panose="020B0604030504040204" pitchFamily="34" charset="-128"/>
              </a:rPr>
              <a:t>応用・転用</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400">
                <a:solidFill>
                  <a:schemeClr val="accent3">
                    <a:lumMod val="75000"/>
                  </a:schemeClr>
                </a:solidFill>
                <a:latin typeface="Meiryo" panose="020B0604030504040204" pitchFamily="34" charset="-128"/>
                <a:ea typeface="Meiryo" panose="020B0604030504040204" pitchFamily="34" charset="-128"/>
              </a:rPr>
              <a:t>発展・拡張</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a:p>
            <a:pPr marL="342900" indent="-342900">
              <a:buFont typeface="Wingdings" pitchFamily="2" charset="2"/>
              <a:buChar char="ü"/>
            </a:pPr>
            <a:r>
              <a:rPr lang="ja-JP" altLang="en-US" sz="1400">
                <a:solidFill>
                  <a:schemeClr val="accent3">
                    <a:lumMod val="75000"/>
                  </a:schemeClr>
                </a:solidFill>
                <a:latin typeface="Meiryo" panose="020B0604030504040204" pitchFamily="34" charset="-128"/>
                <a:ea typeface="Meiryo" panose="020B0604030504040204" pitchFamily="34" charset="-128"/>
              </a:rPr>
              <a:t>決定・判断</a:t>
            </a:r>
            <a:endParaRPr lang="en-US" altLang="ja-JP" sz="1400" dirty="0">
              <a:solidFill>
                <a:schemeClr val="accent3">
                  <a:lumMod val="75000"/>
                </a:schemeClr>
              </a:solidFill>
              <a:latin typeface="Meiryo" panose="020B0604030504040204" pitchFamily="34" charset="-128"/>
              <a:ea typeface="Meiryo" panose="020B0604030504040204" pitchFamily="34" charset="-128"/>
            </a:endParaRPr>
          </a:p>
        </p:txBody>
      </p:sp>
      <p:sp>
        <p:nvSpPr>
          <p:cNvPr id="15" name="上下矢印 14">
            <a:extLst>
              <a:ext uri="{FF2B5EF4-FFF2-40B4-BE49-F238E27FC236}">
                <a16:creationId xmlns:a16="http://schemas.microsoft.com/office/drawing/2014/main" id="{29EA3FA1-FFD7-0D42-AF37-6B09B3CDFCDE}"/>
              </a:ext>
            </a:extLst>
          </p:cNvPr>
          <p:cNvSpPr/>
          <p:nvPr/>
        </p:nvSpPr>
        <p:spPr>
          <a:xfrm>
            <a:off x="7977670" y="994278"/>
            <a:ext cx="550507" cy="1220850"/>
          </a:xfrm>
          <a:prstGeom prst="upDownArrow">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上下矢印 15">
            <a:extLst>
              <a:ext uri="{FF2B5EF4-FFF2-40B4-BE49-F238E27FC236}">
                <a16:creationId xmlns:a16="http://schemas.microsoft.com/office/drawing/2014/main" id="{5249120D-3C3E-6949-AA89-3F0B67FA4DCA}"/>
              </a:ext>
            </a:extLst>
          </p:cNvPr>
          <p:cNvSpPr/>
          <p:nvPr/>
        </p:nvSpPr>
        <p:spPr>
          <a:xfrm>
            <a:off x="7977670" y="4666519"/>
            <a:ext cx="550507" cy="1220850"/>
          </a:xfrm>
          <a:prstGeom prst="upDownArrow">
            <a:avLst/>
          </a:prstGeom>
          <a:solidFill>
            <a:schemeClr val="accent3"/>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テキスト ボックス 16">
            <a:extLst>
              <a:ext uri="{FF2B5EF4-FFF2-40B4-BE49-F238E27FC236}">
                <a16:creationId xmlns:a16="http://schemas.microsoft.com/office/drawing/2014/main" id="{03257252-4CFA-7A47-ACDD-18D25E3D1279}"/>
              </a:ext>
            </a:extLst>
          </p:cNvPr>
          <p:cNvSpPr txBox="1"/>
          <p:nvPr/>
        </p:nvSpPr>
        <p:spPr>
          <a:xfrm>
            <a:off x="7985246" y="2439754"/>
            <a:ext cx="553998" cy="1938992"/>
          </a:xfrm>
          <a:prstGeom prst="rect">
            <a:avLst/>
          </a:prstGeom>
          <a:noFill/>
        </p:spPr>
        <p:txBody>
          <a:bodyPr vert="eaVert" wrap="none" rtlCol="0">
            <a:spAutoFit/>
          </a:bodyPr>
          <a:lstStyle/>
          <a:p>
            <a:pPr algn="ctr"/>
            <a:r>
              <a:rPr kumimoji="1" lang="ja-JP" altLang="en-US" sz="1200">
                <a:solidFill>
                  <a:srgbClr val="1F33E8"/>
                </a:solidFill>
                <a:latin typeface="Meiryo" panose="020B0604030504040204" pitchFamily="34" charset="-128"/>
                <a:ea typeface="Meiryo" panose="020B0604030504040204" pitchFamily="34" charset="-128"/>
              </a:rPr>
              <a:t>人間にしかできないコトへ</a:t>
            </a:r>
            <a:endParaRPr kumimoji="1" lang="en-US" altLang="ja-JP" sz="1200" dirty="0">
              <a:solidFill>
                <a:srgbClr val="1F33E8"/>
              </a:solidFill>
              <a:latin typeface="Meiryo" panose="020B0604030504040204" pitchFamily="34" charset="-128"/>
              <a:ea typeface="Meiryo" panose="020B0604030504040204" pitchFamily="34" charset="-128"/>
            </a:endParaRPr>
          </a:p>
          <a:p>
            <a:pPr algn="ctr"/>
            <a:r>
              <a:rPr kumimoji="1" lang="ja-JP" altLang="en-US" sz="1200">
                <a:solidFill>
                  <a:srgbClr val="1F33E8"/>
                </a:solidFill>
                <a:latin typeface="Meiryo" panose="020B0604030504040204" pitchFamily="34" charset="-128"/>
                <a:ea typeface="Meiryo" panose="020B0604030504040204" pitchFamily="34" charset="-128"/>
              </a:rPr>
              <a:t>時間と意識をシフトさせる</a:t>
            </a:r>
          </a:p>
        </p:txBody>
      </p:sp>
      <p:sp>
        <p:nvSpPr>
          <p:cNvPr id="18" name="テキスト ボックス 17">
            <a:extLst>
              <a:ext uri="{FF2B5EF4-FFF2-40B4-BE49-F238E27FC236}">
                <a16:creationId xmlns:a16="http://schemas.microsoft.com/office/drawing/2014/main" id="{B4330B1D-0989-FB42-A8EB-CE450101220C}"/>
              </a:ext>
            </a:extLst>
          </p:cNvPr>
          <p:cNvSpPr txBox="1"/>
          <p:nvPr/>
        </p:nvSpPr>
        <p:spPr>
          <a:xfrm>
            <a:off x="634768" y="6139372"/>
            <a:ext cx="7874463" cy="523220"/>
          </a:xfrm>
          <a:prstGeom prst="rect">
            <a:avLst/>
          </a:prstGeom>
          <a:noFill/>
        </p:spPr>
        <p:txBody>
          <a:bodyPr wrap="none" rtlCol="0">
            <a:spAutoFit/>
          </a:bodyPr>
          <a:lstStyle/>
          <a:p>
            <a:r>
              <a:rPr lang="en-US" altLang="ja-JP" sz="2800" dirty="0">
                <a:solidFill>
                  <a:srgbClr val="7030A0"/>
                </a:solidFill>
                <a:latin typeface="Meiryo" panose="020B0604030504040204" pitchFamily="34" charset="-128"/>
                <a:ea typeface="Meiryo" panose="020B0604030504040204" pitchFamily="34" charset="-128"/>
              </a:rPr>
              <a:t>DX</a:t>
            </a:r>
            <a:r>
              <a:rPr lang="ja-JP" altLang="en-US" sz="2800">
                <a:solidFill>
                  <a:srgbClr val="7030A0"/>
                </a:solidFill>
                <a:latin typeface="Meiryo" panose="020B0604030504040204" pitchFamily="34" charset="-128"/>
                <a:ea typeface="Meiryo" panose="020B0604030504040204" pitchFamily="34" charset="-128"/>
              </a:rPr>
              <a:t>とは、こういう企業の文化や風土を作ること</a:t>
            </a:r>
            <a:endParaRPr kumimoji="1" lang="ja-JP" altLang="en-US" sz="2800">
              <a:solidFill>
                <a:srgbClr val="7030A0"/>
              </a:solidFill>
              <a:latin typeface="Meiryo" panose="020B0604030504040204" pitchFamily="34" charset="-128"/>
              <a:ea typeface="Meiryo" panose="020B0604030504040204" pitchFamily="34" charset="-128"/>
            </a:endParaRPr>
          </a:p>
        </p:txBody>
      </p:sp>
      <p:pic>
        <p:nvPicPr>
          <p:cNvPr id="20" name="図 19">
            <a:extLst>
              <a:ext uri="{FF2B5EF4-FFF2-40B4-BE49-F238E27FC236}">
                <a16:creationId xmlns:a16="http://schemas.microsoft.com/office/drawing/2014/main" id="{F2F464A8-52DA-F945-8360-6D82B52DD5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891437" y="2602499"/>
            <a:ext cx="1428596" cy="1428596"/>
          </a:xfrm>
          <a:prstGeom prst="rect">
            <a:avLst/>
          </a:prstGeom>
          <a:effectLst>
            <a:outerShdw blurRad="50800" dist="38100" dir="2700000" algn="tl" rotWithShape="0">
              <a:prstClr val="black">
                <a:alpha val="40000"/>
              </a:prstClr>
            </a:outerShdw>
          </a:effectLst>
        </p:spPr>
      </p:pic>
      <p:pic>
        <p:nvPicPr>
          <p:cNvPr id="21" name="図 20">
            <a:extLst>
              <a:ext uri="{FF2B5EF4-FFF2-40B4-BE49-F238E27FC236}">
                <a16:creationId xmlns:a16="http://schemas.microsoft.com/office/drawing/2014/main" id="{787DBE4F-74B4-784D-897E-92FB02660D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891437" y="914365"/>
            <a:ext cx="1428596" cy="1428596"/>
          </a:xfrm>
          <a:prstGeom prst="rect">
            <a:avLst/>
          </a:prstGeom>
          <a:effectLst>
            <a:outerShdw blurRad="50800" dist="38100" dir="2700000" algn="tl" rotWithShape="0">
              <a:prstClr val="black">
                <a:alpha val="40000"/>
              </a:prstClr>
            </a:outerShdw>
          </a:effectLst>
        </p:spPr>
      </p:pic>
      <p:sp>
        <p:nvSpPr>
          <p:cNvPr id="14" name="テキスト ボックス 13">
            <a:extLst>
              <a:ext uri="{FF2B5EF4-FFF2-40B4-BE49-F238E27FC236}">
                <a16:creationId xmlns:a16="http://schemas.microsoft.com/office/drawing/2014/main" id="{41DE0ACF-7CD8-A240-BFA0-E8977E1C223A}"/>
              </a:ext>
            </a:extLst>
          </p:cNvPr>
          <p:cNvSpPr txBox="1"/>
          <p:nvPr/>
        </p:nvSpPr>
        <p:spPr>
          <a:xfrm>
            <a:off x="4051737" y="3946242"/>
            <a:ext cx="1107996" cy="369332"/>
          </a:xfrm>
          <a:prstGeom prst="rect">
            <a:avLst/>
          </a:prstGeom>
          <a:noFill/>
        </p:spPr>
        <p:txBody>
          <a:bodyPr wrap="none" rtlCol="0">
            <a:spAutoFit/>
          </a:bodyPr>
          <a:lstStyle/>
          <a:p>
            <a:pPr algn="ctr"/>
            <a:r>
              <a:rPr kumimoji="1" lang="ja-JP" altLang="en-US" b="1">
                <a:solidFill>
                  <a:srgbClr val="1F33E8"/>
                </a:solidFill>
                <a:latin typeface="Meiryo" panose="020B0604030504040204" pitchFamily="34" charset="-128"/>
                <a:ea typeface="Meiryo" panose="020B0604030504040204" pitchFamily="34" charset="-128"/>
              </a:rPr>
              <a:t>デジタル</a:t>
            </a:r>
          </a:p>
        </p:txBody>
      </p:sp>
      <p:pic>
        <p:nvPicPr>
          <p:cNvPr id="22" name="図 21">
            <a:extLst>
              <a:ext uri="{FF2B5EF4-FFF2-40B4-BE49-F238E27FC236}">
                <a16:creationId xmlns:a16="http://schemas.microsoft.com/office/drawing/2014/main" id="{CE74DCAE-4482-D743-9B93-9E6146B70A89}"/>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891437" y="4651727"/>
            <a:ext cx="1428596" cy="14285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1934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down)">
                                      <p:cBhvr>
                                        <p:cTn id="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a:extLst>
              <a:ext uri="{FF2B5EF4-FFF2-40B4-BE49-F238E27FC236}">
                <a16:creationId xmlns:a16="http://schemas.microsoft.com/office/drawing/2014/main" id="{4512A766-13C6-D8B6-973F-7C991ABC3B0A}"/>
              </a:ext>
            </a:extLst>
          </p:cNvPr>
          <p:cNvGrpSpPr/>
          <p:nvPr/>
        </p:nvGrpSpPr>
        <p:grpSpPr>
          <a:xfrm>
            <a:off x="309282" y="3943734"/>
            <a:ext cx="8525436" cy="2590138"/>
            <a:chOff x="309282" y="3943734"/>
            <a:chExt cx="8525436" cy="2590138"/>
          </a:xfrm>
        </p:grpSpPr>
        <p:sp>
          <p:nvSpPr>
            <p:cNvPr id="3" name="正方形/長方形 2">
              <a:extLst>
                <a:ext uri="{FF2B5EF4-FFF2-40B4-BE49-F238E27FC236}">
                  <a16:creationId xmlns:a16="http://schemas.microsoft.com/office/drawing/2014/main" id="{9245E766-B482-D4AB-E4B2-3D0258B41363}"/>
                </a:ext>
              </a:extLst>
            </p:cNvPr>
            <p:cNvSpPr/>
            <p:nvPr/>
          </p:nvSpPr>
          <p:spPr>
            <a:xfrm>
              <a:off x="309282" y="3943734"/>
              <a:ext cx="8525436" cy="255120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effectLst>
                  <a:outerShdw blurRad="50800" dist="38100" dir="2700000" algn="tl" rotWithShape="0">
                    <a:prstClr val="black">
                      <a:alpha val="40000"/>
                    </a:prstClr>
                  </a:outerShdw>
                </a:effectLst>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31F7A3B3-6F9B-8283-6721-362075AC1D78}"/>
                </a:ext>
              </a:extLst>
            </p:cNvPr>
            <p:cNvSpPr/>
            <p:nvPr/>
          </p:nvSpPr>
          <p:spPr>
            <a:xfrm>
              <a:off x="667533" y="4548459"/>
              <a:ext cx="3657600" cy="9513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8D6CE9CC-3E57-C6AF-A768-CBA4B6508025}"/>
                </a:ext>
              </a:extLst>
            </p:cNvPr>
            <p:cNvSpPr/>
            <p:nvPr/>
          </p:nvSpPr>
          <p:spPr>
            <a:xfrm>
              <a:off x="4818867" y="4548459"/>
              <a:ext cx="3657600" cy="9513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テキスト ボックス 15">
              <a:extLst>
                <a:ext uri="{FF2B5EF4-FFF2-40B4-BE49-F238E27FC236}">
                  <a16:creationId xmlns:a16="http://schemas.microsoft.com/office/drawing/2014/main" id="{26F91C20-3DEC-0BD1-3315-563A3D0F974B}"/>
                </a:ext>
              </a:extLst>
            </p:cNvPr>
            <p:cNvSpPr txBox="1"/>
            <p:nvPr/>
          </p:nvSpPr>
          <p:spPr>
            <a:xfrm>
              <a:off x="667532" y="4702926"/>
              <a:ext cx="3657601" cy="661720"/>
            </a:xfrm>
            <a:prstGeom prst="rect">
              <a:avLst/>
            </a:prstGeom>
            <a:noFill/>
          </p:spPr>
          <p:txBody>
            <a:bodyPr wrap="square">
              <a:spAutoFit/>
            </a:bodyPr>
            <a:lstStyle/>
            <a:p>
              <a:pPr algn="ctr"/>
              <a:r>
                <a:rPr kumimoji="1" lang="ja-JP" altLang="en-US" sz="2000" b="1">
                  <a:solidFill>
                    <a:schemeClr val="bg1"/>
                  </a:solidFill>
                  <a:latin typeface="Meiryo" panose="020B0604030504040204" pitchFamily="34" charset="-128"/>
                  <a:ea typeface="Meiryo" panose="020B0604030504040204" pitchFamily="34" charset="-128"/>
                </a:rPr>
                <a:t>イノベーション</a:t>
              </a:r>
              <a:endParaRPr kumimoji="1" lang="en-US" altLang="ja-JP" sz="2000" b="1" dirty="0">
                <a:solidFill>
                  <a:schemeClr val="bg1"/>
                </a:solidFill>
                <a:latin typeface="Meiryo" panose="020B0604030504040204" pitchFamily="34" charset="-128"/>
                <a:ea typeface="Meiryo" panose="020B0604030504040204" pitchFamily="34" charset="-128"/>
              </a:endParaRPr>
            </a:p>
            <a:p>
              <a:pPr algn="ctr"/>
              <a:r>
                <a:rPr kumimoji="1" lang="ja-JP" altLang="en-US" sz="1700">
                  <a:solidFill>
                    <a:schemeClr val="bg1"/>
                  </a:solidFill>
                  <a:latin typeface="Meiryo" panose="020B0604030504040204" pitchFamily="34" charset="-128"/>
                  <a:ea typeface="Meiryo" panose="020B0604030504040204" pitchFamily="34" charset="-128"/>
                </a:rPr>
                <a:t>新しい常識で不連続な変化に対処</a:t>
              </a:r>
            </a:p>
          </p:txBody>
        </p:sp>
        <p:sp>
          <p:nvSpPr>
            <p:cNvPr id="17" name="テキスト ボックス 16">
              <a:extLst>
                <a:ext uri="{FF2B5EF4-FFF2-40B4-BE49-F238E27FC236}">
                  <a16:creationId xmlns:a16="http://schemas.microsoft.com/office/drawing/2014/main" id="{FEAD1AEA-EA1D-F533-8AB4-5435F019AAA1}"/>
                </a:ext>
              </a:extLst>
            </p:cNvPr>
            <p:cNvSpPr txBox="1"/>
            <p:nvPr/>
          </p:nvSpPr>
          <p:spPr>
            <a:xfrm>
              <a:off x="4818867" y="4702926"/>
              <a:ext cx="3657601" cy="661720"/>
            </a:xfrm>
            <a:prstGeom prst="rect">
              <a:avLst/>
            </a:prstGeom>
            <a:noFill/>
          </p:spPr>
          <p:txBody>
            <a:bodyPr wrap="square">
              <a:spAutoFit/>
            </a:bodyPr>
            <a:lstStyle/>
            <a:p>
              <a:pPr algn="ctr"/>
              <a:r>
                <a:rPr kumimoji="1" lang="ja-JP" altLang="en-US" sz="2000" b="1">
                  <a:solidFill>
                    <a:schemeClr val="bg1"/>
                  </a:solidFill>
                  <a:latin typeface="Meiryo" panose="020B0604030504040204" pitchFamily="34" charset="-128"/>
                  <a:ea typeface="Meiryo" panose="020B0604030504040204" pitchFamily="34" charset="-128"/>
                </a:rPr>
                <a:t>トランスフォーメーション</a:t>
              </a:r>
              <a:endParaRPr kumimoji="1" lang="en-US" altLang="ja-JP" sz="2000" b="1" dirty="0">
                <a:solidFill>
                  <a:schemeClr val="bg1"/>
                </a:solidFill>
                <a:latin typeface="Meiryo" panose="020B0604030504040204" pitchFamily="34" charset="-128"/>
                <a:ea typeface="Meiryo" panose="020B0604030504040204" pitchFamily="34" charset="-128"/>
              </a:endParaRPr>
            </a:p>
            <a:p>
              <a:pPr algn="ctr"/>
              <a:r>
                <a:rPr kumimoji="1" lang="ja-JP" altLang="en-US" sz="1700">
                  <a:solidFill>
                    <a:schemeClr val="bg1"/>
                  </a:solidFill>
                  <a:latin typeface="Meiryo" panose="020B0604030504040204" pitchFamily="34" charset="-128"/>
                  <a:ea typeface="Meiryo" panose="020B0604030504040204" pitchFamily="34" charset="-128"/>
                </a:rPr>
                <a:t>新しく会社を作り変える</a:t>
              </a:r>
            </a:p>
          </p:txBody>
        </p:sp>
        <p:sp>
          <p:nvSpPr>
            <p:cNvPr id="20" name="テキスト ボックス 19">
              <a:extLst>
                <a:ext uri="{FF2B5EF4-FFF2-40B4-BE49-F238E27FC236}">
                  <a16:creationId xmlns:a16="http://schemas.microsoft.com/office/drawing/2014/main" id="{4F169512-AB59-2C83-BA95-6F1BBDAF7263}"/>
                </a:ext>
              </a:extLst>
            </p:cNvPr>
            <p:cNvSpPr txBox="1"/>
            <p:nvPr/>
          </p:nvSpPr>
          <p:spPr>
            <a:xfrm>
              <a:off x="3293121" y="6010652"/>
              <a:ext cx="2521908" cy="523220"/>
            </a:xfrm>
            <a:prstGeom prst="rect">
              <a:avLst/>
            </a:prstGeom>
            <a:noFill/>
          </p:spPr>
          <p:txBody>
            <a:bodyPr wrap="none" rtlCol="0">
              <a:spAutoFit/>
            </a:bodyPr>
            <a:lstStyle/>
            <a:p>
              <a:pPr algn="ctr"/>
              <a:r>
                <a:rPr kumimoji="1" lang="en-US" altLang="ja-JP" sz="2800" b="1" dirty="0">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DX</a:t>
              </a:r>
              <a:r>
                <a:rPr kumimoji="1" lang="ja-JP" altLang="en-US" sz="2800" b="1">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を実践する</a:t>
              </a:r>
            </a:p>
          </p:txBody>
        </p:sp>
        <p:sp>
          <p:nvSpPr>
            <p:cNvPr id="23" name="テキスト ボックス 22">
              <a:extLst>
                <a:ext uri="{FF2B5EF4-FFF2-40B4-BE49-F238E27FC236}">
                  <a16:creationId xmlns:a16="http://schemas.microsoft.com/office/drawing/2014/main" id="{25194167-91FC-4804-5E81-8F29F5EC0E9A}"/>
                </a:ext>
              </a:extLst>
            </p:cNvPr>
            <p:cNvSpPr txBox="1"/>
            <p:nvPr/>
          </p:nvSpPr>
          <p:spPr>
            <a:xfrm>
              <a:off x="771027" y="5654306"/>
              <a:ext cx="7622600" cy="400110"/>
            </a:xfrm>
            <a:prstGeom prst="rect">
              <a:avLst/>
            </a:prstGeom>
            <a:noFill/>
          </p:spPr>
          <p:txBody>
            <a:bodyPr wrap="none" rtlCol="0">
              <a:spAutoFit/>
            </a:bodyPr>
            <a:lstStyle/>
            <a:p>
              <a:pPr algn="ctr"/>
              <a:r>
                <a:rPr kumimoji="1" lang="ja-JP" altLang="en-US" sz="2000" b="1">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デジタルの積極的な活用と当たり前に使いこなす企業文化の醸成</a:t>
              </a:r>
            </a:p>
          </p:txBody>
        </p:sp>
      </p:grpSp>
      <p:sp>
        <p:nvSpPr>
          <p:cNvPr id="2" name="正方形/長方形 1">
            <a:extLst>
              <a:ext uri="{FF2B5EF4-FFF2-40B4-BE49-F238E27FC236}">
                <a16:creationId xmlns:a16="http://schemas.microsoft.com/office/drawing/2014/main" id="{15133D4D-9D15-55A7-1247-D63EE3FD031F}"/>
              </a:ext>
            </a:extLst>
          </p:cNvPr>
          <p:cNvSpPr/>
          <p:nvPr/>
        </p:nvSpPr>
        <p:spPr>
          <a:xfrm>
            <a:off x="309282" y="871074"/>
            <a:ext cx="8525436" cy="2551202"/>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C50A86B8-B2FE-611B-5FAF-662431AA0706}"/>
              </a:ext>
            </a:extLst>
          </p:cNvPr>
          <p:cNvSpPr/>
          <p:nvPr/>
        </p:nvSpPr>
        <p:spPr>
          <a:xfrm>
            <a:off x="667533" y="1860736"/>
            <a:ext cx="3657600" cy="95138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5CA72E47-AB59-2CB9-17E3-93A74BB84D35}"/>
              </a:ext>
            </a:extLst>
          </p:cNvPr>
          <p:cNvSpPr/>
          <p:nvPr/>
        </p:nvSpPr>
        <p:spPr>
          <a:xfrm>
            <a:off x="4818867" y="1860736"/>
            <a:ext cx="3657600" cy="95138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テキスト ボックス 8">
            <a:extLst>
              <a:ext uri="{FF2B5EF4-FFF2-40B4-BE49-F238E27FC236}">
                <a16:creationId xmlns:a16="http://schemas.microsoft.com/office/drawing/2014/main" id="{11ABE231-078E-A1CE-F1F1-045AC8124167}"/>
              </a:ext>
            </a:extLst>
          </p:cNvPr>
          <p:cNvSpPr txBox="1"/>
          <p:nvPr/>
        </p:nvSpPr>
        <p:spPr>
          <a:xfrm>
            <a:off x="6068821" y="1957010"/>
            <a:ext cx="1087542" cy="461665"/>
          </a:xfrm>
          <a:prstGeom prst="rect">
            <a:avLst/>
          </a:prstGeom>
          <a:noFill/>
        </p:spPr>
        <p:txBody>
          <a:bodyPr wrap="none" rtlCol="0">
            <a:spAutoFit/>
          </a:bodyPr>
          <a:lstStyle/>
          <a:p>
            <a:pPr algn="ctr"/>
            <a:r>
              <a:rPr kumimoji="1" lang="en-US" altLang="ja-JP" sz="2400" b="1" dirty="0">
                <a:solidFill>
                  <a:schemeClr val="bg1"/>
                </a:solidFill>
                <a:latin typeface="Meiryo" panose="020B0604030504040204" pitchFamily="34" charset="-128"/>
                <a:ea typeface="Meiryo" panose="020B0604030504040204" pitchFamily="34" charset="-128"/>
              </a:rPr>
              <a:t>VUCA</a:t>
            </a:r>
            <a:endParaRPr kumimoji="1" lang="ja-JP" altLang="en-US" sz="2400" b="1">
              <a:solidFill>
                <a:schemeClr val="bg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D9E9D07E-BC00-1EE6-85EE-E795D5E97E45}"/>
              </a:ext>
            </a:extLst>
          </p:cNvPr>
          <p:cNvSpPr txBox="1"/>
          <p:nvPr/>
        </p:nvSpPr>
        <p:spPr>
          <a:xfrm>
            <a:off x="5712346" y="2322979"/>
            <a:ext cx="1800493" cy="369332"/>
          </a:xfrm>
          <a:prstGeom prst="rect">
            <a:avLst/>
          </a:prstGeom>
          <a:noFill/>
        </p:spPr>
        <p:txBody>
          <a:bodyPr wrap="none" rtlCol="0">
            <a:spAutoFit/>
          </a:bodyPr>
          <a:lstStyle/>
          <a:p>
            <a:pPr algn="ctr"/>
            <a:r>
              <a:rPr kumimoji="1" lang="ja-JP" altLang="en-US">
                <a:solidFill>
                  <a:schemeClr val="bg1"/>
                </a:solidFill>
                <a:latin typeface="Meiryo" panose="020B0604030504040204" pitchFamily="34" charset="-128"/>
                <a:ea typeface="Meiryo" panose="020B0604030504040204" pitchFamily="34" charset="-128"/>
              </a:rPr>
              <a:t>予測困難な社会</a:t>
            </a:r>
            <a:endParaRPr kumimoji="1" lang="en-US" altLang="ja-JP" dirty="0">
              <a:solidFill>
                <a:schemeClr val="bg1"/>
              </a:solidFill>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7D55C8E2-7D4A-93EF-453F-1D48571B52E0}"/>
              </a:ext>
            </a:extLst>
          </p:cNvPr>
          <p:cNvSpPr txBox="1"/>
          <p:nvPr/>
        </p:nvSpPr>
        <p:spPr>
          <a:xfrm>
            <a:off x="667532" y="2015203"/>
            <a:ext cx="3657601" cy="677108"/>
          </a:xfrm>
          <a:prstGeom prst="rect">
            <a:avLst/>
          </a:prstGeom>
          <a:noFill/>
        </p:spPr>
        <p:txBody>
          <a:bodyPr wrap="square">
            <a:spAutoFit/>
          </a:bodyPr>
          <a:lstStyle/>
          <a:p>
            <a:pPr algn="ctr"/>
            <a:r>
              <a:rPr kumimoji="1" lang="ja-JP" altLang="en-US" sz="2000" b="1">
                <a:solidFill>
                  <a:schemeClr val="bg1"/>
                </a:solidFill>
                <a:latin typeface="Meiryo" panose="020B0604030504040204" pitchFamily="34" charset="-128"/>
                <a:ea typeface="Meiryo" panose="020B0604030504040204" pitchFamily="34" charset="-128"/>
              </a:rPr>
              <a:t>デジタル・デイスラプション</a:t>
            </a:r>
            <a:endParaRPr kumimoji="1" lang="en-US" altLang="ja-JP" sz="2000" b="1" dirty="0">
              <a:solidFill>
                <a:schemeClr val="bg1"/>
              </a:solidFill>
              <a:latin typeface="Meiryo" panose="020B0604030504040204" pitchFamily="34" charset="-128"/>
              <a:ea typeface="Meiryo" panose="020B0604030504040204" pitchFamily="34" charset="-128"/>
            </a:endParaRPr>
          </a:p>
          <a:p>
            <a:pPr algn="ctr"/>
            <a:r>
              <a:rPr kumimoji="1" lang="ja-JP" altLang="en-US" sz="1700">
                <a:solidFill>
                  <a:schemeClr val="bg1"/>
                </a:solidFill>
                <a:latin typeface="Meiryo" panose="020B0604030504040204" pitchFamily="34" charset="-128"/>
                <a:ea typeface="Meiryo" panose="020B0604030504040204" pitchFamily="34" charset="-128"/>
              </a:rPr>
              <a:t>デジタル前提にビジネスを再構築</a:t>
            </a:r>
          </a:p>
        </p:txBody>
      </p:sp>
      <p:sp>
        <p:nvSpPr>
          <p:cNvPr id="19" name="テキスト ボックス 18">
            <a:extLst>
              <a:ext uri="{FF2B5EF4-FFF2-40B4-BE49-F238E27FC236}">
                <a16:creationId xmlns:a16="http://schemas.microsoft.com/office/drawing/2014/main" id="{6C4D6A62-D04E-8EB7-2E03-A5CF89B13FFB}"/>
              </a:ext>
            </a:extLst>
          </p:cNvPr>
          <p:cNvSpPr txBox="1"/>
          <p:nvPr/>
        </p:nvSpPr>
        <p:spPr>
          <a:xfrm>
            <a:off x="2694622" y="2915488"/>
            <a:ext cx="3775393" cy="523220"/>
          </a:xfrm>
          <a:prstGeom prst="rect">
            <a:avLst/>
          </a:prstGeom>
          <a:noFill/>
        </p:spPr>
        <p:txBody>
          <a:bodyPr wrap="none" rtlCol="0">
            <a:spAutoFit/>
          </a:bodyPr>
          <a:lstStyle/>
          <a:p>
            <a:pPr algn="ctr"/>
            <a:r>
              <a:rPr kumimoji="1" lang="ja-JP" altLang="en-US" sz="2800" b="1">
                <a:solidFill>
                  <a:schemeClr val="accent2">
                    <a:lumMod val="5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変わり続ける競争原理</a:t>
            </a:r>
          </a:p>
        </p:txBody>
      </p:sp>
      <p:sp>
        <p:nvSpPr>
          <p:cNvPr id="21" name="テキスト ボックス 20">
            <a:extLst>
              <a:ext uri="{FF2B5EF4-FFF2-40B4-BE49-F238E27FC236}">
                <a16:creationId xmlns:a16="http://schemas.microsoft.com/office/drawing/2014/main" id="{70F82A16-ACE4-A277-9D1A-9AD27FF894AD}"/>
              </a:ext>
            </a:extLst>
          </p:cNvPr>
          <p:cNvSpPr txBox="1"/>
          <p:nvPr/>
        </p:nvSpPr>
        <p:spPr>
          <a:xfrm>
            <a:off x="2874158" y="1020669"/>
            <a:ext cx="3416320" cy="523220"/>
          </a:xfrm>
          <a:prstGeom prst="rect">
            <a:avLst/>
          </a:prstGeom>
          <a:noFill/>
        </p:spPr>
        <p:txBody>
          <a:bodyPr wrap="none" rtlCol="0">
            <a:spAutoFit/>
          </a:bodyPr>
          <a:lstStyle/>
          <a:p>
            <a:pPr algn="ctr"/>
            <a:r>
              <a:rPr kumimoji="1" lang="ja-JP" altLang="en-US" sz="2800" b="1">
                <a:solidFill>
                  <a:schemeClr val="accent2">
                    <a:lumMod val="5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ビジネス環境の変化</a:t>
            </a:r>
          </a:p>
        </p:txBody>
      </p:sp>
      <p:sp>
        <p:nvSpPr>
          <p:cNvPr id="22" name="テキスト ボックス 21">
            <a:extLst>
              <a:ext uri="{FF2B5EF4-FFF2-40B4-BE49-F238E27FC236}">
                <a16:creationId xmlns:a16="http://schemas.microsoft.com/office/drawing/2014/main" id="{AF1A0EEF-F440-F09C-83DC-7E4FC72FA3B9}"/>
              </a:ext>
            </a:extLst>
          </p:cNvPr>
          <p:cNvSpPr txBox="1"/>
          <p:nvPr/>
        </p:nvSpPr>
        <p:spPr>
          <a:xfrm>
            <a:off x="1520291" y="1464421"/>
            <a:ext cx="6083717" cy="400110"/>
          </a:xfrm>
          <a:prstGeom prst="rect">
            <a:avLst/>
          </a:prstGeom>
          <a:noFill/>
        </p:spPr>
        <p:txBody>
          <a:bodyPr wrap="none" rtlCol="0">
            <a:spAutoFit/>
          </a:bodyPr>
          <a:lstStyle/>
          <a:p>
            <a:pPr algn="ctr"/>
            <a:r>
              <a:rPr kumimoji="1" lang="ja-JP" altLang="en-US" sz="2000" b="1">
                <a:solidFill>
                  <a:schemeClr val="accent2">
                    <a:lumMod val="50000"/>
                  </a:schemeClr>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デジタルによる新しい競争原理の登場と変化の加速</a:t>
            </a:r>
          </a:p>
        </p:txBody>
      </p:sp>
      <p:grpSp>
        <p:nvGrpSpPr>
          <p:cNvPr id="29" name="グループ化 28">
            <a:extLst>
              <a:ext uri="{FF2B5EF4-FFF2-40B4-BE49-F238E27FC236}">
                <a16:creationId xmlns:a16="http://schemas.microsoft.com/office/drawing/2014/main" id="{D8F5D084-0C7D-08A7-75F3-61A0E322B2A3}"/>
              </a:ext>
            </a:extLst>
          </p:cNvPr>
          <p:cNvGrpSpPr/>
          <p:nvPr/>
        </p:nvGrpSpPr>
        <p:grpSpPr>
          <a:xfrm>
            <a:off x="637648" y="2942032"/>
            <a:ext cx="2236510" cy="1396437"/>
            <a:chOff x="637648" y="2942032"/>
            <a:chExt cx="2236510" cy="1396437"/>
          </a:xfrm>
        </p:grpSpPr>
        <p:sp>
          <p:nvSpPr>
            <p:cNvPr id="5" name="左カーブ矢印 4">
              <a:extLst>
                <a:ext uri="{FF2B5EF4-FFF2-40B4-BE49-F238E27FC236}">
                  <a16:creationId xmlns:a16="http://schemas.microsoft.com/office/drawing/2014/main" id="{6A8CEDAF-4D41-14F6-A1AB-F68F1B5FADEC}"/>
                </a:ext>
              </a:extLst>
            </p:cNvPr>
            <p:cNvSpPr/>
            <p:nvPr/>
          </p:nvSpPr>
          <p:spPr>
            <a:xfrm rot="10800000">
              <a:off x="1835523" y="2942032"/>
              <a:ext cx="710453" cy="1396437"/>
            </a:xfrm>
            <a:prstGeom prst="curvedLeftArrow">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テキスト ボックス 23">
              <a:extLst>
                <a:ext uri="{FF2B5EF4-FFF2-40B4-BE49-F238E27FC236}">
                  <a16:creationId xmlns:a16="http://schemas.microsoft.com/office/drawing/2014/main" id="{B6707548-C3A6-6F43-FAC1-5287005E0750}"/>
                </a:ext>
              </a:extLst>
            </p:cNvPr>
            <p:cNvSpPr txBox="1"/>
            <p:nvPr/>
          </p:nvSpPr>
          <p:spPr>
            <a:xfrm>
              <a:off x="637648" y="3522505"/>
              <a:ext cx="2236510" cy="400110"/>
            </a:xfrm>
            <a:prstGeom prst="rect">
              <a:avLst/>
            </a:prstGeom>
            <a:noFill/>
          </p:spPr>
          <p:txBody>
            <a:bodyPr wrap="none" rtlCol="0">
              <a:spAutoFit/>
            </a:bodyPr>
            <a:lstStyle>
              <a:defPPr>
                <a:defRPr lang="ja-JP"/>
              </a:defPPr>
              <a:lvl1pPr algn="ctr">
                <a:defRPr sz="2000" b="1">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defRPr>
              </a:lvl1pPr>
            </a:lstStyle>
            <a:p>
              <a:r>
                <a:rPr lang="ja-JP" altLang="en-US">
                  <a:solidFill>
                    <a:schemeClr val="accent6">
                      <a:lumMod val="75000"/>
                    </a:schemeClr>
                  </a:solidFill>
                </a:rPr>
                <a:t>会社を作り変える</a:t>
              </a:r>
            </a:p>
          </p:txBody>
        </p:sp>
      </p:grpSp>
      <p:grpSp>
        <p:nvGrpSpPr>
          <p:cNvPr id="28" name="グループ化 27">
            <a:extLst>
              <a:ext uri="{FF2B5EF4-FFF2-40B4-BE49-F238E27FC236}">
                <a16:creationId xmlns:a16="http://schemas.microsoft.com/office/drawing/2014/main" id="{098AA909-1866-7002-1653-7881E7A86623}"/>
              </a:ext>
            </a:extLst>
          </p:cNvPr>
          <p:cNvGrpSpPr/>
          <p:nvPr/>
        </p:nvGrpSpPr>
        <p:grpSpPr>
          <a:xfrm>
            <a:off x="5933742" y="3035275"/>
            <a:ext cx="2749471" cy="1396437"/>
            <a:chOff x="5933742" y="3035275"/>
            <a:chExt cx="2749471" cy="1396437"/>
          </a:xfrm>
        </p:grpSpPr>
        <p:sp>
          <p:nvSpPr>
            <p:cNvPr id="4" name="左カーブ矢印 3">
              <a:extLst>
                <a:ext uri="{FF2B5EF4-FFF2-40B4-BE49-F238E27FC236}">
                  <a16:creationId xmlns:a16="http://schemas.microsoft.com/office/drawing/2014/main" id="{5BDA93B5-42EA-E729-024B-3116EC35EFFC}"/>
                </a:ext>
              </a:extLst>
            </p:cNvPr>
            <p:cNvSpPr/>
            <p:nvPr/>
          </p:nvSpPr>
          <p:spPr>
            <a:xfrm>
              <a:off x="6586687" y="3035275"/>
              <a:ext cx="710453" cy="1396437"/>
            </a:xfrm>
            <a:prstGeom prst="curvedLeftArrow">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a:extLst>
                <a:ext uri="{FF2B5EF4-FFF2-40B4-BE49-F238E27FC236}">
                  <a16:creationId xmlns:a16="http://schemas.microsoft.com/office/drawing/2014/main" id="{151E1478-AADA-F0CC-CEAD-8955DC4EDBC2}"/>
                </a:ext>
              </a:extLst>
            </p:cNvPr>
            <p:cNvSpPr txBox="1"/>
            <p:nvPr/>
          </p:nvSpPr>
          <p:spPr>
            <a:xfrm>
              <a:off x="5933742" y="3516584"/>
              <a:ext cx="2749471" cy="400110"/>
            </a:xfrm>
            <a:prstGeom prst="rect">
              <a:avLst/>
            </a:prstGeom>
            <a:noFill/>
          </p:spPr>
          <p:txBody>
            <a:bodyPr wrap="none" rtlCol="0">
              <a:spAutoFit/>
            </a:bodyPr>
            <a:lstStyle>
              <a:defPPr>
                <a:defRPr lang="ja-JP"/>
              </a:defPPr>
              <a:lvl1pPr algn="ctr">
                <a:defRPr sz="2000" b="1">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defRPr>
              </a:lvl1pPr>
            </a:lstStyle>
            <a:p>
              <a:r>
                <a:rPr lang="ja-JP" altLang="en-US">
                  <a:solidFill>
                    <a:schemeClr val="accent6">
                      <a:lumMod val="75000"/>
                    </a:schemeClr>
                  </a:solidFill>
                </a:rPr>
                <a:t>データで事実を捉える</a:t>
              </a:r>
            </a:p>
          </p:txBody>
        </p:sp>
      </p:grpSp>
      <p:sp>
        <p:nvSpPr>
          <p:cNvPr id="26" name="タイトル 25">
            <a:extLst>
              <a:ext uri="{FF2B5EF4-FFF2-40B4-BE49-F238E27FC236}">
                <a16:creationId xmlns:a16="http://schemas.microsoft.com/office/drawing/2014/main" id="{C7CFA225-34A6-51D9-66C9-A8F49AB492BF}"/>
              </a:ext>
            </a:extLst>
          </p:cNvPr>
          <p:cNvSpPr>
            <a:spLocks noGrp="1"/>
          </p:cNvSpPr>
          <p:nvPr>
            <p:ph type="title"/>
          </p:nvPr>
        </p:nvSpPr>
        <p:spPr/>
        <p:txBody>
          <a:bodyPr/>
          <a:lstStyle/>
          <a:p>
            <a:r>
              <a:rPr lang="en-US" altLang="ja-JP" dirty="0"/>
              <a:t>DX</a:t>
            </a:r>
            <a:r>
              <a:rPr lang="ja-JP" altLang="en-US"/>
              <a:t>の実践とは何をすることか</a:t>
            </a:r>
          </a:p>
        </p:txBody>
      </p:sp>
      <p:sp>
        <p:nvSpPr>
          <p:cNvPr id="30" name="テキスト ボックス 29">
            <a:extLst>
              <a:ext uri="{FF2B5EF4-FFF2-40B4-BE49-F238E27FC236}">
                <a16:creationId xmlns:a16="http://schemas.microsoft.com/office/drawing/2014/main" id="{8C7ECDBC-6712-4A18-9238-30A8EA7DCF34}"/>
              </a:ext>
            </a:extLst>
          </p:cNvPr>
          <p:cNvSpPr txBox="1"/>
          <p:nvPr/>
        </p:nvSpPr>
        <p:spPr>
          <a:xfrm>
            <a:off x="2515085" y="4057808"/>
            <a:ext cx="4134465" cy="523220"/>
          </a:xfrm>
          <a:prstGeom prst="rect">
            <a:avLst/>
          </a:prstGeom>
          <a:noFill/>
        </p:spPr>
        <p:txBody>
          <a:bodyPr wrap="none" rtlCol="0">
            <a:spAutoFit/>
          </a:bodyPr>
          <a:lstStyle/>
          <a:p>
            <a:pPr algn="ctr"/>
            <a:r>
              <a:rPr kumimoji="1" lang="ja-JP" altLang="en-US" sz="2800" b="1">
                <a:solidFill>
                  <a:srgbClr val="0070C0"/>
                </a:solidFill>
                <a:effectLst>
                  <a:outerShdw blurRad="50800" dist="38100" dir="2700000" algn="tl" rotWithShape="0">
                    <a:prstClr val="black">
                      <a:alpha val="40000"/>
                    </a:prstClr>
                  </a:outerShdw>
                </a:effectLst>
                <a:latin typeface="Meiryo" panose="020B0604030504040204" pitchFamily="34" charset="-128"/>
                <a:ea typeface="Meiryo" panose="020B0604030504040204" pitchFamily="34" charset="-128"/>
              </a:rPr>
              <a:t>圧倒的なスピードの獲得</a:t>
            </a:r>
          </a:p>
        </p:txBody>
      </p:sp>
    </p:spTree>
    <p:extLst>
      <p:ext uri="{BB962C8B-B14F-4D97-AF65-F5344CB8AC3E}">
        <p14:creationId xmlns:p14="http://schemas.microsoft.com/office/powerpoint/2010/main" val="114378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down)">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22" presetClass="entr" presetSubtype="1"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3C3C831-B4DA-1D1F-BE5B-E4FB7D0AAE6D}"/>
              </a:ext>
            </a:extLst>
          </p:cNvPr>
          <p:cNvSpPr>
            <a:spLocks noGrp="1"/>
          </p:cNvSpPr>
          <p:nvPr>
            <p:ph type="title"/>
          </p:nvPr>
        </p:nvSpPr>
        <p:spPr/>
        <p:txBody>
          <a:bodyPr/>
          <a:lstStyle/>
          <a:p>
            <a:r>
              <a:rPr lang="ja-JP" altLang="en-US"/>
              <a:t>事前課題への私的な回答</a:t>
            </a:r>
          </a:p>
        </p:txBody>
      </p:sp>
      <p:sp>
        <p:nvSpPr>
          <p:cNvPr id="6" name="テキスト ボックス 5">
            <a:extLst>
              <a:ext uri="{FF2B5EF4-FFF2-40B4-BE49-F238E27FC236}">
                <a16:creationId xmlns:a16="http://schemas.microsoft.com/office/drawing/2014/main" id="{5C208629-7344-A315-122E-DC27C8E471DC}"/>
              </a:ext>
            </a:extLst>
          </p:cNvPr>
          <p:cNvSpPr txBox="1"/>
          <p:nvPr/>
        </p:nvSpPr>
        <p:spPr>
          <a:xfrm>
            <a:off x="230400" y="926115"/>
            <a:ext cx="8686800" cy="4801314"/>
          </a:xfrm>
          <a:prstGeom prst="rect">
            <a:avLst/>
          </a:prstGeom>
          <a:noFill/>
        </p:spPr>
        <p:txBody>
          <a:bodyPr wrap="square">
            <a:spAutoFit/>
          </a:bodyPr>
          <a:lstStyle/>
          <a:p>
            <a:pPr marL="342900" indent="-342900">
              <a:buFont typeface="+mj-lt"/>
              <a:buAutoNum type="arabicPeriod"/>
            </a:pPr>
            <a:r>
              <a:rPr lang="ja-JP" altLang="en-US">
                <a:latin typeface="Meiryo" panose="020B0604030504040204" pitchFamily="34" charset="-128"/>
                <a:ea typeface="Meiryo" panose="020B0604030504040204" pitchFamily="34" charset="-128"/>
              </a:rPr>
              <a:t>デジタル・トランスフォーメーション（DX）とは、これまで取り組んで来たIT化やデジタル化と何が違うのか。</a:t>
            </a: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ja-JP" altLang="en-US">
              <a:latin typeface="Meiryo" panose="020B0604030504040204" pitchFamily="34" charset="-128"/>
              <a:ea typeface="Meiryo" panose="020B0604030504040204" pitchFamily="34" charset="-128"/>
            </a:endParaRPr>
          </a:p>
          <a:p>
            <a:pPr marL="342900" indent="-342900">
              <a:buFont typeface="+mj-lt"/>
              <a:buAutoNum type="arabicPeriod"/>
            </a:pPr>
            <a:endParaRPr lang="ja-JP" altLang="en-US">
              <a:latin typeface="Meiryo" panose="020B0604030504040204" pitchFamily="34" charset="-128"/>
              <a:ea typeface="Meiryo" panose="020B0604030504040204" pitchFamily="34" charset="-128"/>
            </a:endParaRPr>
          </a:p>
          <a:p>
            <a:pPr marL="342900" indent="-342900">
              <a:buFont typeface="+mj-lt"/>
              <a:buAutoNum type="arabicPeriod"/>
            </a:pPr>
            <a:r>
              <a:rPr lang="ja-JP" altLang="en-US">
                <a:latin typeface="Meiryo" panose="020B0604030504040204" pitchFamily="34" charset="-128"/>
                <a:ea typeface="Meiryo" panose="020B0604030504040204" pitchFamily="34" charset="-128"/>
              </a:rPr>
              <a:t>ビッグテックやデジタル・ネイティブが、既存のプレイヤーを置き換えるほどの破壊的な競争力を発揮してるのはなぜか。</a:t>
            </a: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endParaRPr lang="en-US" altLang="ja-JP" dirty="0">
              <a:latin typeface="Meiryo" panose="020B0604030504040204" pitchFamily="34" charset="-128"/>
              <a:ea typeface="Meiryo" panose="020B0604030504040204" pitchFamily="34" charset="-128"/>
            </a:endParaRPr>
          </a:p>
          <a:p>
            <a:pPr marL="342900" indent="-342900">
              <a:buFont typeface="+mj-lt"/>
              <a:buAutoNum type="arabicPeriod"/>
            </a:pPr>
            <a:r>
              <a:rPr lang="ja-JP" altLang="en-US">
                <a:latin typeface="Meiryo" panose="020B0604030504040204" pitchFamily="34" charset="-128"/>
                <a:ea typeface="Meiryo" panose="020B0604030504040204" pitchFamily="34" charset="-128"/>
              </a:rPr>
              <a:t>なぜ、ユーザー企業の内製化に熱心なのか。なぜ、SI事業者やITベンダーに任せることができないのか。</a:t>
            </a:r>
          </a:p>
          <a:p>
            <a:pPr marL="342900" indent="-342900">
              <a:buFont typeface="+mj-lt"/>
              <a:buAutoNum type="arabicPeriod"/>
            </a:pPr>
            <a:endParaRPr lang="ja-JP" altLang="en-US">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A441D743-BE2B-ED0A-3EDF-403FB9822C0B}"/>
              </a:ext>
            </a:extLst>
          </p:cNvPr>
          <p:cNvSpPr txBox="1"/>
          <p:nvPr/>
        </p:nvSpPr>
        <p:spPr>
          <a:xfrm>
            <a:off x="586614" y="1541710"/>
            <a:ext cx="8326986" cy="1384995"/>
          </a:xfrm>
          <a:prstGeom prst="rect">
            <a:avLst/>
          </a:prstGeom>
          <a:noFill/>
        </p:spPr>
        <p:txBody>
          <a:bodyPr wrap="square" rtlCol="0">
            <a:spAutoFit/>
          </a:bodyPr>
          <a:lstStyle/>
          <a:p>
            <a:r>
              <a:rPr kumimoji="1" lang="en-US" altLang="ja-JP" sz="1200" dirty="0">
                <a:solidFill>
                  <a:schemeClr val="accent6">
                    <a:lumMod val="75000"/>
                  </a:schemeClr>
                </a:solidFill>
                <a:latin typeface="Meiryo" panose="020B0604030504040204" pitchFamily="34" charset="-128"/>
                <a:ea typeface="Meiryo" panose="020B0604030504040204" pitchFamily="34" charset="-128"/>
              </a:rPr>
              <a:t>IT</a:t>
            </a:r>
            <a:r>
              <a:rPr kumimoji="1" lang="ja-JP" altLang="en-US" sz="1200">
                <a:solidFill>
                  <a:schemeClr val="accent6">
                    <a:lumMod val="75000"/>
                  </a:schemeClr>
                </a:solidFill>
                <a:latin typeface="Meiryo" panose="020B0604030504040204" pitchFamily="34" charset="-128"/>
                <a:ea typeface="Meiryo" panose="020B0604030504040204" pitchFamily="34" charset="-128"/>
              </a:rPr>
              <a:t>化やデジタル化は、紙の書類や人手に頼った</a:t>
            </a:r>
            <a:r>
              <a:rPr lang="ja-JP" altLang="en-US" sz="1200">
                <a:solidFill>
                  <a:schemeClr val="accent6">
                    <a:lumMod val="75000"/>
                  </a:schemeClr>
                </a:solidFill>
                <a:latin typeface="Meiryo" panose="020B0604030504040204" pitchFamily="34" charset="-128"/>
                <a:ea typeface="Meiryo" panose="020B0604030504040204" pitchFamily="34" charset="-128"/>
              </a:rPr>
              <a:t>アナログなやり方をコンピューターや通信技術を使ったデジタルなやり方に置き換えること。その目的は、効率化やコスト削減、利便性の向上などが、主な目的。</a:t>
            </a:r>
            <a:endParaRPr lang="en-US" altLang="ja-JP" sz="1200" dirty="0">
              <a:solidFill>
                <a:schemeClr val="accent6">
                  <a:lumMod val="75000"/>
                </a:schemeClr>
              </a:solidFill>
              <a:latin typeface="Meiryo" panose="020B0604030504040204" pitchFamily="34" charset="-128"/>
              <a:ea typeface="Meiryo" panose="020B0604030504040204" pitchFamily="34" charset="-128"/>
            </a:endParaRPr>
          </a:p>
          <a:p>
            <a:r>
              <a:rPr kumimoji="1" lang="en-US" altLang="ja-JP" sz="1200" dirty="0">
                <a:solidFill>
                  <a:schemeClr val="accent6">
                    <a:lumMod val="75000"/>
                  </a:schemeClr>
                </a:solidFill>
                <a:latin typeface="Meiryo" panose="020B0604030504040204" pitchFamily="34" charset="-128"/>
                <a:ea typeface="Meiryo" panose="020B0604030504040204" pitchFamily="34" charset="-128"/>
              </a:rPr>
              <a:t>DX</a:t>
            </a:r>
            <a:r>
              <a:rPr lang="ja-JP" altLang="en-US" sz="1200">
                <a:solidFill>
                  <a:schemeClr val="accent6">
                    <a:lumMod val="75000"/>
                  </a:schemeClr>
                </a:solidFill>
                <a:latin typeface="Meiryo" panose="020B0604030504040204" pitchFamily="34" charset="-128"/>
                <a:ea typeface="Meiryo" panose="020B0604030504040204" pitchFamily="34" charset="-128"/>
              </a:rPr>
              <a:t>は、そんなデジタルな手段を使うことが当たり前になった社会を前提に、業務や社会の仕組みを作り変える取り組み。その目的は、デジタル前提の社会に最適化された仕組みに作り変えること。上記と同様に、効率化やコスト削減、利便性の向上などにも貢献するが、それは結果としてそうなるわけで、重要なことは、変化の予測できない時代に適応するための圧倒的スピードの獲得やデジタルを使いこなす顧客との新たな関係の構築、デジタル社会に即した収益基盤の構築などのビジネス・プロセスやビジネス・モデル全般に及ばす変革が目的。</a:t>
            </a:r>
            <a:endParaRPr kumimoji="1" lang="ja-JP" altLang="en-US" sz="1200">
              <a:solidFill>
                <a:schemeClr val="accent6">
                  <a:lumMod val="75000"/>
                </a:schemeClr>
              </a:solidFill>
              <a:latin typeface="Meiryo" panose="020B0604030504040204" pitchFamily="34" charset="-128"/>
              <a:ea typeface="Meiryo" panose="020B0604030504040204" pitchFamily="34" charset="-128"/>
            </a:endParaRPr>
          </a:p>
        </p:txBody>
      </p:sp>
      <p:sp>
        <p:nvSpPr>
          <p:cNvPr id="8" name="テキスト ボックス 7">
            <a:extLst>
              <a:ext uri="{FF2B5EF4-FFF2-40B4-BE49-F238E27FC236}">
                <a16:creationId xmlns:a16="http://schemas.microsoft.com/office/drawing/2014/main" id="{8E7F1D5B-40F2-FD5D-6674-88A93D4435AB}"/>
              </a:ext>
            </a:extLst>
          </p:cNvPr>
          <p:cNvSpPr txBox="1"/>
          <p:nvPr/>
        </p:nvSpPr>
        <p:spPr>
          <a:xfrm>
            <a:off x="586614" y="3739163"/>
            <a:ext cx="8326986" cy="830997"/>
          </a:xfrm>
          <a:prstGeom prst="rect">
            <a:avLst/>
          </a:prstGeom>
          <a:noFill/>
        </p:spPr>
        <p:txBody>
          <a:bodyPr wrap="square" rtlCol="0">
            <a:spAutoFit/>
          </a:bodyPr>
          <a:lstStyle/>
          <a:p>
            <a:r>
              <a:rPr lang="ja-JP" altLang="en-US" sz="1200">
                <a:solidFill>
                  <a:schemeClr val="accent6">
                    <a:lumMod val="75000"/>
                  </a:schemeClr>
                </a:solidFill>
                <a:latin typeface="Meiryo" panose="020B0604030504040204" pitchFamily="34" charset="-128"/>
                <a:ea typeface="Meiryo" panose="020B0604030504040204" pitchFamily="34" charset="-128"/>
              </a:rPr>
              <a:t>既存プレイヤーが当然と考える常識にとらわれることなく、既存の制約をデジタルによって解消し、これまでにない体験を提供することによって、顧客を魅了し、惹き付けてしまうから。また、社会環境や顧客ニーズの変化に、圧倒的なスピードで改善したり、新しい価値の提供を高速で繰り返したりすることで、既存プレイヤーが追いつけないほどに格差を広げ、結果として、顧客から見放されてしまうから。</a:t>
            </a:r>
            <a:endParaRPr kumimoji="1" lang="ja-JP" altLang="en-US" sz="1200">
              <a:solidFill>
                <a:schemeClr val="accent6">
                  <a:lumMod val="75000"/>
                </a:schemeClr>
              </a:solidFill>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C5BCAE01-4577-9B12-4260-D0AF079356D7}"/>
              </a:ext>
            </a:extLst>
          </p:cNvPr>
          <p:cNvSpPr txBox="1"/>
          <p:nvPr/>
        </p:nvSpPr>
        <p:spPr>
          <a:xfrm>
            <a:off x="586614" y="5407229"/>
            <a:ext cx="8326986" cy="830997"/>
          </a:xfrm>
          <a:prstGeom prst="rect">
            <a:avLst/>
          </a:prstGeom>
          <a:noFill/>
        </p:spPr>
        <p:txBody>
          <a:bodyPr wrap="square" rtlCol="0">
            <a:spAutoFit/>
          </a:bodyPr>
          <a:lstStyle/>
          <a:p>
            <a:r>
              <a:rPr lang="ja-JP" altLang="en-US" sz="1200">
                <a:solidFill>
                  <a:schemeClr val="accent6">
                    <a:lumMod val="75000"/>
                  </a:schemeClr>
                </a:solidFill>
                <a:latin typeface="Meiryo" panose="020B0604030504040204" pitchFamily="34" charset="-128"/>
                <a:ea typeface="Meiryo" panose="020B0604030504040204" pitchFamily="34" charset="-128"/>
              </a:rPr>
              <a:t>以下の</a:t>
            </a:r>
            <a:r>
              <a:rPr lang="en-US" altLang="ja-JP" sz="1200" dirty="0">
                <a:solidFill>
                  <a:schemeClr val="accent6">
                    <a:lumMod val="75000"/>
                  </a:schemeClr>
                </a:solidFill>
                <a:latin typeface="Meiryo" panose="020B0604030504040204" pitchFamily="34" charset="-128"/>
                <a:ea typeface="Meiryo" panose="020B0604030504040204" pitchFamily="34" charset="-128"/>
              </a:rPr>
              <a:t>3</a:t>
            </a:r>
            <a:r>
              <a:rPr lang="ja-JP" altLang="en-US" sz="1200">
                <a:solidFill>
                  <a:schemeClr val="accent6">
                    <a:lumMod val="75000"/>
                  </a:schemeClr>
                </a:solidFill>
                <a:latin typeface="Meiryo" panose="020B0604030504040204" pitchFamily="34" charset="-128"/>
                <a:ea typeface="Meiryo" panose="020B0604030504040204" pitchFamily="34" charset="-128"/>
              </a:rPr>
              <a:t>つが主要な理由。</a:t>
            </a:r>
            <a:endParaRPr lang="en-US" altLang="ja-JP" sz="1200" dirty="0">
              <a:solidFill>
                <a:schemeClr val="accent6">
                  <a:lumMod val="75000"/>
                </a:schemeClr>
              </a:solidFill>
              <a:latin typeface="Meiryo" panose="020B0604030504040204" pitchFamily="34" charset="-128"/>
              <a:ea typeface="Meiryo" panose="020B0604030504040204" pitchFamily="34" charset="-128"/>
            </a:endParaRPr>
          </a:p>
          <a:p>
            <a:pPr marL="312738" lvl="1" indent="-173038">
              <a:buFont typeface="Wingdings" pitchFamily="2" charset="2"/>
              <a:buChar char="ü"/>
            </a:pPr>
            <a:r>
              <a:rPr lang="ja-JP" altLang="en-US" sz="1200">
                <a:solidFill>
                  <a:schemeClr val="accent6">
                    <a:lumMod val="75000"/>
                  </a:schemeClr>
                </a:solidFill>
                <a:latin typeface="Meiryo" panose="020B0604030504040204" pitchFamily="34" charset="-128"/>
                <a:ea typeface="Meiryo" panose="020B0604030504040204" pitchFamily="34" charset="-128"/>
              </a:rPr>
              <a:t>ユーザー企業が求める圧倒的なスピードでの対応が期待できないから。</a:t>
            </a:r>
            <a:endParaRPr lang="en-US" altLang="ja-JP" sz="1200" dirty="0">
              <a:solidFill>
                <a:schemeClr val="accent6">
                  <a:lumMod val="75000"/>
                </a:schemeClr>
              </a:solidFill>
              <a:latin typeface="Meiryo" panose="020B0604030504040204" pitchFamily="34" charset="-128"/>
              <a:ea typeface="Meiryo" panose="020B0604030504040204" pitchFamily="34" charset="-128"/>
            </a:endParaRPr>
          </a:p>
          <a:p>
            <a:pPr marL="312738" lvl="1" indent="-173038">
              <a:buFont typeface="Wingdings" pitchFamily="2" charset="2"/>
              <a:buChar char="ü"/>
            </a:pPr>
            <a:r>
              <a:rPr kumimoji="1" lang="en-US" altLang="ja-JP" sz="1200" dirty="0">
                <a:solidFill>
                  <a:schemeClr val="accent6">
                    <a:lumMod val="75000"/>
                  </a:schemeClr>
                </a:solidFill>
                <a:latin typeface="Meiryo" panose="020B0604030504040204" pitchFamily="34" charset="-128"/>
                <a:ea typeface="Meiryo" panose="020B0604030504040204" pitchFamily="34" charset="-128"/>
              </a:rPr>
              <a:t>SI</a:t>
            </a:r>
            <a:r>
              <a:rPr kumimoji="1" lang="ja-JP" altLang="en-US" sz="1200">
                <a:solidFill>
                  <a:schemeClr val="accent6">
                    <a:lumMod val="75000"/>
                  </a:schemeClr>
                </a:solidFill>
                <a:latin typeface="Meiryo" panose="020B0604030504040204" pitchFamily="34" charset="-128"/>
                <a:ea typeface="Meiryo" panose="020B0604030504040204" pitchFamily="34" charset="-128"/>
              </a:rPr>
              <a:t>事業者や</a:t>
            </a:r>
            <a:r>
              <a:rPr kumimoji="1" lang="en-US" altLang="ja-JP" sz="1200" dirty="0">
                <a:solidFill>
                  <a:schemeClr val="accent6">
                    <a:lumMod val="75000"/>
                  </a:schemeClr>
                </a:solidFill>
                <a:latin typeface="Meiryo" panose="020B0604030504040204" pitchFamily="34" charset="-128"/>
                <a:ea typeface="Meiryo" panose="020B0604030504040204" pitchFamily="34" charset="-128"/>
              </a:rPr>
              <a:t>IT</a:t>
            </a:r>
            <a:r>
              <a:rPr kumimoji="1" lang="ja-JP" altLang="en-US" sz="1200">
                <a:solidFill>
                  <a:schemeClr val="accent6">
                    <a:lumMod val="75000"/>
                  </a:schemeClr>
                </a:solidFill>
                <a:latin typeface="Meiryo" panose="020B0604030504040204" pitchFamily="34" charset="-128"/>
                <a:ea typeface="Meiryo" panose="020B0604030504040204" pitchFamily="34" charset="-128"/>
              </a:rPr>
              <a:t>ベンダーが対応できるテクノロジーやスキルが時代遅れだから。</a:t>
            </a:r>
            <a:endParaRPr kumimoji="1" lang="en-US" altLang="ja-JP" sz="1200" dirty="0">
              <a:solidFill>
                <a:schemeClr val="accent6">
                  <a:lumMod val="75000"/>
                </a:schemeClr>
              </a:solidFill>
              <a:latin typeface="Meiryo" panose="020B0604030504040204" pitchFamily="34" charset="-128"/>
              <a:ea typeface="Meiryo" panose="020B0604030504040204" pitchFamily="34" charset="-128"/>
            </a:endParaRPr>
          </a:p>
          <a:p>
            <a:pPr marL="312738" lvl="1" indent="-173038">
              <a:buFont typeface="Wingdings" pitchFamily="2" charset="2"/>
              <a:buChar char="ü"/>
            </a:pPr>
            <a:r>
              <a:rPr lang="ja-JP" altLang="en-US" sz="1200">
                <a:solidFill>
                  <a:schemeClr val="accent6">
                    <a:lumMod val="75000"/>
                  </a:schemeClr>
                </a:solidFill>
                <a:latin typeface="Meiryo" panose="020B0604030504040204" pitchFamily="34" charset="-128"/>
                <a:ea typeface="Meiryo" panose="020B0604030504040204" pitchFamily="34" charset="-128"/>
              </a:rPr>
              <a:t>人の数（工数）に頼らなくてもユーザーが求める</a:t>
            </a:r>
            <a:r>
              <a:rPr lang="en-US" altLang="ja-JP" sz="1200" dirty="0">
                <a:solidFill>
                  <a:schemeClr val="accent6">
                    <a:lumMod val="75000"/>
                  </a:schemeClr>
                </a:solidFill>
                <a:latin typeface="Meiryo" panose="020B0604030504040204" pitchFamily="34" charset="-128"/>
                <a:ea typeface="Meiryo" panose="020B0604030504040204" pitchFamily="34" charset="-128"/>
              </a:rPr>
              <a:t>IT</a:t>
            </a:r>
            <a:r>
              <a:rPr lang="ja-JP" altLang="en-US" sz="1200">
                <a:solidFill>
                  <a:schemeClr val="accent6">
                    <a:lumMod val="75000"/>
                  </a:schemeClr>
                </a:solidFill>
                <a:latin typeface="Meiryo" panose="020B0604030504040204" pitchFamily="34" charset="-128"/>
                <a:ea typeface="Meiryo" panose="020B0604030504040204" pitchFamily="34" charset="-128"/>
              </a:rPr>
              <a:t>サービスを実現できる環境が整ったから。</a:t>
            </a:r>
            <a:endParaRPr lang="en-US" altLang="ja-JP" sz="1200" dirty="0">
              <a:solidFill>
                <a:schemeClr val="accent6">
                  <a:lumMod val="75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9579226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単独LOGO0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ネットコマース株式会社</a:t>
            </a:r>
          </a:p>
          <a:p>
            <a:pPr algn="r"/>
            <a:r>
              <a:rPr lang="en-US" altLang="ja-JP" sz="800" dirty="0">
                <a:solidFill>
                  <a:srgbClr val="595959"/>
                </a:solidFill>
                <a:latin typeface="メイリオ"/>
                <a:ea typeface="メイリオ"/>
                <a:cs typeface="メイリオ"/>
              </a:rPr>
              <a:t>180-0004</a:t>
            </a:r>
            <a:r>
              <a:rPr lang="ja-JP" altLang="en-US" sz="800" dirty="0">
                <a:solidFill>
                  <a:srgbClr val="595959"/>
                </a:solidFill>
                <a:latin typeface="メイリオ"/>
                <a:ea typeface="メイリオ"/>
                <a:cs typeface="メイリオ"/>
              </a:rPr>
              <a:t>　東京都武蔵野市吉祥寺本町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a:solidFill>
                  <a:srgbClr val="595959"/>
                </a:solidFill>
                <a:latin typeface="メイリオ"/>
                <a:ea typeface="メイリオ"/>
                <a:cs typeface="メイリオ"/>
              </a:rPr>
              <a:t>1201</a:t>
            </a:r>
          </a:p>
          <a:p>
            <a:pPr algn="r"/>
            <a:r>
              <a:rPr lang="en-US" altLang="ja-JP" sz="800" dirty="0">
                <a:solidFill>
                  <a:srgbClr val="595959"/>
                </a:solidFill>
                <a:latin typeface="メイリオ"/>
                <a:ea typeface="メイリオ"/>
                <a:cs typeface="メイリオ"/>
                <a:hlinkClick r:id="rId3"/>
              </a:rPr>
              <a:t>http://</a:t>
            </a:r>
            <a:r>
              <a:rPr lang="en-US" altLang="ja-JP" sz="800" dirty="0" err="1">
                <a:solidFill>
                  <a:srgbClr val="595959"/>
                </a:solidFill>
                <a:latin typeface="メイリオ"/>
                <a:ea typeface="メイリオ"/>
                <a:cs typeface="メイリオ"/>
                <a:hlinkClick r:id="rId3"/>
              </a:rPr>
              <a:t>www.netcommerce.co.jp</a:t>
            </a:r>
            <a:r>
              <a:rPr lang="en-US" altLang="ja-JP" sz="800" dirty="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Meiryo" panose="020B0604030504040204" pitchFamily="34" charset="-128"/>
                <a:ea typeface="Meiryo" panose="020B0604030504040204" pitchFamily="34" charset="-128"/>
                <a:cs typeface="Arial"/>
              </a:rPr>
              <a:t>基礎知識</a:t>
            </a:r>
            <a:endParaRPr lang="en-US" altLang="ja-JP" sz="2000" dirty="0">
              <a:solidFill>
                <a:srgbClr val="FFFFFF"/>
              </a:solidFill>
              <a:effectLst/>
              <a:latin typeface="Meiryo" panose="020B0604030504040204" pitchFamily="34" charset="-128"/>
              <a:ea typeface="Meiryo" panose="020B0604030504040204" pitchFamily="34"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a:extLst>
              <a:ext uri="{FF2B5EF4-FFF2-40B4-BE49-F238E27FC236}">
                <a16:creationId xmlns:a16="http://schemas.microsoft.com/office/drawing/2014/main" id="{D28F7017-5CDC-2D4B-8E24-6F071AA174E5}"/>
              </a:ext>
            </a:extLst>
          </p:cNvPr>
          <p:cNvSpPr/>
          <p:nvPr/>
        </p:nvSpPr>
        <p:spPr>
          <a:xfrm>
            <a:off x="814011" y="2406006"/>
            <a:ext cx="5272597" cy="369332"/>
          </a:xfrm>
          <a:prstGeom prst="rect">
            <a:avLst/>
          </a:prstGeom>
        </p:spPr>
        <p:txBody>
          <a:bodyPr wrap="none">
            <a:spAutoFit/>
          </a:bodyPr>
          <a:lstStyle/>
          <a:p>
            <a:r>
              <a:rPr lang="ja-JP" altLang="en-US">
                <a:solidFill>
                  <a:srgbClr val="0070C0"/>
                </a:solidFill>
                <a:latin typeface="Meiryo" panose="020B0604030504040204" pitchFamily="34" charset="-128"/>
                <a:ea typeface="Meiryo" panose="020B0604030504040204" pitchFamily="34" charset="-128"/>
                <a:cs typeface="Arial"/>
              </a:rPr>
              <a:t>最新</a:t>
            </a:r>
            <a:r>
              <a:rPr lang="en-US" altLang="ja-JP" dirty="0">
                <a:solidFill>
                  <a:srgbClr val="0070C0"/>
                </a:solidFill>
                <a:latin typeface="Meiryo" panose="020B0604030504040204" pitchFamily="34" charset="-128"/>
                <a:ea typeface="Meiryo" panose="020B0604030504040204" pitchFamily="34" charset="-128"/>
                <a:cs typeface="Arial"/>
              </a:rPr>
              <a:t>IT</a:t>
            </a:r>
            <a:r>
              <a:rPr lang="ja-JP" altLang="en-US">
                <a:solidFill>
                  <a:srgbClr val="0070C0"/>
                </a:solidFill>
                <a:latin typeface="Meiryo" panose="020B0604030504040204" pitchFamily="34" charset="-128"/>
                <a:ea typeface="Meiryo" panose="020B0604030504040204" pitchFamily="34" charset="-128"/>
                <a:cs typeface="Arial"/>
              </a:rPr>
              <a:t>トレンドを理解するために知っておきたい</a:t>
            </a:r>
            <a:endParaRPr lang="en-US" altLang="ja-JP" dirty="0">
              <a:solidFill>
                <a:srgbClr val="0070C0"/>
              </a:solidFill>
              <a:latin typeface="Meiryo" panose="020B0604030504040204" pitchFamily="34" charset="-128"/>
              <a:ea typeface="Meiryo" panose="020B0604030504040204" pitchFamily="34" charset="-128"/>
              <a:cs typeface="Arial"/>
            </a:endParaRPr>
          </a:p>
        </p:txBody>
      </p:sp>
    </p:spTree>
    <p:extLst>
      <p:ext uri="{BB962C8B-B14F-4D97-AF65-F5344CB8AC3E}">
        <p14:creationId xmlns:p14="http://schemas.microsoft.com/office/powerpoint/2010/main" val="48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latin typeface="Meiryo" panose="020B0604030504040204" pitchFamily="34" charset="-128"/>
                <a:ea typeface="Meiryo" panose="020B0604030504040204" pitchFamily="34" charset="-128"/>
                <a:cs typeface="Arial"/>
              </a:rPr>
              <a:t>UX</a:t>
            </a:r>
            <a:r>
              <a:rPr lang="ja-JP" altLang="en-US" sz="2400" dirty="0">
                <a:solidFill>
                  <a:srgbClr val="FFFFFF"/>
                </a:solidFill>
                <a:latin typeface="Meiryo" panose="020B0604030504040204" pitchFamily="34" charset="-128"/>
                <a:ea typeface="Meiryo" panose="020B0604030504040204" pitchFamily="34" charset="-128"/>
                <a:cs typeface="Arial"/>
              </a:rPr>
              <a:t>とソフトウェア世界</a:t>
            </a:r>
            <a:endParaRPr lang="en-US" altLang="ja-JP" sz="2400" dirty="0">
              <a:solidFill>
                <a:srgbClr val="FFFFFF"/>
              </a:solidFill>
              <a:latin typeface="Meiryo" panose="020B0604030504040204" pitchFamily="34" charset="-128"/>
              <a:ea typeface="Meiryo" panose="020B0604030504040204" pitchFamily="34"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72662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C23D0-FC6E-6E45-9538-1835DAC70343}"/>
              </a:ext>
            </a:extLst>
          </p:cNvPr>
          <p:cNvSpPr>
            <a:spLocks noGrp="1"/>
          </p:cNvSpPr>
          <p:nvPr>
            <p:ph type="title"/>
          </p:nvPr>
        </p:nvSpPr>
        <p:spPr/>
        <p:txBody>
          <a:bodyPr/>
          <a:lstStyle/>
          <a:p>
            <a:r>
              <a:rPr kumimoji="1" lang="en-US" altLang="ja-JP" dirty="0"/>
              <a:t>U</a:t>
            </a:r>
            <a:r>
              <a:rPr lang="en-US" altLang="ja-JP" dirty="0"/>
              <a:t>I</a:t>
            </a:r>
            <a:r>
              <a:rPr lang="ja-JP" altLang="en-US"/>
              <a:t>／</a:t>
            </a:r>
            <a:r>
              <a:rPr lang="en-US" altLang="ja-JP" dirty="0"/>
              <a:t>UX</a:t>
            </a:r>
            <a:r>
              <a:rPr lang="ja-JP" altLang="en-US"/>
              <a:t>とは何か</a:t>
            </a:r>
            <a:endParaRPr kumimoji="1" lang="ja-JP" altLang="en-US"/>
          </a:p>
        </p:txBody>
      </p:sp>
      <p:sp>
        <p:nvSpPr>
          <p:cNvPr id="3" name="テキスト ボックス 2">
            <a:extLst>
              <a:ext uri="{FF2B5EF4-FFF2-40B4-BE49-F238E27FC236}">
                <a16:creationId xmlns:a16="http://schemas.microsoft.com/office/drawing/2014/main" id="{EACB33CD-6CAD-4540-AC1C-1EEBCA72C06A}"/>
              </a:ext>
            </a:extLst>
          </p:cNvPr>
          <p:cNvSpPr txBox="1"/>
          <p:nvPr/>
        </p:nvSpPr>
        <p:spPr>
          <a:xfrm>
            <a:off x="311022" y="1038809"/>
            <a:ext cx="1226618" cy="1107996"/>
          </a:xfrm>
          <a:prstGeom prst="rect">
            <a:avLst/>
          </a:prstGeom>
          <a:noFill/>
        </p:spPr>
        <p:txBody>
          <a:bodyPr wrap="none" rtlCol="0">
            <a:spAutoFit/>
          </a:bodyPr>
          <a:lstStyle/>
          <a:p>
            <a:r>
              <a:rPr kumimoji="1" lang="en-US" altLang="ja-JP" sz="6600" dirty="0">
                <a:solidFill>
                  <a:schemeClr val="accent3">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rPr>
              <a:t>UI</a:t>
            </a:r>
            <a:endParaRPr kumimoji="1" lang="ja-JP" altLang="en-US" sz="6600">
              <a:solidFill>
                <a:schemeClr val="accent3">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sp>
        <p:nvSpPr>
          <p:cNvPr id="5" name="テキスト ボックス 4">
            <a:extLst>
              <a:ext uri="{FF2B5EF4-FFF2-40B4-BE49-F238E27FC236}">
                <a16:creationId xmlns:a16="http://schemas.microsoft.com/office/drawing/2014/main" id="{56A240F4-6ED0-B14A-ABF0-8E9D7D2A1EB3}"/>
              </a:ext>
            </a:extLst>
          </p:cNvPr>
          <p:cNvSpPr txBox="1"/>
          <p:nvPr/>
        </p:nvSpPr>
        <p:spPr>
          <a:xfrm>
            <a:off x="2015335" y="1106261"/>
            <a:ext cx="3877985"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人とデジタルをつなぐ窓口</a:t>
            </a:r>
          </a:p>
        </p:txBody>
      </p:sp>
      <p:sp>
        <p:nvSpPr>
          <p:cNvPr id="6" name="テキスト ボックス 5">
            <a:extLst>
              <a:ext uri="{FF2B5EF4-FFF2-40B4-BE49-F238E27FC236}">
                <a16:creationId xmlns:a16="http://schemas.microsoft.com/office/drawing/2014/main" id="{B2CA48A5-D492-FC4E-A8A5-D3BFCB571303}"/>
              </a:ext>
            </a:extLst>
          </p:cNvPr>
          <p:cNvSpPr txBox="1"/>
          <p:nvPr/>
        </p:nvSpPr>
        <p:spPr>
          <a:xfrm>
            <a:off x="2015335" y="1567926"/>
            <a:ext cx="2375522" cy="461665"/>
          </a:xfrm>
          <a:prstGeom prst="rect">
            <a:avLst/>
          </a:prstGeom>
          <a:noFill/>
        </p:spPr>
        <p:txBody>
          <a:bodyPr wrap="none" rtlCol="0">
            <a:spAutoFit/>
          </a:bodyPr>
          <a:lstStyle/>
          <a:p>
            <a:r>
              <a:rPr kumimoji="1" lang="en-US" altLang="ja-JP" sz="2400" b="1" dirty="0">
                <a:latin typeface="Meiryo" panose="020B0604030504040204" pitchFamily="34" charset="-128"/>
                <a:ea typeface="Meiryo" panose="020B0604030504040204" pitchFamily="34" charset="-128"/>
              </a:rPr>
              <a:t>U</a:t>
            </a:r>
            <a:r>
              <a:rPr kumimoji="1" lang="en-US" altLang="ja-JP" sz="2400" dirty="0">
                <a:latin typeface="Meiryo" panose="020B0604030504040204" pitchFamily="34" charset="-128"/>
                <a:ea typeface="Meiryo" panose="020B0604030504040204" pitchFamily="34" charset="-128"/>
              </a:rPr>
              <a:t>ser </a:t>
            </a:r>
            <a:r>
              <a:rPr kumimoji="1" lang="en-US" altLang="ja-JP" sz="2400" b="1" dirty="0">
                <a:latin typeface="Meiryo" panose="020B0604030504040204" pitchFamily="34" charset="-128"/>
                <a:ea typeface="Meiryo" panose="020B0604030504040204" pitchFamily="34" charset="-128"/>
              </a:rPr>
              <a:t>I</a:t>
            </a:r>
            <a:r>
              <a:rPr kumimoji="1" lang="en-US" altLang="ja-JP" sz="2400" dirty="0">
                <a:latin typeface="Meiryo" panose="020B0604030504040204" pitchFamily="34" charset="-128"/>
                <a:ea typeface="Meiryo" panose="020B0604030504040204" pitchFamily="34" charset="-128"/>
              </a:rPr>
              <a:t>nterface</a:t>
            </a:r>
            <a:endParaRPr kumimoji="1" lang="ja-JP" altLang="en-US" sz="2400">
              <a:latin typeface="Meiryo" panose="020B0604030504040204" pitchFamily="34" charset="-128"/>
              <a:ea typeface="Meiryo" panose="020B0604030504040204" pitchFamily="34" charset="-128"/>
            </a:endParaRPr>
          </a:p>
        </p:txBody>
      </p:sp>
      <p:grpSp>
        <p:nvGrpSpPr>
          <p:cNvPr id="17" name="グループ化 16">
            <a:extLst>
              <a:ext uri="{FF2B5EF4-FFF2-40B4-BE49-F238E27FC236}">
                <a16:creationId xmlns:a16="http://schemas.microsoft.com/office/drawing/2014/main" id="{5FF380AD-AE5F-D643-A68E-0CD90AEAF21F}"/>
              </a:ext>
            </a:extLst>
          </p:cNvPr>
          <p:cNvGrpSpPr/>
          <p:nvPr/>
        </p:nvGrpSpPr>
        <p:grpSpPr>
          <a:xfrm>
            <a:off x="2077125" y="2052060"/>
            <a:ext cx="1125971" cy="940475"/>
            <a:chOff x="6183086" y="1006733"/>
            <a:chExt cx="1465008" cy="1192048"/>
          </a:xfrm>
        </p:grpSpPr>
        <p:pic>
          <p:nvPicPr>
            <p:cNvPr id="11" name="図 10">
              <a:extLst>
                <a:ext uri="{FF2B5EF4-FFF2-40B4-BE49-F238E27FC236}">
                  <a16:creationId xmlns:a16="http://schemas.microsoft.com/office/drawing/2014/main" id="{AABBB962-47A8-5749-83B1-85C5E75EF0F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183086" y="1107350"/>
              <a:ext cx="1465008" cy="1091431"/>
            </a:xfrm>
            <a:prstGeom prst="rect">
              <a:avLst/>
            </a:prstGeom>
          </p:spPr>
        </p:pic>
        <p:pic>
          <p:nvPicPr>
            <p:cNvPr id="10" name="図 9">
              <a:extLst>
                <a:ext uri="{FF2B5EF4-FFF2-40B4-BE49-F238E27FC236}">
                  <a16:creationId xmlns:a16="http://schemas.microsoft.com/office/drawing/2014/main" id="{04EA2C43-1671-9042-B658-312A21DA2D40}"/>
                </a:ex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71015" y="1006733"/>
              <a:ext cx="1091431" cy="1091431"/>
            </a:xfrm>
            <a:prstGeom prst="rect">
              <a:avLst/>
            </a:prstGeom>
          </p:spPr>
        </p:pic>
        <p:pic>
          <p:nvPicPr>
            <p:cNvPr id="15" name="図 14" descr="挿絵, 時計 が含まれている画像&#10;&#10;自動的に生成された説明">
              <a:extLst>
                <a:ext uri="{FF2B5EF4-FFF2-40B4-BE49-F238E27FC236}">
                  <a16:creationId xmlns:a16="http://schemas.microsoft.com/office/drawing/2014/main" id="{B8EC66C6-FB23-4842-9490-CE318267A4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82059" y="1397805"/>
              <a:ext cx="309286" cy="309286"/>
            </a:xfrm>
            <a:prstGeom prst="rect">
              <a:avLst/>
            </a:prstGeom>
            <a:ln>
              <a:noFill/>
            </a:ln>
            <a:effectLst>
              <a:outerShdw blurRad="292100" dist="139700" dir="2700000" algn="tl" rotWithShape="0">
                <a:srgbClr val="333333">
                  <a:alpha val="65000"/>
                </a:srgbClr>
              </a:outerShdw>
            </a:effectLst>
          </p:spPr>
        </p:pic>
      </p:grpSp>
      <p:pic>
        <p:nvPicPr>
          <p:cNvPr id="1026" name="Picture 2" descr="検索ボタン の写真、ロイヤリティフリーの画像、グラフィック、ベクターおよびビデオ | Adobe Stock">
            <a:extLst>
              <a:ext uri="{FF2B5EF4-FFF2-40B4-BE49-F238E27FC236}">
                <a16:creationId xmlns:a16="http://schemas.microsoft.com/office/drawing/2014/main" id="{4428D39A-1387-AE4D-B0CB-030E062AE05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21595" y="2250422"/>
            <a:ext cx="1704313" cy="618813"/>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a:extLst>
              <a:ext uri="{FF2B5EF4-FFF2-40B4-BE49-F238E27FC236}">
                <a16:creationId xmlns:a16="http://schemas.microsoft.com/office/drawing/2014/main" id="{0C716862-7BA0-6D4F-9EDC-726C567E9E6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11861" y="2345287"/>
            <a:ext cx="1418933" cy="322485"/>
          </a:xfrm>
          <a:prstGeom prst="rect">
            <a:avLst/>
          </a:prstGeom>
        </p:spPr>
      </p:pic>
      <p:sp>
        <p:nvSpPr>
          <p:cNvPr id="19" name="テキスト ボックス 18">
            <a:extLst>
              <a:ext uri="{FF2B5EF4-FFF2-40B4-BE49-F238E27FC236}">
                <a16:creationId xmlns:a16="http://schemas.microsoft.com/office/drawing/2014/main" id="{7A59EB98-B02F-6544-BF66-751D474960E4}"/>
              </a:ext>
            </a:extLst>
          </p:cNvPr>
          <p:cNvSpPr txBox="1"/>
          <p:nvPr/>
        </p:nvSpPr>
        <p:spPr>
          <a:xfrm>
            <a:off x="6448721" y="2058973"/>
            <a:ext cx="2089033" cy="923330"/>
          </a:xfrm>
          <a:prstGeom prst="rect">
            <a:avLst/>
          </a:prstGeom>
          <a:noFill/>
        </p:spPr>
        <p:txBody>
          <a:bodyPr wrap="none" rtlCol="0">
            <a:spAutoFit/>
          </a:bodyPr>
          <a:lstStyle/>
          <a:p>
            <a:pPr marL="285750" indent="-285750">
              <a:buFont typeface="Wingdings" pitchFamily="2" charset="2"/>
              <a:buChar char="Ø"/>
            </a:pPr>
            <a:r>
              <a:rPr kumimoji="1" lang="ja-JP" altLang="en-US">
                <a:solidFill>
                  <a:schemeClr val="accent3">
                    <a:lumMod val="75000"/>
                  </a:schemeClr>
                </a:solidFill>
                <a:latin typeface="Meiryo" panose="020B0604030504040204" pitchFamily="34" charset="-128"/>
                <a:ea typeface="Meiryo" panose="020B0604030504040204" pitchFamily="34" charset="-128"/>
              </a:rPr>
              <a:t>直ぐに分かる</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a:solidFill>
                  <a:schemeClr val="accent3">
                    <a:lumMod val="75000"/>
                  </a:schemeClr>
                </a:solidFill>
                <a:latin typeface="Meiryo" panose="020B0604030504040204" pitchFamily="34" charset="-128"/>
                <a:ea typeface="Meiryo" panose="020B0604030504040204" pitchFamily="34" charset="-128"/>
              </a:rPr>
              <a:t>使い易い</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a:solidFill>
                  <a:schemeClr val="accent3">
                    <a:lumMod val="75000"/>
                  </a:schemeClr>
                </a:solidFill>
                <a:latin typeface="Meiryo" panose="020B0604030504040204" pitchFamily="34" charset="-128"/>
                <a:ea typeface="Meiryo" panose="020B0604030504040204" pitchFamily="34" charset="-128"/>
              </a:rPr>
              <a:t>迷わない　など</a:t>
            </a:r>
          </a:p>
        </p:txBody>
      </p:sp>
      <p:sp>
        <p:nvSpPr>
          <p:cNvPr id="4" name="テキスト ボックス 3">
            <a:extLst>
              <a:ext uri="{FF2B5EF4-FFF2-40B4-BE49-F238E27FC236}">
                <a16:creationId xmlns:a16="http://schemas.microsoft.com/office/drawing/2014/main" id="{2B47D813-2A86-6A47-AA7E-FA8088F18E6C}"/>
              </a:ext>
            </a:extLst>
          </p:cNvPr>
          <p:cNvSpPr txBox="1"/>
          <p:nvPr/>
        </p:nvSpPr>
        <p:spPr>
          <a:xfrm>
            <a:off x="311022" y="3327919"/>
            <a:ext cx="1704313" cy="1107996"/>
          </a:xfrm>
          <a:prstGeom prst="rect">
            <a:avLst/>
          </a:prstGeom>
          <a:noFill/>
        </p:spPr>
        <p:txBody>
          <a:bodyPr wrap="none" rtlCol="0">
            <a:spAutoFit/>
          </a:bodyPr>
          <a:lstStyle/>
          <a:p>
            <a:r>
              <a:rPr kumimoji="1" lang="en-US" altLang="ja-JP" sz="6600" dirty="0">
                <a:solidFill>
                  <a:schemeClr val="accent6">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rPr>
              <a:t>UX</a:t>
            </a:r>
            <a:endParaRPr kumimoji="1" lang="ja-JP" altLang="en-US" sz="6600">
              <a:solidFill>
                <a:schemeClr val="accent6">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sp>
        <p:nvSpPr>
          <p:cNvPr id="7" name="テキスト ボックス 6">
            <a:extLst>
              <a:ext uri="{FF2B5EF4-FFF2-40B4-BE49-F238E27FC236}">
                <a16:creationId xmlns:a16="http://schemas.microsoft.com/office/drawing/2014/main" id="{C73637A1-7E23-6A44-BDA3-6B2D2686790B}"/>
              </a:ext>
            </a:extLst>
          </p:cNvPr>
          <p:cNvSpPr txBox="1"/>
          <p:nvPr/>
        </p:nvSpPr>
        <p:spPr>
          <a:xfrm>
            <a:off x="2015335" y="3445134"/>
            <a:ext cx="6340197"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人とデジタルがつながることで得られる体験</a:t>
            </a:r>
          </a:p>
        </p:txBody>
      </p:sp>
      <p:sp>
        <p:nvSpPr>
          <p:cNvPr id="8" name="テキスト ボックス 7">
            <a:extLst>
              <a:ext uri="{FF2B5EF4-FFF2-40B4-BE49-F238E27FC236}">
                <a16:creationId xmlns:a16="http://schemas.microsoft.com/office/drawing/2014/main" id="{DA7C7E01-7B38-2D47-B685-95484B45099B}"/>
              </a:ext>
            </a:extLst>
          </p:cNvPr>
          <p:cNvSpPr txBox="1"/>
          <p:nvPr/>
        </p:nvSpPr>
        <p:spPr>
          <a:xfrm>
            <a:off x="2015335" y="3906799"/>
            <a:ext cx="2622834" cy="461665"/>
          </a:xfrm>
          <a:prstGeom prst="rect">
            <a:avLst/>
          </a:prstGeom>
          <a:noFill/>
        </p:spPr>
        <p:txBody>
          <a:bodyPr wrap="none" rtlCol="0">
            <a:spAutoFit/>
          </a:bodyPr>
          <a:lstStyle/>
          <a:p>
            <a:r>
              <a:rPr kumimoji="1" lang="en-US" altLang="ja-JP" sz="2400" b="1" dirty="0">
                <a:latin typeface="Meiryo" panose="020B0604030504040204" pitchFamily="34" charset="-128"/>
                <a:ea typeface="Meiryo" panose="020B0604030504040204" pitchFamily="34" charset="-128"/>
              </a:rPr>
              <a:t>U</a:t>
            </a:r>
            <a:r>
              <a:rPr kumimoji="1" lang="en-US" altLang="ja-JP" sz="2400" dirty="0">
                <a:latin typeface="Meiryo" panose="020B0604030504040204" pitchFamily="34" charset="-128"/>
                <a:ea typeface="Meiryo" panose="020B0604030504040204" pitchFamily="34" charset="-128"/>
              </a:rPr>
              <a:t>ser </a:t>
            </a:r>
            <a:r>
              <a:rPr kumimoji="1" lang="en-US" altLang="ja-JP" sz="2400" b="1" dirty="0">
                <a:latin typeface="Meiryo" panose="020B0604030504040204" pitchFamily="34" charset="-128"/>
                <a:ea typeface="Meiryo" panose="020B0604030504040204" pitchFamily="34" charset="-128"/>
              </a:rPr>
              <a:t>E</a:t>
            </a:r>
            <a:r>
              <a:rPr kumimoji="1" lang="en-US" altLang="ja-JP" sz="2400" dirty="0">
                <a:latin typeface="Meiryo" panose="020B0604030504040204" pitchFamily="34" charset="-128"/>
                <a:ea typeface="Meiryo" panose="020B0604030504040204" pitchFamily="34" charset="-128"/>
              </a:rPr>
              <a:t>xperience</a:t>
            </a:r>
            <a:endParaRPr kumimoji="1" lang="ja-JP" altLang="en-US" sz="2400">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A452B117-7630-9746-97FB-123FAEC22E25}"/>
              </a:ext>
            </a:extLst>
          </p:cNvPr>
          <p:cNvSpPr txBox="1"/>
          <p:nvPr/>
        </p:nvSpPr>
        <p:spPr>
          <a:xfrm>
            <a:off x="6448720" y="4559355"/>
            <a:ext cx="2089033" cy="923330"/>
          </a:xfrm>
          <a:prstGeom prst="rect">
            <a:avLst/>
          </a:prstGeom>
          <a:noFill/>
        </p:spPr>
        <p:txBody>
          <a:bodyPr wrap="none" rtlCol="0">
            <a:spAutoFit/>
          </a:bodyPr>
          <a:lstStyle/>
          <a:p>
            <a:pPr marL="285750" indent="-285750">
              <a:buFont typeface="Wingdings" pitchFamily="2" charset="2"/>
              <a:buChar char="Ø"/>
            </a:pPr>
            <a:r>
              <a:rPr kumimoji="1" lang="ja-JP" altLang="en-US">
                <a:solidFill>
                  <a:schemeClr val="accent6">
                    <a:lumMod val="75000"/>
                  </a:schemeClr>
                </a:solidFill>
                <a:latin typeface="Meiryo" panose="020B0604030504040204" pitchFamily="34" charset="-128"/>
                <a:ea typeface="Meiryo" panose="020B0604030504040204" pitchFamily="34" charset="-128"/>
              </a:rPr>
              <a:t>とても便利</a:t>
            </a:r>
            <a:endParaRPr kumimoji="1" lang="en-US" altLang="ja-JP" dirty="0">
              <a:solidFill>
                <a:schemeClr val="accent6">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ja-JP" altLang="en-US">
                <a:solidFill>
                  <a:schemeClr val="accent6">
                    <a:lumMod val="75000"/>
                  </a:schemeClr>
                </a:solidFill>
                <a:latin typeface="Meiryo" panose="020B0604030504040204" pitchFamily="34" charset="-128"/>
                <a:ea typeface="Meiryo" panose="020B0604030504040204" pitchFamily="34" charset="-128"/>
              </a:rPr>
              <a:t>もっと使いたい</a:t>
            </a:r>
            <a:endParaRPr lang="en-US" altLang="ja-JP" dirty="0">
              <a:solidFill>
                <a:schemeClr val="accent6">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a:solidFill>
                  <a:schemeClr val="accent6">
                    <a:lumMod val="75000"/>
                  </a:schemeClr>
                </a:solidFill>
                <a:latin typeface="Meiryo" panose="020B0604030504040204" pitchFamily="34" charset="-128"/>
                <a:ea typeface="Meiryo" panose="020B0604030504040204" pitchFamily="34" charset="-128"/>
              </a:rPr>
              <a:t>感動した　など</a:t>
            </a:r>
          </a:p>
        </p:txBody>
      </p:sp>
      <p:sp>
        <p:nvSpPr>
          <p:cNvPr id="29" name="右大かっこ 28">
            <a:extLst>
              <a:ext uri="{FF2B5EF4-FFF2-40B4-BE49-F238E27FC236}">
                <a16:creationId xmlns:a16="http://schemas.microsoft.com/office/drawing/2014/main" id="{F2E96D78-6F8F-9F43-AE39-352ED469B975}"/>
              </a:ext>
            </a:extLst>
          </p:cNvPr>
          <p:cNvSpPr/>
          <p:nvPr/>
        </p:nvSpPr>
        <p:spPr>
          <a:xfrm rot="5400000">
            <a:off x="3540515" y="4162420"/>
            <a:ext cx="170862" cy="2986899"/>
          </a:xfrm>
          <a:prstGeom prst="rightBracket">
            <a:avLst/>
          </a:prstGeom>
          <a:ln w="38100">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chemeClr val="accent6">
                  <a:lumMod val="75000"/>
                </a:schemeClr>
              </a:solidFill>
            </a:endParaRPr>
          </a:p>
        </p:txBody>
      </p:sp>
      <p:sp>
        <p:nvSpPr>
          <p:cNvPr id="34" name="右大かっこ 33">
            <a:extLst>
              <a:ext uri="{FF2B5EF4-FFF2-40B4-BE49-F238E27FC236}">
                <a16:creationId xmlns:a16="http://schemas.microsoft.com/office/drawing/2014/main" id="{F13FA7C7-9010-A04A-95E9-36914AAE3462}"/>
              </a:ext>
            </a:extLst>
          </p:cNvPr>
          <p:cNvSpPr/>
          <p:nvPr/>
        </p:nvSpPr>
        <p:spPr>
          <a:xfrm rot="5400000">
            <a:off x="5805048" y="5299500"/>
            <a:ext cx="170862" cy="712740"/>
          </a:xfrm>
          <a:prstGeom prst="rightBracket">
            <a:avLst/>
          </a:prstGeom>
          <a:ln w="3810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solidFill>
                <a:schemeClr val="accent6">
                  <a:lumMod val="75000"/>
                </a:schemeClr>
              </a:solidFill>
            </a:endParaRPr>
          </a:p>
        </p:txBody>
      </p:sp>
      <p:sp>
        <p:nvSpPr>
          <p:cNvPr id="35" name="テキスト ボックス 34">
            <a:extLst>
              <a:ext uri="{FF2B5EF4-FFF2-40B4-BE49-F238E27FC236}">
                <a16:creationId xmlns:a16="http://schemas.microsoft.com/office/drawing/2014/main" id="{7153E858-5A5B-9A46-A36D-95CB418B2415}"/>
              </a:ext>
            </a:extLst>
          </p:cNvPr>
          <p:cNvSpPr txBox="1"/>
          <p:nvPr/>
        </p:nvSpPr>
        <p:spPr>
          <a:xfrm>
            <a:off x="3342426" y="5841936"/>
            <a:ext cx="689612" cy="584775"/>
          </a:xfrm>
          <a:prstGeom prst="rect">
            <a:avLst/>
          </a:prstGeom>
          <a:noFill/>
        </p:spPr>
        <p:txBody>
          <a:bodyPr wrap="none" rtlCol="0">
            <a:spAutoFit/>
          </a:bodyPr>
          <a:lstStyle/>
          <a:p>
            <a:r>
              <a:rPr kumimoji="1" lang="en-US" altLang="ja-JP" sz="3200" dirty="0">
                <a:solidFill>
                  <a:schemeClr val="accent3">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rPr>
              <a:t>UI</a:t>
            </a:r>
            <a:endParaRPr kumimoji="1" lang="ja-JP" altLang="en-US" sz="3200">
              <a:solidFill>
                <a:schemeClr val="accent3">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sp>
        <p:nvSpPr>
          <p:cNvPr id="36" name="テキスト ボックス 35">
            <a:extLst>
              <a:ext uri="{FF2B5EF4-FFF2-40B4-BE49-F238E27FC236}">
                <a16:creationId xmlns:a16="http://schemas.microsoft.com/office/drawing/2014/main" id="{B7125C76-A7FA-C54B-A793-6F49E9C20A53}"/>
              </a:ext>
            </a:extLst>
          </p:cNvPr>
          <p:cNvSpPr txBox="1"/>
          <p:nvPr/>
        </p:nvSpPr>
        <p:spPr>
          <a:xfrm>
            <a:off x="5429455" y="5841936"/>
            <a:ext cx="922047" cy="584775"/>
          </a:xfrm>
          <a:prstGeom prst="rect">
            <a:avLst/>
          </a:prstGeom>
          <a:noFill/>
        </p:spPr>
        <p:txBody>
          <a:bodyPr wrap="none" rtlCol="0">
            <a:spAutoFit/>
          </a:bodyPr>
          <a:lstStyle/>
          <a:p>
            <a:r>
              <a:rPr kumimoji="1" lang="en-US" altLang="ja-JP" sz="3200" dirty="0">
                <a:solidFill>
                  <a:schemeClr val="accent6">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rPr>
              <a:t>UX</a:t>
            </a:r>
            <a:endParaRPr kumimoji="1" lang="ja-JP" altLang="en-US" sz="3200">
              <a:solidFill>
                <a:schemeClr val="accent6">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grpSp>
        <p:nvGrpSpPr>
          <p:cNvPr id="20" name="グループ化 19">
            <a:extLst>
              <a:ext uri="{FF2B5EF4-FFF2-40B4-BE49-F238E27FC236}">
                <a16:creationId xmlns:a16="http://schemas.microsoft.com/office/drawing/2014/main" id="{D39FED45-DE22-4A42-8D21-517AF5E1909E}"/>
              </a:ext>
            </a:extLst>
          </p:cNvPr>
          <p:cNvGrpSpPr/>
          <p:nvPr/>
        </p:nvGrpSpPr>
        <p:grpSpPr>
          <a:xfrm>
            <a:off x="1948076" y="4542948"/>
            <a:ext cx="3187034" cy="1132717"/>
            <a:chOff x="1948076" y="4542948"/>
            <a:chExt cx="3187034" cy="1132717"/>
          </a:xfrm>
        </p:grpSpPr>
        <p:sp>
          <p:nvSpPr>
            <p:cNvPr id="28" name="右矢印 27">
              <a:extLst>
                <a:ext uri="{FF2B5EF4-FFF2-40B4-BE49-F238E27FC236}">
                  <a16:creationId xmlns:a16="http://schemas.microsoft.com/office/drawing/2014/main" id="{26E9036E-7E9D-4442-AEA7-5E1232C61009}"/>
                </a:ext>
              </a:extLst>
            </p:cNvPr>
            <p:cNvSpPr/>
            <p:nvPr/>
          </p:nvSpPr>
          <p:spPr>
            <a:xfrm>
              <a:off x="2962718" y="4776969"/>
              <a:ext cx="242182" cy="488103"/>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6">
                    <a:lumMod val="75000"/>
                  </a:schemeClr>
                </a:solidFill>
                <a:latin typeface="ＭＳ Ｐゴシック"/>
                <a:ea typeface="ＭＳ Ｐゴシック"/>
                <a:cs typeface="ＭＳ Ｐゴシック"/>
              </a:endParaRPr>
            </a:p>
          </p:txBody>
        </p:sp>
        <p:sp>
          <p:nvSpPr>
            <p:cNvPr id="30" name="右矢印 29">
              <a:extLst>
                <a:ext uri="{FF2B5EF4-FFF2-40B4-BE49-F238E27FC236}">
                  <a16:creationId xmlns:a16="http://schemas.microsoft.com/office/drawing/2014/main" id="{6AC7F5E3-E643-5547-A0B5-B2044E934F40}"/>
                </a:ext>
              </a:extLst>
            </p:cNvPr>
            <p:cNvSpPr/>
            <p:nvPr/>
          </p:nvSpPr>
          <p:spPr>
            <a:xfrm>
              <a:off x="4088430" y="4776969"/>
              <a:ext cx="242182" cy="488103"/>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6">
                    <a:lumMod val="75000"/>
                  </a:schemeClr>
                </a:solidFill>
                <a:latin typeface="ＭＳ Ｐゴシック"/>
                <a:ea typeface="ＭＳ Ｐゴシック"/>
                <a:cs typeface="ＭＳ Ｐゴシック"/>
              </a:endParaRPr>
            </a:p>
          </p:txBody>
        </p:sp>
        <p:pic>
          <p:nvPicPr>
            <p:cNvPr id="9" name="図 8">
              <a:extLst>
                <a:ext uri="{FF2B5EF4-FFF2-40B4-BE49-F238E27FC236}">
                  <a16:creationId xmlns:a16="http://schemas.microsoft.com/office/drawing/2014/main" id="{D5457172-76C4-0B43-B76E-E5B81FC8A9D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0541" y="4673830"/>
              <a:ext cx="824569" cy="824569"/>
            </a:xfrm>
            <a:prstGeom prst="rect">
              <a:avLst/>
            </a:prstGeom>
            <a:effectLst>
              <a:outerShdw blurRad="50800" dist="38100" dir="2700000" algn="tl" rotWithShape="0">
                <a:prstClr val="black">
                  <a:alpha val="40000"/>
                </a:prstClr>
              </a:outerShdw>
            </a:effectLst>
          </p:spPr>
        </p:pic>
        <p:pic>
          <p:nvPicPr>
            <p:cNvPr id="12" name="図 11">
              <a:extLst>
                <a:ext uri="{FF2B5EF4-FFF2-40B4-BE49-F238E27FC236}">
                  <a16:creationId xmlns:a16="http://schemas.microsoft.com/office/drawing/2014/main" id="{92449F33-9940-6547-BB01-6AB197140695}"/>
                </a:ext>
              </a:extLst>
            </p:cNvPr>
            <p:cNvPicPr>
              <a:picLocks noChangeAspect="1"/>
            </p:cNvPicPr>
            <p:nvPr/>
          </p:nvPicPr>
          <p:blipFill>
            <a:blip r:embed="rId8"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261686" y="4665471"/>
              <a:ext cx="808855" cy="808855"/>
            </a:xfrm>
            <a:prstGeom prst="rect">
              <a:avLst/>
            </a:prstGeom>
          </p:spPr>
        </p:pic>
        <p:pic>
          <p:nvPicPr>
            <p:cNvPr id="13" name="図 12">
              <a:extLst>
                <a:ext uri="{FF2B5EF4-FFF2-40B4-BE49-F238E27FC236}">
                  <a16:creationId xmlns:a16="http://schemas.microsoft.com/office/drawing/2014/main" id="{1773A325-8580-074A-B51C-9FF21085AEA4}"/>
                </a:ext>
              </a:extLst>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48076" y="4542948"/>
              <a:ext cx="1132717" cy="1132717"/>
            </a:xfrm>
            <a:prstGeom prst="rect">
              <a:avLst/>
            </a:prstGeom>
            <a:effectLst>
              <a:outerShdw blurRad="50800" dist="38100" dir="2700000" algn="tl" rotWithShape="0">
                <a:prstClr val="black">
                  <a:alpha val="40000"/>
                </a:prstClr>
              </a:outerShdw>
            </a:effectLst>
          </p:spPr>
        </p:pic>
      </p:grpSp>
      <p:grpSp>
        <p:nvGrpSpPr>
          <p:cNvPr id="21" name="グループ化 20">
            <a:extLst>
              <a:ext uri="{FF2B5EF4-FFF2-40B4-BE49-F238E27FC236}">
                <a16:creationId xmlns:a16="http://schemas.microsoft.com/office/drawing/2014/main" id="{F4D99767-32A5-4745-86AD-727BAD117D1D}"/>
              </a:ext>
            </a:extLst>
          </p:cNvPr>
          <p:cNvGrpSpPr/>
          <p:nvPr/>
        </p:nvGrpSpPr>
        <p:grpSpPr>
          <a:xfrm>
            <a:off x="5219727" y="4531656"/>
            <a:ext cx="1234062" cy="1076484"/>
            <a:chOff x="5219727" y="4531656"/>
            <a:chExt cx="1234062" cy="1076484"/>
          </a:xfrm>
        </p:grpSpPr>
        <p:sp>
          <p:nvSpPr>
            <p:cNvPr id="31" name="右矢印 30">
              <a:extLst>
                <a:ext uri="{FF2B5EF4-FFF2-40B4-BE49-F238E27FC236}">
                  <a16:creationId xmlns:a16="http://schemas.microsoft.com/office/drawing/2014/main" id="{D496AE29-705A-8B40-9070-17F044F4293A}"/>
                </a:ext>
              </a:extLst>
            </p:cNvPr>
            <p:cNvSpPr/>
            <p:nvPr/>
          </p:nvSpPr>
          <p:spPr>
            <a:xfrm>
              <a:off x="5219727" y="4776969"/>
              <a:ext cx="242182" cy="488103"/>
            </a:xfrm>
            <a:prstGeom prst="rightArrow">
              <a:avLst/>
            </a:prstGeom>
            <a:solidFill>
              <a:schemeClr val="accent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accent6">
                    <a:lumMod val="75000"/>
                  </a:schemeClr>
                </a:solidFill>
                <a:latin typeface="ＭＳ Ｐゴシック"/>
                <a:ea typeface="ＭＳ Ｐゴシック"/>
                <a:cs typeface="ＭＳ Ｐゴシック"/>
              </a:endParaRPr>
            </a:p>
          </p:txBody>
        </p:sp>
        <p:pic>
          <p:nvPicPr>
            <p:cNvPr id="14" name="図 13">
              <a:extLst>
                <a:ext uri="{FF2B5EF4-FFF2-40B4-BE49-F238E27FC236}">
                  <a16:creationId xmlns:a16="http://schemas.microsoft.com/office/drawing/2014/main" id="{B409EDFF-567C-3F4C-90A0-B9CA7E177416}"/>
                </a:ext>
              </a:extLst>
            </p:cNvPr>
            <p:cNvPicPr>
              <a:picLocks noChangeAspect="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5377305" y="4531656"/>
              <a:ext cx="1076484" cy="1076484"/>
            </a:xfrm>
            <a:prstGeom prst="rect">
              <a:avLst/>
            </a:prstGeom>
            <a:effectLst>
              <a:outerShdw blurRad="50800" dist="38100" dir="2700000" algn="tl" rotWithShape="0">
                <a:prstClr val="black">
                  <a:alpha val="40000"/>
                </a:prstClr>
              </a:outerShdw>
            </a:effectLst>
          </p:spPr>
        </p:pic>
      </p:grpSp>
      <p:pic>
        <p:nvPicPr>
          <p:cNvPr id="16" name="図 15">
            <a:extLst>
              <a:ext uri="{FF2B5EF4-FFF2-40B4-BE49-F238E27FC236}">
                <a16:creationId xmlns:a16="http://schemas.microsoft.com/office/drawing/2014/main" id="{36C0AF60-45AB-D14E-BD8B-D3141C6AFAAE}"/>
              </a:ext>
            </a:extLst>
          </p:cNvPr>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2366711" y="5649740"/>
            <a:ext cx="941860" cy="9418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69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29" grpId="0" animBg="1"/>
      <p:bldP spid="34" grpId="0" animBg="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DC23D0-FC6E-6E45-9538-1835DAC70343}"/>
              </a:ext>
            </a:extLst>
          </p:cNvPr>
          <p:cNvSpPr>
            <a:spLocks noGrp="1"/>
          </p:cNvSpPr>
          <p:nvPr>
            <p:ph type="title"/>
          </p:nvPr>
        </p:nvSpPr>
        <p:spPr/>
        <p:txBody>
          <a:bodyPr/>
          <a:lstStyle/>
          <a:p>
            <a:r>
              <a:rPr kumimoji="1" lang="en-US" altLang="ja-JP" dirty="0"/>
              <a:t>U</a:t>
            </a:r>
            <a:r>
              <a:rPr lang="en-US" altLang="ja-JP" dirty="0"/>
              <a:t>I</a:t>
            </a:r>
            <a:r>
              <a:rPr lang="ja-JP" altLang="en-US"/>
              <a:t>／</a:t>
            </a:r>
            <a:r>
              <a:rPr lang="en-US" altLang="ja-JP" dirty="0"/>
              <a:t>UX</a:t>
            </a:r>
            <a:r>
              <a:rPr lang="ja-JP" altLang="en-US"/>
              <a:t>とは何か</a:t>
            </a:r>
            <a:endParaRPr kumimoji="1" lang="ja-JP" altLang="en-US"/>
          </a:p>
        </p:txBody>
      </p:sp>
      <p:sp>
        <p:nvSpPr>
          <p:cNvPr id="3" name="テキスト ボックス 2">
            <a:extLst>
              <a:ext uri="{FF2B5EF4-FFF2-40B4-BE49-F238E27FC236}">
                <a16:creationId xmlns:a16="http://schemas.microsoft.com/office/drawing/2014/main" id="{EACB33CD-6CAD-4540-AC1C-1EEBCA72C06A}"/>
              </a:ext>
            </a:extLst>
          </p:cNvPr>
          <p:cNvSpPr txBox="1"/>
          <p:nvPr/>
        </p:nvSpPr>
        <p:spPr>
          <a:xfrm>
            <a:off x="311022" y="1038809"/>
            <a:ext cx="1226618" cy="1107996"/>
          </a:xfrm>
          <a:prstGeom prst="rect">
            <a:avLst/>
          </a:prstGeom>
          <a:noFill/>
        </p:spPr>
        <p:txBody>
          <a:bodyPr wrap="none" rtlCol="0">
            <a:spAutoFit/>
          </a:bodyPr>
          <a:lstStyle/>
          <a:p>
            <a:r>
              <a:rPr kumimoji="1" lang="en-US" altLang="ja-JP" sz="6600" dirty="0">
                <a:solidFill>
                  <a:schemeClr val="accent3">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rPr>
              <a:t>UI</a:t>
            </a:r>
            <a:endParaRPr kumimoji="1" lang="ja-JP" altLang="en-US" sz="6600">
              <a:solidFill>
                <a:schemeClr val="accent3">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sp>
        <p:nvSpPr>
          <p:cNvPr id="5" name="テキスト ボックス 4">
            <a:extLst>
              <a:ext uri="{FF2B5EF4-FFF2-40B4-BE49-F238E27FC236}">
                <a16:creationId xmlns:a16="http://schemas.microsoft.com/office/drawing/2014/main" id="{56A240F4-6ED0-B14A-ABF0-8E9D7D2A1EB3}"/>
              </a:ext>
            </a:extLst>
          </p:cNvPr>
          <p:cNvSpPr txBox="1"/>
          <p:nvPr/>
        </p:nvSpPr>
        <p:spPr>
          <a:xfrm>
            <a:off x="2015335" y="1106261"/>
            <a:ext cx="3877985"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人とデジタルをつなぐ窓口</a:t>
            </a:r>
          </a:p>
        </p:txBody>
      </p:sp>
      <p:sp>
        <p:nvSpPr>
          <p:cNvPr id="6" name="テキスト ボックス 5">
            <a:extLst>
              <a:ext uri="{FF2B5EF4-FFF2-40B4-BE49-F238E27FC236}">
                <a16:creationId xmlns:a16="http://schemas.microsoft.com/office/drawing/2014/main" id="{B2CA48A5-D492-FC4E-A8A5-D3BFCB571303}"/>
              </a:ext>
            </a:extLst>
          </p:cNvPr>
          <p:cNvSpPr txBox="1"/>
          <p:nvPr/>
        </p:nvSpPr>
        <p:spPr>
          <a:xfrm>
            <a:off x="2015335" y="1567926"/>
            <a:ext cx="2375522" cy="461665"/>
          </a:xfrm>
          <a:prstGeom prst="rect">
            <a:avLst/>
          </a:prstGeom>
          <a:noFill/>
        </p:spPr>
        <p:txBody>
          <a:bodyPr wrap="none" rtlCol="0">
            <a:spAutoFit/>
          </a:bodyPr>
          <a:lstStyle/>
          <a:p>
            <a:r>
              <a:rPr kumimoji="1" lang="en-US" altLang="ja-JP" sz="2400" b="1" dirty="0">
                <a:latin typeface="Meiryo" panose="020B0604030504040204" pitchFamily="34" charset="-128"/>
                <a:ea typeface="Meiryo" panose="020B0604030504040204" pitchFamily="34" charset="-128"/>
              </a:rPr>
              <a:t>U</a:t>
            </a:r>
            <a:r>
              <a:rPr kumimoji="1" lang="en-US" altLang="ja-JP" sz="2400" dirty="0">
                <a:latin typeface="Meiryo" panose="020B0604030504040204" pitchFamily="34" charset="-128"/>
                <a:ea typeface="Meiryo" panose="020B0604030504040204" pitchFamily="34" charset="-128"/>
              </a:rPr>
              <a:t>ser </a:t>
            </a:r>
            <a:r>
              <a:rPr kumimoji="1" lang="en-US" altLang="ja-JP" sz="2400" b="1" dirty="0">
                <a:latin typeface="Meiryo" panose="020B0604030504040204" pitchFamily="34" charset="-128"/>
                <a:ea typeface="Meiryo" panose="020B0604030504040204" pitchFamily="34" charset="-128"/>
              </a:rPr>
              <a:t>I</a:t>
            </a:r>
            <a:r>
              <a:rPr kumimoji="1" lang="en-US" altLang="ja-JP" sz="2400" dirty="0">
                <a:latin typeface="Meiryo" panose="020B0604030504040204" pitchFamily="34" charset="-128"/>
                <a:ea typeface="Meiryo" panose="020B0604030504040204" pitchFamily="34" charset="-128"/>
              </a:rPr>
              <a:t>nterface</a:t>
            </a:r>
            <a:endParaRPr kumimoji="1" lang="ja-JP" altLang="en-US" sz="2400">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7A59EB98-B02F-6544-BF66-751D474960E4}"/>
              </a:ext>
            </a:extLst>
          </p:cNvPr>
          <p:cNvSpPr txBox="1"/>
          <p:nvPr/>
        </p:nvSpPr>
        <p:spPr>
          <a:xfrm>
            <a:off x="6448721" y="2058973"/>
            <a:ext cx="2089033" cy="923330"/>
          </a:xfrm>
          <a:prstGeom prst="rect">
            <a:avLst/>
          </a:prstGeom>
          <a:noFill/>
        </p:spPr>
        <p:txBody>
          <a:bodyPr wrap="none" rtlCol="0">
            <a:spAutoFit/>
          </a:bodyPr>
          <a:lstStyle/>
          <a:p>
            <a:pPr marL="285750" indent="-285750">
              <a:buFont typeface="Wingdings" pitchFamily="2" charset="2"/>
              <a:buChar char="Ø"/>
            </a:pPr>
            <a:r>
              <a:rPr kumimoji="1" lang="ja-JP" altLang="en-US">
                <a:solidFill>
                  <a:schemeClr val="accent3">
                    <a:lumMod val="75000"/>
                  </a:schemeClr>
                </a:solidFill>
                <a:latin typeface="Meiryo" panose="020B0604030504040204" pitchFamily="34" charset="-128"/>
                <a:ea typeface="Meiryo" panose="020B0604030504040204" pitchFamily="34" charset="-128"/>
              </a:rPr>
              <a:t>直ぐに分かる</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a:solidFill>
                  <a:schemeClr val="accent3">
                    <a:lumMod val="75000"/>
                  </a:schemeClr>
                </a:solidFill>
                <a:latin typeface="Meiryo" panose="020B0604030504040204" pitchFamily="34" charset="-128"/>
                <a:ea typeface="Meiryo" panose="020B0604030504040204" pitchFamily="34" charset="-128"/>
              </a:rPr>
              <a:t>使い易い</a:t>
            </a:r>
            <a:endParaRPr kumimoji="1" lang="en-US" altLang="ja-JP" dirty="0">
              <a:solidFill>
                <a:schemeClr val="accent3">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a:solidFill>
                  <a:schemeClr val="accent3">
                    <a:lumMod val="75000"/>
                  </a:schemeClr>
                </a:solidFill>
                <a:latin typeface="Meiryo" panose="020B0604030504040204" pitchFamily="34" charset="-128"/>
                <a:ea typeface="Meiryo" panose="020B0604030504040204" pitchFamily="34" charset="-128"/>
              </a:rPr>
              <a:t>迷わない　など</a:t>
            </a:r>
          </a:p>
        </p:txBody>
      </p:sp>
      <p:sp>
        <p:nvSpPr>
          <p:cNvPr id="4" name="テキスト ボックス 3">
            <a:extLst>
              <a:ext uri="{FF2B5EF4-FFF2-40B4-BE49-F238E27FC236}">
                <a16:creationId xmlns:a16="http://schemas.microsoft.com/office/drawing/2014/main" id="{2B47D813-2A86-6A47-AA7E-FA8088F18E6C}"/>
              </a:ext>
            </a:extLst>
          </p:cNvPr>
          <p:cNvSpPr txBox="1"/>
          <p:nvPr/>
        </p:nvSpPr>
        <p:spPr>
          <a:xfrm>
            <a:off x="311022" y="3327919"/>
            <a:ext cx="1704313" cy="1107996"/>
          </a:xfrm>
          <a:prstGeom prst="rect">
            <a:avLst/>
          </a:prstGeom>
          <a:noFill/>
        </p:spPr>
        <p:txBody>
          <a:bodyPr wrap="none" rtlCol="0">
            <a:spAutoFit/>
          </a:bodyPr>
          <a:lstStyle/>
          <a:p>
            <a:r>
              <a:rPr kumimoji="1" lang="en-US" altLang="ja-JP" sz="6600" dirty="0">
                <a:solidFill>
                  <a:schemeClr val="accent6">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rPr>
              <a:t>UX</a:t>
            </a:r>
            <a:endParaRPr kumimoji="1" lang="ja-JP" altLang="en-US" sz="6600">
              <a:solidFill>
                <a:schemeClr val="accent6">
                  <a:lumMod val="75000"/>
                </a:schemeClr>
              </a:solidFill>
              <a:latin typeface="Hiragino Kaku Gothic Std W8" panose="020B0800000000000000" pitchFamily="34" charset="-128"/>
              <a:ea typeface="Hiragino Kaku Gothic Std W8" panose="020B0800000000000000" pitchFamily="34" charset="-128"/>
              <a:cs typeface="Baloo Bhai" panose="03080902040302020200" pitchFamily="66" charset="0"/>
            </a:endParaRPr>
          </a:p>
        </p:txBody>
      </p:sp>
      <p:sp>
        <p:nvSpPr>
          <p:cNvPr id="7" name="テキスト ボックス 6">
            <a:extLst>
              <a:ext uri="{FF2B5EF4-FFF2-40B4-BE49-F238E27FC236}">
                <a16:creationId xmlns:a16="http://schemas.microsoft.com/office/drawing/2014/main" id="{C73637A1-7E23-6A44-BDA3-6B2D2686790B}"/>
              </a:ext>
            </a:extLst>
          </p:cNvPr>
          <p:cNvSpPr txBox="1"/>
          <p:nvPr/>
        </p:nvSpPr>
        <p:spPr>
          <a:xfrm>
            <a:off x="2015335" y="3445134"/>
            <a:ext cx="6340197"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人とデジタルがつながることで得られる体験</a:t>
            </a:r>
          </a:p>
        </p:txBody>
      </p:sp>
      <p:sp>
        <p:nvSpPr>
          <p:cNvPr id="8" name="テキスト ボックス 7">
            <a:extLst>
              <a:ext uri="{FF2B5EF4-FFF2-40B4-BE49-F238E27FC236}">
                <a16:creationId xmlns:a16="http://schemas.microsoft.com/office/drawing/2014/main" id="{DA7C7E01-7B38-2D47-B685-95484B45099B}"/>
              </a:ext>
            </a:extLst>
          </p:cNvPr>
          <p:cNvSpPr txBox="1"/>
          <p:nvPr/>
        </p:nvSpPr>
        <p:spPr>
          <a:xfrm>
            <a:off x="2015335" y="3906799"/>
            <a:ext cx="2622834" cy="461665"/>
          </a:xfrm>
          <a:prstGeom prst="rect">
            <a:avLst/>
          </a:prstGeom>
          <a:noFill/>
        </p:spPr>
        <p:txBody>
          <a:bodyPr wrap="none" rtlCol="0">
            <a:spAutoFit/>
          </a:bodyPr>
          <a:lstStyle/>
          <a:p>
            <a:r>
              <a:rPr kumimoji="1" lang="en-US" altLang="ja-JP" sz="2400" b="1" dirty="0">
                <a:latin typeface="Meiryo" panose="020B0604030504040204" pitchFamily="34" charset="-128"/>
                <a:ea typeface="Meiryo" panose="020B0604030504040204" pitchFamily="34" charset="-128"/>
              </a:rPr>
              <a:t>U</a:t>
            </a:r>
            <a:r>
              <a:rPr kumimoji="1" lang="en-US" altLang="ja-JP" sz="2400" dirty="0">
                <a:latin typeface="Meiryo" panose="020B0604030504040204" pitchFamily="34" charset="-128"/>
                <a:ea typeface="Meiryo" panose="020B0604030504040204" pitchFamily="34" charset="-128"/>
              </a:rPr>
              <a:t>ser </a:t>
            </a:r>
            <a:r>
              <a:rPr kumimoji="1" lang="en-US" altLang="ja-JP" sz="2400" b="1" dirty="0">
                <a:latin typeface="Meiryo" panose="020B0604030504040204" pitchFamily="34" charset="-128"/>
                <a:ea typeface="Meiryo" panose="020B0604030504040204" pitchFamily="34" charset="-128"/>
              </a:rPr>
              <a:t>E</a:t>
            </a:r>
            <a:r>
              <a:rPr kumimoji="1" lang="en-US" altLang="ja-JP" sz="2400" dirty="0">
                <a:latin typeface="Meiryo" panose="020B0604030504040204" pitchFamily="34" charset="-128"/>
                <a:ea typeface="Meiryo" panose="020B0604030504040204" pitchFamily="34" charset="-128"/>
              </a:rPr>
              <a:t>xperience</a:t>
            </a:r>
            <a:endParaRPr kumimoji="1" lang="ja-JP" altLang="en-US" sz="2400">
              <a:latin typeface="Meiryo" panose="020B0604030504040204" pitchFamily="34" charset="-128"/>
              <a:ea typeface="Meiryo" panose="020B0604030504040204" pitchFamily="34" charset="-128"/>
            </a:endParaRPr>
          </a:p>
        </p:txBody>
      </p:sp>
      <p:sp>
        <p:nvSpPr>
          <p:cNvPr id="32" name="テキスト ボックス 31">
            <a:extLst>
              <a:ext uri="{FF2B5EF4-FFF2-40B4-BE49-F238E27FC236}">
                <a16:creationId xmlns:a16="http://schemas.microsoft.com/office/drawing/2014/main" id="{A452B117-7630-9746-97FB-123FAEC22E25}"/>
              </a:ext>
            </a:extLst>
          </p:cNvPr>
          <p:cNvSpPr txBox="1"/>
          <p:nvPr/>
        </p:nvSpPr>
        <p:spPr>
          <a:xfrm>
            <a:off x="6448720" y="4559355"/>
            <a:ext cx="2089033" cy="923330"/>
          </a:xfrm>
          <a:prstGeom prst="rect">
            <a:avLst/>
          </a:prstGeom>
          <a:noFill/>
        </p:spPr>
        <p:txBody>
          <a:bodyPr wrap="none" rtlCol="0">
            <a:spAutoFit/>
          </a:bodyPr>
          <a:lstStyle/>
          <a:p>
            <a:pPr marL="285750" indent="-285750">
              <a:buFont typeface="Wingdings" pitchFamily="2" charset="2"/>
              <a:buChar char="Ø"/>
            </a:pPr>
            <a:r>
              <a:rPr kumimoji="1" lang="ja-JP" altLang="en-US">
                <a:solidFill>
                  <a:schemeClr val="accent6">
                    <a:lumMod val="75000"/>
                  </a:schemeClr>
                </a:solidFill>
                <a:latin typeface="Meiryo" panose="020B0604030504040204" pitchFamily="34" charset="-128"/>
                <a:ea typeface="Meiryo" panose="020B0604030504040204" pitchFamily="34" charset="-128"/>
              </a:rPr>
              <a:t>とても便利</a:t>
            </a:r>
            <a:endParaRPr kumimoji="1" lang="en-US" altLang="ja-JP" dirty="0">
              <a:solidFill>
                <a:schemeClr val="accent6">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lang="ja-JP" altLang="en-US">
                <a:solidFill>
                  <a:schemeClr val="accent6">
                    <a:lumMod val="75000"/>
                  </a:schemeClr>
                </a:solidFill>
                <a:latin typeface="Meiryo" panose="020B0604030504040204" pitchFamily="34" charset="-128"/>
                <a:ea typeface="Meiryo" panose="020B0604030504040204" pitchFamily="34" charset="-128"/>
              </a:rPr>
              <a:t>もっと使いたい</a:t>
            </a:r>
            <a:endParaRPr lang="en-US" altLang="ja-JP" dirty="0">
              <a:solidFill>
                <a:schemeClr val="accent6">
                  <a:lumMod val="75000"/>
                </a:schemeClr>
              </a:solidFill>
              <a:latin typeface="Meiryo" panose="020B0604030504040204" pitchFamily="34" charset="-128"/>
              <a:ea typeface="Meiryo" panose="020B0604030504040204" pitchFamily="34" charset="-128"/>
            </a:endParaRPr>
          </a:p>
          <a:p>
            <a:pPr marL="285750" indent="-285750">
              <a:buFont typeface="Wingdings" pitchFamily="2" charset="2"/>
              <a:buChar char="Ø"/>
            </a:pPr>
            <a:r>
              <a:rPr kumimoji="1" lang="ja-JP" altLang="en-US">
                <a:solidFill>
                  <a:schemeClr val="accent6">
                    <a:lumMod val="75000"/>
                  </a:schemeClr>
                </a:solidFill>
                <a:latin typeface="Meiryo" panose="020B0604030504040204" pitchFamily="34" charset="-128"/>
                <a:ea typeface="Meiryo" panose="020B0604030504040204" pitchFamily="34" charset="-128"/>
              </a:rPr>
              <a:t>感動した　など</a:t>
            </a:r>
          </a:p>
        </p:txBody>
      </p:sp>
      <p:sp>
        <p:nvSpPr>
          <p:cNvPr id="9" name="正方形/長方形 8">
            <a:extLst>
              <a:ext uri="{FF2B5EF4-FFF2-40B4-BE49-F238E27FC236}">
                <a16:creationId xmlns:a16="http://schemas.microsoft.com/office/drawing/2014/main" id="{6A715F7F-0AEE-5944-B2FE-F3BCD291F344}"/>
              </a:ext>
            </a:extLst>
          </p:cNvPr>
          <p:cNvSpPr/>
          <p:nvPr/>
        </p:nvSpPr>
        <p:spPr>
          <a:xfrm>
            <a:off x="2284236" y="2559392"/>
            <a:ext cx="687335" cy="3559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a:extLst>
              <a:ext uri="{FF2B5EF4-FFF2-40B4-BE49-F238E27FC236}">
                <a16:creationId xmlns:a16="http://schemas.microsoft.com/office/drawing/2014/main" id="{78B1B829-5EF2-BF4D-85D5-1012329A1E52}"/>
              </a:ext>
            </a:extLst>
          </p:cNvPr>
          <p:cNvSpPr/>
          <p:nvPr/>
        </p:nvSpPr>
        <p:spPr>
          <a:xfrm>
            <a:off x="3026430" y="2559392"/>
            <a:ext cx="687335" cy="3559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テキスト ボックス 11">
            <a:extLst>
              <a:ext uri="{FF2B5EF4-FFF2-40B4-BE49-F238E27FC236}">
                <a16:creationId xmlns:a16="http://schemas.microsoft.com/office/drawing/2014/main" id="{709D4549-DDBD-AB4C-B7C1-552645CB2112}"/>
              </a:ext>
            </a:extLst>
          </p:cNvPr>
          <p:cNvSpPr txBox="1"/>
          <p:nvPr/>
        </p:nvSpPr>
        <p:spPr>
          <a:xfrm>
            <a:off x="2356033" y="2607556"/>
            <a:ext cx="543739" cy="307777"/>
          </a:xfrm>
          <a:prstGeom prst="rect">
            <a:avLst/>
          </a:prstGeom>
          <a:noFill/>
        </p:spPr>
        <p:txBody>
          <a:bodyPr wrap="non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次へ</a:t>
            </a:r>
          </a:p>
        </p:txBody>
      </p:sp>
      <p:sp>
        <p:nvSpPr>
          <p:cNvPr id="38" name="テキスト ボックス 37">
            <a:extLst>
              <a:ext uri="{FF2B5EF4-FFF2-40B4-BE49-F238E27FC236}">
                <a16:creationId xmlns:a16="http://schemas.microsoft.com/office/drawing/2014/main" id="{9A1885D0-017C-EF4F-86C6-C874A3AFD1AF}"/>
              </a:ext>
            </a:extLst>
          </p:cNvPr>
          <p:cNvSpPr txBox="1"/>
          <p:nvPr/>
        </p:nvSpPr>
        <p:spPr>
          <a:xfrm>
            <a:off x="3098227" y="2607556"/>
            <a:ext cx="543739" cy="307777"/>
          </a:xfrm>
          <a:prstGeom prst="rect">
            <a:avLst/>
          </a:prstGeom>
          <a:noFill/>
        </p:spPr>
        <p:txBody>
          <a:bodyPr wrap="non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戻る</a:t>
            </a:r>
          </a:p>
        </p:txBody>
      </p:sp>
      <p:sp>
        <p:nvSpPr>
          <p:cNvPr id="39" name="正方形/長方形 38">
            <a:extLst>
              <a:ext uri="{FF2B5EF4-FFF2-40B4-BE49-F238E27FC236}">
                <a16:creationId xmlns:a16="http://schemas.microsoft.com/office/drawing/2014/main" id="{D2438DED-4C90-4A43-AA37-F5CB63B63660}"/>
              </a:ext>
            </a:extLst>
          </p:cNvPr>
          <p:cNvSpPr/>
          <p:nvPr/>
        </p:nvSpPr>
        <p:spPr>
          <a:xfrm>
            <a:off x="4272596" y="2559392"/>
            <a:ext cx="687335" cy="3559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正方形/長方形 39">
            <a:extLst>
              <a:ext uri="{FF2B5EF4-FFF2-40B4-BE49-F238E27FC236}">
                <a16:creationId xmlns:a16="http://schemas.microsoft.com/office/drawing/2014/main" id="{806641B5-B9FF-FA4F-AE07-E687C03CC683}"/>
              </a:ext>
            </a:extLst>
          </p:cNvPr>
          <p:cNvSpPr/>
          <p:nvPr/>
        </p:nvSpPr>
        <p:spPr>
          <a:xfrm>
            <a:off x="5014790" y="2559392"/>
            <a:ext cx="687335" cy="35594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a:extLst>
              <a:ext uri="{FF2B5EF4-FFF2-40B4-BE49-F238E27FC236}">
                <a16:creationId xmlns:a16="http://schemas.microsoft.com/office/drawing/2014/main" id="{D0B88825-B402-CB4B-A1FF-EEBA77AA5F58}"/>
              </a:ext>
            </a:extLst>
          </p:cNvPr>
          <p:cNvSpPr txBox="1"/>
          <p:nvPr/>
        </p:nvSpPr>
        <p:spPr>
          <a:xfrm>
            <a:off x="4344393" y="2607556"/>
            <a:ext cx="543739" cy="307777"/>
          </a:xfrm>
          <a:prstGeom prst="rect">
            <a:avLst/>
          </a:prstGeom>
          <a:noFill/>
        </p:spPr>
        <p:txBody>
          <a:bodyPr wrap="non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戻る</a:t>
            </a:r>
          </a:p>
        </p:txBody>
      </p:sp>
      <p:sp>
        <p:nvSpPr>
          <p:cNvPr id="42" name="テキスト ボックス 41">
            <a:extLst>
              <a:ext uri="{FF2B5EF4-FFF2-40B4-BE49-F238E27FC236}">
                <a16:creationId xmlns:a16="http://schemas.microsoft.com/office/drawing/2014/main" id="{3D9D319E-58B1-504C-9ADA-F362E8E833F1}"/>
              </a:ext>
            </a:extLst>
          </p:cNvPr>
          <p:cNvSpPr txBox="1"/>
          <p:nvPr/>
        </p:nvSpPr>
        <p:spPr>
          <a:xfrm>
            <a:off x="5086587" y="2607556"/>
            <a:ext cx="543739" cy="307777"/>
          </a:xfrm>
          <a:prstGeom prst="rect">
            <a:avLst/>
          </a:prstGeom>
          <a:noFill/>
        </p:spPr>
        <p:txBody>
          <a:bodyPr wrap="none" rtlCol="0">
            <a:spAutoFit/>
          </a:bodyPr>
          <a:lstStyle/>
          <a:p>
            <a:pPr algn="ctr"/>
            <a:r>
              <a:rPr kumimoji="1" lang="ja-JP" altLang="en-US" sz="1400" b="1">
                <a:solidFill>
                  <a:schemeClr val="bg1"/>
                </a:solidFill>
                <a:latin typeface="Meiryo" panose="020B0604030504040204" pitchFamily="34" charset="-128"/>
                <a:ea typeface="Meiryo" panose="020B0604030504040204" pitchFamily="34" charset="-128"/>
              </a:rPr>
              <a:t>次へ</a:t>
            </a:r>
          </a:p>
        </p:txBody>
      </p:sp>
      <p:sp>
        <p:nvSpPr>
          <p:cNvPr id="13" name="テキスト ボックス 12">
            <a:extLst>
              <a:ext uri="{FF2B5EF4-FFF2-40B4-BE49-F238E27FC236}">
                <a16:creationId xmlns:a16="http://schemas.microsoft.com/office/drawing/2014/main" id="{809FA62A-5F32-1449-B17E-F0F126DC6B0D}"/>
              </a:ext>
            </a:extLst>
          </p:cNvPr>
          <p:cNvSpPr txBox="1"/>
          <p:nvPr/>
        </p:nvSpPr>
        <p:spPr>
          <a:xfrm>
            <a:off x="2391303" y="2140603"/>
            <a:ext cx="1250663" cy="307777"/>
          </a:xfrm>
          <a:prstGeom prst="rect">
            <a:avLst/>
          </a:prstGeom>
          <a:noFill/>
        </p:spPr>
        <p:txBody>
          <a:bodyPr wrap="none" rtlCol="0">
            <a:spAutoFit/>
          </a:bodyPr>
          <a:lstStyle/>
          <a:p>
            <a:r>
              <a:rPr kumimoji="1" lang="en-US" altLang="ja-JP" sz="1400" dirty="0">
                <a:solidFill>
                  <a:srgbClr val="C00000"/>
                </a:solidFill>
                <a:latin typeface="Meiryo" panose="020B0604030504040204" pitchFamily="34" charset="-128"/>
                <a:ea typeface="Meiryo" panose="020B0604030504040204" pitchFamily="34" charset="-128"/>
              </a:rPr>
              <a:t>×</a:t>
            </a:r>
            <a:r>
              <a:rPr kumimoji="1" lang="ja-JP" altLang="en-US" sz="1400">
                <a:solidFill>
                  <a:srgbClr val="C00000"/>
                </a:solidFill>
                <a:latin typeface="Meiryo" panose="020B0604030504040204" pitchFamily="34" charset="-128"/>
                <a:ea typeface="Meiryo" panose="020B0604030504040204" pitchFamily="34" charset="-128"/>
              </a:rPr>
              <a:t>良くない</a:t>
            </a:r>
            <a:r>
              <a:rPr kumimoji="1" lang="en-US" altLang="ja-JP" sz="1400" dirty="0">
                <a:solidFill>
                  <a:srgbClr val="C00000"/>
                </a:solidFill>
                <a:latin typeface="Meiryo" panose="020B0604030504040204" pitchFamily="34" charset="-128"/>
                <a:ea typeface="Meiryo" panose="020B0604030504040204" pitchFamily="34" charset="-128"/>
              </a:rPr>
              <a:t>UI</a:t>
            </a:r>
            <a:endParaRPr kumimoji="1" lang="ja-JP" altLang="en-US" sz="1400">
              <a:solidFill>
                <a:srgbClr val="C00000"/>
              </a:solidFill>
              <a:latin typeface="Meiryo" panose="020B0604030504040204" pitchFamily="34" charset="-128"/>
              <a:ea typeface="Meiryo" panose="020B0604030504040204" pitchFamily="34" charset="-128"/>
            </a:endParaRPr>
          </a:p>
        </p:txBody>
      </p:sp>
      <p:sp>
        <p:nvSpPr>
          <p:cNvPr id="43" name="テキスト ボックス 42">
            <a:extLst>
              <a:ext uri="{FF2B5EF4-FFF2-40B4-BE49-F238E27FC236}">
                <a16:creationId xmlns:a16="http://schemas.microsoft.com/office/drawing/2014/main" id="{EA2E8814-62E5-7F42-9141-98101BDF8258}"/>
              </a:ext>
            </a:extLst>
          </p:cNvPr>
          <p:cNvSpPr txBox="1"/>
          <p:nvPr/>
        </p:nvSpPr>
        <p:spPr>
          <a:xfrm>
            <a:off x="4495629" y="2136087"/>
            <a:ext cx="926857" cy="307777"/>
          </a:xfrm>
          <a:prstGeom prst="rect">
            <a:avLst/>
          </a:prstGeom>
          <a:noFill/>
        </p:spPr>
        <p:txBody>
          <a:bodyPr wrap="none" rtlCol="0">
            <a:spAutoFit/>
          </a:bodyPr>
          <a:lstStyle/>
          <a:p>
            <a:r>
              <a:rPr kumimoji="1" lang="ja-JP" altLang="en-US" sz="1400">
                <a:solidFill>
                  <a:srgbClr val="1F33E8"/>
                </a:solidFill>
                <a:latin typeface="Meiryo" panose="020B0604030504040204" pitchFamily="34" charset="-128"/>
                <a:ea typeface="Meiryo" panose="020B0604030504040204" pitchFamily="34" charset="-128"/>
              </a:rPr>
              <a:t>〇良い</a:t>
            </a:r>
            <a:r>
              <a:rPr kumimoji="1" lang="en-US" altLang="ja-JP" sz="1400" dirty="0">
                <a:solidFill>
                  <a:srgbClr val="1F33E8"/>
                </a:solidFill>
                <a:latin typeface="Meiryo" panose="020B0604030504040204" pitchFamily="34" charset="-128"/>
                <a:ea typeface="Meiryo" panose="020B0604030504040204" pitchFamily="34" charset="-128"/>
              </a:rPr>
              <a:t>UI</a:t>
            </a:r>
            <a:endParaRPr kumimoji="1" lang="ja-JP" altLang="en-US" sz="1400">
              <a:solidFill>
                <a:srgbClr val="1F33E8"/>
              </a:solidFill>
              <a:latin typeface="Meiryo" panose="020B0604030504040204" pitchFamily="34" charset="-128"/>
              <a:ea typeface="Meiryo" panose="020B0604030504040204" pitchFamily="34" charset="-128"/>
            </a:endParaRPr>
          </a:p>
        </p:txBody>
      </p:sp>
      <p:sp>
        <p:nvSpPr>
          <p:cNvPr id="44" name="テキスト ボックス 43">
            <a:extLst>
              <a:ext uri="{FF2B5EF4-FFF2-40B4-BE49-F238E27FC236}">
                <a16:creationId xmlns:a16="http://schemas.microsoft.com/office/drawing/2014/main" id="{375E42B4-CD03-1D4A-93E7-1157D8D635F1}"/>
              </a:ext>
            </a:extLst>
          </p:cNvPr>
          <p:cNvSpPr txBox="1"/>
          <p:nvPr/>
        </p:nvSpPr>
        <p:spPr>
          <a:xfrm>
            <a:off x="1926484" y="5459129"/>
            <a:ext cx="1501080" cy="1077218"/>
          </a:xfrm>
          <a:prstGeom prst="rect">
            <a:avLst/>
          </a:prstGeom>
          <a:noFill/>
        </p:spPr>
        <p:txBody>
          <a:bodyPr wrap="square" rtlCol="0">
            <a:spAutoFit/>
          </a:bodyPr>
          <a:lstStyle/>
          <a:p>
            <a:pPr algn="ctr"/>
            <a:r>
              <a:rPr kumimoji="1" lang="en-US" altLang="ja-JP" sz="1400" dirty="0">
                <a:solidFill>
                  <a:srgbClr val="C00000"/>
                </a:solidFill>
                <a:latin typeface="Meiryo" panose="020B0604030504040204" pitchFamily="34" charset="-128"/>
                <a:ea typeface="Meiryo" panose="020B0604030504040204" pitchFamily="34" charset="-128"/>
              </a:rPr>
              <a:t>×</a:t>
            </a:r>
            <a:r>
              <a:rPr kumimoji="1" lang="ja-JP" altLang="en-US" sz="1400" dirty="0">
                <a:solidFill>
                  <a:srgbClr val="C00000"/>
                </a:solidFill>
                <a:latin typeface="Meiryo" panose="020B0604030504040204" pitchFamily="34" charset="-128"/>
                <a:ea typeface="Meiryo" panose="020B0604030504040204" pitchFamily="34" charset="-128"/>
              </a:rPr>
              <a:t>良くない</a:t>
            </a:r>
            <a:r>
              <a:rPr kumimoji="1" lang="en-US" altLang="ja-JP" sz="1400" dirty="0">
                <a:solidFill>
                  <a:srgbClr val="C00000"/>
                </a:solidFill>
                <a:latin typeface="Meiryo" panose="020B0604030504040204" pitchFamily="34" charset="-128"/>
                <a:ea typeface="Meiryo" panose="020B0604030504040204" pitchFamily="34" charset="-128"/>
              </a:rPr>
              <a:t>UI</a:t>
            </a:r>
          </a:p>
          <a:p>
            <a:r>
              <a:rPr lang="ja-JP" altLang="en-US" sz="900" dirty="0">
                <a:solidFill>
                  <a:srgbClr val="C00000"/>
                </a:solidFill>
                <a:latin typeface="Meiryo" panose="020B0604030504040204" pitchFamily="34" charset="-128"/>
                <a:ea typeface="Meiryo" panose="020B0604030504040204" pitchFamily="34" charset="-128"/>
              </a:rPr>
              <a:t>ケチャップだとは</a:t>
            </a:r>
            <a:br>
              <a:rPr lang="en-US" altLang="ja-JP" sz="900" dirty="0">
                <a:solidFill>
                  <a:srgbClr val="C00000"/>
                </a:solidFill>
                <a:latin typeface="Meiryo" panose="020B0604030504040204" pitchFamily="34" charset="-128"/>
                <a:ea typeface="Meiryo" panose="020B0604030504040204" pitchFamily="34" charset="-128"/>
              </a:rPr>
            </a:br>
            <a:r>
              <a:rPr lang="ja-JP" altLang="en-US" sz="900" dirty="0">
                <a:solidFill>
                  <a:srgbClr val="C00000"/>
                </a:solidFill>
                <a:latin typeface="Meiryo" panose="020B0604030504040204" pitchFamily="34" charset="-128"/>
                <a:ea typeface="Meiryo" panose="020B0604030504040204" pitchFamily="34" charset="-128"/>
              </a:rPr>
              <a:t>すぐに分からない。</a:t>
            </a:r>
            <a:endParaRPr kumimoji="1" lang="en-US" altLang="ja-JP" sz="900" dirty="0">
              <a:solidFill>
                <a:srgbClr val="C00000"/>
              </a:solidFill>
              <a:latin typeface="Meiryo" panose="020B0604030504040204" pitchFamily="34" charset="-128"/>
              <a:ea typeface="Meiryo" panose="020B0604030504040204" pitchFamily="34" charset="-128"/>
            </a:endParaRPr>
          </a:p>
          <a:p>
            <a:pPr algn="ctr"/>
            <a:r>
              <a:rPr lang="en-US" altLang="ja-JP" sz="1400" dirty="0">
                <a:solidFill>
                  <a:srgbClr val="C00000"/>
                </a:solidFill>
                <a:latin typeface="Meiryo" panose="020B0604030504040204" pitchFamily="34" charset="-128"/>
                <a:ea typeface="Meiryo" panose="020B0604030504040204" pitchFamily="34" charset="-128"/>
              </a:rPr>
              <a:t>×</a:t>
            </a:r>
            <a:r>
              <a:rPr lang="ja-JP" altLang="en-US" sz="1400" dirty="0">
                <a:solidFill>
                  <a:srgbClr val="C00000"/>
                </a:solidFill>
                <a:latin typeface="Meiryo" panose="020B0604030504040204" pitchFamily="34" charset="-128"/>
                <a:ea typeface="Meiryo" panose="020B0604030504040204" pitchFamily="34" charset="-128"/>
              </a:rPr>
              <a:t>良くない</a:t>
            </a:r>
            <a:r>
              <a:rPr lang="en-US" altLang="ja-JP" sz="1400" dirty="0">
                <a:solidFill>
                  <a:srgbClr val="C00000"/>
                </a:solidFill>
                <a:latin typeface="Meiryo" panose="020B0604030504040204" pitchFamily="34" charset="-128"/>
                <a:ea typeface="Meiryo" panose="020B0604030504040204" pitchFamily="34" charset="-128"/>
              </a:rPr>
              <a:t>UX</a:t>
            </a:r>
          </a:p>
          <a:p>
            <a:r>
              <a:rPr lang="ja-JP" altLang="en-US" sz="900" dirty="0">
                <a:solidFill>
                  <a:srgbClr val="C00000"/>
                </a:solidFill>
                <a:latin typeface="Meiryo" panose="020B0604030504040204" pitchFamily="34" charset="-128"/>
                <a:ea typeface="Meiryo" panose="020B0604030504040204" pitchFamily="34" charset="-128"/>
              </a:rPr>
              <a:t>口を汚しやすく、少なくなると使いにくい</a:t>
            </a:r>
            <a:r>
              <a:rPr lang="ja-JP" altLang="en-US" sz="800" dirty="0">
                <a:solidFill>
                  <a:srgbClr val="C00000"/>
                </a:solidFill>
                <a:latin typeface="Meiryo" panose="020B0604030504040204" pitchFamily="34" charset="-128"/>
                <a:ea typeface="Meiryo" panose="020B0604030504040204" pitchFamily="34" charset="-128"/>
              </a:rPr>
              <a:t>。</a:t>
            </a:r>
            <a:endParaRPr lang="en-US" altLang="ja-JP" sz="800" dirty="0">
              <a:solidFill>
                <a:srgbClr val="C00000"/>
              </a:solidFill>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C9D4B029-0474-4B4C-84E2-C1C039B7328B}"/>
              </a:ext>
            </a:extLst>
          </p:cNvPr>
          <p:cNvSpPr txBox="1"/>
          <p:nvPr/>
        </p:nvSpPr>
        <p:spPr>
          <a:xfrm>
            <a:off x="3458851" y="5461760"/>
            <a:ext cx="1501080" cy="1077218"/>
          </a:xfrm>
          <a:prstGeom prst="rect">
            <a:avLst/>
          </a:prstGeom>
          <a:noFill/>
        </p:spPr>
        <p:txBody>
          <a:bodyPr wrap="square" rtlCol="0">
            <a:spAutoFit/>
          </a:bodyPr>
          <a:lstStyle/>
          <a:p>
            <a:pPr algn="ctr"/>
            <a:r>
              <a:rPr kumimoji="1" lang="ja-JP" altLang="en-US" sz="1400" dirty="0">
                <a:solidFill>
                  <a:srgbClr val="1F33E8"/>
                </a:solidFill>
                <a:latin typeface="Meiryo" panose="020B0604030504040204" pitchFamily="34" charset="-128"/>
                <a:ea typeface="Meiryo" panose="020B0604030504040204" pitchFamily="34" charset="-128"/>
              </a:rPr>
              <a:t>〇良い</a:t>
            </a:r>
            <a:r>
              <a:rPr kumimoji="1" lang="en-US" altLang="ja-JP" sz="1400" dirty="0">
                <a:solidFill>
                  <a:srgbClr val="1F33E8"/>
                </a:solidFill>
                <a:latin typeface="Meiryo" panose="020B0604030504040204" pitchFamily="34" charset="-128"/>
                <a:ea typeface="Meiryo" panose="020B0604030504040204" pitchFamily="34" charset="-128"/>
              </a:rPr>
              <a:t>UI</a:t>
            </a:r>
          </a:p>
          <a:p>
            <a:r>
              <a:rPr lang="ja-JP" altLang="en-US" sz="900" dirty="0">
                <a:solidFill>
                  <a:srgbClr val="1F33E8"/>
                </a:solidFill>
                <a:latin typeface="Meiryo" panose="020B0604030504040204" pitchFamily="34" charset="-128"/>
                <a:ea typeface="Meiryo" panose="020B0604030504040204" pitchFamily="34" charset="-128"/>
              </a:rPr>
              <a:t>ケチャップだとすぐ</a:t>
            </a:r>
            <a:br>
              <a:rPr lang="en-US" altLang="ja-JP" sz="900" dirty="0">
                <a:solidFill>
                  <a:srgbClr val="1F33E8"/>
                </a:solidFill>
                <a:latin typeface="Meiryo" panose="020B0604030504040204" pitchFamily="34" charset="-128"/>
                <a:ea typeface="Meiryo" panose="020B0604030504040204" pitchFamily="34" charset="-128"/>
              </a:rPr>
            </a:br>
            <a:r>
              <a:rPr lang="ja-JP" altLang="en-US" sz="900" dirty="0">
                <a:solidFill>
                  <a:srgbClr val="1F33E8"/>
                </a:solidFill>
                <a:latin typeface="Meiryo" panose="020B0604030504040204" pitchFamily="34" charset="-128"/>
                <a:ea typeface="Meiryo" panose="020B0604030504040204" pitchFamily="34" charset="-128"/>
              </a:rPr>
              <a:t>分かる。</a:t>
            </a:r>
            <a:endParaRPr kumimoji="1" lang="en-US" altLang="ja-JP" sz="900" dirty="0">
              <a:solidFill>
                <a:srgbClr val="1F33E8"/>
              </a:solidFill>
              <a:latin typeface="Meiryo" panose="020B0604030504040204" pitchFamily="34" charset="-128"/>
              <a:ea typeface="Meiryo" panose="020B0604030504040204" pitchFamily="34" charset="-128"/>
            </a:endParaRPr>
          </a:p>
          <a:p>
            <a:pPr algn="ctr"/>
            <a:r>
              <a:rPr kumimoji="1" lang="en-US" altLang="ja-JP" sz="1400" dirty="0">
                <a:solidFill>
                  <a:srgbClr val="C00000"/>
                </a:solidFill>
                <a:latin typeface="Meiryo" panose="020B0604030504040204" pitchFamily="34" charset="-128"/>
                <a:ea typeface="Meiryo" panose="020B0604030504040204" pitchFamily="34" charset="-128"/>
              </a:rPr>
              <a:t>×</a:t>
            </a:r>
            <a:r>
              <a:rPr kumimoji="1" lang="ja-JP" altLang="en-US" sz="1400" dirty="0">
                <a:solidFill>
                  <a:srgbClr val="C00000"/>
                </a:solidFill>
                <a:latin typeface="Meiryo" panose="020B0604030504040204" pitchFamily="34" charset="-128"/>
                <a:ea typeface="Meiryo" panose="020B0604030504040204" pitchFamily="34" charset="-128"/>
              </a:rPr>
              <a:t>良くない</a:t>
            </a:r>
            <a:r>
              <a:rPr kumimoji="1" lang="en-US" altLang="ja-JP" sz="1400" dirty="0">
                <a:solidFill>
                  <a:srgbClr val="C00000"/>
                </a:solidFill>
                <a:latin typeface="Meiryo" panose="020B0604030504040204" pitchFamily="34" charset="-128"/>
                <a:ea typeface="Meiryo" panose="020B0604030504040204" pitchFamily="34" charset="-128"/>
              </a:rPr>
              <a:t>UX</a:t>
            </a:r>
          </a:p>
          <a:p>
            <a:r>
              <a:rPr lang="ja-JP" altLang="en-US" sz="900" dirty="0">
                <a:solidFill>
                  <a:srgbClr val="C00000"/>
                </a:solidFill>
                <a:latin typeface="Meiryo" panose="020B0604030504040204" pitchFamily="34" charset="-128"/>
                <a:ea typeface="Meiryo" panose="020B0604030504040204" pitchFamily="34" charset="-128"/>
              </a:rPr>
              <a:t>口を汚しやすく、少なく</a:t>
            </a:r>
            <a:br>
              <a:rPr lang="en-US" altLang="ja-JP" sz="900" dirty="0">
                <a:solidFill>
                  <a:srgbClr val="C00000"/>
                </a:solidFill>
                <a:latin typeface="Meiryo" panose="020B0604030504040204" pitchFamily="34" charset="-128"/>
                <a:ea typeface="Meiryo" panose="020B0604030504040204" pitchFamily="34" charset="-128"/>
              </a:rPr>
            </a:br>
            <a:r>
              <a:rPr lang="ja-JP" altLang="en-US" sz="900" dirty="0">
                <a:solidFill>
                  <a:srgbClr val="C00000"/>
                </a:solidFill>
                <a:latin typeface="Meiryo" panose="020B0604030504040204" pitchFamily="34" charset="-128"/>
                <a:ea typeface="Meiryo" panose="020B0604030504040204" pitchFamily="34" charset="-128"/>
              </a:rPr>
              <a:t>なると使いにくい。</a:t>
            </a:r>
            <a:endParaRPr lang="en-US" altLang="ja-JP" sz="900" dirty="0">
              <a:solidFill>
                <a:srgbClr val="C00000"/>
              </a:solidFill>
              <a:latin typeface="Meiryo" panose="020B0604030504040204" pitchFamily="34" charset="-128"/>
              <a:ea typeface="Meiryo" panose="020B0604030504040204" pitchFamily="34" charset="-128"/>
            </a:endParaRPr>
          </a:p>
        </p:txBody>
      </p:sp>
      <p:sp>
        <p:nvSpPr>
          <p:cNvPr id="46" name="テキスト ボックス 45">
            <a:extLst>
              <a:ext uri="{FF2B5EF4-FFF2-40B4-BE49-F238E27FC236}">
                <a16:creationId xmlns:a16="http://schemas.microsoft.com/office/drawing/2014/main" id="{265E892C-015C-B445-A455-43EF0AE4C481}"/>
              </a:ext>
            </a:extLst>
          </p:cNvPr>
          <p:cNvSpPr txBox="1"/>
          <p:nvPr/>
        </p:nvSpPr>
        <p:spPr>
          <a:xfrm>
            <a:off x="4900063" y="5459129"/>
            <a:ext cx="1378332" cy="1077218"/>
          </a:xfrm>
          <a:prstGeom prst="rect">
            <a:avLst/>
          </a:prstGeom>
          <a:noFill/>
        </p:spPr>
        <p:txBody>
          <a:bodyPr wrap="square" rtlCol="0">
            <a:spAutoFit/>
          </a:bodyPr>
          <a:lstStyle/>
          <a:p>
            <a:pPr algn="ctr"/>
            <a:r>
              <a:rPr kumimoji="1" lang="ja-JP" altLang="en-US" sz="1400" dirty="0">
                <a:solidFill>
                  <a:srgbClr val="1F33E8"/>
                </a:solidFill>
                <a:latin typeface="Meiryo" panose="020B0604030504040204" pitchFamily="34" charset="-128"/>
                <a:ea typeface="Meiryo" panose="020B0604030504040204" pitchFamily="34" charset="-128"/>
              </a:rPr>
              <a:t>〇良い</a:t>
            </a:r>
            <a:r>
              <a:rPr kumimoji="1" lang="en-US" altLang="ja-JP" sz="1400" dirty="0">
                <a:solidFill>
                  <a:srgbClr val="1F33E8"/>
                </a:solidFill>
                <a:latin typeface="Meiryo" panose="020B0604030504040204" pitchFamily="34" charset="-128"/>
                <a:ea typeface="Meiryo" panose="020B0604030504040204" pitchFamily="34" charset="-128"/>
              </a:rPr>
              <a:t>UI</a:t>
            </a:r>
          </a:p>
          <a:p>
            <a:r>
              <a:rPr lang="ja-JP" altLang="en-US" sz="900" dirty="0">
                <a:solidFill>
                  <a:srgbClr val="1F33E8"/>
                </a:solidFill>
                <a:latin typeface="Meiryo" panose="020B0604030504040204" pitchFamily="34" charset="-128"/>
                <a:ea typeface="Meiryo" panose="020B0604030504040204" pitchFamily="34" charset="-128"/>
              </a:rPr>
              <a:t>ケチャップだとすぐ</a:t>
            </a:r>
            <a:br>
              <a:rPr lang="en-US" altLang="ja-JP" sz="900" dirty="0">
                <a:solidFill>
                  <a:srgbClr val="1F33E8"/>
                </a:solidFill>
                <a:latin typeface="Meiryo" panose="020B0604030504040204" pitchFamily="34" charset="-128"/>
                <a:ea typeface="Meiryo" panose="020B0604030504040204" pitchFamily="34" charset="-128"/>
              </a:rPr>
            </a:br>
            <a:r>
              <a:rPr lang="ja-JP" altLang="en-US" sz="900" dirty="0">
                <a:solidFill>
                  <a:srgbClr val="1F33E8"/>
                </a:solidFill>
                <a:latin typeface="Meiryo" panose="020B0604030504040204" pitchFamily="34" charset="-128"/>
                <a:ea typeface="Meiryo" panose="020B0604030504040204" pitchFamily="34" charset="-128"/>
              </a:rPr>
              <a:t>分かる。</a:t>
            </a:r>
            <a:endParaRPr kumimoji="1" lang="en-US" altLang="ja-JP" sz="900" dirty="0">
              <a:solidFill>
                <a:srgbClr val="1F33E8"/>
              </a:solidFill>
              <a:latin typeface="Meiryo" panose="020B0604030504040204" pitchFamily="34" charset="-128"/>
              <a:ea typeface="Meiryo" panose="020B0604030504040204" pitchFamily="34" charset="-128"/>
            </a:endParaRPr>
          </a:p>
          <a:p>
            <a:pPr algn="ctr"/>
            <a:r>
              <a:rPr kumimoji="1" lang="ja-JP" altLang="en-US" sz="1400" dirty="0">
                <a:solidFill>
                  <a:srgbClr val="1F33E8"/>
                </a:solidFill>
                <a:latin typeface="Meiryo" panose="020B0604030504040204" pitchFamily="34" charset="-128"/>
                <a:ea typeface="Meiryo" panose="020B0604030504040204" pitchFamily="34" charset="-128"/>
              </a:rPr>
              <a:t>〇良い</a:t>
            </a:r>
            <a:r>
              <a:rPr kumimoji="1" lang="en-US" altLang="ja-JP" sz="1400" dirty="0">
                <a:solidFill>
                  <a:srgbClr val="1F33E8"/>
                </a:solidFill>
                <a:latin typeface="Meiryo" panose="020B0604030504040204" pitchFamily="34" charset="-128"/>
                <a:ea typeface="Meiryo" panose="020B0604030504040204" pitchFamily="34" charset="-128"/>
              </a:rPr>
              <a:t>UX</a:t>
            </a:r>
          </a:p>
          <a:p>
            <a:r>
              <a:rPr lang="ja-JP" altLang="en-US" sz="900" dirty="0">
                <a:solidFill>
                  <a:srgbClr val="1F33E8"/>
                </a:solidFill>
                <a:latin typeface="Meiryo" panose="020B0604030504040204" pitchFamily="34" charset="-128"/>
                <a:ea typeface="Meiryo" panose="020B0604030504040204" pitchFamily="34" charset="-128"/>
              </a:rPr>
              <a:t>口を汚さず、最後まで</a:t>
            </a:r>
            <a:br>
              <a:rPr lang="en-US" altLang="ja-JP" sz="900" dirty="0">
                <a:solidFill>
                  <a:srgbClr val="1F33E8"/>
                </a:solidFill>
                <a:latin typeface="Meiryo" panose="020B0604030504040204" pitchFamily="34" charset="-128"/>
                <a:ea typeface="Meiryo" panose="020B0604030504040204" pitchFamily="34" charset="-128"/>
              </a:rPr>
            </a:br>
            <a:r>
              <a:rPr lang="ja-JP" altLang="en-US" sz="900" dirty="0">
                <a:solidFill>
                  <a:srgbClr val="1F33E8"/>
                </a:solidFill>
                <a:latin typeface="Meiryo" panose="020B0604030504040204" pitchFamily="34" charset="-128"/>
                <a:ea typeface="Meiryo" panose="020B0604030504040204" pitchFamily="34" charset="-128"/>
              </a:rPr>
              <a:t>使い切ることができる。</a:t>
            </a:r>
            <a:endParaRPr lang="en-US" altLang="ja-JP" sz="900" dirty="0">
              <a:solidFill>
                <a:srgbClr val="1F33E8"/>
              </a:solidFill>
              <a:latin typeface="Meiryo" panose="020B0604030504040204" pitchFamily="34" charset="-128"/>
              <a:ea typeface="Meiryo" panose="020B0604030504040204" pitchFamily="34" charset="-128"/>
            </a:endParaRPr>
          </a:p>
        </p:txBody>
      </p:sp>
      <p:pic>
        <p:nvPicPr>
          <p:cNvPr id="10" name="図 9">
            <a:extLst>
              <a:ext uri="{FF2B5EF4-FFF2-40B4-BE49-F238E27FC236}">
                <a16:creationId xmlns:a16="http://schemas.microsoft.com/office/drawing/2014/main" id="{154ED49C-208E-2245-8F62-9D4E97F3775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22791" y="4405104"/>
            <a:ext cx="499609" cy="1017385"/>
          </a:xfrm>
          <a:prstGeom prst="rect">
            <a:avLst/>
          </a:prstGeom>
        </p:spPr>
      </p:pic>
      <p:pic>
        <p:nvPicPr>
          <p:cNvPr id="28" name="図 27">
            <a:extLst>
              <a:ext uri="{FF2B5EF4-FFF2-40B4-BE49-F238E27FC236}">
                <a16:creationId xmlns:a16="http://schemas.microsoft.com/office/drawing/2014/main" id="{74114E9B-374C-3946-9694-D3BDF54097C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427219" y="4405103"/>
            <a:ext cx="499609" cy="1017385"/>
          </a:xfrm>
          <a:prstGeom prst="rect">
            <a:avLst/>
          </a:prstGeom>
        </p:spPr>
      </p:pic>
      <p:pic>
        <p:nvPicPr>
          <p:cNvPr id="11" name="図 10">
            <a:extLst>
              <a:ext uri="{FF2B5EF4-FFF2-40B4-BE49-F238E27FC236}">
                <a16:creationId xmlns:a16="http://schemas.microsoft.com/office/drawing/2014/main" id="{35EA64DC-14D6-904E-A0CB-62845D7A70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22906" y="4372144"/>
            <a:ext cx="532645" cy="1053618"/>
          </a:xfrm>
          <a:prstGeom prst="rect">
            <a:avLst/>
          </a:prstGeom>
        </p:spPr>
      </p:pic>
    </p:spTree>
    <p:extLst>
      <p:ext uri="{BB962C8B-B14F-4D97-AF65-F5344CB8AC3E}">
        <p14:creationId xmlns:p14="http://schemas.microsoft.com/office/powerpoint/2010/main" val="1935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P spid="45" grpId="0"/>
      <p:bldP spid="46" grpId="0"/>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26492</TotalTime>
  <Words>9103</Words>
  <Application>Microsoft Macintosh PowerPoint</Application>
  <PresentationFormat>画面に合わせる (4:3)</PresentationFormat>
  <Paragraphs>1063</Paragraphs>
  <Slides>57</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57</vt:i4>
      </vt:variant>
    </vt:vector>
  </HeadingPairs>
  <TitlesOfParts>
    <vt:vector size="69" baseType="lpstr">
      <vt:lpstr>Hiragino Kaku Gothic Std W8</vt:lpstr>
      <vt:lpstr>Hiragino Kaku Gothic StdN W8</vt:lpstr>
      <vt:lpstr>inherit</vt:lpstr>
      <vt:lpstr>Meiryo UI</vt:lpstr>
      <vt:lpstr>ＭＳ Ｐゴシック</vt:lpstr>
      <vt:lpstr>Osaka-Mono</vt:lpstr>
      <vt:lpstr>Meiryo</vt:lpstr>
      <vt:lpstr>Meiryo</vt:lpstr>
      <vt:lpstr>Arial</vt:lpstr>
      <vt:lpstr>Calibri</vt:lpstr>
      <vt:lpstr>Wingdings</vt:lpstr>
      <vt:lpstr>NC標準テンプレート</vt:lpstr>
      <vt:lpstr>PowerPoint プレゼンテーション</vt:lpstr>
      <vt:lpstr>事前課題への私的な回答</vt:lpstr>
      <vt:lpstr>平安保険のデジタル戦略</vt:lpstr>
      <vt:lpstr>「平安好医生」からの学び</vt:lpstr>
      <vt:lpstr>デジタルの渦に巻き込まれるこれからのビジネス</vt:lpstr>
      <vt:lpstr>PowerPoint プレゼンテーション</vt:lpstr>
      <vt:lpstr>PowerPoint プレゼンテーション</vt:lpstr>
      <vt:lpstr>UI／UXとは何か</vt:lpstr>
      <vt:lpstr>UI／UXとは何か</vt:lpstr>
      <vt:lpstr>データとUXとサービスの関係</vt:lpstr>
      <vt:lpstr>モノからサービスへと変わるビジネスの主役</vt:lpstr>
      <vt:lpstr>ソフトウェアが世界を呑み込む時代</vt:lpstr>
      <vt:lpstr>ソフトウェアで世界を再構築</vt:lpstr>
      <vt:lpstr>PowerPoint プレゼンテーション</vt:lpstr>
      <vt:lpstr>デジタルとITの関係</vt:lpstr>
      <vt:lpstr>デジタル：ITを使って価値を生みだす仕組み</vt:lpstr>
      <vt:lpstr>2つのデジタル化：デジタイゼーションとデジタライゼーション</vt:lpstr>
      <vt:lpstr>デジタル化がもたらすレイヤ構造化と抽象化</vt:lpstr>
      <vt:lpstr>デジタル化とはレイヤ構造化と抽象化</vt:lpstr>
      <vt:lpstr>アンバンドル／リバンドル／エンハンスメント</vt:lpstr>
      <vt:lpstr>アンバンドル／リバンドルとクラウド</vt:lpstr>
      <vt:lpstr>デジタル化とデジタル技術の役割</vt:lpstr>
      <vt:lpstr>デジタルが支える2つの経営基盤</vt:lpstr>
      <vt:lpstr>「イノベーション」と「インベンション」の違い</vt:lpstr>
      <vt:lpstr>スマートフォンとは何か？</vt:lpstr>
      <vt:lpstr>イノベーションは Try and Learnの繰り返し</vt:lpstr>
      <vt:lpstr>イノベーションとデジタル</vt:lpstr>
      <vt:lpstr>参考：イノベーションの実践</vt:lpstr>
      <vt:lpstr>PowerPoint プレゼンテーション</vt:lpstr>
      <vt:lpstr>DXが失敗する5つの残念</vt:lpstr>
      <vt:lpstr>PowerPoint プレゼンテーション</vt:lpstr>
      <vt:lpstr>デジタル・ネイティブが既存の業界を破壊する理由</vt:lpstr>
      <vt:lpstr>デジタル・ネイティブが既存の業界を破壊する理由</vt:lpstr>
      <vt:lpstr>デジタル・ネイティブの発想</vt:lpstr>
      <vt:lpstr>デジタル・ネイティブの発想</vt:lpstr>
      <vt:lpstr>破壊者たちがもたらすハイパーコンペティション </vt:lpstr>
      <vt:lpstr>VUCAとは何か</vt:lpstr>
      <vt:lpstr>VUCAが強いるビジネス戦略の転換</vt:lpstr>
      <vt:lpstr>ビジネスの前提となる時間感覚の変化</vt:lpstr>
      <vt:lpstr>いま求められている価値観</vt:lpstr>
      <vt:lpstr>圧倒的なスピードを持つとはどういうことか</vt:lpstr>
      <vt:lpstr>社会的パラダイムの変遷とDX</vt:lpstr>
      <vt:lpstr>PowerPoint プレゼンテーション</vt:lpstr>
      <vt:lpstr>デジタルがリアルを包括する社会</vt:lpstr>
      <vt:lpstr>DXの定義</vt:lpstr>
      <vt:lpstr>DXとは何をすることか</vt:lpstr>
      <vt:lpstr>２つのデジタル化とDXとの関係</vt:lpstr>
      <vt:lpstr>デジタル活用の２つのベクトル</vt:lpstr>
      <vt:lpstr>改善と3つの変革</vt:lpstr>
      <vt:lpstr>PowerPoint プレゼンテーション</vt:lpstr>
      <vt:lpstr>デジタルツインがもたらすデータの時代</vt:lpstr>
      <vt:lpstr>サイバーフィジカルシステムとDX</vt:lpstr>
      <vt:lpstr>DXを支えるテクノロジー・トライアングル</vt:lpstr>
      <vt:lpstr>人間とデジタルとDXの関係</vt:lpstr>
      <vt:lpstr>DXの実践とは何をすることか</vt:lpstr>
      <vt:lpstr>事前課題への私的な回答</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デジタル・トランスフォーメーションとこれからの働き方 　テレワーク推進の先に見えてくる働き方とは</dc:title>
  <dc:creator>斎藤昌義</dc:creator>
  <cp:lastModifiedBy>斎藤昌義</cp:lastModifiedBy>
  <cp:revision>347</cp:revision>
  <dcterms:created xsi:type="dcterms:W3CDTF">2020-07-18T00:38:33Z</dcterms:created>
  <dcterms:modified xsi:type="dcterms:W3CDTF">2024-04-01T22:13:54Z</dcterms:modified>
</cp:coreProperties>
</file>